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  <p:sldMasterId id="2147483750" r:id="rId3"/>
  </p:sldMasterIdLst>
  <p:notesMasterIdLst>
    <p:notesMasterId r:id="rId24"/>
  </p:notesMasterIdLst>
  <p:sldIdLst>
    <p:sldId id="261" r:id="rId4"/>
    <p:sldId id="26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9" r:id="rId13"/>
    <p:sldId id="271" r:id="rId14"/>
    <p:sldId id="272" r:id="rId15"/>
    <p:sldId id="273" r:id="rId16"/>
    <p:sldId id="267" r:id="rId17"/>
    <p:sldId id="268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8A4D08-A0C0-4B43-B894-2BE6CAAF371A}">
          <p14:sldIdLst>
            <p14:sldId id="261"/>
          </p14:sldIdLst>
        </p14:section>
        <p14:section name="Кортежи" id="{62774F3D-A9EE-48C0-B395-3817C8B4259F}">
          <p14:sldIdLst>
            <p14:sldId id="266"/>
            <p14:sldId id="257"/>
            <p14:sldId id="258"/>
            <p14:sldId id="259"/>
            <p14:sldId id="260"/>
            <p14:sldId id="262"/>
            <p14:sldId id="263"/>
            <p14:sldId id="264"/>
          </p14:sldIdLst>
        </p14:section>
        <p14:section name="Локальные функции" id="{F6260EDD-D71A-4337-930C-D468AF34425E}">
          <p14:sldIdLst>
            <p14:sldId id="269"/>
            <p14:sldId id="271"/>
            <p14:sldId id="272"/>
            <p14:sldId id="273"/>
          </p14:sldIdLst>
        </p14:section>
        <p14:section name="Небольшие изменения" id="{0B33948A-C52D-45DF-9E0B-2E058EE06C3E}">
          <p14:sldIdLst>
            <p14:sldId id="267"/>
            <p14:sldId id="268"/>
            <p14:sldId id="274"/>
            <p14:sldId id="275"/>
            <p14:sldId id="276"/>
          </p14:sldIdLst>
        </p14:section>
        <p14:section name="Внутри" id="{F241E8AC-79DD-4F69-A51F-A8063D42E17A}">
          <p14:sldIdLst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6B0A3-8829-454C-82AD-7C02CFF2BB29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DE472-856A-4C5F-90D1-1F8917732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4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49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6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дополнить примерами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4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65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3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42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0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1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Распаковывать мы можем не только кортежи, но и объекты любых других типов, содержащих метод </a:t>
            </a:r>
            <a:r>
              <a:rPr lang="en-US" dirty="0"/>
              <a:t>public </a:t>
            </a:r>
            <a:r>
              <a:rPr lang="en-US" i="1" dirty="0"/>
              <a:t>void Deconstruct(out T1 x1, ..., out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r>
              <a:rPr lang="en-US" i="1" dirty="0"/>
              <a:t>) 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4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Распаковывать мы можем не только кортежи, но и объекты любых других типов, содержащих метод </a:t>
            </a:r>
            <a:r>
              <a:rPr lang="en-US" dirty="0"/>
              <a:t>public </a:t>
            </a:r>
            <a:r>
              <a:rPr lang="en-US" i="1" dirty="0"/>
              <a:t>void Deconstruct(out T1 x1, ..., out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r>
              <a:rPr lang="en-US" i="1" dirty="0"/>
              <a:t>) 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46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Задаю вопрос залу: «Чего не хватает лямбдам до полноценных функций?»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90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ru-RU" dirty="0"/>
              <a:t>использования – проверка аргументов в методе  «родителе», а в локальном методе можно не тратить на это ресурсы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9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7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5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9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94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5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4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8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8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55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4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8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16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50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5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09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40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6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3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563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3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42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2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5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4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2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 том, что нового появилось </a:t>
            </a:r>
            <a:br>
              <a:rPr lang="ru-RU" sz="3200" dirty="0"/>
            </a:br>
            <a:r>
              <a:rPr lang="ru-RU" sz="3200" dirty="0"/>
              <a:t>и что с этим делать</a:t>
            </a:r>
          </a:p>
        </p:txBody>
      </p:sp>
    </p:spTree>
    <p:extLst>
      <p:ext uri="{BB962C8B-B14F-4D97-AF65-F5344CB8AC3E}">
        <p14:creationId xmlns:p14="http://schemas.microsoft.com/office/powerpoint/2010/main" val="88054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Ты можешь написать рекурсию, пока ты пишешь рекурсию</a:t>
            </a:r>
          </a:p>
        </p:txBody>
      </p:sp>
    </p:spTree>
    <p:extLst>
      <p:ext uri="{BB962C8B-B14F-4D97-AF65-F5344CB8AC3E}">
        <p14:creationId xmlns:p14="http://schemas.microsoft.com/office/powerpoint/2010/main" val="268810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C#6 </a:t>
            </a:r>
            <a:r>
              <a:rPr lang="ru-RU" dirty="0"/>
              <a:t>есть </a:t>
            </a:r>
            <a:r>
              <a:rPr lang="el-GR" dirty="0"/>
              <a:t>λ</a:t>
            </a:r>
            <a:r>
              <a:rPr lang="ru-RU" b="1" dirty="0"/>
              <a:t> </a:t>
            </a:r>
            <a:r>
              <a:rPr lang="ru-RU" dirty="0"/>
              <a:t>функции. Чем они плохи?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953768" y="3445647"/>
            <a:ext cx="10718431" cy="2523767"/>
            <a:chOff x="953768" y="1480416"/>
            <a:chExt cx="10718431" cy="252376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520246" y="2065191"/>
              <a:ext cx="1015195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IEnumerable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range = count =&gt;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for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 = 0; i &lt; count; i++)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   yield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ru-RU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3768" y="1480416"/>
              <a:ext cx="5372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 могут быть итераторами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953768" y="1752877"/>
            <a:ext cx="10718431" cy="1046440"/>
            <a:chOff x="953768" y="1691322"/>
            <a:chExt cx="10718431" cy="104644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1520246" y="2276097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factorial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=&gt;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 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factorial(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3768" y="1691322"/>
              <a:ext cx="2739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нет рекурсии</a:t>
              </a:r>
            </a:p>
          </p:txBody>
        </p:sp>
        <p:cxnSp>
          <p:nvCxnSpPr>
            <p:cNvPr id="23" name="Прямая соединительная линия 22"/>
            <p:cNvCxnSpPr>
              <a:cxnSpLocks/>
            </p:cNvCxnSpPr>
            <p:nvPr/>
          </p:nvCxnSpPr>
          <p:spPr>
            <a:xfrm>
              <a:off x="9250532" y="2737762"/>
              <a:ext cx="19383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87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7" y="1866872"/>
            <a:ext cx="10673400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Method()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weight = 10;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 &lt;= 1 ? weight : weight*n*Factorial(n - 1);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909352" y="1474611"/>
            <a:ext cx="6522292" cy="1747983"/>
            <a:chOff x="3648723" y="1771003"/>
            <a:chExt cx="6522292" cy="1747983"/>
          </a:xfrm>
        </p:grpSpPr>
        <p:cxnSp>
          <p:nvCxnSpPr>
            <p:cNvPr id="7" name="Прямая со стрелкой 6"/>
            <p:cNvCxnSpPr>
              <a:cxnSpLocks/>
            </p:cNvCxnSpPr>
            <p:nvPr/>
          </p:nvCxnSpPr>
          <p:spPr>
            <a:xfrm flipH="1">
              <a:off x="4714043" y="2364889"/>
              <a:ext cx="10653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cxnSpLocks/>
            </p:cNvCxnSpPr>
            <p:nvPr/>
          </p:nvCxnSpPr>
          <p:spPr>
            <a:xfrm flipH="1">
              <a:off x="3648723" y="2364889"/>
              <a:ext cx="2130640" cy="1154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1049126">
              <a:off x="5785647" y="1771003"/>
              <a:ext cx="43853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Можно объявить внутри метода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4323425" y="2275855"/>
            <a:ext cx="6748857" cy="1466298"/>
            <a:chOff x="2750598" y="1822053"/>
            <a:chExt cx="6748857" cy="1466298"/>
          </a:xfrm>
        </p:grpSpPr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>
              <a:off x="2750598" y="2364889"/>
              <a:ext cx="3028765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cxnSpLocks/>
            </p:cNvCxnSpPr>
            <p:nvPr/>
          </p:nvCxnSpPr>
          <p:spPr>
            <a:xfrm flipH="1">
              <a:off x="3904695" y="2364889"/>
              <a:ext cx="1874668" cy="92346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1049126">
              <a:off x="5832810" y="1822053"/>
              <a:ext cx="366664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200" dirty="0">
                  <a:solidFill>
                    <a:srgbClr val="00B0F0"/>
                  </a:solidFill>
                </a:rPr>
                <a:t>Поддерживают замыкания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 rot="666468">
            <a:off x="7445277" y="4325150"/>
            <a:ext cx="3520772" cy="1849504"/>
            <a:chOff x="6486496" y="119788"/>
            <a:chExt cx="3520772" cy="1849504"/>
          </a:xfrm>
        </p:grpSpPr>
        <p:cxnSp>
          <p:nvCxnSpPr>
            <p:cNvPr id="22" name="Прямая со стрелкой 21"/>
            <p:cNvCxnSpPr>
              <a:cxnSpLocks/>
            </p:cNvCxnSpPr>
            <p:nvPr/>
          </p:nvCxnSpPr>
          <p:spPr>
            <a:xfrm rot="20933532" flipV="1">
              <a:off x="8069416" y="119788"/>
              <a:ext cx="0" cy="14603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933532">
              <a:off x="6486496" y="1538405"/>
              <a:ext cx="3520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Поддерживают рекурсию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3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локальной функции-итератора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6" y="1866872"/>
            <a:ext cx="11236383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 Foo(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limits)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Range(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limits.Select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634613" y="4904255"/>
            <a:ext cx="5631519" cy="1553302"/>
            <a:chOff x="4390280" y="1301960"/>
            <a:chExt cx="5631519" cy="1553302"/>
          </a:xfrm>
        </p:grpSpPr>
        <p:cxnSp>
          <p:nvCxnSpPr>
            <p:cNvPr id="20" name="Прямая со стрелкой 19"/>
            <p:cNvCxnSpPr>
              <a:cxnSpLocks/>
            </p:cNvCxnSpPr>
            <p:nvPr/>
          </p:nvCxnSpPr>
          <p:spPr>
            <a:xfrm flipH="1" flipV="1">
              <a:off x="4390280" y="1301960"/>
              <a:ext cx="1902529" cy="11531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17756" y="2455152"/>
              <a:ext cx="5404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0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IEnumerable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= Range;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3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о сахаре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957696" cy="1500187"/>
          </a:xfrm>
        </p:spPr>
        <p:txBody>
          <a:bodyPr>
            <a:normAutofit/>
          </a:bodyPr>
          <a:lstStyle/>
          <a:p>
            <a:r>
              <a:rPr lang="ru-RU" sz="2300" dirty="0"/>
              <a:t>«У меня от этого синтаксического сахара скоро синтаксический диабет будет» </a:t>
            </a:r>
            <a:r>
              <a:rPr lang="en-US" sz="2300" dirty="0"/>
              <a:t>								</a:t>
            </a:r>
            <a:r>
              <a:rPr lang="en-US" sz="2300" dirty="0">
                <a:solidFill>
                  <a:srgbClr val="0070C0"/>
                </a:solidFill>
              </a:rPr>
              <a:t>© </a:t>
            </a:r>
            <a:r>
              <a:rPr lang="ru-RU" sz="2300" dirty="0">
                <a:solidFill>
                  <a:srgbClr val="0070C0"/>
                </a:solidFill>
              </a:rPr>
              <a:t>Михаил </a:t>
            </a:r>
            <a:r>
              <a:rPr lang="en-US" sz="2300" dirty="0" err="1">
                <a:solidFill>
                  <a:srgbClr val="0070C0"/>
                </a:solidFill>
              </a:rPr>
              <a:t>Noname</a:t>
            </a:r>
            <a:endParaRPr lang="ru-RU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0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/>
              <a:t>– на строчку короче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154435"/>
            <a:chOff x="953768" y="1480416"/>
            <a:chExt cx="10718431" cy="2154435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result;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39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</a:t>
            </a:r>
            <a:r>
              <a:rPr lang="ru-RU" dirty="0"/>
              <a:t>как часть выражения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ArgumentNullException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154435"/>
            <a:chOff x="953768" y="1480416"/>
            <a:chExt cx="10718431" cy="2154435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   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ArgumentNullException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50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«</a:t>
            </a:r>
            <a:r>
              <a:rPr lang="ru-RU" dirty="0" err="1"/>
              <a:t>однострочников</a:t>
            </a:r>
            <a:r>
              <a:rPr lang="ru-RU" dirty="0"/>
              <a:t>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45127" y="1560644"/>
            <a:ext cx="101519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x)  =&gt; field = x;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"~"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901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литералы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845127" y="1743913"/>
            <a:ext cx="10718431" cy="1046440"/>
            <a:chOff x="953768" y="1480416"/>
            <a:chExt cx="10718431" cy="104644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byte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0b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10101110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3768" y="1480416"/>
              <a:ext cx="37176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Бинарный литерал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845127" y="3059288"/>
            <a:ext cx="10718431" cy="1046440"/>
            <a:chOff x="953768" y="1480416"/>
            <a:chExt cx="10718431" cy="104644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100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500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3768" y="1480416"/>
              <a:ext cx="4356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Разделитель разрядов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71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внутри?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Обратная совместимость </a:t>
            </a:r>
            <a:r>
              <a:rPr lang="en-US" dirty="0"/>
              <a:t>&amp; </a:t>
            </a:r>
            <a:r>
              <a:rPr lang="ru-RU" dirty="0"/>
              <a:t>бесконечные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94138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и распаковка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Взять старое и сделать его идеальным</a:t>
            </a:r>
          </a:p>
        </p:txBody>
      </p:sp>
    </p:spTree>
    <p:extLst>
      <p:ext uri="{BB962C8B-B14F-4D97-AF65-F5344CB8AC3E}">
        <p14:creationId xmlns:p14="http://schemas.microsoft.com/office/powerpoint/2010/main" val="395239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совместимость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</a:t>
            </a:r>
            <a:r>
              <a:rPr lang="ru-RU" dirty="0"/>
              <a:t>7 </a:t>
            </a:r>
            <a:r>
              <a:rPr lang="ru-RU" dirty="0" err="1"/>
              <a:t>бинарно</a:t>
            </a:r>
            <a:r>
              <a:rPr lang="ru-RU" dirty="0"/>
              <a:t> совместим с </a:t>
            </a:r>
            <a:r>
              <a:rPr lang="en-US" dirty="0"/>
              <a:t>C#6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74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в </a:t>
            </a:r>
            <a:r>
              <a:rPr lang="en-US" dirty="0"/>
              <a:t>C#6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45127" y="5747862"/>
            <a:ext cx="6192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Не очень лаконично, не так ли?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127" y="1756068"/>
            <a:ext cx="7162800" cy="3848100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3835153" y="2509666"/>
            <a:ext cx="7543566" cy="2364175"/>
            <a:chOff x="3835153" y="2509666"/>
            <a:chExt cx="7543566" cy="2364175"/>
          </a:xfrm>
        </p:grpSpPr>
        <p:cxnSp>
          <p:nvCxnSpPr>
            <p:cNvPr id="14" name="Прямая со стрелкой 13"/>
            <p:cNvCxnSpPr>
              <a:cxnSpLocks/>
            </p:cNvCxnSpPr>
            <p:nvPr/>
          </p:nvCxnSpPr>
          <p:spPr>
            <a:xfrm flipH="1">
              <a:off x="3941391" y="3227685"/>
              <a:ext cx="3989445" cy="11046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>
              <a:off x="3835153" y="3227685"/>
              <a:ext cx="4095683" cy="1646156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0807815">
              <a:off x="8012646" y="2509666"/>
              <a:ext cx="33660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Длинное название типа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3631309" y="1032911"/>
            <a:ext cx="6258809" cy="2260705"/>
            <a:chOff x="3631309" y="1032911"/>
            <a:chExt cx="6258809" cy="2260705"/>
          </a:xfrm>
        </p:grpSpPr>
        <p:cxnSp>
          <p:nvCxnSpPr>
            <p:cNvPr id="18" name="Прямая со стрелкой 17"/>
            <p:cNvCxnSpPr>
              <a:cxnSpLocks/>
            </p:cNvCxnSpPr>
            <p:nvPr/>
          </p:nvCxnSpPr>
          <p:spPr>
            <a:xfrm flipH="1">
              <a:off x="3631309" y="2050742"/>
              <a:ext cx="2671837" cy="8822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cxnSpLocks/>
            </p:cNvCxnSpPr>
            <p:nvPr/>
          </p:nvCxnSpPr>
          <p:spPr>
            <a:xfrm flipH="1">
              <a:off x="3835153" y="2050742"/>
              <a:ext cx="2467993" cy="12428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267473">
              <a:off x="6402881" y="1032911"/>
              <a:ext cx="34872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Item1 </a:t>
              </a:r>
              <a:r>
                <a:rPr lang="ru-RU" sz="2200" dirty="0"/>
                <a:t>и </a:t>
              </a:r>
              <a:r>
                <a:rPr lang="en-US" sz="2200" dirty="0"/>
                <a:t>Item2? </a:t>
              </a:r>
              <a:r>
                <a:rPr lang="ru-RU" sz="2200" dirty="0"/>
                <a:t>Серьезно?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52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в </a:t>
            </a:r>
            <a:r>
              <a:rPr lang="en-US" dirty="0"/>
              <a:t>C#</a:t>
            </a:r>
            <a:r>
              <a:rPr lang="ru-RU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127" y="5747862"/>
            <a:ext cx="109985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Необходимо установить пакет </a:t>
            </a:r>
            <a:r>
              <a:rPr lang="en-US" sz="3000" dirty="0">
                <a:solidFill>
                  <a:srgbClr val="00B0F0"/>
                </a:solidFill>
              </a:rPr>
              <a:t>System.ValueTuple </a:t>
            </a:r>
            <a:r>
              <a:rPr lang="ru-RU" sz="3000" dirty="0">
                <a:solidFill>
                  <a:srgbClr val="0070C0"/>
                </a:solidFill>
              </a:rPr>
              <a:t>или</a:t>
            </a:r>
            <a:r>
              <a:rPr lang="ru-RU" sz="3000" dirty="0">
                <a:solidFill>
                  <a:srgbClr val="00B0F0"/>
                </a:solidFill>
              </a:rPr>
              <a:t> </a:t>
            </a:r>
            <a:r>
              <a:rPr lang="en-US" sz="3000" dirty="0">
                <a:solidFill>
                  <a:srgbClr val="00B0F0"/>
                </a:solidFill>
              </a:rPr>
              <a:t>.NET4.7</a:t>
            </a:r>
            <a:r>
              <a:rPr lang="ru-RU" sz="3000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143910"/>
            <a:ext cx="7162800" cy="3072415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3041965" y="2821601"/>
            <a:ext cx="5595341" cy="1976736"/>
            <a:chOff x="3041965" y="2821601"/>
            <a:chExt cx="5595341" cy="1976736"/>
          </a:xfrm>
        </p:grpSpPr>
        <p:cxnSp>
          <p:nvCxnSpPr>
            <p:cNvPr id="14" name="Прямая со стрелкой 13"/>
            <p:cNvCxnSpPr>
              <a:cxnSpLocks/>
            </p:cNvCxnSpPr>
            <p:nvPr/>
          </p:nvCxnSpPr>
          <p:spPr>
            <a:xfrm flipH="1">
              <a:off x="3835153" y="3512745"/>
              <a:ext cx="2467993" cy="5432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>
              <a:off x="3041965" y="3512745"/>
              <a:ext cx="3261181" cy="128559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0250932">
              <a:off x="6315301" y="2821601"/>
              <a:ext cx="23220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Ничего лишнего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3631309" y="1040095"/>
            <a:ext cx="6189840" cy="1892916"/>
            <a:chOff x="3631309" y="1040095"/>
            <a:chExt cx="6189840" cy="1892916"/>
          </a:xfrm>
        </p:grpSpPr>
        <p:cxnSp>
          <p:nvCxnSpPr>
            <p:cNvPr id="18" name="Прямая со стрелкой 17"/>
            <p:cNvCxnSpPr>
              <a:cxnSpLocks/>
            </p:cNvCxnSpPr>
            <p:nvPr/>
          </p:nvCxnSpPr>
          <p:spPr>
            <a:xfrm flipH="1">
              <a:off x="3631309" y="2050742"/>
              <a:ext cx="2671837" cy="8822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165126">
              <a:off x="6212725" y="1040095"/>
              <a:ext cx="36084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Одна строка заместо трёх!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9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можно еще лучше?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127" y="5747862"/>
            <a:ext cx="11266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Полям кортежей можно присваивать осмысленные имена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10" y="2143910"/>
            <a:ext cx="6467433" cy="3072415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3385996" y="1689238"/>
            <a:ext cx="7700581" cy="2439142"/>
            <a:chOff x="2588975" y="1071606"/>
            <a:chExt cx="7700581" cy="2439142"/>
          </a:xfrm>
        </p:grpSpPr>
        <p:cxnSp>
          <p:nvCxnSpPr>
            <p:cNvPr id="15" name="Прямая со стрелкой 14"/>
            <p:cNvCxnSpPr>
              <a:cxnSpLocks/>
            </p:cNvCxnSpPr>
            <p:nvPr/>
          </p:nvCxnSpPr>
          <p:spPr>
            <a:xfrm flipH="1">
              <a:off x="2588975" y="2050742"/>
              <a:ext cx="3714172" cy="62063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cxnSpLocks/>
            </p:cNvCxnSpPr>
            <p:nvPr/>
          </p:nvCxnSpPr>
          <p:spPr>
            <a:xfrm flipH="1">
              <a:off x="2588975" y="2050742"/>
              <a:ext cx="3714173" cy="146000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20659691">
              <a:off x="6333537" y="1071606"/>
              <a:ext cx="39560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Имена достаточно объявить </a:t>
              </a:r>
            </a:p>
            <a:p>
              <a:r>
                <a:rPr lang="ru-RU" sz="2200" dirty="0"/>
                <a:t>только в одном месте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99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можем делать с кортежами?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953768" y="1480416"/>
            <a:ext cx="10718431" cy="1415772"/>
            <a:chOff x="953768" y="1480416"/>
            <a:chExt cx="10718431" cy="141577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tuple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(1, 2);      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//неименованный кортеж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(X: 1, Y: 2);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//именованный кортеж</a:t>
              </a:r>
              <a:endParaRPr lang="ru-RU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3768" y="1480416"/>
              <a:ext cx="2031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создавать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953768" y="3169873"/>
            <a:ext cx="10718431" cy="1415772"/>
            <a:chOff x="953768" y="1480416"/>
            <a:chExt cx="10718431" cy="141577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tuple.Item2 = 3;</a:t>
              </a:r>
            </a:p>
            <a:p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named.Y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3;</a:t>
              </a:r>
              <a:endParaRPr lang="ru-RU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3768" y="1480416"/>
              <a:ext cx="1928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изменять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53768" y="4859330"/>
            <a:ext cx="10718431" cy="1415772"/>
            <a:chOff x="953768" y="1480416"/>
            <a:chExt cx="10718431" cy="1415772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(x, y) = tuple;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(x, y) = named</a:t>
              </a:r>
              <a:endParaRPr lang="ru-RU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3768" y="1480416"/>
              <a:ext cx="30115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распаковывать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5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Итак, кортежи в </a:t>
            </a:r>
            <a:r>
              <a:rPr lang="en-US" dirty="0"/>
              <a:t>C#7</a:t>
            </a:r>
            <a:r>
              <a:rPr lang="ru-RU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(</a:t>
            </a:r>
            <a:r>
              <a:rPr lang="ru-RU" sz="3200" dirty="0">
                <a:solidFill>
                  <a:srgbClr val="00B0F0"/>
                </a:solidFill>
              </a:rPr>
              <a:t>в отличии от </a:t>
            </a:r>
            <a:r>
              <a:rPr lang="en-US" sz="3200" dirty="0">
                <a:solidFill>
                  <a:srgbClr val="00B0F0"/>
                </a:solidFill>
              </a:rPr>
              <a:t>C#6)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Изменяемы</a:t>
            </a:r>
          </a:p>
          <a:p>
            <a:r>
              <a:rPr lang="ru-RU" dirty="0"/>
              <a:t>Поля можно именовать</a:t>
            </a:r>
          </a:p>
          <a:p>
            <a:r>
              <a:rPr lang="ru-RU" dirty="0"/>
              <a:t>Могут быть неограниченно большого размера</a:t>
            </a:r>
          </a:p>
          <a:p>
            <a:r>
              <a:rPr lang="ru-RU" dirty="0"/>
              <a:t>Можно распаковывать</a:t>
            </a:r>
          </a:p>
        </p:txBody>
      </p:sp>
    </p:spTree>
    <p:extLst>
      <p:ext uri="{BB962C8B-B14F-4D97-AF65-F5344CB8AC3E}">
        <p14:creationId xmlns:p14="http://schemas.microsoft.com/office/powerpoint/2010/main" val="362050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пара слов о распаковке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Распаковывать объекты любых типов, содержащих метод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Deconstruct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6147" y="2518773"/>
            <a:ext cx="10607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text)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x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6147" y="47028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13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пара слов о распаковке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Даже если это </a:t>
            </a:r>
            <a:r>
              <a:rPr lang="en-US" dirty="0">
                <a:solidFill>
                  <a:srgbClr val="0070C0"/>
                </a:solidFill>
              </a:rPr>
              <a:t>extension-</a:t>
            </a:r>
            <a:r>
              <a:rPr lang="ru-RU" dirty="0">
                <a:solidFill>
                  <a:srgbClr val="0070C0"/>
                </a:solidFill>
              </a:rPr>
              <a:t>метод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5127" y="2944901"/>
            <a:ext cx="1060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self,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hash)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hash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self.GetHashCode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6147" y="47028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hash)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hash ^= 0b1010_1100;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06471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G.K.R">
      <a:dk1>
        <a:srgbClr val="0070C0"/>
      </a:dk1>
      <a:lt1>
        <a:srgbClr val="FFFFFF"/>
      </a:lt1>
      <a:dk2>
        <a:srgbClr val="44546A"/>
      </a:dk2>
      <a:lt2>
        <a:srgbClr val="E7E6E6"/>
      </a:lt2>
      <a:accent1>
        <a:srgbClr val="9CC3E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F0"/>
      </a:hlink>
      <a:folHlink>
        <a:srgbClr val="FF0000"/>
      </a:folHlink>
    </a:clrScheme>
    <a:fontScheme name="G.K.R">
      <a:majorFont>
        <a:latin typeface="Segoe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326</TotalTime>
  <Words>892</Words>
  <Application>Microsoft Office PowerPoint</Application>
  <PresentationFormat>Широкоэкранный</PresentationFormat>
  <Paragraphs>159</Paragraphs>
  <Slides>20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Consolas</vt:lpstr>
      <vt:lpstr>Segoe UI</vt:lpstr>
      <vt:lpstr>SegoeUI Light</vt:lpstr>
      <vt:lpstr>Wingdings 2</vt:lpstr>
      <vt:lpstr>HDOfficeLightV0</vt:lpstr>
      <vt:lpstr>1_HDOfficeLightV0</vt:lpstr>
      <vt:lpstr>2_HDOfficeLightV0</vt:lpstr>
      <vt:lpstr>C# 7</vt:lpstr>
      <vt:lpstr>Кортежи и распаковка</vt:lpstr>
      <vt:lpstr>Кортежи в C#6</vt:lpstr>
      <vt:lpstr>Кортежи в C#7</vt:lpstr>
      <vt:lpstr>А можно еще лучше?</vt:lpstr>
      <vt:lpstr>Что мы можем делать с кортежами?</vt:lpstr>
      <vt:lpstr>Итак, кортежи в C#7 (в отличии от C#6)</vt:lpstr>
      <vt:lpstr>Еще пара слов о распаковке</vt:lpstr>
      <vt:lpstr>Еще пара слов о распаковке</vt:lpstr>
      <vt:lpstr>Локальные функции</vt:lpstr>
      <vt:lpstr>В C#6 есть λ функции. Чем они плохи?</vt:lpstr>
      <vt:lpstr>Локальные функции</vt:lpstr>
      <vt:lpstr>Пример локальной функции-итератора</vt:lpstr>
      <vt:lpstr>Коротко о сахаре</vt:lpstr>
      <vt:lpstr>out var – на строчку короче</vt:lpstr>
      <vt:lpstr>throw как часть выражения</vt:lpstr>
      <vt:lpstr>Больше «однострочников»</vt:lpstr>
      <vt:lpstr>Новые литералы</vt:lpstr>
      <vt:lpstr>А как внутри?</vt:lpstr>
      <vt:lpstr>Обратная совместимость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7</dc:title>
  <dc:creator>Anton Tolstov</dc:creator>
  <cp:lastModifiedBy>Anton Tolstov</cp:lastModifiedBy>
  <cp:revision>41</cp:revision>
  <dcterms:created xsi:type="dcterms:W3CDTF">2017-05-09T09:22:31Z</dcterms:created>
  <dcterms:modified xsi:type="dcterms:W3CDTF">2017-05-09T14:49:07Z</dcterms:modified>
</cp:coreProperties>
</file>