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38" r:id="rId2"/>
    <p:sldMasterId id="2147483750" r:id="rId3"/>
  </p:sldMasterIdLst>
  <p:notesMasterIdLst>
    <p:notesMasterId r:id="rId29"/>
  </p:notesMasterIdLst>
  <p:sldIdLst>
    <p:sldId id="261" r:id="rId4"/>
    <p:sldId id="266" r:id="rId5"/>
    <p:sldId id="279" r:id="rId6"/>
    <p:sldId id="280" r:id="rId7"/>
    <p:sldId id="281" r:id="rId8"/>
    <p:sldId id="282" r:id="rId9"/>
    <p:sldId id="260" r:id="rId10"/>
    <p:sldId id="262" r:id="rId11"/>
    <p:sldId id="263" r:id="rId12"/>
    <p:sldId id="264" r:id="rId13"/>
    <p:sldId id="269" r:id="rId14"/>
    <p:sldId id="271" r:id="rId15"/>
    <p:sldId id="272" r:id="rId16"/>
    <p:sldId id="273" r:id="rId17"/>
    <p:sldId id="283" r:id="rId18"/>
    <p:sldId id="284" r:id="rId19"/>
    <p:sldId id="286" r:id="rId20"/>
    <p:sldId id="287" r:id="rId21"/>
    <p:sldId id="267" r:id="rId22"/>
    <p:sldId id="268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E8A4D08-A0C0-4B43-B894-2BE6CAAF371A}">
          <p14:sldIdLst>
            <p14:sldId id="261"/>
          </p14:sldIdLst>
        </p14:section>
        <p14:section name="Кортежи" id="{62774F3D-A9EE-48C0-B395-3817C8B4259F}">
          <p14:sldIdLst>
            <p14:sldId id="266"/>
            <p14:sldId id="279"/>
            <p14:sldId id="280"/>
            <p14:sldId id="281"/>
            <p14:sldId id="282"/>
            <p14:sldId id="260"/>
            <p14:sldId id="262"/>
            <p14:sldId id="263"/>
            <p14:sldId id="264"/>
          </p14:sldIdLst>
        </p14:section>
        <p14:section name="Локальные функции" id="{F6260EDD-D71A-4337-930C-D468AF34425E}">
          <p14:sldIdLst>
            <p14:sldId id="269"/>
            <p14:sldId id="271"/>
            <p14:sldId id="272"/>
            <p14:sldId id="273"/>
          </p14:sldIdLst>
        </p14:section>
        <p14:section name="Pattern matching" id="{E78919EF-6CCB-4E9E-9057-622250B0A90B}">
          <p14:sldIdLst>
            <p14:sldId id="283"/>
            <p14:sldId id="284"/>
            <p14:sldId id="286"/>
            <p14:sldId id="287"/>
          </p14:sldIdLst>
        </p14:section>
        <p14:section name="Небольшие изменения" id="{0B33948A-C52D-45DF-9E0B-2E058EE06C3E}">
          <p14:sldIdLst>
            <p14:sldId id="267"/>
            <p14:sldId id="268"/>
            <p14:sldId id="274"/>
            <p14:sldId id="275"/>
            <p14:sldId id="276"/>
          </p14:sldIdLst>
        </p14:section>
        <p14:section name="Внутри" id="{F241E8AC-79DD-4F69-A51F-A8063D42E17A}">
          <p14:sldIdLst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283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7-05-11T03:58:48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21396 5539 0</inkml:trace>
  <inkml:trace contextRef="#ctx0" brushRef="#br0" timeOffset="674.8">19791 5697 0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6B0A3-8829-454C-82AD-7C02CFF2BB29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DE472-856A-4C5F-90D1-1F8917732D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4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227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дополнить примерами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944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9165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3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710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354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Распаковывать мы можем не только кортежи, но и объекты любых других типов, содержащих метод </a:t>
            </a:r>
            <a:r>
              <a:rPr lang="en-US" dirty="0"/>
              <a:t>public </a:t>
            </a:r>
            <a:r>
              <a:rPr lang="en-US" i="1" dirty="0"/>
              <a:t>void Deconstruct(out T1 x1, ..., out </a:t>
            </a:r>
            <a:r>
              <a:rPr lang="en-US" i="1" dirty="0" err="1"/>
              <a:t>Tn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r>
              <a:rPr lang="en-US" i="1" dirty="0"/>
              <a:t>) 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Задаю вопрос залу: «Чего не хватает лямбдам до полноценных функций?»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9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Case </a:t>
            </a:r>
            <a:r>
              <a:rPr lang="ru-RU" dirty="0"/>
              <a:t>использования – проверка аргументов в методе  «родителе», а в локальном методе можно не тратить на это ресурсы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97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30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Предположим, что вы хотите создать метод, который принимает </a:t>
            </a:r>
            <a:r>
              <a:rPr lang="en-US" dirty="0" err="1"/>
              <a:t>Ienumerable</a:t>
            </a:r>
            <a:r>
              <a:rPr lang="en-US" dirty="0"/>
              <a:t> </a:t>
            </a:r>
            <a:r>
              <a:rPr lang="ru-RU" dirty="0"/>
              <a:t>и возвращает </a:t>
            </a:r>
            <a:r>
              <a:rPr lang="ru-RU" dirty="0" err="1"/>
              <a:t>соответсвующий</a:t>
            </a:r>
            <a:r>
              <a:rPr lang="ru-RU" dirty="0"/>
              <a:t> ему массив . Однако мы не хотим копировать элементы, если нам на вход итак подан массив. Как вы реализуете это на </a:t>
            </a:r>
            <a:r>
              <a:rPr lang="en-US" dirty="0"/>
              <a:t>C#6?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182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проверить подписи к стрелкам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DE472-856A-4C5F-90D1-1F8917732D4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46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57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34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4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52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1969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949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35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402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8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3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406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78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616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11506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4541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092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40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168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535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8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563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539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9425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62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059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4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652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34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82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46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77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D509BED-3442-45B2-9A11-390A0AF5BB8F}" type="datetimeFigureOut">
              <a:rPr lang="ru-RU" smtClean="0"/>
              <a:t>11.05.2017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E316-4CEB-489F-AB45-7EDF887FE2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546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Больше сахара - меньше строк</a:t>
            </a:r>
          </a:p>
        </p:txBody>
      </p:sp>
    </p:spTree>
    <p:extLst>
      <p:ext uri="{BB962C8B-B14F-4D97-AF65-F5344CB8AC3E}">
        <p14:creationId xmlns:p14="http://schemas.microsoft.com/office/powerpoint/2010/main" val="880545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70C0"/>
                </a:solidFill>
              </a:rPr>
              <a:t>Даже если это </a:t>
            </a:r>
            <a:r>
              <a:rPr lang="en-US" dirty="0">
                <a:solidFill>
                  <a:srgbClr val="0070C0"/>
                </a:solidFill>
              </a:rPr>
              <a:t>extension-</a:t>
            </a:r>
            <a:r>
              <a:rPr lang="ru-RU" dirty="0">
                <a:solidFill>
                  <a:srgbClr val="0070C0"/>
                </a:solidFill>
              </a:rPr>
              <a:t>метод</a:t>
            </a: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45127" y="2944901"/>
            <a:ext cx="106070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self,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length,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hash)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length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hash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self.GetHashCode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hash)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hash ^= 0b1010_1100;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064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Ты можешь написать рекурсию, пока ты пишешь рекурсию</a:t>
            </a:r>
          </a:p>
        </p:txBody>
      </p:sp>
    </p:spTree>
    <p:extLst>
      <p:ext uri="{BB962C8B-B14F-4D97-AF65-F5344CB8AC3E}">
        <p14:creationId xmlns:p14="http://schemas.microsoft.com/office/powerpoint/2010/main" val="268810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C#6 </a:t>
            </a:r>
            <a:r>
              <a:rPr lang="ru-RU" dirty="0"/>
              <a:t>есть </a:t>
            </a:r>
            <a:r>
              <a:rPr lang="el-GR" dirty="0"/>
              <a:t>λ</a:t>
            </a:r>
            <a:r>
              <a:rPr lang="ru-RU" b="1" dirty="0"/>
              <a:t> </a:t>
            </a:r>
            <a:r>
              <a:rPr lang="ru-RU" dirty="0"/>
              <a:t>функции. Чем они плохи?</a:t>
            </a:r>
          </a:p>
        </p:txBody>
      </p:sp>
      <p:grpSp>
        <p:nvGrpSpPr>
          <p:cNvPr id="17" name="Группа 16"/>
          <p:cNvGrpSpPr/>
          <p:nvPr/>
        </p:nvGrpSpPr>
        <p:grpSpPr>
          <a:xfrm>
            <a:off x="953768" y="3445647"/>
            <a:ext cx="10718431" cy="2523767"/>
            <a:chOff x="953768" y="1480416"/>
            <a:chExt cx="10718431" cy="252376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range = count =&gt;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for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nn-NO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nn-NO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i = 0; i &lt; count; i++)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yield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ru-RU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53768" y="1480416"/>
              <a:ext cx="5372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 могут быть итераторами</a:t>
              </a:r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953768" y="1752877"/>
            <a:ext cx="10718431" cy="1046440"/>
            <a:chOff x="953768" y="1691322"/>
            <a:chExt cx="10718431" cy="104644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1520246" y="2276097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 factorial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=&gt;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1 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: factorial(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53768" y="1691322"/>
              <a:ext cx="27398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нет рекурсии</a:t>
              </a:r>
            </a:p>
          </p:txBody>
        </p:sp>
        <p:cxnSp>
          <p:nvCxnSpPr>
            <p:cNvPr id="23" name="Прямая соединительная линия 22"/>
            <p:cNvCxnSpPr>
              <a:cxnSpLocks/>
            </p:cNvCxnSpPr>
            <p:nvPr/>
          </p:nvCxnSpPr>
          <p:spPr>
            <a:xfrm>
              <a:off x="9250532" y="2737762"/>
              <a:ext cx="193832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18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7" y="1866872"/>
            <a:ext cx="10673400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Method()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weight = 10;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 &lt;= 1 ? weight : weight*n*Factorial(n - 1);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Factorial;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909352" y="1474611"/>
            <a:ext cx="6522292" cy="1747983"/>
            <a:chOff x="3648723" y="1771003"/>
            <a:chExt cx="6522292" cy="1747983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4714043" y="2364889"/>
              <a:ext cx="106532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648723" y="2364889"/>
              <a:ext cx="2130640" cy="11540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1049126">
              <a:off x="5785647" y="1771003"/>
              <a:ext cx="43853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Можно объявить внутри метода</a:t>
              </a:r>
            </a:p>
          </p:txBody>
        </p:sp>
      </p:grpSp>
      <p:grpSp>
        <p:nvGrpSpPr>
          <p:cNvPr id="15" name="Группа 14"/>
          <p:cNvGrpSpPr/>
          <p:nvPr/>
        </p:nvGrpSpPr>
        <p:grpSpPr>
          <a:xfrm>
            <a:off x="4323425" y="2275855"/>
            <a:ext cx="6748857" cy="1466298"/>
            <a:chOff x="2750598" y="1822053"/>
            <a:chExt cx="6748857" cy="1466298"/>
          </a:xfrm>
        </p:grpSpPr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>
              <a:off x="2750598" y="2364889"/>
              <a:ext cx="3028765" cy="0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cxnSpLocks/>
            </p:cNvCxnSpPr>
            <p:nvPr/>
          </p:nvCxnSpPr>
          <p:spPr>
            <a:xfrm flipH="1">
              <a:off x="3904695" y="2364889"/>
              <a:ext cx="1874668" cy="923462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1049126">
              <a:off x="5832810" y="1822053"/>
              <a:ext cx="3666645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2200" dirty="0">
                  <a:solidFill>
                    <a:srgbClr val="00B0F0"/>
                  </a:solidFill>
                </a:rPr>
                <a:t>Поддерживают замыкания</a:t>
              </a:r>
            </a:p>
          </p:txBody>
        </p:sp>
      </p:grpSp>
      <p:grpSp>
        <p:nvGrpSpPr>
          <p:cNvPr id="21" name="Группа 20"/>
          <p:cNvGrpSpPr/>
          <p:nvPr/>
        </p:nvGrpSpPr>
        <p:grpSpPr>
          <a:xfrm rot="666468">
            <a:off x="7445277" y="4325150"/>
            <a:ext cx="3520772" cy="1849504"/>
            <a:chOff x="6486496" y="119788"/>
            <a:chExt cx="3520772" cy="1849504"/>
          </a:xfrm>
        </p:grpSpPr>
        <p:cxnSp>
          <p:nvCxnSpPr>
            <p:cNvPr id="22" name="Прямая со стрелкой 21"/>
            <p:cNvCxnSpPr>
              <a:cxnSpLocks/>
            </p:cNvCxnSpPr>
            <p:nvPr/>
          </p:nvCxnSpPr>
          <p:spPr>
            <a:xfrm rot="20933532" flipV="1">
              <a:off x="8069416" y="119788"/>
              <a:ext cx="0" cy="146031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933532">
              <a:off x="6486496" y="1538405"/>
              <a:ext cx="352077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Поддерживают рекурсию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03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локальной функции-итератора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66226" y="1866872"/>
            <a:ext cx="11236383" cy="34163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&gt;&gt; Foo(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limits)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Range(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limits.Select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634613" y="4904255"/>
            <a:ext cx="5631519" cy="1553302"/>
            <a:chOff x="4390280" y="1301960"/>
            <a:chExt cx="5631519" cy="1553302"/>
          </a:xfrm>
        </p:grpSpPr>
        <p:cxnSp>
          <p:nvCxnSpPr>
            <p:cNvPr id="20" name="Прямая со стрелкой 19"/>
            <p:cNvCxnSpPr>
              <a:cxnSpLocks/>
            </p:cNvCxnSpPr>
            <p:nvPr/>
          </p:nvCxnSpPr>
          <p:spPr>
            <a:xfrm flipH="1" flipV="1">
              <a:off x="4390280" y="1301960"/>
              <a:ext cx="1902529" cy="115319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617756" y="2455152"/>
              <a:ext cx="54040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Func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0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IEnumerable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2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&gt;&gt; = Range;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632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matching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60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942549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GetLastOrDefault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&gt; sequence)</a:t>
            </a:r>
            <a:endParaRPr lang="ru-R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14224" y="5519763"/>
            <a:ext cx="61788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:</a:t>
            </a:r>
          </a:p>
          <a:p>
            <a:r>
              <a:rPr lang="ru-RU" sz="2400" dirty="0"/>
              <a:t>НЕ ПЕРЕБИРАЕМ ПОСЛЕДОВАТЕЛЬНОСТИ</a:t>
            </a:r>
          </a:p>
        </p:txBody>
      </p:sp>
      <p:cxnSp>
        <p:nvCxnSpPr>
          <p:cNvPr id="9" name="Прямая со стрелкой 8"/>
          <p:cNvCxnSpPr>
            <a:endCxn id="6" idx="0"/>
          </p:cNvCxnSpPr>
          <p:nvPr/>
        </p:nvCxnSpPr>
        <p:spPr>
          <a:xfrm>
            <a:off x="6096000" y="1534886"/>
            <a:ext cx="0" cy="14076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H="1">
            <a:off x="3102429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</p:cNvCxnSpPr>
          <p:nvPr/>
        </p:nvCxnSpPr>
        <p:spPr>
          <a:xfrm>
            <a:off x="6096000" y="3465769"/>
            <a:ext cx="2993571" cy="15307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7512" y="1055915"/>
            <a:ext cx="578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B0F0"/>
                </a:solidFill>
              </a:rPr>
              <a:t>МАССИВ</a:t>
            </a:r>
            <a:r>
              <a:rPr lang="ru-RU" sz="2400" dirty="0"/>
              <a:t> ИЛИ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96000" y="5519763"/>
            <a:ext cx="5991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/>
              <a:t>ЕСЛИ </a:t>
            </a:r>
            <a:r>
              <a:rPr lang="ru-RU" sz="2400" dirty="0">
                <a:solidFill>
                  <a:srgbClr val="00B0F0"/>
                </a:solidFill>
              </a:rPr>
              <a:t>ПОСЛЕДОВАТЕЛЬНОСТЬ</a:t>
            </a:r>
            <a:r>
              <a:rPr lang="ru-RU" sz="2400" dirty="0"/>
              <a:t>: ПРИДЕТСЯ ПЕРЕБРАТЬ</a:t>
            </a:r>
          </a:p>
          <a:p>
            <a:pPr algn="r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17727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51955" y="392982"/>
            <a:ext cx="10988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 = 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&gt;)sequence;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1955" y="3984962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IReadOnlyList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list &amp;&amp;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- 1];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(sequence !=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sequence.LastOrDefault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325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C#7 </a:t>
            </a:r>
            <a:r>
              <a:rPr lang="ru-RU" dirty="0"/>
              <a:t>определены три</a:t>
            </a:r>
            <a:r>
              <a:rPr lang="en-US" dirty="0"/>
              <a:t> </a:t>
            </a:r>
            <a:r>
              <a:rPr lang="ru-RU" dirty="0"/>
              <a:t>типа шаблонов</a:t>
            </a:r>
          </a:p>
        </p:txBody>
      </p:sp>
      <p:grpSp>
        <p:nvGrpSpPr>
          <p:cNvPr id="3" name="Группа 2"/>
          <p:cNvGrpSpPr/>
          <p:nvPr/>
        </p:nvGrpSpPr>
        <p:grpSpPr>
          <a:xfrm>
            <a:off x="953768" y="1480416"/>
            <a:ext cx="10889889" cy="1415772"/>
            <a:chOff x="953768" y="1480416"/>
            <a:chExt cx="10889889" cy="1415772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520246" y="2065191"/>
              <a:ext cx="1032341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number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//с объявлением новой переменной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//без объявления новой переменной</a:t>
              </a:r>
              <a:endParaRPr lang="ru-RU" sz="2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53768" y="1480416"/>
              <a:ext cx="6126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соответствие типу</a:t>
              </a: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953768" y="3380211"/>
            <a:ext cx="10718431" cy="1046440"/>
            <a:chOff x="953768" y="1480416"/>
            <a:chExt cx="10718431" cy="1046440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obj </a:t>
              </a:r>
              <a:r>
                <a:rPr lang="nl-NL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42</a:t>
              </a:r>
              <a:r>
                <a:rPr lang="nl-NL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ru-RU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53768" y="1480416"/>
              <a:ext cx="66125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Проверка на равенство </a:t>
              </a:r>
              <a:r>
                <a:rPr lang="ru-RU" sz="3200" u="sng" dirty="0">
                  <a:solidFill>
                    <a:srgbClr val="00B0F0"/>
                  </a:solidFill>
                </a:rPr>
                <a:t>константе</a:t>
              </a:r>
            </a:p>
          </p:txBody>
        </p:sp>
      </p:grpSp>
      <p:grpSp>
        <p:nvGrpSpPr>
          <p:cNvPr id="9" name="Группа 8"/>
          <p:cNvGrpSpPr/>
          <p:nvPr/>
        </p:nvGrpSpPr>
        <p:grpSpPr>
          <a:xfrm>
            <a:off x="953768" y="4910675"/>
            <a:ext cx="10718431" cy="1046440"/>
            <a:chOff x="953768" y="1480416"/>
            <a:chExt cx="10718431" cy="104644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b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obj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is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o;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//всегда </a:t>
              </a:r>
              <a:r>
                <a:rPr lang="en-US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true</a:t>
              </a:r>
              <a:endParaRPr lang="ru-RU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53768" y="1480416"/>
              <a:ext cx="96169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Создание новой переменной с тем же значением</a:t>
              </a:r>
              <a:endParaRPr lang="ru-RU" sz="3200" u="sng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82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Коротко о сахаре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957696" cy="1500187"/>
          </a:xfrm>
        </p:spPr>
        <p:txBody>
          <a:bodyPr>
            <a:normAutofit/>
          </a:bodyPr>
          <a:lstStyle/>
          <a:p>
            <a:r>
              <a:rPr lang="ru-RU" sz="2300" dirty="0"/>
              <a:t>«У меня от этого синтаксического сахара скоро синтаксический диабет будет» </a:t>
            </a:r>
            <a:r>
              <a:rPr lang="en-US" sz="2300" dirty="0"/>
              <a:t>								</a:t>
            </a:r>
            <a:r>
              <a:rPr lang="en-US" sz="2300" dirty="0">
                <a:solidFill>
                  <a:srgbClr val="0070C0"/>
                </a:solidFill>
              </a:rPr>
              <a:t>© </a:t>
            </a:r>
            <a:r>
              <a:rPr lang="ru-RU" sz="2300" dirty="0">
                <a:solidFill>
                  <a:srgbClr val="0070C0"/>
                </a:solidFill>
              </a:rPr>
              <a:t>Михаил </a:t>
            </a:r>
            <a:r>
              <a:rPr lang="en-US" sz="2300" dirty="0" err="1">
                <a:solidFill>
                  <a:srgbClr val="0070C0"/>
                </a:solidFill>
              </a:rPr>
              <a:t>Noname</a:t>
            </a:r>
            <a:endParaRPr lang="ru-RU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0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Кортежи и распаковка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Взять старое и сделать его идеальным</a:t>
            </a:r>
          </a:p>
        </p:txBody>
      </p:sp>
    </p:spTree>
    <p:extLst>
      <p:ext uri="{BB962C8B-B14F-4D97-AF65-F5344CB8AC3E}">
        <p14:creationId xmlns:p14="http://schemas.microsoft.com/office/powerpoint/2010/main" val="395239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ru-RU" dirty="0"/>
              <a:t>– на строчку короче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154435"/>
            <a:chOff x="953768" y="1480416"/>
            <a:chExt cx="10718431" cy="2154435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result;</a:t>
              </a:r>
            </a:p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result))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  <a:endParaRPr lang="en-US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2B91AF"/>
                  </a:solidFill>
                  <a:latin typeface="Consolas" panose="020B0609020204030204" pitchFamily="49" charset="0"/>
                </a:rPr>
                <a:t>Console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.WriteLine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(result + 2);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391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</a:t>
            </a:r>
            <a:r>
              <a:rPr lang="ru-RU" dirty="0"/>
              <a:t>как часть выражения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1106168" y="4313520"/>
            <a:ext cx="10718431" cy="1785104"/>
            <a:chOff x="953768" y="1480416"/>
            <a:chExt cx="10718431" cy="1785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20246" y="2065191"/>
              <a:ext cx="1015195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53768" y="1480416"/>
              <a:ext cx="3687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А так сейчас в </a:t>
              </a:r>
              <a:r>
                <a:rPr lang="en-US" sz="3200" dirty="0">
                  <a:solidFill>
                    <a:srgbClr val="00B0F0"/>
                  </a:solidFill>
                </a:rPr>
                <a:t>C#</a:t>
              </a:r>
              <a:r>
                <a:rPr lang="ru-RU" sz="3200" dirty="0">
                  <a:solidFill>
                    <a:srgbClr val="00B0F0"/>
                  </a:solidFill>
                </a:rPr>
                <a:t>7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106168" y="1632816"/>
            <a:ext cx="10718431" cy="2523767"/>
            <a:chOff x="953768" y="1480416"/>
            <a:chExt cx="10718431" cy="2523767"/>
          </a:xfrm>
        </p:grpSpPr>
        <p:sp>
          <p:nvSpPr>
            <p:cNvPr id="29" name="Прямоугольник 28"/>
            <p:cNvSpPr/>
            <p:nvPr/>
          </p:nvSpPr>
          <p:spPr>
            <a:xfrm>
              <a:off x="1520246" y="2065191"/>
              <a:ext cx="1015195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ToString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??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LastName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==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null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throw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2B91AF"/>
                  </a:solidFill>
                  <a:latin typeface="Consolas" panose="020B0609020204030204" pitchFamily="49" charset="0"/>
                </a:rPr>
                <a:t>Exception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ru-RU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ru-RU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53768" y="1480416"/>
              <a:ext cx="30265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Так было в </a:t>
              </a:r>
              <a:r>
                <a:rPr lang="en-US" sz="3200" dirty="0">
                  <a:solidFill>
                    <a:srgbClr val="00B0F0"/>
                  </a:solidFill>
                </a:rPr>
                <a:t>C#6</a:t>
              </a:r>
              <a:endParaRPr lang="ru-RU" sz="3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09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Больше «</a:t>
            </a:r>
            <a:r>
              <a:rPr lang="ru-RU" dirty="0" err="1"/>
              <a:t>однострочников</a:t>
            </a:r>
            <a:r>
              <a:rPr lang="ru-RU" dirty="0"/>
              <a:t>»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845127" y="1560644"/>
            <a:ext cx="1015195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x)  =&gt; field = x;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~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"~"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field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field;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9012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45127" y="818627"/>
            <a:ext cx="10718431" cy="1046440"/>
            <a:chOff x="953768" y="1480416"/>
            <a:chExt cx="10718431" cy="1046440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byte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0b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10101110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3768" y="1480416"/>
              <a:ext cx="37176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Бинарный литерал</a:t>
              </a:r>
            </a:p>
          </p:txBody>
        </p:sp>
      </p:grpSp>
      <p:grpSp>
        <p:nvGrpSpPr>
          <p:cNvPr id="7" name="Группа 6"/>
          <p:cNvGrpSpPr/>
          <p:nvPr/>
        </p:nvGrpSpPr>
        <p:grpSpPr>
          <a:xfrm>
            <a:off x="845127" y="3878564"/>
            <a:ext cx="10718431" cy="1415772"/>
            <a:chOff x="953768" y="1480416"/>
            <a:chExt cx="10718431" cy="1415772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(z,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= tuple;</a:t>
              </a:r>
            </a:p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.TryParse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2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"123"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53768" y="1480416"/>
              <a:ext cx="84271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Подстановочный символ «игнорирование»</a:t>
              </a:r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845127" y="2410151"/>
            <a:ext cx="10718431" cy="1046440"/>
            <a:chOff x="953768" y="1480416"/>
            <a:chExt cx="10718431" cy="104644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1520246" y="2065191"/>
              <a:ext cx="10151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100</a:t>
              </a:r>
              <a:r>
                <a:rPr lang="en-US" sz="2400" b="1" dirty="0">
                  <a:solidFill>
                    <a:srgbClr val="00B0F0"/>
                  </a:solidFill>
                  <a:latin typeface="Consolas" panose="020B0609020204030204" pitchFamily="49" charset="0"/>
                </a:rPr>
                <a:t>_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500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3768" y="1480416"/>
              <a:ext cx="43564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Разделитель разрядов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/>
              <p14:cNvContentPartPr/>
              <p14:nvPr/>
            </p14:nvContentPartPr>
            <p14:xfrm>
              <a:off x="7124760" y="1994040"/>
              <a:ext cx="578160" cy="57240"/>
            </p14:xfrm>
          </p:contentPart>
        </mc:Choice>
        <mc:Fallback xmlns="">
          <p:pic>
            <p:nvPicPr>
              <p:cNvPr id="2" name="Рукописный ввод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5400" y="1984680"/>
                <a:ext cx="596880" cy="7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4714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как внутри?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Обратная совместимость </a:t>
            </a:r>
            <a:r>
              <a:rPr lang="en-US" dirty="0"/>
              <a:t>&amp; </a:t>
            </a:r>
            <a:r>
              <a:rPr lang="ru-RU" dirty="0"/>
              <a:t>бесконечные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94138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совместимость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C#</a:t>
            </a:r>
            <a:r>
              <a:rPr lang="ru-RU" dirty="0"/>
              <a:t>7 </a:t>
            </a:r>
            <a:r>
              <a:rPr lang="ru-RU" dirty="0" err="1"/>
              <a:t>бинарно</a:t>
            </a:r>
            <a:r>
              <a:rPr lang="ru-RU" dirty="0"/>
              <a:t> совместим с </a:t>
            </a:r>
            <a:r>
              <a:rPr lang="en-US" dirty="0"/>
              <a:t>C#6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45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Проблема </a:t>
            </a:r>
            <a:r>
              <a:rPr lang="ru-RU" dirty="0">
                <a:solidFill>
                  <a:srgbClr val="00B0F0"/>
                </a:solidFill>
              </a:rPr>
              <a:t>– нужно вернуть несколько значений, а новый класс – избыточен</a:t>
            </a:r>
          </a:p>
        </p:txBody>
      </p:sp>
    </p:spTree>
    <p:extLst>
      <p:ext uri="{BB962C8B-B14F-4D97-AF65-F5344CB8AC3E}">
        <p14:creationId xmlns:p14="http://schemas.microsoft.com/office/powerpoint/2010/main" val="42017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C#6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Find(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seq, </a:t>
            </a:r>
            <a:r>
              <a:rPr lang="fr-FR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2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Tuple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2183907" y="1182199"/>
            <a:ext cx="7997298" cy="1726535"/>
            <a:chOff x="2947387" y="1567081"/>
            <a:chExt cx="7997298" cy="1726535"/>
          </a:xfrm>
        </p:grpSpPr>
        <p:cxnSp>
          <p:nvCxnSpPr>
            <p:cNvPr id="7" name="Прямая со стрелкой 6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Прямая со стрелкой 7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20681485">
              <a:off x="5780130" y="1567081"/>
              <a:ext cx="516455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Легко запутаться, где </a:t>
              </a:r>
              <a:r>
                <a:rPr lang="en-US" sz="2200" dirty="0"/>
                <a:t>Value, </a:t>
              </a:r>
              <a:r>
                <a:rPr lang="ru-RU" sz="2200" dirty="0"/>
                <a:t>а где </a:t>
              </a:r>
              <a:r>
                <a:rPr lang="en-US" sz="2200" dirty="0"/>
                <a:t>index</a:t>
              </a:r>
              <a:endParaRPr lang="ru-RU" sz="2200" dirty="0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7206568" y="1247313"/>
              <a:ext cx="724269" cy="198037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Громоздкий синтаксис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4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1615736" y="3383563"/>
            <a:ext cx="7270458" cy="3351121"/>
            <a:chOff x="2785488" y="307451"/>
            <a:chExt cx="7270458" cy="3351121"/>
          </a:xfrm>
        </p:grpSpPr>
        <p:cxnSp>
          <p:nvCxnSpPr>
            <p:cNvPr id="15" name="Прямая со стрелкой 14"/>
            <p:cNvCxnSpPr>
              <a:cxnSpLocks/>
            </p:cNvCxnSpPr>
            <p:nvPr/>
          </p:nvCxnSpPr>
          <p:spPr>
            <a:xfrm flipH="1" flipV="1">
              <a:off x="6620641" y="1238436"/>
              <a:ext cx="1310196" cy="19892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>
              <a:cxnSpLocks/>
            </p:cNvCxnSpPr>
            <p:nvPr/>
          </p:nvCxnSpPr>
          <p:spPr>
            <a:xfrm flipH="1" flipV="1">
              <a:off x="2785488" y="307451"/>
              <a:ext cx="5145349" cy="292023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689873" y="3227685"/>
              <a:ext cx="336607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/>
                <a:t>Гораздо короче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02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на </a:t>
            </a:r>
            <a:r>
              <a:rPr lang="en-US" dirty="0"/>
              <a:t>C#</a:t>
            </a:r>
            <a:r>
              <a:rPr lang="ru-RU" dirty="0"/>
              <a:t>7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45127" y="2908734"/>
            <a:ext cx="1098880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Value, 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Index) Find(</a:t>
            </a:r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latin typeface="Consolas" panose="020B0609020204030204" pitchFamily="49" charset="0"/>
              </a:rPr>
              <a:t>Predicate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&gt; p)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2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seq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.Select((v,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 =&gt; (v,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(pair =&gt; p(pair.Item1));</a:t>
            </a:r>
          </a:p>
          <a:p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183907" y="1443476"/>
            <a:ext cx="6148572" cy="1465258"/>
            <a:chOff x="2947387" y="1828358"/>
            <a:chExt cx="6148572" cy="1465258"/>
          </a:xfrm>
        </p:grpSpPr>
        <p:cxnSp>
          <p:nvCxnSpPr>
            <p:cNvPr id="9" name="Прямая со стрелкой 8"/>
            <p:cNvCxnSpPr>
              <a:cxnSpLocks/>
            </p:cNvCxnSpPr>
            <p:nvPr/>
          </p:nvCxnSpPr>
          <p:spPr>
            <a:xfrm flipH="1">
              <a:off x="2947387" y="2551033"/>
              <a:ext cx="2867487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cxnSpLocks/>
            </p:cNvCxnSpPr>
            <p:nvPr/>
          </p:nvCxnSpPr>
          <p:spPr>
            <a:xfrm flipH="1">
              <a:off x="3835154" y="2551033"/>
              <a:ext cx="1979720" cy="74258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20681485">
              <a:off x="5813522" y="1828358"/>
              <a:ext cx="32824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200" dirty="0"/>
                <a:t>Поля можно именовать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845127" y="5573604"/>
            <a:ext cx="9664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result = Find(sequence,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&gt; 2);</a:t>
            </a:r>
          </a:p>
          <a:p>
            <a:r>
              <a:rPr lang="en-US" sz="2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result.Index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result.Value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516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можем делать с кортежами?</a:t>
            </a:r>
          </a:p>
        </p:txBody>
      </p:sp>
      <p:grpSp>
        <p:nvGrpSpPr>
          <p:cNvPr id="9" name="Группа 8"/>
          <p:cNvGrpSpPr/>
          <p:nvPr/>
        </p:nvGrpSpPr>
        <p:grpSpPr>
          <a:xfrm>
            <a:off x="953768" y="1480416"/>
            <a:ext cx="10718431" cy="1415772"/>
            <a:chOff x="953768" y="1480416"/>
            <a:chExt cx="10718431" cy="1415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tuple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(1, 2);      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//неименованный кортеж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ru-RU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</a:t>
              </a:r>
              <a:r>
                <a:rPr lang="ru-RU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(X: 1, Y: 2);   </a:t>
              </a:r>
              <a:r>
                <a:rPr lang="ru-RU" sz="2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//именованный кортеж</a:t>
              </a:r>
              <a:endParaRPr lang="ru-RU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53768" y="1480416"/>
              <a:ext cx="203132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создавать</a:t>
              </a:r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953768" y="3169873"/>
            <a:ext cx="10718431" cy="1415772"/>
            <a:chOff x="953768" y="1480416"/>
            <a:chExt cx="10718431" cy="1415772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tuple.Item2 = 3;</a:t>
              </a:r>
            </a:p>
            <a:p>
              <a:r>
                <a:rPr lang="en-US" sz="2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named.Y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3;</a:t>
              </a:r>
              <a:endParaRPr lang="ru-RU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53768" y="1480416"/>
              <a:ext cx="1928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изменять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953768" y="4859330"/>
            <a:ext cx="10718431" cy="1415772"/>
            <a:chOff x="953768" y="1480416"/>
            <a:chExt cx="10718431" cy="1415772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1520246" y="2065191"/>
              <a:ext cx="1015195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var</a:t>
              </a:r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(x, y) = tuple;</a:t>
              </a:r>
              <a:endParaRPr lang="ru-RU" sz="2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2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(x, y) = named</a:t>
              </a:r>
              <a:endParaRPr lang="ru-RU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53768" y="1480416"/>
              <a:ext cx="30115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3200" dirty="0">
                  <a:solidFill>
                    <a:srgbClr val="00B0F0"/>
                  </a:solidFill>
                </a:rPr>
                <a:t>распаковывать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55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Итак, кортежи в </a:t>
            </a:r>
            <a:r>
              <a:rPr lang="en-US" dirty="0"/>
              <a:t>C#7</a:t>
            </a:r>
            <a:r>
              <a:rPr lang="ru-RU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(</a:t>
            </a:r>
            <a:r>
              <a:rPr lang="ru-RU" sz="3200" dirty="0">
                <a:solidFill>
                  <a:srgbClr val="00B0F0"/>
                </a:solidFill>
              </a:rPr>
              <a:t>в отличии от </a:t>
            </a:r>
            <a:r>
              <a:rPr lang="en-US" sz="3200" dirty="0">
                <a:solidFill>
                  <a:srgbClr val="00B0F0"/>
                </a:solidFill>
              </a:rPr>
              <a:t>C#6)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Изменяемы</a:t>
            </a:r>
          </a:p>
          <a:p>
            <a:r>
              <a:rPr lang="ru-RU" dirty="0"/>
              <a:t>Поля можно именовать</a:t>
            </a:r>
          </a:p>
          <a:p>
            <a:r>
              <a:rPr lang="ru-RU" dirty="0"/>
              <a:t>Могут быть неограниченно большого размера</a:t>
            </a:r>
          </a:p>
          <a:p>
            <a:r>
              <a:rPr lang="ru-RU" dirty="0"/>
              <a:t>Можно распаковывать</a:t>
            </a:r>
          </a:p>
        </p:txBody>
      </p:sp>
    </p:spTree>
    <p:extLst>
      <p:ext uri="{BB962C8B-B14F-4D97-AF65-F5344CB8AC3E}">
        <p14:creationId xmlns:p14="http://schemas.microsoft.com/office/powerpoint/2010/main" val="362050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пара слов о распаковке</a:t>
            </a:r>
            <a:endParaRPr lang="ru-RU" sz="3200" dirty="0">
              <a:solidFill>
                <a:srgbClr val="00B0F0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Распаковывать объекты любых типов, содержащих метод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Deconstruct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6147" y="2518773"/>
            <a:ext cx="106070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Deconstruct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x = 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text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16147" y="470280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MyClass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1398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G.K.R">
      <a:dk1>
        <a:srgbClr val="0070C0"/>
      </a:dk1>
      <a:lt1>
        <a:srgbClr val="FFFFFF"/>
      </a:lt1>
      <a:dk2>
        <a:srgbClr val="44546A"/>
      </a:dk2>
      <a:lt2>
        <a:srgbClr val="E7E6E6"/>
      </a:lt2>
      <a:accent1>
        <a:srgbClr val="9CC3E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B0F0"/>
      </a:hlink>
      <a:folHlink>
        <a:srgbClr val="FF0000"/>
      </a:folHlink>
    </a:clrScheme>
    <a:fontScheme name="G.K.R">
      <a:majorFont>
        <a:latin typeface="SegoeUI Light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795</TotalTime>
  <Words>1336</Words>
  <Application>Microsoft Office PowerPoint</Application>
  <PresentationFormat>Широкоэкранный</PresentationFormat>
  <Paragraphs>203</Paragraphs>
  <Slides>25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Calibri</vt:lpstr>
      <vt:lpstr>Calibri Light</vt:lpstr>
      <vt:lpstr>Consolas</vt:lpstr>
      <vt:lpstr>Segoe UI</vt:lpstr>
      <vt:lpstr>SegoeUI Light</vt:lpstr>
      <vt:lpstr>Wingdings 2</vt:lpstr>
      <vt:lpstr>HDOfficeLightV0</vt:lpstr>
      <vt:lpstr>1_HDOfficeLightV0</vt:lpstr>
      <vt:lpstr>2_HDOfficeLightV0</vt:lpstr>
      <vt:lpstr>C# 7</vt:lpstr>
      <vt:lpstr>Кортежи и распаковка</vt:lpstr>
      <vt:lpstr>Проблема – нужно вернуть несколько значений, а новый класс – избыточен</vt:lpstr>
      <vt:lpstr>Решение на C#6</vt:lpstr>
      <vt:lpstr>Решение на C#7</vt:lpstr>
      <vt:lpstr>Решение на C#7</vt:lpstr>
      <vt:lpstr>Что мы можем делать с кортежами?</vt:lpstr>
      <vt:lpstr>Итак, кортежи в C#7 (в отличии от C#6)</vt:lpstr>
      <vt:lpstr>Еще пара слов о распаковке</vt:lpstr>
      <vt:lpstr>Еще пара слов о распаковке</vt:lpstr>
      <vt:lpstr>Локальные функции</vt:lpstr>
      <vt:lpstr>В C#6 есть λ функции. Чем они плохи?</vt:lpstr>
      <vt:lpstr>Локальные функции</vt:lpstr>
      <vt:lpstr>Пример локальной функции-итератора</vt:lpstr>
      <vt:lpstr>Pattern matching</vt:lpstr>
      <vt:lpstr>Презентация PowerPoint</vt:lpstr>
      <vt:lpstr>Презентация PowerPoint</vt:lpstr>
      <vt:lpstr>В C#7 определены три типа шаблонов</vt:lpstr>
      <vt:lpstr>Коротко о сахаре</vt:lpstr>
      <vt:lpstr>out var – на строчку короче</vt:lpstr>
      <vt:lpstr>throw как часть выражения</vt:lpstr>
      <vt:lpstr>Больше «однострочников»</vt:lpstr>
      <vt:lpstr>Презентация PowerPoint</vt:lpstr>
      <vt:lpstr>А как внутри?</vt:lpstr>
      <vt:lpstr>Обратная совместимость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7</dc:title>
  <dc:creator>Anton Tolstov</dc:creator>
  <cp:lastModifiedBy>Anton Tolstov</cp:lastModifiedBy>
  <cp:revision>62</cp:revision>
  <dcterms:created xsi:type="dcterms:W3CDTF">2017-05-09T09:22:31Z</dcterms:created>
  <dcterms:modified xsi:type="dcterms:W3CDTF">2017-05-11T15:21:05Z</dcterms:modified>
</cp:coreProperties>
</file>