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599" r:id="rId2"/>
    <p:sldId id="631" r:id="rId3"/>
    <p:sldId id="600" r:id="rId4"/>
    <p:sldId id="602" r:id="rId5"/>
    <p:sldId id="642" r:id="rId6"/>
    <p:sldId id="643" r:id="rId7"/>
    <p:sldId id="645" r:id="rId8"/>
    <p:sldId id="632" r:id="rId9"/>
    <p:sldId id="644" r:id="rId10"/>
    <p:sldId id="609" r:id="rId11"/>
    <p:sldId id="610" r:id="rId12"/>
    <p:sldId id="611" r:id="rId13"/>
    <p:sldId id="612" r:id="rId14"/>
    <p:sldId id="613" r:id="rId15"/>
    <p:sldId id="615" r:id="rId16"/>
    <p:sldId id="616" r:id="rId17"/>
    <p:sldId id="646" r:id="rId18"/>
    <p:sldId id="624" r:id="rId19"/>
    <p:sldId id="626" r:id="rId20"/>
    <p:sldId id="627" r:id="rId21"/>
    <p:sldId id="628" r:id="rId22"/>
    <p:sldId id="629"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12-02-2024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12-02-2024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12/02/2024 22:57</a:t>
            </a:fld>
            <a:endParaRPr lang="en-GB" sz="1200" smtClean="0">
              <a:cs typeface="Arial" pitchFamily="34" charset="0"/>
            </a:endParaRPr>
          </a:p>
        </p:txBody>
      </p:sp>
      <p:sp>
        <p:nvSpPr>
          <p:cNvPr id="61446" name="Footer Placeholder 5"/>
          <p:cNvSpPr>
            <a:spLocks noGrp="1"/>
          </p:cNvSpPr>
          <p:nvPr>
            <p:ph type="ftr" sz="quarter" idx="4"/>
          </p:nvPr>
        </p:nvSpPr>
        <p:spPr>
          <a:xfrm>
            <a:off x="0" y="9588476"/>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6"/>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771090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79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40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85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58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597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639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37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65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18</a:t>
            </a:fld>
            <a:endParaRPr lang="en-US" sz="1200" smtClean="0"/>
          </a:p>
        </p:txBody>
      </p:sp>
    </p:spTree>
    <p:extLst>
      <p:ext uri="{BB962C8B-B14F-4D97-AF65-F5344CB8AC3E}">
        <p14:creationId xmlns:p14="http://schemas.microsoft.com/office/powerpoint/2010/main" val="4286268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5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259336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243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517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984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12/02/2024 22:57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72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13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7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882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17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smtClean="0"/>
          </a:p>
        </p:txBody>
      </p:sp>
    </p:spTree>
    <p:extLst>
      <p:ext uri="{BB962C8B-B14F-4D97-AF65-F5344CB8AC3E}">
        <p14:creationId xmlns:p14="http://schemas.microsoft.com/office/powerpoint/2010/main" val="59343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34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2/12/2024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2/12/2024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Networks</a:t>
            </a:r>
            <a:br>
              <a:rPr lang="en-US" sz="3200" dirty="0" smtClean="0"/>
            </a:br>
            <a:r>
              <a:rPr lang="en-US" sz="3200" dirty="0" smtClean="0"/>
              <a:t/>
            </a:r>
            <a:br>
              <a:rPr lang="en-US" sz="3200" dirty="0" smtClean="0"/>
            </a:br>
            <a:r>
              <a:rPr lang="en-US" sz="3200" dirty="0" smtClean="0"/>
              <a:t>Local Area Networks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1598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34702" y="783835"/>
            <a:ext cx="7886700" cy="670967"/>
          </a:xfrm>
        </p:spPr>
        <p:txBody>
          <a:bodyPr>
            <a:normAutofit fontScale="90000"/>
          </a:bodyPr>
          <a:lstStyle/>
          <a:p>
            <a:r>
              <a:rPr lang="en-US" b="0" kern="0" dirty="0">
                <a:ea typeface="ＭＳ Ｐゴシック" charset="0"/>
              </a:rPr>
              <a:t>Ethernet switch</a:t>
            </a:r>
            <a:endParaRPr lang="en-US" sz="3300" dirty="0"/>
          </a:p>
        </p:txBody>
      </p:sp>
      <p:sp>
        <p:nvSpPr>
          <p:cNvPr id="33" name="Rectangle 3">
            <a:extLst>
              <a:ext uri="{FF2B5EF4-FFF2-40B4-BE49-F238E27FC236}">
                <a16:creationId xmlns:a16="http://schemas.microsoft.com/office/drawing/2014/main" id="{58132559-8058-8A4C-B10B-2116E2272F90}"/>
              </a:ext>
            </a:extLst>
          </p:cNvPr>
          <p:cNvSpPr txBox="1">
            <a:spLocks noChangeArrowheads="1"/>
          </p:cNvSpPr>
          <p:nvPr/>
        </p:nvSpPr>
        <p:spPr>
          <a:xfrm>
            <a:off x="669329" y="1561534"/>
            <a:ext cx="8067089" cy="368213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100000"/>
              </a:lnSpc>
              <a:spcBef>
                <a:spcPts val="750"/>
              </a:spcBef>
              <a:buClr>
                <a:srgbClr val="0000A8"/>
              </a:buClr>
              <a:defRPr/>
            </a:pPr>
            <a:r>
              <a:rPr lang="en-US" sz="2400" dirty="0">
                <a:solidFill>
                  <a:prstClr val="black"/>
                </a:solidFill>
                <a:latin typeface="Avenir Book" panose="020B0503020203020204" pitchFamily="34" charset="-78"/>
                <a:cs typeface="Avenir Book" panose="020B0503020203020204" pitchFamily="34" charset="-78"/>
              </a:rPr>
              <a:t>Switch is a </a:t>
            </a:r>
            <a:r>
              <a:rPr lang="en-US" sz="2400" dirty="0">
                <a:solidFill>
                  <a:srgbClr val="C00000"/>
                </a:solidFill>
                <a:latin typeface="Avenir Book" panose="020B0503020203020204" pitchFamily="34" charset="-78"/>
                <a:cs typeface="Avenir Book" panose="020B0503020203020204" pitchFamily="34" charset="-78"/>
              </a:rPr>
              <a:t>link-layer</a:t>
            </a:r>
            <a:r>
              <a:rPr lang="en-US" sz="2400" dirty="0">
                <a:solidFill>
                  <a:prstClr val="black"/>
                </a:solidFill>
                <a:latin typeface="Avenir Book" panose="020B0503020203020204" pitchFamily="34" charset="-78"/>
                <a:cs typeface="Avenir Book" panose="020B0503020203020204" pitchFamily="34" charset="-78"/>
              </a:rPr>
              <a:t> </a:t>
            </a:r>
            <a:r>
              <a:rPr lang="en-US" sz="2400" dirty="0" smtClean="0">
                <a:solidFill>
                  <a:prstClr val="black"/>
                </a:solidFill>
                <a:latin typeface="Avenir Book" panose="020B0503020203020204" pitchFamily="34" charset="-78"/>
                <a:cs typeface="Avenir Book" panose="020B0503020203020204" pitchFamily="34" charset="-78"/>
              </a:rPr>
              <a:t>device</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Store, forward Ethernet frames</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Examine </a:t>
            </a:r>
            <a:r>
              <a:rPr lang="en-US" sz="2100" dirty="0">
                <a:solidFill>
                  <a:prstClr val="black"/>
                </a:solidFill>
                <a:latin typeface="Avenir Book" panose="020B0503020203020204" pitchFamily="34" charset="-78"/>
                <a:cs typeface="Avenir Book" panose="020B0503020203020204" pitchFamily="34" charset="-78"/>
              </a:rPr>
              <a:t>incoming frame’s MAC address, </a:t>
            </a:r>
            <a:r>
              <a:rPr lang="en-US" sz="2100" dirty="0">
                <a:solidFill>
                  <a:srgbClr val="0000A8"/>
                </a:solidFill>
                <a:latin typeface="Avenir Book" panose="020B0503020203020204" pitchFamily="34" charset="-78"/>
                <a:cs typeface="Avenir Book" panose="020B0503020203020204" pitchFamily="34" charset="-78"/>
              </a:rPr>
              <a:t>selectively</a:t>
            </a:r>
            <a:r>
              <a:rPr lang="en-US" sz="2100" dirty="0">
                <a:solidFill>
                  <a:prstClr val="black"/>
                </a:solidFill>
                <a:latin typeface="Avenir Book" panose="020B0503020203020204" pitchFamily="34" charset="-78"/>
                <a:cs typeface="Avenir Book" panose="020B0503020203020204" pitchFamily="34" charset="-78"/>
              </a:rPr>
              <a:t> forward  frame to one-or-more outgoing links when frame is to be forwarded on segment, uses CSMA/CD to access segment</a:t>
            </a:r>
          </a:p>
          <a:p>
            <a:pPr marL="302419" indent="-204788" defTabSz="685800">
              <a:lnSpc>
                <a:spcPct val="100000"/>
              </a:lnSpc>
              <a:spcBef>
                <a:spcPts val="750"/>
              </a:spcBef>
              <a:buClr>
                <a:srgbClr val="0000A8"/>
              </a:buClr>
              <a:defRPr/>
            </a:pPr>
            <a:r>
              <a:rPr lang="en-US" sz="2400" dirty="0">
                <a:solidFill>
                  <a:srgbClr val="0000A8"/>
                </a:solidFill>
                <a:latin typeface="Avenir Book" panose="020B0503020203020204" pitchFamily="34" charset="-78"/>
                <a:cs typeface="Avenir Book" panose="020B0503020203020204" pitchFamily="34" charset="-78"/>
              </a:rPr>
              <a:t>T</a:t>
            </a:r>
            <a:r>
              <a:rPr lang="en-US" sz="2400" dirty="0" smtClean="0">
                <a:solidFill>
                  <a:srgbClr val="0000A8"/>
                </a:solidFill>
                <a:latin typeface="Avenir Book" panose="020B0503020203020204" pitchFamily="34" charset="-78"/>
                <a:cs typeface="Avenir Book" panose="020B0503020203020204" pitchFamily="34" charset="-78"/>
              </a:rPr>
              <a:t>ransparent</a:t>
            </a:r>
            <a:r>
              <a:rPr lang="en-US" sz="2400" dirty="0">
                <a:solidFill>
                  <a:srgbClr val="0000A8"/>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hosts unaware of presence of switches</a:t>
            </a:r>
          </a:p>
          <a:p>
            <a:pPr marL="302419" indent="-204788" defTabSz="685800">
              <a:lnSpc>
                <a:spcPct val="100000"/>
              </a:lnSpc>
              <a:spcBef>
                <a:spcPts val="750"/>
              </a:spcBef>
              <a:buClr>
                <a:srgbClr val="0000A8"/>
              </a:buClr>
              <a:defRPr/>
            </a:pPr>
            <a:r>
              <a:rPr lang="en-US" sz="2400" dirty="0">
                <a:solidFill>
                  <a:srgbClr val="0000A8"/>
                </a:solidFill>
                <a:latin typeface="Avenir Book" panose="020B0503020203020204" pitchFamily="34" charset="-78"/>
                <a:cs typeface="Avenir Book" panose="020B0503020203020204" pitchFamily="34" charset="-78"/>
              </a:rPr>
              <a:t>P</a:t>
            </a:r>
            <a:r>
              <a:rPr lang="en-US" sz="2400" dirty="0" smtClean="0">
                <a:solidFill>
                  <a:srgbClr val="0000A8"/>
                </a:solidFill>
                <a:latin typeface="Avenir Book" panose="020B0503020203020204" pitchFamily="34" charset="-78"/>
                <a:cs typeface="Avenir Book" panose="020B0503020203020204" pitchFamily="34" charset="-78"/>
              </a:rPr>
              <a:t>lug-and-play</a:t>
            </a:r>
            <a:r>
              <a:rPr lang="en-US" sz="2400" dirty="0">
                <a:solidFill>
                  <a:srgbClr val="0000A8"/>
                </a:solidFill>
                <a:latin typeface="Avenir Book" panose="020B0503020203020204" pitchFamily="34" charset="-78"/>
                <a:cs typeface="Avenir Book" panose="020B0503020203020204" pitchFamily="34" charset="-78"/>
              </a:rPr>
              <a:t>, self-learning</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Switches </a:t>
            </a:r>
            <a:r>
              <a:rPr lang="en-US" sz="2100" dirty="0">
                <a:solidFill>
                  <a:prstClr val="black"/>
                </a:solidFill>
                <a:latin typeface="Avenir Book" panose="020B0503020203020204" pitchFamily="34" charset="-78"/>
                <a:cs typeface="Avenir Book" panose="020B0503020203020204" pitchFamily="34" charset="-78"/>
              </a:rPr>
              <a:t>do not need to be configured</a:t>
            </a:r>
          </a:p>
          <a:p>
            <a:pPr marL="264319" indent="-166688" defTabSz="685800">
              <a:spcBef>
                <a:spcPts val="750"/>
              </a:spcBef>
              <a:defRPr/>
            </a:pPr>
            <a:endParaRPr lang="en-US" sz="18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8390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dissolv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dissolve">
                                      <p:cBhvr>
                                        <p:cTn id="12" dur="500"/>
                                        <p:tgtEl>
                                          <p:spTgt spid="3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animEffect transition="in" filter="dissolve">
                                      <p:cBhvr>
                                        <p:cTn id="15"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9382" y="855608"/>
            <a:ext cx="8894618" cy="670967"/>
          </a:xfrm>
        </p:spPr>
        <p:txBody>
          <a:bodyPr>
            <a:normAutofit fontScale="90000"/>
          </a:bodyPr>
          <a:lstStyle/>
          <a:p>
            <a:r>
              <a:rPr lang="en-US" kern="0" dirty="0">
                <a:ea typeface="ＭＳ Ｐゴシック" charset="0"/>
              </a:rPr>
              <a:t>Ethernet switch</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2034224"/>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654070" y="4899731"/>
              <a:ext cx="2900807"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eaLnBrk="0" fontAlgn="base" hangingPunct="0">
                <a:spcBef>
                  <a:spcPct val="0"/>
                </a:spcBef>
                <a:spcAft>
                  <a:spcPct val="0"/>
                </a:spcAft>
                <a:defRPr/>
              </a:pPr>
              <a:r>
                <a:rPr lang="en-US" sz="1500" i="0" kern="0" dirty="0">
                  <a:solidFill>
                    <a:srgbClr val="000000"/>
                  </a:solidFill>
                  <a:latin typeface="Avenir Book" panose="020B0503020203020204" pitchFamily="34" charset="-78"/>
                  <a:cs typeface="Avenir Book" panose="020B0503020203020204" pitchFamily="34" charset="-78"/>
                </a:rPr>
                <a:t>switch with six interfaces (</a:t>
              </a:r>
              <a:r>
                <a:rPr lang="en-US" sz="1500" i="0" kern="0" dirty="0">
                  <a:solidFill>
                    <a:srgbClr val="FF0000"/>
                  </a:solidFill>
                  <a:latin typeface="Avenir Book" panose="020B0503020203020204" pitchFamily="34" charset="-78"/>
                  <a:cs typeface="Avenir Book" panose="020B0503020203020204" pitchFamily="34" charset="-78"/>
                </a:rPr>
                <a:t>1,2,3,4,5,6</a:t>
              </a:r>
              <a:r>
                <a:rPr lang="en-US" sz="1500" i="0" kern="0" dirty="0">
                  <a:solidFill>
                    <a:srgbClr val="000000"/>
                  </a:solidFill>
                  <a:latin typeface="Avenir Book" panose="020B0503020203020204" pitchFamily="34" charset="-78"/>
                  <a:cs typeface="Avenir Book" panose="020B0503020203020204" pitchFamily="34" charset="-78"/>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3689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5198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6209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743937"/>
            <a:ext cx="4384623" cy="257803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osts </a:t>
            </a:r>
            <a:r>
              <a:rPr lang="en-US" sz="2100" dirty="0">
                <a:solidFill>
                  <a:prstClr val="black"/>
                </a:solidFill>
                <a:latin typeface="Avenir Book" panose="020B0503020203020204" pitchFamily="34" charset="-78"/>
                <a:cs typeface="Avenir Book" panose="020B0503020203020204" pitchFamily="34" charset="-78"/>
              </a:rPr>
              <a:t>have dedicated, direct connection to switch</a:t>
            </a: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Switches </a:t>
            </a:r>
            <a:r>
              <a:rPr lang="en-US" sz="2100" dirty="0">
                <a:solidFill>
                  <a:prstClr val="black"/>
                </a:solidFill>
                <a:latin typeface="Avenir Book" panose="020B0503020203020204" pitchFamily="34" charset="-78"/>
                <a:cs typeface="Avenir Book" panose="020B0503020203020204" pitchFamily="34" charset="-78"/>
              </a:rPr>
              <a:t>buffer packets</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Ethernet protocol used on each incoming link, so: </a:t>
            </a:r>
          </a:p>
          <a:p>
            <a:pPr marL="521494" lvl="1" indent="-220266"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 collisions; </a:t>
            </a:r>
            <a:r>
              <a:rPr lang="en-US" sz="2100" dirty="0">
                <a:solidFill>
                  <a:prstClr val="black"/>
                </a:solidFill>
                <a:latin typeface="Avenir Book" panose="020B0503020203020204" pitchFamily="34" charset="-78"/>
                <a:cs typeface="Avenir Book" panose="020B0503020203020204" pitchFamily="34" charset="-78"/>
              </a:rPr>
              <a:t>full duplex</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4141977"/>
            <a:ext cx="5042716" cy="111693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witching</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can transmit simultaneously, without collisions</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313153" y="3110643"/>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Left-Right Arrow 133">
            <a:extLst>
              <a:ext uri="{FF2B5EF4-FFF2-40B4-BE49-F238E27FC236}">
                <a16:creationId xmlns:a16="http://schemas.microsoft.com/office/drawing/2014/main" id="{8716E4D4-5340-A04D-84B1-535BF0345A0D}"/>
              </a:ext>
            </a:extLst>
          </p:cNvPr>
          <p:cNvSpPr/>
          <p:nvPr/>
        </p:nvSpPr>
        <p:spPr>
          <a:xfrm rot="9282253">
            <a:off x="6045302" y="3127537"/>
            <a:ext cx="1490096" cy="149458"/>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239860" y="5029780"/>
            <a:ext cx="344128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a:solidFill>
                  <a:prstClr val="black"/>
                </a:solidFill>
                <a:latin typeface="+mn-lt"/>
                <a:ea typeface="Arial" panose="020B0604020202020204" pitchFamily="34" charset="0"/>
              </a:rPr>
              <a:t>https://www.ciscopress.com/articles/article.asp?p=2111396</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16455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dissolve">
                                      <p:cBhvr>
                                        <p:cTn id="7" dur="500"/>
                                        <p:tgtEl>
                                          <p:spTgt spid="1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dissolve">
                                      <p:cBhvr>
                                        <p:cTn id="11" dur="500"/>
                                        <p:tgtEl>
                                          <p:spTgt spid="13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0" grpId="0"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34676"/>
            <a:ext cx="7886700" cy="670967"/>
          </a:xfrm>
        </p:spPr>
        <p:txBody>
          <a:bodyPr>
            <a:normAutofit fontScale="90000"/>
          </a:bodyPr>
          <a:lstStyle/>
          <a:p>
            <a:r>
              <a:rPr lang="en-US" kern="0" dirty="0">
                <a:ea typeface="ＭＳ Ｐゴシック" charset="0"/>
              </a:rPr>
              <a:t>Ethernet switch</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1813292"/>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654070" y="4899731"/>
              <a:ext cx="2900807"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eaLnBrk="0" fontAlgn="base" hangingPunct="0">
                <a:spcBef>
                  <a:spcPct val="0"/>
                </a:spcBef>
                <a:spcAft>
                  <a:spcPct val="0"/>
                </a:spcAft>
                <a:defRPr/>
              </a:pPr>
              <a:r>
                <a:rPr lang="en-US" sz="1500" i="0" kern="0" dirty="0">
                  <a:solidFill>
                    <a:srgbClr val="000000"/>
                  </a:solidFill>
                  <a:latin typeface="Avenir Book" panose="020B0503020203020204" pitchFamily="34" charset="-78"/>
                  <a:cs typeface="Avenir Book" panose="020B0503020203020204" pitchFamily="34" charset="-78"/>
                </a:rPr>
                <a:t>switch with six interfaces (</a:t>
              </a:r>
              <a:r>
                <a:rPr lang="en-US" sz="1500" i="0" kern="0" dirty="0">
                  <a:solidFill>
                    <a:srgbClr val="FF0000"/>
                  </a:solidFill>
                  <a:latin typeface="Avenir Book" panose="020B0503020203020204" pitchFamily="34" charset="-78"/>
                  <a:cs typeface="Avenir Book" panose="020B0503020203020204" pitchFamily="34" charset="-78"/>
                </a:rPr>
                <a:t>1,2,3,4,5,6</a:t>
              </a:r>
              <a:r>
                <a:rPr lang="en-US" sz="1500" i="0" kern="0" dirty="0">
                  <a:solidFill>
                    <a:srgbClr val="000000"/>
                  </a:solidFill>
                  <a:latin typeface="Avenir Book" panose="020B0503020203020204" pitchFamily="34" charset="-78"/>
                  <a:cs typeface="Avenir Book" panose="020B0503020203020204" pitchFamily="34" charset="-78"/>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3689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5198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6209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523005"/>
            <a:ext cx="4384623" cy="257803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osts </a:t>
            </a:r>
            <a:r>
              <a:rPr lang="en-US" sz="2100" dirty="0">
                <a:solidFill>
                  <a:prstClr val="black"/>
                </a:solidFill>
                <a:latin typeface="Avenir Book" panose="020B0503020203020204" pitchFamily="34" charset="-78"/>
                <a:cs typeface="Avenir Book" panose="020B0503020203020204" pitchFamily="34" charset="-78"/>
              </a:rPr>
              <a:t>have dedicated, direct connection to switch</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S</a:t>
            </a:r>
            <a:r>
              <a:rPr lang="en-US" sz="2100" dirty="0" smtClean="0">
                <a:solidFill>
                  <a:prstClr val="black"/>
                </a:solidFill>
                <a:latin typeface="Avenir Book" panose="020B0503020203020204" pitchFamily="34" charset="-78"/>
                <a:cs typeface="Avenir Book" panose="020B0503020203020204" pitchFamily="34" charset="-78"/>
              </a:rPr>
              <a:t>witches </a:t>
            </a:r>
            <a:r>
              <a:rPr lang="en-US" sz="2100" dirty="0">
                <a:solidFill>
                  <a:prstClr val="black"/>
                </a:solidFill>
                <a:latin typeface="Avenir Book" panose="020B0503020203020204" pitchFamily="34" charset="-78"/>
                <a:cs typeface="Avenir Book" panose="020B0503020203020204" pitchFamily="34" charset="-78"/>
              </a:rPr>
              <a:t>buffer packets</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Ethernet protocol used on each incoming link, so: </a:t>
            </a:r>
          </a:p>
          <a:p>
            <a:pPr marL="521494" lvl="1" indent="-220266"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No </a:t>
            </a:r>
            <a:r>
              <a:rPr lang="en-US" sz="2100" dirty="0">
                <a:solidFill>
                  <a:prstClr val="black"/>
                </a:solidFill>
                <a:latin typeface="Avenir Book" panose="020B0503020203020204" pitchFamily="34" charset="-78"/>
                <a:cs typeface="Avenir Book" panose="020B0503020203020204" pitchFamily="34" charset="-78"/>
              </a:rPr>
              <a:t>collisions; full duplex</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3921044"/>
            <a:ext cx="5042716" cy="1312930"/>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witching</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can transmit simultaneously, without collisions</a:t>
            </a:r>
          </a:p>
          <a:p>
            <a:pPr marL="521494" lvl="1" indent="-220266"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B</a:t>
            </a:r>
            <a:r>
              <a:rPr lang="en-US" sz="1800" dirty="0" smtClean="0">
                <a:solidFill>
                  <a:prstClr val="black"/>
                </a:solidFill>
                <a:latin typeface="Avenir Book" panose="020B0503020203020204" pitchFamily="34" charset="-78"/>
                <a:cs typeface="Avenir Book" panose="020B0503020203020204" pitchFamily="34" charset="-78"/>
              </a:rPr>
              <a:t>ut </a:t>
            </a:r>
            <a:r>
              <a:rPr lang="en-US" sz="1800" dirty="0">
                <a:solidFill>
                  <a:prstClr val="black"/>
                </a:solidFill>
                <a:latin typeface="Avenir Book" panose="020B0503020203020204" pitchFamily="34" charset="-78"/>
                <a:cs typeface="Avenir Book" panose="020B0503020203020204" pitchFamily="34" charset="-78"/>
              </a:rPr>
              <a:t>A-to-A’ and C to A’ can not happen simultaneously </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243703" y="2889711"/>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 name="Down Arrow 2">
            <a:extLst>
              <a:ext uri="{FF2B5EF4-FFF2-40B4-BE49-F238E27FC236}">
                <a16:creationId xmlns:a16="http://schemas.microsoft.com/office/drawing/2014/main" id="{9A3E0939-38DE-0C45-ACDE-CA1F0EECF0D8}"/>
              </a:ext>
            </a:extLst>
          </p:cNvPr>
          <p:cNvSpPr/>
          <p:nvPr/>
        </p:nvSpPr>
        <p:spPr>
          <a:xfrm>
            <a:off x="6840639" y="2976911"/>
            <a:ext cx="138896" cy="564266"/>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6" name="Straight Connector 5">
            <a:extLst>
              <a:ext uri="{FF2B5EF4-FFF2-40B4-BE49-F238E27FC236}">
                <a16:creationId xmlns:a16="http://schemas.microsoft.com/office/drawing/2014/main" id="{113D7BA5-ACC3-8B47-832A-E18396A3E89E}"/>
              </a:ext>
            </a:extLst>
          </p:cNvPr>
          <p:cNvCxnSpPr>
            <a:cxnSpLocks/>
          </p:cNvCxnSpPr>
          <p:nvPr/>
        </p:nvCxnSpPr>
        <p:spPr>
          <a:xfrm>
            <a:off x="6884044" y="2988485"/>
            <a:ext cx="538223" cy="274899"/>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a16="http://schemas.microsoft.com/office/drawing/2014/main" id="{7F559CCE-5086-9E49-8C51-74974885AF5D}"/>
              </a:ext>
            </a:extLst>
          </p:cNvPr>
          <p:cNvPicPr>
            <a:picLocks noChangeAspect="1"/>
          </p:cNvPicPr>
          <p:nvPr/>
        </p:nvPicPr>
        <p:blipFill>
          <a:blip r:embed="rId5">
            <a:alphaModFix amt="81000"/>
          </a:blip>
          <a:stretch>
            <a:fillRect/>
          </a:stretch>
        </p:blipFill>
        <p:spPr>
          <a:xfrm>
            <a:off x="6232966" y="2395895"/>
            <a:ext cx="1183270" cy="1274291"/>
          </a:xfrm>
          <a:prstGeom prst="rect">
            <a:avLst/>
          </a:prstGeom>
          <a:effectLst/>
        </p:spPr>
      </p:pic>
      <p:sp>
        <p:nvSpPr>
          <p:cNvPr id="57" name="TextBox 56">
            <a:extLst>
              <a:ext uri="{FF2B5EF4-FFF2-40B4-BE49-F238E27FC236}">
                <a16:creationId xmlns:a16="http://schemas.microsoft.com/office/drawing/2014/main" id="{CAD844BB-5CFC-459B-B8F5-3547A782409D}"/>
              </a:ext>
            </a:extLst>
          </p:cNvPr>
          <p:cNvSpPr txBox="1"/>
          <p:nvPr/>
        </p:nvSpPr>
        <p:spPr>
          <a:xfrm>
            <a:off x="5627393" y="4970136"/>
            <a:ext cx="3037812" cy="230832"/>
          </a:xfrm>
          <a:prstGeom prst="rect">
            <a:avLst/>
          </a:prstGeom>
          <a:noFill/>
        </p:spPr>
        <p:txBody>
          <a:bodyPr wrap="square" rtlCol="0">
            <a:spAutoFit/>
          </a:bodyPr>
          <a:lstStyle/>
          <a:p>
            <a:r>
              <a:rPr lang="en-US" sz="900">
                <a:latin typeface="Avenir Book" panose="020B0503020203020204" pitchFamily="34" charset="-78"/>
                <a:cs typeface="Avenir Book" panose="020B0503020203020204" pitchFamily="34" charset="-78"/>
              </a:rPr>
              <a:t>https://study-ccna.com/half-duplex-and-full-duplex/</a:t>
            </a:r>
            <a:endParaRPr lang="en-US" sz="9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72074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6330" y="603930"/>
            <a:ext cx="7886700" cy="670967"/>
          </a:xfrm>
        </p:spPr>
        <p:txBody>
          <a:bodyPr>
            <a:normAutofit fontScale="90000"/>
          </a:bodyPr>
          <a:lstStyle/>
          <a:p>
            <a:r>
              <a:rPr lang="en-US" b="0" kern="0" dirty="0">
                <a:ea typeface="ＭＳ Ｐゴシック" charset="0"/>
              </a:rPr>
              <a:t>Switch forwarding table</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536735" y="1779551"/>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53" name="Rectangle 3">
            <a:extLst>
              <a:ext uri="{FF2B5EF4-FFF2-40B4-BE49-F238E27FC236}">
                <a16:creationId xmlns:a16="http://schemas.microsoft.com/office/drawing/2014/main" id="{3272ACEF-9C84-214A-B643-3A7A1976A772}"/>
              </a:ext>
            </a:extLst>
          </p:cNvPr>
          <p:cNvSpPr txBox="1">
            <a:spLocks noChangeArrowheads="1"/>
          </p:cNvSpPr>
          <p:nvPr/>
        </p:nvSpPr>
        <p:spPr>
          <a:xfrm>
            <a:off x="758348" y="1514471"/>
            <a:ext cx="5220344" cy="103094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91704" defTabSz="685800">
              <a:lnSpc>
                <a:spcPts val="2250"/>
              </a:lnSpc>
              <a:spcBef>
                <a:spcPts val="750"/>
              </a:spcBef>
              <a:buNone/>
              <a:defRPr/>
            </a:pPr>
            <a:r>
              <a:rPr lang="en-US" sz="2100" u="sng" dirty="0">
                <a:solidFill>
                  <a:srgbClr val="CC0000"/>
                </a:solidFill>
                <a:latin typeface="Avenir Book" panose="020B0503020203020204" pitchFamily="34" charset="-78"/>
                <a:cs typeface="Avenir Book" panose="020B0503020203020204" pitchFamily="34" charset="-78"/>
              </a:rPr>
              <a:t>Q:</a:t>
            </a:r>
            <a:r>
              <a:rPr lang="en-US" sz="21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ow </a:t>
            </a:r>
            <a:r>
              <a:rPr lang="en-US" sz="2100" dirty="0">
                <a:solidFill>
                  <a:prstClr val="black"/>
                </a:solidFill>
                <a:latin typeface="Avenir Book" panose="020B0503020203020204" pitchFamily="34" charset="-78"/>
                <a:cs typeface="Avenir Book" panose="020B0503020203020204" pitchFamily="34" charset="-78"/>
              </a:rPr>
              <a:t>does switch know A’ reachable via interface 4, B’ reachable via interface 5?</a:t>
            </a:r>
          </a:p>
        </p:txBody>
      </p:sp>
      <p:sp>
        <p:nvSpPr>
          <p:cNvPr id="54" name="Rectangle 3">
            <a:extLst>
              <a:ext uri="{FF2B5EF4-FFF2-40B4-BE49-F238E27FC236}">
                <a16:creationId xmlns:a16="http://schemas.microsoft.com/office/drawing/2014/main" id="{A82580A7-8BF6-A34C-A06F-64205B1C4DAA}"/>
              </a:ext>
            </a:extLst>
          </p:cNvPr>
          <p:cNvSpPr txBox="1">
            <a:spLocks noChangeArrowheads="1"/>
          </p:cNvSpPr>
          <p:nvPr/>
        </p:nvSpPr>
        <p:spPr bwMode="auto">
          <a:xfrm>
            <a:off x="1030550" y="2221849"/>
            <a:ext cx="4419736" cy="159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defTabSz="685800">
              <a:lnSpc>
                <a:spcPts val="2250"/>
              </a:lnSpc>
              <a:buSzPct val="100000"/>
              <a:buNone/>
              <a:defRPr/>
            </a:pPr>
            <a:r>
              <a:rPr lang="en-US" sz="2100" u="sng" dirty="0">
                <a:solidFill>
                  <a:srgbClr val="CC0000"/>
                </a:solidFill>
                <a:latin typeface="Avenir Book" panose="020B0503020203020204" pitchFamily="34" charset="-78"/>
                <a:cs typeface="Avenir Book" panose="020B0503020203020204" pitchFamily="34" charset="-78"/>
              </a:rPr>
              <a:t>A:</a:t>
            </a:r>
            <a:r>
              <a:rPr lang="en-US" sz="21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switch has a </a:t>
            </a:r>
            <a:r>
              <a:rPr lang="en-US" sz="2100" dirty="0" smtClean="0">
                <a:solidFill>
                  <a:srgbClr val="CC0000"/>
                </a:solidFill>
                <a:latin typeface="Avenir Book" panose="020B0503020203020204" pitchFamily="34" charset="-78"/>
                <a:cs typeface="Avenir Book" panose="020B0503020203020204" pitchFamily="34" charset="-78"/>
              </a:rPr>
              <a:t>forwarding </a:t>
            </a:r>
            <a:r>
              <a:rPr lang="en-US" sz="2100" dirty="0">
                <a:solidFill>
                  <a:srgbClr val="CC0000"/>
                </a:solidFill>
                <a:latin typeface="Avenir Book" panose="020B0503020203020204" pitchFamily="34" charset="-78"/>
                <a:cs typeface="Avenir Book" panose="020B0503020203020204" pitchFamily="34" charset="-78"/>
              </a:rPr>
              <a:t>table,</a:t>
            </a:r>
            <a:r>
              <a:rPr lang="en-US" sz="2100" dirty="0">
                <a:solidFill>
                  <a:srgbClr val="FF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each entry:</a:t>
            </a:r>
          </a:p>
          <a:p>
            <a:pPr marL="391716" lvl="1" indent="-213122" defTabSz="685800">
              <a:lnSpc>
                <a:spcPct val="100000"/>
              </a:lnSpc>
              <a:defRPr/>
            </a:pPr>
            <a:r>
              <a:rPr lang="en-US" sz="1800" dirty="0">
                <a:solidFill>
                  <a:prstClr val="black"/>
                </a:solidFill>
                <a:latin typeface="Avenir Book" panose="020B0503020203020204" pitchFamily="34" charset="-78"/>
                <a:cs typeface="Avenir Book" panose="020B0503020203020204" pitchFamily="34" charset="-78"/>
              </a:rPr>
              <a:t>(MAC address of host, interface to reach host, time stamp</a:t>
            </a:r>
            <a:r>
              <a:rPr lang="en-US" sz="1800" dirty="0" smtClean="0">
                <a:solidFill>
                  <a:prstClr val="black"/>
                </a:solidFill>
                <a:latin typeface="Avenir Book" panose="020B0503020203020204" pitchFamily="34" charset="-78"/>
                <a:cs typeface="Avenir Book" panose="020B0503020203020204" pitchFamily="34" charset="-78"/>
              </a:rPr>
              <a:t>)</a:t>
            </a:r>
            <a:endParaRPr lang="en-US" sz="1800" dirty="0">
              <a:solidFill>
                <a:prstClr val="black"/>
              </a:solidFill>
              <a:latin typeface="Avenir Book" panose="020B0503020203020204" pitchFamily="34" charset="-78"/>
              <a:cs typeface="Avenir Book" panose="020B0503020203020204" pitchFamily="34" charset="-78"/>
            </a:endParaRPr>
          </a:p>
        </p:txBody>
      </p:sp>
      <p:sp>
        <p:nvSpPr>
          <p:cNvPr id="55" name="Rectangle 3">
            <a:extLst>
              <a:ext uri="{FF2B5EF4-FFF2-40B4-BE49-F238E27FC236}">
                <a16:creationId xmlns:a16="http://schemas.microsoft.com/office/drawing/2014/main" id="{B5C1B845-8A4E-8643-95FE-E6C348037A84}"/>
              </a:ext>
            </a:extLst>
          </p:cNvPr>
          <p:cNvSpPr txBox="1">
            <a:spLocks noChangeArrowheads="1"/>
          </p:cNvSpPr>
          <p:nvPr/>
        </p:nvSpPr>
        <p:spPr bwMode="auto">
          <a:xfrm>
            <a:off x="705903" y="3989282"/>
            <a:ext cx="4575747" cy="1265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6472" indent="-302419" defTabSz="685800">
              <a:lnSpc>
                <a:spcPct val="90000"/>
              </a:lnSpc>
              <a:buNone/>
              <a:defRPr/>
            </a:pPr>
            <a:r>
              <a:rPr lang="en-US" sz="2400" u="sng" dirty="0">
                <a:solidFill>
                  <a:srgbClr val="CC0000"/>
                </a:solidFill>
                <a:latin typeface="Avenir Book" panose="020B0503020203020204" pitchFamily="34" charset="-78"/>
                <a:cs typeface="Avenir Book" panose="020B0503020203020204" pitchFamily="34" charset="-78"/>
              </a:rPr>
              <a:t>Q:</a:t>
            </a:r>
            <a:r>
              <a:rPr lang="en-US" sz="24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ow </a:t>
            </a:r>
            <a:r>
              <a:rPr lang="en-US" sz="2100" dirty="0">
                <a:solidFill>
                  <a:prstClr val="black"/>
                </a:solidFill>
                <a:latin typeface="Avenir Book" panose="020B0503020203020204" pitchFamily="34" charset="-78"/>
                <a:cs typeface="Avenir Book" panose="020B0503020203020204" pitchFamily="34" charset="-78"/>
              </a:rPr>
              <a:t>are entries created, maintained in </a:t>
            </a:r>
            <a:r>
              <a:rPr lang="en-US" sz="2100" dirty="0" smtClean="0">
                <a:solidFill>
                  <a:prstClr val="black"/>
                </a:solidFill>
                <a:latin typeface="Avenir Book" panose="020B0503020203020204" pitchFamily="34" charset="-78"/>
                <a:cs typeface="Avenir Book" panose="020B0503020203020204" pitchFamily="34" charset="-78"/>
              </a:rPr>
              <a:t>forwarding </a:t>
            </a:r>
            <a:r>
              <a:rPr lang="en-US" sz="2100" dirty="0">
                <a:solidFill>
                  <a:prstClr val="black"/>
                </a:solidFill>
                <a:latin typeface="Avenir Book" panose="020B0503020203020204" pitchFamily="34" charset="-78"/>
                <a:cs typeface="Avenir Book" panose="020B0503020203020204" pitchFamily="34" charset="-78"/>
              </a:rPr>
              <a:t>table? </a:t>
            </a:r>
            <a:endParaRPr lang="en-US" sz="24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4046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31544" y="463932"/>
            <a:ext cx="7886700" cy="670967"/>
          </a:xfrm>
        </p:spPr>
        <p:txBody>
          <a:bodyPr>
            <a:normAutofit fontScale="90000"/>
          </a:bodyPr>
          <a:lstStyle/>
          <a:p>
            <a:r>
              <a:rPr lang="en-US" b="0" kern="0" dirty="0">
                <a:ea typeface="ＭＳ Ｐゴシック" charset="0"/>
              </a:rPr>
              <a:t>Switch: self-learning</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401949" y="1639553"/>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56" name="Rectangle 3">
            <a:extLst>
              <a:ext uri="{FF2B5EF4-FFF2-40B4-BE49-F238E27FC236}">
                <a16:creationId xmlns:a16="http://schemas.microsoft.com/office/drawing/2014/main" id="{85F01849-AEE6-3441-878F-12EDB7FD0A7C}"/>
              </a:ext>
            </a:extLst>
          </p:cNvPr>
          <p:cNvSpPr txBox="1">
            <a:spLocks noChangeArrowheads="1"/>
          </p:cNvSpPr>
          <p:nvPr/>
        </p:nvSpPr>
        <p:spPr>
          <a:xfrm>
            <a:off x="763871" y="1148118"/>
            <a:ext cx="3842492" cy="371701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831" indent="-173831" defTabSz="685800">
              <a:lnSpc>
                <a:spcPct val="100000"/>
              </a:lnSpc>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Switch</a:t>
            </a:r>
            <a:r>
              <a:rPr lang="en-US" sz="2400" dirty="0" smtClean="0">
                <a:solidFill>
                  <a:srgbClr val="FF0000"/>
                </a:solidFill>
                <a:latin typeface="Avenir Book" panose="020B0503020203020204" pitchFamily="34" charset="-78"/>
                <a:cs typeface="Avenir Book" panose="020B0503020203020204" pitchFamily="34" charset="-78"/>
              </a:rPr>
              <a:t> </a:t>
            </a:r>
            <a:r>
              <a:rPr lang="en-US" sz="2400" dirty="0">
                <a:solidFill>
                  <a:srgbClr val="CC0000"/>
                </a:solidFill>
                <a:latin typeface="Avenir Book" panose="020B0503020203020204" pitchFamily="34" charset="-78"/>
                <a:cs typeface="Avenir Book" panose="020B0503020203020204" pitchFamily="34" charset="-78"/>
              </a:rPr>
              <a:t>learns </a:t>
            </a:r>
            <a:r>
              <a:rPr lang="en-US" sz="2400" dirty="0">
                <a:solidFill>
                  <a:prstClr val="black"/>
                </a:solidFill>
                <a:latin typeface="Avenir Book" panose="020B0503020203020204" pitchFamily="34" charset="-78"/>
                <a:cs typeface="Avenir Book" panose="020B0503020203020204" pitchFamily="34" charset="-78"/>
              </a:rPr>
              <a:t>which hosts can be reached through which interfaces</a:t>
            </a:r>
          </a:p>
        </p:txBody>
      </p:sp>
      <p:grpSp>
        <p:nvGrpSpPr>
          <p:cNvPr id="87" name="Group 36">
            <a:extLst>
              <a:ext uri="{FF2B5EF4-FFF2-40B4-BE49-F238E27FC236}">
                <a16:creationId xmlns:a16="http://schemas.microsoft.com/office/drawing/2014/main" id="{DAA48F12-6533-5E49-BC8C-E6111336043F}"/>
              </a:ext>
            </a:extLst>
          </p:cNvPr>
          <p:cNvGrpSpPr>
            <a:grpSpLocks/>
          </p:cNvGrpSpPr>
          <p:nvPr/>
        </p:nvGrpSpPr>
        <p:grpSpPr bwMode="auto">
          <a:xfrm>
            <a:off x="7082897" y="1477017"/>
            <a:ext cx="1071563" cy="300037"/>
            <a:chOff x="1750" y="3514"/>
            <a:chExt cx="900" cy="252"/>
          </a:xfrm>
        </p:grpSpPr>
        <p:sp>
          <p:nvSpPr>
            <p:cNvPr id="90" name="Rectangle 32">
              <a:extLst>
                <a:ext uri="{FF2B5EF4-FFF2-40B4-BE49-F238E27FC236}">
                  <a16:creationId xmlns:a16="http://schemas.microsoft.com/office/drawing/2014/main" id="{D78A7103-7C7E-4148-ADEE-247272ED7AB7}"/>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Text Box 33">
              <a:extLst>
                <a:ext uri="{FF2B5EF4-FFF2-40B4-BE49-F238E27FC236}">
                  <a16:creationId xmlns:a16="http://schemas.microsoft.com/office/drawing/2014/main" id="{DFB7B335-ED11-BB47-948B-912AABEB9A06}"/>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01" name="Line 34">
              <a:extLst>
                <a:ext uri="{FF2B5EF4-FFF2-40B4-BE49-F238E27FC236}">
                  <a16:creationId xmlns:a16="http://schemas.microsoft.com/office/drawing/2014/main" id="{5AD7E61E-1B4F-9F40-849C-B58555EB703B}"/>
                </a:ext>
              </a:extLst>
            </p:cNvPr>
            <p:cNvSpPr>
              <a:spLocks noChangeShapeType="1"/>
            </p:cNvSpPr>
            <p:nvPr/>
          </p:nvSpPr>
          <p:spPr bwMode="auto">
            <a:xfrm>
              <a:off x="1936" y="354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4" name="Line 35">
              <a:extLst>
                <a:ext uri="{FF2B5EF4-FFF2-40B4-BE49-F238E27FC236}">
                  <a16:creationId xmlns:a16="http://schemas.microsoft.com/office/drawing/2014/main" id="{9BB2E148-C440-834C-AD0F-790E8F10D633}"/>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2" name="Group 41">
            <a:extLst>
              <a:ext uri="{FF2B5EF4-FFF2-40B4-BE49-F238E27FC236}">
                <a16:creationId xmlns:a16="http://schemas.microsoft.com/office/drawing/2014/main" id="{3C28E805-471B-E04D-97A8-9A5E40DFB23E}"/>
              </a:ext>
            </a:extLst>
          </p:cNvPr>
          <p:cNvGrpSpPr>
            <a:grpSpLocks/>
          </p:cNvGrpSpPr>
          <p:nvPr/>
        </p:nvGrpSpPr>
        <p:grpSpPr bwMode="auto">
          <a:xfrm>
            <a:off x="7244823" y="953148"/>
            <a:ext cx="1141809" cy="535781"/>
            <a:chOff x="4406" y="331"/>
            <a:chExt cx="959" cy="450"/>
          </a:xfrm>
        </p:grpSpPr>
        <p:sp>
          <p:nvSpPr>
            <p:cNvPr id="113" name="Line 37">
              <a:extLst>
                <a:ext uri="{FF2B5EF4-FFF2-40B4-BE49-F238E27FC236}">
                  <a16:creationId xmlns:a16="http://schemas.microsoft.com/office/drawing/2014/main" id="{6AB9F431-37D8-8C42-BF8F-9B4CFEC5C601}"/>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4" name="Line 38">
              <a:extLst>
                <a:ext uri="{FF2B5EF4-FFF2-40B4-BE49-F238E27FC236}">
                  <a16:creationId xmlns:a16="http://schemas.microsoft.com/office/drawing/2014/main" id="{01DF6A7E-0C82-EF4D-B658-AFDC6B130756}"/>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Text Box 39">
              <a:extLst>
                <a:ext uri="{FF2B5EF4-FFF2-40B4-BE49-F238E27FC236}">
                  <a16:creationId xmlns:a16="http://schemas.microsoft.com/office/drawing/2014/main" id="{89A8208A-B64D-A649-BF1C-4C74413EA27C}"/>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Source: A</a:t>
              </a:r>
            </a:p>
          </p:txBody>
        </p:sp>
        <p:sp>
          <p:nvSpPr>
            <p:cNvPr id="117" name="Text Box 40">
              <a:extLst>
                <a:ext uri="{FF2B5EF4-FFF2-40B4-BE49-F238E27FC236}">
                  <a16:creationId xmlns:a16="http://schemas.microsoft.com/office/drawing/2014/main" id="{DAE4B472-EC59-3840-A021-8B5DF3B06B15}"/>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Dest: A</a:t>
              </a:r>
              <a:r>
                <a:rPr lang="ja-JP" altLang="en-US" sz="1200" i="0" kern="0" dirty="0">
                  <a:solidFill>
                    <a:srgbClr val="000000"/>
                  </a:solidFill>
                  <a:latin typeface="Avenir Book" panose="020B0503020203020204" pitchFamily="34" charset="-78"/>
                  <a:cs typeface="Avenir Book" panose="020B0503020203020204" pitchFamily="34" charset="-78"/>
                </a:rPr>
                <a:t>’</a:t>
              </a:r>
              <a:endParaRPr lang="en-US" sz="1200" i="0" kern="0" dirty="0">
                <a:solidFill>
                  <a:srgbClr val="000000"/>
                </a:solidFill>
                <a:latin typeface="Avenir Book" panose="020B0503020203020204" pitchFamily="34" charset="-78"/>
                <a:cs typeface="Avenir Book" panose="020B0503020203020204" pitchFamily="34" charset="-78"/>
              </a:endParaRPr>
            </a:p>
          </p:txBody>
        </p:sp>
      </p:grpSp>
      <p:grpSp>
        <p:nvGrpSpPr>
          <p:cNvPr id="136" name="Group 47">
            <a:extLst>
              <a:ext uri="{FF2B5EF4-FFF2-40B4-BE49-F238E27FC236}">
                <a16:creationId xmlns:a16="http://schemas.microsoft.com/office/drawing/2014/main" id="{1B12577C-0191-8E4E-A291-946524830733}"/>
              </a:ext>
            </a:extLst>
          </p:cNvPr>
          <p:cNvGrpSpPr>
            <a:grpSpLocks/>
          </p:cNvGrpSpPr>
          <p:nvPr/>
        </p:nvGrpSpPr>
        <p:grpSpPr bwMode="auto">
          <a:xfrm>
            <a:off x="5176180" y="4073347"/>
            <a:ext cx="2268142" cy="1083469"/>
            <a:chOff x="3441" y="3154"/>
            <a:chExt cx="1905" cy="910"/>
          </a:xfrm>
        </p:grpSpPr>
        <p:sp>
          <p:nvSpPr>
            <p:cNvPr id="137" name="Rectangle 43">
              <a:extLst>
                <a:ext uri="{FF2B5EF4-FFF2-40B4-BE49-F238E27FC236}">
                  <a16:creationId xmlns:a16="http://schemas.microsoft.com/office/drawing/2014/main" id="{CFC4983A-87EB-6F46-ABFC-40F8E7DC672F}"/>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sp>
          <p:nvSpPr>
            <p:cNvPr id="138" name="Text Box 42">
              <a:extLst>
                <a:ext uri="{FF2B5EF4-FFF2-40B4-BE49-F238E27FC236}">
                  <a16:creationId xmlns:a16="http://schemas.microsoft.com/office/drawing/2014/main" id="{73B1613F-E0C4-884E-BF3F-ED286CD7912B}"/>
                </a:ext>
              </a:extLst>
            </p:cNvPr>
            <p:cNvSpPr txBox="1">
              <a:spLocks noChangeArrowheads="1"/>
            </p:cNvSpPr>
            <p:nvPr/>
          </p:nvSpPr>
          <p:spPr bwMode="auto">
            <a:xfrm>
              <a:off x="3441" y="3175"/>
              <a:ext cx="190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MAC addr   interface    TTL</a:t>
              </a:r>
            </a:p>
          </p:txBody>
        </p:sp>
        <p:sp>
          <p:nvSpPr>
            <p:cNvPr id="139" name="Line 44">
              <a:extLst>
                <a:ext uri="{FF2B5EF4-FFF2-40B4-BE49-F238E27FC236}">
                  <a16:creationId xmlns:a16="http://schemas.microsoft.com/office/drawing/2014/main" id="{27310E1A-F7A8-C34F-B4AB-DA69889E7ED2}"/>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0" name="Line 45">
              <a:extLst>
                <a:ext uri="{FF2B5EF4-FFF2-40B4-BE49-F238E27FC236}">
                  <a16:creationId xmlns:a16="http://schemas.microsoft.com/office/drawing/2014/main" id="{8D5C0673-87EF-E145-991E-580068245AB7}"/>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1" name="Line 46">
              <a:extLst>
                <a:ext uri="{FF2B5EF4-FFF2-40B4-BE49-F238E27FC236}">
                  <a16:creationId xmlns:a16="http://schemas.microsoft.com/office/drawing/2014/main" id="{25D52884-545E-1443-BF74-A53234D42DD2}"/>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42" name="Text Box 48">
            <a:extLst>
              <a:ext uri="{FF2B5EF4-FFF2-40B4-BE49-F238E27FC236}">
                <a16:creationId xmlns:a16="http://schemas.microsoft.com/office/drawing/2014/main" id="{2C00B571-E4E4-084A-9CDA-551389440F75}"/>
              </a:ext>
            </a:extLst>
          </p:cNvPr>
          <p:cNvSpPr txBox="1">
            <a:spLocks noChangeArrowheads="1"/>
          </p:cNvSpPr>
          <p:nvPr/>
        </p:nvSpPr>
        <p:spPr bwMode="auto">
          <a:xfrm>
            <a:off x="7381764" y="3971559"/>
            <a:ext cx="1550425"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350" i="0" dirty="0" smtClean="0">
                <a:solidFill>
                  <a:srgbClr val="000000"/>
                </a:solidFill>
                <a:latin typeface="Avenir Book" panose="020B0503020203020204" pitchFamily="34" charset="-78"/>
                <a:cs typeface="Avenir Book" panose="020B0503020203020204" pitchFamily="34" charset="-78"/>
              </a:rPr>
              <a:t>Forwarding </a:t>
            </a:r>
            <a:r>
              <a:rPr lang="en-US" sz="1350" i="0" dirty="0">
                <a:solidFill>
                  <a:srgbClr val="000000"/>
                </a:solidFill>
                <a:latin typeface="Avenir Book" panose="020B0503020203020204" pitchFamily="34" charset="-78"/>
                <a:cs typeface="Avenir Book" panose="020B0503020203020204" pitchFamily="34" charset="-78"/>
              </a:rPr>
              <a:t>table </a:t>
            </a:r>
          </a:p>
          <a:p>
            <a:pPr algn="ctr" defTabSz="685800">
              <a:defRPr/>
            </a:pPr>
            <a:r>
              <a:rPr lang="en-US" sz="1350" i="0" dirty="0">
                <a:solidFill>
                  <a:srgbClr val="000000"/>
                </a:solidFill>
                <a:latin typeface="Avenir Book" panose="020B0503020203020204" pitchFamily="34" charset="-78"/>
                <a:cs typeface="Avenir Book" panose="020B0503020203020204" pitchFamily="34" charset="-78"/>
              </a:rPr>
              <a:t>(initially empty)</a:t>
            </a:r>
          </a:p>
        </p:txBody>
      </p:sp>
      <p:grpSp>
        <p:nvGrpSpPr>
          <p:cNvPr id="143" name="Group 53">
            <a:extLst>
              <a:ext uri="{FF2B5EF4-FFF2-40B4-BE49-F238E27FC236}">
                <a16:creationId xmlns:a16="http://schemas.microsoft.com/office/drawing/2014/main" id="{D17C6D36-E54D-044E-A019-1162299E8C67}"/>
              </a:ext>
            </a:extLst>
          </p:cNvPr>
          <p:cNvGrpSpPr>
            <a:grpSpLocks/>
          </p:cNvGrpSpPr>
          <p:nvPr/>
        </p:nvGrpSpPr>
        <p:grpSpPr bwMode="auto">
          <a:xfrm>
            <a:off x="5502409" y="4398389"/>
            <a:ext cx="1900238" cy="305990"/>
            <a:chOff x="2376" y="3383"/>
            <a:chExt cx="1596" cy="257"/>
          </a:xfrm>
        </p:grpSpPr>
        <p:sp>
          <p:nvSpPr>
            <p:cNvPr id="144" name="Text Box 49">
              <a:extLst>
                <a:ext uri="{FF2B5EF4-FFF2-40B4-BE49-F238E27FC236}">
                  <a16:creationId xmlns:a16="http://schemas.microsoft.com/office/drawing/2014/main" id="{10AD2303-735E-E141-A4FF-C74D8EE49F44}"/>
                </a:ext>
              </a:extLst>
            </p:cNvPr>
            <p:cNvSpPr txBox="1">
              <a:spLocks noChangeArrowheads="1"/>
            </p:cNvSpPr>
            <p:nvPr/>
          </p:nvSpPr>
          <p:spPr bwMode="auto">
            <a:xfrm>
              <a:off x="2376" y="3388"/>
              <a:ext cx="2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A</a:t>
              </a:r>
            </a:p>
          </p:txBody>
        </p:sp>
        <p:sp>
          <p:nvSpPr>
            <p:cNvPr id="145" name="Text Box 50">
              <a:extLst>
                <a:ext uri="{FF2B5EF4-FFF2-40B4-BE49-F238E27FC236}">
                  <a16:creationId xmlns:a16="http://schemas.microsoft.com/office/drawing/2014/main" id="{6F0C2F89-1DDF-4F4A-8300-2FCD7BA38D56}"/>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1</a:t>
              </a:r>
            </a:p>
          </p:txBody>
        </p:sp>
        <p:sp>
          <p:nvSpPr>
            <p:cNvPr id="146" name="Text Box 51">
              <a:extLst>
                <a:ext uri="{FF2B5EF4-FFF2-40B4-BE49-F238E27FC236}">
                  <a16:creationId xmlns:a16="http://schemas.microsoft.com/office/drawing/2014/main" id="{53CB1A69-A5BC-F24D-B6A2-DB129666110D}"/>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sp>
        <p:nvSpPr>
          <p:cNvPr id="147" name="Rectangle 3">
            <a:extLst>
              <a:ext uri="{FF2B5EF4-FFF2-40B4-BE49-F238E27FC236}">
                <a16:creationId xmlns:a16="http://schemas.microsoft.com/office/drawing/2014/main" id="{FBFA79B0-81AC-9341-8AC3-2D621A889701}"/>
              </a:ext>
            </a:extLst>
          </p:cNvPr>
          <p:cNvSpPr txBox="1">
            <a:spLocks noChangeArrowheads="1"/>
          </p:cNvSpPr>
          <p:nvPr/>
        </p:nvSpPr>
        <p:spPr>
          <a:xfrm>
            <a:off x="609060" y="2304139"/>
            <a:ext cx="3842492" cy="1057613"/>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defTabSz="685800">
              <a:lnSpc>
                <a:spcPct val="100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W</a:t>
            </a:r>
            <a:r>
              <a:rPr lang="en-US" sz="2100" dirty="0" smtClean="0">
                <a:solidFill>
                  <a:prstClr val="black"/>
                </a:solidFill>
                <a:latin typeface="Avenir Book" panose="020B0503020203020204" pitchFamily="34" charset="-78"/>
                <a:cs typeface="Avenir Book" panose="020B0503020203020204" pitchFamily="34" charset="-78"/>
              </a:rPr>
              <a:t>hen </a:t>
            </a:r>
            <a:r>
              <a:rPr lang="en-US" sz="2100" dirty="0">
                <a:solidFill>
                  <a:prstClr val="black"/>
                </a:solidFill>
                <a:latin typeface="Avenir Book" panose="020B0503020203020204" pitchFamily="34" charset="-78"/>
                <a:cs typeface="Avenir Book" panose="020B0503020203020204" pitchFamily="34" charset="-78"/>
              </a:rPr>
              <a:t>frame received, switch “learns”  location of sender: incoming LAN segment</a:t>
            </a:r>
          </a:p>
        </p:txBody>
      </p:sp>
      <p:sp>
        <p:nvSpPr>
          <p:cNvPr id="148" name="Rectangle 3">
            <a:extLst>
              <a:ext uri="{FF2B5EF4-FFF2-40B4-BE49-F238E27FC236}">
                <a16:creationId xmlns:a16="http://schemas.microsoft.com/office/drawing/2014/main" id="{F0D7D631-1213-B24D-A84E-319118ACBB6D}"/>
              </a:ext>
            </a:extLst>
          </p:cNvPr>
          <p:cNvSpPr txBox="1">
            <a:spLocks noChangeArrowheads="1"/>
          </p:cNvSpPr>
          <p:nvPr/>
        </p:nvSpPr>
        <p:spPr>
          <a:xfrm>
            <a:off x="619187" y="3277860"/>
            <a:ext cx="3842492" cy="7783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Records </a:t>
            </a:r>
            <a:r>
              <a:rPr lang="en-US" sz="2100" dirty="0">
                <a:solidFill>
                  <a:prstClr val="black"/>
                </a:solidFill>
                <a:latin typeface="Avenir Book" panose="020B0503020203020204" pitchFamily="34" charset="-78"/>
                <a:cs typeface="Avenir Book" panose="020B0503020203020204" pitchFamily="34" charset="-78"/>
              </a:rPr>
              <a:t>sender/location pair in switch table</a:t>
            </a:r>
          </a:p>
        </p:txBody>
      </p:sp>
    </p:spTree>
    <p:extLst>
      <p:ext uri="{BB962C8B-B14F-4D97-AF65-F5344CB8AC3E}">
        <p14:creationId xmlns:p14="http://schemas.microsoft.com/office/powerpoint/2010/main" val="359537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dissolve">
                                      <p:cBhvr>
                                        <p:cTn id="15" dur="500"/>
                                        <p:tgtEl>
                                          <p:spTgt spid="1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dissolv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2"/>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2.77778E-7 2.96296E-6 L -0.10469 0.08379 L -0.10469 0.17777 " pathEditMode="relative" rAng="0" ptsTypes="AAA">
                                      <p:cBhvr>
                                        <p:cTn id="24" dur="2000" fill="hold"/>
                                        <p:tgtEl>
                                          <p:spTgt spid="87"/>
                                        </p:tgtEl>
                                        <p:attrNameLst>
                                          <p:attrName>ppt_x</p:attrName>
                                          <p:attrName>ppt_y</p:attrName>
                                        </p:attrNameLst>
                                      </p:cBhvr>
                                      <p:rCtr x="-5243" y="8889"/>
                                    </p:animMotion>
                                  </p:childTnLst>
                                </p:cTn>
                              </p:par>
                              <p:par>
                                <p:cTn id="25" presetID="9"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dissolv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dissolve">
                                      <p:cBhvr>
                                        <p:cTn id="32" dur="500"/>
                                        <p:tgtEl>
                                          <p:spTgt spid="14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dissolve">
                                      <p:cBhvr>
                                        <p:cTn id="3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7" grpId="0"/>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5D9C7336-B284-B248-977F-12A6ED5617B2}"/>
              </a:ext>
            </a:extLst>
          </p:cNvPr>
          <p:cNvGrpSpPr/>
          <p:nvPr/>
        </p:nvGrpSpPr>
        <p:grpSpPr>
          <a:xfrm>
            <a:off x="5145628" y="1673938"/>
            <a:ext cx="2683960" cy="2298101"/>
            <a:chOff x="7670306" y="1697644"/>
            <a:chExt cx="3578613" cy="3064134"/>
          </a:xfrm>
        </p:grpSpPr>
        <p:cxnSp>
          <p:nvCxnSpPr>
            <p:cNvPr id="231" name="Straight Connector 230">
              <a:extLst>
                <a:ext uri="{FF2B5EF4-FFF2-40B4-BE49-F238E27FC236}">
                  <a16:creationId xmlns:a16="http://schemas.microsoft.com/office/drawing/2014/main" id="{19CA1041-69D6-AC4E-B034-24CA20B57C9C}"/>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Text Box 23">
              <a:extLst>
                <a:ext uri="{FF2B5EF4-FFF2-40B4-BE49-F238E27FC236}">
                  <a16:creationId xmlns:a16="http://schemas.microsoft.com/office/drawing/2014/main" id="{442EB782-14E1-9E40-83D8-F1C1B938DC33}"/>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234" name="Text Box 24">
              <a:extLst>
                <a:ext uri="{FF2B5EF4-FFF2-40B4-BE49-F238E27FC236}">
                  <a16:creationId xmlns:a16="http://schemas.microsoft.com/office/drawing/2014/main" id="{0318F838-23C5-BE44-9E0A-BDEEDCAB6C1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235" name="Text Box 25">
              <a:extLst>
                <a:ext uri="{FF2B5EF4-FFF2-40B4-BE49-F238E27FC236}">
                  <a16:creationId xmlns:a16="http://schemas.microsoft.com/office/drawing/2014/main" id="{63DDD5B0-A791-0E47-A5AA-5DF8B5F1AB4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236" name="Text Box 26">
              <a:extLst>
                <a:ext uri="{FF2B5EF4-FFF2-40B4-BE49-F238E27FC236}">
                  <a16:creationId xmlns:a16="http://schemas.microsoft.com/office/drawing/2014/main" id="{C027FE79-CD04-FD4A-881F-30A897250B57}"/>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237" name="Text Box 27">
              <a:extLst>
                <a:ext uri="{FF2B5EF4-FFF2-40B4-BE49-F238E27FC236}">
                  <a16:creationId xmlns:a16="http://schemas.microsoft.com/office/drawing/2014/main" id="{A053DC0F-643C-F04F-B0B7-D3D3390D08E1}"/>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238" name="Text Box 28">
              <a:extLst>
                <a:ext uri="{FF2B5EF4-FFF2-40B4-BE49-F238E27FC236}">
                  <a16:creationId xmlns:a16="http://schemas.microsoft.com/office/drawing/2014/main" id="{B0BD91C8-3388-7343-9A43-D6ECC51BD0B0}"/>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239" name="Group 49">
              <a:extLst>
                <a:ext uri="{FF2B5EF4-FFF2-40B4-BE49-F238E27FC236}">
                  <a16:creationId xmlns:a16="http://schemas.microsoft.com/office/drawing/2014/main" id="{F3D12A85-8DCB-6F4C-87B3-910D40AD49F5}"/>
                </a:ext>
              </a:extLst>
            </p:cNvPr>
            <p:cNvGrpSpPr>
              <a:grpSpLocks/>
            </p:cNvGrpSpPr>
            <p:nvPr/>
          </p:nvGrpSpPr>
          <p:grpSpPr bwMode="auto">
            <a:xfrm>
              <a:off x="7686715" y="2428791"/>
              <a:ext cx="833957" cy="690324"/>
              <a:chOff x="-44" y="1473"/>
              <a:chExt cx="981" cy="1105"/>
            </a:xfrm>
          </p:grpSpPr>
          <p:pic>
            <p:nvPicPr>
              <p:cNvPr id="276" name="Picture 50" descr="desktop_computer_stylized_medium">
                <a:extLst>
                  <a:ext uri="{FF2B5EF4-FFF2-40B4-BE49-F238E27FC236}">
                    <a16:creationId xmlns:a16="http://schemas.microsoft.com/office/drawing/2014/main" id="{0FA5F242-D9CC-7B43-8B0F-CAA8253CE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7" name="Freeform 51">
                <a:extLst>
                  <a:ext uri="{FF2B5EF4-FFF2-40B4-BE49-F238E27FC236}">
                    <a16:creationId xmlns:a16="http://schemas.microsoft.com/office/drawing/2014/main" id="{4E3DB5FC-CF20-3248-9431-D1DB3E948D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40" name="Group 49">
              <a:extLst>
                <a:ext uri="{FF2B5EF4-FFF2-40B4-BE49-F238E27FC236}">
                  <a16:creationId xmlns:a16="http://schemas.microsoft.com/office/drawing/2014/main" id="{258BBD35-B717-1C41-8439-B58A64DE320A}"/>
                </a:ext>
              </a:extLst>
            </p:cNvPr>
            <p:cNvGrpSpPr>
              <a:grpSpLocks/>
            </p:cNvGrpSpPr>
            <p:nvPr/>
          </p:nvGrpSpPr>
          <p:grpSpPr bwMode="auto">
            <a:xfrm>
              <a:off x="7670306" y="3312731"/>
              <a:ext cx="833957" cy="690324"/>
              <a:chOff x="-44" y="1473"/>
              <a:chExt cx="981" cy="1105"/>
            </a:xfrm>
          </p:grpSpPr>
          <p:pic>
            <p:nvPicPr>
              <p:cNvPr id="274" name="Picture 50" descr="desktop_computer_stylized_medium">
                <a:extLst>
                  <a:ext uri="{FF2B5EF4-FFF2-40B4-BE49-F238E27FC236}">
                    <a16:creationId xmlns:a16="http://schemas.microsoft.com/office/drawing/2014/main" id="{6340044B-A1E6-C542-8E79-5919087AB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5" name="Freeform 51">
                <a:extLst>
                  <a:ext uri="{FF2B5EF4-FFF2-40B4-BE49-F238E27FC236}">
                    <a16:creationId xmlns:a16="http://schemas.microsoft.com/office/drawing/2014/main" id="{733DB364-ACCE-4B43-AE61-F2D72C3FE7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1" name="Text Box 35">
              <a:extLst>
                <a:ext uri="{FF2B5EF4-FFF2-40B4-BE49-F238E27FC236}">
                  <a16:creationId xmlns:a16="http://schemas.microsoft.com/office/drawing/2014/main" id="{B2B2BEF6-3229-AC41-BF08-049A7A48F094}"/>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242" name="Text Box 36">
              <a:extLst>
                <a:ext uri="{FF2B5EF4-FFF2-40B4-BE49-F238E27FC236}">
                  <a16:creationId xmlns:a16="http://schemas.microsoft.com/office/drawing/2014/main" id="{29AB05FA-043D-1141-98C2-F8D6AD2F65A9}"/>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243" name="Text Box 37">
              <a:extLst>
                <a:ext uri="{FF2B5EF4-FFF2-40B4-BE49-F238E27FC236}">
                  <a16:creationId xmlns:a16="http://schemas.microsoft.com/office/drawing/2014/main" id="{845B5800-C9CB-9C48-BBE7-C52D3843E182}"/>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244" name="Text Box 38">
              <a:extLst>
                <a:ext uri="{FF2B5EF4-FFF2-40B4-BE49-F238E27FC236}">
                  <a16:creationId xmlns:a16="http://schemas.microsoft.com/office/drawing/2014/main" id="{6641849E-350C-FA4A-8B4F-5659349E1BEE}"/>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245" name="Text Box 39">
              <a:extLst>
                <a:ext uri="{FF2B5EF4-FFF2-40B4-BE49-F238E27FC236}">
                  <a16:creationId xmlns:a16="http://schemas.microsoft.com/office/drawing/2014/main" id="{EA081912-6C33-A94C-B256-B5A4BA7F146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246" name="Text Box 40">
              <a:extLst>
                <a:ext uri="{FF2B5EF4-FFF2-40B4-BE49-F238E27FC236}">
                  <a16:creationId xmlns:a16="http://schemas.microsoft.com/office/drawing/2014/main" id="{537638BC-1028-1D4B-B4E0-32654E447AFA}"/>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247" name="Rectangle 37">
              <a:extLst>
                <a:ext uri="{FF2B5EF4-FFF2-40B4-BE49-F238E27FC236}">
                  <a16:creationId xmlns:a16="http://schemas.microsoft.com/office/drawing/2014/main" id="{90D086F5-7A0E-AA45-A64C-8A5FF6B15962}"/>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48" name="Rectangle 37">
              <a:extLst>
                <a:ext uri="{FF2B5EF4-FFF2-40B4-BE49-F238E27FC236}">
                  <a16:creationId xmlns:a16="http://schemas.microsoft.com/office/drawing/2014/main" id="{BA79AAD5-72BD-E845-9E60-E71A083155E2}"/>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49" name="Rectangle 37">
              <a:extLst>
                <a:ext uri="{FF2B5EF4-FFF2-40B4-BE49-F238E27FC236}">
                  <a16:creationId xmlns:a16="http://schemas.microsoft.com/office/drawing/2014/main" id="{53C00B0F-614B-9B4A-8B5D-F18B57A035D4}"/>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50" name="Rectangle 37">
              <a:extLst>
                <a:ext uri="{FF2B5EF4-FFF2-40B4-BE49-F238E27FC236}">
                  <a16:creationId xmlns:a16="http://schemas.microsoft.com/office/drawing/2014/main" id="{49C94F37-988D-9C40-8F4A-18EA0D634891}"/>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251" name="Group 44">
              <a:extLst>
                <a:ext uri="{FF2B5EF4-FFF2-40B4-BE49-F238E27FC236}">
                  <a16:creationId xmlns:a16="http://schemas.microsoft.com/office/drawing/2014/main" id="{7E9300E7-296C-AF4E-B26B-6F621B4937C0}"/>
                </a:ext>
              </a:extLst>
            </p:cNvPr>
            <p:cNvGrpSpPr>
              <a:grpSpLocks/>
            </p:cNvGrpSpPr>
            <p:nvPr/>
          </p:nvGrpSpPr>
          <p:grpSpPr bwMode="auto">
            <a:xfrm>
              <a:off x="10416209" y="2517915"/>
              <a:ext cx="799548" cy="697947"/>
              <a:chOff x="-44" y="1473"/>
              <a:chExt cx="981" cy="1105"/>
            </a:xfrm>
          </p:grpSpPr>
          <p:pic>
            <p:nvPicPr>
              <p:cNvPr id="272" name="Picture 45" descr="desktop_computer_stylized_medium">
                <a:extLst>
                  <a:ext uri="{FF2B5EF4-FFF2-40B4-BE49-F238E27FC236}">
                    <a16:creationId xmlns:a16="http://schemas.microsoft.com/office/drawing/2014/main" id="{BB1D91A6-CE77-6745-9F01-197C26458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3" name="Freeform 46">
                <a:extLst>
                  <a:ext uri="{FF2B5EF4-FFF2-40B4-BE49-F238E27FC236}">
                    <a16:creationId xmlns:a16="http://schemas.microsoft.com/office/drawing/2014/main" id="{006EE6F6-0578-544E-992A-7AB336043B6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252" name="Picture 45" descr="desktop_computer_stylized_medium">
              <a:extLst>
                <a:ext uri="{FF2B5EF4-FFF2-40B4-BE49-F238E27FC236}">
                  <a16:creationId xmlns:a16="http://schemas.microsoft.com/office/drawing/2014/main" id="{9ACA2EB6-F20A-2C4B-8A2F-E6D3F5E5F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3" name="Freeform 46">
              <a:extLst>
                <a:ext uri="{FF2B5EF4-FFF2-40B4-BE49-F238E27FC236}">
                  <a16:creationId xmlns:a16="http://schemas.microsoft.com/office/drawing/2014/main" id="{FFF48EE2-DF55-E144-A9BA-13654A919B91}"/>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254" name="Straight Connector 253">
              <a:extLst>
                <a:ext uri="{FF2B5EF4-FFF2-40B4-BE49-F238E27FC236}">
                  <a16:creationId xmlns:a16="http://schemas.microsoft.com/office/drawing/2014/main" id="{786E80F9-DAE6-1B41-8589-04255A26C26C}"/>
                </a:ext>
              </a:extLst>
            </p:cNvPr>
            <p:cNvCxnSpPr>
              <a:cxnSpLocks/>
              <a:stCxn id="247" idx="0"/>
              <a:endCxn id="25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5D3AA51-A22B-CA45-B72B-D80C353622C6}"/>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37">
              <a:extLst>
                <a:ext uri="{FF2B5EF4-FFF2-40B4-BE49-F238E27FC236}">
                  <a16:creationId xmlns:a16="http://schemas.microsoft.com/office/drawing/2014/main" id="{067CFD89-4499-D246-A986-D0BCD2B68EF6}"/>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57" name="Rectangle 37">
              <a:extLst>
                <a:ext uri="{FF2B5EF4-FFF2-40B4-BE49-F238E27FC236}">
                  <a16:creationId xmlns:a16="http://schemas.microsoft.com/office/drawing/2014/main" id="{61A42C6C-B063-584F-BF1D-F06305DDE73E}"/>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258" name="Group 257">
              <a:extLst>
                <a:ext uri="{FF2B5EF4-FFF2-40B4-BE49-F238E27FC236}">
                  <a16:creationId xmlns:a16="http://schemas.microsoft.com/office/drawing/2014/main" id="{AF5A4350-90DC-1B4D-96F3-BB88397B0C86}"/>
                </a:ext>
              </a:extLst>
            </p:cNvPr>
            <p:cNvGrpSpPr/>
            <p:nvPr/>
          </p:nvGrpSpPr>
          <p:grpSpPr>
            <a:xfrm>
              <a:off x="9236687" y="3108787"/>
              <a:ext cx="711278" cy="420709"/>
              <a:chOff x="3668110" y="2448910"/>
              <a:chExt cx="3794234" cy="2165130"/>
            </a:xfrm>
          </p:grpSpPr>
          <p:sp>
            <p:nvSpPr>
              <p:cNvPr id="265" name="Rectangle 264">
                <a:extLst>
                  <a:ext uri="{FF2B5EF4-FFF2-40B4-BE49-F238E27FC236}">
                    <a16:creationId xmlns:a16="http://schemas.microsoft.com/office/drawing/2014/main" id="{39002E78-2621-974E-B083-B26AFB5BE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6" name="Freeform 265">
                <a:extLst>
                  <a:ext uri="{FF2B5EF4-FFF2-40B4-BE49-F238E27FC236}">
                    <a16:creationId xmlns:a16="http://schemas.microsoft.com/office/drawing/2014/main" id="{4E4FBC91-5F89-5B45-ADE8-ECD82C1228A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267" name="Group 266">
                <a:extLst>
                  <a:ext uri="{FF2B5EF4-FFF2-40B4-BE49-F238E27FC236}">
                    <a16:creationId xmlns:a16="http://schemas.microsoft.com/office/drawing/2014/main" id="{B0D16B52-431B-3C43-9235-AEE9F9BC6347}"/>
                  </a:ext>
                </a:extLst>
              </p:cNvPr>
              <p:cNvGrpSpPr/>
              <p:nvPr/>
            </p:nvGrpSpPr>
            <p:grpSpPr>
              <a:xfrm>
                <a:off x="3941378" y="2603243"/>
                <a:ext cx="3202061" cy="1066110"/>
                <a:chOff x="7939341" y="3037317"/>
                <a:chExt cx="897649" cy="353919"/>
              </a:xfrm>
            </p:grpSpPr>
            <p:sp>
              <p:nvSpPr>
                <p:cNvPr id="268" name="Freeform 267">
                  <a:extLst>
                    <a:ext uri="{FF2B5EF4-FFF2-40B4-BE49-F238E27FC236}">
                      <a16:creationId xmlns:a16="http://schemas.microsoft.com/office/drawing/2014/main" id="{3FA7CB23-A881-CF4A-BF07-A7DFE7D23EB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02B7B083-6A6E-184A-92E8-9F1B934DE8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56145C06-CABB-F140-BE89-9C6F8A9D818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1" name="Freeform 270">
                  <a:extLst>
                    <a:ext uri="{FF2B5EF4-FFF2-40B4-BE49-F238E27FC236}">
                      <a16:creationId xmlns:a16="http://schemas.microsoft.com/office/drawing/2014/main" id="{EFB9D617-C10B-044D-905E-DB979763CE5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59" name="Group 44">
              <a:extLst>
                <a:ext uri="{FF2B5EF4-FFF2-40B4-BE49-F238E27FC236}">
                  <a16:creationId xmlns:a16="http://schemas.microsoft.com/office/drawing/2014/main" id="{3019FB51-9833-4343-8126-22D5F2F3D902}"/>
                </a:ext>
              </a:extLst>
            </p:cNvPr>
            <p:cNvGrpSpPr>
              <a:grpSpLocks/>
            </p:cNvGrpSpPr>
            <p:nvPr/>
          </p:nvGrpSpPr>
          <p:grpSpPr bwMode="auto">
            <a:xfrm>
              <a:off x="9011867" y="4020081"/>
              <a:ext cx="853270" cy="741697"/>
              <a:chOff x="-44" y="1473"/>
              <a:chExt cx="981" cy="1105"/>
            </a:xfrm>
          </p:grpSpPr>
          <p:pic>
            <p:nvPicPr>
              <p:cNvPr id="263" name="Picture 45" descr="desktop_computer_stylized_medium">
                <a:extLst>
                  <a:ext uri="{FF2B5EF4-FFF2-40B4-BE49-F238E27FC236}">
                    <a16:creationId xmlns:a16="http://schemas.microsoft.com/office/drawing/2014/main" id="{B0D7DBF9-401C-CD44-9543-1523E4E9D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4" name="Freeform 46">
                <a:extLst>
                  <a:ext uri="{FF2B5EF4-FFF2-40B4-BE49-F238E27FC236}">
                    <a16:creationId xmlns:a16="http://schemas.microsoft.com/office/drawing/2014/main" id="{A575CFD9-375B-754C-B04B-92FCB9BD719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60" name="Group 44">
              <a:extLst>
                <a:ext uri="{FF2B5EF4-FFF2-40B4-BE49-F238E27FC236}">
                  <a16:creationId xmlns:a16="http://schemas.microsoft.com/office/drawing/2014/main" id="{89E2D833-C5F0-7D4C-931F-4B3742677F62}"/>
                </a:ext>
              </a:extLst>
            </p:cNvPr>
            <p:cNvGrpSpPr>
              <a:grpSpLocks/>
            </p:cNvGrpSpPr>
            <p:nvPr/>
          </p:nvGrpSpPr>
          <p:grpSpPr bwMode="auto">
            <a:xfrm>
              <a:off x="9087713" y="1697644"/>
              <a:ext cx="853270" cy="741697"/>
              <a:chOff x="-44" y="1473"/>
              <a:chExt cx="981" cy="1105"/>
            </a:xfrm>
          </p:grpSpPr>
          <p:pic>
            <p:nvPicPr>
              <p:cNvPr id="261" name="Picture 45" descr="desktop_computer_stylized_medium">
                <a:extLst>
                  <a:ext uri="{FF2B5EF4-FFF2-40B4-BE49-F238E27FC236}">
                    <a16:creationId xmlns:a16="http://schemas.microsoft.com/office/drawing/2014/main" id="{548CE23B-194D-254B-8DDD-77CBA1F3C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2" name="Freeform 46">
                <a:extLst>
                  <a:ext uri="{FF2B5EF4-FFF2-40B4-BE49-F238E27FC236}">
                    <a16:creationId xmlns:a16="http://schemas.microsoft.com/office/drawing/2014/main" id="{AA81A17E-A136-9648-BEC6-6585B4A5807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20802"/>
            <a:ext cx="7886700" cy="670967"/>
          </a:xfrm>
        </p:spPr>
        <p:txBody>
          <a:bodyPr>
            <a:normAutofit fontScale="90000"/>
          </a:bodyPr>
          <a:lstStyle/>
          <a:p>
            <a:r>
              <a:rPr lang="en-US" b="0" kern="0" dirty="0" smtClean="0">
                <a:ea typeface="ＭＳ Ｐゴシック" charset="0"/>
              </a:rPr>
              <a:t>Self-learning</a:t>
            </a:r>
            <a:r>
              <a:rPr lang="en-US" kern="0" dirty="0">
                <a:ea typeface="ＭＳ Ｐゴシック" charset="0"/>
              </a:rPr>
              <a:t> </a:t>
            </a:r>
            <a:r>
              <a:rPr lang="en-US" kern="0" dirty="0" smtClean="0">
                <a:ea typeface="ＭＳ Ｐゴシック" charset="0"/>
              </a:rPr>
              <a:t>and</a:t>
            </a:r>
            <a:r>
              <a:rPr lang="en-US" b="0" kern="0" dirty="0" smtClean="0">
                <a:ea typeface="ＭＳ Ｐゴシック" charset="0"/>
              </a:rPr>
              <a:t> Forwarding</a:t>
            </a:r>
            <a:endParaRPr lang="en-US" sz="3300" dirty="0"/>
          </a:p>
        </p:txBody>
      </p:sp>
      <p:grpSp>
        <p:nvGrpSpPr>
          <p:cNvPr id="174" name="Group 32">
            <a:extLst>
              <a:ext uri="{FF2B5EF4-FFF2-40B4-BE49-F238E27FC236}">
                <a16:creationId xmlns:a16="http://schemas.microsoft.com/office/drawing/2014/main" id="{C266851A-F364-8B48-9090-9CB1462826F1}"/>
              </a:ext>
            </a:extLst>
          </p:cNvPr>
          <p:cNvGrpSpPr>
            <a:grpSpLocks/>
          </p:cNvGrpSpPr>
          <p:nvPr/>
        </p:nvGrpSpPr>
        <p:grpSpPr bwMode="auto">
          <a:xfrm>
            <a:off x="6882788" y="1457776"/>
            <a:ext cx="1071563" cy="300037"/>
            <a:chOff x="1750" y="3514"/>
            <a:chExt cx="900" cy="252"/>
          </a:xfrm>
        </p:grpSpPr>
        <p:sp>
          <p:nvSpPr>
            <p:cNvPr id="175" name="Rectangle 33">
              <a:extLst>
                <a:ext uri="{FF2B5EF4-FFF2-40B4-BE49-F238E27FC236}">
                  <a16:creationId xmlns:a16="http://schemas.microsoft.com/office/drawing/2014/main" id="{485FB877-F911-EB4F-A49F-95B5441AC494}"/>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Text Box 34">
              <a:extLst>
                <a:ext uri="{FF2B5EF4-FFF2-40B4-BE49-F238E27FC236}">
                  <a16:creationId xmlns:a16="http://schemas.microsoft.com/office/drawing/2014/main" id="{9647B7AF-99C3-0645-BCDD-C2443A75EAD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77" name="Line 35">
              <a:extLst>
                <a:ext uri="{FF2B5EF4-FFF2-40B4-BE49-F238E27FC236}">
                  <a16:creationId xmlns:a16="http://schemas.microsoft.com/office/drawing/2014/main" id="{5F1C54FA-0D0F-9F4A-AF40-1A6B11BE78FB}"/>
                </a:ext>
              </a:extLst>
            </p:cNvPr>
            <p:cNvSpPr>
              <a:spLocks noChangeShapeType="1"/>
            </p:cNvSpPr>
            <p:nvPr/>
          </p:nvSpPr>
          <p:spPr bwMode="auto">
            <a:xfrm>
              <a:off x="1936" y="3541"/>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Line 36">
              <a:extLst>
                <a:ext uri="{FF2B5EF4-FFF2-40B4-BE49-F238E27FC236}">
                  <a16:creationId xmlns:a16="http://schemas.microsoft.com/office/drawing/2014/main" id="{591F0F0F-4084-B44F-BF0B-206ADFFC35A0}"/>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79" name="Group 37">
            <a:extLst>
              <a:ext uri="{FF2B5EF4-FFF2-40B4-BE49-F238E27FC236}">
                <a16:creationId xmlns:a16="http://schemas.microsoft.com/office/drawing/2014/main" id="{84CB8778-552F-DC47-8381-8923E80DD487}"/>
              </a:ext>
            </a:extLst>
          </p:cNvPr>
          <p:cNvGrpSpPr>
            <a:grpSpLocks/>
          </p:cNvGrpSpPr>
          <p:nvPr/>
        </p:nvGrpSpPr>
        <p:grpSpPr bwMode="auto">
          <a:xfrm>
            <a:off x="7044714" y="933897"/>
            <a:ext cx="1141809" cy="535781"/>
            <a:chOff x="4406" y="331"/>
            <a:chExt cx="959" cy="450"/>
          </a:xfrm>
        </p:grpSpPr>
        <p:sp>
          <p:nvSpPr>
            <p:cNvPr id="180" name="Line 38">
              <a:extLst>
                <a:ext uri="{FF2B5EF4-FFF2-40B4-BE49-F238E27FC236}">
                  <a16:creationId xmlns:a16="http://schemas.microsoft.com/office/drawing/2014/main" id="{68CD449D-9E6F-2743-9791-A674C2479678}"/>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Line 39">
              <a:extLst>
                <a:ext uri="{FF2B5EF4-FFF2-40B4-BE49-F238E27FC236}">
                  <a16:creationId xmlns:a16="http://schemas.microsoft.com/office/drawing/2014/main" id="{8B49B4ED-E730-9C48-A972-53ED32223C1B}"/>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Text Box 40">
              <a:extLst>
                <a:ext uri="{FF2B5EF4-FFF2-40B4-BE49-F238E27FC236}">
                  <a16:creationId xmlns:a16="http://schemas.microsoft.com/office/drawing/2014/main" id="{D92E1CF2-C9E4-FF4B-B342-D208EAA416E1}"/>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Source: A</a:t>
              </a:r>
            </a:p>
          </p:txBody>
        </p:sp>
        <p:sp>
          <p:nvSpPr>
            <p:cNvPr id="183" name="Text Box 41">
              <a:extLst>
                <a:ext uri="{FF2B5EF4-FFF2-40B4-BE49-F238E27FC236}">
                  <a16:creationId xmlns:a16="http://schemas.microsoft.com/office/drawing/2014/main" id="{6F725A7E-9279-3D44-A43B-0C1275684214}"/>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Dest: A</a:t>
              </a:r>
              <a:r>
                <a:rPr lang="ja-JP" altLang="en-US" sz="1200" i="0" kern="0" dirty="0">
                  <a:solidFill>
                    <a:srgbClr val="000000"/>
                  </a:solidFill>
                  <a:latin typeface="Avenir Book" panose="020B0503020203020204" pitchFamily="34" charset="-78"/>
                  <a:cs typeface="Avenir Book" panose="020B0503020203020204" pitchFamily="34" charset="-78"/>
                </a:rPr>
                <a:t>’</a:t>
              </a:r>
              <a:endParaRPr lang="en-US" sz="1200" i="0" kern="0" dirty="0">
                <a:solidFill>
                  <a:srgbClr val="000000"/>
                </a:solidFill>
                <a:latin typeface="Avenir Book" panose="020B0503020203020204" pitchFamily="34" charset="-78"/>
                <a:cs typeface="Avenir Book" panose="020B0503020203020204" pitchFamily="34" charset="-78"/>
              </a:endParaRPr>
            </a:p>
          </p:txBody>
        </p:sp>
      </p:grpSp>
      <p:grpSp>
        <p:nvGrpSpPr>
          <p:cNvPr id="184" name="Group 42">
            <a:extLst>
              <a:ext uri="{FF2B5EF4-FFF2-40B4-BE49-F238E27FC236}">
                <a16:creationId xmlns:a16="http://schemas.microsoft.com/office/drawing/2014/main" id="{02E491F0-F4A4-3B4A-8F02-FCFB333B8BB2}"/>
              </a:ext>
            </a:extLst>
          </p:cNvPr>
          <p:cNvGrpSpPr>
            <a:grpSpLocks/>
          </p:cNvGrpSpPr>
          <p:nvPr/>
        </p:nvGrpSpPr>
        <p:grpSpPr bwMode="auto">
          <a:xfrm>
            <a:off x="4998027" y="4096237"/>
            <a:ext cx="2271713" cy="1083469"/>
            <a:chOff x="3441" y="3154"/>
            <a:chExt cx="1908" cy="910"/>
          </a:xfrm>
        </p:grpSpPr>
        <p:sp>
          <p:nvSpPr>
            <p:cNvPr id="185" name="Rectangle 43">
              <a:extLst>
                <a:ext uri="{FF2B5EF4-FFF2-40B4-BE49-F238E27FC236}">
                  <a16:creationId xmlns:a16="http://schemas.microsoft.com/office/drawing/2014/main" id="{17639B98-3172-DF4E-8DA8-73C48C521364}"/>
                </a:ext>
              </a:extLst>
            </p:cNvPr>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Text Box 44">
              <a:extLst>
                <a:ext uri="{FF2B5EF4-FFF2-40B4-BE49-F238E27FC236}">
                  <a16:creationId xmlns:a16="http://schemas.microsoft.com/office/drawing/2014/main" id="{8FDEFC82-5E34-0D43-BB68-E0C8B0766A0B}"/>
                </a:ext>
              </a:extLst>
            </p:cNvPr>
            <p:cNvSpPr txBox="1">
              <a:spLocks noChangeArrowheads="1"/>
            </p:cNvSpPr>
            <p:nvPr/>
          </p:nvSpPr>
          <p:spPr bwMode="auto">
            <a:xfrm>
              <a:off x="3441" y="3175"/>
              <a:ext cx="19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MAC addr   interface    TTL</a:t>
              </a:r>
            </a:p>
          </p:txBody>
        </p:sp>
        <p:sp>
          <p:nvSpPr>
            <p:cNvPr id="187" name="Line 45">
              <a:extLst>
                <a:ext uri="{FF2B5EF4-FFF2-40B4-BE49-F238E27FC236}">
                  <a16:creationId xmlns:a16="http://schemas.microsoft.com/office/drawing/2014/main" id="{1CAFF5B7-050E-B24B-984E-13EE05E15BA0}"/>
                </a:ext>
              </a:extLst>
            </p:cNvPr>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Line 46">
              <a:extLst>
                <a:ext uri="{FF2B5EF4-FFF2-40B4-BE49-F238E27FC236}">
                  <a16:creationId xmlns:a16="http://schemas.microsoft.com/office/drawing/2014/main" id="{5DD71EFC-96E5-5644-864B-DE9F18945147}"/>
                </a:ext>
              </a:extLst>
            </p:cNvPr>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Line 47">
              <a:extLst>
                <a:ext uri="{FF2B5EF4-FFF2-40B4-BE49-F238E27FC236}">
                  <a16:creationId xmlns:a16="http://schemas.microsoft.com/office/drawing/2014/main" id="{EA938DD2-F21D-AD48-AC6C-D011FD8539B1}"/>
                </a:ext>
              </a:extLst>
            </p:cNvPr>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0" name="Text Box 48">
            <a:extLst>
              <a:ext uri="{FF2B5EF4-FFF2-40B4-BE49-F238E27FC236}">
                <a16:creationId xmlns:a16="http://schemas.microsoft.com/office/drawing/2014/main" id="{6BD98D70-4DED-E244-91B4-CC2840F0D797}"/>
              </a:ext>
            </a:extLst>
          </p:cNvPr>
          <p:cNvSpPr txBox="1">
            <a:spLocks noChangeArrowheads="1"/>
          </p:cNvSpPr>
          <p:nvPr/>
        </p:nvSpPr>
        <p:spPr bwMode="auto">
          <a:xfrm>
            <a:off x="7320655" y="4387940"/>
            <a:ext cx="1338829"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switch table </a:t>
            </a:r>
          </a:p>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(initially empty)</a:t>
            </a:r>
          </a:p>
        </p:txBody>
      </p:sp>
      <p:grpSp>
        <p:nvGrpSpPr>
          <p:cNvPr id="191" name="Group 49">
            <a:extLst>
              <a:ext uri="{FF2B5EF4-FFF2-40B4-BE49-F238E27FC236}">
                <a16:creationId xmlns:a16="http://schemas.microsoft.com/office/drawing/2014/main" id="{8B9081E4-811C-DA49-AFAB-29F72B60D4BB}"/>
              </a:ext>
            </a:extLst>
          </p:cNvPr>
          <p:cNvGrpSpPr>
            <a:grpSpLocks/>
          </p:cNvGrpSpPr>
          <p:nvPr/>
        </p:nvGrpSpPr>
        <p:grpSpPr bwMode="auto">
          <a:xfrm>
            <a:off x="5324259" y="4421279"/>
            <a:ext cx="1900238" cy="305990"/>
            <a:chOff x="2376" y="3383"/>
            <a:chExt cx="1596" cy="257"/>
          </a:xfrm>
        </p:grpSpPr>
        <p:sp>
          <p:nvSpPr>
            <p:cNvPr id="192" name="Text Box 50">
              <a:extLst>
                <a:ext uri="{FF2B5EF4-FFF2-40B4-BE49-F238E27FC236}">
                  <a16:creationId xmlns:a16="http://schemas.microsoft.com/office/drawing/2014/main" id="{97D41679-78B9-5343-BEC1-DA708964B0FC}"/>
                </a:ext>
              </a:extLst>
            </p:cNvPr>
            <p:cNvSpPr txBox="1">
              <a:spLocks noChangeArrowheads="1"/>
            </p:cNvSpPr>
            <p:nvPr/>
          </p:nvSpPr>
          <p:spPr bwMode="auto">
            <a:xfrm>
              <a:off x="2376" y="3388"/>
              <a:ext cx="2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a:t>
              </a:r>
            </a:p>
          </p:txBody>
        </p:sp>
        <p:sp>
          <p:nvSpPr>
            <p:cNvPr id="193" name="Text Box 51">
              <a:extLst>
                <a:ext uri="{FF2B5EF4-FFF2-40B4-BE49-F238E27FC236}">
                  <a16:creationId xmlns:a16="http://schemas.microsoft.com/office/drawing/2014/main" id="{D9DF1D7D-9670-A247-8047-BB6719D2649E}"/>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1</a:t>
              </a:r>
            </a:p>
          </p:txBody>
        </p:sp>
        <p:sp>
          <p:nvSpPr>
            <p:cNvPr id="194" name="Text Box 52">
              <a:extLst>
                <a:ext uri="{FF2B5EF4-FFF2-40B4-BE49-F238E27FC236}">
                  <a16:creationId xmlns:a16="http://schemas.microsoft.com/office/drawing/2014/main" id="{2260A1CA-8A5E-9C4E-8BAE-4138F78D8125}"/>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grpSp>
        <p:nvGrpSpPr>
          <p:cNvPr id="195" name="Group 59">
            <a:extLst>
              <a:ext uri="{FF2B5EF4-FFF2-40B4-BE49-F238E27FC236}">
                <a16:creationId xmlns:a16="http://schemas.microsoft.com/office/drawing/2014/main" id="{903E115E-BC14-4748-858A-D5FFC60F6755}"/>
              </a:ext>
            </a:extLst>
          </p:cNvPr>
          <p:cNvGrpSpPr>
            <a:grpSpLocks/>
          </p:cNvGrpSpPr>
          <p:nvPr/>
        </p:nvGrpSpPr>
        <p:grpSpPr bwMode="auto">
          <a:xfrm>
            <a:off x="6148173" y="2700789"/>
            <a:ext cx="1071563" cy="300037"/>
            <a:chOff x="1750" y="3514"/>
            <a:chExt cx="900" cy="252"/>
          </a:xfrm>
        </p:grpSpPr>
        <p:sp>
          <p:nvSpPr>
            <p:cNvPr id="196" name="Rectangle 60">
              <a:extLst>
                <a:ext uri="{FF2B5EF4-FFF2-40B4-BE49-F238E27FC236}">
                  <a16:creationId xmlns:a16="http://schemas.microsoft.com/office/drawing/2014/main" id="{644AB50C-EFB0-AF45-B9A3-6D66B4075A36}"/>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Text Box 61">
              <a:extLst>
                <a:ext uri="{FF2B5EF4-FFF2-40B4-BE49-F238E27FC236}">
                  <a16:creationId xmlns:a16="http://schemas.microsoft.com/office/drawing/2014/main" id="{B284E544-83C3-AB4A-BC66-AA0DF1C5BB2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98" name="Line 62">
              <a:extLst>
                <a:ext uri="{FF2B5EF4-FFF2-40B4-BE49-F238E27FC236}">
                  <a16:creationId xmlns:a16="http://schemas.microsoft.com/office/drawing/2014/main" id="{2CA577B3-39AE-804C-864D-443D5711C37B}"/>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Line 63">
              <a:extLst>
                <a:ext uri="{FF2B5EF4-FFF2-40B4-BE49-F238E27FC236}">
                  <a16:creationId xmlns:a16="http://schemas.microsoft.com/office/drawing/2014/main" id="{74F06A00-0D46-7749-BC9F-11E00CDBB695}"/>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00" name="Group 64">
            <a:extLst>
              <a:ext uri="{FF2B5EF4-FFF2-40B4-BE49-F238E27FC236}">
                <a16:creationId xmlns:a16="http://schemas.microsoft.com/office/drawing/2014/main" id="{36F25405-B90C-2C46-B956-67AF3C9F032F}"/>
              </a:ext>
            </a:extLst>
          </p:cNvPr>
          <p:cNvGrpSpPr>
            <a:grpSpLocks/>
          </p:cNvGrpSpPr>
          <p:nvPr/>
        </p:nvGrpSpPr>
        <p:grpSpPr bwMode="auto">
          <a:xfrm>
            <a:off x="6148173" y="2699586"/>
            <a:ext cx="1071563" cy="300037"/>
            <a:chOff x="1750" y="3514"/>
            <a:chExt cx="900" cy="252"/>
          </a:xfrm>
        </p:grpSpPr>
        <p:sp>
          <p:nvSpPr>
            <p:cNvPr id="201" name="Rectangle 65">
              <a:extLst>
                <a:ext uri="{FF2B5EF4-FFF2-40B4-BE49-F238E27FC236}">
                  <a16:creationId xmlns:a16="http://schemas.microsoft.com/office/drawing/2014/main" id="{37F60D01-9E8D-FE4E-BD36-4CD886673870}"/>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Text Box 66">
              <a:extLst>
                <a:ext uri="{FF2B5EF4-FFF2-40B4-BE49-F238E27FC236}">
                  <a16:creationId xmlns:a16="http://schemas.microsoft.com/office/drawing/2014/main" id="{A6DF3585-9FEA-0140-8050-A22A987FED97}"/>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03" name="Line 67">
              <a:extLst>
                <a:ext uri="{FF2B5EF4-FFF2-40B4-BE49-F238E27FC236}">
                  <a16:creationId xmlns:a16="http://schemas.microsoft.com/office/drawing/2014/main" id="{C515ADCC-D409-2C42-BCFA-38F14064C442}"/>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Line 68">
              <a:extLst>
                <a:ext uri="{FF2B5EF4-FFF2-40B4-BE49-F238E27FC236}">
                  <a16:creationId xmlns:a16="http://schemas.microsoft.com/office/drawing/2014/main" id="{51ACED30-867C-7C4E-B7D2-EFBC84B12F04}"/>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05" name="Group 69">
            <a:extLst>
              <a:ext uri="{FF2B5EF4-FFF2-40B4-BE49-F238E27FC236}">
                <a16:creationId xmlns:a16="http://schemas.microsoft.com/office/drawing/2014/main" id="{B4E87009-38ED-E940-9BFA-C6965D3C976F}"/>
              </a:ext>
            </a:extLst>
          </p:cNvPr>
          <p:cNvGrpSpPr>
            <a:grpSpLocks/>
          </p:cNvGrpSpPr>
          <p:nvPr/>
        </p:nvGrpSpPr>
        <p:grpSpPr bwMode="auto">
          <a:xfrm>
            <a:off x="6148173" y="2701967"/>
            <a:ext cx="1071563" cy="300037"/>
            <a:chOff x="1750" y="3514"/>
            <a:chExt cx="900" cy="252"/>
          </a:xfrm>
        </p:grpSpPr>
        <p:sp>
          <p:nvSpPr>
            <p:cNvPr id="206" name="Rectangle 70">
              <a:extLst>
                <a:ext uri="{FF2B5EF4-FFF2-40B4-BE49-F238E27FC236}">
                  <a16:creationId xmlns:a16="http://schemas.microsoft.com/office/drawing/2014/main" id="{6248BF62-3EA1-6A49-93A8-FC813DA01DEA}"/>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Text Box 71">
              <a:extLst>
                <a:ext uri="{FF2B5EF4-FFF2-40B4-BE49-F238E27FC236}">
                  <a16:creationId xmlns:a16="http://schemas.microsoft.com/office/drawing/2014/main" id="{00AA1FEE-7000-E747-9173-C6842FE0648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08" name="Line 72">
              <a:extLst>
                <a:ext uri="{FF2B5EF4-FFF2-40B4-BE49-F238E27FC236}">
                  <a16:creationId xmlns:a16="http://schemas.microsoft.com/office/drawing/2014/main" id="{5FDDCB7C-81BC-B34E-AFC3-3CDA9605B9B5}"/>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Line 73">
              <a:extLst>
                <a:ext uri="{FF2B5EF4-FFF2-40B4-BE49-F238E27FC236}">
                  <a16:creationId xmlns:a16="http://schemas.microsoft.com/office/drawing/2014/main" id="{EF8FD2D7-2282-C840-8B09-C82ADFC54F7D}"/>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10" name="Group 74">
            <a:extLst>
              <a:ext uri="{FF2B5EF4-FFF2-40B4-BE49-F238E27FC236}">
                <a16:creationId xmlns:a16="http://schemas.microsoft.com/office/drawing/2014/main" id="{7FD60212-2FF9-404A-9485-023D84866317}"/>
              </a:ext>
            </a:extLst>
          </p:cNvPr>
          <p:cNvGrpSpPr>
            <a:grpSpLocks/>
          </p:cNvGrpSpPr>
          <p:nvPr/>
        </p:nvGrpSpPr>
        <p:grpSpPr bwMode="auto">
          <a:xfrm>
            <a:off x="6148173" y="2701967"/>
            <a:ext cx="1071563" cy="300037"/>
            <a:chOff x="1750" y="3514"/>
            <a:chExt cx="900" cy="252"/>
          </a:xfrm>
        </p:grpSpPr>
        <p:sp>
          <p:nvSpPr>
            <p:cNvPr id="211" name="Rectangle 75">
              <a:extLst>
                <a:ext uri="{FF2B5EF4-FFF2-40B4-BE49-F238E27FC236}">
                  <a16:creationId xmlns:a16="http://schemas.microsoft.com/office/drawing/2014/main" id="{7D54E101-A7C1-BF47-A4DF-2F2002E4DB9B}"/>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Text Box 76">
              <a:extLst>
                <a:ext uri="{FF2B5EF4-FFF2-40B4-BE49-F238E27FC236}">
                  <a16:creationId xmlns:a16="http://schemas.microsoft.com/office/drawing/2014/main" id="{E561303C-0E60-284F-98F1-C49081A2F3CB}"/>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13" name="Line 77">
              <a:extLst>
                <a:ext uri="{FF2B5EF4-FFF2-40B4-BE49-F238E27FC236}">
                  <a16:creationId xmlns:a16="http://schemas.microsoft.com/office/drawing/2014/main" id="{90071223-4F6D-B645-B6BA-5C215A4D1AA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Line 78">
              <a:extLst>
                <a:ext uri="{FF2B5EF4-FFF2-40B4-BE49-F238E27FC236}">
                  <a16:creationId xmlns:a16="http://schemas.microsoft.com/office/drawing/2014/main" id="{58840410-3DD1-334E-8F95-AA19BCF68EA8}"/>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15" name="Group 79">
            <a:extLst>
              <a:ext uri="{FF2B5EF4-FFF2-40B4-BE49-F238E27FC236}">
                <a16:creationId xmlns:a16="http://schemas.microsoft.com/office/drawing/2014/main" id="{B58C14CA-6C0A-E64E-95A3-6BDCBDD04063}"/>
              </a:ext>
            </a:extLst>
          </p:cNvPr>
          <p:cNvGrpSpPr>
            <a:grpSpLocks/>
          </p:cNvGrpSpPr>
          <p:nvPr/>
        </p:nvGrpSpPr>
        <p:grpSpPr bwMode="auto">
          <a:xfrm>
            <a:off x="6145792" y="2699586"/>
            <a:ext cx="1071563" cy="300037"/>
            <a:chOff x="1750" y="3514"/>
            <a:chExt cx="900" cy="252"/>
          </a:xfrm>
        </p:grpSpPr>
        <p:sp>
          <p:nvSpPr>
            <p:cNvPr id="216" name="Rectangle 80">
              <a:extLst>
                <a:ext uri="{FF2B5EF4-FFF2-40B4-BE49-F238E27FC236}">
                  <a16:creationId xmlns:a16="http://schemas.microsoft.com/office/drawing/2014/main" id="{53031030-6075-9644-9CD4-E1BE9D15DC1F}"/>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Text Box 81">
              <a:extLst>
                <a:ext uri="{FF2B5EF4-FFF2-40B4-BE49-F238E27FC236}">
                  <a16:creationId xmlns:a16="http://schemas.microsoft.com/office/drawing/2014/main" id="{0EA82F91-189F-4D41-AFA6-0FA95AACC596}"/>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18" name="Line 82">
              <a:extLst>
                <a:ext uri="{FF2B5EF4-FFF2-40B4-BE49-F238E27FC236}">
                  <a16:creationId xmlns:a16="http://schemas.microsoft.com/office/drawing/2014/main" id="{8D0DFD4D-816F-A24A-A991-659C66E55D0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Line 83">
              <a:extLst>
                <a:ext uri="{FF2B5EF4-FFF2-40B4-BE49-F238E27FC236}">
                  <a16:creationId xmlns:a16="http://schemas.microsoft.com/office/drawing/2014/main" id="{D760E2ED-6F20-9D4E-AE11-C1B99B28227C}"/>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1" name="Group 92">
            <a:extLst>
              <a:ext uri="{FF2B5EF4-FFF2-40B4-BE49-F238E27FC236}">
                <a16:creationId xmlns:a16="http://schemas.microsoft.com/office/drawing/2014/main" id="{3370A2C8-4CE7-C741-8929-9217859A0561}"/>
              </a:ext>
            </a:extLst>
          </p:cNvPr>
          <p:cNvGrpSpPr>
            <a:grpSpLocks/>
          </p:cNvGrpSpPr>
          <p:nvPr/>
        </p:nvGrpSpPr>
        <p:grpSpPr bwMode="auto">
          <a:xfrm>
            <a:off x="6397013" y="3525882"/>
            <a:ext cx="1071563" cy="300037"/>
            <a:chOff x="730" y="2472"/>
            <a:chExt cx="900" cy="252"/>
          </a:xfrm>
        </p:grpSpPr>
        <p:sp>
          <p:nvSpPr>
            <p:cNvPr id="222" name="Rectangle 88">
              <a:extLst>
                <a:ext uri="{FF2B5EF4-FFF2-40B4-BE49-F238E27FC236}">
                  <a16:creationId xmlns:a16="http://schemas.microsoft.com/office/drawing/2014/main" id="{E50BA891-DC66-6748-9209-EA9D4F2B0996}"/>
                </a:ext>
              </a:extLst>
            </p:cNvPr>
            <p:cNvSpPr>
              <a:spLocks noChangeArrowheads="1"/>
            </p:cNvSpPr>
            <p:nvPr/>
          </p:nvSpPr>
          <p:spPr bwMode="auto">
            <a:xfrm>
              <a:off x="751" y="2500"/>
              <a:ext cx="879" cy="16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Text Box 89">
              <a:extLst>
                <a:ext uri="{FF2B5EF4-FFF2-40B4-BE49-F238E27FC236}">
                  <a16:creationId xmlns:a16="http://schemas.microsoft.com/office/drawing/2014/main" id="{17C11772-AB70-0344-B94C-1B06764AC93F}"/>
                </a:ext>
              </a:extLst>
            </p:cNvPr>
            <p:cNvSpPr txBox="1">
              <a:spLocks noChangeArrowheads="1"/>
            </p:cNvSpPr>
            <p:nvPr/>
          </p:nvSpPr>
          <p:spPr bwMode="auto">
            <a:xfrm>
              <a:off x="730" y="2472"/>
              <a:ext cx="46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a:t>
              </a:r>
              <a:r>
                <a:rPr lang="ja-JP" altLang="en-US" sz="1350" i="0" kern="0">
                  <a:solidFill>
                    <a:srgbClr val="FFFFFF"/>
                  </a:solidFill>
                  <a:latin typeface="Avenir Book" panose="020B0503020203020204" pitchFamily="34" charset="-78"/>
                  <a:cs typeface="Avenir Book" panose="020B0503020203020204" pitchFamily="34" charset="-78"/>
                </a:rPr>
                <a:t>’</a:t>
              </a:r>
              <a:r>
                <a:rPr lang="en-US" sz="1350" i="0" kern="0" dirty="0">
                  <a:solidFill>
                    <a:srgbClr val="FFFFFF"/>
                  </a:solidFill>
                  <a:latin typeface="Avenir Book" panose="020B0503020203020204" pitchFamily="34" charset="-78"/>
                  <a:cs typeface="Avenir Book" panose="020B0503020203020204" pitchFamily="34" charset="-78"/>
                </a:rPr>
                <a:t> A</a:t>
              </a:r>
            </a:p>
          </p:txBody>
        </p:sp>
        <p:sp>
          <p:nvSpPr>
            <p:cNvPr id="224" name="Line 90">
              <a:extLst>
                <a:ext uri="{FF2B5EF4-FFF2-40B4-BE49-F238E27FC236}">
                  <a16:creationId xmlns:a16="http://schemas.microsoft.com/office/drawing/2014/main" id="{92A1D7A9-6B7D-6245-8648-0585E752CF77}"/>
                </a:ext>
              </a:extLst>
            </p:cNvPr>
            <p:cNvSpPr>
              <a:spLocks noChangeShapeType="1"/>
            </p:cNvSpPr>
            <p:nvPr/>
          </p:nvSpPr>
          <p:spPr bwMode="auto">
            <a:xfrm>
              <a:off x="937" y="2499"/>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Line 91">
              <a:extLst>
                <a:ext uri="{FF2B5EF4-FFF2-40B4-BE49-F238E27FC236}">
                  <a16:creationId xmlns:a16="http://schemas.microsoft.com/office/drawing/2014/main" id="{F9EF27B4-FE96-D148-89C0-7A525840FD57}"/>
                </a:ext>
              </a:extLst>
            </p:cNvPr>
            <p:cNvSpPr>
              <a:spLocks noChangeShapeType="1"/>
            </p:cNvSpPr>
            <p:nvPr/>
          </p:nvSpPr>
          <p:spPr bwMode="auto">
            <a:xfrm>
              <a:off x="1096" y="2498"/>
              <a:ext cx="0" cy="16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6" name="Group 94">
            <a:extLst>
              <a:ext uri="{FF2B5EF4-FFF2-40B4-BE49-F238E27FC236}">
                <a16:creationId xmlns:a16="http://schemas.microsoft.com/office/drawing/2014/main" id="{EC5CFC4C-B38C-5948-9557-ADD689122F82}"/>
              </a:ext>
            </a:extLst>
          </p:cNvPr>
          <p:cNvGrpSpPr>
            <a:grpSpLocks/>
          </p:cNvGrpSpPr>
          <p:nvPr/>
        </p:nvGrpSpPr>
        <p:grpSpPr bwMode="auto">
          <a:xfrm>
            <a:off x="5321878" y="4635586"/>
            <a:ext cx="1900238" cy="305990"/>
            <a:chOff x="2376" y="3383"/>
            <a:chExt cx="1596" cy="257"/>
          </a:xfrm>
        </p:grpSpPr>
        <p:sp>
          <p:nvSpPr>
            <p:cNvPr id="227" name="Text Box 95">
              <a:extLst>
                <a:ext uri="{FF2B5EF4-FFF2-40B4-BE49-F238E27FC236}">
                  <a16:creationId xmlns:a16="http://schemas.microsoft.com/office/drawing/2014/main" id="{9D1F6511-0EBF-3C44-9268-558C639B4F9D}"/>
                </a:ext>
              </a:extLst>
            </p:cNvPr>
            <p:cNvSpPr txBox="1">
              <a:spLocks noChangeArrowheads="1"/>
            </p:cNvSpPr>
            <p:nvPr/>
          </p:nvSpPr>
          <p:spPr bwMode="auto">
            <a:xfrm>
              <a:off x="2376" y="3388"/>
              <a:ext cx="32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a:t>
              </a:r>
              <a:r>
                <a:rPr lang="ja-JP" altLang="en-US" sz="1350" i="0">
                  <a:solidFill>
                    <a:srgbClr val="000000"/>
                  </a:solidFill>
                  <a:latin typeface="Avenir Book" panose="020B0503020203020204" pitchFamily="34" charset="-78"/>
                  <a:cs typeface="Avenir Book" panose="020B0503020203020204" pitchFamily="34" charset="-78"/>
                </a:rPr>
                <a:t>’</a:t>
              </a:r>
              <a:endParaRPr lang="en-US" sz="1350" i="0" dirty="0">
                <a:solidFill>
                  <a:srgbClr val="000000"/>
                </a:solidFill>
                <a:latin typeface="Avenir Book" panose="020B0503020203020204" pitchFamily="34" charset="-78"/>
                <a:cs typeface="Avenir Book" panose="020B0503020203020204" pitchFamily="34" charset="-78"/>
              </a:endParaRPr>
            </a:p>
          </p:txBody>
        </p:sp>
        <p:sp>
          <p:nvSpPr>
            <p:cNvPr id="228" name="Text Box 96">
              <a:extLst>
                <a:ext uri="{FF2B5EF4-FFF2-40B4-BE49-F238E27FC236}">
                  <a16:creationId xmlns:a16="http://schemas.microsoft.com/office/drawing/2014/main" id="{44CF8BAE-BCDF-884C-B092-5D9BC5021B54}"/>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4</a:t>
              </a:r>
            </a:p>
          </p:txBody>
        </p:sp>
        <p:sp>
          <p:nvSpPr>
            <p:cNvPr id="229" name="Text Box 97">
              <a:extLst>
                <a:ext uri="{FF2B5EF4-FFF2-40B4-BE49-F238E27FC236}">
                  <a16:creationId xmlns:a16="http://schemas.microsoft.com/office/drawing/2014/main" id="{E14D8E40-E7CD-ED4A-9731-066C073643A7}"/>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sp>
        <p:nvSpPr>
          <p:cNvPr id="278" name="Rectangle 84">
            <a:extLst>
              <a:ext uri="{FF2B5EF4-FFF2-40B4-BE49-F238E27FC236}">
                <a16:creationId xmlns:a16="http://schemas.microsoft.com/office/drawing/2014/main" id="{78229FD9-9E00-354C-8B01-81EA9369D550}"/>
              </a:ext>
            </a:extLst>
          </p:cNvPr>
          <p:cNvSpPr txBox="1">
            <a:spLocks noChangeArrowheads="1"/>
          </p:cNvSpPr>
          <p:nvPr/>
        </p:nvSpPr>
        <p:spPr>
          <a:xfrm>
            <a:off x="652774" y="1446040"/>
            <a:ext cx="3033713" cy="708422"/>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F</a:t>
            </a:r>
            <a:r>
              <a:rPr lang="en-US" sz="2100" dirty="0" smtClean="0">
                <a:solidFill>
                  <a:prstClr val="black"/>
                </a:solidFill>
                <a:latin typeface="Avenir Book" panose="020B0503020203020204" pitchFamily="34" charset="-78"/>
                <a:cs typeface="Avenir Book" panose="020B0503020203020204" pitchFamily="34" charset="-78"/>
              </a:rPr>
              <a:t>rame </a:t>
            </a:r>
            <a:r>
              <a:rPr lang="en-US" sz="2100" dirty="0">
                <a:solidFill>
                  <a:prstClr val="black"/>
                </a:solidFill>
                <a:latin typeface="Avenir Book" panose="020B0503020203020204" pitchFamily="34" charset="-78"/>
                <a:cs typeface="Avenir Book" panose="020B0503020203020204" pitchFamily="34" charset="-78"/>
              </a:rPr>
              <a:t>destination, A’, location unknown</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smtClean="0">
                <a:solidFill>
                  <a:srgbClr val="C00000"/>
                </a:solidFill>
                <a:latin typeface="Avenir Book" panose="020B0503020203020204" pitchFamily="34" charset="-78"/>
                <a:cs typeface="Avenir Book" panose="020B0503020203020204" pitchFamily="34" charset="-78"/>
              </a:rPr>
              <a:t>flood</a:t>
            </a:r>
            <a:endParaRPr lang="en-US" sz="2100" dirty="0">
              <a:solidFill>
                <a:srgbClr val="C00000"/>
              </a:solidFill>
              <a:latin typeface="Avenir Book" panose="020B0503020203020204" pitchFamily="34" charset="-78"/>
              <a:cs typeface="Avenir Book" panose="020B0503020203020204" pitchFamily="34" charset="-78"/>
            </a:endParaRPr>
          </a:p>
        </p:txBody>
      </p:sp>
      <p:sp>
        <p:nvSpPr>
          <p:cNvPr id="280" name="Rectangle 93">
            <a:extLst>
              <a:ext uri="{FF2B5EF4-FFF2-40B4-BE49-F238E27FC236}">
                <a16:creationId xmlns:a16="http://schemas.microsoft.com/office/drawing/2014/main" id="{03EE78BF-359C-A14B-BDC2-3A060C04D335}"/>
              </a:ext>
            </a:extLst>
          </p:cNvPr>
          <p:cNvSpPr>
            <a:spLocks noChangeArrowheads="1"/>
          </p:cNvSpPr>
          <p:nvPr/>
        </p:nvSpPr>
        <p:spPr bwMode="auto">
          <a:xfrm>
            <a:off x="663490" y="2134221"/>
            <a:ext cx="3033713" cy="708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09550" indent="-209550" defTabSz="685800">
              <a:spcBef>
                <a:spcPct val="20000"/>
              </a:spcBef>
              <a:buClr>
                <a:srgbClr val="000099"/>
              </a:buClr>
              <a:buSzPct val="100000"/>
              <a:buFont typeface="Wingdings" charset="2"/>
              <a:buChar char="§"/>
              <a:defRPr/>
            </a:pPr>
            <a:r>
              <a:rPr lang="en-US" sz="2100" dirty="0">
                <a:solidFill>
                  <a:srgbClr val="000000"/>
                </a:solidFill>
                <a:latin typeface="Avenir Book" panose="020B0503020203020204" pitchFamily="34" charset="-78"/>
                <a:cs typeface="Avenir Book" panose="020B0503020203020204" pitchFamily="34" charset="-78"/>
              </a:rPr>
              <a:t>D</a:t>
            </a:r>
            <a:r>
              <a:rPr lang="en-US" sz="2100" dirty="0" smtClean="0">
                <a:solidFill>
                  <a:srgbClr val="000000"/>
                </a:solidFill>
                <a:latin typeface="Avenir Book" panose="020B0503020203020204" pitchFamily="34" charset="-78"/>
                <a:cs typeface="Avenir Book" panose="020B0503020203020204" pitchFamily="34" charset="-78"/>
              </a:rPr>
              <a:t>estination </a:t>
            </a:r>
            <a:r>
              <a:rPr lang="en-US" sz="2100" dirty="0">
                <a:solidFill>
                  <a:srgbClr val="000000"/>
                </a:solidFill>
                <a:latin typeface="Avenir Book" panose="020B0503020203020204" pitchFamily="34" charset="-78"/>
                <a:cs typeface="Avenir Book" panose="020B0503020203020204" pitchFamily="34" charset="-78"/>
              </a:rPr>
              <a:t>A location known:</a:t>
            </a:r>
            <a:endParaRPr lang="en-US" sz="2100" dirty="0">
              <a:solidFill>
                <a:srgbClr val="FF0000"/>
              </a:solidFill>
              <a:latin typeface="Avenir Book" panose="020B0503020203020204" pitchFamily="34" charset="-78"/>
              <a:cs typeface="Avenir Book" panose="020B0503020203020204" pitchFamily="34" charset="-78"/>
            </a:endParaRPr>
          </a:p>
        </p:txBody>
      </p:sp>
      <p:sp>
        <p:nvSpPr>
          <p:cNvPr id="281" name="Rectangle 98">
            <a:extLst>
              <a:ext uri="{FF2B5EF4-FFF2-40B4-BE49-F238E27FC236}">
                <a16:creationId xmlns:a16="http://schemas.microsoft.com/office/drawing/2014/main" id="{4A0C0776-2D33-A54C-8754-1AB68422550E}"/>
              </a:ext>
            </a:extLst>
          </p:cNvPr>
          <p:cNvSpPr>
            <a:spLocks noChangeArrowheads="1"/>
          </p:cNvSpPr>
          <p:nvPr/>
        </p:nvSpPr>
        <p:spPr bwMode="auto">
          <a:xfrm>
            <a:off x="790377" y="2489555"/>
            <a:ext cx="3313181" cy="939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57175" indent="-257175" defTabSz="685800">
              <a:lnSpc>
                <a:spcPts val="2250"/>
              </a:lnSpc>
              <a:spcBef>
                <a:spcPct val="20000"/>
              </a:spcBef>
              <a:buClr>
                <a:srgbClr val="000099"/>
              </a:buClr>
              <a:buSzPct val="65000"/>
              <a:defRPr/>
            </a:pPr>
            <a:r>
              <a:rPr lang="en-US" sz="2100" dirty="0">
                <a:solidFill>
                  <a:srgbClr val="CC0000"/>
                </a:solidFill>
                <a:latin typeface="Avenir Book" panose="020B0503020203020204" pitchFamily="34" charset="-78"/>
                <a:cs typeface="Avenir Book" panose="020B0503020203020204" pitchFamily="34" charset="-78"/>
              </a:rPr>
              <a:t>             </a:t>
            </a:r>
            <a:r>
              <a:rPr lang="en-US" sz="2100" dirty="0" smtClean="0">
                <a:solidFill>
                  <a:srgbClr val="CC0000"/>
                </a:solidFill>
                <a:latin typeface="Avenir Book" panose="020B0503020203020204" pitchFamily="34" charset="-78"/>
                <a:cs typeface="Avenir Book" panose="020B0503020203020204" pitchFamily="34" charset="-78"/>
              </a:rPr>
              <a:t>selectively </a:t>
            </a:r>
            <a:r>
              <a:rPr lang="en-US" sz="2100" dirty="0">
                <a:solidFill>
                  <a:srgbClr val="CC0000"/>
                </a:solidFill>
                <a:latin typeface="Avenir Book" panose="020B0503020203020204" pitchFamily="34" charset="-78"/>
                <a:cs typeface="Avenir Book" panose="020B0503020203020204" pitchFamily="34" charset="-78"/>
              </a:rPr>
              <a:t>send </a:t>
            </a:r>
          </a:p>
          <a:p>
            <a:pPr marL="257175" indent="-257175" defTabSz="685800">
              <a:lnSpc>
                <a:spcPts val="2250"/>
              </a:lnSpc>
              <a:spcBef>
                <a:spcPct val="20000"/>
              </a:spcBef>
              <a:buClr>
                <a:srgbClr val="000099"/>
              </a:buClr>
              <a:buSzPct val="65000"/>
              <a:defRPr/>
            </a:pPr>
            <a:r>
              <a:rPr lang="en-US" sz="2100" dirty="0">
                <a:solidFill>
                  <a:srgbClr val="CC0000"/>
                </a:solidFill>
                <a:latin typeface="Avenir Book" panose="020B0503020203020204" pitchFamily="34" charset="-78"/>
                <a:cs typeface="Avenir Book" panose="020B0503020203020204" pitchFamily="34" charset="-78"/>
              </a:rPr>
              <a:t>on just one link</a:t>
            </a:r>
          </a:p>
        </p:txBody>
      </p:sp>
    </p:spTree>
    <p:extLst>
      <p:ext uri="{BB962C8B-B14F-4D97-AF65-F5344CB8AC3E}">
        <p14:creationId xmlns:p14="http://schemas.microsoft.com/office/powerpoint/2010/main" val="17280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dissolve">
                                      <p:cBhvr>
                                        <p:cTn id="15" dur="500"/>
                                        <p:tgtEl>
                                          <p:spTgt spid="1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dissolv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9"/>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0.02204 0.00093 L -0.08039 0.08588 L -0.08039 0.18125 " pathEditMode="relative" rAng="0" ptsTypes="AAA">
                                      <p:cBhvr>
                                        <p:cTn id="24" dur="2000" fill="hold"/>
                                        <p:tgtEl>
                                          <p:spTgt spid="174"/>
                                        </p:tgtEl>
                                        <p:attrNameLst>
                                          <p:attrName>ppt_x</p:attrName>
                                          <p:attrName>ppt_y</p:attrName>
                                        </p:attrNameLst>
                                      </p:cBhvr>
                                      <p:rCtr x="-5122" y="9005"/>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dissolve">
                                      <p:cBhvr>
                                        <p:cTn id="28" dur="500"/>
                                        <p:tgtEl>
                                          <p:spTgt spid="191"/>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78">
                                            <p:txEl>
                                              <p:pRg st="0" end="0"/>
                                            </p:txEl>
                                          </p:spTgt>
                                        </p:tgtEl>
                                        <p:attrNameLst>
                                          <p:attrName>style.visibility</p:attrName>
                                        </p:attrNameLst>
                                      </p:cBhvr>
                                      <p:to>
                                        <p:strVal val="visible"/>
                                      </p:to>
                                    </p:set>
                                  </p:childTnLst>
                                </p:cTn>
                              </p:par>
                            </p:childTnLst>
                          </p:cTn>
                        </p:par>
                        <p:par>
                          <p:cTn id="32" fill="hold">
                            <p:stCondLst>
                              <p:cond delay="2500"/>
                            </p:stCondLst>
                            <p:childTnLst>
                              <p:par>
                                <p:cTn id="33" presetID="1" presetClass="exit" presetSubtype="0" fill="hold" nodeType="afterEffect">
                                  <p:stCondLst>
                                    <p:cond delay="0"/>
                                  </p:stCondLst>
                                  <p:childTnLst>
                                    <p:set>
                                      <p:cBhvr>
                                        <p:cTn id="34" dur="1" fill="hold">
                                          <p:stCondLst>
                                            <p:cond delay="0"/>
                                          </p:stCondLst>
                                        </p:cTn>
                                        <p:tgtEl>
                                          <p:spTgt spid="17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4.16667E-7 -3.7037E-7 L -0.12122 -0.09815 " pathEditMode="relative" rAng="0" ptsTypes="AA">
                                      <p:cBhvr>
                                        <p:cTn id="38" dur="2000" fill="hold"/>
                                        <p:tgtEl>
                                          <p:spTgt spid="195"/>
                                        </p:tgtEl>
                                        <p:attrNameLst>
                                          <p:attrName>ppt_x</p:attrName>
                                          <p:attrName>ppt_y</p:attrName>
                                        </p:attrNameLst>
                                      </p:cBhvr>
                                      <p:rCtr x="-6068" y="-4907"/>
                                    </p:animMotion>
                                  </p:childTnLst>
                                </p:cTn>
                              </p:par>
                              <p:par>
                                <p:cTn id="39" presetID="1" presetClass="entr" presetSubtype="0" fill="hold" nodeType="withEffect">
                                  <p:stCondLst>
                                    <p:cond delay="0"/>
                                  </p:stCondLst>
                                  <p:childTnLst>
                                    <p:set>
                                      <p:cBhvr>
                                        <p:cTn id="40" dur="1" fill="hold">
                                          <p:stCondLst>
                                            <p:cond delay="0"/>
                                          </p:stCondLst>
                                        </p:cTn>
                                        <p:tgtEl>
                                          <p:spTgt spid="200"/>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4.16667E-7 1.11111E-6 L -0.10365 0.09444 " pathEditMode="relative" rAng="0" ptsTypes="AA">
                                      <p:cBhvr>
                                        <p:cTn id="42" dur="2000" fill="hold"/>
                                        <p:tgtEl>
                                          <p:spTgt spid="200"/>
                                        </p:tgtEl>
                                        <p:attrNameLst>
                                          <p:attrName>ppt_x</p:attrName>
                                          <p:attrName>ppt_y</p:attrName>
                                        </p:attrNameLst>
                                      </p:cBhvr>
                                      <p:rCtr x="-5182" y="4722"/>
                                    </p:animMotion>
                                  </p:childTnLst>
                                </p:cTn>
                              </p:par>
                              <p:par>
                                <p:cTn id="43" presetID="1"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4.16667E-7 -1.85185E-6 L 0.0349 0.15509 " pathEditMode="relative" rAng="0" ptsTypes="AA">
                                      <p:cBhvr>
                                        <p:cTn id="46" dur="2000" fill="hold"/>
                                        <p:tgtEl>
                                          <p:spTgt spid="205"/>
                                        </p:tgtEl>
                                        <p:attrNameLst>
                                          <p:attrName>ppt_x</p:attrName>
                                          <p:attrName>ppt_y</p:attrName>
                                        </p:attrNameLst>
                                      </p:cBhvr>
                                      <p:rCtr x="1745" y="7755"/>
                                    </p:animMotion>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4.16667E-7 -1.85185E-6 L 0.12083 0.05209 " pathEditMode="relative" rAng="0" ptsTypes="AA">
                                      <p:cBhvr>
                                        <p:cTn id="50" dur="2000" fill="hold"/>
                                        <p:tgtEl>
                                          <p:spTgt spid="210"/>
                                        </p:tgtEl>
                                        <p:attrNameLst>
                                          <p:attrName>ppt_x</p:attrName>
                                          <p:attrName>ppt_y</p:attrName>
                                        </p:attrNameLst>
                                      </p:cBhvr>
                                      <p:rCtr x="6042" y="2593"/>
                                    </p:animMotion>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8.33333E-7 1.11111E-6 L 0.11549 -0.10232 " pathEditMode="relative" rAng="0" ptsTypes="AA">
                                      <p:cBhvr>
                                        <p:cTn id="54" dur="2000" fill="hold"/>
                                        <p:tgtEl>
                                          <p:spTgt spid="215"/>
                                        </p:tgtEl>
                                        <p:attrNameLst>
                                          <p:attrName>ppt_x</p:attrName>
                                          <p:attrName>ppt_y</p:attrName>
                                        </p:attrNameLst>
                                      </p:cBhvr>
                                      <p:rCtr x="5768" y="-5116"/>
                                    </p:animMotion>
                                  </p:childTnLst>
                                </p:cTn>
                              </p:par>
                            </p:childTnLst>
                          </p:cTn>
                        </p:par>
                        <p:par>
                          <p:cTn id="55" fill="hold">
                            <p:stCondLst>
                              <p:cond delay="4500"/>
                            </p:stCondLst>
                            <p:childTnLst>
                              <p:par>
                                <p:cTn id="56" presetID="1" presetClass="exit" presetSubtype="0" fill="hold" nodeType="afterEffect">
                                  <p:stCondLst>
                                    <p:cond delay="0"/>
                                  </p:stCondLst>
                                  <p:childTnLst>
                                    <p:set>
                                      <p:cBhvr>
                                        <p:cTn id="57" dur="1" fill="hold">
                                          <p:stCondLst>
                                            <p:cond delay="0"/>
                                          </p:stCondLst>
                                        </p:cTn>
                                        <p:tgtEl>
                                          <p:spTgt spid="215"/>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1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0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0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9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21"/>
                                        </p:tgtEl>
                                        <p:attrNameLst>
                                          <p:attrName>style.visibility</p:attrName>
                                        </p:attrNameLst>
                                      </p:cBhvr>
                                      <p:to>
                                        <p:strVal val="visible"/>
                                      </p:to>
                                    </p:set>
                                    <p:animEffect transition="in" filter="dissolve">
                                      <p:cBhvr>
                                        <p:cTn id="70" dur="500"/>
                                        <p:tgtEl>
                                          <p:spTgt spid="221"/>
                                        </p:tgtEl>
                                      </p:cBhvr>
                                    </p:animEffect>
                                  </p:childTnLst>
                                </p:cTn>
                              </p:par>
                            </p:childTnLst>
                          </p:cTn>
                        </p:par>
                        <p:par>
                          <p:cTn id="71" fill="hold">
                            <p:stCondLst>
                              <p:cond delay="500"/>
                            </p:stCondLst>
                            <p:childTnLst>
                              <p:par>
                                <p:cTn id="72" presetID="0" presetClass="path" presetSubtype="0" accel="50000" decel="50000" fill="hold" nodeType="afterEffect">
                                  <p:stCondLst>
                                    <p:cond delay="0"/>
                                  </p:stCondLst>
                                  <p:childTnLst>
                                    <p:animMotion origin="layout" path="M -0.00139 -0.00509 L -0.02725 -0.12037 " pathEditMode="relative" rAng="0" ptsTypes="AA">
                                      <p:cBhvr>
                                        <p:cTn id="73" dur="2000" fill="hold"/>
                                        <p:tgtEl>
                                          <p:spTgt spid="221"/>
                                        </p:tgtEl>
                                        <p:attrNameLst>
                                          <p:attrName>ppt_x</p:attrName>
                                          <p:attrName>ppt_y</p:attrName>
                                        </p:attrNameLst>
                                      </p:cBhvr>
                                      <p:rCtr x="-1476" y="-6389"/>
                                    </p:animMotion>
                                  </p:childTnLst>
                                </p:cTn>
                              </p:par>
                            </p:childTnLst>
                          </p:cTn>
                        </p:par>
                        <p:par>
                          <p:cTn id="74" fill="hold">
                            <p:stCondLst>
                              <p:cond delay="2500"/>
                            </p:stCondLst>
                            <p:childTnLst>
                              <p:par>
                                <p:cTn id="75" presetID="1" presetClass="entr" presetSubtype="0" fill="hold" grpId="0" nodeType="afterEffect">
                                  <p:stCondLst>
                                    <p:cond delay="0"/>
                                  </p:stCondLst>
                                  <p:childTnLst>
                                    <p:set>
                                      <p:cBhvr>
                                        <p:cTn id="7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1">
                                            <p:txEl>
                                              <p:pRg st="1" end="1"/>
                                            </p:txEl>
                                          </p:spTgt>
                                        </p:tgtEl>
                                        <p:attrNameLst>
                                          <p:attrName>style.visibility</p:attrName>
                                        </p:attrNameLst>
                                      </p:cBhvr>
                                      <p:to>
                                        <p:strVal val="visible"/>
                                      </p:to>
                                    </p:set>
                                  </p:childTnLst>
                                </p:cTn>
                              </p:par>
                            </p:childTnLst>
                          </p:cTn>
                        </p:par>
                        <p:par>
                          <p:cTn id="85" fill="hold">
                            <p:stCondLst>
                              <p:cond delay="0"/>
                            </p:stCondLst>
                            <p:childTnLst>
                              <p:par>
                                <p:cTn id="86" presetID="9" presetClass="entr" presetSubtype="0" fill="hold" nodeType="afterEffect">
                                  <p:stCondLst>
                                    <p:cond delay="0"/>
                                  </p:stCondLst>
                                  <p:childTnLst>
                                    <p:set>
                                      <p:cBhvr>
                                        <p:cTn id="87" dur="1" fill="hold">
                                          <p:stCondLst>
                                            <p:cond delay="0"/>
                                          </p:stCondLst>
                                        </p:cTn>
                                        <p:tgtEl>
                                          <p:spTgt spid="226"/>
                                        </p:tgtEl>
                                        <p:attrNameLst>
                                          <p:attrName>style.visibility</p:attrName>
                                        </p:attrNameLst>
                                      </p:cBhvr>
                                      <p:to>
                                        <p:strVal val="visible"/>
                                      </p:to>
                                    </p:set>
                                    <p:animEffect transition="in" filter="dissolve">
                                      <p:cBhvr>
                                        <p:cTn id="88" dur="500"/>
                                        <p:tgtEl>
                                          <p:spTgt spid="226"/>
                                        </p:tgtEl>
                                      </p:cBhvr>
                                    </p:animEffect>
                                  </p:childTnLst>
                                </p:cTn>
                              </p:par>
                            </p:childTnLst>
                          </p:cTn>
                        </p:par>
                        <p:par>
                          <p:cTn id="89" fill="hold">
                            <p:stCondLst>
                              <p:cond delay="500"/>
                            </p:stCondLst>
                            <p:childTnLst>
                              <p:par>
                                <p:cTn id="90" presetID="0" presetClass="path" presetSubtype="0" accel="50000" decel="50000" fill="hold" nodeType="afterEffect">
                                  <p:stCondLst>
                                    <p:cond delay="0"/>
                                  </p:stCondLst>
                                  <p:childTnLst>
                                    <p:animMotion origin="layout" path="M -0.03611 -0.1588 L -0.0316 -0.28843 " pathEditMode="relative" rAng="0" ptsTypes="AA">
                                      <p:cBhvr>
                                        <p:cTn id="91" dur="2000" fill="hold"/>
                                        <p:tgtEl>
                                          <p:spTgt spid="221"/>
                                        </p:tgtEl>
                                        <p:attrNameLst>
                                          <p:attrName>ppt_x</p:attrName>
                                          <p:attrName>ppt_y</p:attrName>
                                        </p:attrNameLst>
                                      </p:cBhvr>
                                      <p:rCtr x="226" y="-6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278" grpId="0" build="p"/>
      <p:bldP spid="280" grpId="0" build="p"/>
      <p:bldP spid="28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65840" y="695370"/>
            <a:ext cx="7886700" cy="670967"/>
          </a:xfrm>
        </p:spPr>
        <p:txBody>
          <a:bodyPr>
            <a:normAutofit fontScale="90000"/>
          </a:bodyPr>
          <a:lstStyle/>
          <a:p>
            <a:r>
              <a:rPr lang="en-US" b="0" kern="0" dirty="0">
                <a:ea typeface="ＭＳ Ｐゴシック" charset="0"/>
              </a:rPr>
              <a:t>Interconnecting switches</a:t>
            </a:r>
            <a:endParaRPr lang="en-US" sz="3300" dirty="0"/>
          </a:p>
        </p:txBody>
      </p:sp>
      <p:sp>
        <p:nvSpPr>
          <p:cNvPr id="170" name="Rectangle 6">
            <a:extLst>
              <a:ext uri="{FF2B5EF4-FFF2-40B4-BE49-F238E27FC236}">
                <a16:creationId xmlns:a16="http://schemas.microsoft.com/office/drawing/2014/main" id="{D00993B5-4690-E140-B05C-69E88A0202B5}"/>
              </a:ext>
            </a:extLst>
          </p:cNvPr>
          <p:cNvSpPr txBox="1">
            <a:spLocks noChangeArrowheads="1"/>
          </p:cNvSpPr>
          <p:nvPr/>
        </p:nvSpPr>
        <p:spPr bwMode="auto">
          <a:xfrm>
            <a:off x="859462" y="1435144"/>
            <a:ext cx="6272857" cy="511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defTabSz="685800">
              <a:buNone/>
              <a:defRPr/>
            </a:pPr>
            <a:r>
              <a:rPr lang="en-US" sz="2100" kern="0" dirty="0">
                <a:solidFill>
                  <a:prstClr val="black"/>
                </a:solidFill>
                <a:latin typeface="Avenir Book" panose="020B0503020203020204" pitchFamily="34" charset="-78"/>
                <a:cs typeface="Avenir Book" panose="020B0503020203020204" pitchFamily="34" charset="-78"/>
              </a:rPr>
              <a:t>S</a:t>
            </a:r>
            <a:r>
              <a:rPr lang="en-US" sz="2100" kern="0" dirty="0" smtClean="0">
                <a:solidFill>
                  <a:prstClr val="black"/>
                </a:solidFill>
                <a:latin typeface="Avenir Book" panose="020B0503020203020204" pitchFamily="34" charset="-78"/>
                <a:cs typeface="Avenir Book" panose="020B0503020203020204" pitchFamily="34" charset="-78"/>
              </a:rPr>
              <a:t>elf-learning </a:t>
            </a:r>
            <a:r>
              <a:rPr lang="en-US" sz="2100" kern="0" dirty="0">
                <a:solidFill>
                  <a:prstClr val="black"/>
                </a:solidFill>
                <a:latin typeface="Avenir Book" panose="020B0503020203020204" pitchFamily="34" charset="-78"/>
                <a:cs typeface="Avenir Book" panose="020B0503020203020204" pitchFamily="34" charset="-78"/>
              </a:rPr>
              <a:t>switches can be connected together:</a:t>
            </a:r>
          </a:p>
        </p:txBody>
      </p:sp>
      <p:sp>
        <p:nvSpPr>
          <p:cNvPr id="171" name="Rectangle 70">
            <a:extLst>
              <a:ext uri="{FF2B5EF4-FFF2-40B4-BE49-F238E27FC236}">
                <a16:creationId xmlns:a16="http://schemas.microsoft.com/office/drawing/2014/main" id="{4FA79001-8106-D44D-B7AE-1DA5FDFFADFD}"/>
              </a:ext>
            </a:extLst>
          </p:cNvPr>
          <p:cNvSpPr>
            <a:spLocks noChangeArrowheads="1"/>
          </p:cNvSpPr>
          <p:nvPr/>
        </p:nvSpPr>
        <p:spPr bwMode="auto">
          <a:xfrm>
            <a:off x="875996" y="3846160"/>
            <a:ext cx="8060199"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5281" indent="-297656" defTabSz="685800" eaLnBrk="0" fontAlgn="base" hangingPunct="0">
              <a:lnSpc>
                <a:spcPct val="85000"/>
              </a:lnSpc>
              <a:spcBef>
                <a:spcPct val="20000"/>
              </a:spcBef>
              <a:spcAft>
                <a:spcPct val="0"/>
              </a:spcAft>
              <a:buClr>
                <a:srgbClr val="000099"/>
              </a:buClr>
              <a:buSzPct val="65000"/>
              <a:defRPr/>
            </a:pPr>
            <a:r>
              <a:rPr lang="en-US" sz="2100" u="sng" dirty="0">
                <a:solidFill>
                  <a:srgbClr val="CC0000"/>
                </a:solidFill>
                <a:latin typeface="Avenir Book" panose="020B0503020203020204" pitchFamily="34" charset="-78"/>
                <a:ea typeface="ＭＳ Ｐゴシック" charset="0"/>
                <a:cs typeface="Avenir Book" panose="020B0503020203020204" pitchFamily="34" charset="-78"/>
              </a:rPr>
              <a:t>Q:</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S</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ending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from A to G - how does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1</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know to forward frame destined to G via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4</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and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3</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a:t>
            </a:r>
          </a:p>
          <a:p>
            <a:pPr marL="342900" indent="-215504"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u="sng" dirty="0">
                <a:solidFill>
                  <a:srgbClr val="CC0000"/>
                </a:solidFill>
                <a:latin typeface="Avenir Book" panose="020B0503020203020204" pitchFamily="34" charset="-78"/>
                <a:ea typeface="ＭＳ Ｐゴシック" charset="0"/>
                <a:cs typeface="Avenir Book" panose="020B0503020203020204" pitchFamily="34" charset="-78"/>
              </a:rPr>
              <a:t>A:</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S</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elf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learning! (works exactly the same as in single-switch case!)</a:t>
            </a:r>
          </a:p>
        </p:txBody>
      </p:sp>
      <p:grpSp>
        <p:nvGrpSpPr>
          <p:cNvPr id="172" name="Group 1">
            <a:extLst>
              <a:ext uri="{FF2B5EF4-FFF2-40B4-BE49-F238E27FC236}">
                <a16:creationId xmlns:a16="http://schemas.microsoft.com/office/drawing/2014/main" id="{6ACB2ECE-A6EE-2F42-BFE2-A88609E9FC4C}"/>
              </a:ext>
            </a:extLst>
          </p:cNvPr>
          <p:cNvGrpSpPr>
            <a:grpSpLocks/>
          </p:cNvGrpSpPr>
          <p:nvPr/>
        </p:nvGrpSpPr>
        <p:grpSpPr bwMode="auto">
          <a:xfrm>
            <a:off x="1954136" y="2424260"/>
            <a:ext cx="1579273" cy="1019175"/>
            <a:chOff x="958850" y="2444750"/>
            <a:chExt cx="2106253" cy="1358710"/>
          </a:xfrm>
        </p:grpSpPr>
        <p:sp>
          <p:nvSpPr>
            <p:cNvPr id="173" name="Line 20">
              <a:extLst>
                <a:ext uri="{FF2B5EF4-FFF2-40B4-BE49-F238E27FC236}">
                  <a16:creationId xmlns:a16="http://schemas.microsoft.com/office/drawing/2014/main" id="{A3FD6BE2-2CD4-6143-B6C7-1587A108B7DC}"/>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Line 21">
              <a:extLst>
                <a:ext uri="{FF2B5EF4-FFF2-40B4-BE49-F238E27FC236}">
                  <a16:creationId xmlns:a16="http://schemas.microsoft.com/office/drawing/2014/main" id="{3DA59D3F-F827-094B-A805-1A54870E1193}"/>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Line 22">
              <a:extLst>
                <a:ext uri="{FF2B5EF4-FFF2-40B4-BE49-F238E27FC236}">
                  <a16:creationId xmlns:a16="http://schemas.microsoft.com/office/drawing/2014/main" id="{2168E2D5-CF45-3B47-AB69-F33DF11C943D}"/>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2" name="Text Box 64">
              <a:extLst>
                <a:ext uri="{FF2B5EF4-FFF2-40B4-BE49-F238E27FC236}">
                  <a16:creationId xmlns:a16="http://schemas.microsoft.com/office/drawing/2014/main" id="{0105097B-F91D-A240-ACB8-B8FE8F879894}"/>
                </a:ext>
              </a:extLst>
            </p:cNvPr>
            <p:cNvSpPr txBox="1">
              <a:spLocks noChangeArrowheads="1"/>
            </p:cNvSpPr>
            <p:nvPr/>
          </p:nvSpPr>
          <p:spPr bwMode="auto">
            <a:xfrm>
              <a:off x="958850" y="2844743"/>
              <a:ext cx="404491"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A</a:t>
              </a:r>
            </a:p>
          </p:txBody>
        </p:sp>
        <p:sp>
          <p:nvSpPr>
            <p:cNvPr id="283" name="Text Box 65">
              <a:extLst>
                <a:ext uri="{FF2B5EF4-FFF2-40B4-BE49-F238E27FC236}">
                  <a16:creationId xmlns:a16="http://schemas.microsoft.com/office/drawing/2014/main" id="{1C6222BA-8E34-C046-9685-A8AA4450E81B}"/>
                </a:ext>
              </a:extLst>
            </p:cNvPr>
            <p:cNvSpPr txBox="1">
              <a:spLocks noChangeArrowheads="1"/>
            </p:cNvSpPr>
            <p:nvPr/>
          </p:nvSpPr>
          <p:spPr bwMode="auto">
            <a:xfrm>
              <a:off x="1408231" y="3306641"/>
              <a:ext cx="391663"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B</a:t>
              </a:r>
            </a:p>
          </p:txBody>
        </p:sp>
        <p:sp>
          <p:nvSpPr>
            <p:cNvPr id="284" name="Text Box 73">
              <a:extLst>
                <a:ext uri="{FF2B5EF4-FFF2-40B4-BE49-F238E27FC236}">
                  <a16:creationId xmlns:a16="http://schemas.microsoft.com/office/drawing/2014/main" id="{54488D61-5701-C14F-AE1F-1F70DE4CE15D}"/>
                </a:ext>
              </a:extLst>
            </p:cNvPr>
            <p:cNvSpPr txBox="1">
              <a:spLocks noChangeArrowheads="1"/>
            </p:cNvSpPr>
            <p:nvPr/>
          </p:nvSpPr>
          <p:spPr bwMode="auto">
            <a:xfrm>
              <a:off x="2181548" y="2444750"/>
              <a:ext cx="460076"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1</a:t>
              </a:r>
            </a:p>
          </p:txBody>
        </p:sp>
        <p:sp>
          <p:nvSpPr>
            <p:cNvPr id="285" name="Text Box 66">
              <a:extLst>
                <a:ext uri="{FF2B5EF4-FFF2-40B4-BE49-F238E27FC236}">
                  <a16:creationId xmlns:a16="http://schemas.microsoft.com/office/drawing/2014/main" id="{1CC25A49-338C-1F44-9BAE-7CAED2A9AD40}"/>
                </a:ext>
              </a:extLst>
            </p:cNvPr>
            <p:cNvSpPr txBox="1">
              <a:spLocks noChangeArrowheads="1"/>
            </p:cNvSpPr>
            <p:nvPr/>
          </p:nvSpPr>
          <p:spPr bwMode="auto">
            <a:xfrm>
              <a:off x="2656336" y="3298707"/>
              <a:ext cx="408767" cy="40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C</a:t>
              </a:r>
            </a:p>
          </p:txBody>
        </p:sp>
        <p:grpSp>
          <p:nvGrpSpPr>
            <p:cNvPr id="286" name="Group 44">
              <a:extLst>
                <a:ext uri="{FF2B5EF4-FFF2-40B4-BE49-F238E27FC236}">
                  <a16:creationId xmlns:a16="http://schemas.microsoft.com/office/drawing/2014/main" id="{202C5460-F11A-2D44-9706-A94732DA78AB}"/>
                </a:ext>
              </a:extLst>
            </p:cNvPr>
            <p:cNvGrpSpPr>
              <a:grpSpLocks/>
            </p:cNvGrpSpPr>
            <p:nvPr/>
          </p:nvGrpSpPr>
          <p:grpSpPr bwMode="auto">
            <a:xfrm>
              <a:off x="1127760" y="2834640"/>
              <a:ext cx="568960" cy="481140"/>
              <a:chOff x="-44" y="1473"/>
              <a:chExt cx="981" cy="1105"/>
            </a:xfrm>
          </p:grpSpPr>
          <p:pic>
            <p:nvPicPr>
              <p:cNvPr id="294" name="Picture 45" descr="desktop_computer_stylized_medium">
                <a:extLst>
                  <a:ext uri="{FF2B5EF4-FFF2-40B4-BE49-F238E27FC236}">
                    <a16:creationId xmlns:a16="http://schemas.microsoft.com/office/drawing/2014/main" id="{7120F0F2-50A9-3C4D-910D-4BB9142A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5" name="Freeform 46">
                <a:extLst>
                  <a:ext uri="{FF2B5EF4-FFF2-40B4-BE49-F238E27FC236}">
                    <a16:creationId xmlns:a16="http://schemas.microsoft.com/office/drawing/2014/main" id="{C9BEE683-FE6F-D043-B338-7EB0184590C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87" name="Group 44">
              <a:extLst>
                <a:ext uri="{FF2B5EF4-FFF2-40B4-BE49-F238E27FC236}">
                  <a16:creationId xmlns:a16="http://schemas.microsoft.com/office/drawing/2014/main" id="{A92DFDE4-2038-4B47-B1BF-86DCDC00242A}"/>
                </a:ext>
              </a:extLst>
            </p:cNvPr>
            <p:cNvGrpSpPr>
              <a:grpSpLocks/>
            </p:cNvGrpSpPr>
            <p:nvPr/>
          </p:nvGrpSpPr>
          <p:grpSpPr bwMode="auto">
            <a:xfrm>
              <a:off x="1534160" y="3291840"/>
              <a:ext cx="568960" cy="481140"/>
              <a:chOff x="-44" y="1473"/>
              <a:chExt cx="981" cy="1105"/>
            </a:xfrm>
          </p:grpSpPr>
          <p:pic>
            <p:nvPicPr>
              <p:cNvPr id="292" name="Picture 45" descr="desktop_computer_stylized_medium">
                <a:extLst>
                  <a:ext uri="{FF2B5EF4-FFF2-40B4-BE49-F238E27FC236}">
                    <a16:creationId xmlns:a16="http://schemas.microsoft.com/office/drawing/2014/main" id="{E569455D-4E55-0044-83EF-B08B7B4ED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3" name="Freeform 46">
                <a:extLst>
                  <a:ext uri="{FF2B5EF4-FFF2-40B4-BE49-F238E27FC236}">
                    <a16:creationId xmlns:a16="http://schemas.microsoft.com/office/drawing/2014/main" id="{306E34CC-1F03-244B-B814-D6B9650DD4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88" name="Group 44">
              <a:extLst>
                <a:ext uri="{FF2B5EF4-FFF2-40B4-BE49-F238E27FC236}">
                  <a16:creationId xmlns:a16="http://schemas.microsoft.com/office/drawing/2014/main" id="{48CCA417-6C89-B64D-98DA-51EE4AF3DD26}"/>
                </a:ext>
              </a:extLst>
            </p:cNvPr>
            <p:cNvGrpSpPr>
              <a:grpSpLocks/>
            </p:cNvGrpSpPr>
            <p:nvPr/>
          </p:nvGrpSpPr>
          <p:grpSpPr bwMode="auto">
            <a:xfrm>
              <a:off x="2062480" y="3322320"/>
              <a:ext cx="568960" cy="481140"/>
              <a:chOff x="-44" y="1473"/>
              <a:chExt cx="981" cy="1105"/>
            </a:xfrm>
          </p:grpSpPr>
          <p:pic>
            <p:nvPicPr>
              <p:cNvPr id="290" name="Picture 45" descr="desktop_computer_stylized_medium">
                <a:extLst>
                  <a:ext uri="{FF2B5EF4-FFF2-40B4-BE49-F238E27FC236}">
                    <a16:creationId xmlns:a16="http://schemas.microsoft.com/office/drawing/2014/main" id="{074846CF-8FFE-1E48-8A24-4F106758E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1" name="Freeform 46">
                <a:extLst>
                  <a:ext uri="{FF2B5EF4-FFF2-40B4-BE49-F238E27FC236}">
                    <a16:creationId xmlns:a16="http://schemas.microsoft.com/office/drawing/2014/main" id="{7DA76408-C614-1A41-A0F3-713C04FAF63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289" name="Picture 3">
              <a:extLst>
                <a:ext uri="{FF2B5EF4-FFF2-40B4-BE49-F238E27FC236}">
                  <a16:creationId xmlns:a16="http://schemas.microsoft.com/office/drawing/2014/main" id="{8CEF6460-C3D7-8046-8A73-96F0A807C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277404B8-E1BB-474B-A99A-C610AFAFCB65}"/>
              </a:ext>
            </a:extLst>
          </p:cNvPr>
          <p:cNvGrpSpPr/>
          <p:nvPr/>
        </p:nvGrpSpPr>
        <p:grpSpPr>
          <a:xfrm>
            <a:off x="3028829" y="2078979"/>
            <a:ext cx="3686348" cy="1556192"/>
            <a:chOff x="3950752" y="2194237"/>
            <a:chExt cx="4915130" cy="2074922"/>
          </a:xfrm>
        </p:grpSpPr>
        <p:grpSp>
          <p:nvGrpSpPr>
            <p:cNvPr id="296" name="Group 295">
              <a:extLst>
                <a:ext uri="{FF2B5EF4-FFF2-40B4-BE49-F238E27FC236}">
                  <a16:creationId xmlns:a16="http://schemas.microsoft.com/office/drawing/2014/main" id="{250CAC08-1B66-E940-BD6A-FDFBCA415BDC}"/>
                </a:ext>
              </a:extLst>
            </p:cNvPr>
            <p:cNvGrpSpPr>
              <a:grpSpLocks/>
            </p:cNvGrpSpPr>
            <p:nvPr/>
          </p:nvGrpSpPr>
          <p:grpSpPr bwMode="auto">
            <a:xfrm>
              <a:off x="3950752" y="2194237"/>
              <a:ext cx="4915130" cy="2074922"/>
              <a:chOff x="2379663" y="1984375"/>
              <a:chExt cx="4914674" cy="2074359"/>
            </a:xfrm>
          </p:grpSpPr>
          <p:sp>
            <p:nvSpPr>
              <p:cNvPr id="297" name="Line 23">
                <a:extLst>
                  <a:ext uri="{FF2B5EF4-FFF2-40B4-BE49-F238E27FC236}">
                    <a16:creationId xmlns:a16="http://schemas.microsoft.com/office/drawing/2014/main" id="{49AAAEFF-FE53-5C4F-9879-CAE69B40D997}"/>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8" name="Line 24">
                <a:extLst>
                  <a:ext uri="{FF2B5EF4-FFF2-40B4-BE49-F238E27FC236}">
                    <a16:creationId xmlns:a16="http://schemas.microsoft.com/office/drawing/2014/main" id="{DD18F58C-CBA1-334F-87D1-D27087E0A473}"/>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9" name="Line 25">
                <a:extLst>
                  <a:ext uri="{FF2B5EF4-FFF2-40B4-BE49-F238E27FC236}">
                    <a16:creationId xmlns:a16="http://schemas.microsoft.com/office/drawing/2014/main" id="{0810A11B-6CE3-4B4A-892A-D88467FF0CB5}"/>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0" name="Line 26">
                <a:extLst>
                  <a:ext uri="{FF2B5EF4-FFF2-40B4-BE49-F238E27FC236}">
                    <a16:creationId xmlns:a16="http://schemas.microsoft.com/office/drawing/2014/main" id="{D3BCC038-234F-EE40-8E10-0F7AEA9072D6}"/>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1" name="Line 27">
                <a:extLst>
                  <a:ext uri="{FF2B5EF4-FFF2-40B4-BE49-F238E27FC236}">
                    <a16:creationId xmlns:a16="http://schemas.microsoft.com/office/drawing/2014/main" id="{CAF3C678-3D9A-294A-92F0-F6754B906383}"/>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2" name="Line 35">
                <a:extLst>
                  <a:ext uri="{FF2B5EF4-FFF2-40B4-BE49-F238E27FC236}">
                    <a16:creationId xmlns:a16="http://schemas.microsoft.com/office/drawing/2014/main" id="{35D390D2-019E-0B44-9120-1A7C03C987BB}"/>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3" name="Line 36">
                <a:extLst>
                  <a:ext uri="{FF2B5EF4-FFF2-40B4-BE49-F238E27FC236}">
                    <a16:creationId xmlns:a16="http://schemas.microsoft.com/office/drawing/2014/main" id="{07E72922-2BC5-824E-B2F0-2A0C9BBF1348}"/>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4" name="Line 37">
                <a:extLst>
                  <a:ext uri="{FF2B5EF4-FFF2-40B4-BE49-F238E27FC236}">
                    <a16:creationId xmlns:a16="http://schemas.microsoft.com/office/drawing/2014/main" id="{EB84757E-562A-C946-8296-30C62384C47E}"/>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5" name="Line 63">
                <a:extLst>
                  <a:ext uri="{FF2B5EF4-FFF2-40B4-BE49-F238E27FC236}">
                    <a16:creationId xmlns:a16="http://schemas.microsoft.com/office/drawing/2014/main" id="{CBB1E0F6-DA9A-234C-8F78-2F42A9BA4E75}"/>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Text Box 67">
                <a:extLst>
                  <a:ext uri="{FF2B5EF4-FFF2-40B4-BE49-F238E27FC236}">
                    <a16:creationId xmlns:a16="http://schemas.microsoft.com/office/drawing/2014/main" id="{65DA7922-1FE3-A54E-B585-6D332125EB39}"/>
                  </a:ext>
                </a:extLst>
              </p:cNvPr>
              <p:cNvSpPr txBox="1">
                <a:spLocks noChangeArrowheads="1"/>
              </p:cNvSpPr>
              <p:nvPr/>
            </p:nvSpPr>
            <p:spPr bwMode="auto">
              <a:xfrm>
                <a:off x="3620973" y="3222289"/>
                <a:ext cx="417169"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D</a:t>
                </a:r>
              </a:p>
            </p:txBody>
          </p:sp>
          <p:sp>
            <p:nvSpPr>
              <p:cNvPr id="307" name="Text Box 68">
                <a:extLst>
                  <a:ext uri="{FF2B5EF4-FFF2-40B4-BE49-F238E27FC236}">
                    <a16:creationId xmlns:a16="http://schemas.microsoft.com/office/drawing/2014/main" id="{3343D53D-3E0E-2A4D-A833-D3A2A9F3B70F}"/>
                  </a:ext>
                </a:extLst>
              </p:cNvPr>
              <p:cNvSpPr txBox="1">
                <a:spLocks noChangeArrowheads="1"/>
              </p:cNvSpPr>
              <p:nvPr/>
            </p:nvSpPr>
            <p:spPr bwMode="auto">
              <a:xfrm>
                <a:off x="4094003" y="3658733"/>
                <a:ext cx="382975"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E</a:t>
                </a:r>
              </a:p>
            </p:txBody>
          </p:sp>
          <p:sp>
            <p:nvSpPr>
              <p:cNvPr id="308" name="Text Box 69">
                <a:extLst>
                  <a:ext uri="{FF2B5EF4-FFF2-40B4-BE49-F238E27FC236}">
                    <a16:creationId xmlns:a16="http://schemas.microsoft.com/office/drawing/2014/main" id="{0A60F714-DC84-1843-A5C5-D915B65F1280}"/>
                  </a:ext>
                </a:extLst>
              </p:cNvPr>
              <p:cNvSpPr txBox="1">
                <a:spLocks noChangeArrowheads="1"/>
              </p:cNvSpPr>
              <p:nvPr/>
            </p:nvSpPr>
            <p:spPr bwMode="auto">
              <a:xfrm>
                <a:off x="4567034" y="3057234"/>
                <a:ext cx="374426"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F</a:t>
                </a:r>
              </a:p>
            </p:txBody>
          </p:sp>
          <p:sp>
            <p:nvSpPr>
              <p:cNvPr id="309" name="Text Box 74">
                <a:extLst>
                  <a:ext uri="{FF2B5EF4-FFF2-40B4-BE49-F238E27FC236}">
                    <a16:creationId xmlns:a16="http://schemas.microsoft.com/office/drawing/2014/main" id="{D0CA346A-C9B0-5B42-8D05-2411A6B2DB73}"/>
                  </a:ext>
                </a:extLst>
              </p:cNvPr>
              <p:cNvSpPr txBox="1">
                <a:spLocks noChangeArrowheads="1"/>
              </p:cNvSpPr>
              <p:nvPr/>
            </p:nvSpPr>
            <p:spPr bwMode="auto">
              <a:xfrm>
                <a:off x="3408267" y="2768387"/>
                <a:ext cx="45991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2</a:t>
                </a:r>
              </a:p>
            </p:txBody>
          </p:sp>
          <p:sp>
            <p:nvSpPr>
              <p:cNvPr id="310" name="Text Box 75">
                <a:extLst>
                  <a:ext uri="{FF2B5EF4-FFF2-40B4-BE49-F238E27FC236}">
                    <a16:creationId xmlns:a16="http://schemas.microsoft.com/office/drawing/2014/main" id="{F0F5C6E8-D75A-DE41-9CA5-225DDACA8B4F}"/>
                  </a:ext>
                </a:extLst>
              </p:cNvPr>
              <p:cNvSpPr txBox="1">
                <a:spLocks noChangeArrowheads="1"/>
              </p:cNvSpPr>
              <p:nvPr/>
            </p:nvSpPr>
            <p:spPr bwMode="auto">
              <a:xfrm>
                <a:off x="4635289" y="1984375"/>
                <a:ext cx="45991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4</a:t>
                </a:r>
              </a:p>
            </p:txBody>
          </p:sp>
          <p:sp>
            <p:nvSpPr>
              <p:cNvPr id="311" name="Text Box 76">
                <a:extLst>
                  <a:ext uri="{FF2B5EF4-FFF2-40B4-BE49-F238E27FC236}">
                    <a16:creationId xmlns:a16="http://schemas.microsoft.com/office/drawing/2014/main" id="{70567B04-06CD-C745-BE8D-1EA39B3A8F08}"/>
                  </a:ext>
                </a:extLst>
              </p:cNvPr>
              <p:cNvSpPr txBox="1">
                <a:spLocks noChangeArrowheads="1"/>
              </p:cNvSpPr>
              <p:nvPr/>
            </p:nvSpPr>
            <p:spPr bwMode="auto">
              <a:xfrm>
                <a:off x="6009938" y="2570004"/>
                <a:ext cx="459912"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3</a:t>
                </a:r>
              </a:p>
            </p:txBody>
          </p:sp>
          <p:sp>
            <p:nvSpPr>
              <p:cNvPr id="312" name="Text Box 78">
                <a:extLst>
                  <a:ext uri="{FF2B5EF4-FFF2-40B4-BE49-F238E27FC236}">
                    <a16:creationId xmlns:a16="http://schemas.microsoft.com/office/drawing/2014/main" id="{92C2CEEA-E74F-CD4F-9E93-4106B97116C8}"/>
                  </a:ext>
                </a:extLst>
              </p:cNvPr>
              <p:cNvSpPr txBox="1">
                <a:spLocks noChangeArrowheads="1"/>
              </p:cNvSpPr>
              <p:nvPr/>
            </p:nvSpPr>
            <p:spPr bwMode="auto">
              <a:xfrm>
                <a:off x="6240104" y="3541291"/>
                <a:ext cx="412895"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H</a:t>
                </a:r>
              </a:p>
            </p:txBody>
          </p:sp>
          <p:sp>
            <p:nvSpPr>
              <p:cNvPr id="313" name="Text Box 79">
                <a:extLst>
                  <a:ext uri="{FF2B5EF4-FFF2-40B4-BE49-F238E27FC236}">
                    <a16:creationId xmlns:a16="http://schemas.microsoft.com/office/drawing/2014/main" id="{767F8C52-0473-094B-81C9-B0074DCAC899}"/>
                  </a:ext>
                </a:extLst>
              </p:cNvPr>
              <p:cNvSpPr txBox="1">
                <a:spLocks noChangeArrowheads="1"/>
              </p:cNvSpPr>
              <p:nvPr/>
            </p:nvSpPr>
            <p:spPr bwMode="auto">
              <a:xfrm>
                <a:off x="6986160" y="3179440"/>
                <a:ext cx="308177"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I</a:t>
                </a:r>
              </a:p>
            </p:txBody>
          </p:sp>
          <p:sp>
            <p:nvSpPr>
              <p:cNvPr id="314" name="Text Box 80">
                <a:extLst>
                  <a:ext uri="{FF2B5EF4-FFF2-40B4-BE49-F238E27FC236}">
                    <a16:creationId xmlns:a16="http://schemas.microsoft.com/office/drawing/2014/main" id="{AD433860-39B4-F94C-97D1-8ED2BC51F04D}"/>
                  </a:ext>
                </a:extLst>
              </p:cNvPr>
              <p:cNvSpPr txBox="1">
                <a:spLocks noChangeArrowheads="1"/>
              </p:cNvSpPr>
              <p:nvPr/>
            </p:nvSpPr>
            <p:spPr bwMode="auto">
              <a:xfrm>
                <a:off x="5103561" y="3595251"/>
                <a:ext cx="425718" cy="400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G</a:t>
                </a:r>
              </a:p>
            </p:txBody>
          </p:sp>
          <p:pic>
            <p:nvPicPr>
              <p:cNvPr id="315" name="Picture 3">
                <a:extLst>
                  <a:ext uri="{FF2B5EF4-FFF2-40B4-BE49-F238E27FC236}">
                    <a16:creationId xmlns:a16="http://schemas.microsoft.com/office/drawing/2014/main" id="{14EE1F48-9E60-234B-9CCF-63F7C147B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316" name="Group 44">
                <a:extLst>
                  <a:ext uri="{FF2B5EF4-FFF2-40B4-BE49-F238E27FC236}">
                    <a16:creationId xmlns:a16="http://schemas.microsoft.com/office/drawing/2014/main" id="{843B54DD-D810-6746-9846-37B2CA4C4147}"/>
                  </a:ext>
                </a:extLst>
              </p:cNvPr>
              <p:cNvGrpSpPr>
                <a:grpSpLocks/>
              </p:cNvGrpSpPr>
              <p:nvPr/>
            </p:nvGrpSpPr>
            <p:grpSpPr bwMode="auto">
              <a:xfrm>
                <a:off x="3139440" y="3180080"/>
                <a:ext cx="568960" cy="481140"/>
                <a:chOff x="-44" y="1473"/>
                <a:chExt cx="981" cy="1105"/>
              </a:xfrm>
            </p:grpSpPr>
            <p:pic>
              <p:nvPicPr>
                <p:cNvPr id="334" name="Picture 45" descr="desktop_computer_stylized_medium">
                  <a:extLst>
                    <a:ext uri="{FF2B5EF4-FFF2-40B4-BE49-F238E27FC236}">
                      <a16:creationId xmlns:a16="http://schemas.microsoft.com/office/drawing/2014/main" id="{3D52FA82-0F33-BF48-BE19-E000988EA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5" name="Freeform 46">
                  <a:extLst>
                    <a:ext uri="{FF2B5EF4-FFF2-40B4-BE49-F238E27FC236}">
                      <a16:creationId xmlns:a16="http://schemas.microsoft.com/office/drawing/2014/main" id="{2C894004-AB5E-DE41-B89A-F88D90E6DBB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7" name="Group 44">
                <a:extLst>
                  <a:ext uri="{FF2B5EF4-FFF2-40B4-BE49-F238E27FC236}">
                    <a16:creationId xmlns:a16="http://schemas.microsoft.com/office/drawing/2014/main" id="{B697333C-8F88-6F49-AA8F-4C9781CC4A17}"/>
                  </a:ext>
                </a:extLst>
              </p:cNvPr>
              <p:cNvGrpSpPr>
                <a:grpSpLocks/>
              </p:cNvGrpSpPr>
              <p:nvPr/>
            </p:nvGrpSpPr>
            <p:grpSpPr bwMode="auto">
              <a:xfrm>
                <a:off x="3576320" y="3525520"/>
                <a:ext cx="568960" cy="481140"/>
                <a:chOff x="-44" y="1473"/>
                <a:chExt cx="981" cy="1105"/>
              </a:xfrm>
            </p:grpSpPr>
            <p:pic>
              <p:nvPicPr>
                <p:cNvPr id="332" name="Picture 45" descr="desktop_computer_stylized_medium">
                  <a:extLst>
                    <a:ext uri="{FF2B5EF4-FFF2-40B4-BE49-F238E27FC236}">
                      <a16:creationId xmlns:a16="http://schemas.microsoft.com/office/drawing/2014/main" id="{5D4339C7-D62D-5C40-8498-60F25F7FD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3" name="Freeform 46">
                  <a:extLst>
                    <a:ext uri="{FF2B5EF4-FFF2-40B4-BE49-F238E27FC236}">
                      <a16:creationId xmlns:a16="http://schemas.microsoft.com/office/drawing/2014/main" id="{B5C6667F-C532-F44B-B08E-ED6763A8376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8" name="Group 44">
                <a:extLst>
                  <a:ext uri="{FF2B5EF4-FFF2-40B4-BE49-F238E27FC236}">
                    <a16:creationId xmlns:a16="http://schemas.microsoft.com/office/drawing/2014/main" id="{2B5BB1C4-0E8F-B54A-9FC0-4F56ED5ECBF2}"/>
                  </a:ext>
                </a:extLst>
              </p:cNvPr>
              <p:cNvGrpSpPr>
                <a:grpSpLocks/>
              </p:cNvGrpSpPr>
              <p:nvPr/>
            </p:nvGrpSpPr>
            <p:grpSpPr bwMode="auto">
              <a:xfrm>
                <a:off x="4135120" y="3281680"/>
                <a:ext cx="568960" cy="481140"/>
                <a:chOff x="-44" y="1473"/>
                <a:chExt cx="981" cy="1105"/>
              </a:xfrm>
            </p:grpSpPr>
            <p:pic>
              <p:nvPicPr>
                <p:cNvPr id="330" name="Picture 45" descr="desktop_computer_stylized_medium">
                  <a:extLst>
                    <a:ext uri="{FF2B5EF4-FFF2-40B4-BE49-F238E27FC236}">
                      <a16:creationId xmlns:a16="http://schemas.microsoft.com/office/drawing/2014/main" id="{A8C81D48-C92D-CB48-8DCD-645F4CAD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1" name="Freeform 46">
                  <a:extLst>
                    <a:ext uri="{FF2B5EF4-FFF2-40B4-BE49-F238E27FC236}">
                      <a16:creationId xmlns:a16="http://schemas.microsoft.com/office/drawing/2014/main" id="{9B794396-471F-E040-88AC-B51C16761F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9" name="Group 44">
                <a:extLst>
                  <a:ext uri="{FF2B5EF4-FFF2-40B4-BE49-F238E27FC236}">
                    <a16:creationId xmlns:a16="http://schemas.microsoft.com/office/drawing/2014/main" id="{E0884B22-EEAE-D248-A754-2308A9D24232}"/>
                  </a:ext>
                </a:extLst>
              </p:cNvPr>
              <p:cNvGrpSpPr>
                <a:grpSpLocks/>
              </p:cNvGrpSpPr>
              <p:nvPr/>
            </p:nvGrpSpPr>
            <p:grpSpPr bwMode="auto">
              <a:xfrm>
                <a:off x="5049520" y="3261360"/>
                <a:ext cx="568960" cy="481140"/>
                <a:chOff x="-44" y="1473"/>
                <a:chExt cx="981" cy="1105"/>
              </a:xfrm>
            </p:grpSpPr>
            <p:pic>
              <p:nvPicPr>
                <p:cNvPr id="328" name="Picture 45" descr="desktop_computer_stylized_medium">
                  <a:extLst>
                    <a:ext uri="{FF2B5EF4-FFF2-40B4-BE49-F238E27FC236}">
                      <a16:creationId xmlns:a16="http://schemas.microsoft.com/office/drawing/2014/main" id="{71042587-5DB5-414E-BCB6-1C166E16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9" name="Freeform 46">
                  <a:extLst>
                    <a:ext uri="{FF2B5EF4-FFF2-40B4-BE49-F238E27FC236}">
                      <a16:creationId xmlns:a16="http://schemas.microsoft.com/office/drawing/2014/main" id="{8C2EA73F-6D60-594A-AE51-D16A3EA7EEF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20" name="Group 44">
                <a:extLst>
                  <a:ext uri="{FF2B5EF4-FFF2-40B4-BE49-F238E27FC236}">
                    <a16:creationId xmlns:a16="http://schemas.microsoft.com/office/drawing/2014/main" id="{A0D7C560-9874-664B-BBED-733D586AA0D3}"/>
                  </a:ext>
                </a:extLst>
              </p:cNvPr>
              <p:cNvGrpSpPr>
                <a:grpSpLocks/>
              </p:cNvGrpSpPr>
              <p:nvPr/>
            </p:nvGrpSpPr>
            <p:grpSpPr bwMode="auto">
              <a:xfrm>
                <a:off x="5588000" y="3434080"/>
                <a:ext cx="568960" cy="481140"/>
                <a:chOff x="-44" y="1473"/>
                <a:chExt cx="981" cy="1105"/>
              </a:xfrm>
            </p:grpSpPr>
            <p:pic>
              <p:nvPicPr>
                <p:cNvPr id="326" name="Picture 45" descr="desktop_computer_stylized_medium">
                  <a:extLst>
                    <a:ext uri="{FF2B5EF4-FFF2-40B4-BE49-F238E27FC236}">
                      <a16:creationId xmlns:a16="http://schemas.microsoft.com/office/drawing/2014/main" id="{650C7B5B-E94A-604C-9410-81943E94D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 name="Freeform 46">
                  <a:extLst>
                    <a:ext uri="{FF2B5EF4-FFF2-40B4-BE49-F238E27FC236}">
                      <a16:creationId xmlns:a16="http://schemas.microsoft.com/office/drawing/2014/main" id="{7AA9C5DC-63F6-3F4E-8635-3EE72EAD47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21" name="Group 44">
                <a:extLst>
                  <a:ext uri="{FF2B5EF4-FFF2-40B4-BE49-F238E27FC236}">
                    <a16:creationId xmlns:a16="http://schemas.microsoft.com/office/drawing/2014/main" id="{BCE68852-14F6-9845-8C5C-6CDD723AF6D6}"/>
                  </a:ext>
                </a:extLst>
              </p:cNvPr>
              <p:cNvGrpSpPr>
                <a:grpSpLocks/>
              </p:cNvGrpSpPr>
              <p:nvPr/>
            </p:nvGrpSpPr>
            <p:grpSpPr bwMode="auto">
              <a:xfrm>
                <a:off x="6380480" y="3149600"/>
                <a:ext cx="568960" cy="481140"/>
                <a:chOff x="-44" y="1473"/>
                <a:chExt cx="981" cy="1105"/>
              </a:xfrm>
            </p:grpSpPr>
            <p:pic>
              <p:nvPicPr>
                <p:cNvPr id="324" name="Picture 45" descr="desktop_computer_stylized_medium">
                  <a:extLst>
                    <a:ext uri="{FF2B5EF4-FFF2-40B4-BE49-F238E27FC236}">
                      <a16:creationId xmlns:a16="http://schemas.microsoft.com/office/drawing/2014/main" id="{949A9AE4-491E-BF40-A346-2463B130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5" name="Freeform 46">
                  <a:extLst>
                    <a:ext uri="{FF2B5EF4-FFF2-40B4-BE49-F238E27FC236}">
                      <a16:creationId xmlns:a16="http://schemas.microsoft.com/office/drawing/2014/main" id="{87843F82-764B-4044-9508-F2FD38BC18F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322" name="Picture 3">
                <a:extLst>
                  <a:ext uri="{FF2B5EF4-FFF2-40B4-BE49-F238E27FC236}">
                    <a16:creationId xmlns:a16="http://schemas.microsoft.com/office/drawing/2014/main" id="{1165B26C-61A1-EA46-8168-13B1A6537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23" name="Picture 3">
                <a:extLst>
                  <a:ext uri="{FF2B5EF4-FFF2-40B4-BE49-F238E27FC236}">
                    <a16:creationId xmlns:a16="http://schemas.microsoft.com/office/drawing/2014/main" id="{A24E10B4-3314-8346-B6DA-C6D2CF4D7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344" name="Group 343">
              <a:extLst>
                <a:ext uri="{FF2B5EF4-FFF2-40B4-BE49-F238E27FC236}">
                  <a16:creationId xmlns:a16="http://schemas.microsoft.com/office/drawing/2014/main" id="{0D6DB29E-8183-5D4A-A6C1-D8FB12A01668}"/>
                </a:ext>
              </a:extLst>
            </p:cNvPr>
            <p:cNvGrpSpPr/>
            <p:nvPr/>
          </p:nvGrpSpPr>
          <p:grpSpPr>
            <a:xfrm>
              <a:off x="5398824" y="2310984"/>
              <a:ext cx="746763" cy="344773"/>
              <a:chOff x="3668110" y="2448910"/>
              <a:chExt cx="3794234" cy="2165130"/>
            </a:xfrm>
          </p:grpSpPr>
          <p:sp>
            <p:nvSpPr>
              <p:cNvPr id="345" name="Rectangle 344">
                <a:extLst>
                  <a:ext uri="{FF2B5EF4-FFF2-40B4-BE49-F238E27FC236}">
                    <a16:creationId xmlns:a16="http://schemas.microsoft.com/office/drawing/2014/main" id="{02115A91-641C-E845-93FC-31B53FD5B8B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6" name="Freeform 345">
                <a:extLst>
                  <a:ext uri="{FF2B5EF4-FFF2-40B4-BE49-F238E27FC236}">
                    <a16:creationId xmlns:a16="http://schemas.microsoft.com/office/drawing/2014/main" id="{F1A867AC-0657-BC47-AC4D-010D15AD77F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47" name="Group 346">
                <a:extLst>
                  <a:ext uri="{FF2B5EF4-FFF2-40B4-BE49-F238E27FC236}">
                    <a16:creationId xmlns:a16="http://schemas.microsoft.com/office/drawing/2014/main" id="{CF10FB39-5E1F-B248-9A7A-4C01C4EFD35A}"/>
                  </a:ext>
                </a:extLst>
              </p:cNvPr>
              <p:cNvGrpSpPr/>
              <p:nvPr/>
            </p:nvGrpSpPr>
            <p:grpSpPr>
              <a:xfrm>
                <a:off x="3941378" y="2603243"/>
                <a:ext cx="3202061" cy="1066110"/>
                <a:chOff x="7939341" y="3037317"/>
                <a:chExt cx="897649" cy="353919"/>
              </a:xfrm>
            </p:grpSpPr>
            <p:sp>
              <p:nvSpPr>
                <p:cNvPr id="348" name="Freeform 347">
                  <a:extLst>
                    <a:ext uri="{FF2B5EF4-FFF2-40B4-BE49-F238E27FC236}">
                      <a16:creationId xmlns:a16="http://schemas.microsoft.com/office/drawing/2014/main" id="{6762CBB0-CBF1-DC47-8A14-38F59E1135B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9" name="Freeform 348">
                  <a:extLst>
                    <a:ext uri="{FF2B5EF4-FFF2-40B4-BE49-F238E27FC236}">
                      <a16:creationId xmlns:a16="http://schemas.microsoft.com/office/drawing/2014/main" id="{D05CC814-ADCE-AE43-B2BF-2E57EE6D6E9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0" name="Freeform 349">
                  <a:extLst>
                    <a:ext uri="{FF2B5EF4-FFF2-40B4-BE49-F238E27FC236}">
                      <a16:creationId xmlns:a16="http://schemas.microsoft.com/office/drawing/2014/main" id="{90D34BF2-9267-B246-BC83-C97A4D97DE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1" name="Freeform 350">
                  <a:extLst>
                    <a:ext uri="{FF2B5EF4-FFF2-40B4-BE49-F238E27FC236}">
                      <a16:creationId xmlns:a16="http://schemas.microsoft.com/office/drawing/2014/main" id="{1925F9C3-6A09-134C-8318-7290AD8B60A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52" name="Group 351">
              <a:extLst>
                <a:ext uri="{FF2B5EF4-FFF2-40B4-BE49-F238E27FC236}">
                  <a16:creationId xmlns:a16="http://schemas.microsoft.com/office/drawing/2014/main" id="{E61C4667-123F-A845-BCC0-8455101ACF2F}"/>
                </a:ext>
              </a:extLst>
            </p:cNvPr>
            <p:cNvGrpSpPr/>
            <p:nvPr/>
          </p:nvGrpSpPr>
          <p:grpSpPr>
            <a:xfrm>
              <a:off x="7290083" y="3122951"/>
              <a:ext cx="746763" cy="344773"/>
              <a:chOff x="3668110" y="2448910"/>
              <a:chExt cx="3794234" cy="2165130"/>
            </a:xfrm>
          </p:grpSpPr>
          <p:sp>
            <p:nvSpPr>
              <p:cNvPr id="353" name="Rectangle 352">
                <a:extLst>
                  <a:ext uri="{FF2B5EF4-FFF2-40B4-BE49-F238E27FC236}">
                    <a16:creationId xmlns:a16="http://schemas.microsoft.com/office/drawing/2014/main" id="{7B7E719E-C4A3-4940-BB4F-671C6F1E73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4" name="Freeform 353">
                <a:extLst>
                  <a:ext uri="{FF2B5EF4-FFF2-40B4-BE49-F238E27FC236}">
                    <a16:creationId xmlns:a16="http://schemas.microsoft.com/office/drawing/2014/main" id="{71CB114A-BFFE-4245-9969-879EF7F16EA8}"/>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55" name="Group 354">
                <a:extLst>
                  <a:ext uri="{FF2B5EF4-FFF2-40B4-BE49-F238E27FC236}">
                    <a16:creationId xmlns:a16="http://schemas.microsoft.com/office/drawing/2014/main" id="{72121964-7151-184E-B215-6FFAE4FA284F}"/>
                  </a:ext>
                </a:extLst>
              </p:cNvPr>
              <p:cNvGrpSpPr/>
              <p:nvPr/>
            </p:nvGrpSpPr>
            <p:grpSpPr>
              <a:xfrm>
                <a:off x="3941378" y="2603243"/>
                <a:ext cx="3202061" cy="1066110"/>
                <a:chOff x="7939341" y="3037317"/>
                <a:chExt cx="897649" cy="353919"/>
              </a:xfrm>
            </p:grpSpPr>
            <p:sp>
              <p:nvSpPr>
                <p:cNvPr id="356" name="Freeform 355">
                  <a:extLst>
                    <a:ext uri="{FF2B5EF4-FFF2-40B4-BE49-F238E27FC236}">
                      <a16:creationId xmlns:a16="http://schemas.microsoft.com/office/drawing/2014/main" id="{BB494E8E-F2D9-8D4C-8855-005A1DEE03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7" name="Freeform 356">
                  <a:extLst>
                    <a:ext uri="{FF2B5EF4-FFF2-40B4-BE49-F238E27FC236}">
                      <a16:creationId xmlns:a16="http://schemas.microsoft.com/office/drawing/2014/main" id="{21953B9A-7B59-5B48-B542-2BE643E43FA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8" name="Freeform 357">
                  <a:extLst>
                    <a:ext uri="{FF2B5EF4-FFF2-40B4-BE49-F238E27FC236}">
                      <a16:creationId xmlns:a16="http://schemas.microsoft.com/office/drawing/2014/main" id="{64E057B3-0410-8944-96E8-A73328F40D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9" name="Freeform 358">
                  <a:extLst>
                    <a:ext uri="{FF2B5EF4-FFF2-40B4-BE49-F238E27FC236}">
                      <a16:creationId xmlns:a16="http://schemas.microsoft.com/office/drawing/2014/main" id="{4F3BC6AC-6740-644B-B895-210B6ABEA3B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60" name="Group 359">
              <a:extLst>
                <a:ext uri="{FF2B5EF4-FFF2-40B4-BE49-F238E27FC236}">
                  <a16:creationId xmlns:a16="http://schemas.microsoft.com/office/drawing/2014/main" id="{5C1BDD41-89CC-5142-82E0-31AD1AEA5928}"/>
                </a:ext>
              </a:extLst>
            </p:cNvPr>
            <p:cNvGrpSpPr/>
            <p:nvPr/>
          </p:nvGrpSpPr>
          <p:grpSpPr>
            <a:xfrm>
              <a:off x="5371262" y="3020518"/>
              <a:ext cx="746763" cy="344773"/>
              <a:chOff x="3668110" y="2448910"/>
              <a:chExt cx="3794234" cy="2165130"/>
            </a:xfrm>
          </p:grpSpPr>
          <p:sp>
            <p:nvSpPr>
              <p:cNvPr id="361" name="Rectangle 360">
                <a:extLst>
                  <a:ext uri="{FF2B5EF4-FFF2-40B4-BE49-F238E27FC236}">
                    <a16:creationId xmlns:a16="http://schemas.microsoft.com/office/drawing/2014/main" id="{8CAAD1B8-7EF7-104B-A99C-66500B373B1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2" name="Freeform 361">
                <a:extLst>
                  <a:ext uri="{FF2B5EF4-FFF2-40B4-BE49-F238E27FC236}">
                    <a16:creationId xmlns:a16="http://schemas.microsoft.com/office/drawing/2014/main" id="{C3709934-88FB-7B49-8DD5-B867C648DC4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63" name="Group 362">
                <a:extLst>
                  <a:ext uri="{FF2B5EF4-FFF2-40B4-BE49-F238E27FC236}">
                    <a16:creationId xmlns:a16="http://schemas.microsoft.com/office/drawing/2014/main" id="{A129641A-31D4-0744-9BA2-E6B8031E0C71}"/>
                  </a:ext>
                </a:extLst>
              </p:cNvPr>
              <p:cNvGrpSpPr/>
              <p:nvPr/>
            </p:nvGrpSpPr>
            <p:grpSpPr>
              <a:xfrm>
                <a:off x="3941378" y="2603243"/>
                <a:ext cx="3202061" cy="1066110"/>
                <a:chOff x="7939341" y="3037317"/>
                <a:chExt cx="897649" cy="353919"/>
              </a:xfrm>
            </p:grpSpPr>
            <p:sp>
              <p:nvSpPr>
                <p:cNvPr id="364" name="Freeform 363">
                  <a:extLst>
                    <a:ext uri="{FF2B5EF4-FFF2-40B4-BE49-F238E27FC236}">
                      <a16:creationId xmlns:a16="http://schemas.microsoft.com/office/drawing/2014/main" id="{AC8F2956-A0C1-9347-A821-CF7760F8BF1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5" name="Freeform 364">
                  <a:extLst>
                    <a:ext uri="{FF2B5EF4-FFF2-40B4-BE49-F238E27FC236}">
                      <a16:creationId xmlns:a16="http://schemas.microsoft.com/office/drawing/2014/main" id="{3A2DD6F3-4BB4-7344-8796-936E8627C7E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6" name="Freeform 365">
                  <a:extLst>
                    <a:ext uri="{FF2B5EF4-FFF2-40B4-BE49-F238E27FC236}">
                      <a16:creationId xmlns:a16="http://schemas.microsoft.com/office/drawing/2014/main" id="{1B108877-A9F2-B740-94FB-2FACB13C189C}"/>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7" name="Freeform 366">
                  <a:extLst>
                    <a:ext uri="{FF2B5EF4-FFF2-40B4-BE49-F238E27FC236}">
                      <a16:creationId xmlns:a16="http://schemas.microsoft.com/office/drawing/2014/main" id="{A4E7367F-EA46-6943-A52D-D2D39663AFD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grpSp>
        <p:nvGrpSpPr>
          <p:cNvPr id="336" name="Group 335">
            <a:extLst>
              <a:ext uri="{FF2B5EF4-FFF2-40B4-BE49-F238E27FC236}">
                <a16:creationId xmlns:a16="http://schemas.microsoft.com/office/drawing/2014/main" id="{E7BFFEF5-1E5A-214E-815E-5352DB1D8B9D}"/>
              </a:ext>
            </a:extLst>
          </p:cNvPr>
          <p:cNvGrpSpPr/>
          <p:nvPr/>
        </p:nvGrpSpPr>
        <p:grpSpPr>
          <a:xfrm>
            <a:off x="2698598" y="2736106"/>
            <a:ext cx="560072" cy="258580"/>
            <a:chOff x="3668110" y="2448910"/>
            <a:chExt cx="3794234" cy="2165130"/>
          </a:xfrm>
        </p:grpSpPr>
        <p:sp>
          <p:nvSpPr>
            <p:cNvPr id="337" name="Rectangle 336">
              <a:extLst>
                <a:ext uri="{FF2B5EF4-FFF2-40B4-BE49-F238E27FC236}">
                  <a16:creationId xmlns:a16="http://schemas.microsoft.com/office/drawing/2014/main" id="{3882DC2F-B27B-0C40-807D-179D4FF6760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38" name="Freeform 337">
              <a:extLst>
                <a:ext uri="{FF2B5EF4-FFF2-40B4-BE49-F238E27FC236}">
                  <a16:creationId xmlns:a16="http://schemas.microsoft.com/office/drawing/2014/main" id="{C45558C7-AA03-9549-BB76-2D627A97AB4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39" name="Group 338">
              <a:extLst>
                <a:ext uri="{FF2B5EF4-FFF2-40B4-BE49-F238E27FC236}">
                  <a16:creationId xmlns:a16="http://schemas.microsoft.com/office/drawing/2014/main" id="{C5245A52-75E9-4F43-901F-B3CDDA16D9AB}"/>
                </a:ext>
              </a:extLst>
            </p:cNvPr>
            <p:cNvGrpSpPr/>
            <p:nvPr/>
          </p:nvGrpSpPr>
          <p:grpSpPr>
            <a:xfrm>
              <a:off x="3941378" y="2603243"/>
              <a:ext cx="3202061" cy="1066110"/>
              <a:chOff x="7939341" y="3037317"/>
              <a:chExt cx="897649" cy="353919"/>
            </a:xfrm>
          </p:grpSpPr>
          <p:sp>
            <p:nvSpPr>
              <p:cNvPr id="340" name="Freeform 339">
                <a:extLst>
                  <a:ext uri="{FF2B5EF4-FFF2-40B4-BE49-F238E27FC236}">
                    <a16:creationId xmlns:a16="http://schemas.microsoft.com/office/drawing/2014/main" id="{5719E44D-592D-2B40-8629-8CAC92FD289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1" name="Freeform 340">
                <a:extLst>
                  <a:ext uri="{FF2B5EF4-FFF2-40B4-BE49-F238E27FC236}">
                    <a16:creationId xmlns:a16="http://schemas.microsoft.com/office/drawing/2014/main" id="{8F866AE4-8716-1943-A767-116C65DECED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2" name="Freeform 341">
                <a:extLst>
                  <a:ext uri="{FF2B5EF4-FFF2-40B4-BE49-F238E27FC236}">
                    <a16:creationId xmlns:a16="http://schemas.microsoft.com/office/drawing/2014/main" id="{5286B54F-3F16-8E4C-9916-F5AD40E1D77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3" name="Freeform 342">
                <a:extLst>
                  <a:ext uri="{FF2B5EF4-FFF2-40B4-BE49-F238E27FC236}">
                    <a16:creationId xmlns:a16="http://schemas.microsoft.com/office/drawing/2014/main" id="{A4B59C80-FD6E-ED49-8253-93F2FF9267E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286657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95369"/>
            <a:ext cx="7886700" cy="670967"/>
          </a:xfrm>
        </p:spPr>
        <p:txBody>
          <a:bodyPr>
            <a:normAutofit fontScale="90000"/>
          </a:bodyPr>
          <a:lstStyle/>
          <a:p>
            <a:r>
              <a:rPr lang="en-US" b="0" kern="0" dirty="0">
                <a:ea typeface="ＭＳ Ｐゴシック" charset="0"/>
              </a:rPr>
              <a:t>Switch: frame filtering/forwarding</a:t>
            </a:r>
            <a:endParaRPr lang="en-US" sz="3300" dirty="0"/>
          </a:p>
        </p:txBody>
      </p:sp>
      <p:sp>
        <p:nvSpPr>
          <p:cNvPr id="74" name="Rectangle 3">
            <a:extLst>
              <a:ext uri="{FF2B5EF4-FFF2-40B4-BE49-F238E27FC236}">
                <a16:creationId xmlns:a16="http://schemas.microsoft.com/office/drawing/2014/main" id="{9D301D7F-691E-9442-B7E1-16D484F2E6B3}"/>
              </a:ext>
            </a:extLst>
          </p:cNvPr>
          <p:cNvSpPr txBox="1">
            <a:spLocks noChangeArrowheads="1"/>
          </p:cNvSpPr>
          <p:nvPr/>
        </p:nvSpPr>
        <p:spPr>
          <a:xfrm>
            <a:off x="472678" y="1460810"/>
            <a:ext cx="8214122" cy="3821906"/>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spcAft>
                <a:spcPts val="750"/>
              </a:spcAft>
              <a:buNone/>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hen  </a:t>
            </a:r>
            <a:r>
              <a:rPr lang="en-US" sz="2400" dirty="0">
                <a:solidFill>
                  <a:prstClr val="black"/>
                </a:solidFill>
                <a:latin typeface="Avenir Book" panose="020B0503020203020204" pitchFamily="34" charset="-78"/>
                <a:cs typeface="Avenir Book" panose="020B0503020203020204" pitchFamily="34" charset="-78"/>
              </a:rPr>
              <a:t>frame received at switch:</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1800" dirty="0">
                <a:solidFill>
                  <a:prstClr val="black"/>
                </a:solidFill>
                <a:latin typeface="Avenir Book" panose="020B0503020203020204" pitchFamily="34" charset="-78"/>
                <a:cs typeface="Avenir Book" panose="020B0503020203020204" pitchFamily="34" charset="-78"/>
              </a:rPr>
              <a:t>1. </a:t>
            </a:r>
            <a:r>
              <a:rPr lang="en-US" sz="2100" dirty="0">
                <a:solidFill>
                  <a:prstClr val="black"/>
                </a:solidFill>
                <a:latin typeface="Avenir Book" panose="020B0503020203020204" pitchFamily="34" charset="-78"/>
                <a:cs typeface="Avenir Book" panose="020B0503020203020204" pitchFamily="34" charset="-78"/>
              </a:rPr>
              <a:t>R</a:t>
            </a:r>
            <a:r>
              <a:rPr lang="en-US" sz="2100" dirty="0" smtClean="0">
                <a:solidFill>
                  <a:prstClr val="black"/>
                </a:solidFill>
                <a:latin typeface="Avenir Book" panose="020B0503020203020204" pitchFamily="34" charset="-78"/>
                <a:cs typeface="Avenir Book" panose="020B0503020203020204" pitchFamily="34" charset="-78"/>
              </a:rPr>
              <a:t>ecord </a:t>
            </a:r>
            <a:r>
              <a:rPr lang="en-US" sz="2100" dirty="0">
                <a:solidFill>
                  <a:prstClr val="black"/>
                </a:solidFill>
                <a:latin typeface="Avenir Book" panose="020B0503020203020204" pitchFamily="34" charset="-78"/>
                <a:cs typeface="Avenir Book" panose="020B0503020203020204" pitchFamily="34" charset="-78"/>
              </a:rPr>
              <a:t>incoming link, MAC address of sending host</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2. </a:t>
            </a:r>
            <a:r>
              <a:rPr lang="en-US" sz="2100" dirty="0" smtClean="0">
                <a:solidFill>
                  <a:prstClr val="black"/>
                </a:solidFill>
                <a:latin typeface="Avenir Book" panose="020B0503020203020204" pitchFamily="34" charset="-78"/>
                <a:cs typeface="Avenir Book" panose="020B0503020203020204" pitchFamily="34" charset="-78"/>
              </a:rPr>
              <a:t>Index forwarding </a:t>
            </a:r>
            <a:r>
              <a:rPr lang="en-US" sz="2100" dirty="0">
                <a:solidFill>
                  <a:prstClr val="black"/>
                </a:solidFill>
                <a:latin typeface="Avenir Book" panose="020B0503020203020204" pitchFamily="34" charset="-78"/>
                <a:cs typeface="Avenir Book" panose="020B0503020203020204" pitchFamily="34" charset="-78"/>
              </a:rPr>
              <a:t>table using MAC destination address</a:t>
            </a:r>
            <a:endParaRPr lang="en-US" sz="2100" b="1" dirty="0">
              <a:solidFill>
                <a:srgbClr val="ED7D31"/>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srgbClr val="000099"/>
                </a:solidFill>
                <a:latin typeface="Avenir Book" panose="020B0503020203020204" pitchFamily="34" charset="-78"/>
                <a:cs typeface="Avenir Book" panose="020B0503020203020204" pitchFamily="34" charset="-78"/>
              </a:rPr>
              <a:t>3. </a:t>
            </a:r>
            <a:r>
              <a:rPr lang="en-US" sz="2100" dirty="0" smtClean="0">
                <a:solidFill>
                  <a:srgbClr val="000099"/>
                </a:solidFill>
                <a:latin typeface="Avenir Book" panose="020B0503020203020204" pitchFamily="34" charset="-78"/>
                <a:cs typeface="Avenir Book" panose="020B0503020203020204" pitchFamily="34" charset="-78"/>
              </a:rPr>
              <a:t>If</a:t>
            </a:r>
            <a:r>
              <a:rPr lang="en-US" sz="2100" b="1" dirty="0" smtClean="0">
                <a:solidFill>
                  <a:srgbClr val="ED7D31"/>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entry found for destination</a:t>
            </a:r>
            <a:br>
              <a:rPr lang="en-US" sz="2100" dirty="0">
                <a:solidFill>
                  <a:prstClr val="black"/>
                </a:solidFill>
                <a:latin typeface="Avenir Book" panose="020B0503020203020204" pitchFamily="34" charset="-78"/>
                <a:cs typeface="Avenir Book" panose="020B0503020203020204" pitchFamily="34" charset="-78"/>
              </a:rPr>
            </a:b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then {</a:t>
            </a:r>
          </a:p>
          <a:p>
            <a:pPr marL="521494" lvl="1" indent="-173831" defTabSz="685800">
              <a:spcBef>
                <a:spcPts val="375"/>
              </a:spcBef>
              <a:buNone/>
              <a:defRPr/>
            </a:pPr>
            <a:r>
              <a:rPr lang="en-US" sz="2100" b="1" dirty="0">
                <a:solidFill>
                  <a:srgbClr val="000099"/>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if</a:t>
            </a:r>
            <a:r>
              <a:rPr lang="en-US" sz="2100" b="1" dirty="0">
                <a:solidFill>
                  <a:srgbClr val="ED7D31"/>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destination on segment from which frame arrived</a:t>
            </a:r>
            <a:br>
              <a:rPr lang="en-US" sz="2100" dirty="0">
                <a:solidFill>
                  <a:prstClr val="black"/>
                </a:solidFill>
                <a:latin typeface="Avenir Book" panose="020B0503020203020204" pitchFamily="34" charset="-78"/>
                <a:cs typeface="Avenir Book" panose="020B0503020203020204" pitchFamily="34" charset="-78"/>
              </a:rPr>
            </a:b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then</a:t>
            </a:r>
            <a:r>
              <a:rPr lang="en-US" sz="2100" dirty="0">
                <a:solidFill>
                  <a:prstClr val="black"/>
                </a:solidFill>
                <a:latin typeface="Avenir Book" panose="020B0503020203020204" pitchFamily="34" charset="-78"/>
                <a:cs typeface="Avenir Book" panose="020B0503020203020204" pitchFamily="34" charset="-78"/>
              </a:rPr>
              <a:t> drop frame</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smtClean="0">
                <a:solidFill>
                  <a:srgbClr val="000099"/>
                </a:solidFill>
                <a:latin typeface="Avenir Book" panose="020B0503020203020204" pitchFamily="34" charset="-78"/>
                <a:cs typeface="Avenir Book" panose="020B0503020203020204" pitchFamily="34" charset="-78"/>
              </a:rPr>
              <a:t>else</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forward frame on interface indicated by entry</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b="1" dirty="0">
                <a:solidFill>
                  <a:srgbClr val="ED7D31"/>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a:t>
            </a:r>
            <a:r>
              <a:rPr lang="en-US" sz="2100" b="1" dirty="0">
                <a:solidFill>
                  <a:srgbClr val="ED7D31"/>
                </a:solidFill>
                <a:latin typeface="Avenir Book" panose="020B0503020203020204" pitchFamily="34" charset="-78"/>
                <a:cs typeface="Avenir Book" panose="020B0503020203020204" pitchFamily="34" charset="-78"/>
              </a:rPr>
              <a:t>   </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else</a:t>
            </a:r>
            <a:r>
              <a:rPr lang="en-US" sz="2100" dirty="0">
                <a:solidFill>
                  <a:prstClr val="black"/>
                </a:solidFill>
                <a:latin typeface="Avenir Book" panose="020B0503020203020204" pitchFamily="34" charset="-78"/>
                <a:cs typeface="Avenir Book" panose="020B0503020203020204" pitchFamily="34" charset="-78"/>
              </a:rPr>
              <a:t> flood  /* forward on all interfaces except arriving interface */</a:t>
            </a:r>
          </a:p>
          <a:p>
            <a:pPr marL="1200150" lvl="3" indent="-171450" defTabSz="685800">
              <a:spcBef>
                <a:spcPts val="375"/>
              </a:spcBef>
              <a:buNone/>
              <a:defRPr/>
            </a:pPr>
            <a:r>
              <a:rPr lang="en-US" dirty="0">
                <a:solidFill>
                  <a:prstClr val="black"/>
                </a:solidFill>
                <a:latin typeface="Avenir Book" panose="020B0503020203020204" pitchFamily="34" charset="-78"/>
                <a:cs typeface="Avenir Book" panose="020B0503020203020204" pitchFamily="34" charset="-78"/>
              </a:rPr>
              <a:t>  </a:t>
            </a:r>
          </a:p>
        </p:txBody>
      </p:sp>
    </p:spTree>
    <p:extLst>
      <p:ext uri="{BB962C8B-B14F-4D97-AF65-F5344CB8AC3E}">
        <p14:creationId xmlns:p14="http://schemas.microsoft.com/office/powerpoint/2010/main" val="102881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animEffect transition="in" filter="dissolve">
                                      <p:cBhvr>
                                        <p:cTn id="7" dur="500"/>
                                        <p:tgtEl>
                                          <p:spTgt spid="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
                                            <p:txEl>
                                              <p:pRg st="2" end="2"/>
                                            </p:txEl>
                                          </p:spTgt>
                                        </p:tgtEl>
                                        <p:attrNameLst>
                                          <p:attrName>style.visibility</p:attrName>
                                        </p:attrNameLst>
                                      </p:cBhvr>
                                      <p:to>
                                        <p:strVal val="visible"/>
                                      </p:to>
                                    </p:set>
                                    <p:animEffect transition="in" filter="dissolve">
                                      <p:cBhvr>
                                        <p:cTn id="12" dur="500"/>
                                        <p:tgtEl>
                                          <p:spTgt spid="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4">
                                            <p:txEl>
                                              <p:pRg st="3" end="3"/>
                                            </p:txEl>
                                          </p:spTgt>
                                        </p:tgtEl>
                                        <p:attrNameLst>
                                          <p:attrName>style.visibility</p:attrName>
                                        </p:attrNameLst>
                                      </p:cBhvr>
                                      <p:to>
                                        <p:strVal val="visible"/>
                                      </p:to>
                                    </p:set>
                                    <p:animEffect transition="in" filter="dissolve">
                                      <p:cBhvr>
                                        <p:cTn id="17" dur="500"/>
                                        <p:tgtEl>
                                          <p:spTgt spid="74">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4">
                                            <p:txEl>
                                              <p:pRg st="4" end="4"/>
                                            </p:txEl>
                                          </p:spTgt>
                                        </p:tgtEl>
                                        <p:attrNameLst>
                                          <p:attrName>style.visibility</p:attrName>
                                        </p:attrNameLst>
                                      </p:cBhvr>
                                      <p:to>
                                        <p:strVal val="visible"/>
                                      </p:to>
                                    </p:set>
                                    <p:animEffect transition="in" filter="dissolve">
                                      <p:cBhvr>
                                        <p:cTn id="20" dur="500"/>
                                        <p:tgtEl>
                                          <p:spTgt spid="74">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animEffect transition="in" filter="dissolve">
                                      <p:cBhvr>
                                        <p:cTn id="23" dur="500"/>
                                        <p:tgtEl>
                                          <p:spTgt spid="74">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4">
                                            <p:txEl>
                                              <p:pRg st="6" end="6"/>
                                            </p:txEl>
                                          </p:spTgt>
                                        </p:tgtEl>
                                        <p:attrNameLst>
                                          <p:attrName>style.visibility</p:attrName>
                                        </p:attrNameLst>
                                      </p:cBhvr>
                                      <p:to>
                                        <p:strVal val="visible"/>
                                      </p:to>
                                    </p:set>
                                    <p:animEffect transition="in" filter="dissolve">
                                      <p:cBhvr>
                                        <p:cTn id="26" dur="500"/>
                                        <p:tgtEl>
                                          <p:spTgt spid="7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4">
                                            <p:txEl>
                                              <p:pRg st="7" end="7"/>
                                            </p:txEl>
                                          </p:spTgt>
                                        </p:tgtEl>
                                        <p:attrNameLst>
                                          <p:attrName>style.visibility</p:attrName>
                                        </p:attrNameLst>
                                      </p:cBhvr>
                                      <p:to>
                                        <p:strVal val="visible"/>
                                      </p:to>
                                    </p:set>
                                    <p:animEffect transition="in" filter="dissolve">
                                      <p:cBhvr>
                                        <p:cTn id="31" dur="500"/>
                                        <p:tgtEl>
                                          <p:spTgt spid="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Virtual LAN</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4570602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81">
            <a:extLst>
              <a:ext uri="{FF2B5EF4-FFF2-40B4-BE49-F238E27FC236}">
                <a16:creationId xmlns:a16="http://schemas.microsoft.com/office/drawing/2014/main" id="{3CF5428C-C859-4945-93EE-5F32714125AB}"/>
              </a:ext>
            </a:extLst>
          </p:cNvPr>
          <p:cNvSpPr>
            <a:spLocks/>
          </p:cNvSpPr>
          <p:nvPr/>
        </p:nvSpPr>
        <p:spPr bwMode="auto">
          <a:xfrm rot="5400000">
            <a:off x="898592" y="1195433"/>
            <a:ext cx="2472715" cy="3835118"/>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3018 w 10166"/>
              <a:gd name="connsiteY0" fmla="*/ 121 h 10000"/>
              <a:gd name="connsiteX1" fmla="*/ 545 w 10166"/>
              <a:gd name="connsiteY1" fmla="*/ 527 h 10000"/>
              <a:gd name="connsiteX2" fmla="*/ 8 w 10166"/>
              <a:gd name="connsiteY2" fmla="*/ 3524 h 10000"/>
              <a:gd name="connsiteX3" fmla="*/ 354 w 10166"/>
              <a:gd name="connsiteY3" fmla="*/ 6305 h 10000"/>
              <a:gd name="connsiteX4" fmla="*/ 1947 w 10166"/>
              <a:gd name="connsiteY4" fmla="*/ 6681 h 10000"/>
              <a:gd name="connsiteX5" fmla="*/ 5285 w 10166"/>
              <a:gd name="connsiteY5" fmla="*/ 9001 h 10000"/>
              <a:gd name="connsiteX6" fmla="*/ 8172 w 10166"/>
              <a:gd name="connsiteY6" fmla="*/ 9974 h 10000"/>
              <a:gd name="connsiteX7" fmla="*/ 9864 w 10166"/>
              <a:gd name="connsiteY7" fmla="*/ 8031 h 10000"/>
              <a:gd name="connsiteX8" fmla="*/ 9830 w 10166"/>
              <a:gd name="connsiteY8" fmla="*/ 3652 h 10000"/>
              <a:gd name="connsiteX9" fmla="*/ 9852 w 10166"/>
              <a:gd name="connsiteY9" fmla="*/ 791 h 10000"/>
              <a:gd name="connsiteX10" fmla="*/ 5984 w 10166"/>
              <a:gd name="connsiteY10" fmla="*/ 50 h 10000"/>
              <a:gd name="connsiteX11" fmla="*/ 3018 w 10166"/>
              <a:gd name="connsiteY11" fmla="*/ 121 h 10000"/>
              <a:gd name="connsiteX0" fmla="*/ 3018 w 10281"/>
              <a:gd name="connsiteY0" fmla="*/ 121 h 10000"/>
              <a:gd name="connsiteX1" fmla="*/ 545 w 10281"/>
              <a:gd name="connsiteY1" fmla="*/ 527 h 10000"/>
              <a:gd name="connsiteX2" fmla="*/ 8 w 10281"/>
              <a:gd name="connsiteY2" fmla="*/ 3524 h 10000"/>
              <a:gd name="connsiteX3" fmla="*/ 354 w 10281"/>
              <a:gd name="connsiteY3" fmla="*/ 6305 h 10000"/>
              <a:gd name="connsiteX4" fmla="*/ 1947 w 10281"/>
              <a:gd name="connsiteY4" fmla="*/ 6681 h 10000"/>
              <a:gd name="connsiteX5" fmla="*/ 5285 w 10281"/>
              <a:gd name="connsiteY5" fmla="*/ 9001 h 10000"/>
              <a:gd name="connsiteX6" fmla="*/ 8172 w 10281"/>
              <a:gd name="connsiteY6" fmla="*/ 9974 h 10000"/>
              <a:gd name="connsiteX7" fmla="*/ 9864 w 10281"/>
              <a:gd name="connsiteY7" fmla="*/ 8031 h 10000"/>
              <a:gd name="connsiteX8" fmla="*/ 10169 w 10281"/>
              <a:gd name="connsiteY8" fmla="*/ 3708 h 10000"/>
              <a:gd name="connsiteX9" fmla="*/ 9852 w 10281"/>
              <a:gd name="connsiteY9" fmla="*/ 791 h 10000"/>
              <a:gd name="connsiteX10" fmla="*/ 5984 w 10281"/>
              <a:gd name="connsiteY10" fmla="*/ 50 h 10000"/>
              <a:gd name="connsiteX11" fmla="*/ 3018 w 10281"/>
              <a:gd name="connsiteY11" fmla="*/ 12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1" h="10000">
                <a:moveTo>
                  <a:pt x="3018" y="121"/>
                </a:moveTo>
                <a:cubicBezTo>
                  <a:pt x="2111" y="201"/>
                  <a:pt x="1047" y="-40"/>
                  <a:pt x="545" y="527"/>
                </a:cubicBezTo>
                <a:cubicBezTo>
                  <a:pt x="43" y="1094"/>
                  <a:pt x="40" y="2561"/>
                  <a:pt x="8" y="3524"/>
                </a:cubicBezTo>
                <a:cubicBezTo>
                  <a:pt x="-24" y="4487"/>
                  <a:pt x="32" y="5779"/>
                  <a:pt x="354" y="6305"/>
                </a:cubicBezTo>
                <a:cubicBezTo>
                  <a:pt x="677" y="6830"/>
                  <a:pt x="1127" y="6231"/>
                  <a:pt x="1947" y="6681"/>
                </a:cubicBezTo>
                <a:cubicBezTo>
                  <a:pt x="2769" y="7131"/>
                  <a:pt x="4247" y="8453"/>
                  <a:pt x="5285" y="9001"/>
                </a:cubicBezTo>
                <a:cubicBezTo>
                  <a:pt x="6321" y="9549"/>
                  <a:pt x="7408" y="10134"/>
                  <a:pt x="8172" y="9974"/>
                </a:cubicBezTo>
                <a:cubicBezTo>
                  <a:pt x="8934" y="9811"/>
                  <a:pt x="9531" y="9075"/>
                  <a:pt x="9864" y="8031"/>
                </a:cubicBezTo>
                <a:cubicBezTo>
                  <a:pt x="10197" y="6987"/>
                  <a:pt x="10171" y="4915"/>
                  <a:pt x="10169" y="3708"/>
                </a:cubicBezTo>
                <a:cubicBezTo>
                  <a:pt x="10167" y="2501"/>
                  <a:pt x="10574" y="1287"/>
                  <a:pt x="9852" y="791"/>
                </a:cubicBezTo>
                <a:cubicBezTo>
                  <a:pt x="9131" y="296"/>
                  <a:pt x="7123" y="162"/>
                  <a:pt x="5984" y="50"/>
                </a:cubicBezTo>
                <a:cubicBezTo>
                  <a:pt x="4845" y="-62"/>
                  <a:pt x="3924" y="42"/>
                  <a:pt x="3018" y="121"/>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6" name="Line 34">
            <a:extLst>
              <a:ext uri="{FF2B5EF4-FFF2-40B4-BE49-F238E27FC236}">
                <a16:creationId xmlns:a16="http://schemas.microsoft.com/office/drawing/2014/main" id="{3FAE4693-385C-C645-A79E-01917C373587}"/>
              </a:ext>
            </a:extLst>
          </p:cNvPr>
          <p:cNvSpPr>
            <a:spLocks noChangeShapeType="1"/>
          </p:cNvSpPr>
          <p:nvPr/>
        </p:nvSpPr>
        <p:spPr bwMode="auto">
          <a:xfrm>
            <a:off x="2161017" y="2741668"/>
            <a:ext cx="0" cy="8164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7" name="Line 35">
            <a:extLst>
              <a:ext uri="{FF2B5EF4-FFF2-40B4-BE49-F238E27FC236}">
                <a16:creationId xmlns:a16="http://schemas.microsoft.com/office/drawing/2014/main" id="{C7800FAD-0DFE-0747-8452-8246D973775B}"/>
              </a:ext>
            </a:extLst>
          </p:cNvPr>
          <p:cNvSpPr>
            <a:spLocks noChangeShapeType="1"/>
          </p:cNvSpPr>
          <p:nvPr/>
        </p:nvSpPr>
        <p:spPr bwMode="auto">
          <a:xfrm flipH="1" flipV="1">
            <a:off x="2260398" y="2705441"/>
            <a:ext cx="944931" cy="90302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8" name="Line 59">
            <a:extLst>
              <a:ext uri="{FF2B5EF4-FFF2-40B4-BE49-F238E27FC236}">
                <a16:creationId xmlns:a16="http://schemas.microsoft.com/office/drawing/2014/main" id="{7A32F744-D9E7-0240-9B4D-E442496A0F4E}"/>
              </a:ext>
            </a:extLst>
          </p:cNvPr>
          <p:cNvSpPr>
            <a:spLocks noChangeShapeType="1"/>
          </p:cNvSpPr>
          <p:nvPr/>
        </p:nvSpPr>
        <p:spPr bwMode="auto">
          <a:xfrm flipV="1">
            <a:off x="2313346" y="2361725"/>
            <a:ext cx="628053" cy="23591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Line 60">
            <a:extLst>
              <a:ext uri="{FF2B5EF4-FFF2-40B4-BE49-F238E27FC236}">
                <a16:creationId xmlns:a16="http://schemas.microsoft.com/office/drawing/2014/main" id="{93B92453-CB87-1F46-A93B-CFB12C191681}"/>
              </a:ext>
            </a:extLst>
          </p:cNvPr>
          <p:cNvSpPr>
            <a:spLocks noChangeShapeType="1"/>
          </p:cNvSpPr>
          <p:nvPr/>
        </p:nvSpPr>
        <p:spPr bwMode="auto">
          <a:xfrm flipV="1">
            <a:off x="2207449" y="2182357"/>
            <a:ext cx="343760" cy="42235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0" name="Line 77">
            <a:extLst>
              <a:ext uri="{FF2B5EF4-FFF2-40B4-BE49-F238E27FC236}">
                <a16:creationId xmlns:a16="http://schemas.microsoft.com/office/drawing/2014/main" id="{D1626994-7351-9B45-9889-69F780B408C6}"/>
              </a:ext>
            </a:extLst>
          </p:cNvPr>
          <p:cNvSpPr>
            <a:spLocks noChangeShapeType="1"/>
          </p:cNvSpPr>
          <p:nvPr/>
        </p:nvSpPr>
        <p:spPr bwMode="auto">
          <a:xfrm>
            <a:off x="1646192" y="2268064"/>
            <a:ext cx="442326" cy="3587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6" name="Group 115">
            <a:extLst>
              <a:ext uri="{FF2B5EF4-FFF2-40B4-BE49-F238E27FC236}">
                <a16:creationId xmlns:a16="http://schemas.microsoft.com/office/drawing/2014/main" id="{8B460DB4-2E41-9844-826F-488395C6C560}"/>
              </a:ext>
            </a:extLst>
          </p:cNvPr>
          <p:cNvGrpSpPr/>
          <p:nvPr/>
        </p:nvGrpSpPr>
        <p:grpSpPr>
          <a:xfrm>
            <a:off x="1944036" y="2504249"/>
            <a:ext cx="469208" cy="266990"/>
            <a:chOff x="3668110" y="2448910"/>
            <a:chExt cx="3794234" cy="2165130"/>
          </a:xfrm>
        </p:grpSpPr>
        <p:sp>
          <p:nvSpPr>
            <p:cNvPr id="157" name="Rectangle 156">
              <a:extLst>
                <a:ext uri="{FF2B5EF4-FFF2-40B4-BE49-F238E27FC236}">
                  <a16:creationId xmlns:a16="http://schemas.microsoft.com/office/drawing/2014/main" id="{32C4E5F4-2A2C-9E42-A028-6DEA491E3C11}"/>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8" name="Freeform 157">
              <a:extLst>
                <a:ext uri="{FF2B5EF4-FFF2-40B4-BE49-F238E27FC236}">
                  <a16:creationId xmlns:a16="http://schemas.microsoft.com/office/drawing/2014/main" id="{F1FDA34C-BC22-6549-ABE6-7CA9EDA7B96F}"/>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59" name="Group 158">
              <a:extLst>
                <a:ext uri="{FF2B5EF4-FFF2-40B4-BE49-F238E27FC236}">
                  <a16:creationId xmlns:a16="http://schemas.microsoft.com/office/drawing/2014/main" id="{48E45613-CBE7-1648-828B-CAEFD720C474}"/>
                </a:ext>
              </a:extLst>
            </p:cNvPr>
            <p:cNvGrpSpPr/>
            <p:nvPr/>
          </p:nvGrpSpPr>
          <p:grpSpPr>
            <a:xfrm>
              <a:off x="3941378" y="2603243"/>
              <a:ext cx="3202061" cy="1066110"/>
              <a:chOff x="7939341" y="3037317"/>
              <a:chExt cx="897649" cy="353919"/>
            </a:xfrm>
          </p:grpSpPr>
          <p:sp>
            <p:nvSpPr>
              <p:cNvPr id="160" name="Freeform 159">
                <a:extLst>
                  <a:ext uri="{FF2B5EF4-FFF2-40B4-BE49-F238E27FC236}">
                    <a16:creationId xmlns:a16="http://schemas.microsoft.com/office/drawing/2014/main" id="{D57886AC-E8C4-3246-BD89-10FDFDE40AE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22105952-B3F3-094E-9618-25D0F352CF2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ABB6A2FC-66F1-2B48-B42F-38FFB2C0130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2ABB5AB9-B4B7-0646-954A-85D6C76964C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60510" y="448352"/>
            <a:ext cx="7886700" cy="670967"/>
          </a:xfrm>
        </p:spPr>
        <p:txBody>
          <a:bodyPr>
            <a:normAutofit fontScale="90000"/>
          </a:bodyPr>
          <a:lstStyle/>
          <a:p>
            <a:r>
              <a:rPr lang="en-US" b="0" dirty="0"/>
              <a:t>Virtual LANs (</a:t>
            </a:r>
            <a:r>
              <a:rPr lang="en-US" b="0" dirty="0" smtClean="0"/>
              <a:t>VLANs)</a:t>
            </a:r>
            <a:endParaRPr lang="en-US" sz="3300" dirty="0"/>
          </a:p>
        </p:txBody>
      </p:sp>
      <p:sp>
        <p:nvSpPr>
          <p:cNvPr id="72" name="Rectangle 3">
            <a:extLst>
              <a:ext uri="{FF2B5EF4-FFF2-40B4-BE49-F238E27FC236}">
                <a16:creationId xmlns:a16="http://schemas.microsoft.com/office/drawing/2014/main" id="{919CCB5A-F7A6-3041-8DED-98B562399C29}"/>
              </a:ext>
            </a:extLst>
          </p:cNvPr>
          <p:cNvSpPr txBox="1">
            <a:spLocks noChangeArrowheads="1"/>
          </p:cNvSpPr>
          <p:nvPr/>
        </p:nvSpPr>
        <p:spPr>
          <a:xfrm>
            <a:off x="4637288" y="3477611"/>
            <a:ext cx="4192073" cy="174347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54794" defTabSz="685800">
              <a:spcBef>
                <a:spcPts val="750"/>
              </a:spcBef>
              <a:buNone/>
              <a:defRPr/>
            </a:pPr>
            <a:r>
              <a:rPr lang="en-US" sz="2100" dirty="0">
                <a:solidFill>
                  <a:srgbClr val="000099"/>
                </a:solidFill>
                <a:latin typeface="Avenir Book" panose="020B0503020203020204" pitchFamily="34" charset="-78"/>
                <a:cs typeface="Avenir Book" panose="020B0503020203020204" pitchFamily="34" charset="-78"/>
              </a:rPr>
              <a:t>A</a:t>
            </a:r>
            <a:r>
              <a:rPr lang="en-US" sz="2100" dirty="0" smtClean="0">
                <a:solidFill>
                  <a:srgbClr val="000099"/>
                </a:solidFill>
                <a:latin typeface="Avenir Book" panose="020B0503020203020204" pitchFamily="34" charset="-78"/>
                <a:cs typeface="Avenir Book" panose="020B0503020203020204" pitchFamily="34" charset="-78"/>
              </a:rPr>
              <a:t>dministrative </a:t>
            </a:r>
            <a:r>
              <a:rPr lang="en-US" sz="2100" dirty="0">
                <a:solidFill>
                  <a:srgbClr val="000099"/>
                </a:solidFill>
                <a:latin typeface="Avenir Book" panose="020B0503020203020204" pitchFamily="34" charset="-78"/>
                <a:cs typeface="Avenir Book" panose="020B0503020203020204" pitchFamily="34" charset="-78"/>
              </a:rPr>
              <a:t>issues:</a:t>
            </a:r>
            <a:endParaRPr lang="en-US" sz="2100" dirty="0">
              <a:solidFill>
                <a:prstClr val="black"/>
              </a:solidFill>
              <a:latin typeface="Avenir Book" panose="020B0503020203020204" pitchFamily="34" charset="-78"/>
              <a:cs typeface="Avenir Book" panose="020B0503020203020204" pitchFamily="34" charset="-78"/>
            </a:endParaRPr>
          </a:p>
          <a:p>
            <a:pPr marL="259556" indent="-211931" defTabSz="685800">
              <a:spcBef>
                <a:spcPts val="750"/>
              </a:spcBef>
              <a:defRPr/>
            </a:pPr>
            <a:r>
              <a:rPr lang="en-US" sz="1950" dirty="0">
                <a:solidFill>
                  <a:prstClr val="black"/>
                </a:solidFill>
                <a:latin typeface="Avenir Book" panose="020B0503020203020204" pitchFamily="34" charset="-78"/>
                <a:cs typeface="Avenir Book" panose="020B0503020203020204" pitchFamily="34" charset="-78"/>
              </a:rPr>
              <a:t>CS user moves office to EE - </a:t>
            </a:r>
            <a:r>
              <a:rPr lang="en-US" sz="1950" dirty="0">
                <a:solidFill>
                  <a:srgbClr val="0000A8"/>
                </a:solidFill>
                <a:latin typeface="Avenir Book" panose="020B0503020203020204" pitchFamily="34" charset="-78"/>
                <a:cs typeface="Avenir Book" panose="020B0503020203020204" pitchFamily="34" charset="-78"/>
              </a:rPr>
              <a:t>physically</a:t>
            </a:r>
            <a:r>
              <a:rPr lang="en-US" sz="1950" dirty="0">
                <a:solidFill>
                  <a:prstClr val="black"/>
                </a:solidFill>
                <a:latin typeface="Avenir Book" panose="020B0503020203020204" pitchFamily="34" charset="-78"/>
                <a:cs typeface="Avenir Book" panose="020B0503020203020204" pitchFamily="34" charset="-78"/>
              </a:rPr>
              <a:t> attached to EE switch, but wants to remain</a:t>
            </a:r>
            <a:r>
              <a:rPr lang="en-US" sz="1950" dirty="0">
                <a:solidFill>
                  <a:srgbClr val="0000A8"/>
                </a:solidFill>
                <a:latin typeface="Avenir Book" panose="020B0503020203020204" pitchFamily="34" charset="-78"/>
                <a:cs typeface="Avenir Book" panose="020B0503020203020204" pitchFamily="34" charset="-78"/>
              </a:rPr>
              <a:t> logically </a:t>
            </a:r>
            <a:r>
              <a:rPr lang="en-US" sz="1950" dirty="0">
                <a:solidFill>
                  <a:prstClr val="black"/>
                </a:solidFill>
                <a:latin typeface="Avenir Book" panose="020B0503020203020204" pitchFamily="34" charset="-78"/>
                <a:cs typeface="Avenir Book" panose="020B0503020203020204" pitchFamily="34" charset="-78"/>
              </a:rPr>
              <a:t>attached to CS switch</a:t>
            </a:r>
          </a:p>
          <a:p>
            <a:pPr marL="97631" indent="0" defTabSz="685800">
              <a:spcBef>
                <a:spcPts val="750"/>
              </a:spcBef>
              <a:buNone/>
              <a:defRPr/>
            </a:pPr>
            <a:endParaRPr lang="en-US" sz="1800" dirty="0">
              <a:solidFill>
                <a:prstClr val="black"/>
              </a:solidFill>
              <a:latin typeface="Avenir Book" panose="020B0503020203020204" pitchFamily="34" charset="-78"/>
              <a:cs typeface="Avenir Book" panose="020B0503020203020204" pitchFamily="34" charset="-78"/>
            </a:endParaRPr>
          </a:p>
        </p:txBody>
      </p:sp>
      <p:sp>
        <p:nvSpPr>
          <p:cNvPr id="87" name="Line 20">
            <a:extLst>
              <a:ext uri="{FF2B5EF4-FFF2-40B4-BE49-F238E27FC236}">
                <a16:creationId xmlns:a16="http://schemas.microsoft.com/office/drawing/2014/main" id="{0CDE3168-01B1-EE42-8C39-FEB1CAD83B3C}"/>
              </a:ext>
            </a:extLst>
          </p:cNvPr>
          <p:cNvSpPr>
            <a:spLocks noChangeShapeType="1"/>
          </p:cNvSpPr>
          <p:nvPr/>
        </p:nvSpPr>
        <p:spPr bwMode="auto">
          <a:xfrm flipH="1">
            <a:off x="659717" y="3509508"/>
            <a:ext cx="28510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8" name="Line 21">
            <a:extLst>
              <a:ext uri="{FF2B5EF4-FFF2-40B4-BE49-F238E27FC236}">
                <a16:creationId xmlns:a16="http://schemas.microsoft.com/office/drawing/2014/main" id="{8AB651B2-C11B-B942-A8D2-E4EDDA623FCF}"/>
              </a:ext>
            </a:extLst>
          </p:cNvPr>
          <p:cNvSpPr>
            <a:spLocks noChangeShapeType="1"/>
          </p:cNvSpPr>
          <p:nvPr/>
        </p:nvSpPr>
        <p:spPr bwMode="auto">
          <a:xfrm flipH="1">
            <a:off x="858478" y="3536016"/>
            <a:ext cx="139296" cy="1749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22">
            <a:extLst>
              <a:ext uri="{FF2B5EF4-FFF2-40B4-BE49-F238E27FC236}">
                <a16:creationId xmlns:a16="http://schemas.microsoft.com/office/drawing/2014/main" id="{A373D023-A80D-704D-A234-B355648964C2}"/>
              </a:ext>
            </a:extLst>
          </p:cNvPr>
          <p:cNvSpPr>
            <a:spLocks noChangeShapeType="1"/>
          </p:cNvSpPr>
          <p:nvPr/>
        </p:nvSpPr>
        <p:spPr bwMode="auto">
          <a:xfrm>
            <a:off x="1073531" y="3551920"/>
            <a:ext cx="37472" cy="16434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0" name="Group 44">
            <a:extLst>
              <a:ext uri="{FF2B5EF4-FFF2-40B4-BE49-F238E27FC236}">
                <a16:creationId xmlns:a16="http://schemas.microsoft.com/office/drawing/2014/main" id="{062DB456-7F54-B541-B0A1-4F52AC653C02}"/>
              </a:ext>
            </a:extLst>
          </p:cNvPr>
          <p:cNvGrpSpPr>
            <a:grpSpLocks/>
          </p:cNvGrpSpPr>
          <p:nvPr/>
        </p:nvGrpSpPr>
        <p:grpSpPr bwMode="auto">
          <a:xfrm>
            <a:off x="425927" y="3399942"/>
            <a:ext cx="291626" cy="267728"/>
            <a:chOff x="-44" y="1473"/>
            <a:chExt cx="981" cy="1105"/>
          </a:xfrm>
        </p:grpSpPr>
        <p:pic>
          <p:nvPicPr>
            <p:cNvPr id="319" name="Picture 45" descr="desktop_computer_stylized_medium">
              <a:extLst>
                <a:ext uri="{FF2B5EF4-FFF2-40B4-BE49-F238E27FC236}">
                  <a16:creationId xmlns:a16="http://schemas.microsoft.com/office/drawing/2014/main" id="{FBBFE943-E7EE-6E4C-84A2-B341CD99C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0" name="Freeform 46">
              <a:extLst>
                <a:ext uri="{FF2B5EF4-FFF2-40B4-BE49-F238E27FC236}">
                  <a16:creationId xmlns:a16="http://schemas.microsoft.com/office/drawing/2014/main" id="{4E4FAEDF-7FB2-F942-96EA-6730EBB03D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4">
            <a:extLst>
              <a:ext uri="{FF2B5EF4-FFF2-40B4-BE49-F238E27FC236}">
                <a16:creationId xmlns:a16="http://schemas.microsoft.com/office/drawing/2014/main" id="{D137E246-ED3E-B845-9CC9-2900432AA969}"/>
              </a:ext>
            </a:extLst>
          </p:cNvPr>
          <p:cNvGrpSpPr>
            <a:grpSpLocks/>
          </p:cNvGrpSpPr>
          <p:nvPr/>
        </p:nvGrpSpPr>
        <p:grpSpPr bwMode="auto">
          <a:xfrm>
            <a:off x="634463" y="3654416"/>
            <a:ext cx="291626" cy="267728"/>
            <a:chOff x="-44" y="1473"/>
            <a:chExt cx="981" cy="1105"/>
          </a:xfrm>
        </p:grpSpPr>
        <p:pic>
          <p:nvPicPr>
            <p:cNvPr id="317" name="Picture 45" descr="desktop_computer_stylized_medium">
              <a:extLst>
                <a:ext uri="{FF2B5EF4-FFF2-40B4-BE49-F238E27FC236}">
                  <a16:creationId xmlns:a16="http://schemas.microsoft.com/office/drawing/2014/main" id="{3C868569-640D-CA43-92A7-19EF7AD76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8" name="Freeform 46">
              <a:extLst>
                <a:ext uri="{FF2B5EF4-FFF2-40B4-BE49-F238E27FC236}">
                  <a16:creationId xmlns:a16="http://schemas.microsoft.com/office/drawing/2014/main" id="{9C533B8D-0789-EB48-8A16-C03F8C0F7BB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2" name="Group 44">
            <a:extLst>
              <a:ext uri="{FF2B5EF4-FFF2-40B4-BE49-F238E27FC236}">
                <a16:creationId xmlns:a16="http://schemas.microsoft.com/office/drawing/2014/main" id="{908989A4-EAB1-4A4C-B0F2-A538AF7FDE6F}"/>
              </a:ext>
            </a:extLst>
          </p:cNvPr>
          <p:cNvGrpSpPr>
            <a:grpSpLocks/>
          </p:cNvGrpSpPr>
          <p:nvPr/>
        </p:nvGrpSpPr>
        <p:grpSpPr bwMode="auto">
          <a:xfrm>
            <a:off x="905724" y="3672088"/>
            <a:ext cx="291626" cy="267728"/>
            <a:chOff x="-44" y="1473"/>
            <a:chExt cx="981" cy="1105"/>
          </a:xfrm>
        </p:grpSpPr>
        <p:pic>
          <p:nvPicPr>
            <p:cNvPr id="315" name="Picture 45" descr="desktop_computer_stylized_medium">
              <a:extLst>
                <a:ext uri="{FF2B5EF4-FFF2-40B4-BE49-F238E27FC236}">
                  <a16:creationId xmlns:a16="http://schemas.microsoft.com/office/drawing/2014/main" id="{CCD0177E-391C-F747-BA11-BB808B86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6" name="Freeform 46">
              <a:extLst>
                <a:ext uri="{FF2B5EF4-FFF2-40B4-BE49-F238E27FC236}">
                  <a16:creationId xmlns:a16="http://schemas.microsoft.com/office/drawing/2014/main" id="{D8A8D920-7459-3A40-A28D-C812FF777EF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93" name="Line 21">
            <a:extLst>
              <a:ext uri="{FF2B5EF4-FFF2-40B4-BE49-F238E27FC236}">
                <a16:creationId xmlns:a16="http://schemas.microsoft.com/office/drawing/2014/main" id="{D596EE02-2877-8D4E-8822-704DFBF4FD1B}"/>
              </a:ext>
            </a:extLst>
          </p:cNvPr>
          <p:cNvSpPr>
            <a:spLocks noChangeShapeType="1"/>
          </p:cNvSpPr>
          <p:nvPr/>
        </p:nvSpPr>
        <p:spPr bwMode="auto">
          <a:xfrm>
            <a:off x="1185945" y="3513042"/>
            <a:ext cx="193874" cy="16964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Line 22">
            <a:extLst>
              <a:ext uri="{FF2B5EF4-FFF2-40B4-BE49-F238E27FC236}">
                <a16:creationId xmlns:a16="http://schemas.microsoft.com/office/drawing/2014/main" id="{FD159478-5B10-D943-B9A3-4C2D6629AB63}"/>
              </a:ext>
            </a:extLst>
          </p:cNvPr>
          <p:cNvSpPr>
            <a:spLocks noChangeShapeType="1"/>
          </p:cNvSpPr>
          <p:nvPr/>
        </p:nvSpPr>
        <p:spPr bwMode="auto">
          <a:xfrm flipH="1">
            <a:off x="1304876" y="3788722"/>
            <a:ext cx="61910" cy="16346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5" name="Line 22">
            <a:extLst>
              <a:ext uri="{FF2B5EF4-FFF2-40B4-BE49-F238E27FC236}">
                <a16:creationId xmlns:a16="http://schemas.microsoft.com/office/drawing/2014/main" id="{0819FCB6-D17A-F548-A572-089E84081B84}"/>
              </a:ext>
            </a:extLst>
          </p:cNvPr>
          <p:cNvSpPr>
            <a:spLocks noChangeShapeType="1"/>
          </p:cNvSpPr>
          <p:nvPr/>
        </p:nvSpPr>
        <p:spPr bwMode="auto">
          <a:xfrm>
            <a:off x="1512598" y="3794906"/>
            <a:ext cx="37472" cy="16434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6" name="Line 20">
            <a:extLst>
              <a:ext uri="{FF2B5EF4-FFF2-40B4-BE49-F238E27FC236}">
                <a16:creationId xmlns:a16="http://schemas.microsoft.com/office/drawing/2014/main" id="{9D0AD87B-6229-6A4A-834B-821DA9BE2770}"/>
              </a:ext>
            </a:extLst>
          </p:cNvPr>
          <p:cNvSpPr>
            <a:spLocks noChangeShapeType="1"/>
          </p:cNvSpPr>
          <p:nvPr/>
        </p:nvSpPr>
        <p:spPr bwMode="auto">
          <a:xfrm>
            <a:off x="1459206" y="3559562"/>
            <a:ext cx="1258" cy="16907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7" name="Group 44">
            <a:extLst>
              <a:ext uri="{FF2B5EF4-FFF2-40B4-BE49-F238E27FC236}">
                <a16:creationId xmlns:a16="http://schemas.microsoft.com/office/drawing/2014/main" id="{EC9C29B6-C80C-DC4F-8570-A458EB0898A9}"/>
              </a:ext>
            </a:extLst>
          </p:cNvPr>
          <p:cNvGrpSpPr>
            <a:grpSpLocks/>
          </p:cNvGrpSpPr>
          <p:nvPr/>
        </p:nvGrpSpPr>
        <p:grpSpPr bwMode="auto">
          <a:xfrm>
            <a:off x="1113446" y="3879731"/>
            <a:ext cx="291626" cy="267728"/>
            <a:chOff x="-44" y="1473"/>
            <a:chExt cx="981" cy="1105"/>
          </a:xfrm>
        </p:grpSpPr>
        <p:pic>
          <p:nvPicPr>
            <p:cNvPr id="313" name="Picture 45" descr="desktop_computer_stylized_medium">
              <a:extLst>
                <a:ext uri="{FF2B5EF4-FFF2-40B4-BE49-F238E27FC236}">
                  <a16:creationId xmlns:a16="http://schemas.microsoft.com/office/drawing/2014/main" id="{D3D44C8E-D7AD-4148-82BB-3B8347CA3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4" name="Freeform 46">
              <a:extLst>
                <a:ext uri="{FF2B5EF4-FFF2-40B4-BE49-F238E27FC236}">
                  <a16:creationId xmlns:a16="http://schemas.microsoft.com/office/drawing/2014/main" id="{45365469-B389-E948-9840-869BF64C25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9" name="Group 44">
            <a:extLst>
              <a:ext uri="{FF2B5EF4-FFF2-40B4-BE49-F238E27FC236}">
                <a16:creationId xmlns:a16="http://schemas.microsoft.com/office/drawing/2014/main" id="{C66F5582-6E73-2E48-A106-7D6A75C61460}"/>
              </a:ext>
            </a:extLst>
          </p:cNvPr>
          <p:cNvGrpSpPr>
            <a:grpSpLocks/>
          </p:cNvGrpSpPr>
          <p:nvPr/>
        </p:nvGrpSpPr>
        <p:grpSpPr bwMode="auto">
          <a:xfrm>
            <a:off x="1300614" y="3372105"/>
            <a:ext cx="291626" cy="267728"/>
            <a:chOff x="-44" y="1473"/>
            <a:chExt cx="981" cy="1105"/>
          </a:xfrm>
        </p:grpSpPr>
        <p:pic>
          <p:nvPicPr>
            <p:cNvPr id="309" name="Picture 45" descr="desktop_computer_stylized_medium">
              <a:extLst>
                <a:ext uri="{FF2B5EF4-FFF2-40B4-BE49-F238E27FC236}">
                  <a16:creationId xmlns:a16="http://schemas.microsoft.com/office/drawing/2014/main" id="{C5C8A56E-0ADB-C943-8E67-1CA348C0E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0" name="Freeform 46">
              <a:extLst>
                <a:ext uri="{FF2B5EF4-FFF2-40B4-BE49-F238E27FC236}">
                  <a16:creationId xmlns:a16="http://schemas.microsoft.com/office/drawing/2014/main" id="{3E25873E-5BBD-DD43-AF60-AFD0A041924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0" name="Line 20">
            <a:extLst>
              <a:ext uri="{FF2B5EF4-FFF2-40B4-BE49-F238E27FC236}">
                <a16:creationId xmlns:a16="http://schemas.microsoft.com/office/drawing/2014/main" id="{3DF9520D-BDD4-2D48-BDD8-4BFB1C04FCB4}"/>
              </a:ext>
            </a:extLst>
          </p:cNvPr>
          <p:cNvSpPr>
            <a:spLocks noChangeShapeType="1"/>
          </p:cNvSpPr>
          <p:nvPr/>
        </p:nvSpPr>
        <p:spPr bwMode="auto">
          <a:xfrm flipH="1">
            <a:off x="2824913" y="3658834"/>
            <a:ext cx="28510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1" name="Line 21">
            <a:extLst>
              <a:ext uri="{FF2B5EF4-FFF2-40B4-BE49-F238E27FC236}">
                <a16:creationId xmlns:a16="http://schemas.microsoft.com/office/drawing/2014/main" id="{85567736-CFFB-0D4E-98EE-48E63887F728}"/>
              </a:ext>
            </a:extLst>
          </p:cNvPr>
          <p:cNvSpPr>
            <a:spLocks noChangeShapeType="1"/>
          </p:cNvSpPr>
          <p:nvPr/>
        </p:nvSpPr>
        <p:spPr bwMode="auto">
          <a:xfrm flipH="1">
            <a:off x="3023674" y="3685341"/>
            <a:ext cx="139296" cy="1749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2" name="Line 22">
            <a:extLst>
              <a:ext uri="{FF2B5EF4-FFF2-40B4-BE49-F238E27FC236}">
                <a16:creationId xmlns:a16="http://schemas.microsoft.com/office/drawing/2014/main" id="{D36168AE-5EE7-4549-A9BB-591263055AC4}"/>
              </a:ext>
            </a:extLst>
          </p:cNvPr>
          <p:cNvSpPr>
            <a:spLocks noChangeShapeType="1"/>
          </p:cNvSpPr>
          <p:nvPr/>
        </p:nvSpPr>
        <p:spPr bwMode="auto">
          <a:xfrm>
            <a:off x="3238727" y="3701246"/>
            <a:ext cx="37472" cy="16434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3" name="Group 44">
            <a:extLst>
              <a:ext uri="{FF2B5EF4-FFF2-40B4-BE49-F238E27FC236}">
                <a16:creationId xmlns:a16="http://schemas.microsoft.com/office/drawing/2014/main" id="{47BAFA9D-19B3-F841-B575-C70FF5C28A86}"/>
              </a:ext>
            </a:extLst>
          </p:cNvPr>
          <p:cNvGrpSpPr>
            <a:grpSpLocks/>
          </p:cNvGrpSpPr>
          <p:nvPr/>
        </p:nvGrpSpPr>
        <p:grpSpPr bwMode="auto">
          <a:xfrm>
            <a:off x="2666881" y="3555454"/>
            <a:ext cx="291626" cy="267728"/>
            <a:chOff x="-44" y="1473"/>
            <a:chExt cx="981" cy="1105"/>
          </a:xfrm>
        </p:grpSpPr>
        <p:pic>
          <p:nvPicPr>
            <p:cNvPr id="307" name="Picture 45" descr="desktop_computer_stylized_medium">
              <a:extLst>
                <a:ext uri="{FF2B5EF4-FFF2-40B4-BE49-F238E27FC236}">
                  <a16:creationId xmlns:a16="http://schemas.microsoft.com/office/drawing/2014/main" id="{D8C266D1-D841-2545-825E-2D471F91D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 name="Freeform 46">
              <a:extLst>
                <a:ext uri="{FF2B5EF4-FFF2-40B4-BE49-F238E27FC236}">
                  <a16:creationId xmlns:a16="http://schemas.microsoft.com/office/drawing/2014/main" id="{60CBC35B-BBD7-9248-BB3E-2BCDE99AAA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04" name="Group 44">
            <a:extLst>
              <a:ext uri="{FF2B5EF4-FFF2-40B4-BE49-F238E27FC236}">
                <a16:creationId xmlns:a16="http://schemas.microsoft.com/office/drawing/2014/main" id="{989E2B4B-CD31-2B4B-9063-00A145A1908B}"/>
              </a:ext>
            </a:extLst>
          </p:cNvPr>
          <p:cNvGrpSpPr>
            <a:grpSpLocks/>
          </p:cNvGrpSpPr>
          <p:nvPr/>
        </p:nvGrpSpPr>
        <p:grpSpPr bwMode="auto">
          <a:xfrm>
            <a:off x="2799660" y="3803742"/>
            <a:ext cx="292440" cy="267728"/>
            <a:chOff x="-44" y="1473"/>
            <a:chExt cx="981" cy="1105"/>
          </a:xfrm>
        </p:grpSpPr>
        <p:pic>
          <p:nvPicPr>
            <p:cNvPr id="305" name="Picture 45" descr="desktop_computer_stylized_medium">
              <a:extLst>
                <a:ext uri="{FF2B5EF4-FFF2-40B4-BE49-F238E27FC236}">
                  <a16:creationId xmlns:a16="http://schemas.microsoft.com/office/drawing/2014/main" id="{F8491C03-B6AD-434A-A94D-11678F955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6" name="Freeform 46">
              <a:extLst>
                <a:ext uri="{FF2B5EF4-FFF2-40B4-BE49-F238E27FC236}">
                  <a16:creationId xmlns:a16="http://schemas.microsoft.com/office/drawing/2014/main" id="{EF6749DA-70B4-664A-8344-66F95F01824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05" name="Group 44">
            <a:extLst>
              <a:ext uri="{FF2B5EF4-FFF2-40B4-BE49-F238E27FC236}">
                <a16:creationId xmlns:a16="http://schemas.microsoft.com/office/drawing/2014/main" id="{C1CD0C74-CCC0-7B48-9B81-44E23F480EBB}"/>
              </a:ext>
            </a:extLst>
          </p:cNvPr>
          <p:cNvGrpSpPr>
            <a:grpSpLocks/>
          </p:cNvGrpSpPr>
          <p:nvPr/>
        </p:nvGrpSpPr>
        <p:grpSpPr bwMode="auto">
          <a:xfrm>
            <a:off x="3070920" y="3820531"/>
            <a:ext cx="291626" cy="268611"/>
            <a:chOff x="-44" y="1473"/>
            <a:chExt cx="981" cy="1105"/>
          </a:xfrm>
        </p:grpSpPr>
        <p:pic>
          <p:nvPicPr>
            <p:cNvPr id="285" name="Picture 45" descr="desktop_computer_stylized_medium">
              <a:extLst>
                <a:ext uri="{FF2B5EF4-FFF2-40B4-BE49-F238E27FC236}">
                  <a16:creationId xmlns:a16="http://schemas.microsoft.com/office/drawing/2014/main" id="{1EA956C0-544D-EE47-99BB-98E5B1557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4" name="Freeform 46">
              <a:extLst>
                <a:ext uri="{FF2B5EF4-FFF2-40B4-BE49-F238E27FC236}">
                  <a16:creationId xmlns:a16="http://schemas.microsoft.com/office/drawing/2014/main" id="{68A5FE84-A454-224F-8F26-AAA740A1F8B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6" name="Line 20">
            <a:extLst>
              <a:ext uri="{FF2B5EF4-FFF2-40B4-BE49-F238E27FC236}">
                <a16:creationId xmlns:a16="http://schemas.microsoft.com/office/drawing/2014/main" id="{71C69516-BE34-544D-9D86-AE7D021BFC11}"/>
              </a:ext>
            </a:extLst>
          </p:cNvPr>
          <p:cNvSpPr>
            <a:spLocks noChangeShapeType="1"/>
          </p:cNvSpPr>
          <p:nvPr/>
        </p:nvSpPr>
        <p:spPr bwMode="auto">
          <a:xfrm flipH="1" flipV="1">
            <a:off x="2298684" y="3684459"/>
            <a:ext cx="311176" cy="17406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7" name="Line 21">
            <a:extLst>
              <a:ext uri="{FF2B5EF4-FFF2-40B4-BE49-F238E27FC236}">
                <a16:creationId xmlns:a16="http://schemas.microsoft.com/office/drawing/2014/main" id="{72589EAC-902C-C84A-A47C-676F4D8B2EC4}"/>
              </a:ext>
            </a:extLst>
          </p:cNvPr>
          <p:cNvSpPr>
            <a:spLocks noChangeShapeType="1"/>
          </p:cNvSpPr>
          <p:nvPr/>
        </p:nvSpPr>
        <p:spPr bwMode="auto">
          <a:xfrm flipH="1">
            <a:off x="2060822" y="3658834"/>
            <a:ext cx="139296" cy="1749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Line 22">
            <a:extLst>
              <a:ext uri="{FF2B5EF4-FFF2-40B4-BE49-F238E27FC236}">
                <a16:creationId xmlns:a16="http://schemas.microsoft.com/office/drawing/2014/main" id="{45CEB9D6-4700-D34C-9D76-9497144AEEF4}"/>
              </a:ext>
            </a:extLst>
          </p:cNvPr>
          <p:cNvSpPr>
            <a:spLocks noChangeShapeType="1"/>
          </p:cNvSpPr>
          <p:nvPr/>
        </p:nvSpPr>
        <p:spPr bwMode="auto">
          <a:xfrm>
            <a:off x="2275874" y="3674738"/>
            <a:ext cx="37472" cy="16434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9" name="Group 44">
            <a:extLst>
              <a:ext uri="{FF2B5EF4-FFF2-40B4-BE49-F238E27FC236}">
                <a16:creationId xmlns:a16="http://schemas.microsoft.com/office/drawing/2014/main" id="{5AD1CA38-67D2-314D-A511-4BB18E1E3F29}"/>
              </a:ext>
            </a:extLst>
          </p:cNvPr>
          <p:cNvGrpSpPr>
            <a:grpSpLocks/>
          </p:cNvGrpSpPr>
          <p:nvPr/>
        </p:nvGrpSpPr>
        <p:grpSpPr bwMode="auto">
          <a:xfrm>
            <a:off x="2372811" y="3774584"/>
            <a:ext cx="292440" cy="267728"/>
            <a:chOff x="-44" y="1473"/>
            <a:chExt cx="981" cy="1105"/>
          </a:xfrm>
        </p:grpSpPr>
        <p:pic>
          <p:nvPicPr>
            <p:cNvPr id="283" name="Picture 45" descr="desktop_computer_stylized_medium">
              <a:extLst>
                <a:ext uri="{FF2B5EF4-FFF2-40B4-BE49-F238E27FC236}">
                  <a16:creationId xmlns:a16="http://schemas.microsoft.com/office/drawing/2014/main" id="{1EC31B05-3B53-2B46-A849-22C41D018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Freeform 46">
              <a:extLst>
                <a:ext uri="{FF2B5EF4-FFF2-40B4-BE49-F238E27FC236}">
                  <a16:creationId xmlns:a16="http://schemas.microsoft.com/office/drawing/2014/main" id="{7E5B98EC-AAEE-1141-BE38-5AD7301963F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0" name="Group 44">
            <a:extLst>
              <a:ext uri="{FF2B5EF4-FFF2-40B4-BE49-F238E27FC236}">
                <a16:creationId xmlns:a16="http://schemas.microsoft.com/office/drawing/2014/main" id="{5EB4704A-F04D-1A43-B828-8F811AB8DEFE}"/>
              </a:ext>
            </a:extLst>
          </p:cNvPr>
          <p:cNvGrpSpPr>
            <a:grpSpLocks/>
          </p:cNvGrpSpPr>
          <p:nvPr/>
        </p:nvGrpSpPr>
        <p:grpSpPr bwMode="auto">
          <a:xfrm>
            <a:off x="1836807" y="3777235"/>
            <a:ext cx="292440" cy="268611"/>
            <a:chOff x="-44" y="1473"/>
            <a:chExt cx="981" cy="1105"/>
          </a:xfrm>
        </p:grpSpPr>
        <p:pic>
          <p:nvPicPr>
            <p:cNvPr id="281" name="Picture 45" descr="desktop_computer_stylized_medium">
              <a:extLst>
                <a:ext uri="{FF2B5EF4-FFF2-40B4-BE49-F238E27FC236}">
                  <a16:creationId xmlns:a16="http://schemas.microsoft.com/office/drawing/2014/main" id="{7F68CBF0-5E7F-5E4D-AFC7-2591CE5A8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2" name="Freeform 46">
              <a:extLst>
                <a:ext uri="{FF2B5EF4-FFF2-40B4-BE49-F238E27FC236}">
                  <a16:creationId xmlns:a16="http://schemas.microsoft.com/office/drawing/2014/main" id="{53A859B2-9F45-1D47-82B4-DD9CAF60C76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1" name="Group 44">
            <a:extLst>
              <a:ext uri="{FF2B5EF4-FFF2-40B4-BE49-F238E27FC236}">
                <a16:creationId xmlns:a16="http://schemas.microsoft.com/office/drawing/2014/main" id="{EC8C99E4-04C0-EE47-847D-251EC7D924B5}"/>
              </a:ext>
            </a:extLst>
          </p:cNvPr>
          <p:cNvGrpSpPr>
            <a:grpSpLocks/>
          </p:cNvGrpSpPr>
          <p:nvPr/>
        </p:nvGrpSpPr>
        <p:grpSpPr bwMode="auto">
          <a:xfrm>
            <a:off x="2108068" y="3794906"/>
            <a:ext cx="292440" cy="267728"/>
            <a:chOff x="-44" y="1473"/>
            <a:chExt cx="981" cy="1105"/>
          </a:xfrm>
        </p:grpSpPr>
        <p:pic>
          <p:nvPicPr>
            <p:cNvPr id="279" name="Picture 45" descr="desktop_computer_stylized_medium">
              <a:extLst>
                <a:ext uri="{FF2B5EF4-FFF2-40B4-BE49-F238E27FC236}">
                  <a16:creationId xmlns:a16="http://schemas.microsoft.com/office/drawing/2014/main" id="{3F1EC54D-3426-DF48-9AC8-C2D0EAA25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0" name="Freeform 46">
              <a:extLst>
                <a:ext uri="{FF2B5EF4-FFF2-40B4-BE49-F238E27FC236}">
                  <a16:creationId xmlns:a16="http://schemas.microsoft.com/office/drawing/2014/main" id="{142EE49F-C2B9-8F46-A874-3B22BFA0855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2" name="Line 20">
            <a:extLst>
              <a:ext uri="{FF2B5EF4-FFF2-40B4-BE49-F238E27FC236}">
                <a16:creationId xmlns:a16="http://schemas.microsoft.com/office/drawing/2014/main" id="{A6DB65A5-822E-1A43-A860-A608522794A7}"/>
              </a:ext>
            </a:extLst>
          </p:cNvPr>
          <p:cNvSpPr>
            <a:spLocks noChangeShapeType="1"/>
          </p:cNvSpPr>
          <p:nvPr/>
        </p:nvSpPr>
        <p:spPr bwMode="auto">
          <a:xfrm flipH="1">
            <a:off x="3243255" y="3587267"/>
            <a:ext cx="28510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3" name="Group 44">
            <a:extLst>
              <a:ext uri="{FF2B5EF4-FFF2-40B4-BE49-F238E27FC236}">
                <a16:creationId xmlns:a16="http://schemas.microsoft.com/office/drawing/2014/main" id="{89187718-AEA8-4A41-BC2F-C194AB67A45C}"/>
              </a:ext>
            </a:extLst>
          </p:cNvPr>
          <p:cNvGrpSpPr>
            <a:grpSpLocks/>
          </p:cNvGrpSpPr>
          <p:nvPr/>
        </p:nvGrpSpPr>
        <p:grpSpPr bwMode="auto">
          <a:xfrm>
            <a:off x="3327213" y="3415787"/>
            <a:ext cx="292440" cy="267728"/>
            <a:chOff x="-44" y="1487"/>
            <a:chExt cx="981" cy="1105"/>
          </a:xfrm>
        </p:grpSpPr>
        <p:pic>
          <p:nvPicPr>
            <p:cNvPr id="277" name="Picture 45" descr="desktop_computer_stylized_medium">
              <a:extLst>
                <a:ext uri="{FF2B5EF4-FFF2-40B4-BE49-F238E27FC236}">
                  <a16:creationId xmlns:a16="http://schemas.microsoft.com/office/drawing/2014/main" id="{E8BD9E7E-7663-4241-9E78-26508E32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87"/>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8" name="Freeform 46">
              <a:extLst>
                <a:ext uri="{FF2B5EF4-FFF2-40B4-BE49-F238E27FC236}">
                  <a16:creationId xmlns:a16="http://schemas.microsoft.com/office/drawing/2014/main" id="{6E19BF71-2151-204A-9F5C-47F998CB62A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4" name="Group 906">
            <a:extLst>
              <a:ext uri="{FF2B5EF4-FFF2-40B4-BE49-F238E27FC236}">
                <a16:creationId xmlns:a16="http://schemas.microsoft.com/office/drawing/2014/main" id="{A7B9C5D0-D215-F947-9CBB-71832702EC11}"/>
              </a:ext>
            </a:extLst>
          </p:cNvPr>
          <p:cNvGrpSpPr>
            <a:grpSpLocks/>
          </p:cNvGrpSpPr>
          <p:nvPr/>
        </p:nvGrpSpPr>
        <p:grpSpPr bwMode="auto">
          <a:xfrm>
            <a:off x="2545506" y="2038331"/>
            <a:ext cx="188172" cy="322511"/>
            <a:chOff x="4140" y="429"/>
            <a:chExt cx="1425" cy="2396"/>
          </a:xfrm>
        </p:grpSpPr>
        <p:sp>
          <p:nvSpPr>
            <p:cNvPr id="196" name="Freeform 907">
              <a:extLst>
                <a:ext uri="{FF2B5EF4-FFF2-40B4-BE49-F238E27FC236}">
                  <a16:creationId xmlns:a16="http://schemas.microsoft.com/office/drawing/2014/main" id="{BED9862F-E126-B144-835B-6C18EF8B345F}"/>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Rectangle 908">
              <a:extLst>
                <a:ext uri="{FF2B5EF4-FFF2-40B4-BE49-F238E27FC236}">
                  <a16:creationId xmlns:a16="http://schemas.microsoft.com/office/drawing/2014/main" id="{BF960390-CAA4-C24E-B26D-4A7891B66185}"/>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Freeform 909">
              <a:extLst>
                <a:ext uri="{FF2B5EF4-FFF2-40B4-BE49-F238E27FC236}">
                  <a16:creationId xmlns:a16="http://schemas.microsoft.com/office/drawing/2014/main" id="{3AB83BC1-35F4-5C43-8974-7DC04042E22C}"/>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Freeform 910">
              <a:extLst>
                <a:ext uri="{FF2B5EF4-FFF2-40B4-BE49-F238E27FC236}">
                  <a16:creationId xmlns:a16="http://schemas.microsoft.com/office/drawing/2014/main" id="{1C9CBD09-0952-F44D-8063-C322604A5120}"/>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Rectangle 911">
              <a:extLst>
                <a:ext uri="{FF2B5EF4-FFF2-40B4-BE49-F238E27FC236}">
                  <a16:creationId xmlns:a16="http://schemas.microsoft.com/office/drawing/2014/main" id="{2FE8E095-D255-4E40-B122-AD2E7E3A98D9}"/>
                </a:ext>
              </a:extLst>
            </p:cNvPr>
            <p:cNvSpPr>
              <a:spLocks noChangeArrowheads="1"/>
            </p:cNvSpPr>
            <p:nvPr/>
          </p:nvSpPr>
          <p:spPr bwMode="auto">
            <a:xfrm>
              <a:off x="4214" y="692"/>
              <a:ext cx="592"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1" name="Group 912">
              <a:extLst>
                <a:ext uri="{FF2B5EF4-FFF2-40B4-BE49-F238E27FC236}">
                  <a16:creationId xmlns:a16="http://schemas.microsoft.com/office/drawing/2014/main" id="{8A2C93E3-6D9A-F441-9E5D-0C22A1EE6C3E}"/>
                </a:ext>
              </a:extLst>
            </p:cNvPr>
            <p:cNvGrpSpPr>
              <a:grpSpLocks/>
            </p:cNvGrpSpPr>
            <p:nvPr/>
          </p:nvGrpSpPr>
          <p:grpSpPr bwMode="auto">
            <a:xfrm>
              <a:off x="4749" y="668"/>
              <a:ext cx="581" cy="145"/>
              <a:chOff x="614" y="2568"/>
              <a:chExt cx="725" cy="139"/>
            </a:xfrm>
          </p:grpSpPr>
          <p:sp>
            <p:nvSpPr>
              <p:cNvPr id="275" name="AutoShape 913">
                <a:extLst>
                  <a:ext uri="{FF2B5EF4-FFF2-40B4-BE49-F238E27FC236}">
                    <a16:creationId xmlns:a16="http://schemas.microsoft.com/office/drawing/2014/main" id="{E998E10D-08F4-154D-AB53-28156DC51622}"/>
                  </a:ext>
                </a:extLst>
              </p:cNvPr>
              <p:cNvSpPr>
                <a:spLocks noChangeArrowheads="1"/>
              </p:cNvSpPr>
              <p:nvPr/>
            </p:nvSpPr>
            <p:spPr bwMode="auto">
              <a:xfrm>
                <a:off x="616" y="2565"/>
                <a:ext cx="724" cy="12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914">
                <a:extLst>
                  <a:ext uri="{FF2B5EF4-FFF2-40B4-BE49-F238E27FC236}">
                    <a16:creationId xmlns:a16="http://schemas.microsoft.com/office/drawing/2014/main" id="{27E4F92A-5C0A-6843-A304-E9C2D225D2C7}"/>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2" name="Rectangle 915">
              <a:extLst>
                <a:ext uri="{FF2B5EF4-FFF2-40B4-BE49-F238E27FC236}">
                  <a16:creationId xmlns:a16="http://schemas.microsoft.com/office/drawing/2014/main" id="{DF5BD884-C26A-5D43-B2D5-62FBAD1DDB63}"/>
                </a:ext>
              </a:extLst>
            </p:cNvPr>
            <p:cNvSpPr>
              <a:spLocks noChangeArrowheads="1"/>
            </p:cNvSpPr>
            <p:nvPr/>
          </p:nvSpPr>
          <p:spPr bwMode="auto">
            <a:xfrm>
              <a:off x="4226" y="1020"/>
              <a:ext cx="592"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3" name="Group 916">
              <a:extLst>
                <a:ext uri="{FF2B5EF4-FFF2-40B4-BE49-F238E27FC236}">
                  <a16:creationId xmlns:a16="http://schemas.microsoft.com/office/drawing/2014/main" id="{206F7EE4-7EE5-2D48-9725-406B9ED97CC5}"/>
                </a:ext>
              </a:extLst>
            </p:cNvPr>
            <p:cNvGrpSpPr>
              <a:grpSpLocks/>
            </p:cNvGrpSpPr>
            <p:nvPr/>
          </p:nvGrpSpPr>
          <p:grpSpPr bwMode="auto">
            <a:xfrm>
              <a:off x="4747" y="994"/>
              <a:ext cx="581" cy="134"/>
              <a:chOff x="614" y="2568"/>
              <a:chExt cx="725" cy="139"/>
            </a:xfrm>
          </p:grpSpPr>
          <p:sp>
            <p:nvSpPr>
              <p:cNvPr id="245" name="AutoShape 917">
                <a:extLst>
                  <a:ext uri="{FF2B5EF4-FFF2-40B4-BE49-F238E27FC236}">
                    <a16:creationId xmlns:a16="http://schemas.microsoft.com/office/drawing/2014/main" id="{CB506089-40FF-C04F-9FBC-46F1D325B1DE}"/>
                  </a:ext>
                </a:extLst>
              </p:cNvPr>
              <p:cNvSpPr>
                <a:spLocks noChangeArrowheads="1"/>
              </p:cNvSpPr>
              <p:nvPr/>
            </p:nvSpPr>
            <p:spPr bwMode="auto">
              <a:xfrm>
                <a:off x="611" y="2568"/>
                <a:ext cx="731" cy="136"/>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AutoShape 918">
                <a:extLst>
                  <a:ext uri="{FF2B5EF4-FFF2-40B4-BE49-F238E27FC236}">
                    <a16:creationId xmlns:a16="http://schemas.microsoft.com/office/drawing/2014/main" id="{9F16DCF6-C2AC-F543-93EE-ED364F1EA4CD}"/>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4" name="Rectangle 919">
              <a:extLst>
                <a:ext uri="{FF2B5EF4-FFF2-40B4-BE49-F238E27FC236}">
                  <a16:creationId xmlns:a16="http://schemas.microsoft.com/office/drawing/2014/main" id="{3B0364FC-659F-3945-8E0B-D71B0CC3A50E}"/>
                </a:ext>
              </a:extLst>
            </p:cNvPr>
            <p:cNvSpPr>
              <a:spLocks noChangeArrowheads="1"/>
            </p:cNvSpPr>
            <p:nvPr/>
          </p:nvSpPr>
          <p:spPr bwMode="auto">
            <a:xfrm>
              <a:off x="4214" y="1361"/>
              <a:ext cx="598"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Rectangle 920">
              <a:extLst>
                <a:ext uri="{FF2B5EF4-FFF2-40B4-BE49-F238E27FC236}">
                  <a16:creationId xmlns:a16="http://schemas.microsoft.com/office/drawing/2014/main" id="{0247F8A1-06CD-AF46-89A9-F0F6E4CE11EA}"/>
                </a:ext>
              </a:extLst>
            </p:cNvPr>
            <p:cNvSpPr>
              <a:spLocks noChangeArrowheads="1"/>
            </p:cNvSpPr>
            <p:nvPr/>
          </p:nvSpPr>
          <p:spPr bwMode="auto">
            <a:xfrm>
              <a:off x="4226" y="1657"/>
              <a:ext cx="598"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6" name="Group 921">
              <a:extLst>
                <a:ext uri="{FF2B5EF4-FFF2-40B4-BE49-F238E27FC236}">
                  <a16:creationId xmlns:a16="http://schemas.microsoft.com/office/drawing/2014/main" id="{9DF8DE74-ED14-FC47-BDC9-C42018BAB684}"/>
                </a:ext>
              </a:extLst>
            </p:cNvPr>
            <p:cNvGrpSpPr>
              <a:grpSpLocks/>
            </p:cNvGrpSpPr>
            <p:nvPr/>
          </p:nvGrpSpPr>
          <p:grpSpPr bwMode="auto">
            <a:xfrm>
              <a:off x="4735" y="1627"/>
              <a:ext cx="582" cy="151"/>
              <a:chOff x="614" y="2568"/>
              <a:chExt cx="725" cy="139"/>
            </a:xfrm>
          </p:grpSpPr>
          <p:sp>
            <p:nvSpPr>
              <p:cNvPr id="231" name="AutoShape 922">
                <a:extLst>
                  <a:ext uri="{FF2B5EF4-FFF2-40B4-BE49-F238E27FC236}">
                    <a16:creationId xmlns:a16="http://schemas.microsoft.com/office/drawing/2014/main" id="{0EF07A51-AD25-9144-825F-0B2C2B668857}"/>
                  </a:ext>
                </a:extLst>
              </p:cNvPr>
              <p:cNvSpPr>
                <a:spLocks noChangeArrowheads="1"/>
              </p:cNvSpPr>
              <p:nvPr/>
            </p:nvSpPr>
            <p:spPr bwMode="auto">
              <a:xfrm>
                <a:off x="611" y="2571"/>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AutoShape 923">
                <a:extLst>
                  <a:ext uri="{FF2B5EF4-FFF2-40B4-BE49-F238E27FC236}">
                    <a16:creationId xmlns:a16="http://schemas.microsoft.com/office/drawing/2014/main" id="{A702F468-48AE-234D-9379-C73A13006D85}"/>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7" name="Freeform 924">
              <a:extLst>
                <a:ext uri="{FF2B5EF4-FFF2-40B4-BE49-F238E27FC236}">
                  <a16:creationId xmlns:a16="http://schemas.microsoft.com/office/drawing/2014/main" id="{5237487A-AE0F-4949-8801-1E4C4F72BD04}"/>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8" name="Group 925">
              <a:extLst>
                <a:ext uri="{FF2B5EF4-FFF2-40B4-BE49-F238E27FC236}">
                  <a16:creationId xmlns:a16="http://schemas.microsoft.com/office/drawing/2014/main" id="{068E1C56-AB36-4F41-98F9-19705232DBF5}"/>
                </a:ext>
              </a:extLst>
            </p:cNvPr>
            <p:cNvGrpSpPr>
              <a:grpSpLocks/>
            </p:cNvGrpSpPr>
            <p:nvPr/>
          </p:nvGrpSpPr>
          <p:grpSpPr bwMode="auto">
            <a:xfrm>
              <a:off x="4739" y="1327"/>
              <a:ext cx="582" cy="139"/>
              <a:chOff x="614" y="2568"/>
              <a:chExt cx="725" cy="139"/>
            </a:xfrm>
          </p:grpSpPr>
          <p:sp>
            <p:nvSpPr>
              <p:cNvPr id="220" name="AutoShape 926">
                <a:extLst>
                  <a:ext uri="{FF2B5EF4-FFF2-40B4-BE49-F238E27FC236}">
                    <a16:creationId xmlns:a16="http://schemas.microsoft.com/office/drawing/2014/main" id="{71D6A333-3FF6-B04C-AF15-F69818E44A81}"/>
                  </a:ext>
                </a:extLst>
              </p:cNvPr>
              <p:cNvSpPr>
                <a:spLocks noChangeArrowheads="1"/>
              </p:cNvSpPr>
              <p:nvPr/>
            </p:nvSpPr>
            <p:spPr bwMode="auto">
              <a:xfrm>
                <a:off x="613" y="2569"/>
                <a:ext cx="715"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AutoShape 927">
                <a:extLst>
                  <a:ext uri="{FF2B5EF4-FFF2-40B4-BE49-F238E27FC236}">
                    <a16:creationId xmlns:a16="http://schemas.microsoft.com/office/drawing/2014/main" id="{1ABCF5F0-CD9D-1746-A808-67AD07AB40D0}"/>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9" name="Rectangle 928">
              <a:extLst>
                <a:ext uri="{FF2B5EF4-FFF2-40B4-BE49-F238E27FC236}">
                  <a16:creationId xmlns:a16="http://schemas.microsoft.com/office/drawing/2014/main" id="{9C6F879A-C8A9-594A-9188-5391582EB260}"/>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Freeform 929">
              <a:extLst>
                <a:ext uri="{FF2B5EF4-FFF2-40B4-BE49-F238E27FC236}">
                  <a16:creationId xmlns:a16="http://schemas.microsoft.com/office/drawing/2014/main" id="{7EC604D7-A689-C84C-8581-3313FC7E98FC}"/>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Freeform 930">
              <a:extLst>
                <a:ext uri="{FF2B5EF4-FFF2-40B4-BE49-F238E27FC236}">
                  <a16:creationId xmlns:a16="http://schemas.microsoft.com/office/drawing/2014/main" id="{DACB8CB7-9A88-D642-99BF-B6AAE6675F36}"/>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Oval 931">
              <a:extLst>
                <a:ext uri="{FF2B5EF4-FFF2-40B4-BE49-F238E27FC236}">
                  <a16:creationId xmlns:a16="http://schemas.microsoft.com/office/drawing/2014/main" id="{4D458CCD-2596-7D4D-903A-273DDEC0F29D}"/>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Freeform 932">
              <a:extLst>
                <a:ext uri="{FF2B5EF4-FFF2-40B4-BE49-F238E27FC236}">
                  <a16:creationId xmlns:a16="http://schemas.microsoft.com/office/drawing/2014/main" id="{36023226-4276-2849-8FE5-E402719129E6}"/>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AutoShape 933">
              <a:extLst>
                <a:ext uri="{FF2B5EF4-FFF2-40B4-BE49-F238E27FC236}">
                  <a16:creationId xmlns:a16="http://schemas.microsoft.com/office/drawing/2014/main" id="{11525C9D-9FA2-A943-81A5-DF14755CA319}"/>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5" name="AutoShape 934">
              <a:extLst>
                <a:ext uri="{FF2B5EF4-FFF2-40B4-BE49-F238E27FC236}">
                  <a16:creationId xmlns:a16="http://schemas.microsoft.com/office/drawing/2014/main" id="{FFDA69C3-A2EC-BF49-A41C-21CAD61862C2}"/>
                </a:ext>
              </a:extLst>
            </p:cNvPr>
            <p:cNvSpPr>
              <a:spLocks noChangeArrowheads="1"/>
            </p:cNvSpPr>
            <p:nvPr/>
          </p:nvSpPr>
          <p:spPr bwMode="auto">
            <a:xfrm>
              <a:off x="4208" y="2713"/>
              <a:ext cx="1067"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Oval 935">
              <a:extLst>
                <a:ext uri="{FF2B5EF4-FFF2-40B4-BE49-F238E27FC236}">
                  <a16:creationId xmlns:a16="http://schemas.microsoft.com/office/drawing/2014/main" id="{32A1C75A-951D-8C44-975C-B558D8777056}"/>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Oval 936">
              <a:extLst>
                <a:ext uri="{FF2B5EF4-FFF2-40B4-BE49-F238E27FC236}">
                  <a16:creationId xmlns:a16="http://schemas.microsoft.com/office/drawing/2014/main" id="{1F74D6CF-0B39-DE4E-9FDF-40332212D796}"/>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18" name="Oval 937">
              <a:extLst>
                <a:ext uri="{FF2B5EF4-FFF2-40B4-BE49-F238E27FC236}">
                  <a16:creationId xmlns:a16="http://schemas.microsoft.com/office/drawing/2014/main" id="{A310EE74-874D-424D-ADB0-C3B8B1F8018B}"/>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Rectangle 938">
              <a:extLst>
                <a:ext uri="{FF2B5EF4-FFF2-40B4-BE49-F238E27FC236}">
                  <a16:creationId xmlns:a16="http://schemas.microsoft.com/office/drawing/2014/main" id="{6CEE3458-9541-804C-BABB-1D5D0A626A11}"/>
                </a:ext>
              </a:extLst>
            </p:cNvPr>
            <p:cNvSpPr>
              <a:spLocks noChangeArrowheads="1"/>
            </p:cNvSpPr>
            <p:nvPr/>
          </p:nvSpPr>
          <p:spPr bwMode="auto">
            <a:xfrm>
              <a:off x="5059" y="1834"/>
              <a:ext cx="86"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5" name="Group 906">
            <a:extLst>
              <a:ext uri="{FF2B5EF4-FFF2-40B4-BE49-F238E27FC236}">
                <a16:creationId xmlns:a16="http://schemas.microsoft.com/office/drawing/2014/main" id="{E3A67C06-B879-D64F-928D-B0C2F32A9249}"/>
              </a:ext>
            </a:extLst>
          </p:cNvPr>
          <p:cNvGrpSpPr>
            <a:grpSpLocks/>
          </p:cNvGrpSpPr>
          <p:nvPr/>
        </p:nvGrpSpPr>
        <p:grpSpPr bwMode="auto">
          <a:xfrm>
            <a:off x="2855868" y="2321964"/>
            <a:ext cx="188171" cy="322510"/>
            <a:chOff x="4140" y="429"/>
            <a:chExt cx="1425" cy="2396"/>
          </a:xfrm>
        </p:grpSpPr>
        <p:sp>
          <p:nvSpPr>
            <p:cNvPr id="164" name="Freeform 907">
              <a:extLst>
                <a:ext uri="{FF2B5EF4-FFF2-40B4-BE49-F238E27FC236}">
                  <a16:creationId xmlns:a16="http://schemas.microsoft.com/office/drawing/2014/main" id="{282A8192-3A77-134C-807E-91EC9EAEE4C5}"/>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5" name="Rectangle 908">
              <a:extLst>
                <a:ext uri="{FF2B5EF4-FFF2-40B4-BE49-F238E27FC236}">
                  <a16:creationId xmlns:a16="http://schemas.microsoft.com/office/drawing/2014/main" id="{AC228ED7-6D71-7F47-A160-E07C5483A2FE}"/>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6" name="Freeform 909">
              <a:extLst>
                <a:ext uri="{FF2B5EF4-FFF2-40B4-BE49-F238E27FC236}">
                  <a16:creationId xmlns:a16="http://schemas.microsoft.com/office/drawing/2014/main" id="{8B243AF6-502B-AA43-AD5E-4E8DC62E8417}"/>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Freeform 910">
              <a:extLst>
                <a:ext uri="{FF2B5EF4-FFF2-40B4-BE49-F238E27FC236}">
                  <a16:creationId xmlns:a16="http://schemas.microsoft.com/office/drawing/2014/main" id="{F3F62FB9-5A91-194D-8CE8-618C42B68094}"/>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911">
              <a:extLst>
                <a:ext uri="{FF2B5EF4-FFF2-40B4-BE49-F238E27FC236}">
                  <a16:creationId xmlns:a16="http://schemas.microsoft.com/office/drawing/2014/main" id="{F78C1223-9CFB-D24C-AA97-88B9175ED237}"/>
                </a:ext>
              </a:extLst>
            </p:cNvPr>
            <p:cNvSpPr>
              <a:spLocks noChangeArrowheads="1"/>
            </p:cNvSpPr>
            <p:nvPr/>
          </p:nvSpPr>
          <p:spPr bwMode="auto">
            <a:xfrm>
              <a:off x="4214" y="692"/>
              <a:ext cx="592"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69" name="Group 912">
              <a:extLst>
                <a:ext uri="{FF2B5EF4-FFF2-40B4-BE49-F238E27FC236}">
                  <a16:creationId xmlns:a16="http://schemas.microsoft.com/office/drawing/2014/main" id="{51A11393-1087-4140-8E4B-D4DE2AD02BC9}"/>
                </a:ext>
              </a:extLst>
            </p:cNvPr>
            <p:cNvGrpSpPr>
              <a:grpSpLocks/>
            </p:cNvGrpSpPr>
            <p:nvPr/>
          </p:nvGrpSpPr>
          <p:grpSpPr bwMode="auto">
            <a:xfrm>
              <a:off x="4749" y="668"/>
              <a:ext cx="581" cy="145"/>
              <a:chOff x="614" y="2568"/>
              <a:chExt cx="725" cy="139"/>
            </a:xfrm>
          </p:grpSpPr>
          <p:sp>
            <p:nvSpPr>
              <p:cNvPr id="194" name="AutoShape 913">
                <a:extLst>
                  <a:ext uri="{FF2B5EF4-FFF2-40B4-BE49-F238E27FC236}">
                    <a16:creationId xmlns:a16="http://schemas.microsoft.com/office/drawing/2014/main" id="{AE948E34-20DE-3445-8AB7-B98285286AE3}"/>
                  </a:ext>
                </a:extLst>
              </p:cNvPr>
              <p:cNvSpPr>
                <a:spLocks noChangeArrowheads="1"/>
              </p:cNvSpPr>
              <p:nvPr/>
            </p:nvSpPr>
            <p:spPr bwMode="auto">
              <a:xfrm>
                <a:off x="616" y="2565"/>
                <a:ext cx="724" cy="12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AutoShape 914">
                <a:extLst>
                  <a:ext uri="{FF2B5EF4-FFF2-40B4-BE49-F238E27FC236}">
                    <a16:creationId xmlns:a16="http://schemas.microsoft.com/office/drawing/2014/main" id="{32D8B979-576F-EB40-95E2-FC106E57485E}"/>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0" name="Rectangle 915">
              <a:extLst>
                <a:ext uri="{FF2B5EF4-FFF2-40B4-BE49-F238E27FC236}">
                  <a16:creationId xmlns:a16="http://schemas.microsoft.com/office/drawing/2014/main" id="{E4CDC6BC-2DA6-BC44-B692-020A0D0AEB30}"/>
                </a:ext>
              </a:extLst>
            </p:cNvPr>
            <p:cNvSpPr>
              <a:spLocks noChangeArrowheads="1"/>
            </p:cNvSpPr>
            <p:nvPr/>
          </p:nvSpPr>
          <p:spPr bwMode="auto">
            <a:xfrm>
              <a:off x="4226" y="1020"/>
              <a:ext cx="592"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1" name="Group 916">
              <a:extLst>
                <a:ext uri="{FF2B5EF4-FFF2-40B4-BE49-F238E27FC236}">
                  <a16:creationId xmlns:a16="http://schemas.microsoft.com/office/drawing/2014/main" id="{AB60262A-3F98-094D-9256-31275D6FC2AD}"/>
                </a:ext>
              </a:extLst>
            </p:cNvPr>
            <p:cNvGrpSpPr>
              <a:grpSpLocks/>
            </p:cNvGrpSpPr>
            <p:nvPr/>
          </p:nvGrpSpPr>
          <p:grpSpPr bwMode="auto">
            <a:xfrm>
              <a:off x="4747" y="994"/>
              <a:ext cx="581" cy="134"/>
              <a:chOff x="614" y="2568"/>
              <a:chExt cx="725" cy="139"/>
            </a:xfrm>
          </p:grpSpPr>
          <p:sp>
            <p:nvSpPr>
              <p:cNvPr id="192" name="AutoShape 917">
                <a:extLst>
                  <a:ext uri="{FF2B5EF4-FFF2-40B4-BE49-F238E27FC236}">
                    <a16:creationId xmlns:a16="http://schemas.microsoft.com/office/drawing/2014/main" id="{9E66E9C4-39FB-E64B-9DA9-ADF436E359BF}"/>
                  </a:ext>
                </a:extLst>
              </p:cNvPr>
              <p:cNvSpPr>
                <a:spLocks noChangeArrowheads="1"/>
              </p:cNvSpPr>
              <p:nvPr/>
            </p:nvSpPr>
            <p:spPr bwMode="auto">
              <a:xfrm>
                <a:off x="611" y="2568"/>
                <a:ext cx="731" cy="136"/>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AutoShape 918">
                <a:extLst>
                  <a:ext uri="{FF2B5EF4-FFF2-40B4-BE49-F238E27FC236}">
                    <a16:creationId xmlns:a16="http://schemas.microsoft.com/office/drawing/2014/main" id="{52ECBB6D-04FA-8C47-986B-FB1048973156}"/>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2" name="Rectangle 919">
              <a:extLst>
                <a:ext uri="{FF2B5EF4-FFF2-40B4-BE49-F238E27FC236}">
                  <a16:creationId xmlns:a16="http://schemas.microsoft.com/office/drawing/2014/main" id="{1591C828-7F82-224C-9ABE-80DE0CAD59F1}"/>
                </a:ext>
              </a:extLst>
            </p:cNvPr>
            <p:cNvSpPr>
              <a:spLocks noChangeArrowheads="1"/>
            </p:cNvSpPr>
            <p:nvPr/>
          </p:nvSpPr>
          <p:spPr bwMode="auto">
            <a:xfrm>
              <a:off x="4214" y="1361"/>
              <a:ext cx="598"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3" name="Rectangle 920">
              <a:extLst>
                <a:ext uri="{FF2B5EF4-FFF2-40B4-BE49-F238E27FC236}">
                  <a16:creationId xmlns:a16="http://schemas.microsoft.com/office/drawing/2014/main" id="{BFDBC040-495C-AD4F-AB64-E9145C9E911E}"/>
                </a:ext>
              </a:extLst>
            </p:cNvPr>
            <p:cNvSpPr>
              <a:spLocks noChangeArrowheads="1"/>
            </p:cNvSpPr>
            <p:nvPr/>
          </p:nvSpPr>
          <p:spPr bwMode="auto">
            <a:xfrm>
              <a:off x="4226" y="1657"/>
              <a:ext cx="598" cy="46"/>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4" name="Group 921">
              <a:extLst>
                <a:ext uri="{FF2B5EF4-FFF2-40B4-BE49-F238E27FC236}">
                  <a16:creationId xmlns:a16="http://schemas.microsoft.com/office/drawing/2014/main" id="{62D76478-6E9A-C842-89A6-1182B0FFA9C6}"/>
                </a:ext>
              </a:extLst>
            </p:cNvPr>
            <p:cNvGrpSpPr>
              <a:grpSpLocks/>
            </p:cNvGrpSpPr>
            <p:nvPr/>
          </p:nvGrpSpPr>
          <p:grpSpPr bwMode="auto">
            <a:xfrm>
              <a:off x="4735" y="1627"/>
              <a:ext cx="582" cy="151"/>
              <a:chOff x="614" y="2568"/>
              <a:chExt cx="725" cy="139"/>
            </a:xfrm>
          </p:grpSpPr>
          <p:sp>
            <p:nvSpPr>
              <p:cNvPr id="190" name="AutoShape 922">
                <a:extLst>
                  <a:ext uri="{FF2B5EF4-FFF2-40B4-BE49-F238E27FC236}">
                    <a16:creationId xmlns:a16="http://schemas.microsoft.com/office/drawing/2014/main" id="{61D556A4-CAE2-F345-B8DF-8C57B78D3337}"/>
                  </a:ext>
                </a:extLst>
              </p:cNvPr>
              <p:cNvSpPr>
                <a:spLocks noChangeArrowheads="1"/>
              </p:cNvSpPr>
              <p:nvPr/>
            </p:nvSpPr>
            <p:spPr bwMode="auto">
              <a:xfrm>
                <a:off x="611" y="2571"/>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1" name="AutoShape 923">
                <a:extLst>
                  <a:ext uri="{FF2B5EF4-FFF2-40B4-BE49-F238E27FC236}">
                    <a16:creationId xmlns:a16="http://schemas.microsoft.com/office/drawing/2014/main" id="{971A650C-1984-6F4D-9C36-86CD5219E859}"/>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5" name="Freeform 924">
              <a:extLst>
                <a:ext uri="{FF2B5EF4-FFF2-40B4-BE49-F238E27FC236}">
                  <a16:creationId xmlns:a16="http://schemas.microsoft.com/office/drawing/2014/main" id="{FE2F8C79-1F6D-4B42-B415-40743BCA7767}"/>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6" name="Group 925">
              <a:extLst>
                <a:ext uri="{FF2B5EF4-FFF2-40B4-BE49-F238E27FC236}">
                  <a16:creationId xmlns:a16="http://schemas.microsoft.com/office/drawing/2014/main" id="{AFE70400-8965-7B4F-B1F6-374725D345B0}"/>
                </a:ext>
              </a:extLst>
            </p:cNvPr>
            <p:cNvGrpSpPr>
              <a:grpSpLocks/>
            </p:cNvGrpSpPr>
            <p:nvPr/>
          </p:nvGrpSpPr>
          <p:grpSpPr bwMode="auto">
            <a:xfrm>
              <a:off x="4739" y="1327"/>
              <a:ext cx="582" cy="139"/>
              <a:chOff x="614" y="2568"/>
              <a:chExt cx="725" cy="139"/>
            </a:xfrm>
          </p:grpSpPr>
          <p:sp>
            <p:nvSpPr>
              <p:cNvPr id="188" name="AutoShape 926">
                <a:extLst>
                  <a:ext uri="{FF2B5EF4-FFF2-40B4-BE49-F238E27FC236}">
                    <a16:creationId xmlns:a16="http://schemas.microsoft.com/office/drawing/2014/main" id="{CA78E25F-593A-884E-A212-DA0B2C6FD009}"/>
                  </a:ext>
                </a:extLst>
              </p:cNvPr>
              <p:cNvSpPr>
                <a:spLocks noChangeArrowheads="1"/>
              </p:cNvSpPr>
              <p:nvPr/>
            </p:nvSpPr>
            <p:spPr bwMode="auto">
              <a:xfrm>
                <a:off x="613" y="2569"/>
                <a:ext cx="715"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AutoShape 927">
                <a:extLst>
                  <a:ext uri="{FF2B5EF4-FFF2-40B4-BE49-F238E27FC236}">
                    <a16:creationId xmlns:a16="http://schemas.microsoft.com/office/drawing/2014/main" id="{E60D41ED-2A41-484C-9046-2D97532FA766}"/>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7" name="Rectangle 928">
              <a:extLst>
                <a:ext uri="{FF2B5EF4-FFF2-40B4-BE49-F238E27FC236}">
                  <a16:creationId xmlns:a16="http://schemas.microsoft.com/office/drawing/2014/main" id="{C45B91FB-758E-6949-9ACB-A99A22C4F738}"/>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Freeform 929">
              <a:extLst>
                <a:ext uri="{FF2B5EF4-FFF2-40B4-BE49-F238E27FC236}">
                  <a16:creationId xmlns:a16="http://schemas.microsoft.com/office/drawing/2014/main" id="{8BB12A06-CEE5-274E-AFA2-79BC967C2AC9}"/>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9" name="Freeform 930">
              <a:extLst>
                <a:ext uri="{FF2B5EF4-FFF2-40B4-BE49-F238E27FC236}">
                  <a16:creationId xmlns:a16="http://schemas.microsoft.com/office/drawing/2014/main" id="{CAA3B770-95AA-7248-AEDB-C998E136B21E}"/>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0" name="Oval 931">
              <a:extLst>
                <a:ext uri="{FF2B5EF4-FFF2-40B4-BE49-F238E27FC236}">
                  <a16:creationId xmlns:a16="http://schemas.microsoft.com/office/drawing/2014/main" id="{D7CAFE06-E7B1-2844-BEE0-541C243748F5}"/>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Freeform 932">
              <a:extLst>
                <a:ext uri="{FF2B5EF4-FFF2-40B4-BE49-F238E27FC236}">
                  <a16:creationId xmlns:a16="http://schemas.microsoft.com/office/drawing/2014/main" id="{045B3B81-794C-0147-82F5-95ABFD6C074E}"/>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AutoShape 933">
              <a:extLst>
                <a:ext uri="{FF2B5EF4-FFF2-40B4-BE49-F238E27FC236}">
                  <a16:creationId xmlns:a16="http://schemas.microsoft.com/office/drawing/2014/main" id="{5A5CB92D-83D1-2240-B332-466A5BB1ABF9}"/>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3" name="AutoShape 934">
              <a:extLst>
                <a:ext uri="{FF2B5EF4-FFF2-40B4-BE49-F238E27FC236}">
                  <a16:creationId xmlns:a16="http://schemas.microsoft.com/office/drawing/2014/main" id="{71F487C8-272B-8C43-8DCA-63C8490FE959}"/>
                </a:ext>
              </a:extLst>
            </p:cNvPr>
            <p:cNvSpPr>
              <a:spLocks noChangeArrowheads="1"/>
            </p:cNvSpPr>
            <p:nvPr/>
          </p:nvSpPr>
          <p:spPr bwMode="auto">
            <a:xfrm>
              <a:off x="4208" y="2713"/>
              <a:ext cx="1067"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Oval 935">
              <a:extLst>
                <a:ext uri="{FF2B5EF4-FFF2-40B4-BE49-F238E27FC236}">
                  <a16:creationId xmlns:a16="http://schemas.microsoft.com/office/drawing/2014/main" id="{4A774DAE-0466-C84B-9E90-DAD1D7164CD4}"/>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Oval 936">
              <a:extLst>
                <a:ext uri="{FF2B5EF4-FFF2-40B4-BE49-F238E27FC236}">
                  <a16:creationId xmlns:a16="http://schemas.microsoft.com/office/drawing/2014/main" id="{A9B70292-A0C1-0F42-83FF-EEC215BDA0F0}"/>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86" name="Oval 937">
              <a:extLst>
                <a:ext uri="{FF2B5EF4-FFF2-40B4-BE49-F238E27FC236}">
                  <a16:creationId xmlns:a16="http://schemas.microsoft.com/office/drawing/2014/main" id="{82A148D7-01B9-754C-84E5-98B8C25D5997}"/>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Rectangle 938">
              <a:extLst>
                <a:ext uri="{FF2B5EF4-FFF2-40B4-BE49-F238E27FC236}">
                  <a16:creationId xmlns:a16="http://schemas.microsoft.com/office/drawing/2014/main" id="{C3D5523A-363B-2642-9D85-3CF484B857CC}"/>
                </a:ext>
              </a:extLst>
            </p:cNvPr>
            <p:cNvSpPr>
              <a:spLocks noChangeArrowheads="1"/>
            </p:cNvSpPr>
            <p:nvPr/>
          </p:nvSpPr>
          <p:spPr bwMode="auto">
            <a:xfrm>
              <a:off x="5059" y="1834"/>
              <a:ext cx="86"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7" name="Group 116">
            <a:extLst>
              <a:ext uri="{FF2B5EF4-FFF2-40B4-BE49-F238E27FC236}">
                <a16:creationId xmlns:a16="http://schemas.microsoft.com/office/drawing/2014/main" id="{6DA7A623-84FE-7649-BC09-AECF83B28AF4}"/>
              </a:ext>
            </a:extLst>
          </p:cNvPr>
          <p:cNvGrpSpPr/>
          <p:nvPr/>
        </p:nvGrpSpPr>
        <p:grpSpPr>
          <a:xfrm>
            <a:off x="1317802" y="2104254"/>
            <a:ext cx="459178" cy="246289"/>
            <a:chOff x="7493876" y="2774731"/>
            <a:chExt cx="1481958" cy="894622"/>
          </a:xfrm>
        </p:grpSpPr>
        <p:sp>
          <p:nvSpPr>
            <p:cNvPr id="150" name="Freeform 149">
              <a:extLst>
                <a:ext uri="{FF2B5EF4-FFF2-40B4-BE49-F238E27FC236}">
                  <a16:creationId xmlns:a16="http://schemas.microsoft.com/office/drawing/2014/main" id="{75F1E651-4EC6-FF45-9D6F-E6473C1633E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1" name="Oval 150">
              <a:extLst>
                <a:ext uri="{FF2B5EF4-FFF2-40B4-BE49-F238E27FC236}">
                  <a16:creationId xmlns:a16="http://schemas.microsoft.com/office/drawing/2014/main" id="{4B40BAB5-7BB3-FB40-A9ED-8673C88F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2" name="Group 151">
              <a:extLst>
                <a:ext uri="{FF2B5EF4-FFF2-40B4-BE49-F238E27FC236}">
                  <a16:creationId xmlns:a16="http://schemas.microsoft.com/office/drawing/2014/main" id="{0BA7B6A2-DA31-474B-91AC-4A6969C74295}"/>
                </a:ext>
              </a:extLst>
            </p:cNvPr>
            <p:cNvGrpSpPr/>
            <p:nvPr/>
          </p:nvGrpSpPr>
          <p:grpSpPr>
            <a:xfrm>
              <a:off x="7713663" y="2848339"/>
              <a:ext cx="1042107" cy="425543"/>
              <a:chOff x="7786941" y="2884917"/>
              <a:chExt cx="897649" cy="353919"/>
            </a:xfrm>
          </p:grpSpPr>
          <p:sp>
            <p:nvSpPr>
              <p:cNvPr id="153" name="Freeform 152">
                <a:extLst>
                  <a:ext uri="{FF2B5EF4-FFF2-40B4-BE49-F238E27FC236}">
                    <a16:creationId xmlns:a16="http://schemas.microsoft.com/office/drawing/2014/main" id="{3FB79240-8923-AA4A-BB9B-9ADA9BAB521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97BCE9AE-808F-194B-9274-E87B7C73ABB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5" name="Freeform 154">
                <a:extLst>
                  <a:ext uri="{FF2B5EF4-FFF2-40B4-BE49-F238E27FC236}">
                    <a16:creationId xmlns:a16="http://schemas.microsoft.com/office/drawing/2014/main" id="{70E4C6AF-15F4-8A42-8B1D-06100D31686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6" name="Freeform 155">
                <a:extLst>
                  <a:ext uri="{FF2B5EF4-FFF2-40B4-BE49-F238E27FC236}">
                    <a16:creationId xmlns:a16="http://schemas.microsoft.com/office/drawing/2014/main" id="{88654F13-D45C-2742-96FF-71FAC38C4EF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19" name="Group 118">
            <a:extLst>
              <a:ext uri="{FF2B5EF4-FFF2-40B4-BE49-F238E27FC236}">
                <a16:creationId xmlns:a16="http://schemas.microsoft.com/office/drawing/2014/main" id="{53FC4194-AA92-8446-96E4-D8F9BA52D04A}"/>
              </a:ext>
            </a:extLst>
          </p:cNvPr>
          <p:cNvGrpSpPr/>
          <p:nvPr/>
        </p:nvGrpSpPr>
        <p:grpSpPr>
          <a:xfrm>
            <a:off x="1250777" y="3651865"/>
            <a:ext cx="341795" cy="196877"/>
            <a:chOff x="3668110" y="2448910"/>
            <a:chExt cx="3794234" cy="2165130"/>
          </a:xfrm>
        </p:grpSpPr>
        <p:sp>
          <p:nvSpPr>
            <p:cNvPr id="136" name="Rectangle 135">
              <a:extLst>
                <a:ext uri="{FF2B5EF4-FFF2-40B4-BE49-F238E27FC236}">
                  <a16:creationId xmlns:a16="http://schemas.microsoft.com/office/drawing/2014/main" id="{CF9CC670-89DB-094A-82D0-6F719FCF676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7" name="Freeform 136">
              <a:extLst>
                <a:ext uri="{FF2B5EF4-FFF2-40B4-BE49-F238E27FC236}">
                  <a16:creationId xmlns:a16="http://schemas.microsoft.com/office/drawing/2014/main" id="{BC35570F-CC43-8D45-AEA4-B781C6FB84B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8" name="Group 137">
              <a:extLst>
                <a:ext uri="{FF2B5EF4-FFF2-40B4-BE49-F238E27FC236}">
                  <a16:creationId xmlns:a16="http://schemas.microsoft.com/office/drawing/2014/main" id="{AE298724-015E-974F-8728-549486275045}"/>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7E8D59BF-37A3-C74C-AC4F-8A2FFB68F07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0" name="Freeform 139">
                <a:extLst>
                  <a:ext uri="{FF2B5EF4-FFF2-40B4-BE49-F238E27FC236}">
                    <a16:creationId xmlns:a16="http://schemas.microsoft.com/office/drawing/2014/main" id="{ED8FAF41-F93B-E042-B916-EB277D0662E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1" name="Freeform 140">
                <a:extLst>
                  <a:ext uri="{FF2B5EF4-FFF2-40B4-BE49-F238E27FC236}">
                    <a16:creationId xmlns:a16="http://schemas.microsoft.com/office/drawing/2014/main" id="{B17F6B3B-10EC-BD49-9D86-2EF626AD0E6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871C1393-9ED2-A944-BDA1-DA3D53E6ACA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0" name="Group 119">
            <a:extLst>
              <a:ext uri="{FF2B5EF4-FFF2-40B4-BE49-F238E27FC236}">
                <a16:creationId xmlns:a16="http://schemas.microsoft.com/office/drawing/2014/main" id="{036CC37C-87FD-3D48-B7A2-809DD5C57BF5}"/>
              </a:ext>
            </a:extLst>
          </p:cNvPr>
          <p:cNvGrpSpPr/>
          <p:nvPr/>
        </p:nvGrpSpPr>
        <p:grpSpPr>
          <a:xfrm>
            <a:off x="2040045" y="3537308"/>
            <a:ext cx="341795" cy="196877"/>
            <a:chOff x="3668110" y="2448910"/>
            <a:chExt cx="3794234" cy="2165130"/>
          </a:xfrm>
        </p:grpSpPr>
        <p:sp>
          <p:nvSpPr>
            <p:cNvPr id="129" name="Rectangle 128">
              <a:extLst>
                <a:ext uri="{FF2B5EF4-FFF2-40B4-BE49-F238E27FC236}">
                  <a16:creationId xmlns:a16="http://schemas.microsoft.com/office/drawing/2014/main" id="{2356B931-44E5-3F44-8FDC-74A46B6E9021}"/>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0" name="Freeform 129">
              <a:extLst>
                <a:ext uri="{FF2B5EF4-FFF2-40B4-BE49-F238E27FC236}">
                  <a16:creationId xmlns:a16="http://schemas.microsoft.com/office/drawing/2014/main" id="{E8A52C57-520F-9747-8460-5AAF0FC0EAD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1" name="Group 130">
              <a:extLst>
                <a:ext uri="{FF2B5EF4-FFF2-40B4-BE49-F238E27FC236}">
                  <a16:creationId xmlns:a16="http://schemas.microsoft.com/office/drawing/2014/main" id="{30157AC0-1E32-2A41-95FD-7F17E9D163A6}"/>
                </a:ext>
              </a:extLst>
            </p:cNvPr>
            <p:cNvGrpSpPr/>
            <p:nvPr/>
          </p:nvGrpSpPr>
          <p:grpSpPr>
            <a:xfrm>
              <a:off x="3941378" y="2603243"/>
              <a:ext cx="3202061" cy="1066110"/>
              <a:chOff x="7939341" y="3037317"/>
              <a:chExt cx="897649" cy="353919"/>
            </a:xfrm>
          </p:grpSpPr>
          <p:sp>
            <p:nvSpPr>
              <p:cNvPr id="132" name="Freeform 131">
                <a:extLst>
                  <a:ext uri="{FF2B5EF4-FFF2-40B4-BE49-F238E27FC236}">
                    <a16:creationId xmlns:a16="http://schemas.microsoft.com/office/drawing/2014/main" id="{163011B3-F45A-5244-96F4-5F404828C59A}"/>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3" name="Freeform 132">
                <a:extLst>
                  <a:ext uri="{FF2B5EF4-FFF2-40B4-BE49-F238E27FC236}">
                    <a16:creationId xmlns:a16="http://schemas.microsoft.com/office/drawing/2014/main" id="{029DC67C-10FD-3B4D-A055-98630FCF5D2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C3FE3A5B-7AE3-7A4C-9BD4-6DBB8A3AFB4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8FC26F94-08E9-0549-B31B-7DE42BFD5BE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6" name="Oval 5">
            <a:extLst>
              <a:ext uri="{FF2B5EF4-FFF2-40B4-BE49-F238E27FC236}">
                <a16:creationId xmlns:a16="http://schemas.microsoft.com/office/drawing/2014/main" id="{8238E296-799C-104B-9D2A-5B14B9D6E997}"/>
              </a:ext>
            </a:extLst>
          </p:cNvPr>
          <p:cNvSpPr/>
          <p:nvPr/>
        </p:nvSpPr>
        <p:spPr>
          <a:xfrm>
            <a:off x="2702219" y="3212376"/>
            <a:ext cx="1061561" cy="1007269"/>
          </a:xfrm>
          <a:prstGeom prst="ellipse">
            <a:avLst/>
          </a:prstGeom>
          <a:noFill/>
          <a:ln w="190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 name="Oval 6">
            <a:extLst>
              <a:ext uri="{FF2B5EF4-FFF2-40B4-BE49-F238E27FC236}">
                <a16:creationId xmlns:a16="http://schemas.microsoft.com/office/drawing/2014/main" id="{703E46E3-5EEE-1249-846B-83D8E9F883A8}"/>
              </a:ext>
            </a:extLst>
          </p:cNvPr>
          <p:cNvSpPr/>
          <p:nvPr/>
        </p:nvSpPr>
        <p:spPr>
          <a:xfrm rot="1109789">
            <a:off x="442159" y="3210724"/>
            <a:ext cx="1459396" cy="100179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 name="Rectangle 7">
            <a:extLst>
              <a:ext uri="{FF2B5EF4-FFF2-40B4-BE49-F238E27FC236}">
                <a16:creationId xmlns:a16="http://schemas.microsoft.com/office/drawing/2014/main" id="{090E4507-2CDA-014C-9F4F-8030F04F859E}"/>
              </a:ext>
            </a:extLst>
          </p:cNvPr>
          <p:cNvSpPr/>
          <p:nvPr/>
        </p:nvSpPr>
        <p:spPr>
          <a:xfrm>
            <a:off x="627799" y="3158083"/>
            <a:ext cx="561499" cy="127159"/>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5C906BD4-1D3D-4844-8259-6DAD4A12C76B}"/>
              </a:ext>
            </a:extLst>
          </p:cNvPr>
          <p:cNvSpPr txBox="1"/>
          <p:nvPr/>
        </p:nvSpPr>
        <p:spPr>
          <a:xfrm>
            <a:off x="594842" y="2988157"/>
            <a:ext cx="926857" cy="406265"/>
          </a:xfrm>
          <a:prstGeom prst="rect">
            <a:avLst/>
          </a:prstGeom>
          <a:noFill/>
        </p:spPr>
        <p:txBody>
          <a:bodyPr wrap="none" rtlCol="0">
            <a:spAutoFit/>
          </a:bodyPr>
          <a:lstStyle/>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Computer </a:t>
            </a:r>
          </a:p>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Science</a:t>
            </a:r>
          </a:p>
        </p:txBody>
      </p:sp>
      <p:grpSp>
        <p:nvGrpSpPr>
          <p:cNvPr id="9" name="Group 8">
            <a:extLst>
              <a:ext uri="{FF2B5EF4-FFF2-40B4-BE49-F238E27FC236}">
                <a16:creationId xmlns:a16="http://schemas.microsoft.com/office/drawing/2014/main" id="{900A8A98-CA9C-0447-A884-8B9F07077C06}"/>
              </a:ext>
            </a:extLst>
          </p:cNvPr>
          <p:cNvGrpSpPr/>
          <p:nvPr/>
        </p:nvGrpSpPr>
        <p:grpSpPr>
          <a:xfrm>
            <a:off x="3281313" y="3158085"/>
            <a:ext cx="370649" cy="249299"/>
            <a:chOff x="3878580" y="5130446"/>
            <a:chExt cx="494198" cy="332399"/>
          </a:xfrm>
        </p:grpSpPr>
        <p:sp>
          <p:nvSpPr>
            <p:cNvPr id="323" name="Rectangle 322">
              <a:extLst>
                <a:ext uri="{FF2B5EF4-FFF2-40B4-BE49-F238E27FC236}">
                  <a16:creationId xmlns:a16="http://schemas.microsoft.com/office/drawing/2014/main" id="{FAF7F944-BF94-374F-9872-EC0AA6C7AB53}"/>
                </a:ext>
              </a:extLst>
            </p:cNvPr>
            <p:cNvSpPr/>
            <p:nvPr/>
          </p:nvSpPr>
          <p:spPr>
            <a:xfrm>
              <a:off x="3878580" y="5172075"/>
              <a:ext cx="356235" cy="169545"/>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2" name="TextBox 321">
              <a:extLst>
                <a:ext uri="{FF2B5EF4-FFF2-40B4-BE49-F238E27FC236}">
                  <a16:creationId xmlns:a16="http://schemas.microsoft.com/office/drawing/2014/main" id="{B08275E2-D861-284C-8508-F089B5612D6A}"/>
                </a:ext>
              </a:extLst>
            </p:cNvPr>
            <p:cNvSpPr txBox="1"/>
            <p:nvPr/>
          </p:nvSpPr>
          <p:spPr>
            <a:xfrm>
              <a:off x="3882901" y="5130446"/>
              <a:ext cx="489877" cy="332399"/>
            </a:xfrm>
            <a:prstGeom prst="rect">
              <a:avLst/>
            </a:prstGeom>
            <a:noFill/>
          </p:spPr>
          <p:txBody>
            <a:bodyPr wrap="none" rtlCol="0">
              <a:spAutoFit/>
            </a:bodyPr>
            <a:lstStyle/>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EE</a:t>
              </a:r>
            </a:p>
          </p:txBody>
        </p:sp>
      </p:grpSp>
      <p:grpSp>
        <p:nvGrpSpPr>
          <p:cNvPr id="121" name="Group 120">
            <a:extLst>
              <a:ext uri="{FF2B5EF4-FFF2-40B4-BE49-F238E27FC236}">
                <a16:creationId xmlns:a16="http://schemas.microsoft.com/office/drawing/2014/main" id="{C172338A-93CF-9F4E-B72F-E32B90492E18}"/>
              </a:ext>
            </a:extLst>
          </p:cNvPr>
          <p:cNvGrpSpPr/>
          <p:nvPr/>
        </p:nvGrpSpPr>
        <p:grpSpPr>
          <a:xfrm>
            <a:off x="3030056" y="3551300"/>
            <a:ext cx="341795" cy="196877"/>
            <a:chOff x="3668110" y="2448910"/>
            <a:chExt cx="3794234" cy="2165130"/>
          </a:xfrm>
        </p:grpSpPr>
        <p:sp>
          <p:nvSpPr>
            <p:cNvPr id="122" name="Rectangle 121">
              <a:extLst>
                <a:ext uri="{FF2B5EF4-FFF2-40B4-BE49-F238E27FC236}">
                  <a16:creationId xmlns:a16="http://schemas.microsoft.com/office/drawing/2014/main" id="{E1D3CB39-88E8-BE41-953B-0BCD321784A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3" name="Freeform 122">
              <a:extLst>
                <a:ext uri="{FF2B5EF4-FFF2-40B4-BE49-F238E27FC236}">
                  <a16:creationId xmlns:a16="http://schemas.microsoft.com/office/drawing/2014/main" id="{31F6FF40-E209-2C4F-998B-EACCEAD78C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4" name="Group 123">
              <a:extLst>
                <a:ext uri="{FF2B5EF4-FFF2-40B4-BE49-F238E27FC236}">
                  <a16:creationId xmlns:a16="http://schemas.microsoft.com/office/drawing/2014/main" id="{85C88B42-46C3-8448-9752-714A4EE68AA0}"/>
                </a:ext>
              </a:extLst>
            </p:cNvPr>
            <p:cNvGrpSpPr/>
            <p:nvPr/>
          </p:nvGrpSpPr>
          <p:grpSpPr>
            <a:xfrm>
              <a:off x="3941378" y="2603243"/>
              <a:ext cx="3202061" cy="1066110"/>
              <a:chOff x="7939341" y="3037317"/>
              <a:chExt cx="897649" cy="353919"/>
            </a:xfrm>
          </p:grpSpPr>
          <p:sp>
            <p:nvSpPr>
              <p:cNvPr id="125" name="Freeform 124">
                <a:extLst>
                  <a:ext uri="{FF2B5EF4-FFF2-40B4-BE49-F238E27FC236}">
                    <a16:creationId xmlns:a16="http://schemas.microsoft.com/office/drawing/2014/main" id="{E2B03237-BE67-DA40-8F8A-49F6F884919A}"/>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Freeform 125">
                <a:extLst>
                  <a:ext uri="{FF2B5EF4-FFF2-40B4-BE49-F238E27FC236}">
                    <a16:creationId xmlns:a16="http://schemas.microsoft.com/office/drawing/2014/main" id="{3D16D500-6BE3-3A44-9006-1263D181342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DB5AADC8-D1D8-AE47-BC82-F8EAC740C732}"/>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36C4C0B-0A49-B540-B6B3-1F52B9A8C35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7" name="Group 16">
            <a:extLst>
              <a:ext uri="{FF2B5EF4-FFF2-40B4-BE49-F238E27FC236}">
                <a16:creationId xmlns:a16="http://schemas.microsoft.com/office/drawing/2014/main" id="{9FC0C12D-791A-7C43-97DF-19F78F6E6F59}"/>
              </a:ext>
            </a:extLst>
          </p:cNvPr>
          <p:cNvGrpSpPr/>
          <p:nvPr/>
        </p:nvGrpSpPr>
        <p:grpSpPr>
          <a:xfrm>
            <a:off x="1151060" y="2672944"/>
            <a:ext cx="2552713" cy="1318577"/>
            <a:chOff x="1720833" y="3315547"/>
            <a:chExt cx="3403617" cy="1758103"/>
          </a:xfrm>
        </p:grpSpPr>
        <p:grpSp>
          <p:nvGrpSpPr>
            <p:cNvPr id="12" name="Group 11">
              <a:extLst>
                <a:ext uri="{FF2B5EF4-FFF2-40B4-BE49-F238E27FC236}">
                  <a16:creationId xmlns:a16="http://schemas.microsoft.com/office/drawing/2014/main" id="{6F47139A-F594-B04E-B78D-A318DF9F601B}"/>
                </a:ext>
              </a:extLst>
            </p:cNvPr>
            <p:cNvGrpSpPr/>
            <p:nvPr/>
          </p:nvGrpSpPr>
          <p:grpSpPr>
            <a:xfrm>
              <a:off x="4692650" y="4630977"/>
              <a:ext cx="431800" cy="442673"/>
              <a:chOff x="4692650" y="4630977"/>
              <a:chExt cx="431800" cy="442673"/>
            </a:xfrm>
          </p:grpSpPr>
          <p:sp>
            <p:nvSpPr>
              <p:cNvPr id="10" name="Oval 9">
                <a:extLst>
                  <a:ext uri="{FF2B5EF4-FFF2-40B4-BE49-F238E27FC236}">
                    <a16:creationId xmlns:a16="http://schemas.microsoft.com/office/drawing/2014/main" id="{3DD359C1-18FC-7B46-9593-FA90AF3DE450}"/>
                  </a:ext>
                </a:extLst>
              </p:cNvPr>
              <p:cNvSpPr/>
              <p:nvPr/>
            </p:nvSpPr>
            <p:spPr>
              <a:xfrm>
                <a:off x="4692650" y="4654550"/>
                <a:ext cx="431800" cy="4191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Rectangle 10">
                <a:extLst>
                  <a:ext uri="{FF2B5EF4-FFF2-40B4-BE49-F238E27FC236}">
                    <a16:creationId xmlns:a16="http://schemas.microsoft.com/office/drawing/2014/main" id="{2A99D692-EA7A-D04C-BBFE-C84313A8C55F}"/>
                  </a:ext>
                </a:extLst>
              </p:cNvPr>
              <p:cNvSpPr/>
              <p:nvPr/>
            </p:nvSpPr>
            <p:spPr>
              <a:xfrm rot="1672634">
                <a:off x="4708332" y="4630977"/>
                <a:ext cx="100405" cy="275301"/>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16" name="Group 15">
              <a:extLst>
                <a:ext uri="{FF2B5EF4-FFF2-40B4-BE49-F238E27FC236}">
                  <a16:creationId xmlns:a16="http://schemas.microsoft.com/office/drawing/2014/main" id="{CFD28509-F617-F84F-9927-F274B4E6008F}"/>
                </a:ext>
              </a:extLst>
            </p:cNvPr>
            <p:cNvGrpSpPr/>
            <p:nvPr/>
          </p:nvGrpSpPr>
          <p:grpSpPr>
            <a:xfrm>
              <a:off x="1720833" y="3315547"/>
              <a:ext cx="3138635" cy="1350613"/>
              <a:chOff x="1720833" y="3315547"/>
              <a:chExt cx="3138635" cy="1350613"/>
            </a:xfrm>
          </p:grpSpPr>
          <p:sp>
            <p:nvSpPr>
              <p:cNvPr id="15" name="Rectangle 14">
                <a:extLst>
                  <a:ext uri="{FF2B5EF4-FFF2-40B4-BE49-F238E27FC236}">
                    <a16:creationId xmlns:a16="http://schemas.microsoft.com/office/drawing/2014/main" id="{5E4B625D-8128-5940-A225-2922C6D629EE}"/>
                  </a:ext>
                </a:extLst>
              </p:cNvPr>
              <p:cNvSpPr/>
              <p:nvPr/>
            </p:nvSpPr>
            <p:spPr>
              <a:xfrm rot="959039">
                <a:off x="1720833" y="4041748"/>
                <a:ext cx="595424" cy="136164"/>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9858C4E2-CD6B-204D-A889-E8BC78094E5C}"/>
                  </a:ext>
                </a:extLst>
              </p:cNvPr>
              <p:cNvSpPr/>
              <p:nvPr/>
            </p:nvSpPr>
            <p:spPr>
              <a:xfrm>
                <a:off x="1831800" y="3315547"/>
                <a:ext cx="3027668" cy="1350613"/>
              </a:xfrm>
              <a:custGeom>
                <a:avLst/>
                <a:gdLst>
                  <a:gd name="connsiteX0" fmla="*/ 2579570 w 2579570"/>
                  <a:gd name="connsiteY0" fmla="*/ 1087655 h 1087655"/>
                  <a:gd name="connsiteX1" fmla="*/ 2314876 w 2579570"/>
                  <a:gd name="connsiteY1" fmla="*/ 774834 h 1087655"/>
                  <a:gd name="connsiteX2" fmla="*/ 1525604 w 2579570"/>
                  <a:gd name="connsiteY2" fmla="*/ 28876 h 1087655"/>
                  <a:gd name="connsiteX3" fmla="*/ 322446 w 2579570"/>
                  <a:gd name="connsiteY3" fmla="*/ 0 h 1087655"/>
                  <a:gd name="connsiteX4" fmla="*/ 0 w 2579570"/>
                  <a:gd name="connsiteY4" fmla="*/ 250257 h 1087655"/>
                  <a:gd name="connsiteX5" fmla="*/ 158817 w 2579570"/>
                  <a:gd name="connsiteY5" fmla="*/ 409074 h 1087655"/>
                  <a:gd name="connsiteX0" fmla="*/ 2579570 w 2579570"/>
                  <a:gd name="connsiteY0" fmla="*/ 1136124 h 1136124"/>
                  <a:gd name="connsiteX1" fmla="*/ 2314876 w 2579570"/>
                  <a:gd name="connsiteY1" fmla="*/ 823303 h 1136124"/>
                  <a:gd name="connsiteX2" fmla="*/ 1525604 w 2579570"/>
                  <a:gd name="connsiteY2" fmla="*/ 77345 h 1136124"/>
                  <a:gd name="connsiteX3" fmla="*/ 322446 w 2579570"/>
                  <a:gd name="connsiteY3" fmla="*/ 48469 h 1136124"/>
                  <a:gd name="connsiteX4" fmla="*/ 0 w 2579570"/>
                  <a:gd name="connsiteY4" fmla="*/ 298726 h 1136124"/>
                  <a:gd name="connsiteX5" fmla="*/ 158817 w 2579570"/>
                  <a:gd name="connsiteY5" fmla="*/ 457543 h 1136124"/>
                  <a:gd name="connsiteX0" fmla="*/ 2579570 w 2579570"/>
                  <a:gd name="connsiteY0" fmla="*/ 1152990 h 1152990"/>
                  <a:gd name="connsiteX1" fmla="*/ 2314876 w 2579570"/>
                  <a:gd name="connsiteY1" fmla="*/ 840169 h 1152990"/>
                  <a:gd name="connsiteX2" fmla="*/ 1525604 w 2579570"/>
                  <a:gd name="connsiteY2" fmla="*/ 94211 h 1152990"/>
                  <a:gd name="connsiteX3" fmla="*/ 322446 w 2579570"/>
                  <a:gd name="connsiteY3" fmla="*/ 65335 h 1152990"/>
                  <a:gd name="connsiteX4" fmla="*/ 0 w 2579570"/>
                  <a:gd name="connsiteY4" fmla="*/ 315592 h 1152990"/>
                  <a:gd name="connsiteX5" fmla="*/ 158817 w 2579570"/>
                  <a:gd name="connsiteY5" fmla="*/ 474409 h 1152990"/>
                  <a:gd name="connsiteX0" fmla="*/ 2609416 w 2609416"/>
                  <a:gd name="connsiteY0" fmla="*/ 1152990 h 1152990"/>
                  <a:gd name="connsiteX1" fmla="*/ 2344722 w 2609416"/>
                  <a:gd name="connsiteY1" fmla="*/ 840169 h 1152990"/>
                  <a:gd name="connsiteX2" fmla="*/ 1555450 w 2609416"/>
                  <a:gd name="connsiteY2" fmla="*/ 94211 h 1152990"/>
                  <a:gd name="connsiteX3" fmla="*/ 352292 w 2609416"/>
                  <a:gd name="connsiteY3" fmla="*/ 65335 h 1152990"/>
                  <a:gd name="connsiteX4" fmla="*/ 29846 w 2609416"/>
                  <a:gd name="connsiteY4" fmla="*/ 315592 h 1152990"/>
                  <a:gd name="connsiteX5" fmla="*/ 188663 w 2609416"/>
                  <a:gd name="connsiteY5" fmla="*/ 474409 h 1152990"/>
                  <a:gd name="connsiteX0" fmla="*/ 2580324 w 2580324"/>
                  <a:gd name="connsiteY0" fmla="*/ 1152990 h 1152990"/>
                  <a:gd name="connsiteX1" fmla="*/ 2315630 w 2580324"/>
                  <a:gd name="connsiteY1" fmla="*/ 840169 h 1152990"/>
                  <a:gd name="connsiteX2" fmla="*/ 1526358 w 2580324"/>
                  <a:gd name="connsiteY2" fmla="*/ 94211 h 1152990"/>
                  <a:gd name="connsiteX3" fmla="*/ 323200 w 2580324"/>
                  <a:gd name="connsiteY3" fmla="*/ 65335 h 1152990"/>
                  <a:gd name="connsiteX4" fmla="*/ 754 w 2580324"/>
                  <a:gd name="connsiteY4" fmla="*/ 315592 h 1152990"/>
                  <a:gd name="connsiteX5" fmla="*/ 159571 w 2580324"/>
                  <a:gd name="connsiteY5" fmla="*/ 474409 h 1152990"/>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23846 h 1123846"/>
                  <a:gd name="connsiteX1" fmla="*/ 2277458 w 2542152"/>
                  <a:gd name="connsiteY1" fmla="*/ 811025 h 1123846"/>
                  <a:gd name="connsiteX2" fmla="*/ 1488186 w 2542152"/>
                  <a:gd name="connsiteY2" fmla="*/ 65067 h 1123846"/>
                  <a:gd name="connsiteX3" fmla="*/ 309091 w 2542152"/>
                  <a:gd name="connsiteY3" fmla="*/ 65067 h 1123846"/>
                  <a:gd name="connsiteX4" fmla="*/ 1083 w 2542152"/>
                  <a:gd name="connsiteY4" fmla="*/ 300886 h 1123846"/>
                  <a:gd name="connsiteX5" fmla="*/ 121399 w 2542152"/>
                  <a:gd name="connsiteY5" fmla="*/ 445265 h 1123846"/>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0089 h 1120089"/>
                  <a:gd name="connsiteX1" fmla="*/ 2277458 w 2542152"/>
                  <a:gd name="connsiteY1" fmla="*/ 807268 h 1120089"/>
                  <a:gd name="connsiteX2" fmla="*/ 1488186 w 2542152"/>
                  <a:gd name="connsiteY2" fmla="*/ 61310 h 1120089"/>
                  <a:gd name="connsiteX3" fmla="*/ 328342 w 2542152"/>
                  <a:gd name="connsiteY3" fmla="*/ 80560 h 1120089"/>
                  <a:gd name="connsiteX4" fmla="*/ 1083 w 2542152"/>
                  <a:gd name="connsiteY4" fmla="*/ 297129 h 1120089"/>
                  <a:gd name="connsiteX5" fmla="*/ 121399 w 2542152"/>
                  <a:gd name="connsiteY5" fmla="*/ 441508 h 1120089"/>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6253 h 1096253"/>
                  <a:gd name="connsiteX1" fmla="*/ 2277458 w 2542152"/>
                  <a:gd name="connsiteY1" fmla="*/ 783432 h 1096253"/>
                  <a:gd name="connsiteX2" fmla="*/ 1353432 w 2542152"/>
                  <a:gd name="connsiteY2" fmla="*/ 27849 h 1096253"/>
                  <a:gd name="connsiteX3" fmla="*/ 328342 w 2542152"/>
                  <a:gd name="connsiteY3" fmla="*/ 56724 h 1096253"/>
                  <a:gd name="connsiteX4" fmla="*/ 1083 w 2542152"/>
                  <a:gd name="connsiteY4" fmla="*/ 273293 h 1096253"/>
                  <a:gd name="connsiteX5" fmla="*/ 121399 w 2542152"/>
                  <a:gd name="connsiteY5" fmla="*/ 417672 h 1096253"/>
                  <a:gd name="connsiteX0" fmla="*/ 2542152 w 2542152"/>
                  <a:gd name="connsiteY0" fmla="*/ 1110529 h 1110529"/>
                  <a:gd name="connsiteX1" fmla="*/ 2277458 w 2542152"/>
                  <a:gd name="connsiteY1" fmla="*/ 797708 h 1110529"/>
                  <a:gd name="connsiteX2" fmla="*/ 1353432 w 2542152"/>
                  <a:gd name="connsiteY2" fmla="*/ 42125 h 1110529"/>
                  <a:gd name="connsiteX3" fmla="*/ 328342 w 2542152"/>
                  <a:gd name="connsiteY3" fmla="*/ 71000 h 1110529"/>
                  <a:gd name="connsiteX4" fmla="*/ 1083 w 2542152"/>
                  <a:gd name="connsiteY4" fmla="*/ 287569 h 1110529"/>
                  <a:gd name="connsiteX5" fmla="*/ 121399 w 2542152"/>
                  <a:gd name="connsiteY5" fmla="*/ 431948 h 1110529"/>
                  <a:gd name="connsiteX0" fmla="*/ 2542152 w 2542152"/>
                  <a:gd name="connsiteY0" fmla="*/ 1144442 h 1144442"/>
                  <a:gd name="connsiteX1" fmla="*/ 2277458 w 2542152"/>
                  <a:gd name="connsiteY1" fmla="*/ 831621 h 1144442"/>
                  <a:gd name="connsiteX2" fmla="*/ 1353432 w 2542152"/>
                  <a:gd name="connsiteY2" fmla="*/ 76038 h 1144442"/>
                  <a:gd name="connsiteX3" fmla="*/ 309091 w 2542152"/>
                  <a:gd name="connsiteY3" fmla="*/ 95288 h 1144442"/>
                  <a:gd name="connsiteX4" fmla="*/ 1083 w 2542152"/>
                  <a:gd name="connsiteY4" fmla="*/ 321482 h 1144442"/>
                  <a:gd name="connsiteX5" fmla="*/ 121399 w 2542152"/>
                  <a:gd name="connsiteY5" fmla="*/ 465861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9067 w 2549067"/>
                  <a:gd name="connsiteY0" fmla="*/ 1144442 h 1144442"/>
                  <a:gd name="connsiteX1" fmla="*/ 2284373 w 2549067"/>
                  <a:gd name="connsiteY1" fmla="*/ 831621 h 1144442"/>
                  <a:gd name="connsiteX2" fmla="*/ 1360347 w 2549067"/>
                  <a:gd name="connsiteY2" fmla="*/ 76038 h 1144442"/>
                  <a:gd name="connsiteX3" fmla="*/ 316006 w 2549067"/>
                  <a:gd name="connsiteY3" fmla="*/ 95288 h 1144442"/>
                  <a:gd name="connsiteX4" fmla="*/ 7998 w 2549067"/>
                  <a:gd name="connsiteY4" fmla="*/ 321482 h 1144442"/>
                  <a:gd name="connsiteX5" fmla="*/ 147564 w 2549067"/>
                  <a:gd name="connsiteY5" fmla="*/ 470674 h 1144442"/>
                  <a:gd name="connsiteX0" fmla="*/ 2530309 w 2530309"/>
                  <a:gd name="connsiteY0" fmla="*/ 1126668 h 1126668"/>
                  <a:gd name="connsiteX1" fmla="*/ 2265615 w 2530309"/>
                  <a:gd name="connsiteY1" fmla="*/ 813847 h 1126668"/>
                  <a:gd name="connsiteX2" fmla="*/ 1341589 w 2530309"/>
                  <a:gd name="connsiteY2" fmla="*/ 58264 h 1126668"/>
                  <a:gd name="connsiteX3" fmla="*/ 297248 w 2530309"/>
                  <a:gd name="connsiteY3" fmla="*/ 77514 h 1126668"/>
                  <a:gd name="connsiteX4" fmla="*/ 9118 w 2530309"/>
                  <a:gd name="connsiteY4" fmla="*/ 290455 h 1126668"/>
                  <a:gd name="connsiteX5" fmla="*/ 128806 w 2530309"/>
                  <a:gd name="connsiteY5" fmla="*/ 452900 h 1126668"/>
                  <a:gd name="connsiteX0" fmla="*/ 2536092 w 2536092"/>
                  <a:gd name="connsiteY0" fmla="*/ 1126668 h 1126668"/>
                  <a:gd name="connsiteX1" fmla="*/ 2271398 w 2536092"/>
                  <a:gd name="connsiteY1" fmla="*/ 813847 h 1126668"/>
                  <a:gd name="connsiteX2" fmla="*/ 1347372 w 2536092"/>
                  <a:gd name="connsiteY2" fmla="*/ 58264 h 1126668"/>
                  <a:gd name="connsiteX3" fmla="*/ 303031 w 2536092"/>
                  <a:gd name="connsiteY3" fmla="*/ 77514 h 1126668"/>
                  <a:gd name="connsiteX4" fmla="*/ 14901 w 2536092"/>
                  <a:gd name="connsiteY4" fmla="*/ 290455 h 1126668"/>
                  <a:gd name="connsiteX5" fmla="*/ 134589 w 2536092"/>
                  <a:gd name="connsiteY5" fmla="*/ 452900 h 1126668"/>
                  <a:gd name="connsiteX0" fmla="*/ 2529676 w 2529676"/>
                  <a:gd name="connsiteY0" fmla="*/ 1119023 h 1119023"/>
                  <a:gd name="connsiteX1" fmla="*/ 2264982 w 2529676"/>
                  <a:gd name="connsiteY1" fmla="*/ 806202 h 1119023"/>
                  <a:gd name="connsiteX2" fmla="*/ 1340956 w 2529676"/>
                  <a:gd name="connsiteY2" fmla="*/ 50619 h 1119023"/>
                  <a:gd name="connsiteX3" fmla="*/ 362875 w 2529676"/>
                  <a:gd name="connsiteY3" fmla="*/ 93060 h 1119023"/>
                  <a:gd name="connsiteX4" fmla="*/ 8485 w 2529676"/>
                  <a:gd name="connsiteY4" fmla="*/ 282810 h 1119023"/>
                  <a:gd name="connsiteX5" fmla="*/ 128173 w 2529676"/>
                  <a:gd name="connsiteY5" fmla="*/ 445255 h 1119023"/>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725145 w 2725145"/>
                  <a:gd name="connsiteY0" fmla="*/ 1030276 h 1030276"/>
                  <a:gd name="connsiteX1" fmla="*/ 2158965 w 2725145"/>
                  <a:gd name="connsiteY1" fmla="*/ 717455 h 1030276"/>
                  <a:gd name="connsiteX2" fmla="*/ 1340956 w 2725145"/>
                  <a:gd name="connsiteY2" fmla="*/ 51324 h 1030276"/>
                  <a:gd name="connsiteX3" fmla="*/ 362875 w 2725145"/>
                  <a:gd name="connsiteY3" fmla="*/ 93765 h 1030276"/>
                  <a:gd name="connsiteX4" fmla="*/ 8485 w 2725145"/>
                  <a:gd name="connsiteY4" fmla="*/ 283515 h 1030276"/>
                  <a:gd name="connsiteX5" fmla="*/ 128173 w 2725145"/>
                  <a:gd name="connsiteY5" fmla="*/ 445960 h 1030276"/>
                  <a:gd name="connsiteX0" fmla="*/ 2725145 w 2725145"/>
                  <a:gd name="connsiteY0" fmla="*/ 1030276 h 1036939"/>
                  <a:gd name="connsiteX1" fmla="*/ 2158965 w 2725145"/>
                  <a:gd name="connsiteY1" fmla="*/ 717455 h 1036939"/>
                  <a:gd name="connsiteX2" fmla="*/ 1340956 w 2725145"/>
                  <a:gd name="connsiteY2" fmla="*/ 51324 h 1036939"/>
                  <a:gd name="connsiteX3" fmla="*/ 362875 w 2725145"/>
                  <a:gd name="connsiteY3" fmla="*/ 93765 h 1036939"/>
                  <a:gd name="connsiteX4" fmla="*/ 8485 w 2725145"/>
                  <a:gd name="connsiteY4" fmla="*/ 283515 h 1036939"/>
                  <a:gd name="connsiteX5" fmla="*/ 128173 w 2725145"/>
                  <a:gd name="connsiteY5" fmla="*/ 445960 h 1036939"/>
                  <a:gd name="connsiteX0" fmla="*/ 2705267 w 2705267"/>
                  <a:gd name="connsiteY0" fmla="*/ 1026963 h 1033700"/>
                  <a:gd name="connsiteX1" fmla="*/ 2158965 w 2705267"/>
                  <a:gd name="connsiteY1" fmla="*/ 717455 h 1033700"/>
                  <a:gd name="connsiteX2" fmla="*/ 1340956 w 2705267"/>
                  <a:gd name="connsiteY2" fmla="*/ 51324 h 1033700"/>
                  <a:gd name="connsiteX3" fmla="*/ 362875 w 2705267"/>
                  <a:gd name="connsiteY3" fmla="*/ 93765 h 1033700"/>
                  <a:gd name="connsiteX4" fmla="*/ 8485 w 2705267"/>
                  <a:gd name="connsiteY4" fmla="*/ 283515 h 1033700"/>
                  <a:gd name="connsiteX5" fmla="*/ 128173 w 2705267"/>
                  <a:gd name="connsiteY5" fmla="*/ 445960 h 1033700"/>
                  <a:gd name="connsiteX0" fmla="*/ 2705267 w 2705267"/>
                  <a:gd name="connsiteY0" fmla="*/ 1026963 h 1036028"/>
                  <a:gd name="connsiteX1" fmla="*/ 2158965 w 2705267"/>
                  <a:gd name="connsiteY1" fmla="*/ 717455 h 1036028"/>
                  <a:gd name="connsiteX2" fmla="*/ 1340956 w 2705267"/>
                  <a:gd name="connsiteY2" fmla="*/ 51324 h 1036028"/>
                  <a:gd name="connsiteX3" fmla="*/ 362875 w 2705267"/>
                  <a:gd name="connsiteY3" fmla="*/ 93765 h 1036028"/>
                  <a:gd name="connsiteX4" fmla="*/ 8485 w 2705267"/>
                  <a:gd name="connsiteY4" fmla="*/ 283515 h 1036028"/>
                  <a:gd name="connsiteX5" fmla="*/ 128173 w 2705267"/>
                  <a:gd name="connsiteY5" fmla="*/ 445960 h 1036028"/>
                  <a:gd name="connsiteX0" fmla="*/ 2899345 w 2899345"/>
                  <a:gd name="connsiteY0" fmla="*/ 1026963 h 1036028"/>
                  <a:gd name="connsiteX1" fmla="*/ 2353043 w 2899345"/>
                  <a:gd name="connsiteY1" fmla="*/ 717455 h 1036028"/>
                  <a:gd name="connsiteX2" fmla="*/ 1535034 w 2899345"/>
                  <a:gd name="connsiteY2" fmla="*/ 51324 h 1036028"/>
                  <a:gd name="connsiteX3" fmla="*/ 556953 w 2899345"/>
                  <a:gd name="connsiteY3" fmla="*/ 93765 h 1036028"/>
                  <a:gd name="connsiteX4" fmla="*/ 202563 w 2899345"/>
                  <a:gd name="connsiteY4" fmla="*/ 283515 h 1036028"/>
                  <a:gd name="connsiteX5" fmla="*/ 10825 w 2899345"/>
                  <a:gd name="connsiteY5" fmla="*/ 442646 h 1036028"/>
                  <a:gd name="connsiteX0" fmla="*/ 2888520 w 2888520"/>
                  <a:gd name="connsiteY0" fmla="*/ 1026963 h 1036028"/>
                  <a:gd name="connsiteX1" fmla="*/ 2342218 w 2888520"/>
                  <a:gd name="connsiteY1" fmla="*/ 717455 h 1036028"/>
                  <a:gd name="connsiteX2" fmla="*/ 1524209 w 2888520"/>
                  <a:gd name="connsiteY2" fmla="*/ 51324 h 1036028"/>
                  <a:gd name="connsiteX3" fmla="*/ 546128 w 2888520"/>
                  <a:gd name="connsiteY3" fmla="*/ 93765 h 1036028"/>
                  <a:gd name="connsiteX4" fmla="*/ 191738 w 2888520"/>
                  <a:gd name="connsiteY4" fmla="*/ 283515 h 1036028"/>
                  <a:gd name="connsiteX5" fmla="*/ 0 w 2888520"/>
                  <a:gd name="connsiteY5" fmla="*/ 442646 h 1036028"/>
                  <a:gd name="connsiteX0" fmla="*/ 2888520 w 2888520"/>
                  <a:gd name="connsiteY0" fmla="*/ 1025382 h 1034447"/>
                  <a:gd name="connsiteX1" fmla="*/ 2342218 w 2888520"/>
                  <a:gd name="connsiteY1" fmla="*/ 715874 h 1034447"/>
                  <a:gd name="connsiteX2" fmla="*/ 1524209 w 2888520"/>
                  <a:gd name="connsiteY2" fmla="*/ 49743 h 1034447"/>
                  <a:gd name="connsiteX3" fmla="*/ 546128 w 2888520"/>
                  <a:gd name="connsiteY3" fmla="*/ 92184 h 1034447"/>
                  <a:gd name="connsiteX4" fmla="*/ 0 w 2888520"/>
                  <a:gd name="connsiteY4" fmla="*/ 441065 h 1034447"/>
                  <a:gd name="connsiteX0" fmla="*/ 2951468 w 2951468"/>
                  <a:gd name="connsiteY0" fmla="*/ 1024360 h 1033425"/>
                  <a:gd name="connsiteX1" fmla="*/ 2405166 w 2951468"/>
                  <a:gd name="connsiteY1" fmla="*/ 714852 h 1033425"/>
                  <a:gd name="connsiteX2" fmla="*/ 1587157 w 2951468"/>
                  <a:gd name="connsiteY2" fmla="*/ 48721 h 1033425"/>
                  <a:gd name="connsiteX3" fmla="*/ 609076 w 2951468"/>
                  <a:gd name="connsiteY3" fmla="*/ 91162 h 1033425"/>
                  <a:gd name="connsiteX4" fmla="*/ 0 w 2951468"/>
                  <a:gd name="connsiteY4" fmla="*/ 413539 h 1033425"/>
                  <a:gd name="connsiteX0" fmla="*/ 2951468 w 2951468"/>
                  <a:gd name="connsiteY0" fmla="*/ 1024360 h 1033425"/>
                  <a:gd name="connsiteX1" fmla="*/ 2405166 w 2951468"/>
                  <a:gd name="connsiteY1" fmla="*/ 714852 h 1033425"/>
                  <a:gd name="connsiteX2" fmla="*/ 1587157 w 2951468"/>
                  <a:gd name="connsiteY2" fmla="*/ 48721 h 1033425"/>
                  <a:gd name="connsiteX3" fmla="*/ 609076 w 2951468"/>
                  <a:gd name="connsiteY3" fmla="*/ 91162 h 1033425"/>
                  <a:gd name="connsiteX4" fmla="*/ 0 w 2951468"/>
                  <a:gd name="connsiteY4" fmla="*/ 413539 h 1033425"/>
                  <a:gd name="connsiteX0" fmla="*/ 2951468 w 2951468"/>
                  <a:gd name="connsiteY0" fmla="*/ 1025504 h 1034569"/>
                  <a:gd name="connsiteX1" fmla="*/ 2405166 w 2951468"/>
                  <a:gd name="connsiteY1" fmla="*/ 715996 h 1034569"/>
                  <a:gd name="connsiteX2" fmla="*/ 1587157 w 2951468"/>
                  <a:gd name="connsiteY2" fmla="*/ 49865 h 1034569"/>
                  <a:gd name="connsiteX3" fmla="*/ 662085 w 2951468"/>
                  <a:gd name="connsiteY3" fmla="*/ 88993 h 1034569"/>
                  <a:gd name="connsiteX4" fmla="*/ 0 w 2951468"/>
                  <a:gd name="connsiteY4" fmla="*/ 414683 h 1034569"/>
                  <a:gd name="connsiteX0" fmla="*/ 2951468 w 2951468"/>
                  <a:gd name="connsiteY0" fmla="*/ 1029589 h 1038654"/>
                  <a:gd name="connsiteX1" fmla="*/ 2405166 w 2951468"/>
                  <a:gd name="connsiteY1" fmla="*/ 720081 h 1038654"/>
                  <a:gd name="connsiteX2" fmla="*/ 1587157 w 2951468"/>
                  <a:gd name="connsiteY2" fmla="*/ 53950 h 1038654"/>
                  <a:gd name="connsiteX3" fmla="*/ 662085 w 2951468"/>
                  <a:gd name="connsiteY3" fmla="*/ 93078 h 1038654"/>
                  <a:gd name="connsiteX4" fmla="*/ 0 w 2951468"/>
                  <a:gd name="connsiteY4" fmla="*/ 418768 h 1038654"/>
                  <a:gd name="connsiteX0" fmla="*/ 3027668 w 3027668"/>
                  <a:gd name="connsiteY0" fmla="*/ 1024862 h 1033927"/>
                  <a:gd name="connsiteX1" fmla="*/ 2481366 w 3027668"/>
                  <a:gd name="connsiteY1" fmla="*/ 715354 h 1033927"/>
                  <a:gd name="connsiteX2" fmla="*/ 1663357 w 3027668"/>
                  <a:gd name="connsiteY2" fmla="*/ 49223 h 1033927"/>
                  <a:gd name="connsiteX3" fmla="*/ 738285 w 3027668"/>
                  <a:gd name="connsiteY3" fmla="*/ 88351 h 1033927"/>
                  <a:gd name="connsiteX4" fmla="*/ 0 w 3027668"/>
                  <a:gd name="connsiteY4" fmla="*/ 397476 h 1033927"/>
                  <a:gd name="connsiteX0" fmla="*/ 3027668 w 3027668"/>
                  <a:gd name="connsiteY0" fmla="*/ 1024862 h 1033927"/>
                  <a:gd name="connsiteX1" fmla="*/ 2481366 w 3027668"/>
                  <a:gd name="connsiteY1" fmla="*/ 715354 h 1033927"/>
                  <a:gd name="connsiteX2" fmla="*/ 1663357 w 3027668"/>
                  <a:gd name="connsiteY2" fmla="*/ 49223 h 1033927"/>
                  <a:gd name="connsiteX3" fmla="*/ 738285 w 3027668"/>
                  <a:gd name="connsiteY3" fmla="*/ 88351 h 1033927"/>
                  <a:gd name="connsiteX4" fmla="*/ 0 w 3027668"/>
                  <a:gd name="connsiteY4" fmla="*/ 397476 h 1033927"/>
                  <a:gd name="connsiteX0" fmla="*/ 3027668 w 3027668"/>
                  <a:gd name="connsiteY0" fmla="*/ 1030600 h 1039665"/>
                  <a:gd name="connsiteX1" fmla="*/ 2481366 w 3027668"/>
                  <a:gd name="connsiteY1" fmla="*/ 721092 h 1039665"/>
                  <a:gd name="connsiteX2" fmla="*/ 1663357 w 3027668"/>
                  <a:gd name="connsiteY2" fmla="*/ 54961 h 1039665"/>
                  <a:gd name="connsiteX3" fmla="*/ 738285 w 3027668"/>
                  <a:gd name="connsiteY3" fmla="*/ 94089 h 1039665"/>
                  <a:gd name="connsiteX4" fmla="*/ 0 w 3027668"/>
                  <a:gd name="connsiteY4" fmla="*/ 403214 h 1039665"/>
                  <a:gd name="connsiteX0" fmla="*/ 3027668 w 3027668"/>
                  <a:gd name="connsiteY0" fmla="*/ 1025634 h 1034699"/>
                  <a:gd name="connsiteX1" fmla="*/ 2481366 w 3027668"/>
                  <a:gd name="connsiteY1" fmla="*/ 716126 h 1034699"/>
                  <a:gd name="connsiteX2" fmla="*/ 1663357 w 3027668"/>
                  <a:gd name="connsiteY2" fmla="*/ 49995 h 1034699"/>
                  <a:gd name="connsiteX3" fmla="*/ 738285 w 3027668"/>
                  <a:gd name="connsiteY3" fmla="*/ 89123 h 1034699"/>
                  <a:gd name="connsiteX4" fmla="*/ 0 w 3027668"/>
                  <a:gd name="connsiteY4" fmla="*/ 398248 h 1034699"/>
                  <a:gd name="connsiteX0" fmla="*/ 3027668 w 3027668"/>
                  <a:gd name="connsiteY0" fmla="*/ 1284460 h 1293525"/>
                  <a:gd name="connsiteX1" fmla="*/ 2481366 w 3027668"/>
                  <a:gd name="connsiteY1" fmla="*/ 974952 h 1293525"/>
                  <a:gd name="connsiteX2" fmla="*/ 1638810 w 3027668"/>
                  <a:gd name="connsiteY2" fmla="*/ 20387 h 1293525"/>
                  <a:gd name="connsiteX3" fmla="*/ 738285 w 3027668"/>
                  <a:gd name="connsiteY3" fmla="*/ 347949 h 1293525"/>
                  <a:gd name="connsiteX4" fmla="*/ 0 w 3027668"/>
                  <a:gd name="connsiteY4" fmla="*/ 657074 h 1293525"/>
                  <a:gd name="connsiteX0" fmla="*/ 3027668 w 3027668"/>
                  <a:gd name="connsiteY0" fmla="*/ 1382978 h 1392043"/>
                  <a:gd name="connsiteX1" fmla="*/ 2481366 w 3027668"/>
                  <a:gd name="connsiteY1" fmla="*/ 1073470 h 1392043"/>
                  <a:gd name="connsiteX2" fmla="*/ 1638810 w 3027668"/>
                  <a:gd name="connsiteY2" fmla="*/ 118905 h 1392043"/>
                  <a:gd name="connsiteX3" fmla="*/ 953076 w 3027668"/>
                  <a:gd name="connsiteY3" fmla="*/ 84389 h 1392043"/>
                  <a:gd name="connsiteX4" fmla="*/ 0 w 3027668"/>
                  <a:gd name="connsiteY4" fmla="*/ 755592 h 1392043"/>
                  <a:gd name="connsiteX0" fmla="*/ 3027668 w 3027668"/>
                  <a:gd name="connsiteY0" fmla="*/ 1451427 h 1460492"/>
                  <a:gd name="connsiteX1" fmla="*/ 2481366 w 3027668"/>
                  <a:gd name="connsiteY1" fmla="*/ 1141919 h 1460492"/>
                  <a:gd name="connsiteX2" fmla="*/ 1577440 w 3027668"/>
                  <a:gd name="connsiteY2" fmla="*/ 83026 h 1460492"/>
                  <a:gd name="connsiteX3" fmla="*/ 953076 w 3027668"/>
                  <a:gd name="connsiteY3" fmla="*/ 152838 h 1460492"/>
                  <a:gd name="connsiteX4" fmla="*/ 0 w 3027668"/>
                  <a:gd name="connsiteY4" fmla="*/ 824041 h 1460492"/>
                  <a:gd name="connsiteX0" fmla="*/ 3027668 w 3027668"/>
                  <a:gd name="connsiteY0" fmla="*/ 1518915 h 1527980"/>
                  <a:gd name="connsiteX1" fmla="*/ 2481366 w 3027668"/>
                  <a:gd name="connsiteY1" fmla="*/ 1209407 h 1527980"/>
                  <a:gd name="connsiteX2" fmla="*/ 1577440 w 3027668"/>
                  <a:gd name="connsiteY2" fmla="*/ 150514 h 1527980"/>
                  <a:gd name="connsiteX3" fmla="*/ 1002172 w 3027668"/>
                  <a:gd name="connsiteY3" fmla="*/ 85314 h 1527980"/>
                  <a:gd name="connsiteX4" fmla="*/ 0 w 3027668"/>
                  <a:gd name="connsiteY4" fmla="*/ 891529 h 1527980"/>
                  <a:gd name="connsiteX0" fmla="*/ 3027668 w 3027668"/>
                  <a:gd name="connsiteY0" fmla="*/ 1500343 h 1509408"/>
                  <a:gd name="connsiteX1" fmla="*/ 2481366 w 3027668"/>
                  <a:gd name="connsiteY1" fmla="*/ 1190835 h 1509408"/>
                  <a:gd name="connsiteX2" fmla="*/ 1577440 w 3027668"/>
                  <a:gd name="connsiteY2" fmla="*/ 131942 h 1509408"/>
                  <a:gd name="connsiteX3" fmla="*/ 996035 w 3027668"/>
                  <a:gd name="connsiteY3" fmla="*/ 97427 h 1509408"/>
                  <a:gd name="connsiteX4" fmla="*/ 0 w 3027668"/>
                  <a:gd name="connsiteY4" fmla="*/ 872957 h 1509408"/>
                  <a:gd name="connsiteX0" fmla="*/ 3027668 w 3027668"/>
                  <a:gd name="connsiteY0" fmla="*/ 1402916 h 1411981"/>
                  <a:gd name="connsiteX1" fmla="*/ 2481366 w 3027668"/>
                  <a:gd name="connsiteY1" fmla="*/ 1093408 h 1411981"/>
                  <a:gd name="connsiteX2" fmla="*/ 996035 w 3027668"/>
                  <a:gd name="connsiteY2" fmla="*/ 0 h 1411981"/>
                  <a:gd name="connsiteX3" fmla="*/ 0 w 3027668"/>
                  <a:gd name="connsiteY3" fmla="*/ 775530 h 1411981"/>
                  <a:gd name="connsiteX0" fmla="*/ 3027668 w 3027668"/>
                  <a:gd name="connsiteY0" fmla="*/ 1353821 h 1362886"/>
                  <a:gd name="connsiteX1" fmla="*/ 2481366 w 3027668"/>
                  <a:gd name="connsiteY1" fmla="*/ 1044313 h 1362886"/>
                  <a:gd name="connsiteX2" fmla="*/ 1198553 w 3027668"/>
                  <a:gd name="connsiteY2" fmla="*/ 0 h 1362886"/>
                  <a:gd name="connsiteX3" fmla="*/ 0 w 3027668"/>
                  <a:gd name="connsiteY3" fmla="*/ 726435 h 1362886"/>
                  <a:gd name="connsiteX0" fmla="*/ 3027668 w 3027668"/>
                  <a:gd name="connsiteY0" fmla="*/ 1335410 h 1344475"/>
                  <a:gd name="connsiteX1" fmla="*/ 2481366 w 3027668"/>
                  <a:gd name="connsiteY1" fmla="*/ 1025902 h 1344475"/>
                  <a:gd name="connsiteX2" fmla="*/ 1216963 w 3027668"/>
                  <a:gd name="connsiteY2" fmla="*/ 0 h 1344475"/>
                  <a:gd name="connsiteX3" fmla="*/ 0 w 3027668"/>
                  <a:gd name="connsiteY3" fmla="*/ 708024 h 1344475"/>
                  <a:gd name="connsiteX0" fmla="*/ 3027668 w 3027668"/>
                  <a:gd name="connsiteY0" fmla="*/ 1335410 h 1344475"/>
                  <a:gd name="connsiteX1" fmla="*/ 2481366 w 3027668"/>
                  <a:gd name="connsiteY1" fmla="*/ 1025902 h 1344475"/>
                  <a:gd name="connsiteX2" fmla="*/ 1216963 w 3027668"/>
                  <a:gd name="connsiteY2" fmla="*/ 0 h 1344475"/>
                  <a:gd name="connsiteX3" fmla="*/ 0 w 3027668"/>
                  <a:gd name="connsiteY3" fmla="*/ 708024 h 1344475"/>
                  <a:gd name="connsiteX0" fmla="*/ 3027668 w 3027668"/>
                  <a:gd name="connsiteY0" fmla="*/ 1366095 h 1375160"/>
                  <a:gd name="connsiteX1" fmla="*/ 2481366 w 3027668"/>
                  <a:gd name="connsiteY1" fmla="*/ 1056587 h 1375160"/>
                  <a:gd name="connsiteX2" fmla="*/ 1247647 w 3027668"/>
                  <a:gd name="connsiteY2" fmla="*/ 0 h 1375160"/>
                  <a:gd name="connsiteX3" fmla="*/ 0 w 3027668"/>
                  <a:gd name="connsiteY3" fmla="*/ 738709 h 1375160"/>
                  <a:gd name="connsiteX0" fmla="*/ 3027668 w 3027668"/>
                  <a:gd name="connsiteY0" fmla="*/ 1341548 h 1350613"/>
                  <a:gd name="connsiteX1" fmla="*/ 2481366 w 3027668"/>
                  <a:gd name="connsiteY1" fmla="*/ 1032040 h 1350613"/>
                  <a:gd name="connsiteX2" fmla="*/ 1253784 w 3027668"/>
                  <a:gd name="connsiteY2" fmla="*/ 1 h 1350613"/>
                  <a:gd name="connsiteX3" fmla="*/ 0 w 3027668"/>
                  <a:gd name="connsiteY3" fmla="*/ 714162 h 1350613"/>
                  <a:gd name="connsiteX0" fmla="*/ 3027668 w 3027668"/>
                  <a:gd name="connsiteY0" fmla="*/ 1341548 h 1350613"/>
                  <a:gd name="connsiteX1" fmla="*/ 2481366 w 3027668"/>
                  <a:gd name="connsiteY1" fmla="*/ 1032040 h 1350613"/>
                  <a:gd name="connsiteX2" fmla="*/ 1253784 w 3027668"/>
                  <a:gd name="connsiteY2" fmla="*/ 1 h 1350613"/>
                  <a:gd name="connsiteX3" fmla="*/ 0 w 3027668"/>
                  <a:gd name="connsiteY3" fmla="*/ 714162 h 1350613"/>
                </a:gdLst>
                <a:ahLst/>
                <a:cxnLst>
                  <a:cxn ang="0">
                    <a:pos x="connsiteX0" y="connsiteY0"/>
                  </a:cxn>
                  <a:cxn ang="0">
                    <a:pos x="connsiteX1" y="connsiteY1"/>
                  </a:cxn>
                  <a:cxn ang="0">
                    <a:pos x="connsiteX2" y="connsiteY2"/>
                  </a:cxn>
                  <a:cxn ang="0">
                    <a:pos x="connsiteX3" y="connsiteY3"/>
                  </a:cxn>
                </a:cxnLst>
                <a:rect l="l" t="t" r="r" b="b"/>
                <a:pathLst>
                  <a:path w="3027668" h="1350613">
                    <a:moveTo>
                      <a:pt x="3027668" y="1341548"/>
                    </a:moveTo>
                    <a:cubicBezTo>
                      <a:pt x="2853298" y="1402927"/>
                      <a:pt x="2569597" y="1136314"/>
                      <a:pt x="2481366" y="1032040"/>
                    </a:cubicBezTo>
                    <a:cubicBezTo>
                      <a:pt x="2185720" y="779811"/>
                      <a:pt x="1590333" y="-763"/>
                      <a:pt x="1253784" y="1"/>
                    </a:cubicBezTo>
                    <a:cubicBezTo>
                      <a:pt x="917235" y="765"/>
                      <a:pt x="216481" y="770689"/>
                      <a:pt x="0" y="714162"/>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13" name="Freeform 12">
              <a:extLst>
                <a:ext uri="{FF2B5EF4-FFF2-40B4-BE49-F238E27FC236}">
                  <a16:creationId xmlns:a16="http://schemas.microsoft.com/office/drawing/2014/main" id="{BB7FE575-81C5-5D41-8754-C5E3ABD66DDF}"/>
                </a:ext>
              </a:extLst>
            </p:cNvPr>
            <p:cNvSpPr/>
            <p:nvPr/>
          </p:nvSpPr>
          <p:spPr>
            <a:xfrm>
              <a:off x="2277117" y="3425460"/>
              <a:ext cx="2420012" cy="1483426"/>
            </a:xfrm>
            <a:custGeom>
              <a:avLst/>
              <a:gdLst>
                <a:gd name="connsiteX0" fmla="*/ 2579570 w 2579570"/>
                <a:gd name="connsiteY0" fmla="*/ 1087655 h 1087655"/>
                <a:gd name="connsiteX1" fmla="*/ 2314876 w 2579570"/>
                <a:gd name="connsiteY1" fmla="*/ 774834 h 1087655"/>
                <a:gd name="connsiteX2" fmla="*/ 1525604 w 2579570"/>
                <a:gd name="connsiteY2" fmla="*/ 28876 h 1087655"/>
                <a:gd name="connsiteX3" fmla="*/ 322446 w 2579570"/>
                <a:gd name="connsiteY3" fmla="*/ 0 h 1087655"/>
                <a:gd name="connsiteX4" fmla="*/ 0 w 2579570"/>
                <a:gd name="connsiteY4" fmla="*/ 250257 h 1087655"/>
                <a:gd name="connsiteX5" fmla="*/ 158817 w 2579570"/>
                <a:gd name="connsiteY5" fmla="*/ 409074 h 1087655"/>
                <a:gd name="connsiteX0" fmla="*/ 2579570 w 2579570"/>
                <a:gd name="connsiteY0" fmla="*/ 1136124 h 1136124"/>
                <a:gd name="connsiteX1" fmla="*/ 2314876 w 2579570"/>
                <a:gd name="connsiteY1" fmla="*/ 823303 h 1136124"/>
                <a:gd name="connsiteX2" fmla="*/ 1525604 w 2579570"/>
                <a:gd name="connsiteY2" fmla="*/ 77345 h 1136124"/>
                <a:gd name="connsiteX3" fmla="*/ 322446 w 2579570"/>
                <a:gd name="connsiteY3" fmla="*/ 48469 h 1136124"/>
                <a:gd name="connsiteX4" fmla="*/ 0 w 2579570"/>
                <a:gd name="connsiteY4" fmla="*/ 298726 h 1136124"/>
                <a:gd name="connsiteX5" fmla="*/ 158817 w 2579570"/>
                <a:gd name="connsiteY5" fmla="*/ 457543 h 1136124"/>
                <a:gd name="connsiteX0" fmla="*/ 2579570 w 2579570"/>
                <a:gd name="connsiteY0" fmla="*/ 1152990 h 1152990"/>
                <a:gd name="connsiteX1" fmla="*/ 2314876 w 2579570"/>
                <a:gd name="connsiteY1" fmla="*/ 840169 h 1152990"/>
                <a:gd name="connsiteX2" fmla="*/ 1525604 w 2579570"/>
                <a:gd name="connsiteY2" fmla="*/ 94211 h 1152990"/>
                <a:gd name="connsiteX3" fmla="*/ 322446 w 2579570"/>
                <a:gd name="connsiteY3" fmla="*/ 65335 h 1152990"/>
                <a:gd name="connsiteX4" fmla="*/ 0 w 2579570"/>
                <a:gd name="connsiteY4" fmla="*/ 315592 h 1152990"/>
                <a:gd name="connsiteX5" fmla="*/ 158817 w 2579570"/>
                <a:gd name="connsiteY5" fmla="*/ 474409 h 1152990"/>
                <a:gd name="connsiteX0" fmla="*/ 2609416 w 2609416"/>
                <a:gd name="connsiteY0" fmla="*/ 1152990 h 1152990"/>
                <a:gd name="connsiteX1" fmla="*/ 2344722 w 2609416"/>
                <a:gd name="connsiteY1" fmla="*/ 840169 h 1152990"/>
                <a:gd name="connsiteX2" fmla="*/ 1555450 w 2609416"/>
                <a:gd name="connsiteY2" fmla="*/ 94211 h 1152990"/>
                <a:gd name="connsiteX3" fmla="*/ 352292 w 2609416"/>
                <a:gd name="connsiteY3" fmla="*/ 65335 h 1152990"/>
                <a:gd name="connsiteX4" fmla="*/ 29846 w 2609416"/>
                <a:gd name="connsiteY4" fmla="*/ 315592 h 1152990"/>
                <a:gd name="connsiteX5" fmla="*/ 188663 w 2609416"/>
                <a:gd name="connsiteY5" fmla="*/ 474409 h 1152990"/>
                <a:gd name="connsiteX0" fmla="*/ 2580324 w 2580324"/>
                <a:gd name="connsiteY0" fmla="*/ 1152990 h 1152990"/>
                <a:gd name="connsiteX1" fmla="*/ 2315630 w 2580324"/>
                <a:gd name="connsiteY1" fmla="*/ 840169 h 1152990"/>
                <a:gd name="connsiteX2" fmla="*/ 1526358 w 2580324"/>
                <a:gd name="connsiteY2" fmla="*/ 94211 h 1152990"/>
                <a:gd name="connsiteX3" fmla="*/ 323200 w 2580324"/>
                <a:gd name="connsiteY3" fmla="*/ 65335 h 1152990"/>
                <a:gd name="connsiteX4" fmla="*/ 754 w 2580324"/>
                <a:gd name="connsiteY4" fmla="*/ 315592 h 1152990"/>
                <a:gd name="connsiteX5" fmla="*/ 159571 w 2580324"/>
                <a:gd name="connsiteY5" fmla="*/ 474409 h 1152990"/>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23846 h 1123846"/>
                <a:gd name="connsiteX1" fmla="*/ 2277458 w 2542152"/>
                <a:gd name="connsiteY1" fmla="*/ 811025 h 1123846"/>
                <a:gd name="connsiteX2" fmla="*/ 1488186 w 2542152"/>
                <a:gd name="connsiteY2" fmla="*/ 65067 h 1123846"/>
                <a:gd name="connsiteX3" fmla="*/ 309091 w 2542152"/>
                <a:gd name="connsiteY3" fmla="*/ 65067 h 1123846"/>
                <a:gd name="connsiteX4" fmla="*/ 1083 w 2542152"/>
                <a:gd name="connsiteY4" fmla="*/ 300886 h 1123846"/>
                <a:gd name="connsiteX5" fmla="*/ 121399 w 2542152"/>
                <a:gd name="connsiteY5" fmla="*/ 445265 h 1123846"/>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0089 h 1120089"/>
                <a:gd name="connsiteX1" fmla="*/ 2277458 w 2542152"/>
                <a:gd name="connsiteY1" fmla="*/ 807268 h 1120089"/>
                <a:gd name="connsiteX2" fmla="*/ 1488186 w 2542152"/>
                <a:gd name="connsiteY2" fmla="*/ 61310 h 1120089"/>
                <a:gd name="connsiteX3" fmla="*/ 328342 w 2542152"/>
                <a:gd name="connsiteY3" fmla="*/ 80560 h 1120089"/>
                <a:gd name="connsiteX4" fmla="*/ 1083 w 2542152"/>
                <a:gd name="connsiteY4" fmla="*/ 297129 h 1120089"/>
                <a:gd name="connsiteX5" fmla="*/ 121399 w 2542152"/>
                <a:gd name="connsiteY5" fmla="*/ 441508 h 1120089"/>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6253 h 1096253"/>
                <a:gd name="connsiteX1" fmla="*/ 2277458 w 2542152"/>
                <a:gd name="connsiteY1" fmla="*/ 783432 h 1096253"/>
                <a:gd name="connsiteX2" fmla="*/ 1353432 w 2542152"/>
                <a:gd name="connsiteY2" fmla="*/ 27849 h 1096253"/>
                <a:gd name="connsiteX3" fmla="*/ 328342 w 2542152"/>
                <a:gd name="connsiteY3" fmla="*/ 56724 h 1096253"/>
                <a:gd name="connsiteX4" fmla="*/ 1083 w 2542152"/>
                <a:gd name="connsiteY4" fmla="*/ 273293 h 1096253"/>
                <a:gd name="connsiteX5" fmla="*/ 121399 w 2542152"/>
                <a:gd name="connsiteY5" fmla="*/ 417672 h 1096253"/>
                <a:gd name="connsiteX0" fmla="*/ 2542152 w 2542152"/>
                <a:gd name="connsiteY0" fmla="*/ 1110529 h 1110529"/>
                <a:gd name="connsiteX1" fmla="*/ 2277458 w 2542152"/>
                <a:gd name="connsiteY1" fmla="*/ 797708 h 1110529"/>
                <a:gd name="connsiteX2" fmla="*/ 1353432 w 2542152"/>
                <a:gd name="connsiteY2" fmla="*/ 42125 h 1110529"/>
                <a:gd name="connsiteX3" fmla="*/ 328342 w 2542152"/>
                <a:gd name="connsiteY3" fmla="*/ 71000 h 1110529"/>
                <a:gd name="connsiteX4" fmla="*/ 1083 w 2542152"/>
                <a:gd name="connsiteY4" fmla="*/ 287569 h 1110529"/>
                <a:gd name="connsiteX5" fmla="*/ 121399 w 2542152"/>
                <a:gd name="connsiteY5" fmla="*/ 431948 h 1110529"/>
                <a:gd name="connsiteX0" fmla="*/ 2542152 w 2542152"/>
                <a:gd name="connsiteY0" fmla="*/ 1144442 h 1144442"/>
                <a:gd name="connsiteX1" fmla="*/ 2277458 w 2542152"/>
                <a:gd name="connsiteY1" fmla="*/ 831621 h 1144442"/>
                <a:gd name="connsiteX2" fmla="*/ 1353432 w 2542152"/>
                <a:gd name="connsiteY2" fmla="*/ 76038 h 1144442"/>
                <a:gd name="connsiteX3" fmla="*/ 309091 w 2542152"/>
                <a:gd name="connsiteY3" fmla="*/ 95288 h 1144442"/>
                <a:gd name="connsiteX4" fmla="*/ 1083 w 2542152"/>
                <a:gd name="connsiteY4" fmla="*/ 321482 h 1144442"/>
                <a:gd name="connsiteX5" fmla="*/ 121399 w 2542152"/>
                <a:gd name="connsiteY5" fmla="*/ 465861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9067 w 2549067"/>
                <a:gd name="connsiteY0" fmla="*/ 1144442 h 1144442"/>
                <a:gd name="connsiteX1" fmla="*/ 2284373 w 2549067"/>
                <a:gd name="connsiteY1" fmla="*/ 831621 h 1144442"/>
                <a:gd name="connsiteX2" fmla="*/ 1360347 w 2549067"/>
                <a:gd name="connsiteY2" fmla="*/ 76038 h 1144442"/>
                <a:gd name="connsiteX3" fmla="*/ 316006 w 2549067"/>
                <a:gd name="connsiteY3" fmla="*/ 95288 h 1144442"/>
                <a:gd name="connsiteX4" fmla="*/ 7998 w 2549067"/>
                <a:gd name="connsiteY4" fmla="*/ 321482 h 1144442"/>
                <a:gd name="connsiteX5" fmla="*/ 147564 w 2549067"/>
                <a:gd name="connsiteY5" fmla="*/ 470674 h 1144442"/>
                <a:gd name="connsiteX0" fmla="*/ 2530309 w 2530309"/>
                <a:gd name="connsiteY0" fmla="*/ 1126668 h 1126668"/>
                <a:gd name="connsiteX1" fmla="*/ 2265615 w 2530309"/>
                <a:gd name="connsiteY1" fmla="*/ 813847 h 1126668"/>
                <a:gd name="connsiteX2" fmla="*/ 1341589 w 2530309"/>
                <a:gd name="connsiteY2" fmla="*/ 58264 h 1126668"/>
                <a:gd name="connsiteX3" fmla="*/ 297248 w 2530309"/>
                <a:gd name="connsiteY3" fmla="*/ 77514 h 1126668"/>
                <a:gd name="connsiteX4" fmla="*/ 9118 w 2530309"/>
                <a:gd name="connsiteY4" fmla="*/ 290455 h 1126668"/>
                <a:gd name="connsiteX5" fmla="*/ 128806 w 2530309"/>
                <a:gd name="connsiteY5" fmla="*/ 452900 h 1126668"/>
                <a:gd name="connsiteX0" fmla="*/ 2536092 w 2536092"/>
                <a:gd name="connsiteY0" fmla="*/ 1126668 h 1126668"/>
                <a:gd name="connsiteX1" fmla="*/ 2271398 w 2536092"/>
                <a:gd name="connsiteY1" fmla="*/ 813847 h 1126668"/>
                <a:gd name="connsiteX2" fmla="*/ 1347372 w 2536092"/>
                <a:gd name="connsiteY2" fmla="*/ 58264 h 1126668"/>
                <a:gd name="connsiteX3" fmla="*/ 303031 w 2536092"/>
                <a:gd name="connsiteY3" fmla="*/ 77514 h 1126668"/>
                <a:gd name="connsiteX4" fmla="*/ 14901 w 2536092"/>
                <a:gd name="connsiteY4" fmla="*/ 290455 h 1126668"/>
                <a:gd name="connsiteX5" fmla="*/ 134589 w 2536092"/>
                <a:gd name="connsiteY5" fmla="*/ 452900 h 1126668"/>
                <a:gd name="connsiteX0" fmla="*/ 2529676 w 2529676"/>
                <a:gd name="connsiteY0" fmla="*/ 1119023 h 1119023"/>
                <a:gd name="connsiteX1" fmla="*/ 2264982 w 2529676"/>
                <a:gd name="connsiteY1" fmla="*/ 806202 h 1119023"/>
                <a:gd name="connsiteX2" fmla="*/ 1340956 w 2529676"/>
                <a:gd name="connsiteY2" fmla="*/ 50619 h 1119023"/>
                <a:gd name="connsiteX3" fmla="*/ 362875 w 2529676"/>
                <a:gd name="connsiteY3" fmla="*/ 93060 h 1119023"/>
                <a:gd name="connsiteX4" fmla="*/ 8485 w 2529676"/>
                <a:gd name="connsiteY4" fmla="*/ 282810 h 1119023"/>
                <a:gd name="connsiteX5" fmla="*/ 128173 w 2529676"/>
                <a:gd name="connsiteY5" fmla="*/ 445255 h 1119023"/>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493254 w 2493254"/>
                <a:gd name="connsiteY0" fmla="*/ 1113084 h 1113084"/>
                <a:gd name="connsiteX1" fmla="*/ 2122543 w 2493254"/>
                <a:gd name="connsiteY1" fmla="*/ 710811 h 1113084"/>
                <a:gd name="connsiteX2" fmla="*/ 1304534 w 2493254"/>
                <a:gd name="connsiteY2" fmla="*/ 44680 h 1113084"/>
                <a:gd name="connsiteX3" fmla="*/ 326453 w 2493254"/>
                <a:gd name="connsiteY3" fmla="*/ 87121 h 1113084"/>
                <a:gd name="connsiteX4" fmla="*/ 11819 w 2493254"/>
                <a:gd name="connsiteY4" fmla="*/ 296749 h 1113084"/>
                <a:gd name="connsiteX5" fmla="*/ 91751 w 2493254"/>
                <a:gd name="connsiteY5" fmla="*/ 439316 h 1113084"/>
                <a:gd name="connsiteX0" fmla="*/ 2460413 w 2460413"/>
                <a:gd name="connsiteY0" fmla="*/ 1111881 h 1111881"/>
                <a:gd name="connsiteX1" fmla="*/ 2089702 w 2460413"/>
                <a:gd name="connsiteY1" fmla="*/ 709608 h 1111881"/>
                <a:gd name="connsiteX2" fmla="*/ 1271693 w 2460413"/>
                <a:gd name="connsiteY2" fmla="*/ 43477 h 1111881"/>
                <a:gd name="connsiteX3" fmla="*/ 293612 w 2460413"/>
                <a:gd name="connsiteY3" fmla="*/ 85918 h 1111881"/>
                <a:gd name="connsiteX4" fmla="*/ 18735 w 2460413"/>
                <a:gd name="connsiteY4" fmla="*/ 259102 h 1111881"/>
                <a:gd name="connsiteX5" fmla="*/ 58910 w 2460413"/>
                <a:gd name="connsiteY5" fmla="*/ 438113 h 1111881"/>
                <a:gd name="connsiteX0" fmla="*/ 2453322 w 2453322"/>
                <a:gd name="connsiteY0" fmla="*/ 1112203 h 1112203"/>
                <a:gd name="connsiteX1" fmla="*/ 2082611 w 2453322"/>
                <a:gd name="connsiteY1" fmla="*/ 709930 h 1112203"/>
                <a:gd name="connsiteX2" fmla="*/ 1264602 w 2453322"/>
                <a:gd name="connsiteY2" fmla="*/ 43799 h 1112203"/>
                <a:gd name="connsiteX3" fmla="*/ 286521 w 2453322"/>
                <a:gd name="connsiteY3" fmla="*/ 86240 h 1112203"/>
                <a:gd name="connsiteX4" fmla="*/ 21583 w 2453322"/>
                <a:gd name="connsiteY4" fmla="*/ 269363 h 1112203"/>
                <a:gd name="connsiteX5" fmla="*/ 51819 w 2453322"/>
                <a:gd name="connsiteY5" fmla="*/ 438435 h 1112203"/>
                <a:gd name="connsiteX0" fmla="*/ 2457207 w 2457207"/>
                <a:gd name="connsiteY0" fmla="*/ 1113206 h 1113206"/>
                <a:gd name="connsiteX1" fmla="*/ 2086496 w 2457207"/>
                <a:gd name="connsiteY1" fmla="*/ 710933 h 1113206"/>
                <a:gd name="connsiteX2" fmla="*/ 1268487 w 2457207"/>
                <a:gd name="connsiteY2" fmla="*/ 44802 h 1113206"/>
                <a:gd name="connsiteX3" fmla="*/ 343415 w 2457207"/>
                <a:gd name="connsiteY3" fmla="*/ 83930 h 1113206"/>
                <a:gd name="connsiteX4" fmla="*/ 25468 w 2457207"/>
                <a:gd name="connsiteY4" fmla="*/ 270366 h 1113206"/>
                <a:gd name="connsiteX5" fmla="*/ 55704 w 2457207"/>
                <a:gd name="connsiteY5" fmla="*/ 439438 h 1113206"/>
                <a:gd name="connsiteX0" fmla="*/ 2457207 w 2457207"/>
                <a:gd name="connsiteY0" fmla="*/ 1113883 h 1113883"/>
                <a:gd name="connsiteX1" fmla="*/ 2086496 w 2457207"/>
                <a:gd name="connsiteY1" fmla="*/ 711610 h 1113883"/>
                <a:gd name="connsiteX2" fmla="*/ 1268487 w 2457207"/>
                <a:gd name="connsiteY2" fmla="*/ 45479 h 1113883"/>
                <a:gd name="connsiteX3" fmla="*/ 343415 w 2457207"/>
                <a:gd name="connsiteY3" fmla="*/ 84607 h 1113883"/>
                <a:gd name="connsiteX4" fmla="*/ 25468 w 2457207"/>
                <a:gd name="connsiteY4" fmla="*/ 271043 h 1113883"/>
                <a:gd name="connsiteX5" fmla="*/ 55704 w 2457207"/>
                <a:gd name="connsiteY5" fmla="*/ 440115 h 1113883"/>
                <a:gd name="connsiteX0" fmla="*/ 2457207 w 2457207"/>
                <a:gd name="connsiteY0" fmla="*/ 1117495 h 1117495"/>
                <a:gd name="connsiteX1" fmla="*/ 2086496 w 2457207"/>
                <a:gd name="connsiteY1" fmla="*/ 715222 h 1117495"/>
                <a:gd name="connsiteX2" fmla="*/ 1268487 w 2457207"/>
                <a:gd name="connsiteY2" fmla="*/ 49091 h 1117495"/>
                <a:gd name="connsiteX3" fmla="*/ 343415 w 2457207"/>
                <a:gd name="connsiteY3" fmla="*/ 88219 h 1117495"/>
                <a:gd name="connsiteX4" fmla="*/ 25468 w 2457207"/>
                <a:gd name="connsiteY4" fmla="*/ 274655 h 1117495"/>
                <a:gd name="connsiteX5" fmla="*/ 55704 w 2457207"/>
                <a:gd name="connsiteY5" fmla="*/ 443727 h 1117495"/>
                <a:gd name="connsiteX0" fmla="*/ 2457207 w 2457207"/>
                <a:gd name="connsiteY0" fmla="*/ 1489257 h 1489257"/>
                <a:gd name="connsiteX1" fmla="*/ 2086496 w 2457207"/>
                <a:gd name="connsiteY1" fmla="*/ 1086984 h 1489257"/>
                <a:gd name="connsiteX2" fmla="*/ 943231 w 2457207"/>
                <a:gd name="connsiteY2" fmla="*/ 15817 h 1489257"/>
                <a:gd name="connsiteX3" fmla="*/ 343415 w 2457207"/>
                <a:gd name="connsiteY3" fmla="*/ 459981 h 1489257"/>
                <a:gd name="connsiteX4" fmla="*/ 25468 w 2457207"/>
                <a:gd name="connsiteY4" fmla="*/ 646417 h 1489257"/>
                <a:gd name="connsiteX5" fmla="*/ 55704 w 2457207"/>
                <a:gd name="connsiteY5" fmla="*/ 815489 h 1489257"/>
                <a:gd name="connsiteX0" fmla="*/ 2478921 w 2478921"/>
                <a:gd name="connsiteY0" fmla="*/ 1566884 h 1566884"/>
                <a:gd name="connsiteX1" fmla="*/ 2108210 w 2478921"/>
                <a:gd name="connsiteY1" fmla="*/ 1164611 h 1566884"/>
                <a:gd name="connsiteX2" fmla="*/ 964945 w 2478921"/>
                <a:gd name="connsiteY2" fmla="*/ 93444 h 1566884"/>
                <a:gd name="connsiteX3" fmla="*/ 659701 w 2478921"/>
                <a:gd name="connsiteY3" fmla="*/ 126435 h 1566884"/>
                <a:gd name="connsiteX4" fmla="*/ 47182 w 2478921"/>
                <a:gd name="connsiteY4" fmla="*/ 724044 h 1566884"/>
                <a:gd name="connsiteX5" fmla="*/ 77418 w 2478921"/>
                <a:gd name="connsiteY5" fmla="*/ 893116 h 1566884"/>
                <a:gd name="connsiteX0" fmla="*/ 2478921 w 2478921"/>
                <a:gd name="connsiteY0" fmla="*/ 1547571 h 1547571"/>
                <a:gd name="connsiteX1" fmla="*/ 2108210 w 2478921"/>
                <a:gd name="connsiteY1" fmla="*/ 1145298 h 1547571"/>
                <a:gd name="connsiteX2" fmla="*/ 964945 w 2478921"/>
                <a:gd name="connsiteY2" fmla="*/ 74131 h 1547571"/>
                <a:gd name="connsiteX3" fmla="*/ 659701 w 2478921"/>
                <a:gd name="connsiteY3" fmla="*/ 107122 h 1547571"/>
                <a:gd name="connsiteX4" fmla="*/ 47182 w 2478921"/>
                <a:gd name="connsiteY4" fmla="*/ 704731 h 1547571"/>
                <a:gd name="connsiteX5" fmla="*/ 77418 w 2478921"/>
                <a:gd name="connsiteY5" fmla="*/ 873803 h 1547571"/>
                <a:gd name="connsiteX0" fmla="*/ 2478921 w 2478921"/>
                <a:gd name="connsiteY0" fmla="*/ 1475303 h 1475303"/>
                <a:gd name="connsiteX1" fmla="*/ 2108210 w 2478921"/>
                <a:gd name="connsiteY1" fmla="*/ 1073030 h 1475303"/>
                <a:gd name="connsiteX2" fmla="*/ 964945 w 2478921"/>
                <a:gd name="connsiteY2" fmla="*/ 1863 h 1475303"/>
                <a:gd name="connsiteX3" fmla="*/ 659701 w 2478921"/>
                <a:gd name="connsiteY3" fmla="*/ 34854 h 1475303"/>
                <a:gd name="connsiteX4" fmla="*/ 47182 w 2478921"/>
                <a:gd name="connsiteY4" fmla="*/ 632463 h 1475303"/>
                <a:gd name="connsiteX5" fmla="*/ 77418 w 2478921"/>
                <a:gd name="connsiteY5" fmla="*/ 801535 h 1475303"/>
                <a:gd name="connsiteX0" fmla="*/ 2478921 w 2478921"/>
                <a:gd name="connsiteY0" fmla="*/ 1477630 h 1477630"/>
                <a:gd name="connsiteX1" fmla="*/ 2108210 w 2478921"/>
                <a:gd name="connsiteY1" fmla="*/ 1075357 h 1477630"/>
                <a:gd name="connsiteX2" fmla="*/ 964945 w 2478921"/>
                <a:gd name="connsiteY2" fmla="*/ 4190 h 1477630"/>
                <a:gd name="connsiteX3" fmla="*/ 659701 w 2478921"/>
                <a:gd name="connsiteY3" fmla="*/ 37181 h 1477630"/>
                <a:gd name="connsiteX4" fmla="*/ 47182 w 2478921"/>
                <a:gd name="connsiteY4" fmla="*/ 634790 h 1477630"/>
                <a:gd name="connsiteX5" fmla="*/ 77418 w 2478921"/>
                <a:gd name="connsiteY5" fmla="*/ 803862 h 1477630"/>
                <a:gd name="connsiteX0" fmla="*/ 2478921 w 2478921"/>
                <a:gd name="connsiteY0" fmla="*/ 1440449 h 1440449"/>
                <a:gd name="connsiteX1" fmla="*/ 2108210 w 2478921"/>
                <a:gd name="connsiteY1" fmla="*/ 1038176 h 1440449"/>
                <a:gd name="connsiteX2" fmla="*/ 659701 w 2478921"/>
                <a:gd name="connsiteY2" fmla="*/ 0 h 1440449"/>
                <a:gd name="connsiteX3" fmla="*/ 47182 w 2478921"/>
                <a:gd name="connsiteY3" fmla="*/ 597609 h 1440449"/>
                <a:gd name="connsiteX4" fmla="*/ 77418 w 2478921"/>
                <a:gd name="connsiteY4" fmla="*/ 766681 h 1440449"/>
                <a:gd name="connsiteX0" fmla="*/ 2493438 w 2493438"/>
                <a:gd name="connsiteY0" fmla="*/ 1520229 h 1520229"/>
                <a:gd name="connsiteX1" fmla="*/ 2122727 w 2493438"/>
                <a:gd name="connsiteY1" fmla="*/ 1117956 h 1520229"/>
                <a:gd name="connsiteX2" fmla="*/ 870599 w 2493438"/>
                <a:gd name="connsiteY2" fmla="*/ 0 h 1520229"/>
                <a:gd name="connsiteX3" fmla="*/ 61699 w 2493438"/>
                <a:gd name="connsiteY3" fmla="*/ 677389 h 1520229"/>
                <a:gd name="connsiteX4" fmla="*/ 91935 w 2493438"/>
                <a:gd name="connsiteY4" fmla="*/ 846461 h 1520229"/>
                <a:gd name="connsiteX0" fmla="*/ 2493438 w 2493438"/>
                <a:gd name="connsiteY0" fmla="*/ 1520229 h 1520229"/>
                <a:gd name="connsiteX1" fmla="*/ 2122727 w 2493438"/>
                <a:gd name="connsiteY1" fmla="*/ 1117956 h 1520229"/>
                <a:gd name="connsiteX2" fmla="*/ 870599 w 2493438"/>
                <a:gd name="connsiteY2" fmla="*/ 0 h 1520229"/>
                <a:gd name="connsiteX3" fmla="*/ 61699 w 2493438"/>
                <a:gd name="connsiteY3" fmla="*/ 677389 h 1520229"/>
                <a:gd name="connsiteX4" fmla="*/ 91935 w 2493438"/>
                <a:gd name="connsiteY4" fmla="*/ 846461 h 1520229"/>
                <a:gd name="connsiteX0" fmla="*/ 2494800 w 2494800"/>
                <a:gd name="connsiteY0" fmla="*/ 1495683 h 1495683"/>
                <a:gd name="connsiteX1" fmla="*/ 2124089 w 2494800"/>
                <a:gd name="connsiteY1" fmla="*/ 1093410 h 1495683"/>
                <a:gd name="connsiteX2" fmla="*/ 890372 w 2494800"/>
                <a:gd name="connsiteY2" fmla="*/ 1 h 1495683"/>
                <a:gd name="connsiteX3" fmla="*/ 63061 w 2494800"/>
                <a:gd name="connsiteY3" fmla="*/ 652843 h 1495683"/>
                <a:gd name="connsiteX4" fmla="*/ 93297 w 2494800"/>
                <a:gd name="connsiteY4" fmla="*/ 821915 h 1495683"/>
                <a:gd name="connsiteX0" fmla="*/ 2494800 w 2494800"/>
                <a:gd name="connsiteY0" fmla="*/ 1499917 h 1499917"/>
                <a:gd name="connsiteX1" fmla="*/ 2124089 w 2494800"/>
                <a:gd name="connsiteY1" fmla="*/ 1097644 h 1499917"/>
                <a:gd name="connsiteX2" fmla="*/ 890372 w 2494800"/>
                <a:gd name="connsiteY2" fmla="*/ 4235 h 1499917"/>
                <a:gd name="connsiteX3" fmla="*/ 63061 w 2494800"/>
                <a:gd name="connsiteY3" fmla="*/ 657077 h 1499917"/>
                <a:gd name="connsiteX4" fmla="*/ 93297 w 2494800"/>
                <a:gd name="connsiteY4" fmla="*/ 826149 h 1499917"/>
                <a:gd name="connsiteX0" fmla="*/ 2494800 w 2494800"/>
                <a:gd name="connsiteY0" fmla="*/ 1499917 h 1499917"/>
                <a:gd name="connsiteX1" fmla="*/ 2124089 w 2494800"/>
                <a:gd name="connsiteY1" fmla="*/ 1097644 h 1499917"/>
                <a:gd name="connsiteX2" fmla="*/ 890372 w 2494800"/>
                <a:gd name="connsiteY2" fmla="*/ 4235 h 1499917"/>
                <a:gd name="connsiteX3" fmla="*/ 63061 w 2494800"/>
                <a:gd name="connsiteY3" fmla="*/ 657077 h 1499917"/>
                <a:gd name="connsiteX4" fmla="*/ 93297 w 2494800"/>
                <a:gd name="connsiteY4" fmla="*/ 826149 h 1499917"/>
                <a:gd name="connsiteX0" fmla="*/ 2494800 w 2494800"/>
                <a:gd name="connsiteY0" fmla="*/ 1495724 h 1495724"/>
                <a:gd name="connsiteX1" fmla="*/ 2124089 w 2494800"/>
                <a:gd name="connsiteY1" fmla="*/ 1093451 h 1495724"/>
                <a:gd name="connsiteX2" fmla="*/ 890372 w 2494800"/>
                <a:gd name="connsiteY2" fmla="*/ 42 h 1495724"/>
                <a:gd name="connsiteX3" fmla="*/ 63061 w 2494800"/>
                <a:gd name="connsiteY3" fmla="*/ 652884 h 1495724"/>
                <a:gd name="connsiteX4" fmla="*/ 93297 w 2494800"/>
                <a:gd name="connsiteY4" fmla="*/ 821956 h 1495724"/>
                <a:gd name="connsiteX0" fmla="*/ 2494800 w 2494800"/>
                <a:gd name="connsiteY0" fmla="*/ 1495724 h 1495724"/>
                <a:gd name="connsiteX1" fmla="*/ 2124089 w 2494800"/>
                <a:gd name="connsiteY1" fmla="*/ 1093451 h 1495724"/>
                <a:gd name="connsiteX2" fmla="*/ 890372 w 2494800"/>
                <a:gd name="connsiteY2" fmla="*/ 42 h 1495724"/>
                <a:gd name="connsiteX3" fmla="*/ 63061 w 2494800"/>
                <a:gd name="connsiteY3" fmla="*/ 652884 h 1495724"/>
                <a:gd name="connsiteX4" fmla="*/ 93297 w 2494800"/>
                <a:gd name="connsiteY4" fmla="*/ 821956 h 1495724"/>
                <a:gd name="connsiteX0" fmla="*/ 2494800 w 2494800"/>
                <a:gd name="connsiteY0" fmla="*/ 1532542 h 1532542"/>
                <a:gd name="connsiteX1" fmla="*/ 2124089 w 2494800"/>
                <a:gd name="connsiteY1" fmla="*/ 1130269 h 1532542"/>
                <a:gd name="connsiteX2" fmla="*/ 890372 w 2494800"/>
                <a:gd name="connsiteY2" fmla="*/ 38 h 1532542"/>
                <a:gd name="connsiteX3" fmla="*/ 63061 w 2494800"/>
                <a:gd name="connsiteY3" fmla="*/ 689702 h 1532542"/>
                <a:gd name="connsiteX4" fmla="*/ 93297 w 2494800"/>
                <a:gd name="connsiteY4" fmla="*/ 858774 h 1532542"/>
                <a:gd name="connsiteX0" fmla="*/ 2493439 w 2493439"/>
                <a:gd name="connsiteY0" fmla="*/ 1483451 h 1483451"/>
                <a:gd name="connsiteX1" fmla="*/ 2122728 w 2493439"/>
                <a:gd name="connsiteY1" fmla="*/ 1081178 h 1483451"/>
                <a:gd name="connsiteX2" fmla="*/ 870600 w 2493439"/>
                <a:gd name="connsiteY2" fmla="*/ 42 h 1483451"/>
                <a:gd name="connsiteX3" fmla="*/ 61700 w 2493439"/>
                <a:gd name="connsiteY3" fmla="*/ 640611 h 1483451"/>
                <a:gd name="connsiteX4" fmla="*/ 91936 w 2493439"/>
                <a:gd name="connsiteY4" fmla="*/ 809683 h 1483451"/>
                <a:gd name="connsiteX0" fmla="*/ 2420012 w 2420012"/>
                <a:gd name="connsiteY0" fmla="*/ 1497889 h 1497889"/>
                <a:gd name="connsiteX1" fmla="*/ 2049301 w 2420012"/>
                <a:gd name="connsiteY1" fmla="*/ 1095616 h 1497889"/>
                <a:gd name="connsiteX2" fmla="*/ 797173 w 2420012"/>
                <a:gd name="connsiteY2" fmla="*/ 14480 h 1497889"/>
                <a:gd name="connsiteX3" fmla="*/ 160106 w 2420012"/>
                <a:gd name="connsiteY3" fmla="*/ 495490 h 1497889"/>
                <a:gd name="connsiteX4" fmla="*/ 18509 w 2420012"/>
                <a:gd name="connsiteY4" fmla="*/ 824121 h 1497889"/>
                <a:gd name="connsiteX0" fmla="*/ 2420012 w 2420012"/>
                <a:gd name="connsiteY0" fmla="*/ 1483505 h 1483505"/>
                <a:gd name="connsiteX1" fmla="*/ 2049301 w 2420012"/>
                <a:gd name="connsiteY1" fmla="*/ 1081232 h 1483505"/>
                <a:gd name="connsiteX2" fmla="*/ 797173 w 2420012"/>
                <a:gd name="connsiteY2" fmla="*/ 96 h 1483505"/>
                <a:gd name="connsiteX3" fmla="*/ 160106 w 2420012"/>
                <a:gd name="connsiteY3" fmla="*/ 481106 h 1483505"/>
                <a:gd name="connsiteX4" fmla="*/ 18509 w 2420012"/>
                <a:gd name="connsiteY4" fmla="*/ 809737 h 1483505"/>
                <a:gd name="connsiteX0" fmla="*/ 2420012 w 2420012"/>
                <a:gd name="connsiteY0" fmla="*/ 1483505 h 1483505"/>
                <a:gd name="connsiteX1" fmla="*/ 2049301 w 2420012"/>
                <a:gd name="connsiteY1" fmla="*/ 1081232 h 1483505"/>
                <a:gd name="connsiteX2" fmla="*/ 797173 w 2420012"/>
                <a:gd name="connsiteY2" fmla="*/ 96 h 1483505"/>
                <a:gd name="connsiteX3" fmla="*/ 160106 w 2420012"/>
                <a:gd name="connsiteY3" fmla="*/ 481106 h 1483505"/>
                <a:gd name="connsiteX4" fmla="*/ 18509 w 2420012"/>
                <a:gd name="connsiteY4" fmla="*/ 809737 h 1483505"/>
                <a:gd name="connsiteX0" fmla="*/ 2420012 w 2420012"/>
                <a:gd name="connsiteY0" fmla="*/ 1483426 h 1483426"/>
                <a:gd name="connsiteX1" fmla="*/ 2049301 w 2420012"/>
                <a:gd name="connsiteY1" fmla="*/ 1081153 h 1483426"/>
                <a:gd name="connsiteX2" fmla="*/ 797173 w 2420012"/>
                <a:gd name="connsiteY2" fmla="*/ 17 h 1483426"/>
                <a:gd name="connsiteX3" fmla="*/ 160106 w 2420012"/>
                <a:gd name="connsiteY3" fmla="*/ 481027 h 1483426"/>
                <a:gd name="connsiteX4" fmla="*/ 18509 w 2420012"/>
                <a:gd name="connsiteY4" fmla="*/ 809658 h 148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012" h="1483426">
                  <a:moveTo>
                    <a:pt x="2420012" y="1483426"/>
                  </a:moveTo>
                  <a:cubicBezTo>
                    <a:pt x="2401354" y="1286387"/>
                    <a:pt x="2137532" y="1185427"/>
                    <a:pt x="2049301" y="1081153"/>
                  </a:cubicBezTo>
                  <a:cubicBezTo>
                    <a:pt x="1746098" y="841078"/>
                    <a:pt x="952480" y="-4290"/>
                    <a:pt x="797173" y="17"/>
                  </a:cubicBezTo>
                  <a:cubicBezTo>
                    <a:pt x="641866" y="4324"/>
                    <a:pt x="289883" y="346087"/>
                    <a:pt x="160106" y="481027"/>
                  </a:cubicBezTo>
                  <a:cubicBezTo>
                    <a:pt x="30329" y="615967"/>
                    <a:pt x="-34430" y="756719"/>
                    <a:pt x="18509" y="809658"/>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118" name="Group 117">
            <a:extLst>
              <a:ext uri="{FF2B5EF4-FFF2-40B4-BE49-F238E27FC236}">
                <a16:creationId xmlns:a16="http://schemas.microsoft.com/office/drawing/2014/main" id="{FCF6F100-C0B5-0946-A36E-9908CD4367CD}"/>
              </a:ext>
            </a:extLst>
          </p:cNvPr>
          <p:cNvGrpSpPr/>
          <p:nvPr/>
        </p:nvGrpSpPr>
        <p:grpSpPr>
          <a:xfrm>
            <a:off x="893816" y="3423277"/>
            <a:ext cx="334980" cy="188765"/>
            <a:chOff x="3668110" y="2448910"/>
            <a:chExt cx="3794234" cy="2165130"/>
          </a:xfrm>
        </p:grpSpPr>
        <p:sp>
          <p:nvSpPr>
            <p:cNvPr id="143" name="Rectangle 142">
              <a:extLst>
                <a:ext uri="{FF2B5EF4-FFF2-40B4-BE49-F238E27FC236}">
                  <a16:creationId xmlns:a16="http://schemas.microsoft.com/office/drawing/2014/main" id="{57F4DC78-83E5-7949-9320-6981F29329D6}"/>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E932A244-1BAB-8644-91E1-593ED071788C}"/>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45" name="Group 144">
              <a:extLst>
                <a:ext uri="{FF2B5EF4-FFF2-40B4-BE49-F238E27FC236}">
                  <a16:creationId xmlns:a16="http://schemas.microsoft.com/office/drawing/2014/main" id="{2F9EF5FE-1297-5145-B5D0-8D643EB384B7}"/>
                </a:ext>
              </a:extLst>
            </p:cNvPr>
            <p:cNvGrpSpPr/>
            <p:nvPr/>
          </p:nvGrpSpPr>
          <p:grpSpPr>
            <a:xfrm>
              <a:off x="3941378" y="2603243"/>
              <a:ext cx="3202061" cy="1066110"/>
              <a:chOff x="7939341" y="3037317"/>
              <a:chExt cx="897649" cy="353919"/>
            </a:xfrm>
          </p:grpSpPr>
          <p:sp>
            <p:nvSpPr>
              <p:cNvPr id="146" name="Freeform 145">
                <a:extLst>
                  <a:ext uri="{FF2B5EF4-FFF2-40B4-BE49-F238E27FC236}">
                    <a16:creationId xmlns:a16="http://schemas.microsoft.com/office/drawing/2014/main" id="{75748357-F2E0-0347-9E28-8D9DE791AA3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7" name="Freeform 146">
                <a:extLst>
                  <a:ext uri="{FF2B5EF4-FFF2-40B4-BE49-F238E27FC236}">
                    <a16:creationId xmlns:a16="http://schemas.microsoft.com/office/drawing/2014/main" id="{6A2C2A51-814C-4F4B-A106-A4EED8A80FA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8" name="Freeform 147">
                <a:extLst>
                  <a:ext uri="{FF2B5EF4-FFF2-40B4-BE49-F238E27FC236}">
                    <a16:creationId xmlns:a16="http://schemas.microsoft.com/office/drawing/2014/main" id="{33F63A96-A521-F345-9C39-8171CD8028B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9" name="Freeform 148">
                <a:extLst>
                  <a:ext uri="{FF2B5EF4-FFF2-40B4-BE49-F238E27FC236}">
                    <a16:creationId xmlns:a16="http://schemas.microsoft.com/office/drawing/2014/main" id="{BE7D02E0-85A2-4F4F-AF86-7CCE5B17349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75" name="Line 33">
            <a:extLst>
              <a:ext uri="{FF2B5EF4-FFF2-40B4-BE49-F238E27FC236}">
                <a16:creationId xmlns:a16="http://schemas.microsoft.com/office/drawing/2014/main" id="{45B1207E-09F6-844F-9C4A-274E0E8F1927}"/>
              </a:ext>
            </a:extLst>
          </p:cNvPr>
          <p:cNvSpPr>
            <a:spLocks noChangeShapeType="1"/>
          </p:cNvSpPr>
          <p:nvPr/>
        </p:nvSpPr>
        <p:spPr bwMode="auto">
          <a:xfrm flipH="1">
            <a:off x="1153788" y="2777595"/>
            <a:ext cx="860703" cy="64437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Line 22">
            <a:extLst>
              <a:ext uri="{FF2B5EF4-FFF2-40B4-BE49-F238E27FC236}">
                <a16:creationId xmlns:a16="http://schemas.microsoft.com/office/drawing/2014/main" id="{6D4FCC87-F922-9A49-B4ED-F7B0876541A7}"/>
              </a:ext>
            </a:extLst>
          </p:cNvPr>
          <p:cNvSpPr>
            <a:spLocks noChangeShapeType="1"/>
          </p:cNvSpPr>
          <p:nvPr/>
        </p:nvSpPr>
        <p:spPr bwMode="auto">
          <a:xfrm>
            <a:off x="3368566" y="3711998"/>
            <a:ext cx="167959" cy="5960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8" name="Group 44">
            <a:extLst>
              <a:ext uri="{FF2B5EF4-FFF2-40B4-BE49-F238E27FC236}">
                <a16:creationId xmlns:a16="http://schemas.microsoft.com/office/drawing/2014/main" id="{49176FEA-2A3D-4C46-88A0-E5272CC899B4}"/>
              </a:ext>
            </a:extLst>
          </p:cNvPr>
          <p:cNvGrpSpPr>
            <a:grpSpLocks/>
          </p:cNvGrpSpPr>
          <p:nvPr/>
        </p:nvGrpSpPr>
        <p:grpSpPr bwMode="auto">
          <a:xfrm>
            <a:off x="1358184" y="3900833"/>
            <a:ext cx="291626" cy="267728"/>
            <a:chOff x="-44" y="1473"/>
            <a:chExt cx="981" cy="1105"/>
          </a:xfrm>
        </p:grpSpPr>
        <p:pic>
          <p:nvPicPr>
            <p:cNvPr id="311" name="Picture 45" descr="desktop_computer_stylized_medium">
              <a:extLst>
                <a:ext uri="{FF2B5EF4-FFF2-40B4-BE49-F238E27FC236}">
                  <a16:creationId xmlns:a16="http://schemas.microsoft.com/office/drawing/2014/main" id="{6744CEA1-5DC8-3C49-9E35-3544B3A0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2" name="Freeform 46">
              <a:extLst>
                <a:ext uri="{FF2B5EF4-FFF2-40B4-BE49-F238E27FC236}">
                  <a16:creationId xmlns:a16="http://schemas.microsoft.com/office/drawing/2014/main" id="{4CC4AF2A-4A60-7E4E-B654-71C95B11A87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5" name="Rectangle 3">
            <a:extLst>
              <a:ext uri="{FF2B5EF4-FFF2-40B4-BE49-F238E27FC236}">
                <a16:creationId xmlns:a16="http://schemas.microsoft.com/office/drawing/2014/main" id="{05247610-6057-6F45-9FE7-A7221DB45A72}"/>
              </a:ext>
            </a:extLst>
          </p:cNvPr>
          <p:cNvSpPr txBox="1">
            <a:spLocks noChangeArrowheads="1"/>
          </p:cNvSpPr>
          <p:nvPr/>
        </p:nvSpPr>
        <p:spPr>
          <a:xfrm>
            <a:off x="4425613" y="1339755"/>
            <a:ext cx="4336961" cy="194149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defTabSz="685800">
              <a:spcBef>
                <a:spcPts val="750"/>
              </a:spcBef>
              <a:buNone/>
              <a:defRPr/>
            </a:pPr>
            <a:r>
              <a:rPr lang="en-US" sz="2100" dirty="0">
                <a:solidFill>
                  <a:srgbClr val="0000A8"/>
                </a:solidFill>
                <a:latin typeface="Avenir Book" panose="020B0503020203020204" pitchFamily="34" charset="-78"/>
                <a:cs typeface="Avenir Book" panose="020B0503020203020204" pitchFamily="34" charset="-78"/>
              </a:rPr>
              <a:t>S</a:t>
            </a:r>
            <a:r>
              <a:rPr lang="en-US" sz="2100" dirty="0" smtClean="0">
                <a:solidFill>
                  <a:srgbClr val="0000A8"/>
                </a:solidFill>
                <a:latin typeface="Avenir Book" panose="020B0503020203020204" pitchFamily="34" charset="-78"/>
                <a:cs typeface="Avenir Book" panose="020B0503020203020204" pitchFamily="34" charset="-78"/>
              </a:rPr>
              <a:t>ingle </a:t>
            </a:r>
            <a:r>
              <a:rPr lang="en-US" sz="2100" dirty="0">
                <a:solidFill>
                  <a:srgbClr val="0000A8"/>
                </a:solidFill>
                <a:latin typeface="Avenir Book" panose="020B0503020203020204" pitchFamily="34" charset="-78"/>
                <a:cs typeface="Avenir Book" panose="020B0503020203020204" pitchFamily="34" charset="-78"/>
              </a:rPr>
              <a:t>broadcast domain:</a:t>
            </a:r>
          </a:p>
          <a:p>
            <a:pPr marL="432197" lvl="1" indent="-172641" defTabSz="685800">
              <a:spcBef>
                <a:spcPts val="375"/>
              </a:spcBef>
              <a:buFont typeface="Wingdings" pitchFamily="2" charset="2"/>
              <a:buChar char="§"/>
              <a:defRPr/>
            </a:pPr>
            <a:r>
              <a:rPr lang="en-US" sz="1950" dirty="0">
                <a:solidFill>
                  <a:srgbClr val="0000A8"/>
                </a:solidFill>
                <a:latin typeface="Avenir Book" panose="020B0503020203020204" pitchFamily="34" charset="-78"/>
                <a:cs typeface="Avenir Book" panose="020B0503020203020204" pitchFamily="34" charset="-78"/>
              </a:rPr>
              <a:t>S</a:t>
            </a:r>
            <a:r>
              <a:rPr lang="en-US" sz="1950" dirty="0" smtClean="0">
                <a:solidFill>
                  <a:srgbClr val="0000A8"/>
                </a:solidFill>
                <a:latin typeface="Avenir Book" panose="020B0503020203020204" pitchFamily="34" charset="-78"/>
                <a:cs typeface="Avenir Book" panose="020B0503020203020204" pitchFamily="34" charset="-78"/>
              </a:rPr>
              <a:t>caling</a:t>
            </a:r>
            <a:r>
              <a:rPr lang="en-US" sz="1950" dirty="0">
                <a:solidFill>
                  <a:srgbClr val="0000A8"/>
                </a:solidFill>
                <a:latin typeface="Avenir Book" panose="020B0503020203020204" pitchFamily="34" charset="-78"/>
                <a:cs typeface="Avenir Book" panose="020B0503020203020204" pitchFamily="34" charset="-78"/>
              </a:rPr>
              <a:t>: </a:t>
            </a:r>
            <a:r>
              <a:rPr lang="en-US" sz="1950" dirty="0">
                <a:solidFill>
                  <a:prstClr val="black"/>
                </a:solidFill>
                <a:latin typeface="Avenir Book" panose="020B0503020203020204" pitchFamily="34" charset="-78"/>
                <a:cs typeface="Avenir Book" panose="020B0503020203020204" pitchFamily="34" charset="-78"/>
              </a:rPr>
              <a:t>all layer-2 broadcast traffic (i.e. unknown MAC) must cross entire LAN </a:t>
            </a:r>
          </a:p>
          <a:p>
            <a:pPr marL="432197" lvl="1" indent="-172641" defTabSz="685800">
              <a:spcBef>
                <a:spcPts val="375"/>
              </a:spcBef>
              <a:buFont typeface="Wingdings" pitchFamily="2" charset="2"/>
              <a:buChar char="§"/>
              <a:defRPr/>
            </a:pPr>
            <a:r>
              <a:rPr lang="en-US" sz="1950" dirty="0">
                <a:solidFill>
                  <a:prstClr val="black"/>
                </a:solidFill>
                <a:latin typeface="Avenir Book" panose="020B0503020203020204" pitchFamily="34" charset="-78"/>
                <a:cs typeface="Avenir Book" panose="020B0503020203020204" pitchFamily="34" charset="-78"/>
              </a:rPr>
              <a:t>E</a:t>
            </a:r>
            <a:r>
              <a:rPr lang="en-US" sz="1950" dirty="0" smtClean="0">
                <a:solidFill>
                  <a:prstClr val="black"/>
                </a:solidFill>
                <a:latin typeface="Avenir Book" panose="020B0503020203020204" pitchFamily="34" charset="-78"/>
                <a:cs typeface="Avenir Book" panose="020B0503020203020204" pitchFamily="34" charset="-78"/>
              </a:rPr>
              <a:t>fficiency</a:t>
            </a:r>
            <a:r>
              <a:rPr lang="en-US" sz="1950" dirty="0">
                <a:solidFill>
                  <a:prstClr val="black"/>
                </a:solidFill>
                <a:latin typeface="Avenir Book" panose="020B0503020203020204" pitchFamily="34" charset="-78"/>
                <a:cs typeface="Avenir Book" panose="020B0503020203020204" pitchFamily="34" charset="-78"/>
              </a:rPr>
              <a:t>, security</a:t>
            </a:r>
            <a:r>
              <a:rPr lang="en-US" sz="1950">
                <a:solidFill>
                  <a:prstClr val="black"/>
                </a:solidFill>
                <a:latin typeface="Avenir Book" panose="020B0503020203020204" pitchFamily="34" charset="-78"/>
                <a:cs typeface="Avenir Book" panose="020B0503020203020204" pitchFamily="34" charset="-78"/>
              </a:rPr>
              <a:t>, </a:t>
            </a:r>
            <a:r>
              <a:rPr lang="en-US" sz="1950" smtClean="0">
                <a:solidFill>
                  <a:prstClr val="black"/>
                </a:solidFill>
                <a:latin typeface="Avenir Book" panose="020B0503020203020204" pitchFamily="34" charset="-78"/>
                <a:cs typeface="Avenir Book" panose="020B0503020203020204" pitchFamily="34" charset="-78"/>
              </a:rPr>
              <a:t>privacy issues</a:t>
            </a:r>
            <a:endParaRPr lang="en-US" sz="195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751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5"/>
                                        </p:tgtEl>
                                        <p:attrNameLst>
                                          <p:attrName>style.visibility</p:attrName>
                                        </p:attrNameLst>
                                      </p:cBhvr>
                                      <p:to>
                                        <p:strVal val="visible"/>
                                      </p:to>
                                    </p:set>
                                    <p:anim calcmode="lin" valueType="num">
                                      <p:cBhvr>
                                        <p:cTn id="7" dur="500" fill="hold"/>
                                        <p:tgtEl>
                                          <p:spTgt spid="325"/>
                                        </p:tgtEl>
                                        <p:attrNameLst>
                                          <p:attrName>ppt_w</p:attrName>
                                        </p:attrNameLst>
                                      </p:cBhvr>
                                      <p:tavLst>
                                        <p:tav tm="0">
                                          <p:val>
                                            <p:fltVal val="0"/>
                                          </p:val>
                                        </p:tav>
                                        <p:tav tm="100000">
                                          <p:val>
                                            <p:strVal val="#ppt_w"/>
                                          </p:val>
                                        </p:tav>
                                      </p:tavLst>
                                    </p:anim>
                                    <p:anim calcmode="lin" valueType="num">
                                      <p:cBhvr>
                                        <p:cTn id="8" dur="500" fill="hold"/>
                                        <p:tgtEl>
                                          <p:spTgt spid="325"/>
                                        </p:tgtEl>
                                        <p:attrNameLst>
                                          <p:attrName>ppt_h</p:attrName>
                                        </p:attrNameLst>
                                      </p:cBhvr>
                                      <p:tavLst>
                                        <p:tav tm="0">
                                          <p:val>
                                            <p:fltVal val="0"/>
                                          </p:val>
                                        </p:tav>
                                        <p:tav tm="100000">
                                          <p:val>
                                            <p:strVal val="#ppt_h"/>
                                          </p:val>
                                        </p:tav>
                                      </p:tavLst>
                                    </p:anim>
                                    <p:animEffect transition="in" filter="fade">
                                      <p:cBhvr>
                                        <p:cTn id="9" dur="500"/>
                                        <p:tgtEl>
                                          <p:spTgt spid="3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cBhvr>
                                        <p:cTn id="14" dur="500" fill="hold"/>
                                        <p:tgtEl>
                                          <p:spTgt spid="72"/>
                                        </p:tgtEl>
                                        <p:attrNameLst>
                                          <p:attrName>ppt_w</p:attrName>
                                        </p:attrNameLst>
                                      </p:cBhvr>
                                      <p:tavLst>
                                        <p:tav tm="0">
                                          <p:val>
                                            <p:fltVal val="0"/>
                                          </p:val>
                                        </p:tav>
                                        <p:tav tm="100000">
                                          <p:val>
                                            <p:strVal val="#ppt_w"/>
                                          </p:val>
                                        </p:tav>
                                      </p:tavLst>
                                    </p:anim>
                                    <p:anim calcmode="lin" valueType="num">
                                      <p:cBhvr>
                                        <p:cTn id="15" dur="500" fill="hold"/>
                                        <p:tgtEl>
                                          <p:spTgt spid="72"/>
                                        </p:tgtEl>
                                        <p:attrNameLst>
                                          <p:attrName>ppt_h</p:attrName>
                                        </p:attrNameLst>
                                      </p:cBhvr>
                                      <p:tavLst>
                                        <p:tav tm="0">
                                          <p:val>
                                            <p:fltVal val="0"/>
                                          </p:val>
                                        </p:tav>
                                        <p:tav tm="100000">
                                          <p:val>
                                            <p:strVal val="#ppt_h"/>
                                          </p:val>
                                        </p:tav>
                                      </p:tavLst>
                                    </p:anim>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95"/>
                                        </p:tgtEl>
                                      </p:cBhvr>
                                    </p:animEffect>
                                    <p:set>
                                      <p:cBhvr>
                                        <p:cTn id="21" dur="1" fill="hold">
                                          <p:stCondLst>
                                            <p:cond delay="499"/>
                                          </p:stCondLst>
                                        </p:cTn>
                                        <p:tgtEl>
                                          <p:spTgt spid="95"/>
                                        </p:tgtEl>
                                        <p:attrNameLst>
                                          <p:attrName>style.visibility</p:attrName>
                                        </p:attrNameLst>
                                      </p:cBhvr>
                                      <p:to>
                                        <p:strVal val="hidden"/>
                                      </p:to>
                                    </p:set>
                                  </p:childTnLst>
                                </p:cTn>
                              </p:par>
                              <p:par>
                                <p:cTn id="22" presetID="0" presetClass="path" presetSubtype="0" accel="50000" decel="50000" fill="hold" nodeType="withEffect">
                                  <p:stCondLst>
                                    <p:cond delay="0"/>
                                  </p:stCondLst>
                                  <p:childTnLst>
                                    <p:animMotion origin="layout" path="M 2.5E-6 -0.00023 C 0.00768 0.03611 0.0207 0.07407 0.05599 0.08727 C 0.09127 0.10046 0.18489 0.09815 0.21185 0.07847 C 0.2388 0.05856 0.24271 0.01134 0.21758 -0.0375 " pathEditMode="relative" rAng="0" ptsTypes="AAAA">
                                      <p:cBhvr>
                                        <p:cTn id="23" dur="2000" fill="hold"/>
                                        <p:tgtEl>
                                          <p:spTgt spid="98"/>
                                        </p:tgtEl>
                                        <p:attrNameLst>
                                          <p:attrName>ppt_x</p:attrName>
                                          <p:attrName>ppt_y</p:attrName>
                                        </p:attrNameLst>
                                      </p:cBhvr>
                                      <p:rCtr x="11719" y="2917"/>
                                    </p:animMotion>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321"/>
                                        </p:tgtEl>
                                        <p:attrNameLst>
                                          <p:attrName>style.visibility</p:attrName>
                                        </p:attrNameLst>
                                      </p:cBhvr>
                                      <p:to>
                                        <p:strVal val="visible"/>
                                      </p:to>
                                    </p:set>
                                    <p:animEffect transition="in" filter="dissolve">
                                      <p:cBhvr>
                                        <p:cTn id="27" dur="500"/>
                                        <p:tgtEl>
                                          <p:spTgt spid="3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5" grpId="0" animBg="1"/>
      <p:bldP spid="321" grpId="0" animBg="1"/>
      <p:bldP spid="3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MAC Address and Framing</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9218541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39751EC-3470-E44E-9E47-1DBEC48F367C}"/>
              </a:ext>
            </a:extLst>
          </p:cNvPr>
          <p:cNvGrpSpPr/>
          <p:nvPr/>
        </p:nvGrpSpPr>
        <p:grpSpPr>
          <a:xfrm>
            <a:off x="5651583" y="1969592"/>
            <a:ext cx="932708" cy="389334"/>
            <a:chOff x="9287864" y="4082048"/>
            <a:chExt cx="1243611" cy="519112"/>
          </a:xfrm>
        </p:grpSpPr>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9287864" y="4107359"/>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9290540" y="4300533"/>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 name="Group 17">
            <a:extLst>
              <a:ext uri="{FF2B5EF4-FFF2-40B4-BE49-F238E27FC236}">
                <a16:creationId xmlns:a16="http://schemas.microsoft.com/office/drawing/2014/main" id="{EF443345-4697-A84D-B271-4440D2A31971}"/>
              </a:ext>
            </a:extLst>
          </p:cNvPr>
          <p:cNvGrpSpPr/>
          <p:nvPr/>
        </p:nvGrpSpPr>
        <p:grpSpPr>
          <a:xfrm>
            <a:off x="6528233" y="1966027"/>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224285"/>
            <a:ext cx="7886700" cy="670967"/>
          </a:xfrm>
        </p:spPr>
        <p:txBody>
          <a:bodyPr>
            <a:normAutofit fontScale="90000"/>
          </a:bodyPr>
          <a:lstStyle/>
          <a:p>
            <a:r>
              <a:rPr lang="en-US" b="0" dirty="0"/>
              <a:t>Port-based VLANs</a:t>
            </a:r>
            <a:endParaRPr lang="en-US" sz="3300" dirty="0"/>
          </a:p>
        </p:txBody>
      </p:sp>
      <p:sp>
        <p:nvSpPr>
          <p:cNvPr id="225" name="Text Box 85">
            <a:extLst>
              <a:ext uri="{FF2B5EF4-FFF2-40B4-BE49-F238E27FC236}">
                <a16:creationId xmlns:a16="http://schemas.microsoft.com/office/drawing/2014/main" id="{DBE7F08B-75D4-654E-BA3B-51E343AAE704}"/>
              </a:ext>
            </a:extLst>
          </p:cNvPr>
          <p:cNvSpPr txBox="1">
            <a:spLocks noChangeArrowheads="1"/>
          </p:cNvSpPr>
          <p:nvPr/>
        </p:nvSpPr>
        <p:spPr bwMode="auto">
          <a:xfrm>
            <a:off x="884088" y="2089520"/>
            <a:ext cx="2997041" cy="235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2100" i="0" dirty="0">
                <a:solidFill>
                  <a:srgbClr val="000000"/>
                </a:solidFill>
                <a:latin typeface="Avenir Book" panose="020B0503020203020204" pitchFamily="34" charset="-78"/>
                <a:cs typeface="Avenir Book" panose="020B0503020203020204" pitchFamily="34" charset="-78"/>
              </a:rPr>
              <a:t>S</a:t>
            </a:r>
            <a:r>
              <a:rPr lang="en-US" sz="2100" i="0" dirty="0" smtClean="0">
                <a:solidFill>
                  <a:srgbClr val="000000"/>
                </a:solidFill>
                <a:latin typeface="Avenir Book" panose="020B0503020203020204" pitchFamily="34" charset="-78"/>
                <a:cs typeface="Avenir Book" panose="020B0503020203020204" pitchFamily="34" charset="-78"/>
              </a:rPr>
              <a:t>witch(</a:t>
            </a:r>
            <a:r>
              <a:rPr lang="en-US" sz="2100" i="0" dirty="0" err="1" smtClean="0">
                <a:solidFill>
                  <a:srgbClr val="000000"/>
                </a:solidFill>
                <a:latin typeface="Avenir Book" panose="020B0503020203020204" pitchFamily="34" charset="-78"/>
                <a:cs typeface="Avenir Book" panose="020B0503020203020204" pitchFamily="34" charset="-78"/>
              </a:rPr>
              <a:t>es</a:t>
            </a:r>
            <a:r>
              <a:rPr lang="en-US" sz="2100" i="0" dirty="0">
                <a:solidFill>
                  <a:srgbClr val="000000"/>
                </a:solidFill>
                <a:latin typeface="Avenir Book" panose="020B0503020203020204" pitchFamily="34" charset="-78"/>
                <a:cs typeface="Avenir Book" panose="020B0503020203020204" pitchFamily="34" charset="-78"/>
              </a:rPr>
              <a:t>) supporting VLAN capabilities can be configured to define multiple </a:t>
            </a:r>
            <a:r>
              <a:rPr lang="en-US" sz="2100" i="0" dirty="0">
                <a:solidFill>
                  <a:srgbClr val="0000A8"/>
                </a:solidFill>
                <a:latin typeface="Avenir Book" panose="020B0503020203020204" pitchFamily="34" charset="-78"/>
                <a:cs typeface="Avenir Book" panose="020B0503020203020204" pitchFamily="34" charset="-78"/>
              </a:rPr>
              <a:t>virtual </a:t>
            </a:r>
            <a:r>
              <a:rPr lang="en-US" sz="2100" i="0" dirty="0">
                <a:solidFill>
                  <a:srgbClr val="000000"/>
                </a:solidFill>
                <a:latin typeface="Avenir Book" panose="020B0503020203020204" pitchFamily="34" charset="-78"/>
                <a:cs typeface="Avenir Book" panose="020B0503020203020204" pitchFamily="34" charset="-78"/>
              </a:rPr>
              <a:t>LANS over single physical LAN </a:t>
            </a:r>
            <a:r>
              <a:rPr lang="en-US" sz="2100" i="0" dirty="0" smtClean="0">
                <a:solidFill>
                  <a:srgbClr val="000000"/>
                </a:solidFill>
                <a:latin typeface="Avenir Book" panose="020B0503020203020204" pitchFamily="34" charset="-78"/>
                <a:cs typeface="Avenir Book" panose="020B0503020203020204" pitchFamily="34" charset="-78"/>
              </a:rPr>
              <a:t>infrastructure</a:t>
            </a:r>
            <a:endParaRPr lang="en-US" sz="2100" i="0" dirty="0">
              <a:solidFill>
                <a:srgbClr val="000000"/>
              </a:solidFill>
              <a:latin typeface="Avenir Book" panose="020B0503020203020204" pitchFamily="34" charset="-78"/>
              <a:cs typeface="Avenir Book" panose="020B0503020203020204" pitchFamily="34" charset="-78"/>
            </a:endParaRPr>
          </a:p>
        </p:txBody>
      </p:sp>
      <p:sp>
        <p:nvSpPr>
          <p:cNvPr id="226" name="Rectangle 86">
            <a:extLst>
              <a:ext uri="{FF2B5EF4-FFF2-40B4-BE49-F238E27FC236}">
                <a16:creationId xmlns:a16="http://schemas.microsoft.com/office/drawing/2014/main" id="{040C315C-CE33-1045-B5A5-A72E5FF7F68E}"/>
              </a:ext>
            </a:extLst>
          </p:cNvPr>
          <p:cNvSpPr>
            <a:spLocks noChangeArrowheads="1"/>
          </p:cNvSpPr>
          <p:nvPr/>
        </p:nvSpPr>
        <p:spPr bwMode="auto">
          <a:xfrm>
            <a:off x="680703" y="1646545"/>
            <a:ext cx="3105686" cy="2780138"/>
          </a:xfrm>
          <a:prstGeom prst="rect">
            <a:avLst/>
          </a:prstGeom>
          <a:noFill/>
          <a:ln w="25400">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7" name="Text Box 87">
            <a:extLst>
              <a:ext uri="{FF2B5EF4-FFF2-40B4-BE49-F238E27FC236}">
                <a16:creationId xmlns:a16="http://schemas.microsoft.com/office/drawing/2014/main" id="{3747A2E4-8B70-A749-8C53-5E13C96C545D}"/>
              </a:ext>
            </a:extLst>
          </p:cNvPr>
          <p:cNvSpPr txBox="1">
            <a:spLocks noChangeArrowheads="1"/>
          </p:cNvSpPr>
          <p:nvPr/>
        </p:nvSpPr>
        <p:spPr bwMode="auto">
          <a:xfrm>
            <a:off x="926524" y="1451299"/>
            <a:ext cx="2335764" cy="64171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lnSpc>
                <a:spcPct val="85000"/>
              </a:lnSpc>
              <a:spcBef>
                <a:spcPct val="0"/>
              </a:spcBef>
              <a:spcAft>
                <a:spcPct val="0"/>
              </a:spcAft>
              <a:defRPr/>
            </a:pPr>
            <a:r>
              <a:rPr lang="en-US" sz="2100" i="0" kern="0" dirty="0">
                <a:solidFill>
                  <a:srgbClr val="C00000"/>
                </a:solidFill>
                <a:latin typeface="Avenir Book" panose="020B0503020203020204" pitchFamily="34" charset="-78"/>
                <a:cs typeface="Avenir Book" panose="020B0503020203020204" pitchFamily="34" charset="-78"/>
              </a:rPr>
              <a:t>Virtual Local Area Network (VLAN)</a:t>
            </a:r>
          </a:p>
        </p:txBody>
      </p:sp>
      <p:grpSp>
        <p:nvGrpSpPr>
          <p:cNvPr id="3" name="Group 2">
            <a:extLst>
              <a:ext uri="{FF2B5EF4-FFF2-40B4-BE49-F238E27FC236}">
                <a16:creationId xmlns:a16="http://schemas.microsoft.com/office/drawing/2014/main" id="{CDABEEB3-46FD-EA41-8074-A5BDD9C11183}"/>
              </a:ext>
            </a:extLst>
          </p:cNvPr>
          <p:cNvGrpSpPr/>
          <p:nvPr/>
        </p:nvGrpSpPr>
        <p:grpSpPr>
          <a:xfrm>
            <a:off x="5684561" y="1684931"/>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04" name="Rectangle 3">
            <a:extLst>
              <a:ext uri="{FF2B5EF4-FFF2-40B4-BE49-F238E27FC236}">
                <a16:creationId xmlns:a16="http://schemas.microsoft.com/office/drawing/2014/main" id="{8B0BF6C6-7F95-0647-8336-38D2D9565CBE}"/>
              </a:ext>
            </a:extLst>
          </p:cNvPr>
          <p:cNvSpPr txBox="1">
            <a:spLocks noChangeArrowheads="1"/>
          </p:cNvSpPr>
          <p:nvPr/>
        </p:nvSpPr>
        <p:spPr bwMode="auto">
          <a:xfrm>
            <a:off x="4457950" y="787007"/>
            <a:ext cx="4470794"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buNone/>
              <a:defRPr/>
            </a:pPr>
            <a:r>
              <a:rPr lang="en-US" sz="2100" kern="0" dirty="0">
                <a:solidFill>
                  <a:srgbClr val="CC0000"/>
                </a:solidFill>
                <a:latin typeface="Avenir Book" panose="020B0503020203020204" pitchFamily="34" charset="-78"/>
                <a:cs typeface="Avenir Book" panose="020B0503020203020204" pitchFamily="34" charset="-78"/>
              </a:rPr>
              <a:t>P</a:t>
            </a:r>
            <a:r>
              <a:rPr lang="en-US" sz="2100" kern="0" dirty="0" smtClean="0">
                <a:solidFill>
                  <a:srgbClr val="CC0000"/>
                </a:solidFill>
                <a:latin typeface="Avenir Book" panose="020B0503020203020204" pitchFamily="34" charset="-78"/>
                <a:cs typeface="Avenir Book" panose="020B0503020203020204" pitchFamily="34" charset="-78"/>
              </a:rPr>
              <a:t>ort-based </a:t>
            </a:r>
            <a:r>
              <a:rPr lang="en-US" sz="2100" kern="0" dirty="0">
                <a:solidFill>
                  <a:srgbClr val="CC0000"/>
                </a:solidFill>
                <a:latin typeface="Avenir Book" panose="020B0503020203020204" pitchFamily="34" charset="-78"/>
                <a:cs typeface="Avenir Book" panose="020B0503020203020204" pitchFamily="34" charset="-78"/>
              </a:rPr>
              <a:t>VLAN: </a:t>
            </a:r>
            <a:r>
              <a:rPr lang="en-US" sz="1800" kern="0" dirty="0">
                <a:solidFill>
                  <a:prstClr val="black"/>
                </a:solidFill>
                <a:latin typeface="Avenir Book" panose="020B0503020203020204" pitchFamily="34" charset="-78"/>
                <a:cs typeface="Avenir Book" panose="020B0503020203020204" pitchFamily="34" charset="-78"/>
              </a:rPr>
              <a:t>switch ports grouped (by switch management software) so that </a:t>
            </a:r>
            <a:r>
              <a:rPr lang="en-US" sz="1800" kern="0" dirty="0">
                <a:solidFill>
                  <a:srgbClr val="0000A8"/>
                </a:solidFill>
                <a:latin typeface="Avenir Book" panose="020B0503020203020204" pitchFamily="34" charset="-78"/>
                <a:cs typeface="Avenir Book" panose="020B0503020203020204" pitchFamily="34" charset="-78"/>
              </a:rPr>
              <a:t>single</a:t>
            </a:r>
            <a:r>
              <a:rPr lang="en-US" sz="1800" kern="0" dirty="0">
                <a:solidFill>
                  <a:srgbClr val="CC0000"/>
                </a:solidFill>
                <a:latin typeface="Avenir Book" panose="020B0503020203020204" pitchFamily="34" charset="-78"/>
                <a:cs typeface="Avenir Book" panose="020B0503020203020204" pitchFamily="34" charset="-78"/>
              </a:rPr>
              <a:t> </a:t>
            </a:r>
            <a:r>
              <a:rPr lang="en-US" sz="1800" kern="0" dirty="0">
                <a:solidFill>
                  <a:prstClr val="black"/>
                </a:solidFill>
                <a:latin typeface="Avenir Book" panose="020B0503020203020204" pitchFamily="34" charset="-78"/>
                <a:cs typeface="Avenir Book" panose="020B0503020203020204" pitchFamily="34" charset="-78"/>
              </a:rPr>
              <a:t>physical switch ……</a:t>
            </a:r>
          </a:p>
          <a:p>
            <a:pPr marL="257175" indent="-257175" defTabSz="685800">
              <a:defRPr/>
            </a:pPr>
            <a:endParaRPr lang="en-US" sz="1500" kern="0" dirty="0">
              <a:solidFill>
                <a:prstClr val="black"/>
              </a:solidFill>
              <a:latin typeface="Avenir Book" panose="020B0503020203020204" pitchFamily="34" charset="-78"/>
              <a:cs typeface="Avenir Book" panose="020B0503020203020204" pitchFamily="34" charset="-78"/>
            </a:endParaRPr>
          </a:p>
        </p:txBody>
      </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5120395" y="2232670"/>
            <a:ext cx="676275" cy="209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5409717" y="2232670"/>
            <a:ext cx="604838" cy="3143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5949070" y="2243865"/>
            <a:ext cx="504737" cy="27098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7291211" y="2394058"/>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6705117" y="2235051"/>
            <a:ext cx="76200" cy="2833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6697974" y="2083841"/>
            <a:ext cx="359569" cy="4524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7339720" y="2042170"/>
            <a:ext cx="385763" cy="36314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4834891" y="2762732"/>
            <a:ext cx="129867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6290561" y="2762732"/>
            <a:ext cx="192938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5606528" y="2366344"/>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4717964" y="2371973"/>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5141549" y="2375973"/>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5709200" y="2372477"/>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6433250" y="2368980"/>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6819671" y="2373413"/>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7467371" y="2380157"/>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 name="Group 24">
            <a:extLst>
              <a:ext uri="{FF2B5EF4-FFF2-40B4-BE49-F238E27FC236}">
                <a16:creationId xmlns:a16="http://schemas.microsoft.com/office/drawing/2014/main" id="{BB18BAC5-6F99-9949-A533-8E94FF0D852A}"/>
              </a:ext>
            </a:extLst>
          </p:cNvPr>
          <p:cNvGrpSpPr/>
          <p:nvPr/>
        </p:nvGrpSpPr>
        <p:grpSpPr>
          <a:xfrm>
            <a:off x="4658619" y="3108754"/>
            <a:ext cx="3979052" cy="1982339"/>
            <a:chOff x="6211492" y="3817384"/>
            <a:chExt cx="5305402" cy="2643119"/>
          </a:xfrm>
        </p:grpSpPr>
        <p:grpSp>
          <p:nvGrpSpPr>
            <p:cNvPr id="684" name="Group 683">
              <a:extLst>
                <a:ext uri="{FF2B5EF4-FFF2-40B4-BE49-F238E27FC236}">
                  <a16:creationId xmlns:a16="http://schemas.microsoft.com/office/drawing/2014/main" id="{032775F3-0670-3C4B-B2DF-70AE363DCDFF}"/>
                </a:ext>
              </a:extLst>
            </p:cNvPr>
            <p:cNvGrpSpPr/>
            <p:nvPr/>
          </p:nvGrpSpPr>
          <p:grpSpPr>
            <a:xfrm>
              <a:off x="6540241" y="4410585"/>
              <a:ext cx="4725167" cy="1478151"/>
              <a:chOff x="6576817" y="3374265"/>
              <a:chExt cx="4310127" cy="1451015"/>
            </a:xfrm>
          </p:grpSpPr>
          <p:sp>
            <p:nvSpPr>
              <p:cNvPr id="685" name="Oval 684">
                <a:extLst>
                  <a:ext uri="{FF2B5EF4-FFF2-40B4-BE49-F238E27FC236}">
                    <a16:creationId xmlns:a16="http://schemas.microsoft.com/office/drawing/2014/main" id="{809D7D0E-60C1-2C48-AD6E-75E52E4358D7}"/>
                  </a:ext>
                </a:extLst>
              </p:cNvPr>
              <p:cNvSpPr/>
              <p:nvPr/>
            </p:nvSpPr>
            <p:spPr>
              <a:xfrm>
                <a:off x="8691093" y="3384997"/>
                <a:ext cx="1094704" cy="528034"/>
              </a:xfrm>
              <a:prstGeom prst="ellipse">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6" name="Oval 685">
                <a:extLst>
                  <a:ext uri="{FF2B5EF4-FFF2-40B4-BE49-F238E27FC236}">
                    <a16:creationId xmlns:a16="http://schemas.microsoft.com/office/drawing/2014/main" id="{EF688021-C6FD-1B4E-B315-BB324D547AD5}"/>
                  </a:ext>
                </a:extLst>
              </p:cNvPr>
              <p:cNvSpPr/>
              <p:nvPr/>
            </p:nvSpPr>
            <p:spPr>
              <a:xfrm>
                <a:off x="9704233" y="3561007"/>
                <a:ext cx="1094704" cy="528034"/>
              </a:xfrm>
              <a:prstGeom prst="ellipse">
                <a:avLst/>
              </a:prstGeom>
              <a:no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7" name="Oval 686">
                <a:extLst>
                  <a:ext uri="{FF2B5EF4-FFF2-40B4-BE49-F238E27FC236}">
                    <a16:creationId xmlns:a16="http://schemas.microsoft.com/office/drawing/2014/main" id="{1F5AD41F-54EA-6A44-B0D6-74F874C66EF2}"/>
                  </a:ext>
                </a:extLst>
              </p:cNvPr>
              <p:cNvSpPr/>
              <p:nvPr/>
            </p:nvSpPr>
            <p:spPr>
              <a:xfrm>
                <a:off x="9274940" y="4110502"/>
                <a:ext cx="1094704"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8" name="Oval 687">
                <a:extLst>
                  <a:ext uri="{FF2B5EF4-FFF2-40B4-BE49-F238E27FC236}">
                    <a16:creationId xmlns:a16="http://schemas.microsoft.com/office/drawing/2014/main" id="{4C7FB047-C4AD-824E-B7ED-47D40D01146F}"/>
                  </a:ext>
                </a:extLst>
              </p:cNvPr>
              <p:cNvSpPr/>
              <p:nvPr/>
            </p:nvSpPr>
            <p:spPr>
              <a:xfrm>
                <a:off x="8178090" y="4250021"/>
                <a:ext cx="1313640"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9" name="Oval 688">
                <a:extLst>
                  <a:ext uri="{FF2B5EF4-FFF2-40B4-BE49-F238E27FC236}">
                    <a16:creationId xmlns:a16="http://schemas.microsoft.com/office/drawing/2014/main" id="{012F2C31-F332-114A-9BCF-F8B282914B90}"/>
                  </a:ext>
                </a:extLst>
              </p:cNvPr>
              <p:cNvSpPr/>
              <p:nvPr/>
            </p:nvSpPr>
            <p:spPr>
              <a:xfrm>
                <a:off x="7222907" y="4170602"/>
                <a:ext cx="1313640"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0" name="Oval 689">
                <a:extLst>
                  <a:ext uri="{FF2B5EF4-FFF2-40B4-BE49-F238E27FC236}">
                    <a16:creationId xmlns:a16="http://schemas.microsoft.com/office/drawing/2014/main" id="{D798AE63-63D4-7B40-9268-74F3FB1BA890}"/>
                  </a:ext>
                </a:extLst>
              </p:cNvPr>
              <p:cNvSpPr/>
              <p:nvPr/>
            </p:nvSpPr>
            <p:spPr>
              <a:xfrm>
                <a:off x="7029724" y="3539536"/>
                <a:ext cx="1313640" cy="575259"/>
              </a:xfrm>
              <a:prstGeom prst="ellipse">
                <a:avLst/>
              </a:prstGeom>
              <a:no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1" name="Oval 690">
                <a:extLst>
                  <a:ext uri="{FF2B5EF4-FFF2-40B4-BE49-F238E27FC236}">
                    <a16:creationId xmlns:a16="http://schemas.microsoft.com/office/drawing/2014/main" id="{D1D557D9-E710-6349-86FB-1E32C8BE5407}"/>
                  </a:ext>
                </a:extLst>
              </p:cNvPr>
              <p:cNvSpPr/>
              <p:nvPr/>
            </p:nvSpPr>
            <p:spPr>
              <a:xfrm>
                <a:off x="9792240" y="3842194"/>
                <a:ext cx="1094704" cy="5752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2" name="Oval 691">
                <a:extLst>
                  <a:ext uri="{FF2B5EF4-FFF2-40B4-BE49-F238E27FC236}">
                    <a16:creationId xmlns:a16="http://schemas.microsoft.com/office/drawing/2014/main" id="{FB07E267-41BC-A04C-B76A-60A7F3D74A23}"/>
                  </a:ext>
                </a:extLst>
              </p:cNvPr>
              <p:cNvSpPr/>
              <p:nvPr/>
            </p:nvSpPr>
            <p:spPr>
              <a:xfrm>
                <a:off x="9358649" y="3395729"/>
                <a:ext cx="1094704" cy="528034"/>
              </a:xfrm>
              <a:prstGeom prst="ellipse">
                <a:avLst/>
              </a:prstGeom>
              <a:solidFill>
                <a:schemeClr val="bg1"/>
              </a:solidFill>
              <a:effectLst>
                <a:outerShdw blurRad="50800" dist="38100" dir="18900000" algn="b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3" name="Oval 692">
                <a:extLst>
                  <a:ext uri="{FF2B5EF4-FFF2-40B4-BE49-F238E27FC236}">
                    <a16:creationId xmlns:a16="http://schemas.microsoft.com/office/drawing/2014/main" id="{5682B567-D458-C848-AA8C-B31B69F32CB5}"/>
                  </a:ext>
                </a:extLst>
              </p:cNvPr>
              <p:cNvSpPr/>
              <p:nvPr/>
            </p:nvSpPr>
            <p:spPr>
              <a:xfrm>
                <a:off x="7727324" y="3374265"/>
                <a:ext cx="1442434" cy="605307"/>
              </a:xfrm>
              <a:prstGeom prst="ellipse">
                <a:avLst/>
              </a:prstGeom>
              <a:solidFill>
                <a:schemeClr val="bg1"/>
              </a:solidFill>
              <a:effectLst>
                <a:outerShdw blurRad="50800" dist="38100" dir="16200000"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4" name="Oval 693">
                <a:extLst>
                  <a:ext uri="{FF2B5EF4-FFF2-40B4-BE49-F238E27FC236}">
                    <a16:creationId xmlns:a16="http://schemas.microsoft.com/office/drawing/2014/main" id="{905F9C15-25EA-7B4C-940C-44F363940A1A}"/>
                  </a:ext>
                </a:extLst>
              </p:cNvPr>
              <p:cNvSpPr/>
              <p:nvPr/>
            </p:nvSpPr>
            <p:spPr>
              <a:xfrm>
                <a:off x="6576817" y="3859361"/>
                <a:ext cx="1313640" cy="575259"/>
              </a:xfrm>
              <a:prstGeom prst="ellipse">
                <a:avLst/>
              </a:prstGeom>
              <a:solidFill>
                <a:schemeClr val="bg1"/>
              </a:solidFill>
              <a:effectLst>
                <a:outerShdw blurRad="50800" dist="38100" dir="13500000" algn="b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5" name="Freeform 694">
                <a:extLst>
                  <a:ext uri="{FF2B5EF4-FFF2-40B4-BE49-F238E27FC236}">
                    <a16:creationId xmlns:a16="http://schemas.microsoft.com/office/drawing/2014/main" id="{931DE170-9A7A-A446-A6FC-4B1B055B91C6}"/>
                  </a:ext>
                </a:extLst>
              </p:cNvPr>
              <p:cNvSpPr/>
              <p:nvPr/>
            </p:nvSpPr>
            <p:spPr>
              <a:xfrm>
                <a:off x="7094483" y="3443189"/>
                <a:ext cx="3651294" cy="1248629"/>
              </a:xfrm>
              <a:custGeom>
                <a:avLst/>
                <a:gdLst>
                  <a:gd name="connsiteX0" fmla="*/ 18918 w 3651294"/>
                  <a:gd name="connsiteY0" fmla="*/ 327923 h 1248629"/>
                  <a:gd name="connsiteX1" fmla="*/ 0 w 3651294"/>
                  <a:gd name="connsiteY1" fmla="*/ 472965 h 1248629"/>
                  <a:gd name="connsiteX2" fmla="*/ 75674 w 3651294"/>
                  <a:gd name="connsiteY2" fmla="*/ 939625 h 1248629"/>
                  <a:gd name="connsiteX3" fmla="*/ 176574 w 3651294"/>
                  <a:gd name="connsiteY3" fmla="*/ 964850 h 1248629"/>
                  <a:gd name="connsiteX4" fmla="*/ 214411 w 3651294"/>
                  <a:gd name="connsiteY4" fmla="*/ 1034218 h 1248629"/>
                  <a:gd name="connsiteX5" fmla="*/ 1072055 w 3651294"/>
                  <a:gd name="connsiteY5" fmla="*/ 1248629 h 1248629"/>
                  <a:gd name="connsiteX6" fmla="*/ 1210791 w 3651294"/>
                  <a:gd name="connsiteY6" fmla="*/ 1179261 h 1248629"/>
                  <a:gd name="connsiteX7" fmla="*/ 1311691 w 3651294"/>
                  <a:gd name="connsiteY7" fmla="*/ 1248629 h 1248629"/>
                  <a:gd name="connsiteX8" fmla="*/ 2238703 w 3651294"/>
                  <a:gd name="connsiteY8" fmla="*/ 1242323 h 1248629"/>
                  <a:gd name="connsiteX9" fmla="*/ 2352215 w 3651294"/>
                  <a:gd name="connsiteY9" fmla="*/ 1072055 h 1248629"/>
                  <a:gd name="connsiteX10" fmla="*/ 2453114 w 3651294"/>
                  <a:gd name="connsiteY10" fmla="*/ 1109892 h 1248629"/>
                  <a:gd name="connsiteX11" fmla="*/ 3165716 w 3651294"/>
                  <a:gd name="connsiteY11" fmla="*/ 1021605 h 1248629"/>
                  <a:gd name="connsiteX12" fmla="*/ 3272921 w 3651294"/>
                  <a:gd name="connsiteY12" fmla="*/ 870257 h 1248629"/>
                  <a:gd name="connsiteX13" fmla="*/ 3651294 w 3651294"/>
                  <a:gd name="connsiteY13" fmla="*/ 567559 h 1248629"/>
                  <a:gd name="connsiteX14" fmla="*/ 3600844 w 3651294"/>
                  <a:gd name="connsiteY14" fmla="*/ 510803 h 1248629"/>
                  <a:gd name="connsiteX15" fmla="*/ 3619763 w 3651294"/>
                  <a:gd name="connsiteY15" fmla="*/ 416210 h 1248629"/>
                  <a:gd name="connsiteX16" fmla="*/ 3436883 w 3651294"/>
                  <a:gd name="connsiteY16" fmla="*/ 245942 h 1248629"/>
                  <a:gd name="connsiteX17" fmla="*/ 3436883 w 3651294"/>
                  <a:gd name="connsiteY17" fmla="*/ 245942 h 1248629"/>
                  <a:gd name="connsiteX18" fmla="*/ 3285534 w 3651294"/>
                  <a:gd name="connsiteY18" fmla="*/ 182880 h 1248629"/>
                  <a:gd name="connsiteX19" fmla="*/ 2699056 w 3651294"/>
                  <a:gd name="connsiteY19" fmla="*/ 18919 h 1248629"/>
                  <a:gd name="connsiteX20" fmla="*/ 2440502 w 3651294"/>
                  <a:gd name="connsiteY20" fmla="*/ 69368 h 1248629"/>
                  <a:gd name="connsiteX21" fmla="*/ 2308071 w 3651294"/>
                  <a:gd name="connsiteY21" fmla="*/ 6306 h 1248629"/>
                  <a:gd name="connsiteX22" fmla="*/ 2011680 w 3651294"/>
                  <a:gd name="connsiteY22" fmla="*/ 0 h 1248629"/>
                  <a:gd name="connsiteX23" fmla="*/ 1828800 w 3651294"/>
                  <a:gd name="connsiteY23" fmla="*/ 31531 h 1248629"/>
                  <a:gd name="connsiteX24" fmla="*/ 775663 w 3651294"/>
                  <a:gd name="connsiteY24" fmla="*/ 94593 h 1248629"/>
                  <a:gd name="connsiteX25" fmla="*/ 599089 w 3651294"/>
                  <a:gd name="connsiteY25" fmla="*/ 170268 h 1248629"/>
                  <a:gd name="connsiteX26" fmla="*/ 283779 w 3651294"/>
                  <a:gd name="connsiteY26" fmla="*/ 195492 h 1248629"/>
                  <a:gd name="connsiteX27" fmla="*/ 18918 w 3651294"/>
                  <a:gd name="connsiteY27" fmla="*/ 327923 h 124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51294" h="1248629">
                    <a:moveTo>
                      <a:pt x="18918" y="327923"/>
                    </a:moveTo>
                    <a:lnTo>
                      <a:pt x="0" y="472965"/>
                    </a:lnTo>
                    <a:lnTo>
                      <a:pt x="75674" y="939625"/>
                    </a:lnTo>
                    <a:lnTo>
                      <a:pt x="176574" y="964850"/>
                    </a:lnTo>
                    <a:lnTo>
                      <a:pt x="214411" y="1034218"/>
                    </a:lnTo>
                    <a:lnTo>
                      <a:pt x="1072055" y="1248629"/>
                    </a:lnTo>
                    <a:lnTo>
                      <a:pt x="1210791" y="1179261"/>
                    </a:lnTo>
                    <a:lnTo>
                      <a:pt x="1311691" y="1248629"/>
                    </a:lnTo>
                    <a:lnTo>
                      <a:pt x="2238703" y="1242323"/>
                    </a:lnTo>
                    <a:lnTo>
                      <a:pt x="2352215" y="1072055"/>
                    </a:lnTo>
                    <a:lnTo>
                      <a:pt x="2453114" y="1109892"/>
                    </a:lnTo>
                    <a:lnTo>
                      <a:pt x="3165716" y="1021605"/>
                    </a:lnTo>
                    <a:lnTo>
                      <a:pt x="3272921" y="870257"/>
                    </a:lnTo>
                    <a:lnTo>
                      <a:pt x="3651294" y="567559"/>
                    </a:lnTo>
                    <a:lnTo>
                      <a:pt x="3600844" y="510803"/>
                    </a:lnTo>
                    <a:lnTo>
                      <a:pt x="3619763" y="416210"/>
                    </a:lnTo>
                    <a:lnTo>
                      <a:pt x="3436883" y="245942"/>
                    </a:lnTo>
                    <a:lnTo>
                      <a:pt x="3436883" y="245942"/>
                    </a:lnTo>
                    <a:lnTo>
                      <a:pt x="3285534" y="182880"/>
                    </a:lnTo>
                    <a:lnTo>
                      <a:pt x="2699056" y="18919"/>
                    </a:lnTo>
                    <a:lnTo>
                      <a:pt x="2440502" y="69368"/>
                    </a:lnTo>
                    <a:lnTo>
                      <a:pt x="2308071" y="6306"/>
                    </a:lnTo>
                    <a:lnTo>
                      <a:pt x="2011680" y="0"/>
                    </a:lnTo>
                    <a:lnTo>
                      <a:pt x="1828800" y="31531"/>
                    </a:lnTo>
                    <a:lnTo>
                      <a:pt x="775663" y="94593"/>
                    </a:lnTo>
                    <a:lnTo>
                      <a:pt x="599089" y="170268"/>
                    </a:lnTo>
                    <a:lnTo>
                      <a:pt x="283779" y="195492"/>
                    </a:lnTo>
                    <a:lnTo>
                      <a:pt x="18918" y="3279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482" name="Rectangle 211">
              <a:extLst>
                <a:ext uri="{FF2B5EF4-FFF2-40B4-BE49-F238E27FC236}">
                  <a16:creationId xmlns:a16="http://schemas.microsoft.com/office/drawing/2014/main" id="{69F6A505-6FC4-F044-8AE9-A1A9917E670B}"/>
                </a:ext>
              </a:extLst>
            </p:cNvPr>
            <p:cNvSpPr>
              <a:spLocks noChangeArrowheads="1"/>
            </p:cNvSpPr>
            <p:nvPr/>
          </p:nvSpPr>
          <p:spPr bwMode="auto">
            <a:xfrm>
              <a:off x="6211492" y="3817384"/>
              <a:ext cx="5140325" cy="500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57175" indent="-257175" defTabSz="685800" eaLnBrk="0" fontAlgn="base" hangingPunct="0">
                <a:lnSpc>
                  <a:spcPct val="85000"/>
                </a:lnSpc>
                <a:spcBef>
                  <a:spcPct val="20000"/>
                </a:spcBef>
                <a:spcAft>
                  <a:spcPct val="0"/>
                </a:spcAft>
                <a:buClr>
                  <a:srgbClr val="000099"/>
                </a:buClr>
                <a:buSzPct val="65000"/>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 operates as </a:t>
              </a:r>
              <a:r>
                <a:rPr lang="en-US" kern="0" dirty="0">
                  <a:solidFill>
                    <a:srgbClr val="CC0000"/>
                  </a:solidFill>
                  <a:latin typeface="Avenir Book" panose="020B0503020203020204" pitchFamily="34" charset="-78"/>
                  <a:ea typeface="ＭＳ Ｐゴシック" charset="0"/>
                  <a:cs typeface="Avenir Book" panose="020B0503020203020204" pitchFamily="34" charset="-78"/>
                </a:rPr>
                <a:t>multiple </a:t>
              </a:r>
              <a:r>
                <a:rPr lang="en-US" kern="0" dirty="0">
                  <a:solidFill>
                    <a:srgbClr val="000000"/>
                  </a:solidFill>
                  <a:latin typeface="Avenir Book" panose="020B0503020203020204" pitchFamily="34" charset="-78"/>
                  <a:ea typeface="ＭＳ Ｐゴシック" charset="0"/>
                  <a:cs typeface="Avenir Book" panose="020B0503020203020204" pitchFamily="34" charset="-78"/>
                </a:rPr>
                <a:t>virtual switches</a:t>
              </a:r>
            </a:p>
            <a:p>
              <a:pPr marL="257175" indent="-257175" defTabSz="685800" eaLnBrk="0" fontAlgn="base" hangingPunct="0">
                <a:lnSpc>
                  <a:spcPct val="85000"/>
                </a:lnSpc>
                <a:spcBef>
                  <a:spcPct val="20000"/>
                </a:spcBef>
                <a:spcAft>
                  <a:spcPct val="0"/>
                </a:spcAft>
                <a:buClr>
                  <a:srgbClr val="000099"/>
                </a:buClr>
                <a:buSzPct val="65000"/>
                <a:buFont typeface="Wingdings" charset="0"/>
                <a:buChar char="v"/>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 name="Group 21">
              <a:extLst>
                <a:ext uri="{FF2B5EF4-FFF2-40B4-BE49-F238E27FC236}">
                  <a16:creationId xmlns:a16="http://schemas.microsoft.com/office/drawing/2014/main" id="{28921662-C3D4-0647-9F72-39C9CE0D19E6}"/>
                </a:ext>
              </a:extLst>
            </p:cNvPr>
            <p:cNvGrpSpPr/>
            <p:nvPr/>
          </p:nvGrpSpPr>
          <p:grpSpPr>
            <a:xfrm>
              <a:off x="6371136" y="4706033"/>
              <a:ext cx="2504545" cy="1754470"/>
              <a:chOff x="6713475" y="4508715"/>
              <a:chExt cx="2504545" cy="1754470"/>
            </a:xfrm>
          </p:grpSpPr>
          <p:grpSp>
            <p:nvGrpSpPr>
              <p:cNvPr id="647" name="Group 646">
                <a:extLst>
                  <a:ext uri="{FF2B5EF4-FFF2-40B4-BE49-F238E27FC236}">
                    <a16:creationId xmlns:a16="http://schemas.microsoft.com/office/drawing/2014/main" id="{1557549E-498F-7447-979B-9B359264E0A6}"/>
                  </a:ext>
                </a:extLst>
              </p:cNvPr>
              <p:cNvGrpSpPr/>
              <p:nvPr/>
            </p:nvGrpSpPr>
            <p:grpSpPr>
              <a:xfrm>
                <a:off x="7956791" y="4882148"/>
                <a:ext cx="1253884" cy="519112"/>
                <a:chOff x="9277591" y="4082048"/>
                <a:chExt cx="1253884" cy="519112"/>
              </a:xfrm>
            </p:grpSpPr>
            <p:sp>
              <p:nvSpPr>
                <p:cNvPr id="662" name="Rectangle 75">
                  <a:extLst>
                    <a:ext uri="{FF2B5EF4-FFF2-40B4-BE49-F238E27FC236}">
                      <a16:creationId xmlns:a16="http://schemas.microsoft.com/office/drawing/2014/main" id="{27B96988-11D0-474D-93EB-348F240AF5CD}"/>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3" name="Rectangle 2">
                  <a:extLst>
                    <a:ext uri="{FF2B5EF4-FFF2-40B4-BE49-F238E27FC236}">
                      <a16:creationId xmlns:a16="http://schemas.microsoft.com/office/drawing/2014/main" id="{8B68E981-F5E3-2F42-819A-A669CFE11BE2}"/>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4" name="Line 3">
                  <a:extLst>
                    <a:ext uri="{FF2B5EF4-FFF2-40B4-BE49-F238E27FC236}">
                      <a16:creationId xmlns:a16="http://schemas.microsoft.com/office/drawing/2014/main" id="{5E688D47-83AD-C34B-A1ED-6322C3943679}"/>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5" name="Text Box 6">
                  <a:extLst>
                    <a:ext uri="{FF2B5EF4-FFF2-40B4-BE49-F238E27FC236}">
                      <a16:creationId xmlns:a16="http://schemas.microsoft.com/office/drawing/2014/main" id="{FBA92F64-DEA8-0145-A270-ADFA4F7483CB}"/>
                    </a:ext>
                  </a:extLst>
                </p:cNvPr>
                <p:cNvSpPr txBox="1">
                  <a:spLocks noChangeArrowheads="1"/>
                </p:cNvSpPr>
                <p:nvPr/>
              </p:nvSpPr>
              <p:spPr bwMode="auto">
                <a:xfrm>
                  <a:off x="9277591" y="4097084"/>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666" name="Line 18">
                  <a:extLst>
                    <a:ext uri="{FF2B5EF4-FFF2-40B4-BE49-F238E27FC236}">
                      <a16:creationId xmlns:a16="http://schemas.microsoft.com/office/drawing/2014/main" id="{B05E417E-D861-214C-90B9-6B8EDFA4CE07}"/>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7" name="Line 21">
                  <a:extLst>
                    <a:ext uri="{FF2B5EF4-FFF2-40B4-BE49-F238E27FC236}">
                      <a16:creationId xmlns:a16="http://schemas.microsoft.com/office/drawing/2014/main" id="{D7A2106C-D1FA-FC49-A4A1-12E5A11479F5}"/>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8" name="Line 23">
                  <a:extLst>
                    <a:ext uri="{FF2B5EF4-FFF2-40B4-BE49-F238E27FC236}">
                      <a16:creationId xmlns:a16="http://schemas.microsoft.com/office/drawing/2014/main" id="{BE1A2472-CC43-B049-946E-8A2507DEC0A2}"/>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9" name="Text Box 26">
                  <a:extLst>
                    <a:ext uri="{FF2B5EF4-FFF2-40B4-BE49-F238E27FC236}">
                      <a16:creationId xmlns:a16="http://schemas.microsoft.com/office/drawing/2014/main" id="{6A32EC24-5E70-9845-AE75-3CFCAEC76A1E}"/>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670" name="Text Box 30">
                  <a:extLst>
                    <a:ext uri="{FF2B5EF4-FFF2-40B4-BE49-F238E27FC236}">
                      <a16:creationId xmlns:a16="http://schemas.microsoft.com/office/drawing/2014/main" id="{8197BC53-69F8-A742-8EF7-925515496164}"/>
                    </a:ext>
                  </a:extLst>
                </p:cNvPr>
                <p:cNvSpPr txBox="1">
                  <a:spLocks noChangeArrowheads="1"/>
                </p:cNvSpPr>
                <p:nvPr/>
              </p:nvSpPr>
              <p:spPr bwMode="auto">
                <a:xfrm>
                  <a:off x="9287115" y="4297109"/>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671" name="Text Box 57">
                  <a:extLst>
                    <a:ext uri="{FF2B5EF4-FFF2-40B4-BE49-F238E27FC236}">
                      <a16:creationId xmlns:a16="http://schemas.microsoft.com/office/drawing/2014/main" id="{F222EBB6-5B2A-0D45-92C3-2B55D5AE7A1E}"/>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672" name="Oval 81">
                  <a:extLst>
                    <a:ext uri="{FF2B5EF4-FFF2-40B4-BE49-F238E27FC236}">
                      <a16:creationId xmlns:a16="http://schemas.microsoft.com/office/drawing/2014/main" id="{E52540DE-6219-0B44-87AE-A9BD6A3DC056}"/>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3" name="Oval 82">
                  <a:extLst>
                    <a:ext uri="{FF2B5EF4-FFF2-40B4-BE49-F238E27FC236}">
                      <a16:creationId xmlns:a16="http://schemas.microsoft.com/office/drawing/2014/main" id="{A0B5B120-1532-1C46-9438-F25A285AF6A9}"/>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4" name="Oval 83">
                  <a:extLst>
                    <a:ext uri="{FF2B5EF4-FFF2-40B4-BE49-F238E27FC236}">
                      <a16:creationId xmlns:a16="http://schemas.microsoft.com/office/drawing/2014/main" id="{A3B232BC-691D-3F49-A451-1D60DC31FA4C}"/>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49" name="Group 548">
                <a:extLst>
                  <a:ext uri="{FF2B5EF4-FFF2-40B4-BE49-F238E27FC236}">
                    <a16:creationId xmlns:a16="http://schemas.microsoft.com/office/drawing/2014/main" id="{1E0E1360-1D03-4244-AB63-FBB9A246D632}"/>
                  </a:ext>
                </a:extLst>
              </p:cNvPr>
              <p:cNvGrpSpPr/>
              <p:nvPr/>
            </p:nvGrpSpPr>
            <p:grpSpPr>
              <a:xfrm>
                <a:off x="8011898" y="4508715"/>
                <a:ext cx="1206122" cy="410624"/>
                <a:chOff x="7399107" y="1365161"/>
                <a:chExt cx="2388836" cy="732595"/>
              </a:xfrm>
            </p:grpSpPr>
            <p:sp>
              <p:nvSpPr>
                <p:cNvPr id="609" name="Freeform 608">
                  <a:extLst>
                    <a:ext uri="{FF2B5EF4-FFF2-40B4-BE49-F238E27FC236}">
                      <a16:creationId xmlns:a16="http://schemas.microsoft.com/office/drawing/2014/main" id="{93AAB91A-4626-864D-913D-2F31098E5822}"/>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610" name="Group 609">
                  <a:extLst>
                    <a:ext uri="{FF2B5EF4-FFF2-40B4-BE49-F238E27FC236}">
                      <a16:creationId xmlns:a16="http://schemas.microsoft.com/office/drawing/2014/main" id="{E0274902-E835-C346-937F-15C1C8A96F98}"/>
                    </a:ext>
                  </a:extLst>
                </p:cNvPr>
                <p:cNvGrpSpPr/>
                <p:nvPr/>
              </p:nvGrpSpPr>
              <p:grpSpPr>
                <a:xfrm>
                  <a:off x="7564998" y="1450537"/>
                  <a:ext cx="2021605" cy="589765"/>
                  <a:chOff x="7939341" y="3037317"/>
                  <a:chExt cx="897649" cy="353919"/>
                </a:xfrm>
              </p:grpSpPr>
              <p:sp>
                <p:nvSpPr>
                  <p:cNvPr id="611" name="Freeform 610">
                    <a:extLst>
                      <a:ext uri="{FF2B5EF4-FFF2-40B4-BE49-F238E27FC236}">
                        <a16:creationId xmlns:a16="http://schemas.microsoft.com/office/drawing/2014/main" id="{C39AA749-E2A1-5044-812D-948525D6BBA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2" name="Freeform 611">
                    <a:extLst>
                      <a:ext uri="{FF2B5EF4-FFF2-40B4-BE49-F238E27FC236}">
                        <a16:creationId xmlns:a16="http://schemas.microsoft.com/office/drawing/2014/main" id="{25F61225-EAA4-BB43-9F0E-F6385A13958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3" name="Freeform 612">
                    <a:extLst>
                      <a:ext uri="{FF2B5EF4-FFF2-40B4-BE49-F238E27FC236}">
                        <a16:creationId xmlns:a16="http://schemas.microsoft.com/office/drawing/2014/main" id="{DFB55FEA-9214-6845-BED9-A5E6C52BAF1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4" name="Freeform 613">
                    <a:extLst>
                      <a:ext uri="{FF2B5EF4-FFF2-40B4-BE49-F238E27FC236}">
                        <a16:creationId xmlns:a16="http://schemas.microsoft.com/office/drawing/2014/main" id="{F1D41D29-9F0B-6541-9334-EDDEC9F39068}"/>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1" name="Group 20">
                <a:extLst>
                  <a:ext uri="{FF2B5EF4-FFF2-40B4-BE49-F238E27FC236}">
                    <a16:creationId xmlns:a16="http://schemas.microsoft.com/office/drawing/2014/main" id="{2AD004A6-8C47-C844-B24D-6D3E4EAFA6DC}"/>
                  </a:ext>
                </a:extLst>
              </p:cNvPr>
              <p:cNvGrpSpPr/>
              <p:nvPr/>
            </p:nvGrpSpPr>
            <p:grpSpPr>
              <a:xfrm>
                <a:off x="6713475" y="5263098"/>
                <a:ext cx="2324083" cy="1000087"/>
                <a:chOff x="6713475" y="5263098"/>
                <a:chExt cx="2324083" cy="1000087"/>
              </a:xfrm>
            </p:grpSpPr>
            <p:sp>
              <p:nvSpPr>
                <p:cNvPr id="574" name="Line 61">
                  <a:extLst>
                    <a:ext uri="{FF2B5EF4-FFF2-40B4-BE49-F238E27FC236}">
                      <a16:creationId xmlns:a16="http://schemas.microsoft.com/office/drawing/2014/main" id="{C8A4EEED-1DD9-2043-A8F0-64BD1469D31A}"/>
                    </a:ext>
                  </a:extLst>
                </p:cNvPr>
                <p:cNvSpPr>
                  <a:spLocks noChangeShapeType="1"/>
                </p:cNvSpPr>
                <p:nvPr/>
              </p:nvSpPr>
              <p:spPr bwMode="auto">
                <a:xfrm flipH="1">
                  <a:off x="7259676" y="5267911"/>
                  <a:ext cx="901700" cy="2794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5" name="Line 62">
                  <a:extLst>
                    <a:ext uri="{FF2B5EF4-FFF2-40B4-BE49-F238E27FC236}">
                      <a16:creationId xmlns:a16="http://schemas.microsoft.com/office/drawing/2014/main" id="{B6658ABF-84A5-9D49-88CF-B3072D8BADCE}"/>
                    </a:ext>
                  </a:extLst>
                </p:cNvPr>
                <p:cNvSpPr>
                  <a:spLocks noChangeShapeType="1"/>
                </p:cNvSpPr>
                <p:nvPr/>
              </p:nvSpPr>
              <p:spPr bwMode="auto">
                <a:xfrm flipH="1">
                  <a:off x="7645439" y="5263098"/>
                  <a:ext cx="806450" cy="4191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6" name="Line 63">
                  <a:extLst>
                    <a:ext uri="{FF2B5EF4-FFF2-40B4-BE49-F238E27FC236}">
                      <a16:creationId xmlns:a16="http://schemas.microsoft.com/office/drawing/2014/main" id="{104CD8A8-65F3-2047-9A76-DB6AF9480FAD}"/>
                    </a:ext>
                  </a:extLst>
                </p:cNvPr>
                <p:cNvSpPr>
                  <a:spLocks noChangeShapeType="1"/>
                </p:cNvSpPr>
                <p:nvPr/>
              </p:nvSpPr>
              <p:spPr bwMode="auto">
                <a:xfrm flipH="1">
                  <a:off x="8364575" y="5268398"/>
                  <a:ext cx="672983" cy="36131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1" name="Text Box 72">
                  <a:extLst>
                    <a:ext uri="{FF2B5EF4-FFF2-40B4-BE49-F238E27FC236}">
                      <a16:creationId xmlns:a16="http://schemas.microsoft.com/office/drawing/2014/main" id="{9969E5E3-3D92-2D46-B9C4-969153B6B755}"/>
                    </a:ext>
                  </a:extLst>
                </p:cNvPr>
                <p:cNvSpPr txBox="1">
                  <a:spLocks noChangeArrowheads="1"/>
                </p:cNvSpPr>
                <p:nvPr/>
              </p:nvSpPr>
              <p:spPr bwMode="auto">
                <a:xfrm>
                  <a:off x="6869376" y="5955409"/>
                  <a:ext cx="1731567" cy="307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590" name="Text Box 45">
                  <a:extLst>
                    <a:ext uri="{FF2B5EF4-FFF2-40B4-BE49-F238E27FC236}">
                      <a16:creationId xmlns:a16="http://schemas.microsoft.com/office/drawing/2014/main" id="{3C95110B-9ADB-DC4E-878A-70D85E2ACF99}"/>
                    </a:ext>
                  </a:extLst>
                </p:cNvPr>
                <p:cNvSpPr txBox="1">
                  <a:spLocks noChangeArrowheads="1"/>
                </p:cNvSpPr>
                <p:nvPr/>
              </p:nvSpPr>
              <p:spPr bwMode="auto">
                <a:xfrm>
                  <a:off x="7898227" y="5426891"/>
                  <a:ext cx="477053"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591" name="Group 44">
                  <a:extLst>
                    <a:ext uri="{FF2B5EF4-FFF2-40B4-BE49-F238E27FC236}">
                      <a16:creationId xmlns:a16="http://schemas.microsoft.com/office/drawing/2014/main" id="{37D271C4-F866-344E-859B-5D8A6AA5EA00}"/>
                    </a:ext>
                  </a:extLst>
                </p:cNvPr>
                <p:cNvGrpSpPr>
                  <a:grpSpLocks/>
                </p:cNvGrpSpPr>
                <p:nvPr/>
              </p:nvGrpSpPr>
              <p:grpSpPr bwMode="auto">
                <a:xfrm>
                  <a:off x="6713475" y="5434396"/>
                  <a:ext cx="609600" cy="558800"/>
                  <a:chOff x="-44" y="1473"/>
                  <a:chExt cx="981" cy="1105"/>
                </a:xfrm>
              </p:grpSpPr>
              <p:pic>
                <p:nvPicPr>
                  <p:cNvPr id="607" name="Picture 45" descr="desktop_computer_stylized_medium">
                    <a:extLst>
                      <a:ext uri="{FF2B5EF4-FFF2-40B4-BE49-F238E27FC236}">
                        <a16:creationId xmlns:a16="http://schemas.microsoft.com/office/drawing/2014/main" id="{EE7EAE4D-E265-AD46-B29F-100BD3D8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8" name="Freeform 46">
                    <a:extLst>
                      <a:ext uri="{FF2B5EF4-FFF2-40B4-BE49-F238E27FC236}">
                        <a16:creationId xmlns:a16="http://schemas.microsoft.com/office/drawing/2014/main" id="{1718B8A6-4704-2E47-850D-969F80C1A62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2" name="Group 44">
                  <a:extLst>
                    <a:ext uri="{FF2B5EF4-FFF2-40B4-BE49-F238E27FC236}">
                      <a16:creationId xmlns:a16="http://schemas.microsoft.com/office/drawing/2014/main" id="{DFF3640E-DE8E-2846-9EC4-62511FA2A761}"/>
                    </a:ext>
                  </a:extLst>
                </p:cNvPr>
                <p:cNvGrpSpPr>
                  <a:grpSpLocks/>
                </p:cNvGrpSpPr>
                <p:nvPr/>
              </p:nvGrpSpPr>
              <p:grpSpPr bwMode="auto">
                <a:xfrm>
                  <a:off x="7278256" y="5439730"/>
                  <a:ext cx="609600" cy="558800"/>
                  <a:chOff x="-44" y="1473"/>
                  <a:chExt cx="981" cy="1105"/>
                </a:xfrm>
              </p:grpSpPr>
              <p:pic>
                <p:nvPicPr>
                  <p:cNvPr id="605" name="Picture 45" descr="desktop_computer_stylized_medium">
                    <a:extLst>
                      <a:ext uri="{FF2B5EF4-FFF2-40B4-BE49-F238E27FC236}">
                        <a16:creationId xmlns:a16="http://schemas.microsoft.com/office/drawing/2014/main" id="{EB88B671-831A-BF4D-B80A-C0B98F2F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6" name="Freeform 46">
                    <a:extLst>
                      <a:ext uri="{FF2B5EF4-FFF2-40B4-BE49-F238E27FC236}">
                        <a16:creationId xmlns:a16="http://schemas.microsoft.com/office/drawing/2014/main" id="{FF76564F-1425-BA4E-8D99-A58B568030A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3" name="Group 44">
                  <a:extLst>
                    <a:ext uri="{FF2B5EF4-FFF2-40B4-BE49-F238E27FC236}">
                      <a16:creationId xmlns:a16="http://schemas.microsoft.com/office/drawing/2014/main" id="{D2ACFA91-3AF2-5D49-BFE6-8B43D69F27B2}"/>
                    </a:ext>
                  </a:extLst>
                </p:cNvPr>
                <p:cNvGrpSpPr>
                  <a:grpSpLocks/>
                </p:cNvGrpSpPr>
                <p:nvPr/>
              </p:nvGrpSpPr>
              <p:grpSpPr bwMode="auto">
                <a:xfrm>
                  <a:off x="8035123" y="5435068"/>
                  <a:ext cx="609600" cy="558800"/>
                  <a:chOff x="-44" y="1473"/>
                  <a:chExt cx="981" cy="1105"/>
                </a:xfrm>
              </p:grpSpPr>
              <p:pic>
                <p:nvPicPr>
                  <p:cNvPr id="603" name="Picture 45" descr="desktop_computer_stylized_medium">
                    <a:extLst>
                      <a:ext uri="{FF2B5EF4-FFF2-40B4-BE49-F238E27FC236}">
                        <a16:creationId xmlns:a16="http://schemas.microsoft.com/office/drawing/2014/main" id="{8918D717-448C-9E42-AAA9-63B5732D6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 name="Freeform 46">
                    <a:extLst>
                      <a:ext uri="{FF2B5EF4-FFF2-40B4-BE49-F238E27FC236}">
                        <a16:creationId xmlns:a16="http://schemas.microsoft.com/office/drawing/2014/main" id="{84DD81C4-5B4A-1545-92AE-1242C96326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grpSp>
          <p:nvGrpSpPr>
            <p:cNvPr id="23" name="Group 22">
              <a:extLst>
                <a:ext uri="{FF2B5EF4-FFF2-40B4-BE49-F238E27FC236}">
                  <a16:creationId xmlns:a16="http://schemas.microsoft.com/office/drawing/2014/main" id="{0927051A-00A6-E14B-A445-814273D5873E}"/>
                </a:ext>
              </a:extLst>
            </p:cNvPr>
            <p:cNvGrpSpPr/>
            <p:nvPr/>
          </p:nvGrpSpPr>
          <p:grpSpPr>
            <a:xfrm>
              <a:off x="8944384" y="4697880"/>
              <a:ext cx="2572510" cy="1748185"/>
              <a:chOff x="8810272" y="4515000"/>
              <a:chExt cx="2572510" cy="1748185"/>
            </a:xfrm>
          </p:grpSpPr>
          <p:grpSp>
            <p:nvGrpSpPr>
              <p:cNvPr id="648" name="Group 647">
                <a:extLst>
                  <a:ext uri="{FF2B5EF4-FFF2-40B4-BE49-F238E27FC236}">
                    <a16:creationId xmlns:a16="http://schemas.microsoft.com/office/drawing/2014/main" id="{1B7EBF1C-A4EE-8B4D-8767-1D8755245B08}"/>
                  </a:ext>
                </a:extLst>
              </p:cNvPr>
              <p:cNvGrpSpPr/>
              <p:nvPr/>
            </p:nvGrpSpPr>
            <p:grpSpPr>
              <a:xfrm>
                <a:off x="9139356" y="4877393"/>
                <a:ext cx="1256356" cy="523875"/>
                <a:chOff x="10935644" y="4822113"/>
                <a:chExt cx="1256356" cy="523875"/>
              </a:xfrm>
            </p:grpSpPr>
            <p:sp>
              <p:nvSpPr>
                <p:cNvPr id="649" name="Rectangle 76">
                  <a:extLst>
                    <a:ext uri="{FF2B5EF4-FFF2-40B4-BE49-F238E27FC236}">
                      <a16:creationId xmlns:a16="http://schemas.microsoft.com/office/drawing/2014/main" id="{E65626A6-4868-7640-8E71-737D09BD970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0" name="Rectangle 2">
                  <a:extLst>
                    <a:ext uri="{FF2B5EF4-FFF2-40B4-BE49-F238E27FC236}">
                      <a16:creationId xmlns:a16="http://schemas.microsoft.com/office/drawing/2014/main" id="{71B72A86-9E20-EC4E-93E3-2CF1D58EE6A5}"/>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1" name="Line 3">
                  <a:extLst>
                    <a:ext uri="{FF2B5EF4-FFF2-40B4-BE49-F238E27FC236}">
                      <a16:creationId xmlns:a16="http://schemas.microsoft.com/office/drawing/2014/main" id="{2222A9E6-7415-2841-B604-7FBC00BA07C1}"/>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2" name="Line 17">
                  <a:extLst>
                    <a:ext uri="{FF2B5EF4-FFF2-40B4-BE49-F238E27FC236}">
                      <a16:creationId xmlns:a16="http://schemas.microsoft.com/office/drawing/2014/main" id="{ADFAB7C5-BD60-CC48-85B2-5DCD1ED4A9D5}"/>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3" name="Line 24">
                  <a:extLst>
                    <a:ext uri="{FF2B5EF4-FFF2-40B4-BE49-F238E27FC236}">
                      <a16:creationId xmlns:a16="http://schemas.microsoft.com/office/drawing/2014/main" id="{4231A000-6642-2841-A691-17AEE6F134F2}"/>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4" name="Line 25">
                  <a:extLst>
                    <a:ext uri="{FF2B5EF4-FFF2-40B4-BE49-F238E27FC236}">
                      <a16:creationId xmlns:a16="http://schemas.microsoft.com/office/drawing/2014/main" id="{A07D36A7-E5A1-6540-AA67-969B85C00961}"/>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5" name="Text Box 27">
                  <a:extLst>
                    <a:ext uri="{FF2B5EF4-FFF2-40B4-BE49-F238E27FC236}">
                      <a16:creationId xmlns:a16="http://schemas.microsoft.com/office/drawing/2014/main" id="{A4523ACC-2460-6341-86DC-C45C08E820EA}"/>
                    </a:ext>
                  </a:extLst>
                </p:cNvPr>
                <p:cNvSpPr txBox="1">
                  <a:spLocks noChangeArrowheads="1"/>
                </p:cNvSpPr>
                <p:nvPr/>
              </p:nvSpPr>
              <p:spPr bwMode="auto">
                <a:xfrm>
                  <a:off x="10954695" y="4830300"/>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56" name="Text Box 28">
                  <a:extLst>
                    <a:ext uri="{FF2B5EF4-FFF2-40B4-BE49-F238E27FC236}">
                      <a16:creationId xmlns:a16="http://schemas.microsoft.com/office/drawing/2014/main" id="{59A40326-B578-E54E-A3BC-A02453F99E52}"/>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57" name="Text Box 29">
                  <a:extLst>
                    <a:ext uri="{FF2B5EF4-FFF2-40B4-BE49-F238E27FC236}">
                      <a16:creationId xmlns:a16="http://schemas.microsoft.com/office/drawing/2014/main" id="{BD98A039-D622-A540-9E42-23C920966AFF}"/>
                    </a:ext>
                  </a:extLst>
                </p:cNvPr>
                <p:cNvSpPr txBox="1">
                  <a:spLocks noChangeArrowheads="1"/>
                </p:cNvSpPr>
                <p:nvPr/>
              </p:nvSpPr>
              <p:spPr bwMode="auto">
                <a:xfrm>
                  <a:off x="10935644" y="5045950"/>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58" name="Text Box 74">
                  <a:extLst>
                    <a:ext uri="{FF2B5EF4-FFF2-40B4-BE49-F238E27FC236}">
                      <a16:creationId xmlns:a16="http://schemas.microsoft.com/office/drawing/2014/main" id="{1B787302-8EC4-E34A-9C56-E010EF8392B9}"/>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59" name="Oval 84">
                  <a:extLst>
                    <a:ext uri="{FF2B5EF4-FFF2-40B4-BE49-F238E27FC236}">
                      <a16:creationId xmlns:a16="http://schemas.microsoft.com/office/drawing/2014/main" id="{DF07D6F5-A194-324B-AA14-90705A3EA6D3}"/>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60" name="Oval 85">
                  <a:extLst>
                    <a:ext uri="{FF2B5EF4-FFF2-40B4-BE49-F238E27FC236}">
                      <a16:creationId xmlns:a16="http://schemas.microsoft.com/office/drawing/2014/main" id="{FEF46F66-7BA6-0848-A338-502D368AB3E1}"/>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61" name="Oval 86">
                  <a:extLst>
                    <a:ext uri="{FF2B5EF4-FFF2-40B4-BE49-F238E27FC236}">
                      <a16:creationId xmlns:a16="http://schemas.microsoft.com/office/drawing/2014/main" id="{CDD6FCD4-4E2B-CA4B-877B-B9C677C91E2C}"/>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577" name="Text Box 64">
                <a:extLst>
                  <a:ext uri="{FF2B5EF4-FFF2-40B4-BE49-F238E27FC236}">
                    <a16:creationId xmlns:a16="http://schemas.microsoft.com/office/drawing/2014/main" id="{71E6981D-8B61-704D-9538-1846331D09E9}"/>
                  </a:ext>
                </a:extLst>
              </p:cNvPr>
              <p:cNvSpPr txBox="1">
                <a:spLocks noChangeArrowheads="1"/>
              </p:cNvSpPr>
              <p:nvPr/>
            </p:nvSpPr>
            <p:spPr bwMode="auto">
              <a:xfrm>
                <a:off x="10144472" y="5463844"/>
                <a:ext cx="477053"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578" name="Line 69">
                <a:extLst>
                  <a:ext uri="{FF2B5EF4-FFF2-40B4-BE49-F238E27FC236}">
                    <a16:creationId xmlns:a16="http://schemas.microsoft.com/office/drawing/2014/main" id="{790193E6-E58F-6348-B912-D3C188C3FC6E}"/>
                  </a:ext>
                </a:extLst>
              </p:cNvPr>
              <p:cNvSpPr>
                <a:spLocks noChangeShapeType="1"/>
              </p:cNvSpPr>
              <p:nvPr/>
            </p:nvSpPr>
            <p:spPr bwMode="auto">
              <a:xfrm>
                <a:off x="9363013" y="5251834"/>
                <a:ext cx="101600" cy="3778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9" name="Line 70">
                <a:extLst>
                  <a:ext uri="{FF2B5EF4-FFF2-40B4-BE49-F238E27FC236}">
                    <a16:creationId xmlns:a16="http://schemas.microsoft.com/office/drawing/2014/main" id="{B855E16D-E833-964B-A02F-B3E7FC8F2E92}"/>
                  </a:ext>
                </a:extLst>
              </p:cNvPr>
              <p:cNvSpPr>
                <a:spLocks noChangeShapeType="1"/>
              </p:cNvSpPr>
              <p:nvPr/>
            </p:nvSpPr>
            <p:spPr bwMode="auto">
              <a:xfrm>
                <a:off x="9353488" y="5050221"/>
                <a:ext cx="479425" cy="6032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2" name="Text Box 73">
                <a:extLst>
                  <a:ext uri="{FF2B5EF4-FFF2-40B4-BE49-F238E27FC236}">
                    <a16:creationId xmlns:a16="http://schemas.microsoft.com/office/drawing/2014/main" id="{9DD4CDAE-4937-AD47-8AE2-BA2CC98F7777}"/>
                  </a:ext>
                </a:extLst>
              </p:cNvPr>
              <p:cNvSpPr txBox="1">
                <a:spLocks noChangeArrowheads="1"/>
              </p:cNvSpPr>
              <p:nvPr/>
            </p:nvSpPr>
            <p:spPr bwMode="auto">
              <a:xfrm>
                <a:off x="8810272" y="5955409"/>
                <a:ext cx="2572510" cy="307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grpSp>
            <p:nvGrpSpPr>
              <p:cNvPr id="594" name="Group 44">
                <a:extLst>
                  <a:ext uri="{FF2B5EF4-FFF2-40B4-BE49-F238E27FC236}">
                    <a16:creationId xmlns:a16="http://schemas.microsoft.com/office/drawing/2014/main" id="{A37BDD8D-DFA2-7E49-8169-E5C71164A0DB}"/>
                  </a:ext>
                </a:extLst>
              </p:cNvPr>
              <p:cNvGrpSpPr>
                <a:grpSpLocks/>
              </p:cNvGrpSpPr>
              <p:nvPr/>
            </p:nvGrpSpPr>
            <p:grpSpPr bwMode="auto">
              <a:xfrm>
                <a:off x="9000524" y="5430406"/>
                <a:ext cx="609600" cy="558800"/>
                <a:chOff x="-44" y="1473"/>
                <a:chExt cx="981" cy="1105"/>
              </a:xfrm>
            </p:grpSpPr>
            <p:pic>
              <p:nvPicPr>
                <p:cNvPr id="601" name="Picture 45" descr="desktop_computer_stylized_medium">
                  <a:extLst>
                    <a:ext uri="{FF2B5EF4-FFF2-40B4-BE49-F238E27FC236}">
                      <a16:creationId xmlns:a16="http://schemas.microsoft.com/office/drawing/2014/main" id="{CD31DF6B-49B9-694F-9A83-BB540C45D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2" name="Freeform 46">
                  <a:extLst>
                    <a:ext uri="{FF2B5EF4-FFF2-40B4-BE49-F238E27FC236}">
                      <a16:creationId xmlns:a16="http://schemas.microsoft.com/office/drawing/2014/main" id="{B5C46613-86CD-0746-AA4E-C3F449FEF34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5" name="Group 44">
                <a:extLst>
                  <a:ext uri="{FF2B5EF4-FFF2-40B4-BE49-F238E27FC236}">
                    <a16:creationId xmlns:a16="http://schemas.microsoft.com/office/drawing/2014/main" id="{D3C95FFE-8A11-6B4D-A493-7954CBAABBFE}"/>
                  </a:ext>
                </a:extLst>
              </p:cNvPr>
              <p:cNvGrpSpPr>
                <a:grpSpLocks/>
              </p:cNvGrpSpPr>
              <p:nvPr/>
            </p:nvGrpSpPr>
            <p:grpSpPr bwMode="auto">
              <a:xfrm>
                <a:off x="9515751" y="5436316"/>
                <a:ext cx="609600" cy="558800"/>
                <a:chOff x="-44" y="1473"/>
                <a:chExt cx="981" cy="1105"/>
              </a:xfrm>
            </p:grpSpPr>
            <p:pic>
              <p:nvPicPr>
                <p:cNvPr id="599" name="Picture 45" descr="desktop_computer_stylized_medium">
                  <a:extLst>
                    <a:ext uri="{FF2B5EF4-FFF2-40B4-BE49-F238E27FC236}">
                      <a16:creationId xmlns:a16="http://schemas.microsoft.com/office/drawing/2014/main" id="{AC60ABBD-5927-3947-91D4-0B5FE7D9F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0" name="Freeform 46">
                  <a:extLst>
                    <a:ext uri="{FF2B5EF4-FFF2-40B4-BE49-F238E27FC236}">
                      <a16:creationId xmlns:a16="http://schemas.microsoft.com/office/drawing/2014/main" id="{853B4F5E-4C5E-6A4B-A81D-0FB8F82C27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75" name="Group 674">
                <a:extLst>
                  <a:ext uri="{FF2B5EF4-FFF2-40B4-BE49-F238E27FC236}">
                    <a16:creationId xmlns:a16="http://schemas.microsoft.com/office/drawing/2014/main" id="{0274C7F3-D9FF-A543-9669-2E8AEFE209A9}"/>
                  </a:ext>
                </a:extLst>
              </p:cNvPr>
              <p:cNvGrpSpPr/>
              <p:nvPr/>
            </p:nvGrpSpPr>
            <p:grpSpPr>
              <a:xfrm>
                <a:off x="9202354" y="4515000"/>
                <a:ext cx="1206122" cy="410624"/>
                <a:chOff x="7399107" y="1365161"/>
                <a:chExt cx="2388836" cy="732595"/>
              </a:xfrm>
            </p:grpSpPr>
            <p:sp>
              <p:nvSpPr>
                <p:cNvPr id="676" name="Freeform 675">
                  <a:extLst>
                    <a:ext uri="{FF2B5EF4-FFF2-40B4-BE49-F238E27FC236}">
                      <a16:creationId xmlns:a16="http://schemas.microsoft.com/office/drawing/2014/main" id="{2212059A-C18E-E647-9FCF-DE3FFA066872}"/>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677" name="Group 676">
                  <a:extLst>
                    <a:ext uri="{FF2B5EF4-FFF2-40B4-BE49-F238E27FC236}">
                      <a16:creationId xmlns:a16="http://schemas.microsoft.com/office/drawing/2014/main" id="{4E988FFB-790A-B64B-AD20-A08B796A51D3}"/>
                    </a:ext>
                  </a:extLst>
                </p:cNvPr>
                <p:cNvGrpSpPr/>
                <p:nvPr/>
              </p:nvGrpSpPr>
              <p:grpSpPr>
                <a:xfrm>
                  <a:off x="7564998" y="1450537"/>
                  <a:ext cx="2021605" cy="589765"/>
                  <a:chOff x="7939341" y="3037317"/>
                  <a:chExt cx="897649" cy="353919"/>
                </a:xfrm>
              </p:grpSpPr>
              <p:sp>
                <p:nvSpPr>
                  <p:cNvPr id="678" name="Freeform 677">
                    <a:extLst>
                      <a:ext uri="{FF2B5EF4-FFF2-40B4-BE49-F238E27FC236}">
                        <a16:creationId xmlns:a16="http://schemas.microsoft.com/office/drawing/2014/main" id="{66908B6C-B117-9841-879C-62BBC6B6511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79" name="Freeform 678">
                    <a:extLst>
                      <a:ext uri="{FF2B5EF4-FFF2-40B4-BE49-F238E27FC236}">
                        <a16:creationId xmlns:a16="http://schemas.microsoft.com/office/drawing/2014/main" id="{400F8E7D-6C49-1F45-8E8D-9C8ACEB7BF1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0" name="Freeform 679">
                    <a:extLst>
                      <a:ext uri="{FF2B5EF4-FFF2-40B4-BE49-F238E27FC236}">
                        <a16:creationId xmlns:a16="http://schemas.microsoft.com/office/drawing/2014/main" id="{816B6622-EACD-A74E-8FBA-7CB7169318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1" name="Freeform 680">
                    <a:extLst>
                      <a:ext uri="{FF2B5EF4-FFF2-40B4-BE49-F238E27FC236}">
                        <a16:creationId xmlns:a16="http://schemas.microsoft.com/office/drawing/2014/main" id="{90BA40F3-69B1-A24F-B0C8-3C80AB37864F}"/>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682" name="Line 70">
                <a:extLst>
                  <a:ext uri="{FF2B5EF4-FFF2-40B4-BE49-F238E27FC236}">
                    <a16:creationId xmlns:a16="http://schemas.microsoft.com/office/drawing/2014/main" id="{0BF331E8-D094-9A4E-A183-AFB19DA81581}"/>
                  </a:ext>
                </a:extLst>
              </p:cNvPr>
              <p:cNvSpPr>
                <a:spLocks noChangeShapeType="1"/>
              </p:cNvSpPr>
              <p:nvPr/>
            </p:nvSpPr>
            <p:spPr bwMode="auto">
              <a:xfrm>
                <a:off x="10232595" y="5048617"/>
                <a:ext cx="479425" cy="6032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96" name="Group 44">
                <a:extLst>
                  <a:ext uri="{FF2B5EF4-FFF2-40B4-BE49-F238E27FC236}">
                    <a16:creationId xmlns:a16="http://schemas.microsoft.com/office/drawing/2014/main" id="{E5446E80-AB67-8C42-826C-CF3CCA6BB4C3}"/>
                  </a:ext>
                </a:extLst>
              </p:cNvPr>
              <p:cNvGrpSpPr>
                <a:grpSpLocks/>
              </p:cNvGrpSpPr>
              <p:nvPr/>
            </p:nvGrpSpPr>
            <p:grpSpPr bwMode="auto">
              <a:xfrm>
                <a:off x="10379352" y="5445308"/>
                <a:ext cx="609600" cy="558800"/>
                <a:chOff x="-44" y="1473"/>
                <a:chExt cx="981" cy="1105"/>
              </a:xfrm>
            </p:grpSpPr>
            <p:pic>
              <p:nvPicPr>
                <p:cNvPr id="597" name="Picture 45" descr="desktop_computer_stylized_medium">
                  <a:extLst>
                    <a:ext uri="{FF2B5EF4-FFF2-40B4-BE49-F238E27FC236}">
                      <a16:creationId xmlns:a16="http://schemas.microsoft.com/office/drawing/2014/main" id="{681F82DD-2C88-BE4E-A84A-D12B49ED2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8" name="Freeform 46">
                  <a:extLst>
                    <a:ext uri="{FF2B5EF4-FFF2-40B4-BE49-F238E27FC236}">
                      <a16:creationId xmlns:a16="http://schemas.microsoft.com/office/drawing/2014/main" id="{6B627442-314B-A349-9915-C40A0D16DB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spTree>
    <p:extLst>
      <p:ext uri="{BB962C8B-B14F-4D97-AF65-F5344CB8AC3E}">
        <p14:creationId xmlns:p14="http://schemas.microsoft.com/office/powerpoint/2010/main" val="366743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39751EC-3470-E44E-9E47-1DBEC48F367C}"/>
              </a:ext>
            </a:extLst>
          </p:cNvPr>
          <p:cNvGrpSpPr/>
          <p:nvPr/>
        </p:nvGrpSpPr>
        <p:grpSpPr>
          <a:xfrm>
            <a:off x="6575639" y="3245718"/>
            <a:ext cx="932708" cy="389334"/>
            <a:chOff x="9287864" y="4082048"/>
            <a:chExt cx="1243611" cy="519112"/>
          </a:xfrm>
        </p:grpSpPr>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9287864" y="4107359"/>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9290540" y="4300533"/>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 name="Group 17">
            <a:extLst>
              <a:ext uri="{FF2B5EF4-FFF2-40B4-BE49-F238E27FC236}">
                <a16:creationId xmlns:a16="http://schemas.microsoft.com/office/drawing/2014/main" id="{EF443345-4697-A84D-B271-4440D2A31971}"/>
              </a:ext>
            </a:extLst>
          </p:cNvPr>
          <p:cNvGrpSpPr/>
          <p:nvPr/>
        </p:nvGrpSpPr>
        <p:grpSpPr>
          <a:xfrm>
            <a:off x="7452290" y="3242152"/>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44741"/>
            <a:ext cx="7886700" cy="670967"/>
          </a:xfrm>
        </p:spPr>
        <p:txBody>
          <a:bodyPr>
            <a:normAutofit fontScale="90000"/>
          </a:bodyPr>
          <a:lstStyle/>
          <a:p>
            <a:r>
              <a:rPr lang="en-US" b="0" dirty="0"/>
              <a:t>Port-based VLANs</a:t>
            </a:r>
            <a:endParaRPr lang="en-US" sz="3300" dirty="0"/>
          </a:p>
        </p:txBody>
      </p:sp>
      <p:grpSp>
        <p:nvGrpSpPr>
          <p:cNvPr id="3" name="Group 2">
            <a:extLst>
              <a:ext uri="{FF2B5EF4-FFF2-40B4-BE49-F238E27FC236}">
                <a16:creationId xmlns:a16="http://schemas.microsoft.com/office/drawing/2014/main" id="{CDABEEB3-46FD-EA41-8074-A5BDD9C11183}"/>
              </a:ext>
            </a:extLst>
          </p:cNvPr>
          <p:cNvGrpSpPr/>
          <p:nvPr/>
        </p:nvGrpSpPr>
        <p:grpSpPr>
          <a:xfrm>
            <a:off x="6608618" y="2961057"/>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6044451" y="3508795"/>
            <a:ext cx="676275" cy="209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6333773" y="3508795"/>
            <a:ext cx="604838" cy="3143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6873126" y="3519990"/>
            <a:ext cx="504737" cy="27098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8215267" y="3670184"/>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7629173" y="3511177"/>
            <a:ext cx="76200" cy="2833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7622030" y="3359967"/>
            <a:ext cx="359569" cy="4524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8263776" y="3318296"/>
            <a:ext cx="385763" cy="36314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5758947" y="4038858"/>
            <a:ext cx="129867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7214617" y="4038858"/>
            <a:ext cx="192938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6530584" y="3642469"/>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5642020" y="3648098"/>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6065606" y="3652099"/>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6633256" y="3648602"/>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7357307" y="3645106"/>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7743727" y="3649538"/>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8391428" y="3656282"/>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9" name="Rectangle 116">
            <a:extLst>
              <a:ext uri="{FF2B5EF4-FFF2-40B4-BE49-F238E27FC236}">
                <a16:creationId xmlns:a16="http://schemas.microsoft.com/office/drawing/2014/main" id="{8752C49F-3AB0-9B44-98E8-567C5592B794}"/>
              </a:ext>
            </a:extLst>
          </p:cNvPr>
          <p:cNvSpPr txBox="1">
            <a:spLocks noChangeArrowheads="1"/>
          </p:cNvSpPr>
          <p:nvPr/>
        </p:nvSpPr>
        <p:spPr bwMode="auto">
          <a:xfrm>
            <a:off x="728518" y="1277540"/>
            <a:ext cx="4555961" cy="1322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3831" indent="-173831" defTabSz="685800">
              <a:defRPr/>
            </a:pPr>
            <a:r>
              <a:rPr lang="en-US" sz="2100" kern="0" dirty="0">
                <a:solidFill>
                  <a:srgbClr val="C00000"/>
                </a:solidFill>
                <a:latin typeface="Avenir Book" panose="020B0503020203020204" pitchFamily="34" charset="-78"/>
                <a:cs typeface="Avenir Book" panose="020B0503020203020204" pitchFamily="34" charset="-78"/>
              </a:rPr>
              <a:t>T</a:t>
            </a:r>
            <a:r>
              <a:rPr lang="en-US" sz="2100" kern="0" dirty="0" smtClean="0">
                <a:solidFill>
                  <a:srgbClr val="C00000"/>
                </a:solidFill>
                <a:latin typeface="Avenir Book" panose="020B0503020203020204" pitchFamily="34" charset="-78"/>
                <a:cs typeface="Avenir Book" panose="020B0503020203020204" pitchFamily="34" charset="-78"/>
              </a:rPr>
              <a:t>raffic </a:t>
            </a:r>
            <a:r>
              <a:rPr lang="en-US" sz="2100" kern="0" dirty="0">
                <a:solidFill>
                  <a:srgbClr val="C00000"/>
                </a:solidFill>
                <a:latin typeface="Avenir Book" panose="020B0503020203020204" pitchFamily="34" charset="-78"/>
                <a:cs typeface="Avenir Book" panose="020B0503020203020204" pitchFamily="34" charset="-78"/>
              </a:rPr>
              <a:t>isolation: </a:t>
            </a:r>
            <a:r>
              <a:rPr lang="en-US" sz="2100" kern="0" dirty="0">
                <a:solidFill>
                  <a:prstClr val="black"/>
                </a:solidFill>
                <a:latin typeface="Avenir Book" panose="020B0503020203020204" pitchFamily="34" charset="-78"/>
                <a:cs typeface="Avenir Book" panose="020B0503020203020204" pitchFamily="34" charset="-78"/>
              </a:rPr>
              <a:t>frames to/from ports 1-8 can only reach ports 1-8</a:t>
            </a:r>
          </a:p>
          <a:p>
            <a:pPr marL="510779" lvl="1" indent="-167879" defTabSz="685800">
              <a:defRPr/>
            </a:pPr>
            <a:r>
              <a:rPr lang="en-US" sz="1800" kern="0" dirty="0">
                <a:solidFill>
                  <a:prstClr val="black"/>
                </a:solidFill>
                <a:latin typeface="Avenir Book" panose="020B0503020203020204" pitchFamily="34" charset="-78"/>
                <a:cs typeface="Avenir Book" panose="020B0503020203020204" pitchFamily="34" charset="-78"/>
              </a:rPr>
              <a:t>can also define VLAN based on MAC addresses of endpoints, rather than switch port</a:t>
            </a:r>
          </a:p>
        </p:txBody>
      </p:sp>
      <p:sp>
        <p:nvSpPr>
          <p:cNvPr id="200" name="Rectangle 117">
            <a:extLst>
              <a:ext uri="{FF2B5EF4-FFF2-40B4-BE49-F238E27FC236}">
                <a16:creationId xmlns:a16="http://schemas.microsoft.com/office/drawing/2014/main" id="{8500F4BE-F251-994C-BDEF-CAFC5E531F8B}"/>
              </a:ext>
            </a:extLst>
          </p:cNvPr>
          <p:cNvSpPr>
            <a:spLocks noChangeArrowheads="1"/>
          </p:cNvSpPr>
          <p:nvPr/>
        </p:nvSpPr>
        <p:spPr bwMode="auto">
          <a:xfrm>
            <a:off x="707255" y="2729647"/>
            <a:ext cx="4414838" cy="1209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173831" indent="-173831"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dirty="0">
                <a:solidFill>
                  <a:srgbClr val="CC0000"/>
                </a:solidFill>
                <a:latin typeface="Avenir Book" panose="020B0503020203020204" pitchFamily="34" charset="-78"/>
                <a:ea typeface="ＭＳ Ｐゴシック" charset="0"/>
                <a:cs typeface="Avenir Book" panose="020B0503020203020204" pitchFamily="34" charset="-78"/>
              </a:rPr>
              <a:t>D</a:t>
            </a:r>
            <a:r>
              <a:rPr lang="en-US" sz="2100" dirty="0" smtClean="0">
                <a:solidFill>
                  <a:srgbClr val="CC0000"/>
                </a:solidFill>
                <a:latin typeface="Avenir Book" panose="020B0503020203020204" pitchFamily="34" charset="-78"/>
                <a:ea typeface="ＭＳ Ｐゴシック" charset="0"/>
                <a:cs typeface="Avenir Book" panose="020B0503020203020204" pitchFamily="34" charset="-78"/>
              </a:rPr>
              <a:t>ynamic </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membership</a:t>
            </a:r>
            <a:r>
              <a:rPr lang="en-US" sz="2100" dirty="0">
                <a:solidFill>
                  <a:srgbClr val="FF0000"/>
                </a:solidFill>
                <a:latin typeface="Avenir Book" panose="020B0503020203020204" pitchFamily="34" charset="-78"/>
                <a:ea typeface="ＭＳ Ｐゴシック" charset="0"/>
                <a:cs typeface="Avenir Book" panose="020B0503020203020204" pitchFamily="34" charset="-78"/>
              </a:rPr>
              <a:t>:</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ports can be dynamically assigned among </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VLANs</a:t>
            </a:r>
            <a:endParaRPr lang="en-US" sz="21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 name="Group 7">
            <a:extLst>
              <a:ext uri="{FF2B5EF4-FFF2-40B4-BE49-F238E27FC236}">
                <a16:creationId xmlns:a16="http://schemas.microsoft.com/office/drawing/2014/main" id="{B19DA561-4E6E-B142-A109-FCB9FCA9B796}"/>
              </a:ext>
            </a:extLst>
          </p:cNvPr>
          <p:cNvGrpSpPr/>
          <p:nvPr/>
        </p:nvGrpSpPr>
        <p:grpSpPr>
          <a:xfrm>
            <a:off x="745782" y="1763887"/>
            <a:ext cx="7251857" cy="3167698"/>
            <a:chOff x="994376" y="1896035"/>
            <a:chExt cx="9669142" cy="4223597"/>
          </a:xfrm>
        </p:grpSpPr>
        <p:sp>
          <p:nvSpPr>
            <p:cNvPr id="203" name="Rectangle 124">
              <a:extLst>
                <a:ext uri="{FF2B5EF4-FFF2-40B4-BE49-F238E27FC236}">
                  <a16:creationId xmlns:a16="http://schemas.microsoft.com/office/drawing/2014/main" id="{5B122FCB-1113-7F40-AA3B-B4A91A43DC37}"/>
                </a:ext>
              </a:extLst>
            </p:cNvPr>
            <p:cNvSpPr>
              <a:spLocks noChangeArrowheads="1"/>
            </p:cNvSpPr>
            <p:nvPr/>
          </p:nvSpPr>
          <p:spPr bwMode="auto">
            <a:xfrm>
              <a:off x="994376" y="4506732"/>
              <a:ext cx="6199940" cy="161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57175" indent="-257175"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kern="0" dirty="0">
                  <a:solidFill>
                    <a:srgbClr val="CC0000"/>
                  </a:solidFill>
                  <a:latin typeface="Avenir Book" panose="020B0503020203020204" pitchFamily="34" charset="-78"/>
                  <a:ea typeface="ＭＳ Ｐゴシック" charset="0"/>
                  <a:cs typeface="Avenir Book" panose="020B0503020203020204" pitchFamily="34" charset="-78"/>
                </a:rPr>
                <a:t>F</a:t>
              </a:r>
              <a:r>
                <a:rPr lang="en-US" sz="2100" kern="0" dirty="0" smtClean="0">
                  <a:solidFill>
                    <a:srgbClr val="CC0000"/>
                  </a:solidFill>
                  <a:latin typeface="Avenir Book" panose="020B0503020203020204" pitchFamily="34" charset="-78"/>
                  <a:ea typeface="ＭＳ Ｐゴシック" charset="0"/>
                  <a:cs typeface="Avenir Book" panose="020B0503020203020204" pitchFamily="34" charset="-78"/>
                </a:rPr>
                <a:t>orwarding </a:t>
              </a:r>
              <a:r>
                <a:rPr lang="en-US" sz="2100" kern="0" dirty="0">
                  <a:solidFill>
                    <a:srgbClr val="CC0000"/>
                  </a:solidFill>
                  <a:latin typeface="Avenir Book" panose="020B0503020203020204" pitchFamily="34" charset="-78"/>
                  <a:ea typeface="ＭＳ Ｐゴシック" charset="0"/>
                  <a:cs typeface="Avenir Book" panose="020B0503020203020204" pitchFamily="34" charset="-78"/>
                </a:rPr>
                <a:t>between VLANS: </a:t>
              </a:r>
              <a:r>
                <a:rPr lang="en-US" sz="2100" kern="0" dirty="0">
                  <a:solidFill>
                    <a:srgbClr val="000000"/>
                  </a:solidFill>
                  <a:latin typeface="Avenir Book" panose="020B0503020203020204" pitchFamily="34" charset="-78"/>
                  <a:ea typeface="ＭＳ Ｐゴシック" charset="0"/>
                  <a:cs typeface="Avenir Book" panose="020B0503020203020204" pitchFamily="34" charset="-78"/>
                </a:rPr>
                <a:t>done via routing (just as with separate switches)</a:t>
              </a:r>
            </a:p>
            <a:p>
              <a:pPr marL="510779" lvl="1" indent="-167879" defTabSz="685800" eaLnBrk="0" fontAlgn="base" hangingPunct="0">
                <a:lnSpc>
                  <a:spcPct val="85000"/>
                </a:lnSpc>
                <a:spcBef>
                  <a:spcPct val="20000"/>
                </a:spcBef>
                <a:spcAft>
                  <a:spcPct val="0"/>
                </a:spcAft>
                <a:buClr>
                  <a:srgbClr val="000099"/>
                </a:buClr>
                <a:buFont typeface="Arial"/>
                <a:buChar char="•"/>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in practice vendors sell combined switches plus routers</a:t>
              </a:r>
            </a:p>
          </p:txBody>
        </p:sp>
        <p:cxnSp>
          <p:nvCxnSpPr>
            <p:cNvPr id="7" name="Straight Connector 6">
              <a:extLst>
                <a:ext uri="{FF2B5EF4-FFF2-40B4-BE49-F238E27FC236}">
                  <a16:creationId xmlns:a16="http://schemas.microsoft.com/office/drawing/2014/main" id="{A972C96C-094A-EF47-93A1-1326F1D96F80}"/>
                </a:ext>
              </a:extLst>
            </p:cNvPr>
            <p:cNvCxnSpPr/>
            <p:nvPr/>
          </p:nvCxnSpPr>
          <p:spPr>
            <a:xfrm>
              <a:off x="9829800" y="2216523"/>
              <a:ext cx="0" cy="18153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415E4FA-7AD2-6845-8803-DF1BB0D80D4F}"/>
                </a:ext>
              </a:extLst>
            </p:cNvPr>
            <p:cNvCxnSpPr/>
            <p:nvPr/>
          </p:nvCxnSpPr>
          <p:spPr>
            <a:xfrm>
              <a:off x="10466294" y="2216523"/>
              <a:ext cx="0" cy="18153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0E1FAC98-C9A4-F649-9F15-34B96A45FC8B}"/>
                </a:ext>
              </a:extLst>
            </p:cNvPr>
            <p:cNvGrpSpPr/>
            <p:nvPr/>
          </p:nvGrpSpPr>
          <p:grpSpPr>
            <a:xfrm>
              <a:off x="9594532" y="1896035"/>
              <a:ext cx="1068986" cy="551329"/>
              <a:chOff x="7493876" y="2774731"/>
              <a:chExt cx="1481958" cy="894622"/>
            </a:xfrm>
          </p:grpSpPr>
          <p:sp>
            <p:nvSpPr>
              <p:cNvPr id="244" name="Freeform 243">
                <a:extLst>
                  <a:ext uri="{FF2B5EF4-FFF2-40B4-BE49-F238E27FC236}">
                    <a16:creationId xmlns:a16="http://schemas.microsoft.com/office/drawing/2014/main" id="{DF048F4A-3B08-7A4F-A6F3-1C834DE181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5" name="Oval 244">
                <a:extLst>
                  <a:ext uri="{FF2B5EF4-FFF2-40B4-BE49-F238E27FC236}">
                    <a16:creationId xmlns:a16="http://schemas.microsoft.com/office/drawing/2014/main" id="{17B002E9-2DB0-B34E-9CCE-67738614E03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6" name="Group 245">
                <a:extLst>
                  <a:ext uri="{FF2B5EF4-FFF2-40B4-BE49-F238E27FC236}">
                    <a16:creationId xmlns:a16="http://schemas.microsoft.com/office/drawing/2014/main" id="{F6E5CC2A-DFB6-0B46-BAE9-2651D489363D}"/>
                  </a:ext>
                </a:extLst>
              </p:cNvPr>
              <p:cNvGrpSpPr/>
              <p:nvPr/>
            </p:nvGrpSpPr>
            <p:grpSpPr>
              <a:xfrm>
                <a:off x="7713663" y="2848339"/>
                <a:ext cx="1042107" cy="425543"/>
                <a:chOff x="7786941" y="2884917"/>
                <a:chExt cx="897649" cy="353919"/>
              </a:xfrm>
            </p:grpSpPr>
            <p:sp>
              <p:nvSpPr>
                <p:cNvPr id="247" name="Freeform 246">
                  <a:extLst>
                    <a:ext uri="{FF2B5EF4-FFF2-40B4-BE49-F238E27FC236}">
                      <a16:creationId xmlns:a16="http://schemas.microsoft.com/office/drawing/2014/main" id="{6D6ABB93-D949-6048-9D4D-EDF5313B0F4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8" name="Freeform 247">
                  <a:extLst>
                    <a:ext uri="{FF2B5EF4-FFF2-40B4-BE49-F238E27FC236}">
                      <a16:creationId xmlns:a16="http://schemas.microsoft.com/office/drawing/2014/main" id="{94582A18-2631-8745-86BC-8C4EEC51BBF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9" name="Freeform 248">
                  <a:extLst>
                    <a:ext uri="{FF2B5EF4-FFF2-40B4-BE49-F238E27FC236}">
                      <a16:creationId xmlns:a16="http://schemas.microsoft.com/office/drawing/2014/main" id="{5A810355-DF9D-5842-9EB4-C9672C047B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AD1A3F54-7A96-7C40-8425-673DA70074C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Tree>
    <p:extLst>
      <p:ext uri="{BB962C8B-B14F-4D97-AF65-F5344CB8AC3E}">
        <p14:creationId xmlns:p14="http://schemas.microsoft.com/office/powerpoint/2010/main" val="21417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dissolve">
                                      <p:cBhvr>
                                        <p:cTn id="7" dur="500"/>
                                        <p:tgtEl>
                                          <p:spTgt spid="2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0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76">
            <a:extLst>
              <a:ext uri="{FF2B5EF4-FFF2-40B4-BE49-F238E27FC236}">
                <a16:creationId xmlns:a16="http://schemas.microsoft.com/office/drawing/2014/main" id="{D8A950A5-D349-3A4C-9452-45729A4FCE52}"/>
              </a:ext>
            </a:extLst>
          </p:cNvPr>
          <p:cNvSpPr>
            <a:spLocks noChangeArrowheads="1"/>
          </p:cNvSpPr>
          <p:nvPr/>
        </p:nvSpPr>
        <p:spPr bwMode="auto">
          <a:xfrm>
            <a:off x="3278565" y="1993410"/>
            <a:ext cx="220546" cy="166730"/>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80" name="Rectangle 75">
            <a:extLst>
              <a:ext uri="{FF2B5EF4-FFF2-40B4-BE49-F238E27FC236}">
                <a16:creationId xmlns:a16="http://schemas.microsoft.com/office/drawing/2014/main" id="{8C0C85CC-E6A5-CF4D-B365-08A5FFBFE0FB}"/>
              </a:ext>
            </a:extLst>
          </p:cNvPr>
          <p:cNvSpPr>
            <a:spLocks noChangeArrowheads="1"/>
          </p:cNvSpPr>
          <p:nvPr/>
        </p:nvSpPr>
        <p:spPr bwMode="auto">
          <a:xfrm>
            <a:off x="5204904" y="2173203"/>
            <a:ext cx="227044" cy="189301"/>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5" name="Rectangle 76">
            <a:extLst>
              <a:ext uri="{FF2B5EF4-FFF2-40B4-BE49-F238E27FC236}">
                <a16:creationId xmlns:a16="http://schemas.microsoft.com/office/drawing/2014/main" id="{E36252AE-1FDF-844C-B0A3-9623FCA29AF8}"/>
              </a:ext>
            </a:extLst>
          </p:cNvPr>
          <p:cNvSpPr>
            <a:spLocks noChangeArrowheads="1"/>
          </p:cNvSpPr>
          <p:nvPr/>
        </p:nvSpPr>
        <p:spPr bwMode="auto">
          <a:xfrm>
            <a:off x="5871747" y="2014877"/>
            <a:ext cx="220546" cy="185744"/>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1720183" y="1991275"/>
            <a:ext cx="891673" cy="353998"/>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1727447" y="1991651"/>
            <a:ext cx="886207" cy="35123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1728637" y="2152515"/>
            <a:ext cx="884333" cy="10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1680945" y="1976105"/>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2163215" y="1995223"/>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1945331" y="1992842"/>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2373956" y="1998794"/>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2326331" y="2117857"/>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1682952" y="2120987"/>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2322759" y="1957123"/>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1814362" y="2227395"/>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2033437" y="2225014"/>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2473969" y="2228586"/>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9" name="Rectangle 75">
            <a:extLst>
              <a:ext uri="{FF2B5EF4-FFF2-40B4-BE49-F238E27FC236}">
                <a16:creationId xmlns:a16="http://schemas.microsoft.com/office/drawing/2014/main" id="{16DFA114-075D-F847-ADE2-EB0DB4279433}"/>
              </a:ext>
            </a:extLst>
          </p:cNvPr>
          <p:cNvSpPr>
            <a:spLocks noChangeArrowheads="1"/>
          </p:cNvSpPr>
          <p:nvPr/>
        </p:nvSpPr>
        <p:spPr bwMode="auto">
          <a:xfrm>
            <a:off x="5428742" y="2008897"/>
            <a:ext cx="436594" cy="353998"/>
          </a:xfrm>
          <a:prstGeom prst="rect">
            <a:avLst/>
          </a:prstGeom>
          <a:solidFill>
            <a:srgbClr val="F56F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 name="Group 17">
            <a:extLst>
              <a:ext uri="{FF2B5EF4-FFF2-40B4-BE49-F238E27FC236}">
                <a16:creationId xmlns:a16="http://schemas.microsoft.com/office/drawing/2014/main" id="{EF443345-4697-A84D-B271-4440D2A31971}"/>
              </a:ext>
            </a:extLst>
          </p:cNvPr>
          <p:cNvGrpSpPr/>
          <p:nvPr/>
        </p:nvGrpSpPr>
        <p:grpSpPr>
          <a:xfrm>
            <a:off x="2557596" y="1953557"/>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896593" cy="457200"/>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23949" y="545741"/>
            <a:ext cx="8039330" cy="670967"/>
          </a:xfrm>
        </p:spPr>
        <p:txBody>
          <a:bodyPr>
            <a:normAutofit fontScale="90000"/>
          </a:bodyPr>
          <a:lstStyle/>
          <a:p>
            <a:r>
              <a:rPr lang="en-US" b="0" kern="0" dirty="0">
                <a:ea typeface="ＭＳ Ｐゴシック" charset="0"/>
              </a:rPr>
              <a:t>VLANS spanning multiple switches</a:t>
            </a:r>
            <a:endParaRPr lang="en-US" sz="3600" dirty="0"/>
          </a:p>
        </p:txBody>
      </p:sp>
      <p:grpSp>
        <p:nvGrpSpPr>
          <p:cNvPr id="3" name="Group 2">
            <a:extLst>
              <a:ext uri="{FF2B5EF4-FFF2-40B4-BE49-F238E27FC236}">
                <a16:creationId xmlns:a16="http://schemas.microsoft.com/office/drawing/2014/main" id="{CDABEEB3-46FD-EA41-8074-A5BDD9C11183}"/>
              </a:ext>
            </a:extLst>
          </p:cNvPr>
          <p:cNvGrpSpPr/>
          <p:nvPr/>
        </p:nvGrpSpPr>
        <p:grpSpPr>
          <a:xfrm>
            <a:off x="1713924" y="1672462"/>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1149758" y="2220201"/>
            <a:ext cx="676275" cy="209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1439080" y="2220201"/>
            <a:ext cx="604838" cy="3143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1978432" y="2248203"/>
            <a:ext cx="512672" cy="2541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3320573" y="2381589"/>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2736373" y="2243441"/>
            <a:ext cx="74307" cy="2625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2726849" y="2088660"/>
            <a:ext cx="360057" cy="4351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3379310" y="2081516"/>
            <a:ext cx="375535" cy="3113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864253" y="2750263"/>
            <a:ext cx="129867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2319924" y="2750263"/>
            <a:ext cx="192938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1635890" y="2353874"/>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747326" y="2359503"/>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1170912" y="2363504"/>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1738562" y="2360007"/>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2462613" y="2356511"/>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2849033" y="2360943"/>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3496734" y="2367687"/>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8" name="Rectangle 76">
            <a:extLst>
              <a:ext uri="{FF2B5EF4-FFF2-40B4-BE49-F238E27FC236}">
                <a16:creationId xmlns:a16="http://schemas.microsoft.com/office/drawing/2014/main" id="{DF769E42-15DD-F647-8345-8EC3377A3C10}"/>
              </a:ext>
            </a:extLst>
          </p:cNvPr>
          <p:cNvSpPr>
            <a:spLocks noChangeArrowheads="1"/>
          </p:cNvSpPr>
          <p:nvPr/>
        </p:nvSpPr>
        <p:spPr bwMode="auto">
          <a:xfrm>
            <a:off x="5423339" y="2172260"/>
            <a:ext cx="665437" cy="185744"/>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09" name="Rectangle 2">
            <a:extLst>
              <a:ext uri="{FF2B5EF4-FFF2-40B4-BE49-F238E27FC236}">
                <a16:creationId xmlns:a16="http://schemas.microsoft.com/office/drawing/2014/main" id="{DDFD3528-6EFA-5F4E-9976-3E7D020C147A}"/>
              </a:ext>
            </a:extLst>
          </p:cNvPr>
          <p:cNvSpPr>
            <a:spLocks noChangeArrowheads="1"/>
          </p:cNvSpPr>
          <p:nvPr/>
        </p:nvSpPr>
        <p:spPr bwMode="auto">
          <a:xfrm>
            <a:off x="5202569" y="2009151"/>
            <a:ext cx="886207" cy="35123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0" name="Line 3">
            <a:extLst>
              <a:ext uri="{FF2B5EF4-FFF2-40B4-BE49-F238E27FC236}">
                <a16:creationId xmlns:a16="http://schemas.microsoft.com/office/drawing/2014/main" id="{3A16DF6F-694F-9142-B056-22ED2386AFF4}"/>
              </a:ext>
            </a:extLst>
          </p:cNvPr>
          <p:cNvSpPr>
            <a:spLocks noChangeShapeType="1"/>
          </p:cNvSpPr>
          <p:nvPr/>
        </p:nvSpPr>
        <p:spPr bwMode="auto">
          <a:xfrm>
            <a:off x="5201807" y="2172501"/>
            <a:ext cx="872453" cy="214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1" name="Line 17">
            <a:extLst>
              <a:ext uri="{FF2B5EF4-FFF2-40B4-BE49-F238E27FC236}">
                <a16:creationId xmlns:a16="http://schemas.microsoft.com/office/drawing/2014/main" id="{2484887D-A2EE-734F-B491-51AB52AD1C9D}"/>
              </a:ext>
            </a:extLst>
          </p:cNvPr>
          <p:cNvSpPr>
            <a:spLocks noChangeShapeType="1"/>
          </p:cNvSpPr>
          <p:nvPr/>
        </p:nvSpPr>
        <p:spPr bwMode="auto">
          <a:xfrm>
            <a:off x="5645635" y="2016294"/>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2" name="Line 24">
            <a:extLst>
              <a:ext uri="{FF2B5EF4-FFF2-40B4-BE49-F238E27FC236}">
                <a16:creationId xmlns:a16="http://schemas.microsoft.com/office/drawing/2014/main" id="{BCB59FC5-4BEA-F743-AC28-5080DC982DC1}"/>
              </a:ext>
            </a:extLst>
          </p:cNvPr>
          <p:cNvSpPr>
            <a:spLocks noChangeShapeType="1"/>
          </p:cNvSpPr>
          <p:nvPr/>
        </p:nvSpPr>
        <p:spPr bwMode="auto">
          <a:xfrm>
            <a:off x="5424179" y="2012723"/>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3" name="Line 25">
            <a:extLst>
              <a:ext uri="{FF2B5EF4-FFF2-40B4-BE49-F238E27FC236}">
                <a16:creationId xmlns:a16="http://schemas.microsoft.com/office/drawing/2014/main" id="{7401A3B1-D2E0-5741-895F-85128721E167}"/>
              </a:ext>
            </a:extLst>
          </p:cNvPr>
          <p:cNvSpPr>
            <a:spLocks noChangeShapeType="1"/>
          </p:cNvSpPr>
          <p:nvPr/>
        </p:nvSpPr>
        <p:spPr bwMode="auto">
          <a:xfrm>
            <a:off x="5867091" y="2009150"/>
            <a:ext cx="0" cy="3476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4" name="Text Box 27">
            <a:extLst>
              <a:ext uri="{FF2B5EF4-FFF2-40B4-BE49-F238E27FC236}">
                <a16:creationId xmlns:a16="http://schemas.microsoft.com/office/drawing/2014/main" id="{5E773376-0561-9849-B623-65C4935F751F}"/>
              </a:ext>
            </a:extLst>
          </p:cNvPr>
          <p:cNvSpPr txBox="1">
            <a:spLocks noChangeArrowheads="1"/>
          </p:cNvSpPr>
          <p:nvPr/>
        </p:nvSpPr>
        <p:spPr bwMode="auto">
          <a:xfrm>
            <a:off x="5601291" y="1974553"/>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5</a:t>
            </a:r>
          </a:p>
        </p:txBody>
      </p:sp>
      <p:sp>
        <p:nvSpPr>
          <p:cNvPr id="115" name="Text Box 28">
            <a:extLst>
              <a:ext uri="{FF2B5EF4-FFF2-40B4-BE49-F238E27FC236}">
                <a16:creationId xmlns:a16="http://schemas.microsoft.com/office/drawing/2014/main" id="{CD7F9F23-1992-A64D-A194-FC1E2B1C8085}"/>
              </a:ext>
            </a:extLst>
          </p:cNvPr>
          <p:cNvSpPr txBox="1">
            <a:spLocks noChangeArrowheads="1"/>
          </p:cNvSpPr>
          <p:nvPr/>
        </p:nvSpPr>
        <p:spPr bwMode="auto">
          <a:xfrm>
            <a:off x="5815730" y="2142242"/>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8</a:t>
            </a:r>
          </a:p>
        </p:txBody>
      </p:sp>
      <p:sp>
        <p:nvSpPr>
          <p:cNvPr id="116" name="Text Box 29">
            <a:extLst>
              <a:ext uri="{FF2B5EF4-FFF2-40B4-BE49-F238E27FC236}">
                <a16:creationId xmlns:a16="http://schemas.microsoft.com/office/drawing/2014/main" id="{DF09F4FB-6C6C-8243-ADFF-89107739CC40}"/>
              </a:ext>
            </a:extLst>
          </p:cNvPr>
          <p:cNvSpPr txBox="1">
            <a:spLocks noChangeArrowheads="1"/>
          </p:cNvSpPr>
          <p:nvPr/>
        </p:nvSpPr>
        <p:spPr bwMode="auto">
          <a:xfrm>
            <a:off x="5146508" y="2138929"/>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2</a:t>
            </a:r>
          </a:p>
        </p:txBody>
      </p:sp>
      <p:sp>
        <p:nvSpPr>
          <p:cNvPr id="117" name="Text Box 74">
            <a:extLst>
              <a:ext uri="{FF2B5EF4-FFF2-40B4-BE49-F238E27FC236}">
                <a16:creationId xmlns:a16="http://schemas.microsoft.com/office/drawing/2014/main" id="{C65CC3C6-270D-CC4B-9027-9D06A78B26D2}"/>
              </a:ext>
            </a:extLst>
          </p:cNvPr>
          <p:cNvSpPr txBox="1">
            <a:spLocks noChangeArrowheads="1"/>
          </p:cNvSpPr>
          <p:nvPr/>
        </p:nvSpPr>
        <p:spPr bwMode="auto">
          <a:xfrm>
            <a:off x="5818784" y="1977677"/>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7</a:t>
            </a:r>
          </a:p>
        </p:txBody>
      </p:sp>
      <p:sp>
        <p:nvSpPr>
          <p:cNvPr id="118" name="Oval 84">
            <a:extLst>
              <a:ext uri="{FF2B5EF4-FFF2-40B4-BE49-F238E27FC236}">
                <a16:creationId xmlns:a16="http://schemas.microsoft.com/office/drawing/2014/main" id="{094D34F4-B4E1-AF40-8C9D-661E27F57519}"/>
              </a:ext>
            </a:extLst>
          </p:cNvPr>
          <p:cNvSpPr>
            <a:spLocks noChangeArrowheads="1"/>
          </p:cNvSpPr>
          <p:nvPr/>
        </p:nvSpPr>
        <p:spPr bwMode="auto">
          <a:xfrm>
            <a:off x="5305116" y="2243704"/>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9" name="Oval 85">
            <a:extLst>
              <a:ext uri="{FF2B5EF4-FFF2-40B4-BE49-F238E27FC236}">
                <a16:creationId xmlns:a16="http://schemas.microsoft.com/office/drawing/2014/main" id="{ABA8AC99-BF96-784C-9799-50384ACEEC49}"/>
              </a:ext>
            </a:extLst>
          </p:cNvPr>
          <p:cNvSpPr>
            <a:spLocks noChangeArrowheads="1"/>
          </p:cNvSpPr>
          <p:nvPr/>
        </p:nvSpPr>
        <p:spPr bwMode="auto">
          <a:xfrm>
            <a:off x="5295591" y="2082970"/>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20" name="Oval 86">
            <a:extLst>
              <a:ext uri="{FF2B5EF4-FFF2-40B4-BE49-F238E27FC236}">
                <a16:creationId xmlns:a16="http://schemas.microsoft.com/office/drawing/2014/main" id="{5B8FA7F1-1A20-4A40-BAFA-E19D09F9B7D3}"/>
              </a:ext>
            </a:extLst>
          </p:cNvPr>
          <p:cNvSpPr>
            <a:spLocks noChangeArrowheads="1"/>
          </p:cNvSpPr>
          <p:nvPr/>
        </p:nvSpPr>
        <p:spPr bwMode="auto">
          <a:xfrm>
            <a:off x="5954938" y="2239614"/>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87" name="Text Box 64">
            <a:extLst>
              <a:ext uri="{FF2B5EF4-FFF2-40B4-BE49-F238E27FC236}">
                <a16:creationId xmlns:a16="http://schemas.microsoft.com/office/drawing/2014/main" id="{B19E9EFE-53A3-DE4A-BE77-4CC7AA8153E1}"/>
              </a:ext>
            </a:extLst>
          </p:cNvPr>
          <p:cNvSpPr txBox="1">
            <a:spLocks noChangeArrowheads="1"/>
          </p:cNvSpPr>
          <p:nvPr/>
        </p:nvSpPr>
        <p:spPr bwMode="auto">
          <a:xfrm>
            <a:off x="5900345" y="2410889"/>
            <a:ext cx="357790"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88" name="Line 69">
            <a:extLst>
              <a:ext uri="{FF2B5EF4-FFF2-40B4-BE49-F238E27FC236}">
                <a16:creationId xmlns:a16="http://schemas.microsoft.com/office/drawing/2014/main" id="{9689948A-F753-EA4C-A4D1-BD513EA05FE9}"/>
              </a:ext>
            </a:extLst>
          </p:cNvPr>
          <p:cNvSpPr>
            <a:spLocks noChangeShapeType="1"/>
          </p:cNvSpPr>
          <p:nvPr/>
        </p:nvSpPr>
        <p:spPr bwMode="auto">
          <a:xfrm>
            <a:off x="5314251" y="2251882"/>
            <a:ext cx="76200" cy="2833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70">
            <a:extLst>
              <a:ext uri="{FF2B5EF4-FFF2-40B4-BE49-F238E27FC236}">
                <a16:creationId xmlns:a16="http://schemas.microsoft.com/office/drawing/2014/main" id="{4FE0AC14-8ACA-3B40-9E0B-E5A914DC7C84}"/>
              </a:ext>
            </a:extLst>
          </p:cNvPr>
          <p:cNvSpPr>
            <a:spLocks noChangeShapeType="1"/>
          </p:cNvSpPr>
          <p:nvPr/>
        </p:nvSpPr>
        <p:spPr bwMode="auto">
          <a:xfrm flipH="1">
            <a:off x="5666676" y="2264873"/>
            <a:ext cx="87776" cy="2882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1" name="Group 44">
            <a:extLst>
              <a:ext uri="{FF2B5EF4-FFF2-40B4-BE49-F238E27FC236}">
                <a16:creationId xmlns:a16="http://schemas.microsoft.com/office/drawing/2014/main" id="{3F4FD38A-71B2-BD46-B644-F748B4A95D76}"/>
              </a:ext>
            </a:extLst>
          </p:cNvPr>
          <p:cNvGrpSpPr>
            <a:grpSpLocks/>
          </p:cNvGrpSpPr>
          <p:nvPr/>
        </p:nvGrpSpPr>
        <p:grpSpPr bwMode="auto">
          <a:xfrm>
            <a:off x="5042384" y="2385810"/>
            <a:ext cx="457200" cy="419100"/>
            <a:chOff x="-44" y="1473"/>
            <a:chExt cx="981" cy="1105"/>
          </a:xfrm>
        </p:grpSpPr>
        <p:pic>
          <p:nvPicPr>
            <p:cNvPr id="106" name="Picture 45" descr="desktop_computer_stylized_medium">
              <a:extLst>
                <a:ext uri="{FF2B5EF4-FFF2-40B4-BE49-F238E27FC236}">
                  <a16:creationId xmlns:a16="http://schemas.microsoft.com/office/drawing/2014/main" id="{27C36CF3-2AC9-4547-A2C2-132F4C799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46">
              <a:extLst>
                <a:ext uri="{FF2B5EF4-FFF2-40B4-BE49-F238E27FC236}">
                  <a16:creationId xmlns:a16="http://schemas.microsoft.com/office/drawing/2014/main" id="{CD8ED0DE-6479-5141-BE8A-06075D2B1C2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2" name="Group 44">
            <a:extLst>
              <a:ext uri="{FF2B5EF4-FFF2-40B4-BE49-F238E27FC236}">
                <a16:creationId xmlns:a16="http://schemas.microsoft.com/office/drawing/2014/main" id="{15B0B6B3-C2F3-4B44-82A3-C71C9F43FE8F}"/>
              </a:ext>
            </a:extLst>
          </p:cNvPr>
          <p:cNvGrpSpPr>
            <a:grpSpLocks/>
          </p:cNvGrpSpPr>
          <p:nvPr/>
        </p:nvGrpSpPr>
        <p:grpSpPr bwMode="auto">
          <a:xfrm>
            <a:off x="5428805" y="2390243"/>
            <a:ext cx="457200" cy="419100"/>
            <a:chOff x="-44" y="1473"/>
            <a:chExt cx="981" cy="1105"/>
          </a:xfrm>
        </p:grpSpPr>
        <p:pic>
          <p:nvPicPr>
            <p:cNvPr id="104" name="Picture 45" descr="desktop_computer_stylized_medium">
              <a:extLst>
                <a:ext uri="{FF2B5EF4-FFF2-40B4-BE49-F238E27FC236}">
                  <a16:creationId xmlns:a16="http://schemas.microsoft.com/office/drawing/2014/main" id="{7B05CA4A-9316-F144-9CA1-C1D965B25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 name="Freeform 46">
              <a:extLst>
                <a:ext uri="{FF2B5EF4-FFF2-40B4-BE49-F238E27FC236}">
                  <a16:creationId xmlns:a16="http://schemas.microsoft.com/office/drawing/2014/main" id="{772156A5-F08F-4742-BC92-5E267E6C3DE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3" name="Group 92">
            <a:extLst>
              <a:ext uri="{FF2B5EF4-FFF2-40B4-BE49-F238E27FC236}">
                <a16:creationId xmlns:a16="http://schemas.microsoft.com/office/drawing/2014/main" id="{413FB81D-F848-6A4E-8DB2-7790BB58F883}"/>
              </a:ext>
            </a:extLst>
          </p:cNvPr>
          <p:cNvGrpSpPr/>
          <p:nvPr/>
        </p:nvGrpSpPr>
        <p:grpSpPr>
          <a:xfrm>
            <a:off x="5190444" y="1699256"/>
            <a:ext cx="904592" cy="307968"/>
            <a:chOff x="7399107" y="1365161"/>
            <a:chExt cx="2388836" cy="732595"/>
          </a:xfrm>
        </p:grpSpPr>
        <p:sp>
          <p:nvSpPr>
            <p:cNvPr id="98" name="Freeform 97">
              <a:extLst>
                <a:ext uri="{FF2B5EF4-FFF2-40B4-BE49-F238E27FC236}">
                  <a16:creationId xmlns:a16="http://schemas.microsoft.com/office/drawing/2014/main" id="{006D9177-3534-0A4D-8375-1AECE2DE81B9}"/>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99" name="Group 98">
              <a:extLst>
                <a:ext uri="{FF2B5EF4-FFF2-40B4-BE49-F238E27FC236}">
                  <a16:creationId xmlns:a16="http://schemas.microsoft.com/office/drawing/2014/main" id="{4C1CF51F-E140-A549-8FD5-911E3A1F808C}"/>
                </a:ext>
              </a:extLst>
            </p:cNvPr>
            <p:cNvGrpSpPr/>
            <p:nvPr/>
          </p:nvGrpSpPr>
          <p:grpSpPr>
            <a:xfrm>
              <a:off x="7564998" y="1450537"/>
              <a:ext cx="2021605" cy="589765"/>
              <a:chOff x="7939341" y="3037317"/>
              <a:chExt cx="897649" cy="353919"/>
            </a:xfrm>
          </p:grpSpPr>
          <p:sp>
            <p:nvSpPr>
              <p:cNvPr id="100" name="Freeform 99">
                <a:extLst>
                  <a:ext uri="{FF2B5EF4-FFF2-40B4-BE49-F238E27FC236}">
                    <a16:creationId xmlns:a16="http://schemas.microsoft.com/office/drawing/2014/main" id="{D923E587-3908-7343-B943-9148CFD38C8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1" name="Freeform 100">
                <a:extLst>
                  <a:ext uri="{FF2B5EF4-FFF2-40B4-BE49-F238E27FC236}">
                    <a16:creationId xmlns:a16="http://schemas.microsoft.com/office/drawing/2014/main" id="{6F6E3936-5704-904B-A965-E09D74248E28}"/>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2" name="Freeform 101">
                <a:extLst>
                  <a:ext uri="{FF2B5EF4-FFF2-40B4-BE49-F238E27FC236}">
                    <a16:creationId xmlns:a16="http://schemas.microsoft.com/office/drawing/2014/main" id="{14553340-E893-8947-A4ED-728819D8D69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3" name="Freeform 102">
                <a:extLst>
                  <a:ext uri="{FF2B5EF4-FFF2-40B4-BE49-F238E27FC236}">
                    <a16:creationId xmlns:a16="http://schemas.microsoft.com/office/drawing/2014/main" id="{9762F9A8-9309-FE47-99EA-B36182CCD1E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94" name="Line 70">
            <a:extLst>
              <a:ext uri="{FF2B5EF4-FFF2-40B4-BE49-F238E27FC236}">
                <a16:creationId xmlns:a16="http://schemas.microsoft.com/office/drawing/2014/main" id="{675B8C8A-36A4-194C-B4CD-244C11639AF5}"/>
              </a:ext>
            </a:extLst>
          </p:cNvPr>
          <p:cNvSpPr>
            <a:spLocks noChangeShapeType="1"/>
          </p:cNvSpPr>
          <p:nvPr/>
        </p:nvSpPr>
        <p:spPr bwMode="auto">
          <a:xfrm>
            <a:off x="5969800" y="2254933"/>
            <a:ext cx="356207" cy="29697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5" name="Group 44">
            <a:extLst>
              <a:ext uri="{FF2B5EF4-FFF2-40B4-BE49-F238E27FC236}">
                <a16:creationId xmlns:a16="http://schemas.microsoft.com/office/drawing/2014/main" id="{367E973A-BC2E-E449-A069-AD008F96ECC7}"/>
              </a:ext>
            </a:extLst>
          </p:cNvPr>
          <p:cNvGrpSpPr>
            <a:grpSpLocks/>
          </p:cNvGrpSpPr>
          <p:nvPr/>
        </p:nvGrpSpPr>
        <p:grpSpPr bwMode="auto">
          <a:xfrm>
            <a:off x="6076505" y="2396987"/>
            <a:ext cx="457200" cy="419100"/>
            <a:chOff x="-44" y="1473"/>
            <a:chExt cx="981" cy="1105"/>
          </a:xfrm>
        </p:grpSpPr>
        <p:pic>
          <p:nvPicPr>
            <p:cNvPr id="96" name="Picture 45" descr="desktop_computer_stylized_medium">
              <a:extLst>
                <a:ext uri="{FF2B5EF4-FFF2-40B4-BE49-F238E27FC236}">
                  <a16:creationId xmlns:a16="http://schemas.microsoft.com/office/drawing/2014/main" id="{8B2D4FE3-520C-1A49-998C-A6EC8D46D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17B4CA66-EC57-AD47-92EC-F041CAD18D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68" name="Group 170">
            <a:extLst>
              <a:ext uri="{FF2B5EF4-FFF2-40B4-BE49-F238E27FC236}">
                <a16:creationId xmlns:a16="http://schemas.microsoft.com/office/drawing/2014/main" id="{3B0B6F17-4816-0044-BD4C-089B84297346}"/>
              </a:ext>
            </a:extLst>
          </p:cNvPr>
          <p:cNvGrpSpPr>
            <a:grpSpLocks/>
          </p:cNvGrpSpPr>
          <p:nvPr/>
        </p:nvGrpSpPr>
        <p:grpSpPr bwMode="auto">
          <a:xfrm>
            <a:off x="3214750" y="1972212"/>
            <a:ext cx="2171700" cy="346472"/>
            <a:chOff x="2096" y="1154"/>
            <a:chExt cx="1824" cy="291"/>
          </a:xfrm>
        </p:grpSpPr>
        <p:sp>
          <p:nvSpPr>
            <p:cNvPr id="169" name="Oval 85">
              <a:extLst>
                <a:ext uri="{FF2B5EF4-FFF2-40B4-BE49-F238E27FC236}">
                  <a16:creationId xmlns:a16="http://schemas.microsoft.com/office/drawing/2014/main" id="{01BE6D7A-823D-B14C-B094-4AB33BF42418}"/>
                </a:ext>
              </a:extLst>
            </p:cNvPr>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grpSp>
          <p:nvGrpSpPr>
            <p:cNvPr id="170" name="Group 169">
              <a:extLst>
                <a:ext uri="{FF2B5EF4-FFF2-40B4-BE49-F238E27FC236}">
                  <a16:creationId xmlns:a16="http://schemas.microsoft.com/office/drawing/2014/main" id="{D18077DD-CD88-FD49-913C-BC4DB320E3E5}"/>
                </a:ext>
              </a:extLst>
            </p:cNvPr>
            <p:cNvGrpSpPr>
              <a:grpSpLocks/>
            </p:cNvGrpSpPr>
            <p:nvPr/>
          </p:nvGrpSpPr>
          <p:grpSpPr bwMode="auto">
            <a:xfrm>
              <a:off x="2096" y="1154"/>
              <a:ext cx="1824" cy="291"/>
              <a:chOff x="2096" y="1154"/>
              <a:chExt cx="1824" cy="291"/>
            </a:xfrm>
          </p:grpSpPr>
          <p:sp>
            <p:nvSpPr>
              <p:cNvPr id="171" name="Text Box 28">
                <a:extLst>
                  <a:ext uri="{FF2B5EF4-FFF2-40B4-BE49-F238E27FC236}">
                    <a16:creationId xmlns:a16="http://schemas.microsoft.com/office/drawing/2014/main" id="{32F920CB-14C3-394B-A24F-423C9D30D0BA}"/>
                  </a:ext>
                </a:extLst>
              </p:cNvPr>
              <p:cNvSpPr txBox="1">
                <a:spLocks noChangeArrowheads="1"/>
              </p:cNvSpPr>
              <p:nvPr/>
            </p:nvSpPr>
            <p:spPr bwMode="auto">
              <a:xfrm>
                <a:off x="2096" y="1290"/>
                <a:ext cx="22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600" i="0" dirty="0">
                    <a:solidFill>
                      <a:srgbClr val="FF0000"/>
                    </a:solidFill>
                    <a:latin typeface="Avenir Book" panose="020B0503020203020204" pitchFamily="34" charset="-78"/>
                    <a:cs typeface="Avenir Book" panose="020B0503020203020204" pitchFamily="34" charset="-78"/>
                  </a:rPr>
                  <a:t>16</a:t>
                </a:r>
              </a:p>
            </p:txBody>
          </p:sp>
          <p:sp>
            <p:nvSpPr>
              <p:cNvPr id="172" name="Text Box 27">
                <a:extLst>
                  <a:ext uri="{FF2B5EF4-FFF2-40B4-BE49-F238E27FC236}">
                    <a16:creationId xmlns:a16="http://schemas.microsoft.com/office/drawing/2014/main" id="{182C898F-65A5-CB46-BF24-5CBF637E6D06}"/>
                  </a:ext>
                </a:extLst>
              </p:cNvPr>
              <p:cNvSpPr txBox="1">
                <a:spLocks noChangeArrowheads="1"/>
              </p:cNvSpPr>
              <p:nvPr/>
            </p:nvSpPr>
            <p:spPr bwMode="auto">
              <a:xfrm>
                <a:off x="3729" y="1154"/>
                <a:ext cx="19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600" i="0" dirty="0">
                    <a:solidFill>
                      <a:srgbClr val="FF0000"/>
                    </a:solidFill>
                    <a:latin typeface="Avenir Book" panose="020B0503020203020204" pitchFamily="34" charset="-78"/>
                    <a:cs typeface="Avenir Book" panose="020B0503020203020204" pitchFamily="34" charset="-78"/>
                  </a:rPr>
                  <a:t>1</a:t>
                </a:r>
              </a:p>
            </p:txBody>
          </p:sp>
          <p:sp>
            <p:nvSpPr>
              <p:cNvPr id="173" name="Oval 85">
                <a:extLst>
                  <a:ext uri="{FF2B5EF4-FFF2-40B4-BE49-F238E27FC236}">
                    <a16:creationId xmlns:a16="http://schemas.microsoft.com/office/drawing/2014/main" id="{CAA56E02-AE12-6E41-89AE-D35521E51546}"/>
                  </a:ext>
                </a:extLst>
              </p:cNvPr>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sp>
            <p:nvSpPr>
              <p:cNvPr id="174" name="Freeform 168">
                <a:extLst>
                  <a:ext uri="{FF2B5EF4-FFF2-40B4-BE49-F238E27FC236}">
                    <a16:creationId xmlns:a16="http://schemas.microsoft.com/office/drawing/2014/main" id="{037DB8CD-0DCC-3E43-A5FF-5526E5FA6EE2}"/>
                  </a:ext>
                </a:extLst>
              </p:cNvPr>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sp>
        <p:nvSpPr>
          <p:cNvPr id="176" name="Text Box 27">
            <a:extLst>
              <a:ext uri="{FF2B5EF4-FFF2-40B4-BE49-F238E27FC236}">
                <a16:creationId xmlns:a16="http://schemas.microsoft.com/office/drawing/2014/main" id="{385E4030-D5C3-924A-84F2-F800333F6EFA}"/>
              </a:ext>
            </a:extLst>
          </p:cNvPr>
          <p:cNvSpPr txBox="1">
            <a:spLocks noChangeArrowheads="1"/>
          </p:cNvSpPr>
          <p:nvPr/>
        </p:nvSpPr>
        <p:spPr bwMode="auto">
          <a:xfrm>
            <a:off x="5602171" y="2140257"/>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6</a:t>
            </a:r>
          </a:p>
        </p:txBody>
      </p:sp>
      <p:sp>
        <p:nvSpPr>
          <p:cNvPr id="177" name="Text Box 29">
            <a:extLst>
              <a:ext uri="{FF2B5EF4-FFF2-40B4-BE49-F238E27FC236}">
                <a16:creationId xmlns:a16="http://schemas.microsoft.com/office/drawing/2014/main" id="{9EE3102F-C6C5-DB49-8DB2-681B0FA069CC}"/>
              </a:ext>
            </a:extLst>
          </p:cNvPr>
          <p:cNvSpPr txBox="1">
            <a:spLocks noChangeArrowheads="1"/>
          </p:cNvSpPr>
          <p:nvPr/>
        </p:nvSpPr>
        <p:spPr bwMode="auto">
          <a:xfrm>
            <a:off x="5390055" y="1976271"/>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3</a:t>
            </a:r>
          </a:p>
        </p:txBody>
      </p:sp>
      <p:sp>
        <p:nvSpPr>
          <p:cNvPr id="178" name="Text Box 29">
            <a:extLst>
              <a:ext uri="{FF2B5EF4-FFF2-40B4-BE49-F238E27FC236}">
                <a16:creationId xmlns:a16="http://schemas.microsoft.com/office/drawing/2014/main" id="{BDE5B39E-100B-6147-986B-E3965A4E9B8F}"/>
              </a:ext>
            </a:extLst>
          </p:cNvPr>
          <p:cNvSpPr txBox="1">
            <a:spLocks noChangeArrowheads="1"/>
          </p:cNvSpPr>
          <p:nvPr/>
        </p:nvSpPr>
        <p:spPr bwMode="auto">
          <a:xfrm>
            <a:off x="5376395" y="2139401"/>
            <a:ext cx="22794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4</a:t>
            </a:r>
          </a:p>
        </p:txBody>
      </p:sp>
      <p:sp>
        <p:nvSpPr>
          <p:cNvPr id="181" name="Oval 86">
            <a:extLst>
              <a:ext uri="{FF2B5EF4-FFF2-40B4-BE49-F238E27FC236}">
                <a16:creationId xmlns:a16="http://schemas.microsoft.com/office/drawing/2014/main" id="{B8FC3FE4-76F6-A34B-A1F3-AE510F7ACCE8}"/>
              </a:ext>
            </a:extLst>
          </p:cNvPr>
          <p:cNvSpPr>
            <a:spLocks noChangeArrowheads="1"/>
          </p:cNvSpPr>
          <p:nvPr/>
        </p:nvSpPr>
        <p:spPr bwMode="auto">
          <a:xfrm>
            <a:off x="5738347" y="2248207"/>
            <a:ext cx="32147" cy="3571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84" name="Text Box 73">
            <a:extLst>
              <a:ext uri="{FF2B5EF4-FFF2-40B4-BE49-F238E27FC236}">
                <a16:creationId xmlns:a16="http://schemas.microsoft.com/office/drawing/2014/main" id="{1D88346D-98A9-0549-9F22-97A6E9BFDAE8}"/>
              </a:ext>
            </a:extLst>
          </p:cNvPr>
          <p:cNvSpPr txBox="1">
            <a:spLocks noChangeArrowheads="1"/>
          </p:cNvSpPr>
          <p:nvPr/>
        </p:nvSpPr>
        <p:spPr bwMode="auto">
          <a:xfrm>
            <a:off x="4775357" y="2778102"/>
            <a:ext cx="18710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900" i="0" dirty="0">
                <a:solidFill>
                  <a:srgbClr val="000000"/>
                </a:solidFill>
                <a:latin typeface="Avenir Book" panose="020B0503020203020204" pitchFamily="34" charset="-78"/>
                <a:cs typeface="Avenir Book" panose="020B0503020203020204" pitchFamily="34" charset="-78"/>
              </a:rPr>
              <a:t>Ports 2,3,5 belong to EE VLAN</a:t>
            </a:r>
          </a:p>
          <a:p>
            <a:pPr algn="ctr" defTabSz="685800">
              <a:defRPr/>
            </a:pPr>
            <a:r>
              <a:rPr lang="en-US" sz="900" i="0" dirty="0">
                <a:solidFill>
                  <a:srgbClr val="000000"/>
                </a:solidFill>
                <a:latin typeface="Avenir Book" panose="020B0503020203020204" pitchFamily="34" charset="-78"/>
                <a:cs typeface="Avenir Book" panose="020B0503020203020204" pitchFamily="34" charset="-78"/>
              </a:rPr>
              <a:t>Ports 4,6,7,8 belong to CS VLAN</a:t>
            </a:r>
          </a:p>
        </p:txBody>
      </p:sp>
      <p:sp>
        <p:nvSpPr>
          <p:cNvPr id="185" name="Rectangle 3">
            <a:extLst>
              <a:ext uri="{FF2B5EF4-FFF2-40B4-BE49-F238E27FC236}">
                <a16:creationId xmlns:a16="http://schemas.microsoft.com/office/drawing/2014/main" id="{725460D0-8BC5-A14B-872E-FA5833756D4D}"/>
              </a:ext>
            </a:extLst>
          </p:cNvPr>
          <p:cNvSpPr txBox="1">
            <a:spLocks noChangeArrowheads="1"/>
          </p:cNvSpPr>
          <p:nvPr/>
        </p:nvSpPr>
        <p:spPr>
          <a:xfrm>
            <a:off x="1011017" y="3323128"/>
            <a:ext cx="7487561" cy="201572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defRPr/>
            </a:pPr>
            <a:r>
              <a:rPr lang="en-US" sz="2100" dirty="0">
                <a:solidFill>
                  <a:srgbClr val="CC0000"/>
                </a:solidFill>
                <a:latin typeface="Avenir Book" panose="020B0503020203020204" pitchFamily="34" charset="-78"/>
                <a:cs typeface="Avenir Book" panose="020B0503020203020204" pitchFamily="34" charset="-78"/>
              </a:rPr>
              <a:t>T</a:t>
            </a:r>
            <a:r>
              <a:rPr lang="en-US" sz="2100" dirty="0" smtClean="0">
                <a:solidFill>
                  <a:srgbClr val="CC0000"/>
                </a:solidFill>
                <a:latin typeface="Avenir Book" panose="020B0503020203020204" pitchFamily="34" charset="-78"/>
                <a:cs typeface="Avenir Book" panose="020B0503020203020204" pitchFamily="34" charset="-78"/>
              </a:rPr>
              <a:t>runk </a:t>
            </a:r>
            <a:r>
              <a:rPr lang="en-US" sz="2100" dirty="0">
                <a:solidFill>
                  <a:srgbClr val="CC0000"/>
                </a:solidFill>
                <a:latin typeface="Avenir Book" panose="020B0503020203020204" pitchFamily="34" charset="-78"/>
                <a:cs typeface="Avenir Book" panose="020B0503020203020204" pitchFamily="34" charset="-78"/>
              </a:rPr>
              <a:t>port: </a:t>
            </a:r>
            <a:r>
              <a:rPr lang="en-US" sz="2100" dirty="0">
                <a:solidFill>
                  <a:prstClr val="black"/>
                </a:solidFill>
                <a:latin typeface="Avenir Book" panose="020B0503020203020204" pitchFamily="34" charset="-78"/>
                <a:cs typeface="Avenir Book" panose="020B0503020203020204" pitchFamily="34" charset="-78"/>
              </a:rPr>
              <a:t>carries frames between VLANS defined over multiple physical switches</a:t>
            </a:r>
          </a:p>
          <a:p>
            <a:pPr marL="350044" lvl="1" indent="-170260" defTabSz="685800">
              <a:spcBef>
                <a:spcPts val="375"/>
              </a:spcBef>
              <a:buFont typeface="Wingdings" pitchFamily="2" charset="2"/>
              <a:buChar char="§"/>
              <a:defRPr/>
            </a:pPr>
            <a:r>
              <a:rPr lang="en-US" sz="1800" dirty="0">
                <a:solidFill>
                  <a:prstClr val="black"/>
                </a:solidFill>
                <a:latin typeface="Avenir Book" panose="020B0503020203020204" pitchFamily="34" charset="-78"/>
                <a:cs typeface="Avenir Book" panose="020B0503020203020204" pitchFamily="34" charset="-78"/>
              </a:rPr>
              <a:t>frames forwarded within VLAN between switches </a:t>
            </a:r>
            <a:r>
              <a:rPr lang="en-US" sz="1800" dirty="0" smtClean="0">
                <a:solidFill>
                  <a:prstClr val="black"/>
                </a:solidFill>
                <a:latin typeface="Avenir Book" panose="020B0503020203020204" pitchFamily="34" charset="-78"/>
                <a:cs typeface="Avenir Book" panose="020B0503020203020204" pitchFamily="34" charset="-78"/>
              </a:rPr>
              <a:t>must </a:t>
            </a:r>
            <a:r>
              <a:rPr lang="en-US" sz="1800" dirty="0">
                <a:solidFill>
                  <a:prstClr val="black"/>
                </a:solidFill>
                <a:latin typeface="Avenir Book" panose="020B0503020203020204" pitchFamily="34" charset="-78"/>
                <a:cs typeface="Avenir Book" panose="020B0503020203020204" pitchFamily="34" charset="-78"/>
              </a:rPr>
              <a:t>carry VLAN ID </a:t>
            </a:r>
            <a:r>
              <a:rPr lang="en-US" sz="1800" dirty="0" smtClean="0">
                <a:solidFill>
                  <a:prstClr val="black"/>
                </a:solidFill>
                <a:latin typeface="Avenir Book" panose="020B0503020203020204" pitchFamily="34" charset="-78"/>
                <a:cs typeface="Avenir Book" panose="020B0503020203020204" pitchFamily="34" charset="-78"/>
              </a:rPr>
              <a:t>info</a:t>
            </a:r>
            <a:endParaRPr lang="en-US" sz="1800" dirty="0">
              <a:solidFill>
                <a:prstClr val="black"/>
              </a:solidFill>
              <a:latin typeface="Avenir Book" panose="020B0503020203020204" pitchFamily="34" charset="-78"/>
              <a:cs typeface="Avenir Book" panose="020B0503020203020204" pitchFamily="34" charset="-78"/>
            </a:endParaRPr>
          </a:p>
          <a:p>
            <a:pPr marL="350044" lvl="1" indent="-170260" defTabSz="685800">
              <a:spcBef>
                <a:spcPts val="375"/>
              </a:spcBef>
              <a:buFont typeface="Wingdings" pitchFamily="2" charset="2"/>
              <a:buChar char="§"/>
              <a:defRPr/>
            </a:pPr>
            <a:r>
              <a:rPr lang="en-US" sz="1800" dirty="0">
                <a:solidFill>
                  <a:prstClr val="black"/>
                </a:solidFill>
                <a:latin typeface="Avenir Book" panose="020B0503020203020204" pitchFamily="34" charset="-78"/>
                <a:cs typeface="Avenir Book" panose="020B0503020203020204" pitchFamily="34" charset="-78"/>
              </a:rPr>
              <a:t>802.1q protocol adds/removed additional header fields for frames forwarded between trunk ports</a:t>
            </a:r>
          </a:p>
        </p:txBody>
      </p:sp>
    </p:spTree>
    <p:extLst>
      <p:ext uri="{BB962C8B-B14F-4D97-AF65-F5344CB8AC3E}">
        <p14:creationId xmlns:p14="http://schemas.microsoft.com/office/powerpoint/2010/main" val="8443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sym typeface="Wingdings" panose="05000000000000000000" pitchFamily="2" charset="2"/>
              </a:rPr>
              <a:t>Local area networks</a:t>
            </a:r>
            <a:r>
              <a:rPr lang="en-US" sz="2400" dirty="0" smtClean="0">
                <a:solidFill>
                  <a:srgbClr val="0070C0"/>
                </a:solidFill>
              </a:rPr>
              <a:t>:</a:t>
            </a:r>
            <a:endParaRPr lang="en-US" sz="2400" dirty="0">
              <a:solidFill>
                <a:srgbClr val="0070C0"/>
              </a:solidFill>
            </a:endParaRPr>
          </a:p>
          <a:p>
            <a:pPr lvl="1"/>
            <a:r>
              <a:rPr lang="en-US" sz="2000" dirty="0" smtClean="0"/>
              <a:t>MAC addresses and framing</a:t>
            </a:r>
            <a:endParaRPr lang="en-US" sz="2000" dirty="0"/>
          </a:p>
          <a:p>
            <a:pPr lvl="1"/>
            <a:r>
              <a:rPr lang="en-US" sz="2000" dirty="0" smtClean="0"/>
              <a:t>Ethernet switch and self learning</a:t>
            </a:r>
            <a:endParaRPr lang="en-US" sz="2000" dirty="0"/>
          </a:p>
          <a:p>
            <a:pPr lvl="1"/>
            <a:r>
              <a:rPr lang="en-US" sz="2000" dirty="0" smtClean="0"/>
              <a:t>Virtual LANs</a:t>
            </a:r>
            <a:endParaRPr lang="en-US" sz="2000" dirty="0"/>
          </a:p>
          <a:p>
            <a:pPr marL="457200" lvl="1" indent="0">
              <a:buNone/>
            </a:pP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58468" y="267696"/>
            <a:ext cx="7886700" cy="670967"/>
          </a:xfrm>
        </p:spPr>
        <p:txBody>
          <a:bodyPr>
            <a:normAutofit fontScale="90000"/>
          </a:bodyPr>
          <a:lstStyle/>
          <a:p>
            <a:r>
              <a:rPr lang="en-US" b="0" kern="0" dirty="0">
                <a:ea typeface="ＭＳ Ｐゴシック" charset="0"/>
              </a:rPr>
              <a:t>MAC addresses</a:t>
            </a:r>
            <a:endParaRPr lang="en-US" sz="3300" dirty="0"/>
          </a:p>
        </p:txBody>
      </p:sp>
      <p:sp>
        <p:nvSpPr>
          <p:cNvPr id="8" name="Rectangle 3">
            <a:extLst>
              <a:ext uri="{FF2B5EF4-FFF2-40B4-BE49-F238E27FC236}">
                <a16:creationId xmlns:a16="http://schemas.microsoft.com/office/drawing/2014/main" id="{2F51F861-D4AD-CD46-A67F-018CCE6A2B4D}"/>
              </a:ext>
            </a:extLst>
          </p:cNvPr>
          <p:cNvSpPr txBox="1">
            <a:spLocks noChangeArrowheads="1"/>
          </p:cNvSpPr>
          <p:nvPr/>
        </p:nvSpPr>
        <p:spPr>
          <a:xfrm>
            <a:off x="575340" y="1017385"/>
            <a:ext cx="8177420" cy="1698084"/>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54794"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MAC (or LAN or </a:t>
            </a:r>
            <a:r>
              <a:rPr lang="en-US" sz="2400" dirty="0" smtClean="0">
                <a:solidFill>
                  <a:prstClr val="black"/>
                </a:solidFill>
                <a:latin typeface="Avenir Book" panose="020B0503020203020204" pitchFamily="34" charset="-78"/>
                <a:cs typeface="Avenir Book" panose="020B0503020203020204" pitchFamily="34" charset="-78"/>
              </a:rPr>
              <a:t>physical) </a:t>
            </a:r>
            <a:r>
              <a:rPr lang="en-US" sz="2400" dirty="0">
                <a:solidFill>
                  <a:prstClr val="black"/>
                </a:solidFill>
                <a:latin typeface="Avenir Book" panose="020B0503020203020204" pitchFamily="34" charset="-78"/>
                <a:cs typeface="Avenir Book" panose="020B0503020203020204" pitchFamily="34" charset="-78"/>
              </a:rPr>
              <a:t>address:</a:t>
            </a:r>
            <a:r>
              <a:rPr lang="en-US" sz="2400" dirty="0">
                <a:solidFill>
                  <a:srgbClr val="FF0000"/>
                </a:solidFill>
                <a:latin typeface="Avenir Book" panose="020B0503020203020204" pitchFamily="34" charset="-78"/>
                <a:cs typeface="Avenir Book" panose="020B0503020203020204" pitchFamily="34" charset="-78"/>
              </a:rPr>
              <a:t> </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48-bit </a:t>
            </a:r>
            <a:r>
              <a:rPr lang="en-US" sz="2100" dirty="0">
                <a:solidFill>
                  <a:prstClr val="black"/>
                </a:solidFill>
                <a:latin typeface="Avenir Book" panose="020B0503020203020204" pitchFamily="34" charset="-78"/>
                <a:cs typeface="Avenir Book" panose="020B0503020203020204" pitchFamily="34" charset="-78"/>
              </a:rPr>
              <a:t>MAC address (for most LANs) burned in NIC ROM, also sometimes software </a:t>
            </a:r>
            <a:r>
              <a:rPr lang="en-US" sz="2100" dirty="0" smtClean="0">
                <a:solidFill>
                  <a:prstClr val="black"/>
                </a:solidFill>
                <a:latin typeface="Avenir Book" panose="020B0503020203020204" pitchFamily="34" charset="-78"/>
                <a:cs typeface="Avenir Book" panose="020B0503020203020204" pitchFamily="34" charset="-78"/>
              </a:rPr>
              <a:t>settable</a:t>
            </a:r>
          </a:p>
          <a:p>
            <a:pPr marL="521494" lvl="1" indent="-173831" defTabSz="685800">
              <a:spcBef>
                <a:spcPts val="375"/>
              </a:spcBef>
              <a:defRPr/>
            </a:pPr>
            <a:r>
              <a:rPr lang="en-US" sz="2100" dirty="0">
                <a:solidFill>
                  <a:srgbClr val="000000"/>
                </a:solidFill>
                <a:latin typeface="Avenir Book" panose="020B0503020203020204" pitchFamily="34" charset="-78"/>
                <a:cs typeface="Avenir Book" panose="020B0503020203020204" pitchFamily="34" charset="-78"/>
              </a:rPr>
              <a:t>Each interface on LAN </a:t>
            </a:r>
            <a:r>
              <a:rPr lang="en-US" sz="2100" dirty="0" smtClean="0">
                <a:solidFill>
                  <a:srgbClr val="000000"/>
                </a:solidFill>
                <a:latin typeface="Avenir Book" panose="020B0503020203020204" pitchFamily="34" charset="-78"/>
                <a:cs typeface="Avenir Book" panose="020B0503020203020204" pitchFamily="34" charset="-78"/>
              </a:rPr>
              <a:t>has an </a:t>
            </a:r>
            <a:r>
              <a:rPr lang="en-US" sz="2100" dirty="0" smtClean="0">
                <a:solidFill>
                  <a:srgbClr val="C00000"/>
                </a:solidFill>
                <a:latin typeface="Avenir Book" panose="020B0503020203020204" pitchFamily="34" charset="-78"/>
                <a:cs typeface="Avenir Book" panose="020B0503020203020204" pitchFamily="34" charset="-78"/>
              </a:rPr>
              <a:t>unique</a:t>
            </a:r>
            <a:r>
              <a:rPr lang="en-US" sz="2100" dirty="0" smtClean="0">
                <a:solidFill>
                  <a:srgbClr val="000000"/>
                </a:solidFill>
                <a:latin typeface="Avenir Book" panose="020B0503020203020204" pitchFamily="34" charset="-78"/>
                <a:cs typeface="Avenir Book" panose="020B0503020203020204" pitchFamily="34" charset="-78"/>
              </a:rPr>
              <a:t> MAC address</a:t>
            </a:r>
            <a:endParaRPr lang="en-US" sz="2100" dirty="0" smtClean="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e.g.: 1A-2F-BB-76-09-AD</a:t>
            </a: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p:txBody>
      </p:sp>
      <p:sp>
        <p:nvSpPr>
          <p:cNvPr id="5" name="Line 19">
            <a:extLst>
              <a:ext uri="{FF2B5EF4-FFF2-40B4-BE49-F238E27FC236}">
                <a16:creationId xmlns:a16="http://schemas.microsoft.com/office/drawing/2014/main" id="{F64820FD-43AE-524F-92B3-2C996E99E036}"/>
              </a:ext>
            </a:extLst>
          </p:cNvPr>
          <p:cNvSpPr>
            <a:spLocks noChangeShapeType="1"/>
          </p:cNvSpPr>
          <p:nvPr/>
        </p:nvSpPr>
        <p:spPr bwMode="auto">
          <a:xfrm>
            <a:off x="5221451" y="3482708"/>
            <a:ext cx="6762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 name="Line 20">
            <a:extLst>
              <a:ext uri="{FF2B5EF4-FFF2-40B4-BE49-F238E27FC236}">
                <a16:creationId xmlns:a16="http://schemas.microsoft.com/office/drawing/2014/main" id="{671BEEC6-B648-BD41-8A64-91771D85E6AF}"/>
              </a:ext>
            </a:extLst>
          </p:cNvPr>
          <p:cNvSpPr>
            <a:spLocks noChangeShapeType="1"/>
          </p:cNvSpPr>
          <p:nvPr/>
        </p:nvSpPr>
        <p:spPr bwMode="auto">
          <a:xfrm>
            <a:off x="6559819" y="2792818"/>
            <a:ext cx="0" cy="49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392096" y="4253249"/>
            <a:ext cx="0" cy="3286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 name="Freeform 8">
            <a:extLst>
              <a:ext uri="{FF2B5EF4-FFF2-40B4-BE49-F238E27FC236}">
                <a16:creationId xmlns:a16="http://schemas.microsoft.com/office/drawing/2014/main" id="{F57007A4-9929-8C47-B54D-D1B70F2B48AD}"/>
              </a:ext>
            </a:extLst>
          </p:cNvPr>
          <p:cNvSpPr>
            <a:spLocks/>
          </p:cNvSpPr>
          <p:nvPr/>
        </p:nvSpPr>
        <p:spPr bwMode="auto">
          <a:xfrm>
            <a:off x="5691853" y="2974311"/>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207519" y="3519463"/>
            <a:ext cx="5976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 name="Text Box 24">
            <a:extLst>
              <a:ext uri="{FF2B5EF4-FFF2-40B4-BE49-F238E27FC236}">
                <a16:creationId xmlns:a16="http://schemas.microsoft.com/office/drawing/2014/main" id="{0B96A29F-FA92-4046-A8C4-553BE3BB408B}"/>
              </a:ext>
            </a:extLst>
          </p:cNvPr>
          <p:cNvSpPr txBox="1">
            <a:spLocks noChangeArrowheads="1"/>
          </p:cNvSpPr>
          <p:nvPr/>
        </p:nvSpPr>
        <p:spPr bwMode="auto">
          <a:xfrm>
            <a:off x="6790386" y="2760203"/>
            <a:ext cx="139974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1A-2F-BB-76-09-AD</a:t>
            </a:r>
          </a:p>
        </p:txBody>
      </p:sp>
      <p:sp>
        <p:nvSpPr>
          <p:cNvPr id="13"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626395" y="3606477"/>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554298" y="3863400"/>
            <a:ext cx="137088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15" name="Line 28">
            <a:extLst>
              <a:ext uri="{FF2B5EF4-FFF2-40B4-BE49-F238E27FC236}">
                <a16:creationId xmlns:a16="http://schemas.microsoft.com/office/drawing/2014/main" id="{75320AB1-33FB-E441-96FA-8A3695961F8E}"/>
              </a:ext>
            </a:extLst>
          </p:cNvPr>
          <p:cNvSpPr>
            <a:spLocks noChangeShapeType="1"/>
          </p:cNvSpPr>
          <p:nvPr/>
        </p:nvSpPr>
        <p:spPr bwMode="auto">
          <a:xfrm flipH="1">
            <a:off x="6469486" y="4579326"/>
            <a:ext cx="2702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 name="Text Box 29">
            <a:extLst>
              <a:ext uri="{FF2B5EF4-FFF2-40B4-BE49-F238E27FC236}">
                <a16:creationId xmlns:a16="http://schemas.microsoft.com/office/drawing/2014/main" id="{5200AA6C-1F84-3F41-9A67-F6A4557B0A51}"/>
              </a:ext>
            </a:extLst>
          </p:cNvPr>
          <p:cNvSpPr txBox="1">
            <a:spLocks noChangeArrowheads="1"/>
          </p:cNvSpPr>
          <p:nvPr/>
        </p:nvSpPr>
        <p:spPr bwMode="auto">
          <a:xfrm>
            <a:off x="6711242" y="4462431"/>
            <a:ext cx="1378904"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0C-C4-11-6F-E3-98</a:t>
            </a:r>
          </a:p>
        </p:txBody>
      </p:sp>
      <p:sp>
        <p:nvSpPr>
          <p:cNvPr id="17"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173826" y="3599390"/>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485644" y="3880377"/>
            <a:ext cx="133402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19" name="Text Box 32">
            <a:extLst>
              <a:ext uri="{FF2B5EF4-FFF2-40B4-BE49-F238E27FC236}">
                <a16:creationId xmlns:a16="http://schemas.microsoft.com/office/drawing/2014/main" id="{4D80277F-6853-7C4B-8A3B-77BAE9A5AE2F}"/>
              </a:ext>
            </a:extLst>
          </p:cNvPr>
          <p:cNvSpPr txBox="1">
            <a:spLocks noChangeArrowheads="1"/>
          </p:cNvSpPr>
          <p:nvPr/>
        </p:nvSpPr>
        <p:spPr bwMode="auto">
          <a:xfrm>
            <a:off x="5617931" y="3273209"/>
            <a:ext cx="1630018"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   LAN</a:t>
            </a:r>
          </a:p>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(wired or wireless</a:t>
            </a:r>
            <a:r>
              <a:rPr lang="en-US" sz="1350" i="0" dirty="0" smtClean="0">
                <a:solidFill>
                  <a:srgbClr val="000000"/>
                </a:solidFill>
                <a:latin typeface="Avenir Book" panose="020B0503020203020204" pitchFamily="34" charset="-78"/>
                <a:cs typeface="Avenir Book" panose="020B0503020203020204" pitchFamily="34" charset="-78"/>
              </a:rPr>
              <a:t>)</a:t>
            </a:r>
            <a:endParaRPr lang="en-US" sz="1350" i="0" dirty="0">
              <a:solidFill>
                <a:srgbClr val="000000"/>
              </a:solidFill>
              <a:latin typeface="Avenir Book" panose="020B0503020203020204" pitchFamily="34" charset="-78"/>
              <a:cs typeface="Avenir Book" panose="020B0503020203020204" pitchFamily="34" charset="-78"/>
            </a:endParaRPr>
          </a:p>
        </p:txBody>
      </p:sp>
      <p:sp>
        <p:nvSpPr>
          <p:cNvPr id="20"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489040" y="279418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 name="Group 44">
            <a:extLst>
              <a:ext uri="{FF2B5EF4-FFF2-40B4-BE49-F238E27FC236}">
                <a16:creationId xmlns:a16="http://schemas.microsoft.com/office/drawing/2014/main" id="{F28A69E5-B425-D84E-A92A-1BF2AE27083E}"/>
              </a:ext>
            </a:extLst>
          </p:cNvPr>
          <p:cNvGrpSpPr>
            <a:grpSpLocks/>
          </p:cNvGrpSpPr>
          <p:nvPr/>
        </p:nvGrpSpPr>
        <p:grpSpPr bwMode="auto">
          <a:xfrm>
            <a:off x="6145067" y="2394681"/>
            <a:ext cx="609600" cy="494110"/>
            <a:chOff x="-44" y="1473"/>
            <a:chExt cx="981" cy="1105"/>
          </a:xfrm>
        </p:grpSpPr>
        <p:pic>
          <p:nvPicPr>
            <p:cNvPr id="22"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070266" y="338393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338158" y="4484168"/>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646295" y="343037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7" name="Group 38">
            <a:extLst>
              <a:ext uri="{FF2B5EF4-FFF2-40B4-BE49-F238E27FC236}">
                <a16:creationId xmlns:a16="http://schemas.microsoft.com/office/drawing/2014/main" id="{90CD0E16-8B92-9A4D-9A85-FA76287C25CA}"/>
              </a:ext>
            </a:extLst>
          </p:cNvPr>
          <p:cNvGrpSpPr>
            <a:grpSpLocks/>
          </p:cNvGrpSpPr>
          <p:nvPr/>
        </p:nvGrpSpPr>
        <p:grpSpPr bwMode="auto">
          <a:xfrm>
            <a:off x="4564226" y="3199339"/>
            <a:ext cx="609600" cy="494110"/>
            <a:chOff x="-44" y="1473"/>
            <a:chExt cx="981" cy="1105"/>
          </a:xfrm>
        </p:grpSpPr>
        <p:pic>
          <p:nvPicPr>
            <p:cNvPr id="28"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0" name="Group 47">
            <a:extLst>
              <a:ext uri="{FF2B5EF4-FFF2-40B4-BE49-F238E27FC236}">
                <a16:creationId xmlns:a16="http://schemas.microsoft.com/office/drawing/2014/main" id="{44746C07-410E-1F4F-91B6-1B430F3CFA31}"/>
              </a:ext>
            </a:extLst>
          </p:cNvPr>
          <p:cNvGrpSpPr>
            <a:grpSpLocks/>
          </p:cNvGrpSpPr>
          <p:nvPr/>
        </p:nvGrpSpPr>
        <p:grpSpPr bwMode="auto">
          <a:xfrm>
            <a:off x="7532452" y="3315867"/>
            <a:ext cx="609600" cy="494109"/>
            <a:chOff x="-26" y="1473"/>
            <a:chExt cx="981" cy="1105"/>
          </a:xfrm>
        </p:grpSpPr>
        <p:pic>
          <p:nvPicPr>
            <p:cNvPr id="31"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cxnSp>
        <p:nvCxnSpPr>
          <p:cNvPr id="33" name="Straight Arrow Connector 32">
            <a:extLst>
              <a:ext uri="{FF2B5EF4-FFF2-40B4-BE49-F238E27FC236}">
                <a16:creationId xmlns:a16="http://schemas.microsoft.com/office/drawing/2014/main" id="{104DD163-DABA-C240-A6C6-E33234DB2F4D}"/>
              </a:ext>
            </a:extLst>
          </p:cNvPr>
          <p:cNvCxnSpPr/>
          <p:nvPr/>
        </p:nvCxnSpPr>
        <p:spPr>
          <a:xfrm flipH="1">
            <a:off x="6662192" y="2894227"/>
            <a:ext cx="19112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41">
            <a:extLst>
              <a:ext uri="{FF2B5EF4-FFF2-40B4-BE49-F238E27FC236}">
                <a16:creationId xmlns:a16="http://schemas.microsoft.com/office/drawing/2014/main" id="{27B89BCB-87CA-7640-BC2D-65A05B519E96}"/>
              </a:ext>
            </a:extLst>
          </p:cNvPr>
          <p:cNvGrpSpPr>
            <a:grpSpLocks/>
          </p:cNvGrpSpPr>
          <p:nvPr/>
        </p:nvGrpSpPr>
        <p:grpSpPr bwMode="auto">
          <a:xfrm>
            <a:off x="5996808" y="4629333"/>
            <a:ext cx="609600" cy="494110"/>
            <a:chOff x="-44" y="1473"/>
            <a:chExt cx="981" cy="1105"/>
          </a:xfrm>
        </p:grpSpPr>
        <p:pic>
          <p:nvPicPr>
            <p:cNvPr id="35"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8125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78992"/>
            <a:ext cx="7886700" cy="670967"/>
          </a:xfrm>
        </p:spPr>
        <p:txBody>
          <a:bodyPr>
            <a:normAutofit fontScale="90000"/>
          </a:bodyPr>
          <a:lstStyle/>
          <a:p>
            <a:r>
              <a:rPr lang="en-US" b="0" kern="0" dirty="0">
                <a:ea typeface="ＭＳ Ｐゴシック" charset="0"/>
              </a:rPr>
              <a:t>MAC addresses</a:t>
            </a:r>
            <a:endParaRPr lang="en-US" sz="3300" dirty="0"/>
          </a:p>
        </p:txBody>
      </p:sp>
      <p:sp>
        <p:nvSpPr>
          <p:cNvPr id="36" name="Rectangle 3">
            <a:extLst>
              <a:ext uri="{FF2B5EF4-FFF2-40B4-BE49-F238E27FC236}">
                <a16:creationId xmlns:a16="http://schemas.microsoft.com/office/drawing/2014/main" id="{B986A0BA-C01E-D148-B175-80505AC80C09}"/>
              </a:ext>
            </a:extLst>
          </p:cNvPr>
          <p:cNvSpPr txBox="1">
            <a:spLocks noChangeArrowheads="1"/>
          </p:cNvSpPr>
          <p:nvPr/>
        </p:nvSpPr>
        <p:spPr>
          <a:xfrm>
            <a:off x="757858" y="1397803"/>
            <a:ext cx="7521437" cy="375947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MAC address allocation administered by IEEE</a:t>
            </a:r>
          </a:p>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t>
            </a:r>
            <a:r>
              <a:rPr lang="en-US" sz="2400" dirty="0" smtClean="0">
                <a:solidFill>
                  <a:prstClr val="black"/>
                </a:solidFill>
                <a:latin typeface="Avenir Book" panose="020B0503020203020204" pitchFamily="34" charset="-78"/>
                <a:cs typeface="Avenir Book" panose="020B0503020203020204" pitchFamily="34" charset="-78"/>
              </a:rPr>
              <a:t>anufacturer </a:t>
            </a:r>
            <a:r>
              <a:rPr lang="en-US" sz="2400" dirty="0">
                <a:solidFill>
                  <a:prstClr val="black"/>
                </a:solidFill>
                <a:latin typeface="Avenir Book" panose="020B0503020203020204" pitchFamily="34" charset="-78"/>
                <a:cs typeface="Avenir Book" panose="020B0503020203020204" pitchFamily="34" charset="-78"/>
              </a:rPr>
              <a:t>buys portion of MAC address space (to assure uniqueness)</a:t>
            </a:r>
          </a:p>
          <a:p>
            <a:pPr marL="303610" indent="-205979"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MAC address</a:t>
            </a:r>
            <a:r>
              <a:rPr lang="en-US" sz="2400" dirty="0">
                <a:solidFill>
                  <a:prstClr val="black"/>
                </a:solidFill>
                <a:latin typeface="Avenir Book" panose="020B0503020203020204" pitchFamily="34" charset="-78"/>
                <a:cs typeface="Avenir Book" panose="020B0503020203020204" pitchFamily="34" charset="-78"/>
              </a:rPr>
              <a:t>: portability </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Can </a:t>
            </a:r>
            <a:r>
              <a:rPr lang="en-US" sz="2100" dirty="0">
                <a:solidFill>
                  <a:prstClr val="black"/>
                </a:solidFill>
                <a:latin typeface="Avenir Book" panose="020B0503020203020204" pitchFamily="34" charset="-78"/>
                <a:cs typeface="Avenir Book" panose="020B0503020203020204" pitchFamily="34" charset="-78"/>
              </a:rPr>
              <a:t>move interface from one LAN to </a:t>
            </a:r>
            <a:r>
              <a:rPr lang="en-US" sz="2100" dirty="0" smtClean="0">
                <a:solidFill>
                  <a:prstClr val="black"/>
                </a:solidFill>
                <a:latin typeface="Avenir Book" panose="020B0503020203020204" pitchFamily="34" charset="-78"/>
                <a:cs typeface="Avenir Book" panose="020B0503020203020204" pitchFamily="34" charset="-78"/>
              </a:rPr>
              <a:t>another</a:t>
            </a:r>
            <a:endParaRPr lang="en-US" sz="24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1284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1000"/>
                                        <p:tgtEl>
                                          <p:spTgt spid="36">
                                            <p:txEl>
                                              <p:pRg st="1" end="1"/>
                                            </p:txEl>
                                          </p:spTgt>
                                        </p:tgtEl>
                                      </p:cBhvr>
                                    </p:animEffect>
                                    <p:anim calcmode="lin" valueType="num">
                                      <p:cBhvr>
                                        <p:cTn id="13"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xEl>
                                              <p:pRg st="2" end="2"/>
                                            </p:txEl>
                                          </p:spTgt>
                                        </p:tgtEl>
                                        <p:attrNameLst>
                                          <p:attrName>style.visibility</p:attrName>
                                        </p:attrNameLst>
                                      </p:cBhvr>
                                      <p:to>
                                        <p:strVal val="visible"/>
                                      </p:to>
                                    </p:set>
                                    <p:animEffect transition="in" filter="fade">
                                      <p:cBhvr>
                                        <p:cTn id="19" dur="1000"/>
                                        <p:tgtEl>
                                          <p:spTgt spid="36">
                                            <p:txEl>
                                              <p:pRg st="2" end="2"/>
                                            </p:txEl>
                                          </p:spTgt>
                                        </p:tgtEl>
                                      </p:cBhvr>
                                    </p:animEffect>
                                    <p:anim calcmode="lin" valueType="num">
                                      <p:cBhvr>
                                        <p:cTn id="20" dur="1000" fill="hold"/>
                                        <p:tgtEl>
                                          <p:spTgt spid="3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
                                            <p:txEl>
                                              <p:pRg st="3" end="3"/>
                                            </p:txEl>
                                          </p:spTgt>
                                        </p:tgtEl>
                                        <p:attrNameLst>
                                          <p:attrName>style.visibility</p:attrName>
                                        </p:attrNameLst>
                                      </p:cBhvr>
                                      <p:to>
                                        <p:strVal val="visible"/>
                                      </p:to>
                                    </p:set>
                                    <p:animEffect transition="in" filter="fade">
                                      <p:cBhvr>
                                        <p:cTn id="24" dur="1000"/>
                                        <p:tgtEl>
                                          <p:spTgt spid="36">
                                            <p:txEl>
                                              <p:pRg st="3" end="3"/>
                                            </p:txEl>
                                          </p:spTgt>
                                        </p:tgtEl>
                                      </p:cBhvr>
                                    </p:animEffect>
                                    <p:anim calcmode="lin" valueType="num">
                                      <p:cBhvr>
                                        <p:cTn id="25" dur="1000" fill="hold"/>
                                        <p:tgtEl>
                                          <p:spTgt spid="3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53806"/>
            <a:ext cx="7886700" cy="670967"/>
          </a:xfrm>
        </p:spPr>
        <p:txBody>
          <a:bodyPr>
            <a:normAutofit fontScale="90000"/>
          </a:bodyPr>
          <a:lstStyle/>
          <a:p>
            <a:r>
              <a:rPr lang="en-US" b="0" kern="0" dirty="0">
                <a:ea typeface="ＭＳ Ｐゴシック" charset="0"/>
              </a:rPr>
              <a:t>Ethernet frame structure</a:t>
            </a:r>
            <a:endParaRPr lang="en-US" sz="3300" dirty="0"/>
          </a:p>
        </p:txBody>
      </p:sp>
      <p:sp>
        <p:nvSpPr>
          <p:cNvPr id="64" name="Rectangle 3">
            <a:extLst>
              <a:ext uri="{FF2B5EF4-FFF2-40B4-BE49-F238E27FC236}">
                <a16:creationId xmlns:a16="http://schemas.microsoft.com/office/drawing/2014/main" id="{4B00453C-4C5E-1142-B1BF-526E638BF9DC}"/>
              </a:ext>
            </a:extLst>
          </p:cNvPr>
          <p:cNvSpPr txBox="1">
            <a:spLocks noChangeArrowheads="1"/>
          </p:cNvSpPr>
          <p:nvPr/>
        </p:nvSpPr>
        <p:spPr>
          <a:xfrm>
            <a:off x="792898" y="1441634"/>
            <a:ext cx="8351102" cy="167594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prstClr val="black"/>
                </a:solidFill>
                <a:latin typeface="Avenir Book" panose="020B0503020203020204" pitchFamily="34" charset="-78"/>
                <a:cs typeface="Avenir Book" panose="020B0503020203020204" pitchFamily="34" charset="-78"/>
              </a:rPr>
              <a:t>S</a:t>
            </a:r>
            <a:r>
              <a:rPr lang="en-US" sz="2100" dirty="0" smtClean="0">
                <a:solidFill>
                  <a:prstClr val="black"/>
                </a:solidFill>
                <a:latin typeface="Avenir Book" panose="020B0503020203020204" pitchFamily="34" charset="-78"/>
                <a:cs typeface="Avenir Book" panose="020B0503020203020204" pitchFamily="34" charset="-78"/>
              </a:rPr>
              <a:t>ending </a:t>
            </a:r>
            <a:r>
              <a:rPr lang="en-US" sz="2100" dirty="0">
                <a:solidFill>
                  <a:prstClr val="black"/>
                </a:solidFill>
                <a:latin typeface="Avenir Book" panose="020B0503020203020204" pitchFamily="34" charset="-78"/>
                <a:cs typeface="Avenir Book" panose="020B0503020203020204" pitchFamily="34" charset="-78"/>
              </a:rPr>
              <a:t>interface encapsulates IP datagram (or other network layer protocol packet) in </a:t>
            </a:r>
            <a:r>
              <a:rPr lang="en-US" sz="2100" dirty="0">
                <a:solidFill>
                  <a:srgbClr val="CC0000"/>
                </a:solidFill>
                <a:latin typeface="Avenir Book" panose="020B0503020203020204" pitchFamily="34" charset="-78"/>
                <a:cs typeface="Avenir Book" panose="020B0503020203020204" pitchFamily="34" charset="-78"/>
              </a:rPr>
              <a:t>Ethernet frame</a:t>
            </a:r>
          </a:p>
          <a:p>
            <a:pPr marL="264319" indent="-166688" defTabSz="685800">
              <a:spcBef>
                <a:spcPts val="750"/>
              </a:spcBef>
              <a:defRPr/>
            </a:pPr>
            <a:endParaRPr lang="en-US" sz="1800" b="1"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endParaRPr lang="en-US" sz="1800" b="1"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buNone/>
              <a:defRPr/>
            </a:pPr>
            <a:endParaRPr lang="en-US" sz="1800" dirty="0">
              <a:solidFill>
                <a:srgbClr val="FF0000"/>
              </a:solidFill>
              <a:latin typeface="Avenir Book" panose="020B0503020203020204" pitchFamily="34" charset="-78"/>
              <a:cs typeface="Avenir Book" panose="020B0503020203020204" pitchFamily="34" charset="-78"/>
            </a:endParaRP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2058943" y="2137995"/>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387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dest.</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87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source</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type</a:t>
              </a:r>
            </a:p>
          </p:txBody>
        </p:sp>
      </p:grpSp>
      <p:sp>
        <p:nvSpPr>
          <p:cNvPr id="89" name="Rectangle 3">
            <a:extLst>
              <a:ext uri="{FF2B5EF4-FFF2-40B4-BE49-F238E27FC236}">
                <a16:creationId xmlns:a16="http://schemas.microsoft.com/office/drawing/2014/main" id="{2C36AD46-76A5-B740-906F-47C5DF160D37}"/>
              </a:ext>
            </a:extLst>
          </p:cNvPr>
          <p:cNvSpPr txBox="1">
            <a:spLocks noChangeArrowheads="1"/>
          </p:cNvSpPr>
          <p:nvPr/>
        </p:nvSpPr>
        <p:spPr>
          <a:xfrm>
            <a:off x="792898" y="3292137"/>
            <a:ext cx="8351102" cy="32575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srgbClr val="CC0000"/>
                </a:solidFill>
                <a:latin typeface="Avenir Book" panose="020B0503020203020204" pitchFamily="34" charset="-78"/>
                <a:cs typeface="Avenir Book" panose="020B0503020203020204" pitchFamily="34" charset="-78"/>
              </a:rPr>
              <a:t>P</a:t>
            </a:r>
            <a:r>
              <a:rPr lang="en-US" sz="2100" dirty="0" smtClean="0">
                <a:solidFill>
                  <a:srgbClr val="CC0000"/>
                </a:solidFill>
                <a:latin typeface="Avenir Book" panose="020B0503020203020204" pitchFamily="34" charset="-78"/>
                <a:cs typeface="Avenir Book" panose="020B0503020203020204" pitchFamily="34" charset="-78"/>
              </a:rPr>
              <a:t>reamble</a:t>
            </a:r>
            <a:r>
              <a:rPr lang="en-US" sz="2100" dirty="0">
                <a:solidFill>
                  <a:srgbClr val="CC0000"/>
                </a:solidFill>
                <a:latin typeface="Avenir Book" panose="020B0503020203020204" pitchFamily="34" charset="-78"/>
                <a:cs typeface="Avenir Book" panose="020B0503020203020204" pitchFamily="34" charset="-78"/>
              </a:rPr>
              <a:t>: </a:t>
            </a:r>
          </a:p>
          <a:p>
            <a:pPr marL="348854" indent="-175022"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smtClean="0">
                <a:solidFill>
                  <a:prstClr val="black"/>
                </a:solidFill>
                <a:latin typeface="Avenir Book" panose="020B0503020203020204" pitchFamily="34" charset="-78"/>
                <a:cs typeface="Avenir Book" panose="020B0503020203020204" pitchFamily="34" charset="-78"/>
              </a:rPr>
              <a:t>Used </a:t>
            </a:r>
            <a:r>
              <a:rPr lang="en-US" sz="2100" dirty="0">
                <a:solidFill>
                  <a:prstClr val="black"/>
                </a:solidFill>
                <a:latin typeface="Avenir Book" panose="020B0503020203020204" pitchFamily="34" charset="-78"/>
                <a:cs typeface="Avenir Book" panose="020B0503020203020204" pitchFamily="34" charset="-78"/>
              </a:rPr>
              <a:t>to synchronize receiver, sender clock rates</a:t>
            </a:r>
          </a:p>
          <a:p>
            <a:pPr marL="348854" indent="-175022"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7 bytes of 10101010 followed by one byte of 10101011</a:t>
            </a:r>
          </a:p>
        </p:txBody>
      </p:sp>
    </p:spTree>
    <p:extLst>
      <p:ext uri="{BB962C8B-B14F-4D97-AF65-F5344CB8AC3E}">
        <p14:creationId xmlns:p14="http://schemas.microsoft.com/office/powerpoint/2010/main" val="2280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8962" y="242605"/>
            <a:ext cx="7886700" cy="670967"/>
          </a:xfrm>
        </p:spPr>
        <p:txBody>
          <a:bodyPr>
            <a:normAutofit fontScale="90000"/>
          </a:bodyPr>
          <a:lstStyle/>
          <a:p>
            <a:r>
              <a:rPr lang="en-US" b="0" kern="0" dirty="0">
                <a:ea typeface="ＭＳ Ｐゴシック" charset="0"/>
              </a:rPr>
              <a:t>Ethernet frame structure </a:t>
            </a:r>
            <a:endParaRPr lang="en-US" sz="3300" dirty="0"/>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1742271" y="1038840"/>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387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dest.</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87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source</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4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type</a:t>
              </a:r>
            </a:p>
          </p:txBody>
        </p:sp>
      </p:grpSp>
      <p:sp>
        <p:nvSpPr>
          <p:cNvPr id="19" name="Rectangle 3">
            <a:extLst>
              <a:ext uri="{FF2B5EF4-FFF2-40B4-BE49-F238E27FC236}">
                <a16:creationId xmlns:a16="http://schemas.microsoft.com/office/drawing/2014/main" id="{52EC9379-8CF4-B845-BC28-25B206CCAE0F}"/>
              </a:ext>
            </a:extLst>
          </p:cNvPr>
          <p:cNvSpPr txBox="1">
            <a:spLocks noChangeArrowheads="1"/>
          </p:cNvSpPr>
          <p:nvPr/>
        </p:nvSpPr>
        <p:spPr>
          <a:xfrm>
            <a:off x="777849" y="2120204"/>
            <a:ext cx="8455038" cy="361435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A</a:t>
            </a:r>
            <a:r>
              <a:rPr lang="en-US" sz="2100" dirty="0" smtClean="0">
                <a:solidFill>
                  <a:srgbClr val="C00000"/>
                </a:solidFill>
                <a:latin typeface="Avenir Book" panose="020B0503020203020204" pitchFamily="34" charset="-78"/>
                <a:cs typeface="Avenir Book" panose="020B0503020203020204" pitchFamily="34" charset="-78"/>
              </a:rPr>
              <a:t>ddresses</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6 byte source, destination MAC addresses</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If </a:t>
            </a:r>
            <a:r>
              <a:rPr lang="en-US" sz="1800" dirty="0">
                <a:solidFill>
                  <a:prstClr val="black"/>
                </a:solidFill>
                <a:latin typeface="Avenir Book" panose="020B0503020203020204" pitchFamily="34" charset="-78"/>
                <a:cs typeface="Avenir Book" panose="020B0503020203020204" pitchFamily="34" charset="-78"/>
              </a:rPr>
              <a:t>adapter receives frame with matching destination address, or with broadcast </a:t>
            </a:r>
            <a:r>
              <a:rPr lang="en-US" sz="1800" dirty="0" smtClean="0">
                <a:solidFill>
                  <a:prstClr val="black"/>
                </a:solidFill>
                <a:latin typeface="Avenir Book" panose="020B0503020203020204" pitchFamily="34" charset="-78"/>
                <a:cs typeface="Avenir Book" panose="020B0503020203020204" pitchFamily="34" charset="-78"/>
              </a:rPr>
              <a:t>address, </a:t>
            </a:r>
            <a:r>
              <a:rPr lang="en-US" sz="1800" dirty="0">
                <a:solidFill>
                  <a:prstClr val="black"/>
                </a:solidFill>
                <a:latin typeface="Avenir Book" panose="020B0503020203020204" pitchFamily="34" charset="-78"/>
                <a:cs typeface="Avenir Book" panose="020B0503020203020204" pitchFamily="34" charset="-78"/>
              </a:rPr>
              <a:t>it passes data in frame to network layer protocol</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Otherwise</a:t>
            </a:r>
            <a:r>
              <a:rPr lang="en-US" sz="1800" dirty="0">
                <a:solidFill>
                  <a:prstClr val="black"/>
                </a:solidFill>
                <a:latin typeface="Avenir Book" panose="020B0503020203020204" pitchFamily="34" charset="-78"/>
                <a:cs typeface="Avenir Book" panose="020B0503020203020204" pitchFamily="34" charset="-78"/>
              </a:rPr>
              <a:t>, adapter discards frame</a:t>
            </a:r>
          </a:p>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T</a:t>
            </a:r>
            <a:r>
              <a:rPr lang="en-US" sz="2100" dirty="0" smtClean="0">
                <a:solidFill>
                  <a:srgbClr val="C00000"/>
                </a:solidFill>
                <a:latin typeface="Avenir Book" panose="020B0503020203020204" pitchFamily="34" charset="-78"/>
                <a:cs typeface="Avenir Book" panose="020B0503020203020204" pitchFamily="34" charset="-78"/>
              </a:rPr>
              <a:t>ype</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indicates higher layer protocol </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Mostly </a:t>
            </a:r>
            <a:r>
              <a:rPr lang="en-US" sz="1800" dirty="0">
                <a:solidFill>
                  <a:prstClr val="black"/>
                </a:solidFill>
                <a:latin typeface="Avenir Book" panose="020B0503020203020204" pitchFamily="34" charset="-78"/>
                <a:cs typeface="Avenir Book" panose="020B0503020203020204" pitchFamily="34" charset="-78"/>
              </a:rPr>
              <a:t>IP but others possible, e.g., Novell IPX, AppleTalk</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U</a:t>
            </a:r>
            <a:r>
              <a:rPr lang="en-US" sz="1800" dirty="0" smtClean="0">
                <a:solidFill>
                  <a:prstClr val="black"/>
                </a:solidFill>
                <a:latin typeface="Avenir Book" panose="020B0503020203020204" pitchFamily="34" charset="-78"/>
                <a:cs typeface="Avenir Book" panose="020B0503020203020204" pitchFamily="34" charset="-78"/>
              </a:rPr>
              <a:t>sed </a:t>
            </a:r>
            <a:r>
              <a:rPr lang="en-US" sz="1800" dirty="0">
                <a:solidFill>
                  <a:prstClr val="black"/>
                </a:solidFill>
                <a:latin typeface="Avenir Book" panose="020B0503020203020204" pitchFamily="34" charset="-78"/>
                <a:cs typeface="Avenir Book" panose="020B0503020203020204" pitchFamily="34" charset="-78"/>
              </a:rPr>
              <a:t>to demultiplex up at receiver</a:t>
            </a:r>
          </a:p>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CRC: </a:t>
            </a:r>
            <a:r>
              <a:rPr lang="en-US" sz="2100" dirty="0">
                <a:solidFill>
                  <a:prstClr val="black"/>
                </a:solidFill>
                <a:latin typeface="Avenir Book" panose="020B0503020203020204" pitchFamily="34" charset="-78"/>
                <a:cs typeface="Avenir Book" panose="020B0503020203020204" pitchFamily="34" charset="-78"/>
              </a:rPr>
              <a:t>C</a:t>
            </a:r>
            <a:r>
              <a:rPr lang="en-US" sz="2100" dirty="0" smtClean="0">
                <a:solidFill>
                  <a:prstClr val="black"/>
                </a:solidFill>
                <a:latin typeface="Avenir Book" panose="020B0503020203020204" pitchFamily="34" charset="-78"/>
                <a:cs typeface="Avenir Book" panose="020B0503020203020204" pitchFamily="34" charset="-78"/>
              </a:rPr>
              <a:t>yclic </a:t>
            </a:r>
            <a:r>
              <a:rPr lang="en-US" sz="2100" dirty="0">
                <a:solidFill>
                  <a:prstClr val="black"/>
                </a:solidFill>
                <a:latin typeface="Avenir Book" panose="020B0503020203020204" pitchFamily="34" charset="-78"/>
                <a:cs typeface="Avenir Book" panose="020B0503020203020204" pitchFamily="34" charset="-78"/>
              </a:rPr>
              <a:t>redundancy check at receiver</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E</a:t>
            </a:r>
            <a:r>
              <a:rPr lang="en-US" sz="1800" dirty="0" smtClean="0">
                <a:solidFill>
                  <a:prstClr val="black"/>
                </a:solidFill>
                <a:latin typeface="Avenir Book" panose="020B0503020203020204" pitchFamily="34" charset="-78"/>
                <a:cs typeface="Avenir Book" panose="020B0503020203020204" pitchFamily="34" charset="-78"/>
              </a:rPr>
              <a:t>rror </a:t>
            </a:r>
            <a:r>
              <a:rPr lang="en-US" sz="1800" dirty="0">
                <a:solidFill>
                  <a:prstClr val="black"/>
                </a:solidFill>
                <a:latin typeface="Avenir Book" panose="020B0503020203020204" pitchFamily="34" charset="-78"/>
                <a:cs typeface="Avenir Book" panose="020B0503020203020204" pitchFamily="34" charset="-78"/>
              </a:rPr>
              <a:t>detected: frame is dropped</a:t>
            </a:r>
          </a:p>
        </p:txBody>
      </p:sp>
      <p:sp>
        <p:nvSpPr>
          <p:cNvPr id="3" name="Oval 2">
            <a:extLst>
              <a:ext uri="{FF2B5EF4-FFF2-40B4-BE49-F238E27FC236}">
                <a16:creationId xmlns:a16="http://schemas.microsoft.com/office/drawing/2014/main" id="{A462512A-796F-E249-9BDA-F50A54A9EF07}"/>
              </a:ext>
            </a:extLst>
          </p:cNvPr>
          <p:cNvSpPr/>
          <p:nvPr/>
        </p:nvSpPr>
        <p:spPr>
          <a:xfrm>
            <a:off x="2660204" y="1153450"/>
            <a:ext cx="1423686"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 name="Oval 20">
            <a:extLst>
              <a:ext uri="{FF2B5EF4-FFF2-40B4-BE49-F238E27FC236}">
                <a16:creationId xmlns:a16="http://schemas.microsoft.com/office/drawing/2014/main" id="{86BD4B9E-B165-2F47-AFD8-92E71CB8BA3C}"/>
              </a:ext>
            </a:extLst>
          </p:cNvPr>
          <p:cNvSpPr/>
          <p:nvPr/>
        </p:nvSpPr>
        <p:spPr>
          <a:xfrm>
            <a:off x="6160099" y="1172259"/>
            <a:ext cx="1474325"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 name="Oval 21">
            <a:extLst>
              <a:ext uri="{FF2B5EF4-FFF2-40B4-BE49-F238E27FC236}">
                <a16:creationId xmlns:a16="http://schemas.microsoft.com/office/drawing/2014/main" id="{EE655D5E-5A29-E74E-9AE7-FBDD43A055D0}"/>
              </a:ext>
            </a:extLst>
          </p:cNvPr>
          <p:cNvSpPr/>
          <p:nvPr/>
        </p:nvSpPr>
        <p:spPr>
          <a:xfrm rot="16200000">
            <a:off x="3684564" y="1231579"/>
            <a:ext cx="1024361" cy="64239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96032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dissolve">
                                      <p:cBhvr>
                                        <p:cTn id="10" dur="500"/>
                                        <p:tgtEl>
                                          <p:spTgt spid="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dissolve">
                                      <p:cBhvr>
                                        <p:cTn id="13" dur="500"/>
                                        <p:tgtEl>
                                          <p:spTgt spid="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dissolve">
                                      <p:cBhvr>
                                        <p:cTn id="21" dur="500"/>
                                        <p:tgtEl>
                                          <p:spTgt spid="19">
                                            <p:txEl>
                                              <p:pRg st="3" end="3"/>
                                            </p:txEl>
                                          </p:spTgt>
                                        </p:tgtEl>
                                      </p:cBhvr>
                                    </p:animEffect>
                                  </p:childTnLst>
                                </p:cTn>
                              </p:par>
                              <p:par>
                                <p:cTn id="22" presetID="9" presetClass="exit" presetSubtype="0" fill="hold" grpId="1" nodeType="withEffect">
                                  <p:stCondLst>
                                    <p:cond delay="0"/>
                                  </p:stCondLst>
                                  <p:childTnLst>
                                    <p:animEffect transition="out" filter="dissolv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par>
                                <p:cTn id="28" presetID="9" presetClass="entr" presetSubtype="0" fill="hold" nodeType="withEffect">
                                  <p:stCondLst>
                                    <p:cond delay="0"/>
                                  </p:stCondLst>
                                  <p:childTnLst>
                                    <p:set>
                                      <p:cBhvr>
                                        <p:cTn id="29" dur="1" fill="hold">
                                          <p:stCondLst>
                                            <p:cond delay="0"/>
                                          </p:stCondLst>
                                        </p:cTn>
                                        <p:tgtEl>
                                          <p:spTgt spid="19">
                                            <p:txEl>
                                              <p:pRg st="4" end="4"/>
                                            </p:txEl>
                                          </p:spTgt>
                                        </p:tgtEl>
                                        <p:attrNameLst>
                                          <p:attrName>style.visibility</p:attrName>
                                        </p:attrNameLst>
                                      </p:cBhvr>
                                      <p:to>
                                        <p:strVal val="visible"/>
                                      </p:to>
                                    </p:set>
                                    <p:animEffect transition="in" filter="dissolve">
                                      <p:cBhvr>
                                        <p:cTn id="30" dur="500"/>
                                        <p:tgtEl>
                                          <p:spTgt spid="19">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Effect transition="in" filter="dissolve">
                                      <p:cBhvr>
                                        <p:cTn id="33" dur="500"/>
                                        <p:tgtEl>
                                          <p:spTgt spid="1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9">
                                            <p:txEl>
                                              <p:pRg st="6" end="6"/>
                                            </p:txEl>
                                          </p:spTgt>
                                        </p:tgtEl>
                                        <p:attrNameLst>
                                          <p:attrName>style.visibility</p:attrName>
                                        </p:attrNameLst>
                                      </p:cBhvr>
                                      <p:to>
                                        <p:strVal val="visible"/>
                                      </p:to>
                                    </p:set>
                                    <p:animEffect transition="in" filter="dissolve">
                                      <p:cBhvr>
                                        <p:cTn id="38" dur="500"/>
                                        <p:tgtEl>
                                          <p:spTgt spid="19">
                                            <p:txEl>
                                              <p:pRg st="6" end="6"/>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Effect transition="in" filter="dissolve">
                                      <p:cBhvr>
                                        <p:cTn id="41" dur="500"/>
                                        <p:tgtEl>
                                          <p:spTgt spid="19">
                                            <p:txEl>
                                              <p:pRg st="7" end="7"/>
                                            </p:txEl>
                                          </p:spTgt>
                                        </p:tgtEl>
                                      </p:cBhvr>
                                    </p:animEffect>
                                  </p:childTnLst>
                                </p:cTn>
                              </p:par>
                              <p:par>
                                <p:cTn id="42" presetID="9" presetClass="exit" presetSubtype="0" fill="hold" grpId="1" nodeType="with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1" grpId="0"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270983"/>
            <a:ext cx="7886700" cy="670967"/>
          </a:xfrm>
        </p:spPr>
        <p:txBody>
          <a:bodyPr>
            <a:normAutofit fontScale="90000"/>
          </a:bodyPr>
          <a:lstStyle/>
          <a:p>
            <a:r>
              <a:rPr lang="en-US" kern="0" dirty="0" smtClean="0">
                <a:ea typeface="ＭＳ Ｐゴシック" charset="0"/>
              </a:rPr>
              <a:t>802.11</a:t>
            </a:r>
            <a:r>
              <a:rPr lang="en-US" b="0" kern="0" dirty="0" smtClean="0">
                <a:ea typeface="ＭＳ Ｐゴシック" charset="0"/>
              </a:rPr>
              <a:t> </a:t>
            </a:r>
            <a:r>
              <a:rPr lang="en-US" b="0" kern="0" dirty="0">
                <a:ea typeface="ＭＳ Ｐゴシック" charset="0"/>
              </a:rPr>
              <a:t>frame structure</a:t>
            </a:r>
            <a:endParaRPr lang="en-US" sz="3300" dirty="0"/>
          </a:p>
        </p:txBody>
      </p:sp>
      <p:pic>
        <p:nvPicPr>
          <p:cNvPr id="3" name="Picture 2"/>
          <p:cNvPicPr>
            <a:picLocks noChangeAspect="1"/>
          </p:cNvPicPr>
          <p:nvPr/>
        </p:nvPicPr>
        <p:blipFill rotWithShape="1">
          <a:blip r:embed="rId3"/>
          <a:srcRect b="69207"/>
          <a:stretch/>
        </p:blipFill>
        <p:spPr>
          <a:xfrm>
            <a:off x="442133" y="1197205"/>
            <a:ext cx="7773074" cy="73966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637" y="2192120"/>
            <a:ext cx="3790708" cy="2867891"/>
          </a:xfrm>
          <a:prstGeom prst="rect">
            <a:avLst/>
          </a:prstGeom>
        </p:spPr>
      </p:pic>
    </p:spTree>
    <p:extLst>
      <p:ext uri="{BB962C8B-B14F-4D97-AF65-F5344CB8AC3E}">
        <p14:creationId xmlns:p14="http://schemas.microsoft.com/office/powerpoint/2010/main" val="20888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Ethernet Switches</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19945869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01584" y="539216"/>
            <a:ext cx="7886700" cy="670967"/>
          </a:xfrm>
        </p:spPr>
        <p:txBody>
          <a:bodyPr>
            <a:normAutofit fontScale="90000"/>
          </a:bodyPr>
          <a:lstStyle/>
          <a:p>
            <a:r>
              <a:rPr lang="en-US" b="0" kern="0" dirty="0">
                <a:ea typeface="ＭＳ Ｐゴシック" charset="0"/>
              </a:rPr>
              <a:t>Ethernet: physical topology</a:t>
            </a:r>
            <a:endParaRPr lang="en-US" sz="3300" dirty="0"/>
          </a:p>
        </p:txBody>
      </p:sp>
      <p:sp>
        <p:nvSpPr>
          <p:cNvPr id="7" name="Rectangle 6">
            <a:extLst>
              <a:ext uri="{FF2B5EF4-FFF2-40B4-BE49-F238E27FC236}">
                <a16:creationId xmlns:a16="http://schemas.microsoft.com/office/drawing/2014/main" id="{2D57EB8F-B265-4E4B-A599-604FFD9C25B9}"/>
              </a:ext>
            </a:extLst>
          </p:cNvPr>
          <p:cNvSpPr txBox="1">
            <a:spLocks noChangeArrowheads="1"/>
          </p:cNvSpPr>
          <p:nvPr/>
        </p:nvSpPr>
        <p:spPr>
          <a:xfrm>
            <a:off x="909729" y="1284514"/>
            <a:ext cx="8129666" cy="69411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75000"/>
              </a:lnSpc>
              <a:spcBef>
                <a:spcPts val="750"/>
              </a:spcBef>
              <a:defRPr/>
            </a:pPr>
            <a:r>
              <a:rPr lang="en-US" sz="2100" dirty="0">
                <a:solidFill>
                  <a:srgbClr val="C00000"/>
                </a:solidFill>
                <a:latin typeface="Avenir Book" panose="020B0503020203020204" pitchFamily="34" charset="-78"/>
                <a:cs typeface="Avenir Book" panose="020B0503020203020204" pitchFamily="34" charset="-78"/>
              </a:rPr>
              <a:t>B</a:t>
            </a:r>
            <a:r>
              <a:rPr lang="en-US" sz="2100" dirty="0" smtClean="0">
                <a:solidFill>
                  <a:srgbClr val="C00000"/>
                </a:solidFill>
                <a:latin typeface="Avenir Book" panose="020B0503020203020204" pitchFamily="34" charset="-78"/>
                <a:cs typeface="Avenir Book" panose="020B0503020203020204" pitchFamily="34" charset="-78"/>
              </a:rPr>
              <a:t>us</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popular through mid 90s</a:t>
            </a:r>
          </a:p>
          <a:p>
            <a:pPr marL="521494" lvl="1" indent="-173831" defTabSz="685800">
              <a:lnSpc>
                <a:spcPct val="75000"/>
              </a:lnSpc>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All </a:t>
            </a:r>
            <a:r>
              <a:rPr lang="en-US" sz="1800" dirty="0">
                <a:solidFill>
                  <a:prstClr val="black"/>
                </a:solidFill>
                <a:latin typeface="Avenir Book" panose="020B0503020203020204" pitchFamily="34" charset="-78"/>
                <a:cs typeface="Avenir Book" panose="020B0503020203020204" pitchFamily="34" charset="-78"/>
              </a:rPr>
              <a:t>nodes in same collision domain (can collide with each other)</a:t>
            </a:r>
          </a:p>
        </p:txBody>
      </p:sp>
      <p:sp>
        <p:nvSpPr>
          <p:cNvPr id="14" name="Line 32">
            <a:extLst>
              <a:ext uri="{FF2B5EF4-FFF2-40B4-BE49-F238E27FC236}">
                <a16:creationId xmlns:a16="http://schemas.microsoft.com/office/drawing/2014/main" id="{92FEC33E-ECF3-6F4D-95CC-10AE77202A5D}"/>
              </a:ext>
            </a:extLst>
          </p:cNvPr>
          <p:cNvSpPr>
            <a:spLocks noChangeShapeType="1"/>
          </p:cNvSpPr>
          <p:nvPr/>
        </p:nvSpPr>
        <p:spPr bwMode="auto">
          <a:xfrm flipH="1">
            <a:off x="2491106" y="3603350"/>
            <a:ext cx="462175" cy="9013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 name="Text Box 41">
            <a:extLst>
              <a:ext uri="{FF2B5EF4-FFF2-40B4-BE49-F238E27FC236}">
                <a16:creationId xmlns:a16="http://schemas.microsoft.com/office/drawing/2014/main" id="{08CE8B30-9FAC-8447-8CE2-85AE30A470BF}"/>
              </a:ext>
            </a:extLst>
          </p:cNvPr>
          <p:cNvSpPr txBox="1">
            <a:spLocks noChangeArrowheads="1"/>
          </p:cNvSpPr>
          <p:nvPr/>
        </p:nvSpPr>
        <p:spPr bwMode="auto">
          <a:xfrm>
            <a:off x="2194584" y="4698742"/>
            <a:ext cx="5565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i="0" dirty="0" smtClean="0">
                <a:solidFill>
                  <a:srgbClr val="CC0000"/>
                </a:solidFill>
                <a:latin typeface="Avenir Book" panose="020B0503020203020204" pitchFamily="34" charset="-78"/>
                <a:cs typeface="Avenir Book" panose="020B0503020203020204" pitchFamily="34" charset="-78"/>
              </a:rPr>
              <a:t>Bus</a:t>
            </a:r>
            <a:endParaRPr lang="en-US" i="0" dirty="0">
              <a:solidFill>
                <a:prstClr val="black"/>
              </a:solidFill>
              <a:latin typeface="Avenir Book" panose="020B0503020203020204" pitchFamily="34" charset="-78"/>
              <a:cs typeface="Avenir Book" panose="020B0503020203020204" pitchFamily="34" charset="-78"/>
            </a:endParaRPr>
          </a:p>
        </p:txBody>
      </p:sp>
      <p:grpSp>
        <p:nvGrpSpPr>
          <p:cNvPr id="75" name="Group 74">
            <a:extLst>
              <a:ext uri="{FF2B5EF4-FFF2-40B4-BE49-F238E27FC236}">
                <a16:creationId xmlns:a16="http://schemas.microsoft.com/office/drawing/2014/main" id="{5B210C05-DB42-F24B-ABCC-CEB58A73BF57}"/>
              </a:ext>
            </a:extLst>
          </p:cNvPr>
          <p:cNvGrpSpPr/>
          <p:nvPr/>
        </p:nvGrpSpPr>
        <p:grpSpPr>
          <a:xfrm>
            <a:off x="2601914" y="3561017"/>
            <a:ext cx="351366" cy="77921"/>
            <a:chOff x="3160889" y="5723468"/>
            <a:chExt cx="468488" cy="103894"/>
          </a:xfrm>
        </p:grpSpPr>
        <p:sp>
          <p:nvSpPr>
            <p:cNvPr id="74" name="Rectangle 37">
              <a:extLst>
                <a:ext uri="{FF2B5EF4-FFF2-40B4-BE49-F238E27FC236}">
                  <a16:creationId xmlns:a16="http://schemas.microsoft.com/office/drawing/2014/main" id="{F6F8AA85-EB23-1A46-91D4-047C72E20FDD}"/>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6" name="Straight Connector 5">
              <a:extLst>
                <a:ext uri="{FF2B5EF4-FFF2-40B4-BE49-F238E27FC236}">
                  <a16:creationId xmlns:a16="http://schemas.microsoft.com/office/drawing/2014/main" id="{B63F5B90-D695-934E-82E3-02FAF9AA2884}"/>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5DDD3177-E100-C044-B782-026C278D6607}"/>
              </a:ext>
            </a:extLst>
          </p:cNvPr>
          <p:cNvGrpSpPr/>
          <p:nvPr/>
        </p:nvGrpSpPr>
        <p:grpSpPr>
          <a:xfrm>
            <a:off x="2377546" y="3997051"/>
            <a:ext cx="351366" cy="77921"/>
            <a:chOff x="3160889" y="5723468"/>
            <a:chExt cx="468488" cy="103894"/>
          </a:xfrm>
        </p:grpSpPr>
        <p:sp>
          <p:nvSpPr>
            <p:cNvPr id="81" name="Rectangle 37">
              <a:extLst>
                <a:ext uri="{FF2B5EF4-FFF2-40B4-BE49-F238E27FC236}">
                  <a16:creationId xmlns:a16="http://schemas.microsoft.com/office/drawing/2014/main" id="{E36D1D4F-7980-524F-B016-0822BC5DEB65}"/>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82" name="Straight Connector 81">
              <a:extLst>
                <a:ext uri="{FF2B5EF4-FFF2-40B4-BE49-F238E27FC236}">
                  <a16:creationId xmlns:a16="http://schemas.microsoft.com/office/drawing/2014/main" id="{7F141971-200C-3441-B553-3B77B87C14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2B6AFEE0-615F-374F-AD75-BFAD1482DB98}"/>
              </a:ext>
            </a:extLst>
          </p:cNvPr>
          <p:cNvGrpSpPr/>
          <p:nvPr/>
        </p:nvGrpSpPr>
        <p:grpSpPr>
          <a:xfrm>
            <a:off x="2144711" y="4462718"/>
            <a:ext cx="351366" cy="77921"/>
            <a:chOff x="3160889" y="5723468"/>
            <a:chExt cx="468488" cy="103894"/>
          </a:xfrm>
        </p:grpSpPr>
        <p:sp>
          <p:nvSpPr>
            <p:cNvPr id="84" name="Rectangle 37">
              <a:extLst>
                <a:ext uri="{FF2B5EF4-FFF2-40B4-BE49-F238E27FC236}">
                  <a16:creationId xmlns:a16="http://schemas.microsoft.com/office/drawing/2014/main" id="{D99117D2-D55B-9747-9F39-14374989560B}"/>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85" name="Straight Connector 84">
              <a:extLst>
                <a:ext uri="{FF2B5EF4-FFF2-40B4-BE49-F238E27FC236}">
                  <a16:creationId xmlns:a16="http://schemas.microsoft.com/office/drawing/2014/main" id="{38FD400B-67B6-A545-991E-6642C95FC431}"/>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54">
            <a:extLst>
              <a:ext uri="{FF2B5EF4-FFF2-40B4-BE49-F238E27FC236}">
                <a16:creationId xmlns:a16="http://schemas.microsoft.com/office/drawing/2014/main" id="{54403650-FB62-8C4D-A097-E8E09E3E8715}"/>
              </a:ext>
            </a:extLst>
          </p:cNvPr>
          <p:cNvGrpSpPr>
            <a:grpSpLocks/>
          </p:cNvGrpSpPr>
          <p:nvPr/>
        </p:nvGrpSpPr>
        <p:grpSpPr bwMode="auto">
          <a:xfrm>
            <a:off x="1749879" y="4197470"/>
            <a:ext cx="480053" cy="388144"/>
            <a:chOff x="-44" y="1473"/>
            <a:chExt cx="981" cy="1105"/>
          </a:xfrm>
        </p:grpSpPr>
        <p:pic>
          <p:nvPicPr>
            <p:cNvPr id="41" name="Picture 55" descr="desktop_computer_stylized_medium">
              <a:extLst>
                <a:ext uri="{FF2B5EF4-FFF2-40B4-BE49-F238E27FC236}">
                  <a16:creationId xmlns:a16="http://schemas.microsoft.com/office/drawing/2014/main" id="{9ADDF864-8E42-2A4E-9C50-68B48B5AD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6">
              <a:extLst>
                <a:ext uri="{FF2B5EF4-FFF2-40B4-BE49-F238E27FC236}">
                  <a16:creationId xmlns:a16="http://schemas.microsoft.com/office/drawing/2014/main" id="{78B65AFB-F609-8F4C-8AA2-302FFEA046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5" name="Group 49">
            <a:extLst>
              <a:ext uri="{FF2B5EF4-FFF2-40B4-BE49-F238E27FC236}">
                <a16:creationId xmlns:a16="http://schemas.microsoft.com/office/drawing/2014/main" id="{2721DACF-2A49-8D4F-BFF6-49E94BBFA071}"/>
              </a:ext>
            </a:extLst>
          </p:cNvPr>
          <p:cNvGrpSpPr>
            <a:grpSpLocks/>
          </p:cNvGrpSpPr>
          <p:nvPr/>
        </p:nvGrpSpPr>
        <p:grpSpPr bwMode="auto">
          <a:xfrm>
            <a:off x="1979799" y="3731806"/>
            <a:ext cx="480053" cy="388144"/>
            <a:chOff x="-44" y="1473"/>
            <a:chExt cx="981" cy="1105"/>
          </a:xfrm>
        </p:grpSpPr>
        <p:pic>
          <p:nvPicPr>
            <p:cNvPr id="36" name="Picture 50" descr="desktop_computer_stylized_medium">
              <a:extLst>
                <a:ext uri="{FF2B5EF4-FFF2-40B4-BE49-F238E27FC236}">
                  <a16:creationId xmlns:a16="http://schemas.microsoft.com/office/drawing/2014/main" id="{1A4DAAEF-9C4D-5C4A-940E-9F43684E7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Freeform 51">
              <a:extLst>
                <a:ext uri="{FF2B5EF4-FFF2-40B4-BE49-F238E27FC236}">
                  <a16:creationId xmlns:a16="http://schemas.microsoft.com/office/drawing/2014/main" id="{63DCB467-73DC-4B47-B778-649B307F3B8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0" name="Group 49">
            <a:extLst>
              <a:ext uri="{FF2B5EF4-FFF2-40B4-BE49-F238E27FC236}">
                <a16:creationId xmlns:a16="http://schemas.microsoft.com/office/drawing/2014/main" id="{CF60EF70-8F89-064B-9AE0-BC24C80913E9}"/>
              </a:ext>
            </a:extLst>
          </p:cNvPr>
          <p:cNvGrpSpPr>
            <a:grpSpLocks/>
          </p:cNvGrpSpPr>
          <p:nvPr/>
        </p:nvGrpSpPr>
        <p:grpSpPr bwMode="auto">
          <a:xfrm>
            <a:off x="2192922" y="3298551"/>
            <a:ext cx="480053" cy="388144"/>
            <a:chOff x="-44" y="1473"/>
            <a:chExt cx="981" cy="1105"/>
          </a:xfrm>
        </p:grpSpPr>
        <p:pic>
          <p:nvPicPr>
            <p:cNvPr id="31" name="Picture 50" descr="desktop_computer_stylized_medium">
              <a:extLst>
                <a:ext uri="{FF2B5EF4-FFF2-40B4-BE49-F238E27FC236}">
                  <a16:creationId xmlns:a16="http://schemas.microsoft.com/office/drawing/2014/main" id="{E66B7792-17BF-A342-BF79-CBE2D8883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Freeform 51">
              <a:extLst>
                <a:ext uri="{FF2B5EF4-FFF2-40B4-BE49-F238E27FC236}">
                  <a16:creationId xmlns:a16="http://schemas.microsoft.com/office/drawing/2014/main" id="{1A46A85F-1E8E-634F-AC1B-41916D215F7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86" name="Group 85">
            <a:extLst>
              <a:ext uri="{FF2B5EF4-FFF2-40B4-BE49-F238E27FC236}">
                <a16:creationId xmlns:a16="http://schemas.microsoft.com/office/drawing/2014/main" id="{921AC3DE-0BE4-4A42-85AA-51EA7972DB44}"/>
              </a:ext>
            </a:extLst>
          </p:cNvPr>
          <p:cNvGrpSpPr/>
          <p:nvPr/>
        </p:nvGrpSpPr>
        <p:grpSpPr>
          <a:xfrm rot="10800000">
            <a:off x="2568046" y="4310318"/>
            <a:ext cx="351366" cy="77921"/>
            <a:chOff x="3160889" y="5723468"/>
            <a:chExt cx="468488" cy="103894"/>
          </a:xfrm>
        </p:grpSpPr>
        <p:sp>
          <p:nvSpPr>
            <p:cNvPr id="87" name="Rectangle 37">
              <a:extLst>
                <a:ext uri="{FF2B5EF4-FFF2-40B4-BE49-F238E27FC236}">
                  <a16:creationId xmlns:a16="http://schemas.microsoft.com/office/drawing/2014/main" id="{0D9B8815-F0EC-864F-9E9C-E995A974DF96}"/>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91" name="Straight Connector 90">
              <a:extLst>
                <a:ext uri="{FF2B5EF4-FFF2-40B4-BE49-F238E27FC236}">
                  <a16:creationId xmlns:a16="http://schemas.microsoft.com/office/drawing/2014/main" id="{A9FC25B0-63E6-F14D-8B85-F91190DDB6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E4FBBD8-6BBF-5244-B257-1085A2E447DA}"/>
              </a:ext>
            </a:extLst>
          </p:cNvPr>
          <p:cNvGrpSpPr/>
          <p:nvPr/>
        </p:nvGrpSpPr>
        <p:grpSpPr>
          <a:xfrm rot="10800000">
            <a:off x="2826279" y="3810784"/>
            <a:ext cx="351366" cy="77921"/>
            <a:chOff x="3160889" y="5723468"/>
            <a:chExt cx="468488" cy="103894"/>
          </a:xfrm>
        </p:grpSpPr>
        <p:sp>
          <p:nvSpPr>
            <p:cNvPr id="93" name="Rectangle 37">
              <a:extLst>
                <a:ext uri="{FF2B5EF4-FFF2-40B4-BE49-F238E27FC236}">
                  <a16:creationId xmlns:a16="http://schemas.microsoft.com/office/drawing/2014/main" id="{BFCE4A31-E824-AE42-8F60-EEB060D3ADA3}"/>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94" name="Straight Connector 93">
              <a:extLst>
                <a:ext uri="{FF2B5EF4-FFF2-40B4-BE49-F238E27FC236}">
                  <a16:creationId xmlns:a16="http://schemas.microsoft.com/office/drawing/2014/main" id="{4AC139B6-3337-DD4B-9A8D-1F1D221AE58F}"/>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44">
            <a:extLst>
              <a:ext uri="{FF2B5EF4-FFF2-40B4-BE49-F238E27FC236}">
                <a16:creationId xmlns:a16="http://schemas.microsoft.com/office/drawing/2014/main" id="{181607EC-7C1E-E542-A627-435D8778D8FF}"/>
              </a:ext>
            </a:extLst>
          </p:cNvPr>
          <p:cNvGrpSpPr>
            <a:grpSpLocks/>
          </p:cNvGrpSpPr>
          <p:nvPr/>
        </p:nvGrpSpPr>
        <p:grpSpPr bwMode="auto">
          <a:xfrm>
            <a:off x="2942088" y="3638672"/>
            <a:ext cx="533400" cy="451247"/>
            <a:chOff x="-44" y="1473"/>
            <a:chExt cx="981" cy="1105"/>
          </a:xfrm>
        </p:grpSpPr>
        <p:pic>
          <p:nvPicPr>
            <p:cNvPr id="26" name="Picture 45" descr="desktop_computer_stylized_medium">
              <a:extLst>
                <a:ext uri="{FF2B5EF4-FFF2-40B4-BE49-F238E27FC236}">
                  <a16:creationId xmlns:a16="http://schemas.microsoft.com/office/drawing/2014/main" id="{5B055886-874B-AF4E-BC6C-17FB5AFB9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Freeform 46">
              <a:extLst>
                <a:ext uri="{FF2B5EF4-FFF2-40B4-BE49-F238E27FC236}">
                  <a16:creationId xmlns:a16="http://schemas.microsoft.com/office/drawing/2014/main" id="{BE198024-6B5D-3B44-B9DB-F77A4CB023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44" name="Group 44">
            <a:extLst>
              <a:ext uri="{FF2B5EF4-FFF2-40B4-BE49-F238E27FC236}">
                <a16:creationId xmlns:a16="http://schemas.microsoft.com/office/drawing/2014/main" id="{99E873A6-305A-1E42-A800-5109AF9B2E9D}"/>
              </a:ext>
            </a:extLst>
          </p:cNvPr>
          <p:cNvGrpSpPr>
            <a:grpSpLocks/>
          </p:cNvGrpSpPr>
          <p:nvPr/>
        </p:nvGrpSpPr>
        <p:grpSpPr bwMode="auto">
          <a:xfrm>
            <a:off x="2689677" y="4138073"/>
            <a:ext cx="533400" cy="450056"/>
            <a:chOff x="-44" y="1473"/>
            <a:chExt cx="981" cy="1105"/>
          </a:xfrm>
        </p:grpSpPr>
        <p:pic>
          <p:nvPicPr>
            <p:cNvPr id="46" name="Picture 45" descr="desktop_computer_stylized_medium">
              <a:extLst>
                <a:ext uri="{FF2B5EF4-FFF2-40B4-BE49-F238E27FC236}">
                  <a16:creationId xmlns:a16="http://schemas.microsoft.com/office/drawing/2014/main" id="{1B48D1F1-C69D-9F43-9FBB-F48106D44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Freeform 46">
              <a:extLst>
                <a:ext uri="{FF2B5EF4-FFF2-40B4-BE49-F238E27FC236}">
                  <a16:creationId xmlns:a16="http://schemas.microsoft.com/office/drawing/2014/main" id="{D9030A2A-02DE-364B-B783-76B0F1C4E72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20" name="Group 119">
            <a:extLst>
              <a:ext uri="{FF2B5EF4-FFF2-40B4-BE49-F238E27FC236}">
                <a16:creationId xmlns:a16="http://schemas.microsoft.com/office/drawing/2014/main" id="{E0DAD804-6DAD-6A4F-B2ED-991F7DA0A672}"/>
              </a:ext>
            </a:extLst>
          </p:cNvPr>
          <p:cNvGrpSpPr/>
          <p:nvPr/>
        </p:nvGrpSpPr>
        <p:grpSpPr>
          <a:xfrm>
            <a:off x="4761846" y="2944878"/>
            <a:ext cx="2360099" cy="2234749"/>
            <a:chOff x="6296294" y="3889527"/>
            <a:chExt cx="3146799" cy="2979664"/>
          </a:xfrm>
        </p:grpSpPr>
        <p:cxnSp>
          <p:nvCxnSpPr>
            <p:cNvPr id="105" name="Straight Connector 104">
              <a:extLst>
                <a:ext uri="{FF2B5EF4-FFF2-40B4-BE49-F238E27FC236}">
                  <a16:creationId xmlns:a16="http://schemas.microsoft.com/office/drawing/2014/main" id="{AEB7E878-BC2B-CF41-A1DD-435B6688D4C1}"/>
                </a:ext>
              </a:extLst>
            </p:cNvPr>
            <p:cNvCxnSpPr>
              <a:cxnSpLocks/>
              <a:stCxn id="60" idx="2"/>
            </p:cNvCxnSpPr>
            <p:nvPr/>
          </p:nvCxnSpPr>
          <p:spPr>
            <a:xfrm>
              <a:off x="7906769" y="4630890"/>
              <a:ext cx="2249" cy="1260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B3A757D-B4FE-A64C-9B64-828FD8DCA614}"/>
                </a:ext>
              </a:extLst>
            </p:cNvPr>
            <p:cNvCxnSpPr>
              <a:cxnSpLocks/>
            </p:cNvCxnSpPr>
            <p:nvPr/>
          </p:nvCxnSpPr>
          <p:spPr>
            <a:xfrm>
              <a:off x="6945441" y="5100170"/>
              <a:ext cx="21448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42">
              <a:extLst>
                <a:ext uri="{FF2B5EF4-FFF2-40B4-BE49-F238E27FC236}">
                  <a16:creationId xmlns:a16="http://schemas.microsoft.com/office/drawing/2014/main" id="{68381987-6DA4-FE44-982A-2311DD6BD194}"/>
                </a:ext>
              </a:extLst>
            </p:cNvPr>
            <p:cNvSpPr txBox="1">
              <a:spLocks noChangeArrowheads="1"/>
            </p:cNvSpPr>
            <p:nvPr/>
          </p:nvSpPr>
          <p:spPr bwMode="auto">
            <a:xfrm>
              <a:off x="7182627" y="6376748"/>
              <a:ext cx="1494427"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i="0" dirty="0">
                  <a:solidFill>
                    <a:srgbClr val="CC0000"/>
                  </a:solidFill>
                  <a:latin typeface="Avenir Book" panose="020B0503020203020204" pitchFamily="34" charset="-78"/>
                  <a:cs typeface="Avenir Book" panose="020B0503020203020204" pitchFamily="34" charset="-78"/>
                </a:rPr>
                <a:t>S</a:t>
              </a:r>
              <a:r>
                <a:rPr lang="en-US" i="0" dirty="0" smtClean="0">
                  <a:solidFill>
                    <a:srgbClr val="CC0000"/>
                  </a:solidFill>
                  <a:latin typeface="Avenir Book" panose="020B0503020203020204" pitchFamily="34" charset="-78"/>
                  <a:cs typeface="Avenir Book" panose="020B0503020203020204" pitchFamily="34" charset="-78"/>
                </a:rPr>
                <a:t>witched</a:t>
              </a:r>
              <a:endParaRPr lang="en-US" i="0" dirty="0">
                <a:solidFill>
                  <a:srgbClr val="CC0000"/>
                </a:solidFill>
                <a:latin typeface="Avenir Book" panose="020B0503020203020204" pitchFamily="34" charset="-78"/>
                <a:cs typeface="Avenir Book" panose="020B0503020203020204" pitchFamily="34" charset="-78"/>
              </a:endParaRPr>
            </a:p>
          </p:txBody>
        </p:sp>
        <p:sp>
          <p:nvSpPr>
            <p:cNvPr id="96" name="Rectangle 37">
              <a:extLst>
                <a:ext uri="{FF2B5EF4-FFF2-40B4-BE49-F238E27FC236}">
                  <a16:creationId xmlns:a16="http://schemas.microsoft.com/office/drawing/2014/main" id="{AA09179E-572D-A246-86F4-E13021D097D7}"/>
                </a:ext>
              </a:extLst>
            </p:cNvPr>
            <p:cNvSpPr>
              <a:spLocks noChangeArrowheads="1"/>
            </p:cNvSpPr>
            <p:nvPr/>
          </p:nvSpPr>
          <p:spPr bwMode="auto">
            <a:xfrm rot="5400000">
              <a:off x="6970879" y="497609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98" name="Group 49">
              <a:extLst>
                <a:ext uri="{FF2B5EF4-FFF2-40B4-BE49-F238E27FC236}">
                  <a16:creationId xmlns:a16="http://schemas.microsoft.com/office/drawing/2014/main" id="{73F08637-BA76-1046-9C84-02C57B071667}"/>
                </a:ext>
              </a:extLst>
            </p:cNvPr>
            <p:cNvGrpSpPr>
              <a:grpSpLocks/>
            </p:cNvGrpSpPr>
            <p:nvPr/>
          </p:nvGrpSpPr>
          <p:grpSpPr bwMode="auto">
            <a:xfrm>
              <a:off x="6296294" y="4615439"/>
              <a:ext cx="768201" cy="646029"/>
              <a:chOff x="-44" y="1473"/>
              <a:chExt cx="981" cy="1105"/>
            </a:xfrm>
          </p:grpSpPr>
          <p:pic>
            <p:nvPicPr>
              <p:cNvPr id="99" name="Picture 50" descr="desktop_computer_stylized_medium">
                <a:extLst>
                  <a:ext uri="{FF2B5EF4-FFF2-40B4-BE49-F238E27FC236}">
                    <a16:creationId xmlns:a16="http://schemas.microsoft.com/office/drawing/2014/main" id="{C5A65E49-64BF-0248-B147-3C0ABA27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0" name="Freeform 51">
                <a:extLst>
                  <a:ext uri="{FF2B5EF4-FFF2-40B4-BE49-F238E27FC236}">
                    <a16:creationId xmlns:a16="http://schemas.microsoft.com/office/drawing/2014/main" id="{ABC6A075-F927-3A44-BE19-0AA6A019129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01" name="Rectangle 37">
              <a:extLst>
                <a:ext uri="{FF2B5EF4-FFF2-40B4-BE49-F238E27FC236}">
                  <a16:creationId xmlns:a16="http://schemas.microsoft.com/office/drawing/2014/main" id="{F7256B75-1D63-2E44-891A-1C8ED409B552}"/>
                </a:ext>
              </a:extLst>
            </p:cNvPr>
            <p:cNvSpPr>
              <a:spLocks noChangeArrowheads="1"/>
            </p:cNvSpPr>
            <p:nvPr/>
          </p:nvSpPr>
          <p:spPr bwMode="auto">
            <a:xfrm rot="5400000">
              <a:off x="8836293" y="496987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2" name="Group 49">
              <a:extLst>
                <a:ext uri="{FF2B5EF4-FFF2-40B4-BE49-F238E27FC236}">
                  <a16:creationId xmlns:a16="http://schemas.microsoft.com/office/drawing/2014/main" id="{D3C84CC7-318A-F44C-BC7C-1F376445C251}"/>
                </a:ext>
              </a:extLst>
            </p:cNvPr>
            <p:cNvGrpSpPr>
              <a:grpSpLocks/>
            </p:cNvGrpSpPr>
            <p:nvPr/>
          </p:nvGrpSpPr>
          <p:grpSpPr bwMode="auto">
            <a:xfrm>
              <a:off x="8674892" y="4777169"/>
              <a:ext cx="768201" cy="646029"/>
              <a:chOff x="-44" y="1473"/>
              <a:chExt cx="981" cy="1105"/>
            </a:xfrm>
          </p:grpSpPr>
          <p:pic>
            <p:nvPicPr>
              <p:cNvPr id="103" name="Picture 50" descr="desktop_computer_stylized_medium">
                <a:extLst>
                  <a:ext uri="{FF2B5EF4-FFF2-40B4-BE49-F238E27FC236}">
                    <a16:creationId xmlns:a16="http://schemas.microsoft.com/office/drawing/2014/main" id="{7660BF25-6D18-5A4A-8BE4-3CFBD08C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 name="Freeform 51">
                <a:extLst>
                  <a:ext uri="{FF2B5EF4-FFF2-40B4-BE49-F238E27FC236}">
                    <a16:creationId xmlns:a16="http://schemas.microsoft.com/office/drawing/2014/main" id="{8D17FB90-A54F-9B45-8704-608FEF0B14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09" name="Rectangle 37">
              <a:extLst>
                <a:ext uri="{FF2B5EF4-FFF2-40B4-BE49-F238E27FC236}">
                  <a16:creationId xmlns:a16="http://schemas.microsoft.com/office/drawing/2014/main" id="{77613146-BEF0-644B-A836-2EB04E8002AB}"/>
                </a:ext>
              </a:extLst>
            </p:cNvPr>
            <p:cNvSpPr>
              <a:spLocks noChangeArrowheads="1"/>
            </p:cNvSpPr>
            <p:nvPr/>
          </p:nvSpPr>
          <p:spPr bwMode="auto">
            <a:xfrm rot="10800000">
              <a:off x="7861470" y="566974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6" name="Group 49">
              <a:extLst>
                <a:ext uri="{FF2B5EF4-FFF2-40B4-BE49-F238E27FC236}">
                  <a16:creationId xmlns:a16="http://schemas.microsoft.com/office/drawing/2014/main" id="{0D5AC3A1-9C42-3647-BD7C-2BF588730AA6}"/>
                </a:ext>
              </a:extLst>
            </p:cNvPr>
            <p:cNvGrpSpPr>
              <a:grpSpLocks/>
            </p:cNvGrpSpPr>
            <p:nvPr/>
          </p:nvGrpSpPr>
          <p:grpSpPr bwMode="auto">
            <a:xfrm>
              <a:off x="7367278" y="5760072"/>
              <a:ext cx="768201" cy="646029"/>
              <a:chOff x="-44" y="1473"/>
              <a:chExt cx="981" cy="1105"/>
            </a:xfrm>
          </p:grpSpPr>
          <p:pic>
            <p:nvPicPr>
              <p:cNvPr id="107" name="Picture 50" descr="desktop_computer_stylized_medium">
                <a:extLst>
                  <a:ext uri="{FF2B5EF4-FFF2-40B4-BE49-F238E27FC236}">
                    <a16:creationId xmlns:a16="http://schemas.microsoft.com/office/drawing/2014/main" id="{26635111-EEAD-044B-A078-CDE50D4A5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 name="Freeform 51">
                <a:extLst>
                  <a:ext uri="{FF2B5EF4-FFF2-40B4-BE49-F238E27FC236}">
                    <a16:creationId xmlns:a16="http://schemas.microsoft.com/office/drawing/2014/main" id="{6C722D5C-0DA5-4943-BCD3-A0181121BF5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10" name="Rectangle 37">
              <a:extLst>
                <a:ext uri="{FF2B5EF4-FFF2-40B4-BE49-F238E27FC236}">
                  <a16:creationId xmlns:a16="http://schemas.microsoft.com/office/drawing/2014/main" id="{09F4DA0F-D305-D34F-BA6E-50CB86EC28B4}"/>
                </a:ext>
              </a:extLst>
            </p:cNvPr>
            <p:cNvSpPr>
              <a:spLocks noChangeArrowheads="1"/>
            </p:cNvSpPr>
            <p:nvPr/>
          </p:nvSpPr>
          <p:spPr bwMode="auto">
            <a:xfrm rot="10800000">
              <a:off x="7859915" y="438844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59" name="Group 44">
              <a:extLst>
                <a:ext uri="{FF2B5EF4-FFF2-40B4-BE49-F238E27FC236}">
                  <a16:creationId xmlns:a16="http://schemas.microsoft.com/office/drawing/2014/main" id="{FBD1E47D-990B-2E43-A7A3-9B664F60E58A}"/>
                </a:ext>
              </a:extLst>
            </p:cNvPr>
            <p:cNvGrpSpPr>
              <a:grpSpLocks/>
            </p:cNvGrpSpPr>
            <p:nvPr/>
          </p:nvGrpSpPr>
          <p:grpSpPr bwMode="auto">
            <a:xfrm>
              <a:off x="7480526" y="3889527"/>
              <a:ext cx="852487" cy="741363"/>
              <a:chOff x="-44" y="1473"/>
              <a:chExt cx="981" cy="1105"/>
            </a:xfrm>
          </p:grpSpPr>
          <p:pic>
            <p:nvPicPr>
              <p:cNvPr id="60" name="Picture 45" descr="desktop_computer_stylized_medium">
                <a:extLst>
                  <a:ext uri="{FF2B5EF4-FFF2-40B4-BE49-F238E27FC236}">
                    <a16:creationId xmlns:a16="http://schemas.microsoft.com/office/drawing/2014/main" id="{592B481C-B53F-BF47-AD1B-2E6BDCFAF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Freeform 46">
                <a:extLst>
                  <a:ext uri="{FF2B5EF4-FFF2-40B4-BE49-F238E27FC236}">
                    <a16:creationId xmlns:a16="http://schemas.microsoft.com/office/drawing/2014/main" id="{2D0F8AEC-7A1F-964C-8A02-58C4F390384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11" name="Group 110">
              <a:extLst>
                <a:ext uri="{FF2B5EF4-FFF2-40B4-BE49-F238E27FC236}">
                  <a16:creationId xmlns:a16="http://schemas.microsoft.com/office/drawing/2014/main" id="{D52E7F60-11FB-F544-8C5D-1F0C4F2A3A93}"/>
                </a:ext>
              </a:extLst>
            </p:cNvPr>
            <p:cNvGrpSpPr/>
            <p:nvPr/>
          </p:nvGrpSpPr>
          <p:grpSpPr>
            <a:xfrm>
              <a:off x="7642010" y="4950839"/>
              <a:ext cx="561892" cy="329289"/>
              <a:chOff x="3668110" y="2448910"/>
              <a:chExt cx="3794234" cy="2165130"/>
            </a:xfrm>
          </p:grpSpPr>
          <p:sp>
            <p:nvSpPr>
              <p:cNvPr id="112" name="Rectangle 111">
                <a:extLst>
                  <a:ext uri="{FF2B5EF4-FFF2-40B4-BE49-F238E27FC236}">
                    <a16:creationId xmlns:a16="http://schemas.microsoft.com/office/drawing/2014/main" id="{23CA7BB1-785A-2F4E-99C7-9A87B4C1589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Freeform 112">
                <a:extLst>
                  <a:ext uri="{FF2B5EF4-FFF2-40B4-BE49-F238E27FC236}">
                    <a16:creationId xmlns:a16="http://schemas.microsoft.com/office/drawing/2014/main" id="{D6E11BDC-7A81-3D49-B82F-217FBC3D8BA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14" name="Group 113">
                <a:extLst>
                  <a:ext uri="{FF2B5EF4-FFF2-40B4-BE49-F238E27FC236}">
                    <a16:creationId xmlns:a16="http://schemas.microsoft.com/office/drawing/2014/main" id="{40B98351-A0BF-8F45-BA38-838A66C2790F}"/>
                  </a:ext>
                </a:extLst>
              </p:cNvPr>
              <p:cNvGrpSpPr/>
              <p:nvPr/>
            </p:nvGrpSpPr>
            <p:grpSpPr>
              <a:xfrm>
                <a:off x="3941378" y="2603243"/>
                <a:ext cx="3202061" cy="1066110"/>
                <a:chOff x="7939341" y="3037317"/>
                <a:chExt cx="897649" cy="353919"/>
              </a:xfrm>
            </p:grpSpPr>
            <p:sp>
              <p:nvSpPr>
                <p:cNvPr id="115" name="Freeform 114">
                  <a:extLst>
                    <a:ext uri="{FF2B5EF4-FFF2-40B4-BE49-F238E27FC236}">
                      <a16:creationId xmlns:a16="http://schemas.microsoft.com/office/drawing/2014/main" id="{424FAC47-A5B2-724B-B58E-B1DE520B997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6" name="Freeform 115">
                  <a:extLst>
                    <a:ext uri="{FF2B5EF4-FFF2-40B4-BE49-F238E27FC236}">
                      <a16:creationId xmlns:a16="http://schemas.microsoft.com/office/drawing/2014/main" id="{D765BB73-0713-214F-B633-B66F09A5A736}"/>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7" name="Freeform 116">
                  <a:extLst>
                    <a:ext uri="{FF2B5EF4-FFF2-40B4-BE49-F238E27FC236}">
                      <a16:creationId xmlns:a16="http://schemas.microsoft.com/office/drawing/2014/main" id="{A2048D2B-32B6-404A-8309-2D614DB0F64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85ADFEC2-5799-064A-A2B3-E69C5AD6EC08}"/>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21" name="Rectangle 6">
            <a:extLst>
              <a:ext uri="{FF2B5EF4-FFF2-40B4-BE49-F238E27FC236}">
                <a16:creationId xmlns:a16="http://schemas.microsoft.com/office/drawing/2014/main" id="{5E5D623C-BFF9-A44C-8728-E57D1D8E9F2D}"/>
              </a:ext>
            </a:extLst>
          </p:cNvPr>
          <p:cNvSpPr txBox="1">
            <a:spLocks noChangeArrowheads="1"/>
          </p:cNvSpPr>
          <p:nvPr/>
        </p:nvSpPr>
        <p:spPr>
          <a:xfrm>
            <a:off x="902495" y="1850228"/>
            <a:ext cx="8129666" cy="123088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75000"/>
              </a:lnSpc>
              <a:spcBef>
                <a:spcPts val="750"/>
              </a:spcBef>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witched</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prevails today</a:t>
            </a:r>
          </a:p>
          <a:p>
            <a:pPr marL="521494" lvl="1" indent="-173831" defTabSz="685800">
              <a:lnSpc>
                <a:spcPct val="75000"/>
              </a:lnSpc>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Active </a:t>
            </a:r>
            <a:r>
              <a:rPr lang="en-US" sz="1800" dirty="0">
                <a:solidFill>
                  <a:prstClr val="black"/>
                </a:solidFill>
                <a:latin typeface="Avenir Book" panose="020B0503020203020204" pitchFamily="34" charset="-78"/>
                <a:cs typeface="Avenir Book" panose="020B0503020203020204" pitchFamily="34" charset="-78"/>
              </a:rPr>
              <a:t>link-layer 2 </a:t>
            </a:r>
            <a:r>
              <a:rPr lang="en-US" sz="1800" dirty="0">
                <a:solidFill>
                  <a:srgbClr val="0000A8"/>
                </a:solidFill>
                <a:latin typeface="Avenir Book" panose="020B0503020203020204" pitchFamily="34" charset="-78"/>
                <a:cs typeface="Avenir Book" panose="020B0503020203020204" pitchFamily="34" charset="-78"/>
              </a:rPr>
              <a:t>switch</a:t>
            </a:r>
            <a:r>
              <a:rPr lang="en-US" sz="1800" dirty="0">
                <a:solidFill>
                  <a:srgbClr val="CC0000"/>
                </a:solidFill>
                <a:latin typeface="Avenir Book" panose="020B0503020203020204" pitchFamily="34" charset="-78"/>
                <a:cs typeface="Avenir Book" panose="020B0503020203020204" pitchFamily="34" charset="-78"/>
              </a:rPr>
              <a:t> </a:t>
            </a:r>
            <a:r>
              <a:rPr lang="en-US" sz="1800" dirty="0">
                <a:solidFill>
                  <a:prstClr val="black"/>
                </a:solidFill>
                <a:latin typeface="Avenir Book" panose="020B0503020203020204" pitchFamily="34" charset="-78"/>
                <a:cs typeface="Avenir Book" panose="020B0503020203020204" pitchFamily="34" charset="-78"/>
              </a:rPr>
              <a:t>in center</a:t>
            </a:r>
          </a:p>
          <a:p>
            <a:pPr marL="521494" lvl="1" indent="-173831" defTabSz="685800">
              <a:lnSpc>
                <a:spcPct val="100000"/>
              </a:lnSpc>
              <a:spcBef>
                <a:spcPts val="375"/>
              </a:spcBef>
              <a:defRPr/>
            </a:pPr>
            <a:r>
              <a:rPr lang="en-US" sz="1800" dirty="0">
                <a:solidFill>
                  <a:prstClr val="black"/>
                </a:solidFill>
                <a:latin typeface="Avenir Book" panose="020B0503020203020204" pitchFamily="34" charset="-78"/>
                <a:cs typeface="Avenir Book" panose="020B0503020203020204" pitchFamily="34" charset="-78"/>
              </a:rPr>
              <a:t>E</a:t>
            </a:r>
            <a:r>
              <a:rPr lang="en-US" sz="1800" dirty="0" smtClean="0">
                <a:solidFill>
                  <a:prstClr val="black"/>
                </a:solidFill>
                <a:latin typeface="Avenir Book" panose="020B0503020203020204" pitchFamily="34" charset="-78"/>
                <a:cs typeface="Avenir Book" panose="020B0503020203020204" pitchFamily="34" charset="-78"/>
              </a:rPr>
              <a:t>ach </a:t>
            </a:r>
            <a:r>
              <a:rPr lang="en-US" altLang="ja-JP" sz="18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spoke</a:t>
            </a:r>
            <a:r>
              <a:rPr lang="en-US" altLang="ja-JP" sz="18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 runs a (separate) Ethernet protocol (nodes do not collide with each other)</a:t>
            </a:r>
          </a:p>
        </p:txBody>
      </p:sp>
    </p:spTree>
    <p:extLst>
      <p:ext uri="{BB962C8B-B14F-4D97-AF65-F5344CB8AC3E}">
        <p14:creationId xmlns:p14="http://schemas.microsoft.com/office/powerpoint/2010/main" val="38241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dissolve">
                                      <p:cBhvr>
                                        <p:cTn id="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21796</TotalTime>
  <Words>1348</Words>
  <Application>Microsoft Office PowerPoint</Application>
  <PresentationFormat>On-screen Show (4:3)</PresentationFormat>
  <Paragraphs>375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MS PGothic</vt:lpstr>
      <vt:lpstr>Yu Gothic</vt:lpstr>
      <vt:lpstr>Arial</vt:lpstr>
      <vt:lpstr>Avenir Book</vt:lpstr>
      <vt:lpstr>Calibri</vt:lpstr>
      <vt:lpstr>Calibri Light</vt:lpstr>
      <vt:lpstr>Times New Roman</vt:lpstr>
      <vt:lpstr>Wingdings</vt:lpstr>
      <vt:lpstr>Presentation Template 13_9_21</vt:lpstr>
      <vt:lpstr> Computer Networks  Local Area Networks</vt:lpstr>
      <vt:lpstr>MAC Address and Framing</vt:lpstr>
      <vt:lpstr>MAC addresses</vt:lpstr>
      <vt:lpstr>MAC addresses</vt:lpstr>
      <vt:lpstr>Ethernet frame structure</vt:lpstr>
      <vt:lpstr>Ethernet frame structure </vt:lpstr>
      <vt:lpstr>802.11 frame structure</vt:lpstr>
      <vt:lpstr>Ethernet Switches</vt:lpstr>
      <vt:lpstr>Ethernet: physical topology</vt:lpstr>
      <vt:lpstr>Ethernet switch</vt:lpstr>
      <vt:lpstr>Ethernet switch</vt:lpstr>
      <vt:lpstr>Ethernet switch</vt:lpstr>
      <vt:lpstr>Switch forwarding table</vt:lpstr>
      <vt:lpstr>Switch: self-learning</vt:lpstr>
      <vt:lpstr>Self-learning and Forwarding</vt:lpstr>
      <vt:lpstr>Interconnecting switches</vt:lpstr>
      <vt:lpstr>Switch: frame filtering/forwarding</vt:lpstr>
      <vt:lpstr>Virtual LAN</vt:lpstr>
      <vt:lpstr>Virtual LANs (VLANs)</vt:lpstr>
      <vt:lpstr>Port-based VLANs</vt:lpstr>
      <vt:lpstr>Port-based VLANs</vt:lpstr>
      <vt:lpstr>VLANS spanning multiple switches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Amitangshu Pal</cp:lastModifiedBy>
  <cp:revision>615</cp:revision>
  <cp:lastPrinted>2022-06-04T09:51:13Z</cp:lastPrinted>
  <dcterms:created xsi:type="dcterms:W3CDTF">2021-09-13T14:43:22Z</dcterms:created>
  <dcterms:modified xsi:type="dcterms:W3CDTF">2024-02-12T17:32:16Z</dcterms:modified>
</cp:coreProperties>
</file>