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65" r:id="rId2"/>
    <p:sldId id="401" r:id="rId3"/>
    <p:sldId id="402" r:id="rId4"/>
    <p:sldId id="403" r:id="rId5"/>
    <p:sldId id="404" r:id="rId6"/>
    <p:sldId id="381" r:id="rId7"/>
    <p:sldId id="382" r:id="rId8"/>
    <p:sldId id="383" r:id="rId9"/>
    <p:sldId id="384" r:id="rId10"/>
    <p:sldId id="385" r:id="rId11"/>
    <p:sldId id="397" r:id="rId12"/>
    <p:sldId id="386" r:id="rId13"/>
    <p:sldId id="387" r:id="rId14"/>
    <p:sldId id="399" r:id="rId15"/>
    <p:sldId id="388" r:id="rId16"/>
    <p:sldId id="389" r:id="rId17"/>
    <p:sldId id="398" r:id="rId18"/>
    <p:sldId id="395" r:id="rId19"/>
    <p:sldId id="396" r:id="rId20"/>
    <p:sldId id="400" r:id="rId21"/>
    <p:sldId id="391" r:id="rId22"/>
    <p:sldId id="392" r:id="rId23"/>
    <p:sldId id="306" r:id="rId2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93" d="100"/>
          <a:sy n="93" d="100"/>
        </p:scale>
        <p:origin x="1539" y="7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y Sinhal" userId="3b84d679-3b38-40f9-87be-70a05980df75" providerId="ADAL" clId="{8BA4F5F0-7B7C-4878-8D61-419967C59FCB}"/>
    <pc:docChg chg="modSld">
      <pc:chgData name="Anay Sinhal" userId="3b84d679-3b38-40f9-87be-70a05980df75" providerId="ADAL" clId="{8BA4F5F0-7B7C-4878-8D61-419967C59FCB}" dt="2024-02-22T23:03:05.724" v="2" actId="1036"/>
      <pc:docMkLst>
        <pc:docMk/>
      </pc:docMkLst>
      <pc:sldChg chg="modSp mod">
        <pc:chgData name="Anay Sinhal" userId="3b84d679-3b38-40f9-87be-70a05980df75" providerId="ADAL" clId="{8BA4F5F0-7B7C-4878-8D61-419967C59FCB}" dt="2024-02-22T23:03:05.724" v="2" actId="1036"/>
        <pc:sldMkLst>
          <pc:docMk/>
          <pc:sldMk cId="4257869558" sldId="265"/>
        </pc:sldMkLst>
        <pc:spChg chg="mod">
          <ac:chgData name="Anay Sinhal" userId="3b84d679-3b38-40f9-87be-70a05980df75" providerId="ADAL" clId="{8BA4F5F0-7B7C-4878-8D61-419967C59FCB}" dt="2024-02-22T23:03:05.724" v="2" actId="1036"/>
          <ac:spMkLst>
            <pc:docMk/>
            <pc:sldMk cId="4257869558" sldId="265"/>
            <ac:spMk id="921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23-02-2024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23-02-2024</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23/02/2024 04:33</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a:cs typeface="Arial" pitchFamily="34" charset="0"/>
            </a:endParaRPr>
          </a:p>
        </p:txBody>
      </p:sp>
    </p:spTree>
    <p:extLst>
      <p:ext uri="{BB962C8B-B14F-4D97-AF65-F5344CB8AC3E}">
        <p14:creationId xmlns:p14="http://schemas.microsoft.com/office/powerpoint/2010/main" val="311613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188507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a:cs typeface="Arial" pitchFamily="34" charset="0"/>
            </a:endParaRPr>
          </a:p>
        </p:txBody>
      </p:sp>
    </p:spTree>
    <p:extLst>
      <p:ext uri="{BB962C8B-B14F-4D97-AF65-F5344CB8AC3E}">
        <p14:creationId xmlns:p14="http://schemas.microsoft.com/office/powerpoint/2010/main" val="370793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13</a:t>
            </a:fld>
            <a:endParaRPr lang="en-GB" sz="1200">
              <a:cs typeface="Arial" pitchFamily="34" charset="0"/>
            </a:endParaRPr>
          </a:p>
        </p:txBody>
      </p:sp>
    </p:spTree>
    <p:extLst>
      <p:ext uri="{BB962C8B-B14F-4D97-AF65-F5344CB8AC3E}">
        <p14:creationId xmlns:p14="http://schemas.microsoft.com/office/powerpoint/2010/main" val="1229670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a:cs typeface="Arial" pitchFamily="34" charset="0"/>
            </a:endParaRPr>
          </a:p>
        </p:txBody>
      </p:sp>
    </p:spTree>
    <p:extLst>
      <p:ext uri="{BB962C8B-B14F-4D97-AF65-F5344CB8AC3E}">
        <p14:creationId xmlns:p14="http://schemas.microsoft.com/office/powerpoint/2010/main" val="2217140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15</a:t>
            </a:fld>
            <a:endParaRPr lang="en-GB" sz="1200">
              <a:cs typeface="Arial" pitchFamily="34" charset="0"/>
            </a:endParaRPr>
          </a:p>
        </p:txBody>
      </p:sp>
    </p:spTree>
    <p:extLst>
      <p:ext uri="{BB962C8B-B14F-4D97-AF65-F5344CB8AC3E}">
        <p14:creationId xmlns:p14="http://schemas.microsoft.com/office/powerpoint/2010/main" val="359648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a:cs typeface="Arial" pitchFamily="34" charset="0"/>
            </a:endParaRPr>
          </a:p>
        </p:txBody>
      </p:sp>
    </p:spTree>
    <p:extLst>
      <p:ext uri="{BB962C8B-B14F-4D97-AF65-F5344CB8AC3E}">
        <p14:creationId xmlns:p14="http://schemas.microsoft.com/office/powerpoint/2010/main" val="2131244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a:cs typeface="Arial" pitchFamily="34" charset="0"/>
            </a:endParaRPr>
          </a:p>
        </p:txBody>
      </p:sp>
    </p:spTree>
    <p:extLst>
      <p:ext uri="{BB962C8B-B14F-4D97-AF65-F5344CB8AC3E}">
        <p14:creationId xmlns:p14="http://schemas.microsoft.com/office/powerpoint/2010/main" val="2242992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18</a:t>
            </a:fld>
            <a:endParaRPr lang="en-GB" sz="1200">
              <a:cs typeface="Arial" pitchFamily="34" charset="0"/>
            </a:endParaRPr>
          </a:p>
        </p:txBody>
      </p:sp>
    </p:spTree>
    <p:extLst>
      <p:ext uri="{BB962C8B-B14F-4D97-AF65-F5344CB8AC3E}">
        <p14:creationId xmlns:p14="http://schemas.microsoft.com/office/powerpoint/2010/main" val="326016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19</a:t>
            </a:fld>
            <a:endParaRPr lang="en-GB" sz="1200">
              <a:cs typeface="Arial" pitchFamily="34" charset="0"/>
            </a:endParaRPr>
          </a:p>
        </p:txBody>
      </p:sp>
    </p:spTree>
    <p:extLst>
      <p:ext uri="{BB962C8B-B14F-4D97-AF65-F5344CB8AC3E}">
        <p14:creationId xmlns:p14="http://schemas.microsoft.com/office/powerpoint/2010/main" val="159166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04:33</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2178177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20</a:t>
            </a:fld>
            <a:endParaRPr lang="en-GB" sz="1200">
              <a:cs typeface="Arial" pitchFamily="34" charset="0"/>
            </a:endParaRPr>
          </a:p>
        </p:txBody>
      </p:sp>
    </p:spTree>
    <p:extLst>
      <p:ext uri="{BB962C8B-B14F-4D97-AF65-F5344CB8AC3E}">
        <p14:creationId xmlns:p14="http://schemas.microsoft.com/office/powerpoint/2010/main" val="3254244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21</a:t>
            </a:fld>
            <a:endParaRPr lang="en-GB" sz="1200">
              <a:cs typeface="Arial" pitchFamily="34" charset="0"/>
            </a:endParaRPr>
          </a:p>
        </p:txBody>
      </p:sp>
    </p:spTree>
    <p:extLst>
      <p:ext uri="{BB962C8B-B14F-4D97-AF65-F5344CB8AC3E}">
        <p14:creationId xmlns:p14="http://schemas.microsoft.com/office/powerpoint/2010/main" val="137583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22</a:t>
            </a:fld>
            <a:endParaRPr lang="en-GB" sz="1200">
              <a:cs typeface="Arial" pitchFamily="34" charset="0"/>
            </a:endParaRPr>
          </a:p>
        </p:txBody>
      </p:sp>
    </p:spTree>
    <p:extLst>
      <p:ext uri="{BB962C8B-B14F-4D97-AF65-F5344CB8AC3E}">
        <p14:creationId xmlns:p14="http://schemas.microsoft.com/office/powerpoint/2010/main" val="2798841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04:33</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23</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04:33</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a:t>
            </a:fld>
            <a:endParaRPr lang="en-GB" sz="1200">
              <a:cs typeface="Arial" pitchFamily="34" charset="0"/>
            </a:endParaRPr>
          </a:p>
        </p:txBody>
      </p:sp>
    </p:spTree>
    <p:extLst>
      <p:ext uri="{BB962C8B-B14F-4D97-AF65-F5344CB8AC3E}">
        <p14:creationId xmlns:p14="http://schemas.microsoft.com/office/powerpoint/2010/main" val="32660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04:33</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4</a:t>
            </a:fld>
            <a:endParaRPr lang="en-GB" sz="1200">
              <a:cs typeface="Arial" pitchFamily="34" charset="0"/>
            </a:endParaRPr>
          </a:p>
        </p:txBody>
      </p:sp>
    </p:spTree>
    <p:extLst>
      <p:ext uri="{BB962C8B-B14F-4D97-AF65-F5344CB8AC3E}">
        <p14:creationId xmlns:p14="http://schemas.microsoft.com/office/powerpoint/2010/main" val="16795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a:cs typeface="Arial" pitchFamily="34" charset="0"/>
            </a:endParaRPr>
          </a:p>
        </p:txBody>
      </p:sp>
    </p:spTree>
    <p:extLst>
      <p:ext uri="{BB962C8B-B14F-4D97-AF65-F5344CB8AC3E}">
        <p14:creationId xmlns:p14="http://schemas.microsoft.com/office/powerpoint/2010/main" val="33321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6</a:t>
            </a:fld>
            <a:endParaRPr lang="en-US" sz="1200"/>
          </a:p>
        </p:txBody>
      </p:sp>
    </p:spTree>
    <p:extLst>
      <p:ext uri="{BB962C8B-B14F-4D97-AF65-F5344CB8AC3E}">
        <p14:creationId xmlns:p14="http://schemas.microsoft.com/office/powerpoint/2010/main" val="387177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a:cs typeface="Arial" pitchFamily="34" charset="0"/>
            </a:endParaRPr>
          </a:p>
        </p:txBody>
      </p:sp>
    </p:spTree>
    <p:extLst>
      <p:ext uri="{BB962C8B-B14F-4D97-AF65-F5344CB8AC3E}">
        <p14:creationId xmlns:p14="http://schemas.microsoft.com/office/powerpoint/2010/main" val="1062320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a:cs typeface="Arial" pitchFamily="34" charset="0"/>
            </a:endParaRPr>
          </a:p>
        </p:txBody>
      </p:sp>
    </p:spTree>
    <p:extLst>
      <p:ext uri="{BB962C8B-B14F-4D97-AF65-F5344CB8AC3E}">
        <p14:creationId xmlns:p14="http://schemas.microsoft.com/office/powerpoint/2010/main" val="2454702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23/02/2024 04:33</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9</a:t>
            </a:fld>
            <a:endParaRPr lang="en-GB" sz="1200">
              <a:cs typeface="Arial" pitchFamily="34" charset="0"/>
            </a:endParaRPr>
          </a:p>
        </p:txBody>
      </p:sp>
    </p:spTree>
    <p:extLst>
      <p:ext uri="{BB962C8B-B14F-4D97-AF65-F5344CB8AC3E}">
        <p14:creationId xmlns:p14="http://schemas.microsoft.com/office/powerpoint/2010/main" val="150342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2/23/2024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0.png"/><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4.tm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8.tmp"/><Relationship Id="rId4" Type="http://schemas.openxmlformats.org/officeDocument/2006/relationships/image" Target="../media/image16.tmp"/></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714408"/>
            <a:ext cx="8382000" cy="1568450"/>
          </a:xfrm>
        </p:spPr>
        <p:txBody>
          <a:bodyPr>
            <a:normAutofit fontScale="90000"/>
          </a:bodyPr>
          <a:lstStyle/>
          <a:p>
            <a:br>
              <a:rPr lang="en-US" sz="3200" dirty="0"/>
            </a:br>
            <a:r>
              <a:rPr lang="en-US" sz="3200" dirty="0"/>
              <a:t>Computer Networks </a:t>
            </a:r>
            <a:br>
              <a:rPr lang="en-US" sz="3200" dirty="0"/>
            </a:br>
            <a:br>
              <a:rPr lang="en-US" sz="3200" dirty="0"/>
            </a:br>
            <a:r>
              <a:rPr lang="en-US" sz="3200" dirty="0"/>
              <a:t>Signal Encoding Techniques (Digital to Digital)</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a:t>NRZ-I</a:t>
            </a:r>
            <a:br>
              <a:rPr lang="en-US" dirty="0"/>
            </a:b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r>
              <a:rPr lang="en-US" altLang="en-US" dirty="0"/>
              <a:t>  </a:t>
            </a:r>
            <a:r>
              <a:rPr lang="th-TH" altLang="en-US" sz="2400" dirty="0"/>
              <a:t>1 = change of signal level (on-off or off-on)</a:t>
            </a:r>
            <a:br>
              <a:rPr lang="th-TH" altLang="en-US" sz="2400" dirty="0"/>
            </a:br>
            <a:r>
              <a:rPr lang="th-TH" altLang="en-US" sz="2400" dirty="0"/>
              <a:t>0 = no change of signal level</a:t>
            </a:r>
          </a:p>
          <a:p>
            <a:pPr marL="228600" lvl="1">
              <a:spcBef>
                <a:spcPts val="1000"/>
              </a:spcBef>
            </a:pPr>
            <a:r>
              <a:rPr lang="en-IN" altLang="en-US" sz="2400" dirty="0"/>
              <a:t>F</a:t>
            </a:r>
            <a:r>
              <a:rPr lang="th-TH" altLang="en-US" sz="2400" dirty="0"/>
              <a:t>ixes clocking problem for long string of 1 bits</a:t>
            </a:r>
            <a:r>
              <a:rPr lang="en-IN" altLang="en-US" sz="2400" dirty="0"/>
              <a:t>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sz="2400" dirty="0">
              <a:solidFill>
                <a:srgbClr val="0000FF"/>
              </a:solidFill>
            </a:endParaRPr>
          </a:p>
          <a:p>
            <a:r>
              <a:rPr lang="th-TH" altLang="en-US" sz="2400" dirty="0"/>
              <a:t>Problems:</a:t>
            </a:r>
          </a:p>
          <a:p>
            <a:pPr lvl="1"/>
            <a:r>
              <a:rPr lang="en-IN" altLang="en-US" dirty="0"/>
              <a:t>L</a:t>
            </a:r>
            <a:r>
              <a:rPr lang="th-TH" altLang="en-US" sz="2400" dirty="0"/>
              <a:t>ack of clock recovery during long string of 0 bits</a:t>
            </a:r>
            <a:r>
              <a:rPr lang="en-IN" altLang="en-US" sz="2400" dirty="0"/>
              <a:t> </a:t>
            </a:r>
            <a:r>
              <a:rPr lang="en-IN" altLang="en-US" dirty="0">
                <a:solidFill>
                  <a:srgbClr val="C00000"/>
                </a:solidFill>
                <a:latin typeface="Segoe UI Emoji" panose="020B0502040204020203" pitchFamily="34" charset="0"/>
                <a:ea typeface="Segoe UI Emoji" panose="020B0502040204020203" pitchFamily="34" charset="0"/>
              </a:rPr>
              <a:t>🙁</a:t>
            </a:r>
            <a:endParaRPr lang="th-TH" altLang="en-US" sz="2400" dirty="0"/>
          </a:p>
          <a:p>
            <a:pPr lvl="1"/>
            <a:r>
              <a:rPr lang="en-IN" altLang="en-US" dirty="0"/>
              <a:t>H</a:t>
            </a:r>
            <a:r>
              <a:rPr lang="th-TH" altLang="en-US" sz="2400" dirty="0"/>
              <a:t>as d.c. component</a:t>
            </a:r>
            <a:r>
              <a:rPr lang="en-IN" altLang="en-US" sz="2400" dirty="0"/>
              <a:t> </a:t>
            </a:r>
            <a:r>
              <a:rPr lang="en-IN" altLang="en-US" dirty="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662" y="4073524"/>
            <a:ext cx="6068291" cy="843872"/>
          </a:xfrm>
          <a:prstGeom prst="rect">
            <a:avLst/>
          </a:prstGeom>
        </p:spPr>
      </p:pic>
      <p:pic>
        <p:nvPicPr>
          <p:cNvPr id="20" name="Picture 19" descr="Screen Clipping"/>
          <p:cNvPicPr>
            <a:picLocks noChangeAspect="1"/>
          </p:cNvPicPr>
          <p:nvPr/>
        </p:nvPicPr>
        <p:blipFill rotWithShape="1">
          <a:blip r:embed="rId4">
            <a:extLst>
              <a:ext uri="{28A0092B-C50C-407E-A947-70E740481C1C}">
                <a14:useLocalDpi xmlns:a14="http://schemas.microsoft.com/office/drawing/2010/main" val="0"/>
              </a:ext>
            </a:extLst>
          </a:blip>
          <a:srcRect l="18275" b="69147"/>
          <a:stretch/>
        </p:blipFill>
        <p:spPr>
          <a:xfrm>
            <a:off x="1346661" y="3670843"/>
            <a:ext cx="6068291" cy="423319"/>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5503025" y="465078"/>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503025" y="465078"/>
                <a:ext cx="3321861"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861022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Performance of Encoding Schemes</a:t>
            </a:r>
            <a:endParaRPr dirty="0"/>
          </a:p>
        </p:txBody>
      </p:sp>
      <p:pic>
        <p:nvPicPr>
          <p:cNvPr id="5" name="Picture 4"/>
          <p:cNvPicPr>
            <a:picLocks noChangeAspect="1"/>
          </p:cNvPicPr>
          <p:nvPr/>
        </p:nvPicPr>
        <p:blipFill>
          <a:blip r:embed="rId3"/>
          <a:stretch>
            <a:fillRect/>
          </a:stretch>
        </p:blipFill>
        <p:spPr>
          <a:xfrm>
            <a:off x="1673325" y="1040135"/>
            <a:ext cx="5797349" cy="4085499"/>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081548" y="1296350"/>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081548" y="1296350"/>
                <a:ext cx="3321861" cy="400110"/>
              </a:xfrm>
              <a:prstGeom prst="rect">
                <a:avLst/>
              </a:prstGeom>
              <a:blipFill>
                <a:blip r:embed="rId4"/>
                <a:stretch>
                  <a:fillRect b="-10769"/>
                </a:stretch>
              </a:blipFill>
            </p:spPr>
            <p:txBody>
              <a:bodyPr/>
              <a:lstStyle/>
              <a:p>
                <a:r>
                  <a:rPr lang="en-IN">
                    <a:noFill/>
                  </a:rPr>
                  <a:t> </a:t>
                </a:r>
              </a:p>
            </p:txBody>
          </p:sp>
        </mc:Fallback>
      </mc:AlternateContent>
    </p:spTree>
    <p:extLst>
      <p:ext uri="{BB962C8B-B14F-4D97-AF65-F5344CB8AC3E}">
        <p14:creationId xmlns:p14="http://schemas.microsoft.com/office/powerpoint/2010/main" val="10380305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a:t>Bipolar-AMI</a:t>
            </a:r>
            <a:br>
              <a:rPr lang="en-US" dirty="0"/>
            </a:br>
            <a:endParaRPr dirty="0"/>
          </a:p>
        </p:txBody>
      </p:sp>
      <p:sp>
        <p:nvSpPr>
          <p:cNvPr id="13315" name="Text Placeholder 2"/>
          <p:cNvSpPr>
            <a:spLocks noGrp="1"/>
          </p:cNvSpPr>
          <p:nvPr>
            <p:ph type="body" sz="quarter" idx="10"/>
          </p:nvPr>
        </p:nvSpPr>
        <p:spPr>
          <a:xfrm>
            <a:off x="375444" y="739833"/>
            <a:ext cx="8405812" cy="3354329"/>
          </a:xfrm>
        </p:spPr>
        <p:txBody>
          <a:bodyPr>
            <a:normAutofit lnSpcReduction="10000"/>
          </a:bodyPr>
          <a:lstStyle/>
          <a:p>
            <a:pPr>
              <a:buFontTx/>
              <a:buNone/>
            </a:pPr>
            <a:r>
              <a:rPr lang="en-US" altLang="en-US" dirty="0"/>
              <a:t>   </a:t>
            </a:r>
            <a:r>
              <a:rPr lang="th-TH" altLang="en-US" sz="2400" dirty="0"/>
              <a:t>Uses 3 signal levels:  +V,  0,  -V</a:t>
            </a:r>
          </a:p>
          <a:p>
            <a:pPr>
              <a:buFontTx/>
              <a:buNone/>
            </a:pPr>
            <a:r>
              <a:rPr lang="th-TH" altLang="en-US" sz="2400" dirty="0"/>
              <a:t>	0 = no signal (0 voltage)</a:t>
            </a:r>
            <a:br>
              <a:rPr lang="th-TH" altLang="en-US" sz="2400" dirty="0"/>
            </a:br>
            <a:r>
              <a:rPr lang="th-TH" altLang="en-US" sz="2400" dirty="0"/>
              <a:t>1 = alternating +V and -V</a:t>
            </a:r>
          </a:p>
          <a:p>
            <a:pPr marL="228600" lvl="1">
              <a:spcBef>
                <a:spcPts val="1000"/>
              </a:spcBef>
            </a:pPr>
            <a:r>
              <a:rPr lang="en-IN" altLang="en-US" sz="2400" dirty="0"/>
              <a:t>N</a:t>
            </a:r>
            <a:r>
              <a:rPr lang="th-TH" altLang="en-US" sz="2400" dirty="0"/>
              <a:t>o d.c. component (alternating +V and -V)</a:t>
            </a:r>
            <a:r>
              <a:rPr lang="en-IN" altLang="en-US" sz="2400" dirty="0"/>
              <a:t>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sz="2400" dirty="0"/>
              <a:t>C</a:t>
            </a:r>
            <a:r>
              <a:rPr lang="th-TH" altLang="en-US" sz="2400" dirty="0"/>
              <a:t>an detect some bit errors (consecutive +V or -V)</a:t>
            </a:r>
            <a:r>
              <a:rPr lang="en-IN" altLang="en-US" sz="2400" dirty="0"/>
              <a:t>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sz="2400" dirty="0"/>
          </a:p>
          <a:p>
            <a:r>
              <a:rPr lang="th-TH" altLang="en-US" sz="2400" dirty="0"/>
              <a:t>Problems:</a:t>
            </a:r>
          </a:p>
          <a:p>
            <a:pPr lvl="1"/>
            <a:r>
              <a:rPr lang="en-IN" altLang="en-US" sz="2400" dirty="0"/>
              <a:t>L</a:t>
            </a:r>
            <a:r>
              <a:rPr lang="th-TH" altLang="en-US" sz="2400" dirty="0"/>
              <a:t>oss of synchronization during long string of 0 bits</a:t>
            </a:r>
            <a:r>
              <a:rPr lang="en-IN" altLang="en-US" sz="2400" dirty="0"/>
              <a:t> </a:t>
            </a:r>
            <a:r>
              <a:rPr lang="en-IN" altLang="en-US" dirty="0">
                <a:solidFill>
                  <a:srgbClr val="C00000"/>
                </a:solidFill>
                <a:latin typeface="Segoe UI Emoji" panose="020B0502040204020203" pitchFamily="34" charset="0"/>
                <a:ea typeface="Segoe UI Emoji" panose="020B0502040204020203" pitchFamily="34" charset="0"/>
              </a:rPr>
              <a:t>🙁</a:t>
            </a:r>
            <a:endParaRPr lang="th-TH" altLang="en-US" sz="2400" dirty="0"/>
          </a:p>
          <a:p>
            <a:pPr lvl="1">
              <a:spcAft>
                <a:spcPct val="15000"/>
              </a:spcAft>
            </a:pPr>
            <a:r>
              <a:rPr lang="en-IN" altLang="en-US" dirty="0"/>
              <a:t>I</a:t>
            </a:r>
            <a:r>
              <a:rPr lang="th-TH" altLang="en-US" sz="2400" dirty="0"/>
              <a:t>nefficient </a:t>
            </a:r>
            <a:r>
              <a:rPr lang="en-IN" altLang="en-US" sz="2400" dirty="0"/>
              <a:t>usage</a:t>
            </a:r>
            <a:r>
              <a:rPr lang="th-TH" altLang="en-US" sz="2400" dirty="0"/>
              <a:t>:  3 signal levels </a:t>
            </a:r>
            <a:r>
              <a:rPr lang="en-IN" altLang="en-US" sz="2400" dirty="0"/>
              <a:t>is used to represent 2 bits </a:t>
            </a:r>
            <a:r>
              <a:rPr lang="en-IN" altLang="en-US" dirty="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18" name="Picture 17"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972" y="4372514"/>
            <a:ext cx="6059979" cy="656419"/>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4578350" y="665133"/>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578350" y="665133"/>
                <a:ext cx="4559219"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77671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5" end="5"/>
                                            </p:txEl>
                                          </p:spTgt>
                                        </p:tgtEl>
                                        <p:attrNameLst>
                                          <p:attrName>style.visibility</p:attrName>
                                        </p:attrNameLst>
                                      </p:cBhvr>
                                      <p:to>
                                        <p:strVal val="visible"/>
                                      </p:to>
                                    </p:set>
                                    <p:animEffect transition="in" filter="fade">
                                      <p:cBhvr>
                                        <p:cTn id="35" dur="1000"/>
                                        <p:tgtEl>
                                          <p:spTgt spid="13315">
                                            <p:txEl>
                                              <p:pRg st="5" end="5"/>
                                            </p:txEl>
                                          </p:spTgt>
                                        </p:tgtEl>
                                      </p:cBhvr>
                                    </p:animEffect>
                                    <p:anim calcmode="lin" valueType="num">
                                      <p:cBhvr>
                                        <p:cTn id="36"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fade">
                                      <p:cBhvr>
                                        <p:cTn id="42" dur="1000"/>
                                        <p:tgtEl>
                                          <p:spTgt spid="13315">
                                            <p:txEl>
                                              <p:pRg st="6" end="6"/>
                                            </p:txEl>
                                          </p:spTgt>
                                        </p:tgtEl>
                                      </p:cBhvr>
                                    </p:animEffect>
                                    <p:anim calcmode="lin" valueType="num">
                                      <p:cBhvr>
                                        <p:cTn id="43"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err="1"/>
              <a:t>Pseudoternary</a:t>
            </a:r>
            <a:br>
              <a:rPr lang="en-US" dirty="0"/>
            </a:br>
            <a:endParaRPr dirty="0"/>
          </a:p>
        </p:txBody>
      </p:sp>
      <p:sp>
        <p:nvSpPr>
          <p:cNvPr id="13315" name="Text Placeholder 2"/>
          <p:cNvSpPr>
            <a:spLocks noGrp="1"/>
          </p:cNvSpPr>
          <p:nvPr>
            <p:ph type="body" sz="quarter" idx="10"/>
          </p:nvPr>
        </p:nvSpPr>
        <p:spPr>
          <a:xfrm>
            <a:off x="375444" y="990600"/>
            <a:ext cx="8405812" cy="3103562"/>
          </a:xfrm>
        </p:spPr>
        <p:txBody>
          <a:bodyPr/>
          <a:lstStyle/>
          <a:p>
            <a:pPr>
              <a:buFontTx/>
              <a:buNone/>
            </a:pPr>
            <a:r>
              <a:rPr lang="th-TH" altLang="en-US" sz="2400" dirty="0"/>
              <a:t>Same as Bipolar-AMI except reverses signaling:</a:t>
            </a:r>
          </a:p>
          <a:p>
            <a:pPr>
              <a:buFontTx/>
              <a:buNone/>
            </a:pPr>
            <a:r>
              <a:rPr lang="th-TH" altLang="en-US" sz="2400" dirty="0"/>
              <a:t>	1 = no signal (0 voltage)</a:t>
            </a:r>
            <a:br>
              <a:rPr lang="th-TH" altLang="en-US" sz="2400" dirty="0"/>
            </a:br>
            <a:r>
              <a:rPr lang="th-TH" altLang="en-US" sz="2400" dirty="0"/>
              <a:t>0 = alternating +V and -V</a:t>
            </a:r>
          </a:p>
        </p:txBody>
      </p:sp>
      <p:pic>
        <p:nvPicPr>
          <p:cNvPr id="19" name="Picture 18"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59" y="4372514"/>
            <a:ext cx="6068291" cy="735407"/>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4578350" y="665133"/>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578350" y="665133"/>
                <a:ext cx="4559219"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1088482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Performance of Encoding Schemes</a:t>
            </a:r>
            <a:endParaRPr dirty="0"/>
          </a:p>
        </p:txBody>
      </p:sp>
      <p:pic>
        <p:nvPicPr>
          <p:cNvPr id="3" name="Picture 2"/>
          <p:cNvPicPr>
            <a:picLocks noChangeAspect="1"/>
          </p:cNvPicPr>
          <p:nvPr/>
        </p:nvPicPr>
        <p:blipFill>
          <a:blip r:embed="rId3"/>
          <a:stretch>
            <a:fillRect/>
          </a:stretch>
        </p:blipFill>
        <p:spPr>
          <a:xfrm>
            <a:off x="1698264" y="865188"/>
            <a:ext cx="5941321" cy="4186958"/>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3248314" y="2843067"/>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248314" y="2843067"/>
                <a:ext cx="4559219" cy="400110"/>
              </a:xfrm>
              <a:prstGeom prst="rect">
                <a:avLst/>
              </a:prstGeom>
              <a:blipFill>
                <a:blip r:embed="rId4"/>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24521987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th-TH" altLang="en-US" dirty="0"/>
              <a:t>Manchester Encoding</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r>
              <a:rPr lang="th-TH" altLang="en-US" sz="2400" dirty="0"/>
              <a:t>Always transition in middle of bit period:</a:t>
            </a:r>
            <a:br>
              <a:rPr lang="th-TH" altLang="en-US" sz="2400" dirty="0"/>
            </a:br>
            <a:r>
              <a:rPr lang="th-TH" altLang="en-US" sz="2400" dirty="0"/>
              <a:t>0 = </a:t>
            </a:r>
            <a:r>
              <a:rPr lang="en-US" altLang="en-US" sz="2400" dirty="0"/>
              <a:t>high</a:t>
            </a:r>
            <a:r>
              <a:rPr lang="th-TH" altLang="en-US" sz="2400" dirty="0"/>
              <a:t>-to-</a:t>
            </a:r>
            <a:r>
              <a:rPr lang="en-US" altLang="en-US" sz="2400" dirty="0"/>
              <a:t>low</a:t>
            </a:r>
            <a:r>
              <a:rPr lang="th-TH" altLang="en-US" sz="2400" dirty="0"/>
              <a:t> transition</a:t>
            </a:r>
            <a:br>
              <a:rPr lang="th-TH" altLang="en-US" sz="2400" dirty="0"/>
            </a:br>
            <a:r>
              <a:rPr lang="th-TH" altLang="en-US" sz="2400" dirty="0"/>
              <a:t>1 = </a:t>
            </a:r>
            <a:r>
              <a:rPr lang="en-US" altLang="en-US" sz="2400" dirty="0"/>
              <a:t>low</a:t>
            </a:r>
            <a:r>
              <a:rPr lang="th-TH" altLang="en-US" sz="2400" dirty="0"/>
              <a:t>-to-</a:t>
            </a:r>
            <a:r>
              <a:rPr lang="en-US" altLang="en-US" sz="2400" dirty="0"/>
              <a:t>high</a:t>
            </a:r>
            <a:r>
              <a:rPr lang="th-TH" altLang="en-US" sz="2400" dirty="0"/>
              <a:t> transition</a:t>
            </a:r>
          </a:p>
          <a:p>
            <a:pPr>
              <a:buFontTx/>
              <a:buNone/>
            </a:pPr>
            <a:r>
              <a:rPr lang="th-TH" altLang="en-US" sz="2400" dirty="0"/>
              <a:t>Transition at </a:t>
            </a:r>
            <a:r>
              <a:rPr lang="th-TH" altLang="en-US" sz="2400" dirty="0">
                <a:solidFill>
                  <a:srgbClr val="0000FF"/>
                </a:solidFill>
              </a:rPr>
              <a:t>beginning</a:t>
            </a:r>
            <a:r>
              <a:rPr lang="th-TH" altLang="en-US" sz="2400" dirty="0"/>
              <a:t> of bit period when necessary</a:t>
            </a:r>
          </a:p>
          <a:p>
            <a:pPr marL="228600" lvl="1">
              <a:spcBef>
                <a:spcPts val="1000"/>
              </a:spcBef>
            </a:pPr>
            <a:r>
              <a:rPr lang="en-IN" altLang="en-US" sz="2400" dirty="0"/>
              <a:t>G</a:t>
            </a:r>
            <a:r>
              <a:rPr lang="th-TH" altLang="en-US" sz="2400" dirty="0"/>
              <a:t>ood clock recovery, </a:t>
            </a:r>
            <a:r>
              <a:rPr lang="en-IN" altLang="en-US" sz="2400" dirty="0"/>
              <a:t>error detection capability, </a:t>
            </a:r>
            <a:r>
              <a:rPr lang="th-TH" altLang="en-US" sz="2400" dirty="0"/>
              <a:t>no d.c. </a:t>
            </a:r>
            <a:r>
              <a:rPr lang="en-IN" altLang="en-US" sz="2400" dirty="0"/>
              <a:t>component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sz="2400" dirty="0"/>
              <a:t>B</a:t>
            </a:r>
            <a:r>
              <a:rPr lang="th-TH" altLang="en-US" sz="2400" dirty="0"/>
              <a:t>andwidth</a:t>
            </a:r>
            <a:r>
              <a:rPr lang="en-IN" altLang="en-US" sz="2400" dirty="0"/>
              <a:t> requirement is higher</a:t>
            </a:r>
            <a:r>
              <a:rPr lang="th-TH" altLang="en-US" sz="2400" dirty="0"/>
              <a:t> </a:t>
            </a:r>
            <a:r>
              <a:rPr lang="en-IN" altLang="en-US" dirty="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5" name="Picture 34"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60" y="4372514"/>
            <a:ext cx="6068291" cy="691204"/>
          </a:xfrm>
          <a:prstGeom prst="rect">
            <a:avLst/>
          </a:prstGeom>
        </p:spPr>
      </p:pic>
      <mc:AlternateContent xmlns:mc="http://schemas.openxmlformats.org/markup-compatibility/2006" xmlns:a14="http://schemas.microsoft.com/office/drawing/2010/main">
        <mc:Choice Requires="a14">
          <p:sp>
            <p:nvSpPr>
              <p:cNvPr id="36" name="TextBox 35"/>
              <p:cNvSpPr txBox="1"/>
              <p:nvPr/>
            </p:nvSpPr>
            <p:spPr>
              <a:xfrm>
                <a:off x="4497185" y="1294094"/>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497185" y="1294094"/>
                <a:ext cx="4713469" cy="78386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98287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th-TH" altLang="en-US" dirty="0"/>
              <a:t>Differential Manchester Encoding</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endParaRPr lang="en-IN" altLang="en-US" sz="2400" dirty="0"/>
          </a:p>
          <a:p>
            <a:pPr>
              <a:buFontTx/>
              <a:buNone/>
            </a:pPr>
            <a:r>
              <a:rPr lang="th-TH" altLang="en-US" sz="2400" dirty="0"/>
              <a:t>	0 = transition at beginning of bit period (low-to-high or high-to-low, depending on previous output level)</a:t>
            </a:r>
            <a:br>
              <a:rPr lang="th-TH" altLang="en-US" sz="2400" dirty="0"/>
            </a:br>
            <a:r>
              <a:rPr lang="th-TH" altLang="en-US" sz="2400" dirty="0"/>
              <a:t>1 = no transition at beginning of bit period</a:t>
            </a:r>
          </a:p>
          <a:p>
            <a:r>
              <a:rPr lang="en-IN" altLang="en-US" sz="2400" dirty="0"/>
              <a:t>Similar</a:t>
            </a:r>
            <a:r>
              <a:rPr lang="th-TH" altLang="en-US" sz="2400" dirty="0"/>
              <a:t> properties as Manchester encoding</a:t>
            </a:r>
            <a:endParaRPr lang="en-IN" altLang="en-US" sz="2400" dirty="0"/>
          </a:p>
          <a:p>
            <a:pPr marL="228600" lvl="1">
              <a:spcBef>
                <a:spcPts val="1000"/>
              </a:spcBef>
            </a:pPr>
            <a:r>
              <a:rPr lang="en-IN" altLang="en-US" dirty="0"/>
              <a:t>B</a:t>
            </a:r>
            <a:r>
              <a:rPr lang="th-TH" altLang="en-US" dirty="0"/>
              <a:t>andwidth</a:t>
            </a:r>
            <a:r>
              <a:rPr lang="en-IN" altLang="en-US" dirty="0"/>
              <a:t> requirement is higher</a:t>
            </a:r>
            <a:r>
              <a:rPr lang="th-TH" altLang="en-US" dirty="0"/>
              <a:t> </a:t>
            </a:r>
            <a:r>
              <a:rPr lang="en-IN" altLang="en-US" dirty="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92" name="Picture 91"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56" y="4372514"/>
            <a:ext cx="6068295" cy="695424"/>
          </a:xfrm>
          <a:prstGeom prst="rect">
            <a:avLst/>
          </a:prstGeom>
        </p:spPr>
      </p:pic>
      <mc:AlternateContent xmlns:mc="http://schemas.openxmlformats.org/markup-compatibility/2006" xmlns:a14="http://schemas.microsoft.com/office/drawing/2010/main">
        <mc:Choice Requires="a14">
          <p:sp>
            <p:nvSpPr>
              <p:cNvPr id="94" name="TextBox 93"/>
              <p:cNvSpPr txBox="1"/>
              <p:nvPr/>
            </p:nvSpPr>
            <p:spPr>
              <a:xfrm>
                <a:off x="4430531" y="709557"/>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4430531" y="709557"/>
                <a:ext cx="4713469" cy="78386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881588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Performance of Encoding Schemes</a:t>
            </a:r>
            <a:endParaRPr dirty="0"/>
          </a:p>
        </p:txBody>
      </p:sp>
      <p:pic>
        <p:nvPicPr>
          <p:cNvPr id="6" name="Picture 5"/>
          <p:cNvPicPr>
            <a:picLocks noChangeAspect="1"/>
          </p:cNvPicPr>
          <p:nvPr/>
        </p:nvPicPr>
        <p:blipFill rotWithShape="1">
          <a:blip r:embed="rId3"/>
          <a:srcRect b="5957"/>
          <a:stretch/>
        </p:blipFill>
        <p:spPr>
          <a:xfrm>
            <a:off x="1443037" y="865188"/>
            <a:ext cx="6257925" cy="414738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272589" y="3735390"/>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72589" y="3735390"/>
                <a:ext cx="4713469" cy="78386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91440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a:t>B8ZS</a:t>
            </a:r>
            <a:endParaRPr dirty="0"/>
          </a:p>
        </p:txBody>
      </p:sp>
      <p:sp>
        <p:nvSpPr>
          <p:cNvPr id="13315" name="Text Placeholder 2"/>
          <p:cNvSpPr>
            <a:spLocks noGrp="1"/>
          </p:cNvSpPr>
          <p:nvPr>
            <p:ph type="body" sz="quarter" idx="10"/>
          </p:nvPr>
        </p:nvSpPr>
        <p:spPr>
          <a:xfrm>
            <a:off x="448887" y="865188"/>
            <a:ext cx="8405812" cy="3103562"/>
          </a:xfrm>
        </p:spPr>
        <p:txBody>
          <a:bodyPr>
            <a:normAutofit/>
          </a:bodyPr>
          <a:lstStyle/>
          <a:p>
            <a:pPr>
              <a:buFont typeface="Wingdings" panose="05000000000000000000" pitchFamily="2" charset="2"/>
              <a:buChar char="q"/>
            </a:pPr>
            <a:r>
              <a:rPr lang="en-IN" altLang="en-US" sz="2400" dirty="0"/>
              <a:t>Based on </a:t>
            </a:r>
            <a:r>
              <a:rPr lang="en-IN" altLang="en-US" sz="2400" dirty="0">
                <a:solidFill>
                  <a:srgbClr val="0000FF"/>
                </a:solidFill>
              </a:rPr>
              <a:t>Bipolar-AMI</a:t>
            </a:r>
          </a:p>
          <a:p>
            <a:pPr>
              <a:buFont typeface="Wingdings" panose="05000000000000000000" pitchFamily="2" charset="2"/>
              <a:buChar char="q"/>
            </a:pPr>
            <a:r>
              <a:rPr lang="en-IN" altLang="en-US" sz="2400" dirty="0"/>
              <a:t>8 consecutive 0s are encoded as:</a:t>
            </a:r>
          </a:p>
          <a:p>
            <a:pPr lvl="1"/>
            <a:r>
              <a:rPr lang="en-IN" altLang="en-US" sz="1600" dirty="0"/>
              <a:t>If </a:t>
            </a:r>
            <a:r>
              <a:rPr lang="en-GB" sz="1600" dirty="0"/>
              <a:t>the last voltage pulse preceding this octet was + </a:t>
            </a:r>
            <a:r>
              <a:rPr lang="en-GB" sz="1600" dirty="0">
                <a:sym typeface="Wingdings" panose="05000000000000000000" pitchFamily="2" charset="2"/>
              </a:rPr>
              <a:t> encode as </a:t>
            </a:r>
            <a:r>
              <a:rPr lang="en-GB" sz="1600" dirty="0"/>
              <a:t>000+-0-+</a:t>
            </a:r>
          </a:p>
          <a:p>
            <a:pPr lvl="1"/>
            <a:r>
              <a:rPr lang="en-IN" altLang="en-US" sz="1600" dirty="0"/>
              <a:t>If </a:t>
            </a:r>
            <a:r>
              <a:rPr lang="en-GB" sz="1600" dirty="0"/>
              <a:t>the last voltage pulse preceding this octet was - </a:t>
            </a:r>
            <a:r>
              <a:rPr lang="en-GB" sz="1600" dirty="0">
                <a:sym typeface="Wingdings" panose="05000000000000000000" pitchFamily="2" charset="2"/>
              </a:rPr>
              <a:t> encode as </a:t>
            </a:r>
            <a:r>
              <a:rPr lang="en-GB" sz="1600" dirty="0"/>
              <a:t>000-+0+-</a:t>
            </a:r>
          </a:p>
          <a:p>
            <a:pPr lvl="1"/>
            <a:endParaRPr lang="en-IN" altLang="en-US" sz="2000" dirty="0"/>
          </a:p>
          <a:p>
            <a:pPr>
              <a:buFontTx/>
              <a:buNone/>
            </a:pPr>
            <a:endParaRPr lang="th-TH" altLang="en-US" sz="2400" dirty="0"/>
          </a:p>
          <a:p>
            <a:pPr>
              <a:buFontTx/>
              <a:buNone/>
            </a:pPr>
            <a:r>
              <a:rPr lang="th-TH" altLang="en-US" sz="2400" dirty="0"/>
              <a:t>	</a:t>
            </a:r>
            <a:endParaRPr lang="en-GB" sz="24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07" y="2351188"/>
            <a:ext cx="6842928" cy="2754337"/>
          </a:xfrm>
          <a:prstGeom prst="rect">
            <a:avLst/>
          </a:prstGeom>
        </p:spPr>
      </p:pic>
    </p:spTree>
    <p:extLst>
      <p:ext uri="{BB962C8B-B14F-4D97-AF65-F5344CB8AC3E}">
        <p14:creationId xmlns:p14="http://schemas.microsoft.com/office/powerpoint/2010/main" val="2079285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Effect transition="in" filter="fade">
                                      <p:cBhvr>
                                        <p:cTn id="24" dur="1000"/>
                                        <p:tgtEl>
                                          <p:spTgt spid="13315">
                                            <p:txEl>
                                              <p:pRg st="3" end="3"/>
                                            </p:txEl>
                                          </p:spTgt>
                                        </p:tgtEl>
                                      </p:cBhvr>
                                    </p:animEffect>
                                    <p:anim calcmode="lin" valueType="num">
                                      <p:cBhvr>
                                        <p:cTn id="2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544" y="1267359"/>
            <a:ext cx="5519651" cy="1155493"/>
          </a:xfrm>
          <a:prstGeom prst="rect">
            <a:avLst/>
          </a:prstGeom>
        </p:spPr>
      </p:pic>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a:t>HDB3</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 typeface="Wingdings" panose="05000000000000000000" pitchFamily="2" charset="2"/>
              <a:buChar char="q"/>
            </a:pPr>
            <a:r>
              <a:rPr lang="en-IN" altLang="en-US" sz="2400" dirty="0"/>
              <a:t>Based on </a:t>
            </a:r>
            <a:r>
              <a:rPr lang="en-IN" altLang="en-US" sz="2400" dirty="0">
                <a:solidFill>
                  <a:srgbClr val="0000FF"/>
                </a:solidFill>
              </a:rPr>
              <a:t>Bipolar-AMI</a:t>
            </a:r>
            <a:endParaRPr lang="th-TH" altLang="en-US" sz="2400" dirty="0">
              <a:solidFill>
                <a:srgbClr val="0000FF"/>
              </a:solidFill>
            </a:endParaRPr>
          </a:p>
          <a:p>
            <a:pPr>
              <a:buFontTx/>
              <a:buNone/>
            </a:pPr>
            <a:r>
              <a:rPr lang="th-TH" altLang="en-US" sz="2400" dirty="0"/>
              <a:t>	</a:t>
            </a:r>
          </a:p>
        </p:txBody>
      </p:sp>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45537"/>
          <a:stretch/>
        </p:blipFill>
        <p:spPr>
          <a:xfrm>
            <a:off x="1295049" y="2625547"/>
            <a:ext cx="6508865" cy="1426848"/>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811" y="3894454"/>
            <a:ext cx="6710103" cy="1199888"/>
          </a:xfrm>
          <a:prstGeom prst="rect">
            <a:avLst/>
          </a:prstGeom>
        </p:spPr>
      </p:pic>
    </p:spTree>
    <p:extLst>
      <p:ext uri="{BB962C8B-B14F-4D97-AF65-F5344CB8AC3E}">
        <p14:creationId xmlns:p14="http://schemas.microsoft.com/office/powerpoint/2010/main" val="33297456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Analog Signal</a:t>
            </a: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l="2399" t="19257" r="1499" b="13092"/>
          <a:stretch/>
        </p:blipFill>
        <p:spPr>
          <a:xfrm>
            <a:off x="381000" y="1512916"/>
            <a:ext cx="8305936" cy="3391593"/>
          </a:xfrm>
          <a:prstGeom prst="rect">
            <a:avLst/>
          </a:prstGeom>
        </p:spPr>
      </p:pic>
    </p:spTree>
    <p:extLst>
      <p:ext uri="{BB962C8B-B14F-4D97-AF65-F5344CB8AC3E}">
        <p14:creationId xmlns:p14="http://schemas.microsoft.com/office/powerpoint/2010/main" val="15587010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a:t>Advantages B8ZS and HDB3 </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marL="228600" lvl="1">
              <a:spcBef>
                <a:spcPts val="1000"/>
              </a:spcBef>
            </a:pPr>
            <a:r>
              <a:rPr lang="en-IN" altLang="en-US" dirty="0"/>
              <a:t>No </a:t>
            </a:r>
            <a:r>
              <a:rPr lang="th-TH" altLang="en-US" sz="2400" dirty="0"/>
              <a:t>d.c. </a:t>
            </a:r>
            <a:r>
              <a:rPr lang="en-IN" altLang="en-US" sz="2400" dirty="0"/>
              <a:t>component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dirty="0"/>
              <a:t>F</a:t>
            </a:r>
            <a:r>
              <a:rPr lang="th-TH" altLang="en-US" dirty="0"/>
              <a:t>ixes clocking problem for long string of </a:t>
            </a:r>
            <a:r>
              <a:rPr lang="en-IN" altLang="en-US" dirty="0"/>
              <a:t>both 0 and</a:t>
            </a:r>
            <a:r>
              <a:rPr lang="th-TH" altLang="en-US" dirty="0"/>
              <a:t>1s</a:t>
            </a:r>
            <a:r>
              <a:rPr lang="en-IN" altLang="en-US" dirty="0"/>
              <a:t>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dirty="0">
              <a:solidFill>
                <a:srgbClr val="0000FF"/>
              </a:solidFill>
            </a:endParaRPr>
          </a:p>
          <a:p>
            <a:pPr marL="228600" lvl="1">
              <a:spcBef>
                <a:spcPts val="1000"/>
              </a:spcBef>
            </a:pPr>
            <a:r>
              <a:rPr lang="en-IN" altLang="en-US" dirty="0"/>
              <a:t>Error detection capability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dirty="0">
              <a:solidFill>
                <a:srgbClr val="0000FF"/>
              </a:solidFill>
            </a:endParaRPr>
          </a:p>
          <a:p>
            <a:pPr marL="228600" lvl="1">
              <a:spcBef>
                <a:spcPts val="1000"/>
              </a:spcBef>
            </a:pPr>
            <a:endParaRPr lang="th-TH" altLang="en-US" dirty="0">
              <a:solidFill>
                <a:srgbClr val="C00000"/>
              </a:solidFill>
            </a:endParaRPr>
          </a:p>
        </p:txBody>
      </p:sp>
    </p:spTree>
    <p:extLst>
      <p:ext uri="{BB962C8B-B14F-4D97-AF65-F5344CB8AC3E}">
        <p14:creationId xmlns:p14="http://schemas.microsoft.com/office/powerpoint/2010/main" val="249278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Comparison of Encoding Schemes</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661" y="739833"/>
            <a:ext cx="6251172" cy="4416754"/>
          </a:xfrm>
          <a:prstGeom prst="rect">
            <a:avLst/>
          </a:prstGeom>
        </p:spPr>
      </p:pic>
    </p:spTree>
    <p:extLst>
      <p:ext uri="{BB962C8B-B14F-4D97-AF65-F5344CB8AC3E}">
        <p14:creationId xmlns:p14="http://schemas.microsoft.com/office/powerpoint/2010/main" val="9502210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44" y="460034"/>
            <a:ext cx="8382000" cy="712788"/>
          </a:xfrm>
        </p:spPr>
        <p:txBody>
          <a:bodyPr>
            <a:normAutofit/>
          </a:bodyPr>
          <a:lstStyle/>
          <a:p>
            <a:pPr algn="ctr" defTabSz="914363" eaLnBrk="1" fontAlgn="auto" hangingPunct="1">
              <a:spcAft>
                <a:spcPts val="0"/>
              </a:spcAft>
              <a:defRPr/>
            </a:pPr>
            <a:r>
              <a:rPr lang="en-IN" dirty="0"/>
              <a:t>Unipolar vs Polar Encoding</a:t>
            </a:r>
            <a:endParaRPr dirty="0"/>
          </a:p>
        </p:txBody>
      </p:sp>
      <p:sp>
        <p:nvSpPr>
          <p:cNvPr id="13315" name="Text Placeholder 2"/>
          <p:cNvSpPr>
            <a:spLocks noGrp="1"/>
          </p:cNvSpPr>
          <p:nvPr>
            <p:ph type="body" sz="quarter" idx="10"/>
          </p:nvPr>
        </p:nvSpPr>
        <p:spPr>
          <a:xfrm>
            <a:off x="375444" y="1170645"/>
            <a:ext cx="8405812" cy="3103562"/>
          </a:xfrm>
        </p:spPr>
        <p:txBody>
          <a:bodyPr/>
          <a:lstStyle/>
          <a:p>
            <a:pPr eaLnBrk="1" hangingPunct="1">
              <a:buFont typeface="Wingdings" pitchFamily="2" charset="2"/>
              <a:buChar char="q"/>
            </a:pPr>
            <a:r>
              <a:rPr lang="en-US" sz="2000" dirty="0">
                <a:solidFill>
                  <a:srgbClr val="0070C0"/>
                </a:solidFill>
              </a:rPr>
              <a:t>Polar</a:t>
            </a:r>
          </a:p>
          <a:p>
            <a:pPr lvl="1" eaLnBrk="1" hangingPunct="1"/>
            <a:r>
              <a:rPr lang="en-US" sz="1600" dirty="0"/>
              <a:t>One logic state represented by positive voltage and the other by negative voltage</a:t>
            </a:r>
          </a:p>
          <a:p>
            <a:pPr lvl="1" eaLnBrk="1" hangingPunct="1"/>
            <a:endParaRPr lang="en-US" sz="1600" dirty="0"/>
          </a:p>
          <a:p>
            <a:pPr>
              <a:buFont typeface="Wingdings" pitchFamily="2" charset="2"/>
              <a:buChar char="q"/>
            </a:pPr>
            <a:r>
              <a:rPr lang="en-US" sz="2000" dirty="0">
                <a:solidFill>
                  <a:srgbClr val="0070C0"/>
                </a:solidFill>
              </a:rPr>
              <a:t>Unipolar </a:t>
            </a:r>
          </a:p>
          <a:p>
            <a:pPr lvl="1"/>
            <a:r>
              <a:rPr lang="en-US" sz="1600" dirty="0"/>
              <a:t>All signal elements have the same sign </a:t>
            </a:r>
          </a:p>
          <a:p>
            <a:pPr lvl="1" eaLnBrk="1" hangingPunct="1"/>
            <a:endParaRPr lang="en-US" sz="1600"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a:stretch/>
        </p:blipFill>
        <p:spPr>
          <a:xfrm>
            <a:off x="1759129" y="3398207"/>
            <a:ext cx="6068291" cy="1372053"/>
          </a:xfrm>
          <a:prstGeom prst="rect">
            <a:avLst/>
          </a:prstGeom>
        </p:spPr>
      </p:pic>
    </p:spTree>
    <p:extLst>
      <p:ext uri="{BB962C8B-B14F-4D97-AF65-F5344CB8AC3E}">
        <p14:creationId xmlns:p14="http://schemas.microsoft.com/office/powerpoint/2010/main" val="6090792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rPr>
              <a:t>Signal encoding techniques (Digital data </a:t>
            </a:r>
            <a:r>
              <a:rPr lang="en-US" sz="2400" dirty="0">
                <a:solidFill>
                  <a:srgbClr val="0070C0"/>
                </a:solidFill>
                <a:sym typeface="Wingdings" panose="05000000000000000000" pitchFamily="2" charset="2"/>
              </a:rPr>
              <a:t> Digital signals)</a:t>
            </a:r>
            <a:r>
              <a:rPr lang="en-US" sz="2400" dirty="0">
                <a:solidFill>
                  <a:srgbClr val="0070C0"/>
                </a:solidFill>
              </a:rPr>
              <a:t>:</a:t>
            </a:r>
          </a:p>
          <a:p>
            <a:pPr lvl="1" eaLnBrk="1" hangingPunct="1"/>
            <a:r>
              <a:rPr lang="en-US" sz="2000" dirty="0"/>
              <a:t>Different encoding techniques discussed</a:t>
            </a:r>
          </a:p>
          <a:p>
            <a:pPr lvl="2"/>
            <a:r>
              <a:rPr lang="en-US" sz="1600" dirty="0"/>
              <a:t>NRZ-L and NRZ-I</a:t>
            </a:r>
          </a:p>
          <a:p>
            <a:pPr lvl="2"/>
            <a:r>
              <a:rPr lang="en-US" sz="1600" dirty="0"/>
              <a:t>Bipolar-AMI and </a:t>
            </a:r>
            <a:r>
              <a:rPr lang="en-US" sz="1600" dirty="0" err="1"/>
              <a:t>Pseudoternary</a:t>
            </a:r>
            <a:endParaRPr lang="en-US" sz="1600" dirty="0"/>
          </a:p>
          <a:p>
            <a:pPr lvl="2"/>
            <a:r>
              <a:rPr lang="th-TH" altLang="en-US" sz="1600" dirty="0"/>
              <a:t>Manchester</a:t>
            </a:r>
            <a:r>
              <a:rPr lang="en-IN" altLang="en-US" sz="1600" dirty="0"/>
              <a:t> and </a:t>
            </a:r>
            <a:r>
              <a:rPr lang="th-TH" altLang="en-US" sz="1600" dirty="0"/>
              <a:t>Differential Manchester </a:t>
            </a:r>
            <a:endParaRPr lang="en-IN" altLang="en-US" sz="1600" dirty="0"/>
          </a:p>
          <a:p>
            <a:pPr lvl="2"/>
            <a:r>
              <a:rPr lang="en-IN" sz="1600" dirty="0"/>
              <a:t>B8ZS and HDB3</a:t>
            </a:r>
            <a:endParaRPr lang="en-US" sz="1600" dirty="0"/>
          </a:p>
          <a:p>
            <a:pPr lvl="1" eaLnBrk="1" hangingPunct="1"/>
            <a:r>
              <a:rPr lang="en-US" sz="2000" dirty="0"/>
              <a:t>Comparison of the encoding schemes</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43">
                                            <p:txEl>
                                              <p:pRg st="6" end="6"/>
                                            </p:txEl>
                                          </p:spTgt>
                                        </p:tgtEl>
                                        <p:attrNameLst>
                                          <p:attrName>style.visibility</p:attrName>
                                        </p:attrNameLst>
                                      </p:cBhvr>
                                      <p:to>
                                        <p:strVal val="visible"/>
                                      </p:to>
                                    </p:set>
                                    <p:animEffect transition="in" filter="fade">
                                      <p:cBhvr>
                                        <p:cTn id="49" dur="1000"/>
                                        <p:tgtEl>
                                          <p:spTgt spid="10243">
                                            <p:txEl>
                                              <p:pRg st="6" end="6"/>
                                            </p:txEl>
                                          </p:spTgt>
                                        </p:tgtEl>
                                      </p:cBhvr>
                                    </p:animEffect>
                                    <p:anim calcmode="lin" valueType="num">
                                      <p:cBhvr>
                                        <p:cTn id="50"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Analog Signal</a:t>
            </a:r>
          </a:p>
        </p:txBody>
      </p:sp>
      <p:grpSp>
        <p:nvGrpSpPr>
          <p:cNvPr id="5" name="Group 4">
            <a:extLst>
              <a:ext uri="{FF2B5EF4-FFF2-40B4-BE49-F238E27FC236}">
                <a16:creationId xmlns:a16="http://schemas.microsoft.com/office/drawing/2014/main" id="{4FE7365B-0CF2-6D4E-8662-17C5789974A9}"/>
              </a:ext>
            </a:extLst>
          </p:cNvPr>
          <p:cNvGrpSpPr/>
          <p:nvPr/>
        </p:nvGrpSpPr>
        <p:grpSpPr>
          <a:xfrm>
            <a:off x="5616795" y="3125476"/>
            <a:ext cx="2178050" cy="1147763"/>
            <a:chOff x="6634372" y="2940623"/>
            <a:chExt cx="2178050" cy="1147763"/>
          </a:xfrm>
        </p:grpSpPr>
        <p:sp>
          <p:nvSpPr>
            <p:cNvPr id="6" name="Freeform 129">
              <a:extLst>
                <a:ext uri="{FF2B5EF4-FFF2-40B4-BE49-F238E27FC236}">
                  <a16:creationId xmlns:a16="http://schemas.microsoft.com/office/drawing/2014/main" id="{40DE505F-8692-0345-9DB0-E86A6C74F03A}"/>
                </a:ext>
              </a:extLst>
            </p:cNvPr>
            <p:cNvSpPr>
              <a:spLocks/>
            </p:cNvSpPr>
            <p:nvPr/>
          </p:nvSpPr>
          <p:spPr bwMode="auto">
            <a:xfrm>
              <a:off x="6634372" y="2940623"/>
              <a:ext cx="2178050" cy="1147763"/>
            </a:xfrm>
            <a:custGeom>
              <a:avLst/>
              <a:gdLst>
                <a:gd name="T0" fmla="*/ 1509012 w 765"/>
                <a:gd name="T1" fmla="*/ 5729 h 459"/>
                <a:gd name="T2" fmla="*/ 1027025 w 765"/>
                <a:gd name="T3" fmla="*/ 40395 h 459"/>
                <a:gd name="T4" fmla="*/ 340902 w 765"/>
                <a:gd name="T5" fmla="*/ 58024 h 459"/>
                <a:gd name="T6" fmla="*/ 49874 w 765"/>
                <a:gd name="T7" fmla="*/ 194383 h 459"/>
                <a:gd name="T8" fmla="*/ 640932 w 765"/>
                <a:gd name="T9" fmla="*/ 256788 h 459"/>
                <a:gd name="T10" fmla="*/ 1233656 w 765"/>
                <a:gd name="T11" fmla="*/ 246677 h 459"/>
                <a:gd name="T12" fmla="*/ 2079640 w 765"/>
                <a:gd name="T13" fmla="*/ 256788 h 459"/>
                <a:gd name="T14" fmla="*/ 2485867 w 765"/>
                <a:gd name="T15" fmla="*/ 251149 h 459"/>
                <a:gd name="T16" fmla="*/ 2678580 w 765"/>
                <a:gd name="T17" fmla="*/ 215337 h 459"/>
                <a:gd name="T18" fmla="*/ 2671282 w 765"/>
                <a:gd name="T19" fmla="*/ 91397 h 459"/>
                <a:gd name="T20" fmla="*/ 2357408 w 765"/>
                <a:gd name="T21" fmla="*/ 19830 h 459"/>
                <a:gd name="T22" fmla="*/ 1509012 w 765"/>
                <a:gd name="T23" fmla="*/ 572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9CDFF9"/>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Line 130">
              <a:extLst>
                <a:ext uri="{FF2B5EF4-FFF2-40B4-BE49-F238E27FC236}">
                  <a16:creationId xmlns:a16="http://schemas.microsoft.com/office/drawing/2014/main" id="{CC1BFC25-D727-AD4D-932D-8009CE2F7FCA}"/>
                </a:ext>
              </a:extLst>
            </p:cNvPr>
            <p:cNvSpPr>
              <a:spLocks noChangeShapeType="1"/>
            </p:cNvSpPr>
            <p:nvPr/>
          </p:nvSpPr>
          <p:spPr bwMode="auto">
            <a:xfrm flipV="1">
              <a:off x="7464635" y="3294636"/>
              <a:ext cx="168275"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Line 131">
              <a:extLst>
                <a:ext uri="{FF2B5EF4-FFF2-40B4-BE49-F238E27FC236}">
                  <a16:creationId xmlns:a16="http://schemas.microsoft.com/office/drawing/2014/main" id="{61F57A9F-0CD0-5C4E-86E8-ADC53B557A3B}"/>
                </a:ext>
              </a:extLst>
            </p:cNvPr>
            <p:cNvSpPr>
              <a:spLocks noChangeShapeType="1"/>
            </p:cNvSpPr>
            <p:nvPr/>
          </p:nvSpPr>
          <p:spPr bwMode="auto">
            <a:xfrm>
              <a:off x="7231272" y="3534348"/>
              <a:ext cx="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Line 132">
              <a:extLst>
                <a:ext uri="{FF2B5EF4-FFF2-40B4-BE49-F238E27FC236}">
                  <a16:creationId xmlns:a16="http://schemas.microsoft.com/office/drawing/2014/main" id="{1718B686-5972-DA46-8450-6B2CB8980D36}"/>
                </a:ext>
              </a:extLst>
            </p:cNvPr>
            <p:cNvSpPr>
              <a:spLocks noChangeShapeType="1"/>
            </p:cNvSpPr>
            <p:nvPr/>
          </p:nvSpPr>
          <p:spPr bwMode="auto">
            <a:xfrm flipV="1">
              <a:off x="7464635" y="3391473"/>
              <a:ext cx="358775"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Line 133">
              <a:extLst>
                <a:ext uri="{FF2B5EF4-FFF2-40B4-BE49-F238E27FC236}">
                  <a16:creationId xmlns:a16="http://schemas.microsoft.com/office/drawing/2014/main" id="{B42FEC22-AB27-0D42-869D-64B05CD22DA3}"/>
                </a:ext>
              </a:extLst>
            </p:cNvPr>
            <p:cNvSpPr>
              <a:spLocks noChangeShapeType="1"/>
            </p:cNvSpPr>
            <p:nvPr/>
          </p:nvSpPr>
          <p:spPr bwMode="auto">
            <a:xfrm>
              <a:off x="7961522" y="3389886"/>
              <a:ext cx="0" cy="271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134">
              <a:extLst>
                <a:ext uri="{FF2B5EF4-FFF2-40B4-BE49-F238E27FC236}">
                  <a16:creationId xmlns:a16="http://schemas.microsoft.com/office/drawing/2014/main" id="{CAD79659-4AA7-BF43-AA32-59993085B2B5}"/>
                </a:ext>
              </a:extLst>
            </p:cNvPr>
            <p:cNvSpPr>
              <a:spLocks noChangeShapeType="1"/>
            </p:cNvSpPr>
            <p:nvPr/>
          </p:nvSpPr>
          <p:spPr bwMode="auto">
            <a:xfrm>
              <a:off x="7490035" y="3813748"/>
              <a:ext cx="257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35">
              <a:extLst>
                <a:ext uri="{FF2B5EF4-FFF2-40B4-BE49-F238E27FC236}">
                  <a16:creationId xmlns:a16="http://schemas.microsoft.com/office/drawing/2014/main" id="{F7F9DB5C-1752-3341-B2E8-C273BF78641C}"/>
                </a:ext>
              </a:extLst>
            </p:cNvPr>
            <p:cNvSpPr>
              <a:spLocks noChangeShapeType="1"/>
            </p:cNvSpPr>
            <p:nvPr/>
          </p:nvSpPr>
          <p:spPr bwMode="auto">
            <a:xfrm>
              <a:off x="8245685" y="3801048"/>
              <a:ext cx="24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72">
              <a:extLst>
                <a:ext uri="{FF2B5EF4-FFF2-40B4-BE49-F238E27FC236}">
                  <a16:creationId xmlns:a16="http://schemas.microsoft.com/office/drawing/2014/main" id="{FFC4002F-4477-624F-8ED5-E93EA6CC0598}"/>
                </a:ext>
              </a:extLst>
            </p:cNvPr>
            <p:cNvSpPr>
              <a:spLocks noChangeShapeType="1"/>
            </p:cNvSpPr>
            <p:nvPr/>
          </p:nvSpPr>
          <p:spPr bwMode="auto">
            <a:xfrm>
              <a:off x="8510797" y="3797873"/>
              <a:ext cx="242888"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 Box 580">
              <a:extLst>
                <a:ext uri="{FF2B5EF4-FFF2-40B4-BE49-F238E27FC236}">
                  <a16:creationId xmlns:a16="http://schemas.microsoft.com/office/drawing/2014/main" id="{ACBE8DF7-D16E-E14B-90B6-558C55C0DDC5}"/>
                </a:ext>
              </a:extLst>
            </p:cNvPr>
            <p:cNvSpPr txBox="1">
              <a:spLocks noChangeArrowheads="1"/>
            </p:cNvSpPr>
            <p:nvPr/>
          </p:nvSpPr>
          <p:spPr bwMode="auto">
            <a:xfrm>
              <a:off x="8207585" y="3191448"/>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ISP</a:t>
              </a:r>
            </a:p>
          </p:txBody>
        </p:sp>
        <p:grpSp>
          <p:nvGrpSpPr>
            <p:cNvPr id="15" name="Group 14">
              <a:extLst>
                <a:ext uri="{FF2B5EF4-FFF2-40B4-BE49-F238E27FC236}">
                  <a16:creationId xmlns:a16="http://schemas.microsoft.com/office/drawing/2014/main" id="{4F16207F-582A-1640-9758-D1D4AB63C1AD}"/>
                </a:ext>
              </a:extLst>
            </p:cNvPr>
            <p:cNvGrpSpPr/>
            <p:nvPr/>
          </p:nvGrpSpPr>
          <p:grpSpPr>
            <a:xfrm>
              <a:off x="6972551" y="3193191"/>
              <a:ext cx="576221" cy="330754"/>
              <a:chOff x="7493876" y="2774731"/>
              <a:chExt cx="1481958" cy="894622"/>
            </a:xfrm>
          </p:grpSpPr>
          <p:sp>
            <p:nvSpPr>
              <p:cNvPr id="40" name="Freeform 39">
                <a:extLst>
                  <a:ext uri="{FF2B5EF4-FFF2-40B4-BE49-F238E27FC236}">
                    <a16:creationId xmlns:a16="http://schemas.microsoft.com/office/drawing/2014/main" id="{8CB87AD0-1F5F-CC48-8F7E-433D23860E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1" name="Oval 40">
                <a:extLst>
                  <a:ext uri="{FF2B5EF4-FFF2-40B4-BE49-F238E27FC236}">
                    <a16:creationId xmlns:a16="http://schemas.microsoft.com/office/drawing/2014/main" id="{6529692B-F269-C243-BA24-E4BF8FDA899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2" name="Group 41">
                <a:extLst>
                  <a:ext uri="{FF2B5EF4-FFF2-40B4-BE49-F238E27FC236}">
                    <a16:creationId xmlns:a16="http://schemas.microsoft.com/office/drawing/2014/main" id="{351E7744-7123-6D4B-85E6-B3A507AE763C}"/>
                  </a:ext>
                </a:extLst>
              </p:cNvPr>
              <p:cNvGrpSpPr/>
              <p:nvPr/>
            </p:nvGrpSpPr>
            <p:grpSpPr>
              <a:xfrm>
                <a:off x="7713663" y="2848339"/>
                <a:ext cx="1042107" cy="425543"/>
                <a:chOff x="7786941" y="2884917"/>
                <a:chExt cx="897649" cy="353919"/>
              </a:xfrm>
            </p:grpSpPr>
            <p:sp>
              <p:nvSpPr>
                <p:cNvPr id="43" name="Freeform 42">
                  <a:extLst>
                    <a:ext uri="{FF2B5EF4-FFF2-40B4-BE49-F238E27FC236}">
                      <a16:creationId xmlns:a16="http://schemas.microsoft.com/office/drawing/2014/main" id="{D1029CA6-C2F3-FF45-91EF-15AF0F20C0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51839164-1EE5-804A-8D25-CC2C5B88859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FF2ADE02-E4B7-1F42-A6D9-9E518AE7455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6B699C31-703A-E049-8445-0251EF0EC7E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 name="Group 15">
              <a:extLst>
                <a:ext uri="{FF2B5EF4-FFF2-40B4-BE49-F238E27FC236}">
                  <a16:creationId xmlns:a16="http://schemas.microsoft.com/office/drawing/2014/main" id="{112657C9-2B1C-464C-B664-009C9B87C46E}"/>
                </a:ext>
              </a:extLst>
            </p:cNvPr>
            <p:cNvGrpSpPr/>
            <p:nvPr/>
          </p:nvGrpSpPr>
          <p:grpSpPr>
            <a:xfrm>
              <a:off x="6955883" y="3598924"/>
              <a:ext cx="576221" cy="330754"/>
              <a:chOff x="7493876" y="2774731"/>
              <a:chExt cx="1481958" cy="894622"/>
            </a:xfrm>
          </p:grpSpPr>
          <p:sp>
            <p:nvSpPr>
              <p:cNvPr id="33" name="Freeform 32">
                <a:extLst>
                  <a:ext uri="{FF2B5EF4-FFF2-40B4-BE49-F238E27FC236}">
                    <a16:creationId xmlns:a16="http://schemas.microsoft.com/office/drawing/2014/main" id="{45B05C36-2E4E-394B-9F08-B52E1B9FCE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4" name="Oval 33">
                <a:extLst>
                  <a:ext uri="{FF2B5EF4-FFF2-40B4-BE49-F238E27FC236}">
                    <a16:creationId xmlns:a16="http://schemas.microsoft.com/office/drawing/2014/main" id="{81F630B3-D1BF-5942-81D4-51DE1AA6E5A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5" name="Group 34">
                <a:extLst>
                  <a:ext uri="{FF2B5EF4-FFF2-40B4-BE49-F238E27FC236}">
                    <a16:creationId xmlns:a16="http://schemas.microsoft.com/office/drawing/2014/main" id="{EEB78467-07B5-234D-87F6-94C3F198E0D6}"/>
                  </a:ext>
                </a:extLst>
              </p:cNvPr>
              <p:cNvGrpSpPr/>
              <p:nvPr/>
            </p:nvGrpSpPr>
            <p:grpSpPr>
              <a:xfrm>
                <a:off x="7713663" y="2848339"/>
                <a:ext cx="1042107" cy="425543"/>
                <a:chOff x="7786941" y="2884917"/>
                <a:chExt cx="897649" cy="353919"/>
              </a:xfrm>
            </p:grpSpPr>
            <p:sp>
              <p:nvSpPr>
                <p:cNvPr id="36" name="Freeform 35">
                  <a:extLst>
                    <a:ext uri="{FF2B5EF4-FFF2-40B4-BE49-F238E27FC236}">
                      <a16:creationId xmlns:a16="http://schemas.microsoft.com/office/drawing/2014/main" id="{9D366415-ABBC-F44B-9A8C-EF997C48DA7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F661368A-D1A5-BD4D-8014-E42D38154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88992003-9DD6-FB4A-A6B8-C981B5A1B08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id="{D51EB078-6D1B-A34F-BC6D-1132156447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 name="Group 16">
              <a:extLst>
                <a:ext uri="{FF2B5EF4-FFF2-40B4-BE49-F238E27FC236}">
                  <a16:creationId xmlns:a16="http://schemas.microsoft.com/office/drawing/2014/main" id="{2BCDF68D-C756-C842-A015-6B56DEF238B7}"/>
                </a:ext>
              </a:extLst>
            </p:cNvPr>
            <p:cNvGrpSpPr/>
            <p:nvPr/>
          </p:nvGrpSpPr>
          <p:grpSpPr>
            <a:xfrm>
              <a:off x="7720114" y="3593282"/>
              <a:ext cx="576221" cy="330754"/>
              <a:chOff x="7493876" y="2774731"/>
              <a:chExt cx="1481958" cy="894622"/>
            </a:xfrm>
          </p:grpSpPr>
          <p:sp>
            <p:nvSpPr>
              <p:cNvPr id="26" name="Freeform 25">
                <a:extLst>
                  <a:ext uri="{FF2B5EF4-FFF2-40B4-BE49-F238E27FC236}">
                    <a16:creationId xmlns:a16="http://schemas.microsoft.com/office/drawing/2014/main" id="{50934850-2B02-CD47-ABA0-24759729C11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7" name="Oval 26">
                <a:extLst>
                  <a:ext uri="{FF2B5EF4-FFF2-40B4-BE49-F238E27FC236}">
                    <a16:creationId xmlns:a16="http://schemas.microsoft.com/office/drawing/2014/main" id="{35B062D7-BF74-C14E-B1E8-702BA91D5CA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8" name="Group 27">
                <a:extLst>
                  <a:ext uri="{FF2B5EF4-FFF2-40B4-BE49-F238E27FC236}">
                    <a16:creationId xmlns:a16="http://schemas.microsoft.com/office/drawing/2014/main" id="{E0C6A5ED-08F2-4749-9658-C573A2633D76}"/>
                  </a:ext>
                </a:extLst>
              </p:cNvPr>
              <p:cNvGrpSpPr/>
              <p:nvPr/>
            </p:nvGrpSpPr>
            <p:grpSpPr>
              <a:xfrm>
                <a:off x="7713663" y="2848339"/>
                <a:ext cx="1042107" cy="425543"/>
                <a:chOff x="7786941" y="2884917"/>
                <a:chExt cx="897649" cy="353919"/>
              </a:xfrm>
            </p:grpSpPr>
            <p:sp>
              <p:nvSpPr>
                <p:cNvPr id="29" name="Freeform 28">
                  <a:extLst>
                    <a:ext uri="{FF2B5EF4-FFF2-40B4-BE49-F238E27FC236}">
                      <a16:creationId xmlns:a16="http://schemas.microsoft.com/office/drawing/2014/main" id="{59DBE865-2695-8A45-82F3-DEE52966AF3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E3EEAA19-E572-7347-A807-3E19B64957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A5912A8E-8AC5-0A40-B58C-7A1236AB745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84AC52AA-A89D-A548-9B8A-36C520B687A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 name="Group 17">
              <a:extLst>
                <a:ext uri="{FF2B5EF4-FFF2-40B4-BE49-F238E27FC236}">
                  <a16:creationId xmlns:a16="http://schemas.microsoft.com/office/drawing/2014/main" id="{451DCC0B-CF83-FE4A-B66E-827D2B24DBF9}"/>
                </a:ext>
              </a:extLst>
            </p:cNvPr>
            <p:cNvGrpSpPr/>
            <p:nvPr/>
          </p:nvGrpSpPr>
          <p:grpSpPr>
            <a:xfrm>
              <a:off x="7618622" y="3082478"/>
              <a:ext cx="576221" cy="330754"/>
              <a:chOff x="7493876" y="2774731"/>
              <a:chExt cx="1481958" cy="894622"/>
            </a:xfrm>
          </p:grpSpPr>
          <p:sp>
            <p:nvSpPr>
              <p:cNvPr id="19" name="Freeform 18">
                <a:extLst>
                  <a:ext uri="{FF2B5EF4-FFF2-40B4-BE49-F238E27FC236}">
                    <a16:creationId xmlns:a16="http://schemas.microsoft.com/office/drawing/2014/main" id="{00331BBA-EC67-F64D-BF3C-96A5FBF3D8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63117E0-75B3-714A-8A78-456DB99C211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2E22C89F-90E0-564A-B49C-2943AA77A866}"/>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79344540-AE9B-F845-B49C-C25ABD4D09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46CF243F-7407-9A46-B12E-221427A59A7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1A40EBD6-E642-D14B-AA50-184636F20A0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ED79DD0B-A70A-4649-9BE9-2ACD3F88BC0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47" name="Freeform 3">
            <a:extLst>
              <a:ext uri="{FF2B5EF4-FFF2-40B4-BE49-F238E27FC236}">
                <a16:creationId xmlns:a16="http://schemas.microsoft.com/office/drawing/2014/main" id="{2CC01EB9-754B-CE41-8582-3B2E9CE9F114}"/>
              </a:ext>
            </a:extLst>
          </p:cNvPr>
          <p:cNvSpPr>
            <a:spLocks/>
          </p:cNvSpPr>
          <p:nvPr/>
        </p:nvSpPr>
        <p:spPr bwMode="auto">
          <a:xfrm>
            <a:off x="4885751" y="1807530"/>
            <a:ext cx="2216150" cy="1477963"/>
          </a:xfrm>
          <a:custGeom>
            <a:avLst/>
            <a:gdLst>
              <a:gd name="T0" fmla="*/ 2147483647 w 1396"/>
              <a:gd name="T1" fmla="*/ 2147483647 h 931"/>
              <a:gd name="T2" fmla="*/ 2147483647 w 1396"/>
              <a:gd name="T3" fmla="*/ 2147483647 h 931"/>
              <a:gd name="T4" fmla="*/ 2147483647 w 1396"/>
              <a:gd name="T5" fmla="*/ 2147483647 h 931"/>
              <a:gd name="T6" fmla="*/ 2147483647 w 1396"/>
              <a:gd name="T7" fmla="*/ 2147483647 h 931"/>
              <a:gd name="T8" fmla="*/ 2147483647 w 1396"/>
              <a:gd name="T9" fmla="*/ 2147483647 h 931"/>
              <a:gd name="T10" fmla="*/ 2147483647 w 1396"/>
              <a:gd name="T11" fmla="*/ 2147483647 h 931"/>
              <a:gd name="T12" fmla="*/ 2147483647 w 1396"/>
              <a:gd name="T13" fmla="*/ 2147483647 h 931"/>
              <a:gd name="T14" fmla="*/ 2147483647 w 1396"/>
              <a:gd name="T15" fmla="*/ 2147483647 h 931"/>
              <a:gd name="T16" fmla="*/ 2147483647 w 1396"/>
              <a:gd name="T17" fmla="*/ 2147483647 h 931"/>
              <a:gd name="T18" fmla="*/ 2147483647 w 1396"/>
              <a:gd name="T19" fmla="*/ 2147483647 h 931"/>
              <a:gd name="T20" fmla="*/ 2147483647 w 1396"/>
              <a:gd name="T21" fmla="*/ 2147483647 h 931"/>
              <a:gd name="T22" fmla="*/ 2147483647 w 1396"/>
              <a:gd name="T23" fmla="*/ 2147483647 h 931"/>
              <a:gd name="T24" fmla="*/ 2147483647 w 1396"/>
              <a:gd name="T25" fmla="*/ 2147483647 h 931"/>
              <a:gd name="T26" fmla="*/ 2147483647 w 1396"/>
              <a:gd name="T27" fmla="*/ 2147483647 h 931"/>
              <a:gd name="T28" fmla="*/ 2147483647 w 1396"/>
              <a:gd name="T29" fmla="*/ 2147483647 h 931"/>
              <a:gd name="T30" fmla="*/ 2147483647 w 1396"/>
              <a:gd name="T31" fmla="*/ 2147483647 h 9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6"/>
              <a:gd name="T49" fmla="*/ 0 h 931"/>
              <a:gd name="T50" fmla="*/ 1396 w 1396"/>
              <a:gd name="T51" fmla="*/ 931 h 9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6" h="931">
                <a:moveTo>
                  <a:pt x="873" y="18"/>
                </a:moveTo>
                <a:cubicBezTo>
                  <a:pt x="787" y="32"/>
                  <a:pt x="625" y="55"/>
                  <a:pt x="526" y="89"/>
                </a:cubicBezTo>
                <a:cubicBezTo>
                  <a:pt x="426" y="122"/>
                  <a:pt x="346" y="184"/>
                  <a:pt x="278" y="216"/>
                </a:cubicBezTo>
                <a:cubicBezTo>
                  <a:pt x="210" y="248"/>
                  <a:pt x="159" y="236"/>
                  <a:pt x="118" y="283"/>
                </a:cubicBezTo>
                <a:cubicBezTo>
                  <a:pt x="77" y="330"/>
                  <a:pt x="46" y="416"/>
                  <a:pt x="30" y="497"/>
                </a:cubicBezTo>
                <a:cubicBezTo>
                  <a:pt x="14" y="578"/>
                  <a:pt x="0" y="714"/>
                  <a:pt x="24" y="768"/>
                </a:cubicBezTo>
                <a:cubicBezTo>
                  <a:pt x="49" y="821"/>
                  <a:pt x="112" y="796"/>
                  <a:pt x="178" y="818"/>
                </a:cubicBezTo>
                <a:cubicBezTo>
                  <a:pt x="244" y="840"/>
                  <a:pt x="318" y="886"/>
                  <a:pt x="421" y="902"/>
                </a:cubicBezTo>
                <a:cubicBezTo>
                  <a:pt x="524" y="918"/>
                  <a:pt x="681" y="916"/>
                  <a:pt x="793" y="916"/>
                </a:cubicBezTo>
                <a:cubicBezTo>
                  <a:pt x="905" y="916"/>
                  <a:pt x="1004" y="931"/>
                  <a:pt x="1095" y="902"/>
                </a:cubicBezTo>
                <a:cubicBezTo>
                  <a:pt x="1186" y="873"/>
                  <a:pt x="1291" y="813"/>
                  <a:pt x="1337" y="744"/>
                </a:cubicBezTo>
                <a:cubicBezTo>
                  <a:pt x="1383" y="675"/>
                  <a:pt x="1365" y="580"/>
                  <a:pt x="1372" y="487"/>
                </a:cubicBezTo>
                <a:cubicBezTo>
                  <a:pt x="1378" y="393"/>
                  <a:pt x="1396" y="256"/>
                  <a:pt x="1377" y="179"/>
                </a:cubicBezTo>
                <a:cubicBezTo>
                  <a:pt x="1358" y="102"/>
                  <a:pt x="1314" y="57"/>
                  <a:pt x="1259" y="28"/>
                </a:cubicBezTo>
                <a:cubicBezTo>
                  <a:pt x="1203" y="0"/>
                  <a:pt x="1110" y="7"/>
                  <a:pt x="1046" y="5"/>
                </a:cubicBezTo>
                <a:cubicBezTo>
                  <a:pt x="981" y="3"/>
                  <a:pt x="959" y="5"/>
                  <a:pt x="873" y="18"/>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Oval 9">
            <a:extLst>
              <a:ext uri="{FF2B5EF4-FFF2-40B4-BE49-F238E27FC236}">
                <a16:creationId xmlns:a16="http://schemas.microsoft.com/office/drawing/2014/main" id="{B627A3EE-6F93-284A-83BB-FE4EAD9D53CD}"/>
              </a:ext>
            </a:extLst>
          </p:cNvPr>
          <p:cNvSpPr>
            <a:spLocks noChangeArrowheads="1"/>
          </p:cNvSpPr>
          <p:nvPr/>
        </p:nvSpPr>
        <p:spPr bwMode="auto">
          <a:xfrm>
            <a:off x="5885876" y="2513968"/>
            <a:ext cx="193675" cy="193675"/>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9" name="Oval 12">
            <a:extLst>
              <a:ext uri="{FF2B5EF4-FFF2-40B4-BE49-F238E27FC236}">
                <a16:creationId xmlns:a16="http://schemas.microsoft.com/office/drawing/2014/main" id="{C57B5EF8-F77C-1B42-AB82-72529296692D}"/>
              </a:ext>
            </a:extLst>
          </p:cNvPr>
          <p:cNvSpPr>
            <a:spLocks noChangeArrowheads="1"/>
          </p:cNvSpPr>
          <p:nvPr/>
        </p:nvSpPr>
        <p:spPr bwMode="auto">
          <a:xfrm>
            <a:off x="6266876" y="2142493"/>
            <a:ext cx="193675" cy="193675"/>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0" name="Line 15">
            <a:extLst>
              <a:ext uri="{FF2B5EF4-FFF2-40B4-BE49-F238E27FC236}">
                <a16:creationId xmlns:a16="http://schemas.microsoft.com/office/drawing/2014/main" id="{61C37BF6-4477-1B43-8E1D-3D1B221EC6A7}"/>
              </a:ext>
            </a:extLst>
          </p:cNvPr>
          <p:cNvSpPr>
            <a:spLocks noChangeShapeType="1"/>
          </p:cNvSpPr>
          <p:nvPr/>
        </p:nvSpPr>
        <p:spPr bwMode="auto">
          <a:xfrm flipV="1">
            <a:off x="5973189" y="2283780"/>
            <a:ext cx="317500" cy="336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Line 16">
            <a:extLst>
              <a:ext uri="{FF2B5EF4-FFF2-40B4-BE49-F238E27FC236}">
                <a16:creationId xmlns:a16="http://schemas.microsoft.com/office/drawing/2014/main" id="{8B677416-ACBA-BE49-99D1-9E00AF65AB46}"/>
              </a:ext>
            </a:extLst>
          </p:cNvPr>
          <p:cNvSpPr>
            <a:spLocks noChangeShapeType="1"/>
          </p:cNvSpPr>
          <p:nvPr/>
        </p:nvSpPr>
        <p:spPr bwMode="auto">
          <a:xfrm>
            <a:off x="6366889" y="2259968"/>
            <a:ext cx="400050" cy="590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Rectangle 44">
            <a:extLst>
              <a:ext uri="{FF2B5EF4-FFF2-40B4-BE49-F238E27FC236}">
                <a16:creationId xmlns:a16="http://schemas.microsoft.com/office/drawing/2014/main" id="{8C3CA799-9994-7B4C-A236-0CBDAF9C4754}"/>
              </a:ext>
            </a:extLst>
          </p:cNvPr>
          <p:cNvSpPr>
            <a:spLocks noChangeArrowheads="1"/>
          </p:cNvSpPr>
          <p:nvPr/>
        </p:nvSpPr>
        <p:spPr bwMode="auto">
          <a:xfrm>
            <a:off x="5165151" y="2263143"/>
            <a:ext cx="955675" cy="700087"/>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3" name="Text Box 45">
            <a:extLst>
              <a:ext uri="{FF2B5EF4-FFF2-40B4-BE49-F238E27FC236}">
                <a16:creationId xmlns:a16="http://schemas.microsoft.com/office/drawing/2014/main" id="{ABC0609F-F95A-6A4D-ACAE-3A0EAA895F3E}"/>
              </a:ext>
            </a:extLst>
          </p:cNvPr>
          <p:cNvSpPr txBox="1">
            <a:spLocks noChangeArrowheads="1"/>
          </p:cNvSpPr>
          <p:nvPr/>
        </p:nvSpPr>
        <p:spPr bwMode="auto">
          <a:xfrm>
            <a:off x="4620639" y="1782130"/>
            <a:ext cx="19256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central office</a:t>
            </a:r>
          </a:p>
        </p:txBody>
      </p:sp>
      <p:sp>
        <p:nvSpPr>
          <p:cNvPr id="54" name="Line 14">
            <a:extLst>
              <a:ext uri="{FF2B5EF4-FFF2-40B4-BE49-F238E27FC236}">
                <a16:creationId xmlns:a16="http://schemas.microsoft.com/office/drawing/2014/main" id="{C86E3CF4-AAAA-074D-BAA4-B02F477DCD0E}"/>
              </a:ext>
            </a:extLst>
          </p:cNvPr>
          <p:cNvSpPr>
            <a:spLocks noChangeShapeType="1"/>
          </p:cNvSpPr>
          <p:nvPr/>
        </p:nvSpPr>
        <p:spPr bwMode="auto">
          <a:xfrm flipV="1">
            <a:off x="3271264" y="2669543"/>
            <a:ext cx="1938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Text Box 17">
            <a:extLst>
              <a:ext uri="{FF2B5EF4-FFF2-40B4-BE49-F238E27FC236}">
                <a16:creationId xmlns:a16="http://schemas.microsoft.com/office/drawing/2014/main" id="{840DC24E-DBCB-E94C-8975-B46FBD3E0BE6}"/>
              </a:ext>
            </a:extLst>
          </p:cNvPr>
          <p:cNvSpPr txBox="1">
            <a:spLocks noChangeArrowheads="1"/>
          </p:cNvSpPr>
          <p:nvPr/>
        </p:nvSpPr>
        <p:spPr bwMode="auto">
          <a:xfrm>
            <a:off x="6522464" y="1836105"/>
            <a:ext cx="10747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telephone</a:t>
            </a: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p:txBody>
      </p:sp>
      <p:grpSp>
        <p:nvGrpSpPr>
          <p:cNvPr id="56" name="Group 108">
            <a:extLst>
              <a:ext uri="{FF2B5EF4-FFF2-40B4-BE49-F238E27FC236}">
                <a16:creationId xmlns:a16="http://schemas.microsoft.com/office/drawing/2014/main" id="{218A2C9E-40B0-5943-B5FF-D927729FA1FA}"/>
              </a:ext>
            </a:extLst>
          </p:cNvPr>
          <p:cNvGrpSpPr>
            <a:grpSpLocks/>
          </p:cNvGrpSpPr>
          <p:nvPr/>
        </p:nvGrpSpPr>
        <p:grpSpPr bwMode="auto">
          <a:xfrm>
            <a:off x="5222301" y="2380618"/>
            <a:ext cx="368300" cy="519112"/>
            <a:chOff x="1852" y="2562"/>
            <a:chExt cx="355" cy="471"/>
          </a:xfrm>
        </p:grpSpPr>
        <p:sp>
          <p:nvSpPr>
            <p:cNvPr id="57" name="Freeform 109">
              <a:extLst>
                <a:ext uri="{FF2B5EF4-FFF2-40B4-BE49-F238E27FC236}">
                  <a16:creationId xmlns:a16="http://schemas.microsoft.com/office/drawing/2014/main" id="{45B8912E-0D7C-E043-A9BD-224FD05B1482}"/>
                </a:ext>
              </a:extLst>
            </p:cNvPr>
            <p:cNvSpPr>
              <a:spLocks/>
            </p:cNvSpPr>
            <p:nvPr/>
          </p:nvSpPr>
          <p:spPr bwMode="auto">
            <a:xfrm>
              <a:off x="1852" y="2621"/>
              <a:ext cx="318" cy="412"/>
            </a:xfrm>
            <a:custGeom>
              <a:avLst/>
              <a:gdLst>
                <a:gd name="T0" fmla="*/ 0 w 318"/>
                <a:gd name="T1" fmla="*/ 412 h 412"/>
                <a:gd name="T2" fmla="*/ 3 w 318"/>
                <a:gd name="T3" fmla="*/ 1 h 412"/>
                <a:gd name="T4" fmla="*/ 74 w 318"/>
                <a:gd name="T5" fmla="*/ 0 h 412"/>
                <a:gd name="T6" fmla="*/ 254 w 318"/>
                <a:gd name="T7" fmla="*/ 111 h 412"/>
                <a:gd name="T8" fmla="*/ 318 w 318"/>
                <a:gd name="T9" fmla="*/ 115 h 412"/>
                <a:gd name="T10" fmla="*/ 318 w 318"/>
                <a:gd name="T11" fmla="*/ 308 h 412"/>
                <a:gd name="T12" fmla="*/ 246 w 318"/>
                <a:gd name="T13" fmla="*/ 308 h 412"/>
                <a:gd name="T14" fmla="*/ 74 w 318"/>
                <a:gd name="T15" fmla="*/ 412 h 412"/>
                <a:gd name="T16" fmla="*/ 0 w 318"/>
                <a:gd name="T17" fmla="*/ 412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100000">
                  <a:schemeClr val="accent1"/>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10">
              <a:extLst>
                <a:ext uri="{FF2B5EF4-FFF2-40B4-BE49-F238E27FC236}">
                  <a16:creationId xmlns:a16="http://schemas.microsoft.com/office/drawing/2014/main" id="{C648ABA8-AD4C-7045-B95D-4AFA6789EE18}"/>
                </a:ext>
              </a:extLst>
            </p:cNvPr>
            <p:cNvSpPr>
              <a:spLocks/>
            </p:cNvSpPr>
            <p:nvPr/>
          </p:nvSpPr>
          <p:spPr bwMode="auto">
            <a:xfrm>
              <a:off x="1854" y="2562"/>
              <a:ext cx="353" cy="369"/>
            </a:xfrm>
            <a:custGeom>
              <a:avLst/>
              <a:gdLst>
                <a:gd name="T0" fmla="*/ 0 w 353"/>
                <a:gd name="T1" fmla="*/ 59 h 369"/>
                <a:gd name="T2" fmla="*/ 32 w 353"/>
                <a:gd name="T3" fmla="*/ 0 h 369"/>
                <a:gd name="T4" fmla="*/ 105 w 353"/>
                <a:gd name="T5" fmla="*/ 0 h 369"/>
                <a:gd name="T6" fmla="*/ 276 w 353"/>
                <a:gd name="T7" fmla="*/ 113 h 369"/>
                <a:gd name="T8" fmla="*/ 353 w 353"/>
                <a:gd name="T9" fmla="*/ 113 h 369"/>
                <a:gd name="T10" fmla="*/ 353 w 353"/>
                <a:gd name="T11" fmla="*/ 315 h 369"/>
                <a:gd name="T12" fmla="*/ 318 w 353"/>
                <a:gd name="T13" fmla="*/ 369 h 369"/>
                <a:gd name="T14" fmla="*/ 315 w 353"/>
                <a:gd name="T15" fmla="*/ 173 h 369"/>
                <a:gd name="T16" fmla="*/ 254 w 353"/>
                <a:gd name="T17" fmla="*/ 173 h 369"/>
                <a:gd name="T18" fmla="*/ 75 w 353"/>
                <a:gd name="T19" fmla="*/ 60 h 369"/>
                <a:gd name="T20" fmla="*/ 0 w 353"/>
                <a:gd name="T21" fmla="*/ 59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chemeClr val="accent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Line 111">
              <a:extLst>
                <a:ext uri="{FF2B5EF4-FFF2-40B4-BE49-F238E27FC236}">
                  <a16:creationId xmlns:a16="http://schemas.microsoft.com/office/drawing/2014/main" id="{880C7F42-24AB-BE42-A8D4-BCF7622D469B}"/>
                </a:ext>
              </a:extLst>
            </p:cNvPr>
            <p:cNvSpPr>
              <a:spLocks noChangeShapeType="1"/>
            </p:cNvSpPr>
            <p:nvPr/>
          </p:nvSpPr>
          <p:spPr bwMode="auto">
            <a:xfrm flipH="1">
              <a:off x="2167" y="2674"/>
              <a:ext cx="34"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Line 112">
              <a:extLst>
                <a:ext uri="{FF2B5EF4-FFF2-40B4-BE49-F238E27FC236}">
                  <a16:creationId xmlns:a16="http://schemas.microsoft.com/office/drawing/2014/main" id="{CB4756AB-EF1F-9E4A-8E5F-FC03EF7B6841}"/>
                </a:ext>
              </a:extLst>
            </p:cNvPr>
            <p:cNvSpPr>
              <a:spLocks noChangeShapeType="1"/>
            </p:cNvSpPr>
            <p:nvPr/>
          </p:nvSpPr>
          <p:spPr bwMode="auto">
            <a:xfrm>
              <a:off x="1880" y="2830"/>
              <a:ext cx="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13">
              <a:extLst>
                <a:ext uri="{FF2B5EF4-FFF2-40B4-BE49-F238E27FC236}">
                  <a16:creationId xmlns:a16="http://schemas.microsoft.com/office/drawing/2014/main" id="{F4FDFC8D-7497-0B4E-BB98-EC6A2F919570}"/>
                </a:ext>
              </a:extLst>
            </p:cNvPr>
            <p:cNvSpPr>
              <a:spLocks/>
            </p:cNvSpPr>
            <p:nvPr/>
          </p:nvSpPr>
          <p:spPr bwMode="auto">
            <a:xfrm>
              <a:off x="1874" y="2670"/>
              <a:ext cx="264" cy="105"/>
            </a:xfrm>
            <a:custGeom>
              <a:avLst/>
              <a:gdLst>
                <a:gd name="T0" fmla="*/ 0 w 264"/>
                <a:gd name="T1" fmla="*/ 0 h 105"/>
                <a:gd name="T2" fmla="*/ 52 w 264"/>
                <a:gd name="T3" fmla="*/ 0 h 105"/>
                <a:gd name="T4" fmla="*/ 207 w 264"/>
                <a:gd name="T5" fmla="*/ 105 h 105"/>
                <a:gd name="T6" fmla="*/ 264 w 264"/>
                <a:gd name="T7" fmla="*/ 105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14">
              <a:extLst>
                <a:ext uri="{FF2B5EF4-FFF2-40B4-BE49-F238E27FC236}">
                  <a16:creationId xmlns:a16="http://schemas.microsoft.com/office/drawing/2014/main" id="{59F7FFFC-6804-A54D-A576-FA1FEBB9A136}"/>
                </a:ext>
              </a:extLst>
            </p:cNvPr>
            <p:cNvSpPr>
              <a:spLocks/>
            </p:cNvSpPr>
            <p:nvPr/>
          </p:nvSpPr>
          <p:spPr bwMode="auto">
            <a:xfrm flipV="1">
              <a:off x="1874" y="2884"/>
              <a:ext cx="264" cy="105"/>
            </a:xfrm>
            <a:custGeom>
              <a:avLst/>
              <a:gdLst>
                <a:gd name="T0" fmla="*/ 0 w 264"/>
                <a:gd name="T1" fmla="*/ 0 h 105"/>
                <a:gd name="T2" fmla="*/ 52 w 264"/>
                <a:gd name="T3" fmla="*/ 0 h 105"/>
                <a:gd name="T4" fmla="*/ 207 w 264"/>
                <a:gd name="T5" fmla="*/ 105 h 105"/>
                <a:gd name="T6" fmla="*/ 264 w 264"/>
                <a:gd name="T7" fmla="*/ 105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 name="Text Box 115">
            <a:extLst>
              <a:ext uri="{FF2B5EF4-FFF2-40B4-BE49-F238E27FC236}">
                <a16:creationId xmlns:a16="http://schemas.microsoft.com/office/drawing/2014/main" id="{C49B2571-785F-8141-BD4A-B30372BAB3EA}"/>
              </a:ext>
            </a:extLst>
          </p:cNvPr>
          <p:cNvSpPr txBox="1">
            <a:spLocks noChangeArrowheads="1"/>
          </p:cNvSpPr>
          <p:nvPr/>
        </p:nvSpPr>
        <p:spPr bwMode="auto">
          <a:xfrm>
            <a:off x="4901626" y="2925130"/>
            <a:ext cx="950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DSLAM</a:t>
            </a:r>
          </a:p>
        </p:txBody>
      </p:sp>
      <p:grpSp>
        <p:nvGrpSpPr>
          <p:cNvPr id="64" name="Group 118">
            <a:extLst>
              <a:ext uri="{FF2B5EF4-FFF2-40B4-BE49-F238E27FC236}">
                <a16:creationId xmlns:a16="http://schemas.microsoft.com/office/drawing/2014/main" id="{C9BAF3DB-0084-0642-AE8F-E48499FC4E61}"/>
              </a:ext>
            </a:extLst>
          </p:cNvPr>
          <p:cNvGrpSpPr>
            <a:grpSpLocks/>
          </p:cNvGrpSpPr>
          <p:nvPr/>
        </p:nvGrpSpPr>
        <p:grpSpPr bwMode="auto">
          <a:xfrm>
            <a:off x="3963414" y="1667830"/>
            <a:ext cx="796925" cy="658813"/>
            <a:chOff x="1671" y="1861"/>
            <a:chExt cx="502" cy="415"/>
          </a:xfrm>
        </p:grpSpPr>
        <p:sp>
          <p:nvSpPr>
            <p:cNvPr id="65" name="Rectangle 116">
              <a:extLst>
                <a:ext uri="{FF2B5EF4-FFF2-40B4-BE49-F238E27FC236}">
                  <a16:creationId xmlns:a16="http://schemas.microsoft.com/office/drawing/2014/main" id="{BF2CCE2C-7318-3F45-89ED-AC0CE601E4BC}"/>
                </a:ext>
              </a:extLst>
            </p:cNvPr>
            <p:cNvSpPr>
              <a:spLocks noChangeArrowheads="1"/>
            </p:cNvSpPr>
            <p:nvPr/>
          </p:nvSpPr>
          <p:spPr bwMode="auto">
            <a:xfrm>
              <a:off x="1742" y="1966"/>
              <a:ext cx="360" cy="31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6" name="AutoShape 117">
              <a:extLst>
                <a:ext uri="{FF2B5EF4-FFF2-40B4-BE49-F238E27FC236}">
                  <a16:creationId xmlns:a16="http://schemas.microsoft.com/office/drawing/2014/main" id="{7F3ACC6C-EF23-B844-A225-435E1C02C5FD}"/>
                </a:ext>
              </a:extLst>
            </p:cNvPr>
            <p:cNvSpPr>
              <a:spLocks noChangeArrowheads="1"/>
            </p:cNvSpPr>
            <p:nvPr/>
          </p:nvSpPr>
          <p:spPr bwMode="auto">
            <a:xfrm>
              <a:off x="1671" y="1861"/>
              <a:ext cx="502" cy="129"/>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67" name="Freeform 119">
            <a:extLst>
              <a:ext uri="{FF2B5EF4-FFF2-40B4-BE49-F238E27FC236}">
                <a16:creationId xmlns:a16="http://schemas.microsoft.com/office/drawing/2014/main" id="{AE2A4503-59F8-EE45-A067-8713395B9C4D}"/>
              </a:ext>
            </a:extLst>
          </p:cNvPr>
          <p:cNvSpPr>
            <a:spLocks/>
          </p:cNvSpPr>
          <p:nvPr/>
        </p:nvSpPr>
        <p:spPr bwMode="auto">
          <a:xfrm>
            <a:off x="4566664" y="2256793"/>
            <a:ext cx="674687" cy="239712"/>
          </a:xfrm>
          <a:custGeom>
            <a:avLst/>
            <a:gdLst>
              <a:gd name="T0" fmla="*/ 0 w 425"/>
              <a:gd name="T1" fmla="*/ 0 h 151"/>
              <a:gd name="T2" fmla="*/ 0 w 425"/>
              <a:gd name="T3" fmla="*/ 2147483647 h 151"/>
              <a:gd name="T4" fmla="*/ 2147483647 w 425"/>
              <a:gd name="T5" fmla="*/ 2147483647 h 151"/>
              <a:gd name="T6" fmla="*/ 0 60000 65536"/>
              <a:gd name="T7" fmla="*/ 0 60000 65536"/>
              <a:gd name="T8" fmla="*/ 0 60000 65536"/>
              <a:gd name="T9" fmla="*/ 0 w 425"/>
              <a:gd name="T10" fmla="*/ 0 h 151"/>
              <a:gd name="T11" fmla="*/ 425 w 425"/>
              <a:gd name="T12" fmla="*/ 151 h 151"/>
            </a:gdLst>
            <a:ahLst/>
            <a:cxnLst>
              <a:cxn ang="T6">
                <a:pos x="T0" y="T1"/>
              </a:cxn>
              <a:cxn ang="T7">
                <a:pos x="T2" y="T3"/>
              </a:cxn>
              <a:cxn ang="T8">
                <a:pos x="T4" y="T5"/>
              </a:cxn>
            </a:cxnLst>
            <a:rect l="T9" t="T10" r="T11" b="T12"/>
            <a:pathLst>
              <a:path w="425" h="151">
                <a:moveTo>
                  <a:pt x="0" y="0"/>
                </a:moveTo>
                <a:lnTo>
                  <a:pt x="0" y="151"/>
                </a:lnTo>
                <a:lnTo>
                  <a:pt x="425" y="151"/>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Line 120">
            <a:extLst>
              <a:ext uri="{FF2B5EF4-FFF2-40B4-BE49-F238E27FC236}">
                <a16:creationId xmlns:a16="http://schemas.microsoft.com/office/drawing/2014/main" id="{D69F4117-7839-1943-A5FE-926B01D84B78}"/>
              </a:ext>
            </a:extLst>
          </p:cNvPr>
          <p:cNvSpPr>
            <a:spLocks noChangeShapeType="1"/>
          </p:cNvSpPr>
          <p:nvPr/>
        </p:nvSpPr>
        <p:spPr bwMode="auto">
          <a:xfrm>
            <a:off x="5595364" y="2621918"/>
            <a:ext cx="377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123">
            <a:extLst>
              <a:ext uri="{FF2B5EF4-FFF2-40B4-BE49-F238E27FC236}">
                <a16:creationId xmlns:a16="http://schemas.microsoft.com/office/drawing/2014/main" id="{71A3F73C-866C-2049-9C1B-445DBD854DB4}"/>
              </a:ext>
            </a:extLst>
          </p:cNvPr>
          <p:cNvSpPr>
            <a:spLocks/>
          </p:cNvSpPr>
          <p:nvPr/>
        </p:nvSpPr>
        <p:spPr bwMode="auto">
          <a:xfrm>
            <a:off x="5595364" y="2690180"/>
            <a:ext cx="463550" cy="1009650"/>
          </a:xfrm>
          <a:custGeom>
            <a:avLst/>
            <a:gdLst>
              <a:gd name="T0" fmla="*/ 0 w 292"/>
              <a:gd name="T1" fmla="*/ 0 h 636"/>
              <a:gd name="T2" fmla="*/ 2147483647 w 292"/>
              <a:gd name="T3" fmla="*/ 0 h 636"/>
              <a:gd name="T4" fmla="*/ 2147483647 w 292"/>
              <a:gd name="T5" fmla="*/ 2147483647 h 636"/>
              <a:gd name="T6" fmla="*/ 2147483647 w 292"/>
              <a:gd name="T7" fmla="*/ 2147483647 h 636"/>
              <a:gd name="T8" fmla="*/ 0 60000 65536"/>
              <a:gd name="T9" fmla="*/ 0 60000 65536"/>
              <a:gd name="T10" fmla="*/ 0 60000 65536"/>
              <a:gd name="T11" fmla="*/ 0 60000 65536"/>
              <a:gd name="T12" fmla="*/ 0 w 292"/>
              <a:gd name="T13" fmla="*/ 0 h 636"/>
              <a:gd name="T14" fmla="*/ 292 w 292"/>
              <a:gd name="T15" fmla="*/ 636 h 636"/>
            </a:gdLst>
            <a:ahLst/>
            <a:cxnLst>
              <a:cxn ang="T8">
                <a:pos x="T0" y="T1"/>
              </a:cxn>
              <a:cxn ang="T9">
                <a:pos x="T2" y="T3"/>
              </a:cxn>
              <a:cxn ang="T10">
                <a:pos x="T4" y="T5"/>
              </a:cxn>
              <a:cxn ang="T11">
                <a:pos x="T6" y="T7"/>
              </a:cxn>
            </a:cxnLst>
            <a:rect l="T12" t="T13" r="T14" b="T15"/>
            <a:pathLst>
              <a:path w="292" h="636">
                <a:moveTo>
                  <a:pt x="0" y="0"/>
                </a:moveTo>
                <a:lnTo>
                  <a:pt x="130" y="0"/>
                </a:lnTo>
                <a:lnTo>
                  <a:pt x="130" y="636"/>
                </a:lnTo>
                <a:lnTo>
                  <a:pt x="292" y="63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0" name="Group 135">
            <a:extLst>
              <a:ext uri="{FF2B5EF4-FFF2-40B4-BE49-F238E27FC236}">
                <a16:creationId xmlns:a16="http://schemas.microsoft.com/office/drawing/2014/main" id="{7DC11D2E-7EFC-264E-9DA3-A2DC76738630}"/>
              </a:ext>
            </a:extLst>
          </p:cNvPr>
          <p:cNvGrpSpPr>
            <a:grpSpLocks/>
          </p:cNvGrpSpPr>
          <p:nvPr/>
        </p:nvGrpSpPr>
        <p:grpSpPr bwMode="auto">
          <a:xfrm>
            <a:off x="1358326" y="2747330"/>
            <a:ext cx="3117850" cy="1611313"/>
            <a:chOff x="490" y="1538"/>
            <a:chExt cx="1964" cy="1015"/>
          </a:xfrm>
        </p:grpSpPr>
        <p:sp>
          <p:nvSpPr>
            <p:cNvPr id="71" name="Text Box 124">
              <a:extLst>
                <a:ext uri="{FF2B5EF4-FFF2-40B4-BE49-F238E27FC236}">
                  <a16:creationId xmlns:a16="http://schemas.microsoft.com/office/drawing/2014/main" id="{F820F6C6-093F-9C4E-AB3B-6C47EF093FC5}"/>
                </a:ext>
              </a:extLst>
            </p:cNvPr>
            <p:cNvSpPr txBox="1">
              <a:spLocks noChangeArrowheads="1"/>
            </p:cNvSpPr>
            <p:nvPr/>
          </p:nvSpPr>
          <p:spPr bwMode="auto">
            <a:xfrm>
              <a:off x="490" y="2102"/>
              <a:ext cx="1809"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voice, data transmitted</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at different frequencies over</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dedicated </a:t>
              </a: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line to central office</a:t>
              </a:r>
            </a:p>
          </p:txBody>
        </p:sp>
        <p:sp>
          <p:nvSpPr>
            <p:cNvPr id="72" name="Line 125">
              <a:extLst>
                <a:ext uri="{FF2B5EF4-FFF2-40B4-BE49-F238E27FC236}">
                  <a16:creationId xmlns:a16="http://schemas.microsoft.com/office/drawing/2014/main" id="{B265F954-771D-354D-8226-0A3C1F05D93D}"/>
                </a:ext>
              </a:extLst>
            </p:cNvPr>
            <p:cNvSpPr>
              <a:spLocks noChangeShapeType="1"/>
            </p:cNvSpPr>
            <p:nvPr/>
          </p:nvSpPr>
          <p:spPr bwMode="auto">
            <a:xfrm flipV="1">
              <a:off x="2093" y="1538"/>
              <a:ext cx="361" cy="58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3" name="Rectangle 90">
            <a:extLst>
              <a:ext uri="{FF2B5EF4-FFF2-40B4-BE49-F238E27FC236}">
                <a16:creationId xmlns:a16="http://schemas.microsoft.com/office/drawing/2014/main" id="{2B92D0F8-9673-174E-ABDD-490B4CD83240}"/>
              </a:ext>
            </a:extLst>
          </p:cNvPr>
          <p:cNvSpPr>
            <a:spLocks noChangeArrowheads="1"/>
          </p:cNvSpPr>
          <p:nvPr/>
        </p:nvSpPr>
        <p:spPr bwMode="auto">
          <a:xfrm>
            <a:off x="1818701" y="2120268"/>
            <a:ext cx="1978025" cy="1395412"/>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4" name="Line 7">
            <a:extLst>
              <a:ext uri="{FF2B5EF4-FFF2-40B4-BE49-F238E27FC236}">
                <a16:creationId xmlns:a16="http://schemas.microsoft.com/office/drawing/2014/main" id="{C21251FC-E166-AC42-B133-BE3F95DBDFE2}"/>
              </a:ext>
            </a:extLst>
          </p:cNvPr>
          <p:cNvSpPr>
            <a:spLocks noChangeShapeType="1"/>
          </p:cNvSpPr>
          <p:nvPr/>
        </p:nvSpPr>
        <p:spPr bwMode="auto">
          <a:xfrm flipV="1">
            <a:off x="2304476" y="2671130"/>
            <a:ext cx="3651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Text Box 39">
            <a:extLst>
              <a:ext uri="{FF2B5EF4-FFF2-40B4-BE49-F238E27FC236}">
                <a16:creationId xmlns:a16="http://schemas.microsoft.com/office/drawing/2014/main" id="{D8496936-8AB9-684C-9A18-7A7544551DDD}"/>
              </a:ext>
            </a:extLst>
          </p:cNvPr>
          <p:cNvSpPr txBox="1">
            <a:spLocks noChangeArrowheads="1"/>
          </p:cNvSpPr>
          <p:nvPr/>
        </p:nvSpPr>
        <p:spPr bwMode="auto">
          <a:xfrm>
            <a:off x="2566414" y="2777493"/>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modem</a:t>
            </a:r>
          </a:p>
        </p:txBody>
      </p:sp>
      <p:sp>
        <p:nvSpPr>
          <p:cNvPr id="76" name="Text Box 41">
            <a:extLst>
              <a:ext uri="{FF2B5EF4-FFF2-40B4-BE49-F238E27FC236}">
                <a16:creationId xmlns:a16="http://schemas.microsoft.com/office/drawing/2014/main" id="{EADDD86B-745F-024B-9185-ADF0A40570D1}"/>
              </a:ext>
            </a:extLst>
          </p:cNvPr>
          <p:cNvSpPr txBox="1">
            <a:spLocks noChangeArrowheads="1"/>
          </p:cNvSpPr>
          <p:nvPr/>
        </p:nvSpPr>
        <p:spPr bwMode="auto">
          <a:xfrm>
            <a:off x="3244276" y="2801305"/>
            <a:ext cx="7064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splitter</a:t>
            </a:r>
          </a:p>
        </p:txBody>
      </p:sp>
      <p:grpSp>
        <p:nvGrpSpPr>
          <p:cNvPr id="77" name="Group 94">
            <a:extLst>
              <a:ext uri="{FF2B5EF4-FFF2-40B4-BE49-F238E27FC236}">
                <a16:creationId xmlns:a16="http://schemas.microsoft.com/office/drawing/2014/main" id="{B8E4BADE-83DB-6E48-8758-3C586A60214D}"/>
              </a:ext>
            </a:extLst>
          </p:cNvPr>
          <p:cNvGrpSpPr>
            <a:grpSpLocks/>
          </p:cNvGrpSpPr>
          <p:nvPr/>
        </p:nvGrpSpPr>
        <p:grpSpPr bwMode="auto">
          <a:xfrm>
            <a:off x="2660076" y="2558418"/>
            <a:ext cx="614363" cy="220662"/>
            <a:chOff x="322" y="890"/>
            <a:chExt cx="872" cy="339"/>
          </a:xfrm>
        </p:grpSpPr>
        <p:sp>
          <p:nvSpPr>
            <p:cNvPr id="78" name="Rectangle 95">
              <a:extLst>
                <a:ext uri="{FF2B5EF4-FFF2-40B4-BE49-F238E27FC236}">
                  <a16:creationId xmlns:a16="http://schemas.microsoft.com/office/drawing/2014/main" id="{EF4650A9-E136-A746-BBB1-8E2CB021FC15}"/>
                </a:ext>
              </a:extLst>
            </p:cNvPr>
            <p:cNvSpPr>
              <a:spLocks noChangeArrowheads="1"/>
            </p:cNvSpPr>
            <p:nvPr/>
          </p:nvSpPr>
          <p:spPr bwMode="auto">
            <a:xfrm>
              <a:off x="322" y="1005"/>
              <a:ext cx="872" cy="224"/>
            </a:xfrm>
            <a:prstGeom prst="rect">
              <a:avLst/>
            </a:prstGeom>
            <a:solidFill>
              <a:schemeClr val="bg1">
                <a:lumMod val="75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9" name="Rectangle 96">
              <a:extLst>
                <a:ext uri="{FF2B5EF4-FFF2-40B4-BE49-F238E27FC236}">
                  <a16:creationId xmlns:a16="http://schemas.microsoft.com/office/drawing/2014/main" id="{D0CF841A-8554-624D-86A1-1E42B847F646}"/>
                </a:ext>
              </a:extLst>
            </p:cNvPr>
            <p:cNvSpPr>
              <a:spLocks noChangeArrowheads="1"/>
            </p:cNvSpPr>
            <p:nvPr/>
          </p:nvSpPr>
          <p:spPr bwMode="auto">
            <a:xfrm>
              <a:off x="394" y="1073"/>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0" name="Rectangle 97">
              <a:extLst>
                <a:ext uri="{FF2B5EF4-FFF2-40B4-BE49-F238E27FC236}">
                  <a16:creationId xmlns:a16="http://schemas.microsoft.com/office/drawing/2014/main" id="{3FD8358D-90D2-0B45-973D-DDA1E5D9553C}"/>
                </a:ext>
              </a:extLst>
            </p:cNvPr>
            <p:cNvSpPr>
              <a:spLocks noChangeArrowheads="1"/>
            </p:cNvSpPr>
            <p:nvPr/>
          </p:nvSpPr>
          <p:spPr bwMode="auto">
            <a:xfrm>
              <a:off x="466" y="1073"/>
              <a:ext cx="56"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1" name="Rectangle 98">
              <a:extLst>
                <a:ext uri="{FF2B5EF4-FFF2-40B4-BE49-F238E27FC236}">
                  <a16:creationId xmlns:a16="http://schemas.microsoft.com/office/drawing/2014/main" id="{22A39A62-0617-DE41-B483-0B36601B1B04}"/>
                </a:ext>
              </a:extLst>
            </p:cNvPr>
            <p:cNvSpPr>
              <a:spLocks noChangeArrowheads="1"/>
            </p:cNvSpPr>
            <p:nvPr/>
          </p:nvSpPr>
          <p:spPr bwMode="auto">
            <a:xfrm>
              <a:off x="541"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2" name="Rectangle 99">
              <a:extLst>
                <a:ext uri="{FF2B5EF4-FFF2-40B4-BE49-F238E27FC236}">
                  <a16:creationId xmlns:a16="http://schemas.microsoft.com/office/drawing/2014/main" id="{70CBDBDE-EA6B-AD4F-9BBC-19A5D1E28AFB}"/>
                </a:ext>
              </a:extLst>
            </p:cNvPr>
            <p:cNvSpPr>
              <a:spLocks noChangeArrowheads="1"/>
            </p:cNvSpPr>
            <p:nvPr/>
          </p:nvSpPr>
          <p:spPr bwMode="auto">
            <a:xfrm>
              <a:off x="615"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3" name="AutoShape 100">
              <a:extLst>
                <a:ext uri="{FF2B5EF4-FFF2-40B4-BE49-F238E27FC236}">
                  <a16:creationId xmlns:a16="http://schemas.microsoft.com/office/drawing/2014/main" id="{9E5FC757-6FA6-7344-948E-99FB53AF99C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8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4" name="AutoShape 102">
            <a:extLst>
              <a:ext uri="{FF2B5EF4-FFF2-40B4-BE49-F238E27FC236}">
                <a16:creationId xmlns:a16="http://schemas.microsoft.com/office/drawing/2014/main" id="{CC195EEC-FB36-F24B-A858-23772E742026}"/>
              </a:ext>
            </a:extLst>
          </p:cNvPr>
          <p:cNvSpPr>
            <a:spLocks noChangeArrowheads="1"/>
          </p:cNvSpPr>
          <p:nvPr/>
        </p:nvSpPr>
        <p:spPr bwMode="auto">
          <a:xfrm>
            <a:off x="1536126" y="1709105"/>
            <a:ext cx="2498725" cy="46831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03">
            <a:extLst>
              <a:ext uri="{FF2B5EF4-FFF2-40B4-BE49-F238E27FC236}">
                <a16:creationId xmlns:a16="http://schemas.microsoft.com/office/drawing/2014/main" id="{E92D772C-9AFC-9349-9025-8376CFF02765}"/>
              </a:ext>
            </a:extLst>
          </p:cNvPr>
          <p:cNvSpPr>
            <a:spLocks noChangeArrowheads="1"/>
          </p:cNvSpPr>
          <p:nvPr/>
        </p:nvSpPr>
        <p:spPr bwMode="auto">
          <a:xfrm>
            <a:off x="3514151" y="2609218"/>
            <a:ext cx="166688" cy="144462"/>
          </a:xfrm>
          <a:prstGeom prst="rect">
            <a:avLst/>
          </a:prstGeom>
          <a:solidFill>
            <a:srgbClr val="00009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6" name="Freeform 104">
            <a:extLst>
              <a:ext uri="{FF2B5EF4-FFF2-40B4-BE49-F238E27FC236}">
                <a16:creationId xmlns:a16="http://schemas.microsoft.com/office/drawing/2014/main" id="{31C23065-7938-0F48-81C0-C7E9438F805C}"/>
              </a:ext>
            </a:extLst>
          </p:cNvPr>
          <p:cNvSpPr>
            <a:spLocks/>
          </p:cNvSpPr>
          <p:nvPr/>
        </p:nvSpPr>
        <p:spPr bwMode="auto">
          <a:xfrm>
            <a:off x="2990276" y="2164718"/>
            <a:ext cx="604838"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87" name="Object 3">
            <a:extLst>
              <a:ext uri="{FF2B5EF4-FFF2-40B4-BE49-F238E27FC236}">
                <a16:creationId xmlns:a16="http://schemas.microsoft.com/office/drawing/2014/main" id="{5697AB3B-F080-8640-9CE2-419B33C50CF8}"/>
              </a:ext>
            </a:extLst>
          </p:cNvPr>
          <p:cNvGraphicFramePr>
            <a:graphicFrameLocks noChangeAspect="1"/>
          </p:cNvGraphicFramePr>
          <p:nvPr/>
        </p:nvGraphicFramePr>
        <p:xfrm>
          <a:off x="2650551" y="1961518"/>
          <a:ext cx="490538" cy="369887"/>
        </p:xfrm>
        <a:graphic>
          <a:graphicData uri="http://schemas.openxmlformats.org/presentationml/2006/ole">
            <mc:AlternateContent xmlns:mc="http://schemas.openxmlformats.org/markup-compatibility/2006">
              <mc:Choice xmlns:v="urn:schemas-microsoft-com:vml" Requires="v">
                <p:oleObj name="Clip" r:id="rId3" imgW="9131300" imgH="6438900" progId="MS_ClipArt_Gallery.2">
                  <p:embed/>
                </p:oleObj>
              </mc:Choice>
              <mc:Fallback>
                <p:oleObj name="Clip" r:id="rId3" imgW="9131300" imgH="6438900" progId="MS_ClipArt_Gallery.2">
                  <p:embed/>
                  <p:pic>
                    <p:nvPicPr>
                      <p:cNvPr id="87" name="Object 3">
                        <a:extLst>
                          <a:ext uri="{FF2B5EF4-FFF2-40B4-BE49-F238E27FC236}">
                            <a16:creationId xmlns:a16="http://schemas.microsoft.com/office/drawing/2014/main" id="{5697AB3B-F080-8640-9CE2-419B33C50C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551" y="1961518"/>
                        <a:ext cx="490538"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8" name="Line 130">
            <a:extLst>
              <a:ext uri="{FF2B5EF4-FFF2-40B4-BE49-F238E27FC236}">
                <a16:creationId xmlns:a16="http://schemas.microsoft.com/office/drawing/2014/main" id="{EB0812CC-AFEC-F147-B616-6659B4656ADC}"/>
              </a:ext>
            </a:extLst>
          </p:cNvPr>
          <p:cNvSpPr>
            <a:spLocks noChangeShapeType="1"/>
          </p:cNvSpPr>
          <p:nvPr/>
        </p:nvSpPr>
        <p:spPr bwMode="auto">
          <a:xfrm flipH="1">
            <a:off x="3277614" y="2671130"/>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AutoShape 131">
            <a:extLst>
              <a:ext uri="{FF2B5EF4-FFF2-40B4-BE49-F238E27FC236}">
                <a16:creationId xmlns:a16="http://schemas.microsoft.com/office/drawing/2014/main" id="{4A782F57-90A1-0546-906A-779DD46840D3}"/>
              </a:ext>
            </a:extLst>
          </p:cNvPr>
          <p:cNvSpPr>
            <a:spLocks noChangeArrowheads="1"/>
          </p:cNvSpPr>
          <p:nvPr/>
        </p:nvSpPr>
        <p:spPr bwMode="auto">
          <a:xfrm>
            <a:off x="5025451" y="2009143"/>
            <a:ext cx="1206500" cy="261937"/>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90" name="Group 136">
            <a:extLst>
              <a:ext uri="{FF2B5EF4-FFF2-40B4-BE49-F238E27FC236}">
                <a16:creationId xmlns:a16="http://schemas.microsoft.com/office/drawing/2014/main" id="{C3294CA0-A83A-DA46-8A62-EBF0F7BF323E}"/>
              </a:ext>
            </a:extLst>
          </p:cNvPr>
          <p:cNvGrpSpPr>
            <a:grpSpLocks/>
          </p:cNvGrpSpPr>
          <p:nvPr/>
        </p:nvGrpSpPr>
        <p:grpSpPr bwMode="auto">
          <a:xfrm>
            <a:off x="4258689" y="3172780"/>
            <a:ext cx="1323975" cy="1174750"/>
            <a:chOff x="2317" y="1806"/>
            <a:chExt cx="834" cy="740"/>
          </a:xfrm>
        </p:grpSpPr>
        <p:sp>
          <p:nvSpPr>
            <p:cNvPr id="91" name="Line 132">
              <a:extLst>
                <a:ext uri="{FF2B5EF4-FFF2-40B4-BE49-F238E27FC236}">
                  <a16:creationId xmlns:a16="http://schemas.microsoft.com/office/drawing/2014/main" id="{7ACA0D7A-9A8B-164D-8196-0D58A33B101B}"/>
                </a:ext>
              </a:extLst>
            </p:cNvPr>
            <p:cNvSpPr>
              <a:spLocks noChangeShapeType="1"/>
            </p:cNvSpPr>
            <p:nvPr/>
          </p:nvSpPr>
          <p:spPr bwMode="auto">
            <a:xfrm flipV="1">
              <a:off x="2671" y="1806"/>
              <a:ext cx="268" cy="43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Text Box 133">
              <a:extLst>
                <a:ext uri="{FF2B5EF4-FFF2-40B4-BE49-F238E27FC236}">
                  <a16:creationId xmlns:a16="http://schemas.microsoft.com/office/drawing/2014/main" id="{217BB671-44AF-9E41-AB6C-D8AD58156A6B}"/>
                </a:ext>
              </a:extLst>
            </p:cNvPr>
            <p:cNvSpPr txBox="1">
              <a:spLocks noChangeArrowheads="1"/>
            </p:cNvSpPr>
            <p:nvPr/>
          </p:nvSpPr>
          <p:spPr bwMode="auto">
            <a:xfrm>
              <a:off x="2317" y="2226"/>
              <a:ext cx="83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 access </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multiplexer</a:t>
              </a:r>
            </a:p>
          </p:txBody>
        </p:sp>
      </p:grpSp>
      <p:grpSp>
        <p:nvGrpSpPr>
          <p:cNvPr id="93" name="Group 92">
            <a:extLst>
              <a:ext uri="{FF2B5EF4-FFF2-40B4-BE49-F238E27FC236}">
                <a16:creationId xmlns:a16="http://schemas.microsoft.com/office/drawing/2014/main" id="{FAAF6165-084E-AD4E-9369-2E1C7C7F794B}"/>
              </a:ext>
            </a:extLst>
          </p:cNvPr>
          <p:cNvGrpSpPr>
            <a:grpSpLocks/>
          </p:cNvGrpSpPr>
          <p:nvPr/>
        </p:nvGrpSpPr>
        <p:grpSpPr bwMode="auto">
          <a:xfrm>
            <a:off x="1723451" y="2348868"/>
            <a:ext cx="642938" cy="644525"/>
            <a:chOff x="-44" y="1473"/>
            <a:chExt cx="981" cy="1105"/>
          </a:xfrm>
        </p:grpSpPr>
        <p:pic>
          <p:nvPicPr>
            <p:cNvPr id="94" name="Picture 93" descr="desktop_computer_stylized_medium">
              <a:extLst>
                <a:ext uri="{FF2B5EF4-FFF2-40B4-BE49-F238E27FC236}">
                  <a16:creationId xmlns:a16="http://schemas.microsoft.com/office/drawing/2014/main" id="{AB8FFE91-63AE-D84F-86AA-964095AB9A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94">
              <a:extLst>
                <a:ext uri="{FF2B5EF4-FFF2-40B4-BE49-F238E27FC236}">
                  <a16:creationId xmlns:a16="http://schemas.microsoft.com/office/drawing/2014/main" id="{F37A1DB2-D794-F84F-AC85-6EB60FF36CD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360054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Digital Signal</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 y="1172093"/>
            <a:ext cx="7959582" cy="3779419"/>
          </a:xfrm>
          <a:prstGeom prst="rect">
            <a:avLst/>
          </a:prstGeom>
        </p:spPr>
      </p:pic>
    </p:spTree>
    <p:extLst>
      <p:ext uri="{BB962C8B-B14F-4D97-AF65-F5344CB8AC3E}">
        <p14:creationId xmlns:p14="http://schemas.microsoft.com/office/powerpoint/2010/main" val="40103253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defTabSz="914363">
              <a:defRPr/>
            </a:pPr>
            <a:br>
              <a:rPr lang="en-US" dirty="0"/>
            </a:br>
            <a:r>
              <a:rPr lang="en-US" dirty="0"/>
              <a:t>Signal Encoding Techniques</a:t>
            </a:r>
            <a:br>
              <a:rPr lang="en-US" dirty="0"/>
            </a:br>
            <a:endParaRPr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79" y="931026"/>
            <a:ext cx="7368842" cy="4106540"/>
          </a:xfrm>
          <a:prstGeom prst="rect">
            <a:avLst/>
          </a:prstGeom>
        </p:spPr>
      </p:pic>
    </p:spTree>
    <p:extLst>
      <p:ext uri="{BB962C8B-B14F-4D97-AF65-F5344CB8AC3E}">
        <p14:creationId xmlns:p14="http://schemas.microsoft.com/office/powerpoint/2010/main" val="18325666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Digital Data </a:t>
            </a:r>
            <a:r>
              <a:rPr lang="en-GB" sz="4400" dirty="0">
                <a:sym typeface="Wingdings" panose="05000000000000000000" pitchFamily="2" charset="2"/>
              </a:rPr>
              <a:t> Digital Signals</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26736266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GB" dirty="0"/>
              <a:t>Digital Data </a:t>
            </a:r>
            <a:r>
              <a:rPr lang="en-GB" dirty="0">
                <a:sym typeface="Wingdings" panose="05000000000000000000" pitchFamily="2" charset="2"/>
              </a:rPr>
              <a:t> Digital Signals</a:t>
            </a:r>
            <a:endParaRPr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7" name="Picture 2" descr="An illustration of encoder and decoder.">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270793" y="2234245"/>
            <a:ext cx="8602414"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2202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44" y="508794"/>
            <a:ext cx="8382000" cy="712788"/>
          </a:xfrm>
        </p:spPr>
        <p:txBody>
          <a:bodyPr>
            <a:normAutofit fontScale="90000"/>
          </a:bodyPr>
          <a:lstStyle/>
          <a:p>
            <a:pPr algn="ctr" defTabSz="914363" eaLnBrk="1" fontAlgn="auto" hangingPunct="1">
              <a:spcAft>
                <a:spcPts val="0"/>
              </a:spcAft>
              <a:defRPr/>
            </a:pPr>
            <a:r>
              <a:rPr lang="en-US" dirty="0"/>
              <a:t>Evaluation </a:t>
            </a:r>
            <a:r>
              <a:rPr lang="en-US" dirty="0" err="1"/>
              <a:t>Criterias</a:t>
            </a:r>
            <a:r>
              <a:rPr lang="en-US" dirty="0"/>
              <a:t> of Encoding Techniques</a:t>
            </a:r>
            <a:br>
              <a:rPr dirty="0"/>
            </a:br>
            <a:br>
              <a:rPr lang="en-US" dirty="0"/>
            </a:br>
            <a:endParaRPr dirty="0"/>
          </a:p>
        </p:txBody>
      </p:sp>
      <p:sp>
        <p:nvSpPr>
          <p:cNvPr id="13315" name="Text Placeholder 2"/>
          <p:cNvSpPr>
            <a:spLocks noGrp="1"/>
          </p:cNvSpPr>
          <p:nvPr>
            <p:ph type="body" sz="quarter" idx="10"/>
          </p:nvPr>
        </p:nvSpPr>
        <p:spPr>
          <a:xfrm>
            <a:off x="375444" y="990599"/>
            <a:ext cx="8405812" cy="3888972"/>
          </a:xfrm>
        </p:spPr>
        <p:txBody>
          <a:bodyPr>
            <a:normAutofit/>
          </a:bodyPr>
          <a:lstStyle/>
          <a:p>
            <a:pPr eaLnBrk="1" hangingPunct="1">
              <a:buFont typeface="Wingdings" pitchFamily="2" charset="2"/>
              <a:buChar char="q"/>
            </a:pPr>
            <a:r>
              <a:rPr lang="en-US" sz="2000" dirty="0">
                <a:solidFill>
                  <a:srgbClr val="0070C0"/>
                </a:solidFill>
              </a:rPr>
              <a:t>Signal spectrum, DC component and bandwidth</a:t>
            </a:r>
          </a:p>
          <a:p>
            <a:pPr lvl="1">
              <a:buFont typeface="Wingdings" pitchFamily="2" charset="2"/>
              <a:buChar char="q"/>
            </a:pPr>
            <a:r>
              <a:rPr lang="en-US" sz="1600" dirty="0"/>
              <a:t>No DC component is desirable</a:t>
            </a:r>
          </a:p>
          <a:p>
            <a:pPr lvl="1">
              <a:buFont typeface="Wingdings" pitchFamily="2" charset="2"/>
              <a:buChar char="q"/>
            </a:pPr>
            <a:r>
              <a:rPr lang="en-US" sz="1600" dirty="0"/>
              <a:t>Encoding with less bandwidth is preferable</a:t>
            </a:r>
          </a:p>
          <a:p>
            <a:pPr lvl="1">
              <a:buFont typeface="Wingdings" pitchFamily="2" charset="2"/>
              <a:buChar char="q"/>
            </a:pPr>
            <a:endParaRPr lang="en-US" sz="1600" dirty="0">
              <a:solidFill>
                <a:srgbClr val="0070C0"/>
              </a:solidFill>
            </a:endParaRPr>
          </a:p>
          <a:p>
            <a:pPr eaLnBrk="1" hangingPunct="1">
              <a:buFont typeface="Wingdings" pitchFamily="2" charset="2"/>
              <a:buChar char="q"/>
            </a:pPr>
            <a:r>
              <a:rPr lang="en-US" sz="2000" dirty="0">
                <a:solidFill>
                  <a:srgbClr val="0070C0"/>
                </a:solidFill>
              </a:rPr>
              <a:t>Clocking </a:t>
            </a:r>
          </a:p>
          <a:p>
            <a:pPr lvl="1">
              <a:buFont typeface="Wingdings" pitchFamily="2" charset="2"/>
              <a:buChar char="q"/>
            </a:pPr>
            <a:r>
              <a:rPr lang="en-US" sz="1600" dirty="0"/>
              <a:t>Transmitted signal can be used by the receiver for synchronizing</a:t>
            </a:r>
          </a:p>
          <a:p>
            <a:pPr lvl="1">
              <a:buFont typeface="Wingdings" pitchFamily="2" charset="2"/>
              <a:buChar char="q"/>
            </a:pPr>
            <a:endParaRPr lang="en-US" sz="1600" dirty="0">
              <a:solidFill>
                <a:srgbClr val="0070C0"/>
              </a:solidFill>
            </a:endParaRPr>
          </a:p>
          <a:p>
            <a:pPr eaLnBrk="1" hangingPunct="1">
              <a:buFont typeface="Wingdings" pitchFamily="2" charset="2"/>
              <a:buChar char="q"/>
            </a:pPr>
            <a:r>
              <a:rPr lang="en-US" sz="2000" dirty="0">
                <a:solidFill>
                  <a:srgbClr val="0070C0"/>
                </a:solidFill>
              </a:rPr>
              <a:t>Error detection </a:t>
            </a:r>
          </a:p>
          <a:p>
            <a:pPr lvl="1">
              <a:buFont typeface="Wingdings" pitchFamily="2" charset="2"/>
              <a:buChar char="q"/>
            </a:pPr>
            <a:r>
              <a:rPr lang="en-US" sz="1600" dirty="0"/>
              <a:t>Encoding scheme can have some inbuilt error detection mechanism</a:t>
            </a:r>
          </a:p>
          <a:p>
            <a:pPr marL="457200" lvl="1" indent="0">
              <a:buNone/>
            </a:pPr>
            <a:endParaRPr lang="en-US" sz="1600" dirty="0">
              <a:solidFill>
                <a:srgbClr val="0070C0"/>
              </a:solidFill>
            </a:endParaRPr>
          </a:p>
        </p:txBody>
      </p:sp>
    </p:spTree>
    <p:extLst>
      <p:ext uri="{BB962C8B-B14F-4D97-AF65-F5344CB8AC3E}">
        <p14:creationId xmlns:p14="http://schemas.microsoft.com/office/powerpoint/2010/main" val="2481697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1000"/>
                                        <p:tgtEl>
                                          <p:spTgt spid="13315">
                                            <p:txEl>
                                              <p:pRg st="2" end="2"/>
                                            </p:txEl>
                                          </p:spTgt>
                                        </p:tgtEl>
                                      </p:cBhvr>
                                    </p:animEffect>
                                    <p:anim calcmode="lin" valueType="num">
                                      <p:cBhvr>
                                        <p:cTn id="1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315">
                                            <p:txEl>
                                              <p:pRg st="4" end="4"/>
                                            </p:txEl>
                                          </p:spTgt>
                                        </p:tgtEl>
                                        <p:attrNameLst>
                                          <p:attrName>style.visibility</p:attrName>
                                        </p:attrNameLst>
                                      </p:cBhvr>
                                      <p:to>
                                        <p:strVal val="visible"/>
                                      </p:to>
                                    </p:set>
                                    <p:animEffect transition="in" filter="fade">
                                      <p:cBhvr>
                                        <p:cTn id="24" dur="1000"/>
                                        <p:tgtEl>
                                          <p:spTgt spid="13315">
                                            <p:txEl>
                                              <p:pRg st="4" end="4"/>
                                            </p:txEl>
                                          </p:spTgt>
                                        </p:tgtEl>
                                      </p:cBhvr>
                                    </p:animEffect>
                                    <p:anim calcmode="lin" valueType="num">
                                      <p:cBhvr>
                                        <p:cTn id="25"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Effect transition="in" filter="fade">
                                      <p:cBhvr>
                                        <p:cTn id="29" dur="1000"/>
                                        <p:tgtEl>
                                          <p:spTgt spid="13315">
                                            <p:txEl>
                                              <p:pRg st="5" end="5"/>
                                            </p:txEl>
                                          </p:spTgt>
                                        </p:tgtEl>
                                      </p:cBhvr>
                                    </p:animEffect>
                                    <p:anim calcmode="lin" valueType="num">
                                      <p:cBhvr>
                                        <p:cTn id="30"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3315">
                                            <p:txEl>
                                              <p:pRg st="7" end="7"/>
                                            </p:txEl>
                                          </p:spTgt>
                                        </p:tgtEl>
                                        <p:attrNameLst>
                                          <p:attrName>style.visibility</p:attrName>
                                        </p:attrNameLst>
                                      </p:cBhvr>
                                      <p:to>
                                        <p:strVal val="visible"/>
                                      </p:to>
                                    </p:set>
                                    <p:animEffect transition="in" filter="fade">
                                      <p:cBhvr>
                                        <p:cTn id="36" dur="1000"/>
                                        <p:tgtEl>
                                          <p:spTgt spid="13315">
                                            <p:txEl>
                                              <p:pRg st="7" end="7"/>
                                            </p:txEl>
                                          </p:spTgt>
                                        </p:tgtEl>
                                      </p:cBhvr>
                                    </p:animEffect>
                                    <p:anim calcmode="lin" valueType="num">
                                      <p:cBhvr>
                                        <p:cTn id="37"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315">
                                            <p:txEl>
                                              <p:pRg st="8" end="8"/>
                                            </p:txEl>
                                          </p:spTgt>
                                        </p:tgtEl>
                                        <p:attrNameLst>
                                          <p:attrName>style.visibility</p:attrName>
                                        </p:attrNameLst>
                                      </p:cBhvr>
                                      <p:to>
                                        <p:strVal val="visible"/>
                                      </p:to>
                                    </p:set>
                                    <p:animEffect transition="in" filter="fade">
                                      <p:cBhvr>
                                        <p:cTn id="41" dur="1000"/>
                                        <p:tgtEl>
                                          <p:spTgt spid="13315">
                                            <p:txEl>
                                              <p:pRg st="8" end="8"/>
                                            </p:txEl>
                                          </p:spTgt>
                                        </p:tgtEl>
                                      </p:cBhvr>
                                    </p:animEffect>
                                    <p:anim calcmode="lin" valueType="num">
                                      <p:cBhvr>
                                        <p:cTn id="42"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a:t>NRZ-L</a:t>
            </a:r>
            <a:br>
              <a:rPr lang="en-US" dirty="0"/>
            </a:br>
            <a:endParaRPr dirty="0"/>
          </a:p>
        </p:txBody>
      </p:sp>
      <p:sp>
        <p:nvSpPr>
          <p:cNvPr id="13315" name="Text Placeholder 2"/>
          <p:cNvSpPr>
            <a:spLocks noGrp="1"/>
          </p:cNvSpPr>
          <p:nvPr>
            <p:ph type="body" sz="quarter" idx="10"/>
          </p:nvPr>
        </p:nvSpPr>
        <p:spPr>
          <a:xfrm>
            <a:off x="357188" y="802754"/>
            <a:ext cx="8405812" cy="3103562"/>
          </a:xfrm>
        </p:spPr>
        <p:txBody>
          <a:bodyPr/>
          <a:lstStyle/>
          <a:p>
            <a:pPr>
              <a:buFontTx/>
              <a:buNone/>
            </a:pPr>
            <a:r>
              <a:rPr lang="en-US" altLang="en-US" dirty="0"/>
              <a:t>   </a:t>
            </a:r>
            <a:r>
              <a:rPr lang="en-US" altLang="en-US" sz="2400" dirty="0"/>
              <a:t>0</a:t>
            </a:r>
            <a:r>
              <a:rPr lang="th-TH" altLang="en-US" sz="2400" dirty="0"/>
              <a:t> = </a:t>
            </a:r>
            <a:r>
              <a:rPr lang="en-US" altLang="en-US" sz="2400" dirty="0"/>
              <a:t>High level</a:t>
            </a:r>
          </a:p>
          <a:p>
            <a:pPr>
              <a:buFontTx/>
              <a:buNone/>
            </a:pPr>
            <a:r>
              <a:rPr lang="en-US" altLang="en-US" sz="2400" dirty="0"/>
              <a:t>   1</a:t>
            </a:r>
            <a:r>
              <a:rPr lang="th-TH" altLang="en-US" sz="2400" dirty="0"/>
              <a:t> = </a:t>
            </a:r>
            <a:r>
              <a:rPr lang="en-US" altLang="en-US" sz="2400" dirty="0"/>
              <a:t>Low level</a:t>
            </a:r>
            <a:endParaRPr lang="th-TH" altLang="en-US" sz="2400" dirty="0"/>
          </a:p>
          <a:p>
            <a:endParaRPr lang="en-IN" altLang="en-US" sz="2400" dirty="0"/>
          </a:p>
          <a:p>
            <a:r>
              <a:rPr lang="th-TH" altLang="en-US" sz="2400" dirty="0"/>
              <a:t>Problems:</a:t>
            </a:r>
          </a:p>
          <a:p>
            <a:pPr marL="757238" lvl="1" indent="-285750"/>
            <a:r>
              <a:rPr lang="en-IN" altLang="en-US" dirty="0"/>
              <a:t>L</a:t>
            </a:r>
            <a:r>
              <a:rPr lang="th-TH" altLang="en-US" sz="2400" dirty="0"/>
              <a:t>ack of clock recovery during long string of 0 or 1</a:t>
            </a:r>
            <a:r>
              <a:rPr lang="en-IN" altLang="en-US" dirty="0"/>
              <a:t>s </a:t>
            </a:r>
            <a:r>
              <a:rPr lang="en-IN" altLang="en-US" dirty="0">
                <a:solidFill>
                  <a:srgbClr val="C00000"/>
                </a:solidFill>
                <a:latin typeface="Segoe UI Emoji" panose="020B0502040204020203" pitchFamily="34" charset="0"/>
                <a:ea typeface="Segoe UI Emoji" panose="020B0502040204020203" pitchFamily="34" charset="0"/>
              </a:rPr>
              <a:t>🙁</a:t>
            </a:r>
            <a:endParaRPr lang="th-TH" altLang="en-US" sz="2400" dirty="0">
              <a:solidFill>
                <a:srgbClr val="C00000"/>
              </a:solidFill>
            </a:endParaRPr>
          </a:p>
          <a:p>
            <a:pPr marL="757238" lvl="1" indent="-285750"/>
            <a:r>
              <a:rPr lang="en-IN" altLang="en-US" dirty="0"/>
              <a:t>H</a:t>
            </a:r>
            <a:r>
              <a:rPr lang="th-TH" altLang="en-US" sz="2400" dirty="0"/>
              <a:t>as d.c. component</a:t>
            </a:r>
            <a:r>
              <a:rPr lang="en-IN" altLang="en-US" sz="2400" dirty="0"/>
              <a:t> </a:t>
            </a:r>
            <a:r>
              <a:rPr lang="en-IN" altLang="en-US" dirty="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a:stretch/>
        </p:blipFill>
        <p:spPr>
          <a:xfrm>
            <a:off x="1828798" y="3757983"/>
            <a:ext cx="6068291" cy="137205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5503025" y="465078"/>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a:solidFill>
                    <a:srgbClr val="FF0000"/>
                  </a:solidFill>
                  <a:latin typeface="Avenir Book" panose="020B0503020203020204" pitchFamily="34" charset="-78"/>
                  <a:cs typeface="Avenir Book" panose="020B0503020203020204" pitchFamily="34" charset="-78"/>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503025" y="465078"/>
                <a:ext cx="3321861" cy="400110"/>
              </a:xfrm>
              <a:prstGeom prst="rect">
                <a:avLst/>
              </a:prstGeom>
              <a:blipFill>
                <a:blip r:embed="rId4"/>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1546831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fade">
                                      <p:cBhvr>
                                        <p:cTn id="7" dur="1000"/>
                                        <p:tgtEl>
                                          <p:spTgt spid="13315">
                                            <p:txEl>
                                              <p:pRg st="3" end="3"/>
                                            </p:txEl>
                                          </p:spTgt>
                                        </p:tgtEl>
                                      </p:cBhvr>
                                    </p:animEffect>
                                    <p:anim calcmode="lin" valueType="num">
                                      <p:cBhvr>
                                        <p:cTn id="8"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4" end="4"/>
                                            </p:txEl>
                                          </p:spTgt>
                                        </p:tgtEl>
                                        <p:attrNameLst>
                                          <p:attrName>style.visibility</p:attrName>
                                        </p:attrNameLst>
                                      </p:cBhvr>
                                      <p:to>
                                        <p:strVal val="visible"/>
                                      </p:to>
                                    </p:set>
                                    <p:animEffect transition="in" filter="fade">
                                      <p:cBhvr>
                                        <p:cTn id="14" dur="1000"/>
                                        <p:tgtEl>
                                          <p:spTgt spid="13315">
                                            <p:txEl>
                                              <p:pRg st="4" end="4"/>
                                            </p:txEl>
                                          </p:spTgt>
                                        </p:tgtEl>
                                      </p:cBhvr>
                                    </p:animEffect>
                                    <p:anim calcmode="lin" valueType="num">
                                      <p:cBhvr>
                                        <p:cTn id="15"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animEffect transition="in" filter="fade">
                                      <p:cBhvr>
                                        <p:cTn id="21" dur="1000"/>
                                        <p:tgtEl>
                                          <p:spTgt spid="13315">
                                            <p:txEl>
                                              <p:pRg st="5" end="5"/>
                                            </p:txEl>
                                          </p:spTgt>
                                        </p:tgtEl>
                                      </p:cBhvr>
                                    </p:animEffect>
                                    <p:anim calcmode="lin" valueType="num">
                                      <p:cBhvr>
                                        <p:cTn id="22"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18473</TotalTime>
  <Words>5839</Words>
  <Application>Microsoft Office PowerPoint</Application>
  <PresentationFormat>On-screen Show (4:3)</PresentationFormat>
  <Paragraphs>271</Paragraphs>
  <Slides>23</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Arial</vt:lpstr>
      <vt:lpstr>Avenir Book</vt:lpstr>
      <vt:lpstr>Calibri</vt:lpstr>
      <vt:lpstr>Calibri Light</vt:lpstr>
      <vt:lpstr>Cambria Math</vt:lpstr>
      <vt:lpstr>Segoe UI Emoji</vt:lpstr>
      <vt:lpstr>Times New Roman</vt:lpstr>
      <vt:lpstr>Wingdings</vt:lpstr>
      <vt:lpstr>Presentation Template 13_9_21</vt:lpstr>
      <vt:lpstr>Clip</vt:lpstr>
      <vt:lpstr> Computer Networks   Signal Encoding Techniques (Digital to Digital)</vt:lpstr>
      <vt:lpstr>Analog Signal</vt:lpstr>
      <vt:lpstr>Analog Signal</vt:lpstr>
      <vt:lpstr>Digital Signal</vt:lpstr>
      <vt:lpstr> Signal Encoding Techniques </vt:lpstr>
      <vt:lpstr>Digital Data  Digital Signals</vt:lpstr>
      <vt:lpstr>Digital Data  Digital Signals</vt:lpstr>
      <vt:lpstr>Evaluation Criterias of Encoding Techniques  </vt:lpstr>
      <vt:lpstr>NRZ-L </vt:lpstr>
      <vt:lpstr>NRZ-I </vt:lpstr>
      <vt:lpstr>Performance of Encoding Schemes</vt:lpstr>
      <vt:lpstr>Bipolar-AMI </vt:lpstr>
      <vt:lpstr>Pseudoternary </vt:lpstr>
      <vt:lpstr>Performance of Encoding Schemes</vt:lpstr>
      <vt:lpstr>Manchester Encoding</vt:lpstr>
      <vt:lpstr>Differential Manchester Encoding</vt:lpstr>
      <vt:lpstr>Performance of Encoding Schemes</vt:lpstr>
      <vt:lpstr>B8ZS</vt:lpstr>
      <vt:lpstr>HDB3</vt:lpstr>
      <vt:lpstr>Advantages B8ZS and HDB3 </vt:lpstr>
      <vt:lpstr>Comparison of Encoding Schemes</vt:lpstr>
      <vt:lpstr>Unipolar vs Polar Encoding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Anay Sinhal</cp:lastModifiedBy>
  <cp:revision>353</cp:revision>
  <cp:lastPrinted>2022-05-13T14:49:46Z</cp:lastPrinted>
  <dcterms:created xsi:type="dcterms:W3CDTF">2021-09-13T14:43:22Z</dcterms:created>
  <dcterms:modified xsi:type="dcterms:W3CDTF">2024-02-22T23:03:10Z</dcterms:modified>
</cp:coreProperties>
</file>