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29"/>
  </p:notesMasterIdLst>
  <p:handoutMasterIdLst>
    <p:handoutMasterId r:id="rId30"/>
  </p:handoutMasterIdLst>
  <p:sldIdLst>
    <p:sldId id="265" r:id="rId2"/>
    <p:sldId id="646" r:id="rId3"/>
    <p:sldId id="686" r:id="rId4"/>
    <p:sldId id="687" r:id="rId5"/>
    <p:sldId id="653" r:id="rId6"/>
    <p:sldId id="689" r:id="rId7"/>
    <p:sldId id="690" r:id="rId8"/>
    <p:sldId id="691" r:id="rId9"/>
    <p:sldId id="654" r:id="rId10"/>
    <p:sldId id="647" r:id="rId11"/>
    <p:sldId id="692" r:id="rId12"/>
    <p:sldId id="675" r:id="rId13"/>
    <p:sldId id="649" r:id="rId14"/>
    <p:sldId id="676" r:id="rId15"/>
    <p:sldId id="677" r:id="rId16"/>
    <p:sldId id="678" r:id="rId17"/>
    <p:sldId id="679" r:id="rId18"/>
    <p:sldId id="680" r:id="rId19"/>
    <p:sldId id="694" r:id="rId20"/>
    <p:sldId id="650" r:id="rId21"/>
    <p:sldId id="655" r:id="rId22"/>
    <p:sldId id="693" r:id="rId23"/>
    <p:sldId id="681" r:id="rId24"/>
    <p:sldId id="682" r:id="rId25"/>
    <p:sldId id="651" r:id="rId26"/>
    <p:sldId id="669" r:id="rId27"/>
    <p:sldId id="688" r:id="rId28"/>
  </p:sldIdLst>
  <p:sldSz cx="12192000" cy="6858000"/>
  <p:notesSz cx="9906000" cy="6794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99FF"/>
    <a:srgbClr val="FFFF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404" autoAdjust="0"/>
  </p:normalViewPr>
  <p:slideViewPr>
    <p:cSldViewPr snapToGrid="0" snapToObjects="1">
      <p:cViewPr varScale="1">
        <p:scale>
          <a:sx n="111" d="100"/>
          <a:sy n="111" d="100"/>
        </p:scale>
        <p:origin x="534"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93679" cy="341083"/>
          </a:xfrm>
          <a:prstGeom prst="rect">
            <a:avLst/>
          </a:prstGeom>
        </p:spPr>
        <p:txBody>
          <a:bodyPr vert="horz" lIns="91285" tIns="45642" rIns="91285" bIns="45642" rtlCol="0"/>
          <a:lstStyle>
            <a:lvl1pPr algn="l">
              <a:defRPr sz="1200"/>
            </a:lvl1pPr>
          </a:lstStyle>
          <a:p>
            <a:endParaRPr lang="en-IN"/>
          </a:p>
        </p:txBody>
      </p:sp>
      <p:sp>
        <p:nvSpPr>
          <p:cNvPr id="3" name="Date Placeholder 2"/>
          <p:cNvSpPr>
            <a:spLocks noGrp="1"/>
          </p:cNvSpPr>
          <p:nvPr>
            <p:ph type="dt" sz="quarter" idx="1"/>
          </p:nvPr>
        </p:nvSpPr>
        <p:spPr>
          <a:xfrm>
            <a:off x="5610009" y="0"/>
            <a:ext cx="4293679" cy="341083"/>
          </a:xfrm>
          <a:prstGeom prst="rect">
            <a:avLst/>
          </a:prstGeom>
        </p:spPr>
        <p:txBody>
          <a:bodyPr vert="horz" lIns="91285" tIns="45642" rIns="91285" bIns="45642" rtlCol="0"/>
          <a:lstStyle>
            <a:lvl1pPr algn="r">
              <a:defRPr sz="1200"/>
            </a:lvl1pPr>
          </a:lstStyle>
          <a:p>
            <a:fld id="{ABC86ED3-83A1-415E-B018-B1E46DF31CFD}" type="datetimeFigureOut">
              <a:rPr lang="en-IN" smtClean="0"/>
              <a:t>02-04-2024</a:t>
            </a:fld>
            <a:endParaRPr lang="en-IN"/>
          </a:p>
        </p:txBody>
      </p:sp>
      <p:sp>
        <p:nvSpPr>
          <p:cNvPr id="4" name="Footer Placeholder 3"/>
          <p:cNvSpPr>
            <a:spLocks noGrp="1"/>
          </p:cNvSpPr>
          <p:nvPr>
            <p:ph type="ftr" sz="quarter" idx="2"/>
          </p:nvPr>
        </p:nvSpPr>
        <p:spPr>
          <a:xfrm>
            <a:off x="1" y="6453417"/>
            <a:ext cx="4293679" cy="341083"/>
          </a:xfrm>
          <a:prstGeom prst="rect">
            <a:avLst/>
          </a:prstGeom>
        </p:spPr>
        <p:txBody>
          <a:bodyPr vert="horz" lIns="91285" tIns="45642" rIns="91285" bIns="45642" rtlCol="0" anchor="b"/>
          <a:lstStyle>
            <a:lvl1pPr algn="l">
              <a:defRPr sz="1200"/>
            </a:lvl1pPr>
          </a:lstStyle>
          <a:p>
            <a:endParaRPr lang="en-IN"/>
          </a:p>
        </p:txBody>
      </p:sp>
      <p:sp>
        <p:nvSpPr>
          <p:cNvPr id="5" name="Slide Number Placeholder 4"/>
          <p:cNvSpPr>
            <a:spLocks noGrp="1"/>
          </p:cNvSpPr>
          <p:nvPr>
            <p:ph type="sldNum" sz="quarter" idx="3"/>
          </p:nvPr>
        </p:nvSpPr>
        <p:spPr>
          <a:xfrm>
            <a:off x="5610009" y="6453417"/>
            <a:ext cx="4293679" cy="341083"/>
          </a:xfrm>
          <a:prstGeom prst="rect">
            <a:avLst/>
          </a:prstGeom>
        </p:spPr>
        <p:txBody>
          <a:bodyPr vert="horz" lIns="91285" tIns="45642" rIns="91285" bIns="45642" rtlCol="0" anchor="b"/>
          <a:lstStyle>
            <a:lvl1pPr algn="r">
              <a:defRPr sz="1200"/>
            </a:lvl1pPr>
          </a:lstStyle>
          <a:p>
            <a:fld id="{A83670B8-C772-4CC6-AB05-AB1566C74071}" type="slidenum">
              <a:rPr lang="en-IN" smtClean="0"/>
              <a:t>‹#›</a:t>
            </a:fld>
            <a:endParaRPr lang="en-IN"/>
          </a:p>
        </p:txBody>
      </p:sp>
    </p:spTree>
    <p:extLst>
      <p:ext uri="{BB962C8B-B14F-4D97-AF65-F5344CB8AC3E}">
        <p14:creationId xmlns:p14="http://schemas.microsoft.com/office/powerpoint/2010/main" val="25940442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292600" cy="340905"/>
          </a:xfrm>
          <a:prstGeom prst="rect">
            <a:avLst/>
          </a:prstGeom>
        </p:spPr>
        <p:txBody>
          <a:bodyPr vert="horz" lIns="91285" tIns="45642" rIns="91285" bIns="45642" rtlCol="0"/>
          <a:lstStyle>
            <a:lvl1pPr algn="l">
              <a:defRPr sz="1200"/>
            </a:lvl1pPr>
          </a:lstStyle>
          <a:p>
            <a:endParaRPr lang="en-IN"/>
          </a:p>
        </p:txBody>
      </p:sp>
      <p:sp>
        <p:nvSpPr>
          <p:cNvPr id="3" name="Date Placeholder 2"/>
          <p:cNvSpPr>
            <a:spLocks noGrp="1"/>
          </p:cNvSpPr>
          <p:nvPr>
            <p:ph type="dt" idx="1"/>
          </p:nvPr>
        </p:nvSpPr>
        <p:spPr>
          <a:xfrm>
            <a:off x="5611109" y="0"/>
            <a:ext cx="4292600" cy="340905"/>
          </a:xfrm>
          <a:prstGeom prst="rect">
            <a:avLst/>
          </a:prstGeom>
        </p:spPr>
        <p:txBody>
          <a:bodyPr vert="horz" lIns="91285" tIns="45642" rIns="91285" bIns="45642" rtlCol="0"/>
          <a:lstStyle>
            <a:lvl1pPr algn="r">
              <a:defRPr sz="1200"/>
            </a:lvl1pPr>
          </a:lstStyle>
          <a:p>
            <a:fld id="{BDA1889E-C7EC-45CB-B713-9702810221D9}" type="datetimeFigureOut">
              <a:rPr lang="en-IN" smtClean="0"/>
              <a:t>02-04-2024</a:t>
            </a:fld>
            <a:endParaRPr lang="en-IN"/>
          </a:p>
        </p:txBody>
      </p:sp>
      <p:sp>
        <p:nvSpPr>
          <p:cNvPr id="4" name="Slide Image Placeholder 3"/>
          <p:cNvSpPr>
            <a:spLocks noGrp="1" noRot="1" noChangeAspect="1"/>
          </p:cNvSpPr>
          <p:nvPr>
            <p:ph type="sldImg" idx="2"/>
          </p:nvPr>
        </p:nvSpPr>
        <p:spPr>
          <a:xfrm>
            <a:off x="2916238" y="849313"/>
            <a:ext cx="4073525" cy="2292350"/>
          </a:xfrm>
          <a:prstGeom prst="rect">
            <a:avLst/>
          </a:prstGeom>
          <a:noFill/>
          <a:ln w="12700">
            <a:solidFill>
              <a:prstClr val="black"/>
            </a:solidFill>
          </a:ln>
        </p:spPr>
        <p:txBody>
          <a:bodyPr vert="horz" lIns="91285" tIns="45642" rIns="91285" bIns="45642" rtlCol="0" anchor="ctr"/>
          <a:lstStyle/>
          <a:p>
            <a:endParaRPr lang="en-IN"/>
          </a:p>
        </p:txBody>
      </p:sp>
      <p:sp>
        <p:nvSpPr>
          <p:cNvPr id="5" name="Notes Placeholder 4"/>
          <p:cNvSpPr>
            <a:spLocks noGrp="1"/>
          </p:cNvSpPr>
          <p:nvPr>
            <p:ph type="body" sz="quarter" idx="3"/>
          </p:nvPr>
        </p:nvSpPr>
        <p:spPr>
          <a:xfrm>
            <a:off x="990600" y="3269853"/>
            <a:ext cx="7924800" cy="2675335"/>
          </a:xfrm>
          <a:prstGeom prst="rect">
            <a:avLst/>
          </a:prstGeom>
        </p:spPr>
        <p:txBody>
          <a:bodyPr vert="horz" lIns="91285" tIns="45642" rIns="91285" bIns="45642"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2" y="6453596"/>
            <a:ext cx="4292600" cy="340905"/>
          </a:xfrm>
          <a:prstGeom prst="rect">
            <a:avLst/>
          </a:prstGeom>
        </p:spPr>
        <p:txBody>
          <a:bodyPr vert="horz" lIns="91285" tIns="45642" rIns="91285" bIns="45642" rtlCol="0" anchor="b"/>
          <a:lstStyle>
            <a:lvl1pPr algn="l">
              <a:defRPr sz="1200"/>
            </a:lvl1pPr>
          </a:lstStyle>
          <a:p>
            <a:endParaRPr lang="en-IN"/>
          </a:p>
        </p:txBody>
      </p:sp>
      <p:sp>
        <p:nvSpPr>
          <p:cNvPr id="7" name="Slide Number Placeholder 6"/>
          <p:cNvSpPr>
            <a:spLocks noGrp="1"/>
          </p:cNvSpPr>
          <p:nvPr>
            <p:ph type="sldNum" sz="quarter" idx="5"/>
          </p:nvPr>
        </p:nvSpPr>
        <p:spPr>
          <a:xfrm>
            <a:off x="5611109" y="6453596"/>
            <a:ext cx="4292600" cy="340905"/>
          </a:xfrm>
          <a:prstGeom prst="rect">
            <a:avLst/>
          </a:prstGeom>
        </p:spPr>
        <p:txBody>
          <a:bodyPr vert="horz" lIns="91285" tIns="45642" rIns="91285" bIns="45642"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2916238" y="849313"/>
            <a:ext cx="4073525" cy="2292350"/>
          </a:xfrm>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smtClean="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a:cs typeface="Arial" pitchFamily="34" charset="0"/>
              </a:rPr>
              <a:pPr/>
              <a:t>02/04/2024 18:20</a:t>
            </a:fld>
            <a:endParaRPr lang="en-GB" sz="1200">
              <a:cs typeface="Arial" pitchFamily="34" charset="0"/>
            </a:endParaRPr>
          </a:p>
        </p:txBody>
      </p:sp>
      <p:sp>
        <p:nvSpPr>
          <p:cNvPr id="61446" name="Footer Placeholder 5"/>
          <p:cNvSpPr>
            <a:spLocks noGrp="1"/>
          </p:cNvSpPr>
          <p:nvPr>
            <p:ph type="ftr" sz="quarter" idx="4"/>
          </p:nvPr>
        </p:nvSpPr>
        <p:spPr>
          <a:xfrm>
            <a:off x="1" y="6560940"/>
            <a:ext cx="9112603" cy="34562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r>
              <a:rPr lang="en-GB" sz="50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a:solidFill>
                  <a:srgbClr val="000000"/>
                </a:solidFill>
                <a:cs typeface="Arial" pitchFamily="34" charset="0"/>
              </a:rPr>
            </a:br>
            <a:r>
              <a:rPr lang="en-GB" sz="500">
                <a:solidFill>
                  <a:srgbClr val="000000"/>
                </a:solidFill>
                <a:cs typeface="Arial" pitchFamily="34" charset="0"/>
              </a:rPr>
              <a:t>MICROSOFT MAKES NO WARRANTIES, EXPRESS, IMPLIED OR STATUTORY, AS TO THE INFORMATION IN THIS PRESENTATION.</a:t>
            </a:r>
          </a:p>
          <a:p>
            <a:endParaRPr lang="en-GB" sz="500">
              <a:cs typeface="Arial" pitchFamily="34" charset="0"/>
            </a:endParaRPr>
          </a:p>
        </p:txBody>
      </p:sp>
      <p:sp>
        <p:nvSpPr>
          <p:cNvPr id="61447" name="Slide Number Placeholder 6"/>
          <p:cNvSpPr>
            <a:spLocks noGrp="1"/>
          </p:cNvSpPr>
          <p:nvPr>
            <p:ph type="sldNum" sz="quarter" idx="5"/>
          </p:nvPr>
        </p:nvSpPr>
        <p:spPr>
          <a:xfrm>
            <a:off x="9112603" y="6560940"/>
            <a:ext cx="1011238" cy="34562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a:cs typeface="Arial" pitchFamily="34" charset="0"/>
              </a:rPr>
              <a:pPr/>
              <a:t>1</a:t>
            </a:fld>
            <a:endParaRPr lang="en-GB" sz="1200">
              <a:cs typeface="Arial" pitchFamily="34" charset="0"/>
            </a:endParaRPr>
          </a:p>
        </p:txBody>
      </p:sp>
    </p:spTree>
    <p:extLst>
      <p:ext uri="{BB962C8B-B14F-4D97-AF65-F5344CB8AC3E}">
        <p14:creationId xmlns:p14="http://schemas.microsoft.com/office/powerpoint/2010/main" val="12014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912846">
              <a:defRPr/>
            </a:pPr>
            <a:fld id="{3D91EEAC-CFEF-9647-876F-EABC6B8338D7}" type="slidenum">
              <a:rPr lang="en-US">
                <a:solidFill>
                  <a:prstClr val="black"/>
                </a:solidFill>
                <a:latin typeface="Calibri" panose="020F0502020204030204"/>
              </a:rPr>
              <a:pPr defTabSz="912846">
                <a:defRPr/>
              </a:pPr>
              <a:t>10</a:t>
            </a:fld>
            <a:endParaRPr lang="en-US">
              <a:solidFill>
                <a:prstClr val="black"/>
              </a:solidFill>
              <a:latin typeface="Calibri" panose="020F0502020204030204"/>
            </a:endParaRPr>
          </a:p>
        </p:txBody>
      </p:sp>
    </p:spTree>
    <p:extLst>
      <p:ext uri="{BB962C8B-B14F-4D97-AF65-F5344CB8AC3E}">
        <p14:creationId xmlns:p14="http://schemas.microsoft.com/office/powerpoint/2010/main" val="3886818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a:pPr/>
              <a:t>11</a:t>
            </a:fld>
            <a:endParaRPr lang="en-US" sz="1200"/>
          </a:p>
        </p:txBody>
      </p:sp>
    </p:spTree>
    <p:extLst>
      <p:ext uri="{BB962C8B-B14F-4D97-AF65-F5344CB8AC3E}">
        <p14:creationId xmlns:p14="http://schemas.microsoft.com/office/powerpoint/2010/main" val="445444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912846">
              <a:defRPr/>
            </a:pPr>
            <a:fld id="{3D91EEAC-CFEF-9647-876F-EABC6B8338D7}" type="slidenum">
              <a:rPr lang="en-US">
                <a:solidFill>
                  <a:prstClr val="black"/>
                </a:solidFill>
                <a:latin typeface="Calibri" panose="020F0502020204030204"/>
              </a:rPr>
              <a:pPr defTabSz="912846">
                <a:defRPr/>
              </a:pPr>
              <a:t>12</a:t>
            </a:fld>
            <a:endParaRPr lang="en-US">
              <a:solidFill>
                <a:prstClr val="black"/>
              </a:solidFill>
              <a:latin typeface="Calibri" panose="020F0502020204030204"/>
            </a:endParaRPr>
          </a:p>
        </p:txBody>
      </p:sp>
    </p:spTree>
    <p:extLst>
      <p:ext uri="{BB962C8B-B14F-4D97-AF65-F5344CB8AC3E}">
        <p14:creationId xmlns:p14="http://schemas.microsoft.com/office/powerpoint/2010/main" val="1111105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912846">
              <a:defRPr/>
            </a:pPr>
            <a:fld id="{3D91EEAC-CFEF-9647-876F-EABC6B8338D7}" type="slidenum">
              <a:rPr lang="en-US">
                <a:solidFill>
                  <a:prstClr val="black"/>
                </a:solidFill>
                <a:latin typeface="Calibri" panose="020F0502020204030204"/>
              </a:rPr>
              <a:pPr defTabSz="912846">
                <a:defRPr/>
              </a:pPr>
              <a:t>13</a:t>
            </a:fld>
            <a:endParaRPr lang="en-US">
              <a:solidFill>
                <a:prstClr val="black"/>
              </a:solidFill>
              <a:latin typeface="Calibri" panose="020F0502020204030204"/>
            </a:endParaRPr>
          </a:p>
        </p:txBody>
      </p:sp>
    </p:spTree>
    <p:extLst>
      <p:ext uri="{BB962C8B-B14F-4D97-AF65-F5344CB8AC3E}">
        <p14:creationId xmlns:p14="http://schemas.microsoft.com/office/powerpoint/2010/main" val="3505233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912846">
              <a:defRPr/>
            </a:pPr>
            <a:fld id="{3D91EEAC-CFEF-9647-876F-EABC6B8338D7}" type="slidenum">
              <a:rPr lang="en-US">
                <a:solidFill>
                  <a:prstClr val="black"/>
                </a:solidFill>
                <a:latin typeface="Calibri" panose="020F0502020204030204"/>
              </a:rPr>
              <a:pPr defTabSz="912846">
                <a:defRPr/>
              </a:pPr>
              <a:t>14</a:t>
            </a:fld>
            <a:endParaRPr lang="en-US">
              <a:solidFill>
                <a:prstClr val="black"/>
              </a:solidFill>
              <a:latin typeface="Calibri" panose="020F0502020204030204"/>
            </a:endParaRPr>
          </a:p>
        </p:txBody>
      </p:sp>
    </p:spTree>
    <p:extLst>
      <p:ext uri="{BB962C8B-B14F-4D97-AF65-F5344CB8AC3E}">
        <p14:creationId xmlns:p14="http://schemas.microsoft.com/office/powerpoint/2010/main" val="642504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912846">
              <a:defRPr/>
            </a:pPr>
            <a:fld id="{3D91EEAC-CFEF-9647-876F-EABC6B8338D7}" type="slidenum">
              <a:rPr lang="en-US">
                <a:solidFill>
                  <a:prstClr val="black"/>
                </a:solidFill>
                <a:latin typeface="Calibri" panose="020F0502020204030204"/>
              </a:rPr>
              <a:pPr defTabSz="912846">
                <a:defRPr/>
              </a:pPr>
              <a:t>15</a:t>
            </a:fld>
            <a:endParaRPr lang="en-US">
              <a:solidFill>
                <a:prstClr val="black"/>
              </a:solidFill>
              <a:latin typeface="Calibri" panose="020F0502020204030204"/>
            </a:endParaRPr>
          </a:p>
        </p:txBody>
      </p:sp>
    </p:spTree>
    <p:extLst>
      <p:ext uri="{BB962C8B-B14F-4D97-AF65-F5344CB8AC3E}">
        <p14:creationId xmlns:p14="http://schemas.microsoft.com/office/powerpoint/2010/main" val="1841663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912846">
              <a:defRPr/>
            </a:pPr>
            <a:fld id="{3D91EEAC-CFEF-9647-876F-EABC6B8338D7}" type="slidenum">
              <a:rPr lang="en-US">
                <a:solidFill>
                  <a:prstClr val="black"/>
                </a:solidFill>
                <a:latin typeface="Calibri" panose="020F0502020204030204"/>
              </a:rPr>
              <a:pPr defTabSz="912846">
                <a:defRPr/>
              </a:pPr>
              <a:t>16</a:t>
            </a:fld>
            <a:endParaRPr lang="en-US">
              <a:solidFill>
                <a:prstClr val="black"/>
              </a:solidFill>
              <a:latin typeface="Calibri" panose="020F0502020204030204"/>
            </a:endParaRPr>
          </a:p>
        </p:txBody>
      </p:sp>
    </p:spTree>
    <p:extLst>
      <p:ext uri="{BB962C8B-B14F-4D97-AF65-F5344CB8AC3E}">
        <p14:creationId xmlns:p14="http://schemas.microsoft.com/office/powerpoint/2010/main" val="2621554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912846">
              <a:defRPr/>
            </a:pPr>
            <a:fld id="{3D91EEAC-CFEF-9647-876F-EABC6B8338D7}" type="slidenum">
              <a:rPr lang="en-US">
                <a:solidFill>
                  <a:prstClr val="black"/>
                </a:solidFill>
                <a:latin typeface="Calibri" panose="020F0502020204030204"/>
              </a:rPr>
              <a:pPr defTabSz="912846">
                <a:defRPr/>
              </a:pPr>
              <a:t>17</a:t>
            </a:fld>
            <a:endParaRPr lang="en-US">
              <a:solidFill>
                <a:prstClr val="black"/>
              </a:solidFill>
              <a:latin typeface="Calibri" panose="020F0502020204030204"/>
            </a:endParaRPr>
          </a:p>
        </p:txBody>
      </p:sp>
    </p:spTree>
    <p:extLst>
      <p:ext uri="{BB962C8B-B14F-4D97-AF65-F5344CB8AC3E}">
        <p14:creationId xmlns:p14="http://schemas.microsoft.com/office/powerpoint/2010/main" val="16378844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912846">
              <a:defRPr/>
            </a:pPr>
            <a:fld id="{3D91EEAC-CFEF-9647-876F-EABC6B8338D7}" type="slidenum">
              <a:rPr lang="en-US">
                <a:solidFill>
                  <a:prstClr val="black"/>
                </a:solidFill>
                <a:latin typeface="Calibri" panose="020F0502020204030204"/>
              </a:rPr>
              <a:pPr defTabSz="912846">
                <a:defRPr/>
              </a:pPr>
              <a:t>18</a:t>
            </a:fld>
            <a:endParaRPr lang="en-US">
              <a:solidFill>
                <a:prstClr val="black"/>
              </a:solidFill>
              <a:latin typeface="Calibri" panose="020F0502020204030204"/>
            </a:endParaRPr>
          </a:p>
        </p:txBody>
      </p:sp>
    </p:spTree>
    <p:extLst>
      <p:ext uri="{BB962C8B-B14F-4D97-AF65-F5344CB8AC3E}">
        <p14:creationId xmlns:p14="http://schemas.microsoft.com/office/powerpoint/2010/main" val="3698106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wrap up our study of TCP reliability by discussing an optimization to the original TCP known as TCP fast retransmit,</a:t>
            </a:r>
          </a:p>
          <a:p>
            <a:endParaRPr lang="en-US" dirty="0"/>
          </a:p>
          <a:p>
            <a:r>
              <a:rPr lang="en-US" dirty="0"/>
              <a:t>Take a look at this example on the right where 5 segments are transmitted and the second segment is lost.  In this case the TCP receiver sends an ACK 100 acknowledging the first received segment.</a:t>
            </a:r>
          </a:p>
          <a:p>
            <a:r>
              <a:rPr lang="en-US" dirty="0"/>
              <a:t>When the third segment arrives at the receiver, the TCP receiver sends another ACK 100 since the second segment has not arrived. And similarly for the 4</a:t>
            </a:r>
            <a:r>
              <a:rPr lang="en-US" baseline="30000" dirty="0"/>
              <a:t>th</a:t>
            </a:r>
            <a:r>
              <a:rPr lang="en-US" dirty="0"/>
              <a:t> and 5</a:t>
            </a:r>
            <a:r>
              <a:rPr lang="en-US" baseline="30000" dirty="0"/>
              <a:t>th</a:t>
            </a:r>
            <a:r>
              <a:rPr lang="en-US" dirty="0"/>
              <a:t> segments to arrive.</a:t>
            </a:r>
          </a:p>
          <a:p>
            <a:endParaRPr lang="en-US" dirty="0"/>
          </a:p>
          <a:p>
            <a:r>
              <a:rPr lang="en-US" dirty="0"/>
              <a:t>Now what does the sender see?  The sender receives the first ACK 100 it has been hoping for, but then three additional duplicate ACK100s arrive.  The sender knows that somethings’ wrong – it knows the first segment arrived at the receiver  but three later arriving segments at the receiver – the ones that generated the three duplicate ACKs – we received correctly but were not in order.  That is, that there was a missing segment at the receiver when each of the three duplicate ACK were generated.</a:t>
            </a:r>
          </a:p>
          <a:p>
            <a:endParaRPr lang="en-US" dirty="0"/>
          </a:p>
          <a:p>
            <a:r>
              <a:rPr lang="en-US" dirty="0"/>
              <a:t>With fast retransmit, the arrival of three duplicate ACK causes the sender to retransmit its oldest </a:t>
            </a:r>
            <a:r>
              <a:rPr lang="en-US" dirty="0" err="1"/>
              <a:t>unACKed</a:t>
            </a:r>
            <a:r>
              <a:rPr lang="en-US" dirty="0"/>
              <a:t> segment, without waiting for a timeout event.  This allows TCP to recover more quickly from what is very likely a loss event</a:t>
            </a:r>
          </a:p>
          <a:p>
            <a:endParaRPr lang="en-US" dirty="0"/>
          </a:p>
          <a:p>
            <a:r>
              <a:rPr lang="en-US" dirty="0"/>
              <a:t>specifically that the second segment has been lost, since three higher -numbered segments were received</a:t>
            </a:r>
          </a:p>
        </p:txBody>
      </p:sp>
      <p:sp>
        <p:nvSpPr>
          <p:cNvPr id="4" name="Slide Number Placeholder 3"/>
          <p:cNvSpPr>
            <a:spLocks noGrp="1"/>
          </p:cNvSpPr>
          <p:nvPr>
            <p:ph type="sldNum" sz="quarter" idx="5"/>
          </p:nvPr>
        </p:nvSpPr>
        <p:spPr/>
        <p:txBody>
          <a:bodyPr/>
          <a:lstStyle/>
          <a:p>
            <a:pPr defTabSz="912846">
              <a:defRPr/>
            </a:pPr>
            <a:fld id="{3D91EEAC-CFEF-9647-876F-EABC6B8338D7}" type="slidenum">
              <a:rPr lang="en-US">
                <a:solidFill>
                  <a:prstClr val="black"/>
                </a:solidFill>
                <a:latin typeface="Calibri" panose="020F0502020204030204"/>
              </a:rPr>
              <a:pPr defTabSz="912846">
                <a:defRPr/>
              </a:pPr>
              <a:t>19</a:t>
            </a:fld>
            <a:endParaRPr lang="en-US">
              <a:solidFill>
                <a:prstClr val="black"/>
              </a:solidFill>
              <a:latin typeface="Calibri" panose="020F0502020204030204"/>
            </a:endParaRPr>
          </a:p>
        </p:txBody>
      </p:sp>
    </p:spTree>
    <p:extLst>
      <p:ext uri="{BB962C8B-B14F-4D97-AF65-F5344CB8AC3E}">
        <p14:creationId xmlns:p14="http://schemas.microsoft.com/office/powerpoint/2010/main" val="1888180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912846">
              <a:defRPr/>
            </a:pPr>
            <a:fld id="{27C85D20-FC40-294D-80D2-53640716ABA4}" type="slidenum">
              <a:rPr lang="en-US">
                <a:solidFill>
                  <a:prstClr val="black"/>
                </a:solidFill>
                <a:latin typeface="Calibri"/>
              </a:rPr>
              <a:pPr defTabSz="912846">
                <a:defRPr/>
              </a:pPr>
              <a:t>2</a:t>
            </a:fld>
            <a:endParaRPr lang="en-US">
              <a:solidFill>
                <a:prstClr val="black"/>
              </a:solidFill>
              <a:latin typeface="Calibri"/>
            </a:endParaRPr>
          </a:p>
        </p:txBody>
      </p:sp>
    </p:spTree>
    <p:extLst>
      <p:ext uri="{BB962C8B-B14F-4D97-AF65-F5344CB8AC3E}">
        <p14:creationId xmlns:p14="http://schemas.microsoft.com/office/powerpoint/2010/main" val="19168005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912846">
              <a:defRPr/>
            </a:pPr>
            <a:fld id="{3D91EEAC-CFEF-9647-876F-EABC6B8338D7}" type="slidenum">
              <a:rPr lang="en-US">
                <a:solidFill>
                  <a:prstClr val="black"/>
                </a:solidFill>
                <a:latin typeface="Calibri" panose="020F0502020204030204"/>
              </a:rPr>
              <a:pPr defTabSz="912846">
                <a:defRPr/>
              </a:pPr>
              <a:t>20</a:t>
            </a:fld>
            <a:endParaRPr lang="en-US">
              <a:solidFill>
                <a:prstClr val="black"/>
              </a:solidFill>
              <a:latin typeface="Calibri" panose="020F0502020204030204"/>
            </a:endParaRPr>
          </a:p>
        </p:txBody>
      </p:sp>
    </p:spTree>
    <p:extLst>
      <p:ext uri="{BB962C8B-B14F-4D97-AF65-F5344CB8AC3E}">
        <p14:creationId xmlns:p14="http://schemas.microsoft.com/office/powerpoint/2010/main" val="37068385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912846">
              <a:defRPr/>
            </a:pPr>
            <a:fld id="{3D91EEAC-CFEF-9647-876F-EABC6B8338D7}" type="slidenum">
              <a:rPr lang="en-US">
                <a:solidFill>
                  <a:prstClr val="black"/>
                </a:solidFill>
                <a:latin typeface="Calibri" panose="020F0502020204030204"/>
              </a:rPr>
              <a:pPr defTabSz="912846">
                <a:defRPr/>
              </a:pPr>
              <a:t>21</a:t>
            </a:fld>
            <a:endParaRPr lang="en-US">
              <a:solidFill>
                <a:prstClr val="black"/>
              </a:solidFill>
              <a:latin typeface="Calibri" panose="020F0502020204030204"/>
            </a:endParaRPr>
          </a:p>
        </p:txBody>
      </p:sp>
    </p:spTree>
    <p:extLst>
      <p:ext uri="{BB962C8B-B14F-4D97-AF65-F5344CB8AC3E}">
        <p14:creationId xmlns:p14="http://schemas.microsoft.com/office/powerpoint/2010/main" val="13753203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a:pPr/>
              <a:t>22</a:t>
            </a:fld>
            <a:endParaRPr lang="en-US" sz="1200"/>
          </a:p>
        </p:txBody>
      </p:sp>
    </p:spTree>
    <p:extLst>
      <p:ext uri="{BB962C8B-B14F-4D97-AF65-F5344CB8AC3E}">
        <p14:creationId xmlns:p14="http://schemas.microsoft.com/office/powerpoint/2010/main" val="14832123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912846">
              <a:defRPr/>
            </a:pPr>
            <a:fld id="{3D91EEAC-CFEF-9647-876F-EABC6B8338D7}" type="slidenum">
              <a:rPr lang="en-US">
                <a:solidFill>
                  <a:prstClr val="black"/>
                </a:solidFill>
                <a:latin typeface="Calibri" panose="020F0502020204030204"/>
              </a:rPr>
              <a:pPr defTabSz="912846">
                <a:defRPr/>
              </a:pPr>
              <a:t>23</a:t>
            </a:fld>
            <a:endParaRPr lang="en-US">
              <a:solidFill>
                <a:prstClr val="black"/>
              </a:solidFill>
              <a:latin typeface="Calibri" panose="020F0502020204030204"/>
            </a:endParaRPr>
          </a:p>
        </p:txBody>
      </p:sp>
    </p:spTree>
    <p:extLst>
      <p:ext uri="{BB962C8B-B14F-4D97-AF65-F5344CB8AC3E}">
        <p14:creationId xmlns:p14="http://schemas.microsoft.com/office/powerpoint/2010/main" val="3719989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912846">
              <a:defRPr/>
            </a:pPr>
            <a:fld id="{3D91EEAC-CFEF-9647-876F-EABC6B8338D7}" type="slidenum">
              <a:rPr lang="en-US">
                <a:solidFill>
                  <a:prstClr val="black"/>
                </a:solidFill>
                <a:latin typeface="Calibri" panose="020F0502020204030204"/>
              </a:rPr>
              <a:pPr defTabSz="912846">
                <a:defRPr/>
              </a:pPr>
              <a:t>24</a:t>
            </a:fld>
            <a:endParaRPr lang="en-US">
              <a:solidFill>
                <a:prstClr val="black"/>
              </a:solidFill>
              <a:latin typeface="Calibri" panose="020F0502020204030204"/>
            </a:endParaRPr>
          </a:p>
        </p:txBody>
      </p:sp>
    </p:spTree>
    <p:extLst>
      <p:ext uri="{BB962C8B-B14F-4D97-AF65-F5344CB8AC3E}">
        <p14:creationId xmlns:p14="http://schemas.microsoft.com/office/powerpoint/2010/main" val="31934253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912846">
              <a:defRPr/>
            </a:pPr>
            <a:fld id="{3D91EEAC-CFEF-9647-876F-EABC6B8338D7}" type="slidenum">
              <a:rPr lang="en-US">
                <a:solidFill>
                  <a:prstClr val="black"/>
                </a:solidFill>
                <a:latin typeface="Calibri" panose="020F0502020204030204"/>
              </a:rPr>
              <a:pPr defTabSz="912846">
                <a:defRPr/>
              </a:pPr>
              <a:t>25</a:t>
            </a:fld>
            <a:endParaRPr lang="en-US">
              <a:solidFill>
                <a:prstClr val="black"/>
              </a:solidFill>
              <a:latin typeface="Calibri" panose="020F0502020204030204"/>
            </a:endParaRPr>
          </a:p>
        </p:txBody>
      </p:sp>
    </p:spTree>
    <p:extLst>
      <p:ext uri="{BB962C8B-B14F-4D97-AF65-F5344CB8AC3E}">
        <p14:creationId xmlns:p14="http://schemas.microsoft.com/office/powerpoint/2010/main" val="1580281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a:cs typeface="Arial" pitchFamily="34" charset="0"/>
              </a:rPr>
              <a:pPr/>
              <a:t>02/04/2024 18:20</a:t>
            </a:fld>
            <a:endParaRPr lang="en-GB" sz="120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a:cs typeface="Arial" pitchFamily="34" charset="0"/>
              </a:rPr>
              <a:pPr/>
              <a:t>27</a:t>
            </a:fld>
            <a:endParaRPr lang="en-GB" sz="1200">
              <a:cs typeface="Arial" pitchFamily="34" charset="0"/>
            </a:endParaRPr>
          </a:p>
        </p:txBody>
      </p:sp>
    </p:spTree>
    <p:extLst>
      <p:ext uri="{BB962C8B-B14F-4D97-AF65-F5344CB8AC3E}">
        <p14:creationId xmlns:p14="http://schemas.microsoft.com/office/powerpoint/2010/main" val="1323339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912846">
              <a:defRPr/>
            </a:pPr>
            <a:fld id="{27C85D20-FC40-294D-80D2-53640716ABA4}" type="slidenum">
              <a:rPr lang="en-US">
                <a:solidFill>
                  <a:prstClr val="black"/>
                </a:solidFill>
                <a:latin typeface="Calibri"/>
              </a:rPr>
              <a:pPr defTabSz="912846">
                <a:defRPr/>
              </a:pPr>
              <a:t>3</a:t>
            </a:fld>
            <a:endParaRPr lang="en-US">
              <a:solidFill>
                <a:prstClr val="black"/>
              </a:solidFill>
              <a:latin typeface="Calibri"/>
            </a:endParaRPr>
          </a:p>
        </p:txBody>
      </p:sp>
    </p:spTree>
    <p:extLst>
      <p:ext uri="{BB962C8B-B14F-4D97-AF65-F5344CB8AC3E}">
        <p14:creationId xmlns:p14="http://schemas.microsoft.com/office/powerpoint/2010/main" val="1752011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912846">
              <a:defRPr/>
            </a:pPr>
            <a:fld id="{27C85D20-FC40-294D-80D2-53640716ABA4}" type="slidenum">
              <a:rPr lang="en-US">
                <a:solidFill>
                  <a:prstClr val="black"/>
                </a:solidFill>
                <a:latin typeface="Calibri"/>
              </a:rPr>
              <a:pPr defTabSz="912846">
                <a:defRPr/>
              </a:pPr>
              <a:t>4</a:t>
            </a:fld>
            <a:endParaRPr lang="en-US">
              <a:solidFill>
                <a:prstClr val="black"/>
              </a:solidFill>
              <a:latin typeface="Calibri"/>
            </a:endParaRPr>
          </a:p>
        </p:txBody>
      </p:sp>
    </p:spTree>
    <p:extLst>
      <p:ext uri="{BB962C8B-B14F-4D97-AF65-F5344CB8AC3E}">
        <p14:creationId xmlns:p14="http://schemas.microsoft.com/office/powerpoint/2010/main" val="1254912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912846">
              <a:defRPr/>
            </a:pPr>
            <a:fld id="{27C85D20-FC40-294D-80D2-53640716ABA4}" type="slidenum">
              <a:rPr lang="en-US">
                <a:solidFill>
                  <a:prstClr val="black"/>
                </a:solidFill>
                <a:latin typeface="Calibri"/>
              </a:rPr>
              <a:pPr defTabSz="912846">
                <a:defRPr/>
              </a:pPr>
              <a:t>5</a:t>
            </a:fld>
            <a:endParaRPr lang="en-US">
              <a:solidFill>
                <a:prstClr val="black"/>
              </a:solidFill>
              <a:latin typeface="Calibri"/>
            </a:endParaRPr>
          </a:p>
        </p:txBody>
      </p:sp>
    </p:spTree>
    <p:extLst>
      <p:ext uri="{BB962C8B-B14F-4D97-AF65-F5344CB8AC3E}">
        <p14:creationId xmlns:p14="http://schemas.microsoft.com/office/powerpoint/2010/main" val="97879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912846">
              <a:defRPr/>
            </a:pPr>
            <a:fld id="{27C85D20-FC40-294D-80D2-53640716ABA4}" type="slidenum">
              <a:rPr lang="en-US">
                <a:solidFill>
                  <a:prstClr val="black"/>
                </a:solidFill>
                <a:latin typeface="Calibri"/>
              </a:rPr>
              <a:pPr defTabSz="912846">
                <a:defRPr/>
              </a:pPr>
              <a:t>6</a:t>
            </a:fld>
            <a:endParaRPr lang="en-US">
              <a:solidFill>
                <a:prstClr val="black"/>
              </a:solidFill>
              <a:latin typeface="Calibri"/>
            </a:endParaRPr>
          </a:p>
        </p:txBody>
      </p:sp>
    </p:spTree>
    <p:extLst>
      <p:ext uri="{BB962C8B-B14F-4D97-AF65-F5344CB8AC3E}">
        <p14:creationId xmlns:p14="http://schemas.microsoft.com/office/powerpoint/2010/main" val="2998170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912846">
              <a:defRPr/>
            </a:pPr>
            <a:fld id="{27C85D20-FC40-294D-80D2-53640716ABA4}" type="slidenum">
              <a:rPr lang="en-US">
                <a:solidFill>
                  <a:prstClr val="black"/>
                </a:solidFill>
                <a:latin typeface="Calibri"/>
              </a:rPr>
              <a:pPr defTabSz="912846">
                <a:defRPr/>
              </a:pPr>
              <a:t>7</a:t>
            </a:fld>
            <a:endParaRPr lang="en-US">
              <a:solidFill>
                <a:prstClr val="black"/>
              </a:solidFill>
              <a:latin typeface="Calibri"/>
            </a:endParaRPr>
          </a:p>
        </p:txBody>
      </p:sp>
    </p:spTree>
    <p:extLst>
      <p:ext uri="{BB962C8B-B14F-4D97-AF65-F5344CB8AC3E}">
        <p14:creationId xmlns:p14="http://schemas.microsoft.com/office/powerpoint/2010/main" val="2683310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912846">
              <a:defRPr/>
            </a:pPr>
            <a:fld id="{27C85D20-FC40-294D-80D2-53640716ABA4}" type="slidenum">
              <a:rPr lang="en-US">
                <a:solidFill>
                  <a:prstClr val="black"/>
                </a:solidFill>
                <a:latin typeface="Calibri"/>
              </a:rPr>
              <a:pPr defTabSz="912846">
                <a:defRPr/>
              </a:pPr>
              <a:t>8</a:t>
            </a:fld>
            <a:endParaRPr lang="en-US">
              <a:solidFill>
                <a:prstClr val="black"/>
              </a:solidFill>
              <a:latin typeface="Calibri"/>
            </a:endParaRPr>
          </a:p>
        </p:txBody>
      </p:sp>
    </p:spTree>
    <p:extLst>
      <p:ext uri="{BB962C8B-B14F-4D97-AF65-F5344CB8AC3E}">
        <p14:creationId xmlns:p14="http://schemas.microsoft.com/office/powerpoint/2010/main" val="444233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912846">
              <a:defRPr/>
            </a:pPr>
            <a:fld id="{3D91EEAC-CFEF-9647-876F-EABC6B8338D7}" type="slidenum">
              <a:rPr lang="en-US">
                <a:solidFill>
                  <a:prstClr val="black"/>
                </a:solidFill>
                <a:latin typeface="Calibri" panose="020F0502020204030204"/>
              </a:rPr>
              <a:pPr defTabSz="912846">
                <a:defRPr/>
              </a:pPr>
              <a:t>9</a:t>
            </a:fld>
            <a:endParaRPr lang="en-US">
              <a:solidFill>
                <a:prstClr val="black"/>
              </a:solidFill>
              <a:latin typeface="Calibri" panose="020F0502020204030204"/>
            </a:endParaRPr>
          </a:p>
        </p:txBody>
      </p:sp>
    </p:spTree>
    <p:extLst>
      <p:ext uri="{BB962C8B-B14F-4D97-AF65-F5344CB8AC3E}">
        <p14:creationId xmlns:p14="http://schemas.microsoft.com/office/powerpoint/2010/main" val="3160745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536962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565782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977484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 name="Straight Connector 4"/>
          <p:cNvCxnSpPr/>
          <p:nvPr userDrawn="1"/>
        </p:nvCxnSpPr>
        <p:spPr>
          <a:xfrm>
            <a:off x="11016" y="5257800"/>
            <a:ext cx="12192000" cy="158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38487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cxnSp>
        <p:nvCxnSpPr>
          <p:cNvPr id="7" name="Straight Connector 6"/>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7175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008503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4E2C89-3D21-5645-8D07-A6E26F08B175}" type="datetimeFigureOut">
              <a:rPr lang="en-US" smtClean="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cxnSp>
        <p:nvCxnSpPr>
          <p:cNvPr id="8" name="Straight Connector 7"/>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39161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86599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527871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4/2/2024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cxnSp>
        <p:nvCxnSpPr>
          <p:cNvPr id="5" name="Straight Connector 4"/>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64603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457167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616200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4/2/2024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401262907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3.tiff"/></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3.tif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1981200" y="1687513"/>
            <a:ext cx="8382000" cy="1568450"/>
          </a:xfrm>
        </p:spPr>
        <p:txBody>
          <a:bodyPr>
            <a:normAutofit fontScale="90000"/>
          </a:bodyPr>
          <a:lstStyle/>
          <a:p>
            <a:r>
              <a:rPr lang="en-US" sz="3200" dirty="0">
                <a:latin typeface="Avenir Book" panose="020B0503020203020204" pitchFamily="34" charset="-78"/>
                <a:cs typeface="Avenir Book" panose="020B0503020203020204" pitchFamily="34" charset="-78"/>
              </a:rPr>
              <a:t/>
            </a:r>
            <a:br>
              <a:rPr lang="en-US" sz="3200" dirty="0">
                <a:latin typeface="Avenir Book" panose="020B0503020203020204" pitchFamily="34" charset="-78"/>
                <a:cs typeface="Avenir Book" panose="020B0503020203020204" pitchFamily="34" charset="-78"/>
              </a:rPr>
            </a:br>
            <a:r>
              <a:rPr lang="en-US" sz="3200" dirty="0">
                <a:latin typeface="Avenir Book" panose="020B0503020203020204" pitchFamily="34" charset="-78"/>
                <a:cs typeface="Avenir Book" panose="020B0503020203020204" pitchFamily="34" charset="-78"/>
              </a:rPr>
              <a:t>Computer </a:t>
            </a:r>
            <a:r>
              <a:rPr lang="en-US" sz="3200" dirty="0" smtClean="0">
                <a:latin typeface="Avenir Book" panose="020B0503020203020204" pitchFamily="34" charset="-78"/>
                <a:cs typeface="Avenir Book" panose="020B0503020203020204" pitchFamily="34" charset="-78"/>
              </a:rPr>
              <a:t>Networks II</a:t>
            </a:r>
            <a:r>
              <a:rPr lang="en-US" sz="3200" dirty="0">
                <a:latin typeface="Avenir Book" panose="020B0503020203020204" pitchFamily="34" charset="-78"/>
                <a:cs typeface="Avenir Book" panose="020B0503020203020204" pitchFamily="34" charset="-78"/>
              </a:rPr>
              <a:t/>
            </a:r>
            <a:br>
              <a:rPr lang="en-US" sz="3200" dirty="0">
                <a:latin typeface="Avenir Book" panose="020B0503020203020204" pitchFamily="34" charset="-78"/>
                <a:cs typeface="Avenir Book" panose="020B0503020203020204" pitchFamily="34" charset="-78"/>
              </a:rPr>
            </a:br>
            <a:r>
              <a:rPr lang="en-US" sz="3200" dirty="0">
                <a:latin typeface="Avenir Book" panose="020B0503020203020204" pitchFamily="34" charset="-78"/>
                <a:cs typeface="Avenir Book" panose="020B0503020203020204" pitchFamily="34" charset="-78"/>
              </a:rPr>
              <a:t/>
            </a:r>
            <a:br>
              <a:rPr lang="en-US" sz="3200" dirty="0">
                <a:latin typeface="Avenir Book" panose="020B0503020203020204" pitchFamily="34" charset="-78"/>
                <a:cs typeface="Avenir Book" panose="020B0503020203020204" pitchFamily="34" charset="-78"/>
              </a:rPr>
            </a:br>
            <a:r>
              <a:rPr lang="en-US" sz="3200" dirty="0" smtClean="0">
                <a:latin typeface="Avenir Book" panose="020B0503020203020204" pitchFamily="34" charset="-78"/>
                <a:cs typeface="Avenir Book" panose="020B0503020203020204" pitchFamily="34" charset="-78"/>
              </a:rPr>
              <a:t>TCP</a:t>
            </a:r>
            <a:r>
              <a:rPr lang="en-US" sz="3200" dirty="0">
                <a:latin typeface="Avenir Book" panose="020B0503020203020204" pitchFamily="34" charset="-78"/>
                <a:cs typeface="Avenir Book" panose="020B0503020203020204" pitchFamily="34" charset="-78"/>
              </a:rPr>
              <a:t> </a:t>
            </a:r>
            <a:r>
              <a:rPr lang="en-US" sz="3200" dirty="0" smtClean="0">
                <a:latin typeface="Avenir Book" panose="020B0503020203020204" pitchFamily="34" charset="-78"/>
                <a:cs typeface="Avenir Book" panose="020B0503020203020204" pitchFamily="34" charset="-78"/>
              </a:rPr>
              <a:t>Congestion Control</a:t>
            </a:r>
            <a:br>
              <a:rPr lang="en-US" sz="3200" dirty="0" smtClean="0">
                <a:latin typeface="Avenir Book" panose="020B0503020203020204" pitchFamily="34" charset="-78"/>
                <a:cs typeface="Avenir Book" panose="020B0503020203020204" pitchFamily="34" charset="-78"/>
              </a:rPr>
            </a:br>
            <a:r>
              <a:rPr lang="en-US" sz="2200" dirty="0" smtClean="0">
                <a:latin typeface="Avenir Book" panose="020B0503020203020204" pitchFamily="34" charset="-78"/>
                <a:cs typeface="Avenir Book" panose="020B0503020203020204" pitchFamily="34" charset="-78"/>
              </a:rPr>
              <a:t>TCP Tahoe and TCP Reno</a:t>
            </a:r>
            <a:endParaRPr lang="en-US" sz="2200" dirty="0">
              <a:latin typeface="Avenir Book" panose="020B0503020203020204" pitchFamily="34" charset="-78"/>
              <a:cs typeface="Avenir Book" panose="020B0503020203020204" pitchFamily="34" charset="-78"/>
            </a:endParaRPr>
          </a:p>
        </p:txBody>
      </p:sp>
      <p:sp>
        <p:nvSpPr>
          <p:cNvPr id="8" name="Rounded Rectangle 4"/>
          <p:cNvSpPr/>
          <p:nvPr/>
        </p:nvSpPr>
        <p:spPr bwMode="auto">
          <a:xfrm>
            <a:off x="2084389"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2952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a:latin typeface="Avenir Book" panose="020B0503020203020204" pitchFamily="34" charset="-78"/>
                <a:cs typeface="Avenir Book" panose="020B0503020203020204" pitchFamily="34" charset="-78"/>
              </a:rPr>
              <a:t>Amitangshu</a:t>
            </a:r>
            <a:r>
              <a:rPr lang="en-US" sz="2000" kern="0" dirty="0">
                <a:latin typeface="Avenir Book" panose="020B0503020203020204" pitchFamily="34" charset="-78"/>
                <a:cs typeface="Avenir Book" panose="020B0503020203020204" pitchFamily="34" charset="-78"/>
              </a:rPr>
              <a:t> Pal</a:t>
            </a:r>
          </a:p>
          <a:p>
            <a:pPr eaLnBrk="1" hangingPunct="1"/>
            <a:r>
              <a:rPr lang="en-US" sz="2000" kern="0" dirty="0">
                <a:latin typeface="Avenir Book" panose="020B0503020203020204" pitchFamily="34" charset="-78"/>
                <a:cs typeface="Avenir Book" panose="020B0503020203020204" pitchFamily="34" charset="-78"/>
              </a:rPr>
              <a:t>Computer Science and Engineering</a:t>
            </a:r>
          </a:p>
          <a:p>
            <a:pPr eaLnBrk="1" hangingPunct="1"/>
            <a:r>
              <a:rPr lang="en-US" sz="2000" kern="0" dirty="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4257869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962150" y="152497"/>
            <a:ext cx="8544983" cy="670967"/>
          </a:xfrm>
        </p:spPr>
        <p:txBody>
          <a:bodyPr>
            <a:normAutofit/>
          </a:bodyPr>
          <a:lstStyle/>
          <a:p>
            <a:r>
              <a:rPr lang="en-US" sz="3600" dirty="0">
                <a:latin typeface="Avenir Book" panose="020B0503020203020204" pitchFamily="34" charset="-78"/>
                <a:cs typeface="Avenir Book" panose="020B0503020203020204" pitchFamily="34" charset="-78"/>
              </a:rPr>
              <a:t>TCP </a:t>
            </a:r>
            <a:r>
              <a:rPr lang="en-US" sz="3600" dirty="0" smtClean="0">
                <a:latin typeface="Avenir Book" panose="020B0503020203020204" pitchFamily="34" charset="-78"/>
                <a:cs typeface="Avenir Book" panose="020B0503020203020204" pitchFamily="34" charset="-78"/>
              </a:rPr>
              <a:t>Congestion </a:t>
            </a:r>
            <a:r>
              <a:rPr lang="en-US" sz="3600" dirty="0">
                <a:latin typeface="Avenir Book" panose="020B0503020203020204" pitchFamily="34" charset="-78"/>
                <a:cs typeface="Avenir Book" panose="020B0503020203020204" pitchFamily="34" charset="-78"/>
              </a:rPr>
              <a:t>C</a:t>
            </a:r>
            <a:r>
              <a:rPr lang="en-US" sz="3600" dirty="0" smtClean="0">
                <a:latin typeface="Avenir Book" panose="020B0503020203020204" pitchFamily="34" charset="-78"/>
                <a:cs typeface="Avenir Book" panose="020B0503020203020204" pitchFamily="34" charset="-78"/>
              </a:rPr>
              <a:t>ontrol</a:t>
            </a:r>
            <a:r>
              <a:rPr lang="en-US" sz="3600" dirty="0">
                <a:latin typeface="Avenir Book" panose="020B0503020203020204" pitchFamily="34" charset="-78"/>
                <a:cs typeface="Avenir Book" panose="020B0503020203020204" pitchFamily="34" charset="-78"/>
              </a:rPr>
              <a:t>: AIMD</a:t>
            </a:r>
            <a:endParaRPr lang="en-US" sz="3300" dirty="0">
              <a:latin typeface="Avenir Book" panose="020B0503020203020204" pitchFamily="34" charset="-78"/>
              <a:cs typeface="Avenir Book" panose="020B0503020203020204" pitchFamily="34" charset="-78"/>
            </a:endParaRPr>
          </a:p>
        </p:txBody>
      </p:sp>
      <p:sp>
        <p:nvSpPr>
          <p:cNvPr id="135" name="Rectangle 8">
            <a:extLst>
              <a:ext uri="{FF2B5EF4-FFF2-40B4-BE49-F238E27FC236}">
                <a16:creationId xmlns:a16="http://schemas.microsoft.com/office/drawing/2014/main" id="{C755821F-F513-514B-9B5B-FF9A16FD83AB}"/>
              </a:ext>
            </a:extLst>
          </p:cNvPr>
          <p:cNvSpPr>
            <a:spLocks noChangeArrowheads="1"/>
          </p:cNvSpPr>
          <p:nvPr/>
        </p:nvSpPr>
        <p:spPr bwMode="auto">
          <a:xfrm>
            <a:off x="573578" y="844852"/>
            <a:ext cx="11030989" cy="1085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19075" indent="-219075" defTabSz="685800">
              <a:lnSpc>
                <a:spcPct val="85000"/>
              </a:lnSpc>
              <a:spcBef>
                <a:spcPct val="20000"/>
              </a:spcBef>
              <a:buClr>
                <a:srgbClr val="000099"/>
              </a:buClr>
              <a:buSzPct val="100000"/>
              <a:buFont typeface="Wingdings" charset="2"/>
              <a:buChar char="§"/>
              <a:defRPr/>
            </a:pPr>
            <a:r>
              <a:rPr lang="en-US" sz="2100" dirty="0">
                <a:solidFill>
                  <a:srgbClr val="C00000"/>
                </a:solidFill>
                <a:latin typeface="Avenir Book" panose="020B0503020203020204" pitchFamily="34" charset="-78"/>
                <a:ea typeface="ＭＳ Ｐゴシック" charset="0"/>
                <a:cs typeface="Avenir Book" panose="020B0503020203020204" pitchFamily="34" charset="-78"/>
              </a:rPr>
              <a:t>A</a:t>
            </a:r>
            <a:r>
              <a:rPr lang="en-US" sz="2100" dirty="0" smtClean="0">
                <a:solidFill>
                  <a:srgbClr val="C00000"/>
                </a:solidFill>
                <a:latin typeface="Avenir Book" panose="020B0503020203020204" pitchFamily="34" charset="-78"/>
                <a:ea typeface="ＭＳ Ｐゴシック" charset="0"/>
                <a:cs typeface="Avenir Book" panose="020B0503020203020204" pitchFamily="34" charset="-78"/>
              </a:rPr>
              <a:t>pproach</a:t>
            </a:r>
            <a:r>
              <a:rPr lang="en-US" sz="2100" dirty="0">
                <a:solidFill>
                  <a:srgbClr val="C00000"/>
                </a:solidFill>
                <a:latin typeface="Avenir Book" panose="020B0503020203020204" pitchFamily="34" charset="-78"/>
                <a:ea typeface="ＭＳ Ｐゴシック" charset="0"/>
                <a:cs typeface="Avenir Book" panose="020B0503020203020204" pitchFamily="34" charset="-78"/>
              </a:rPr>
              <a:t>: </a:t>
            </a:r>
            <a:r>
              <a:rPr lang="en-US" sz="2100" dirty="0">
                <a:solidFill>
                  <a:prstClr val="black"/>
                </a:solidFill>
                <a:latin typeface="Avenir Book" panose="020B0503020203020204" pitchFamily="34" charset="-78"/>
                <a:ea typeface="ＭＳ Ｐゴシック" charset="0"/>
                <a:cs typeface="Avenir Book" panose="020B0503020203020204" pitchFamily="34" charset="-78"/>
              </a:rPr>
              <a:t>S</a:t>
            </a:r>
            <a:r>
              <a:rPr lang="en-US" sz="2100" dirty="0" smtClean="0">
                <a:solidFill>
                  <a:prstClr val="black"/>
                </a:solidFill>
                <a:latin typeface="Avenir Book" panose="020B0503020203020204" pitchFamily="34" charset="-78"/>
                <a:ea typeface="ＭＳ Ｐゴシック" charset="0"/>
                <a:cs typeface="Avenir Book" panose="020B0503020203020204" pitchFamily="34" charset="-78"/>
              </a:rPr>
              <a:t>enders </a:t>
            </a:r>
            <a:r>
              <a:rPr lang="en-US" sz="2100" dirty="0">
                <a:solidFill>
                  <a:prstClr val="black"/>
                </a:solidFill>
                <a:latin typeface="Avenir Book" panose="020B0503020203020204" pitchFamily="34" charset="-78"/>
                <a:ea typeface="ＭＳ Ｐゴシック" charset="0"/>
                <a:cs typeface="Avenir Book" panose="020B0503020203020204" pitchFamily="34" charset="-78"/>
              </a:rPr>
              <a:t>can</a:t>
            </a:r>
            <a:r>
              <a:rPr lang="en-US" sz="2100" dirty="0">
                <a:solidFill>
                  <a:srgbClr val="FF0000"/>
                </a:solidFill>
                <a:latin typeface="Avenir Book" panose="020B0503020203020204" pitchFamily="34" charset="-78"/>
                <a:ea typeface="ＭＳ Ｐゴシック" charset="0"/>
                <a:cs typeface="Avenir Book" panose="020B0503020203020204" pitchFamily="34" charset="-78"/>
              </a:rPr>
              <a:t> </a:t>
            </a:r>
            <a:r>
              <a:rPr lang="en-US" sz="2100" dirty="0">
                <a:solidFill>
                  <a:prstClr val="black"/>
                </a:solidFill>
                <a:latin typeface="Avenir Book" panose="020B0503020203020204" pitchFamily="34" charset="-78"/>
                <a:ea typeface="ＭＳ Ｐゴシック" charset="0"/>
                <a:cs typeface="Avenir Book" panose="020B0503020203020204" pitchFamily="34" charset="-78"/>
              </a:rPr>
              <a:t>increase sending rate until packet loss (congestion) occurs, then decrease sending rate on loss event</a:t>
            </a:r>
          </a:p>
        </p:txBody>
      </p:sp>
      <p:sp>
        <p:nvSpPr>
          <p:cNvPr id="141" name="Text Box 13">
            <a:extLst>
              <a:ext uri="{FF2B5EF4-FFF2-40B4-BE49-F238E27FC236}">
                <a16:creationId xmlns:a16="http://schemas.microsoft.com/office/drawing/2014/main" id="{2FD36304-869C-CE42-8550-F12B5FFE2394}"/>
              </a:ext>
            </a:extLst>
          </p:cNvPr>
          <p:cNvSpPr txBox="1">
            <a:spLocks noChangeArrowheads="1"/>
          </p:cNvSpPr>
          <p:nvPr/>
        </p:nvSpPr>
        <p:spPr bwMode="auto">
          <a:xfrm>
            <a:off x="7708098" y="3402997"/>
            <a:ext cx="2452098" cy="1154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a:defRPr/>
            </a:pPr>
            <a:r>
              <a:rPr lang="en-US" sz="2700" b="1" dirty="0">
                <a:solidFill>
                  <a:srgbClr val="0013A3"/>
                </a:solidFill>
                <a:latin typeface="Avenir Book" panose="020B0503020203020204" pitchFamily="34" charset="-78"/>
                <a:cs typeface="Avenir Book" panose="020B0503020203020204" pitchFamily="34" charset="-78"/>
              </a:rPr>
              <a:t>AIMD</a:t>
            </a:r>
            <a:r>
              <a:rPr lang="en-US" sz="2100" dirty="0">
                <a:solidFill>
                  <a:prstClr val="black"/>
                </a:solidFill>
                <a:latin typeface="Avenir Book" panose="020B0503020203020204" pitchFamily="34" charset="-78"/>
                <a:cs typeface="Avenir Book" panose="020B0503020203020204" pitchFamily="34" charset="-78"/>
              </a:rPr>
              <a:t> sawtooth</a:t>
            </a:r>
          </a:p>
          <a:p>
            <a:pPr algn="r" defTabSz="685800">
              <a:defRPr/>
            </a:pPr>
            <a:r>
              <a:rPr lang="en-US" sz="2100" dirty="0">
                <a:solidFill>
                  <a:prstClr val="black"/>
                </a:solidFill>
                <a:latin typeface="Avenir Book" panose="020B0503020203020204" pitchFamily="34" charset="-78"/>
                <a:cs typeface="Avenir Book" panose="020B0503020203020204" pitchFamily="34" charset="-78"/>
              </a:rPr>
              <a:t>behavior: </a:t>
            </a:r>
            <a:r>
              <a:rPr lang="en-US" sz="2100" dirty="0">
                <a:solidFill>
                  <a:srgbClr val="0013A3"/>
                </a:solidFill>
                <a:latin typeface="Avenir Book" panose="020B0503020203020204" pitchFamily="34" charset="-78"/>
                <a:cs typeface="Avenir Book" panose="020B0503020203020204" pitchFamily="34" charset="-78"/>
              </a:rPr>
              <a:t>probing</a:t>
            </a:r>
          </a:p>
          <a:p>
            <a:pPr algn="r" defTabSz="685800">
              <a:defRPr/>
            </a:pPr>
            <a:r>
              <a:rPr lang="en-US" sz="2100" dirty="0">
                <a:solidFill>
                  <a:prstClr val="black"/>
                </a:solidFill>
                <a:latin typeface="Avenir Book" panose="020B0503020203020204" pitchFamily="34" charset="-78"/>
                <a:cs typeface="Avenir Book" panose="020B0503020203020204" pitchFamily="34" charset="-78"/>
              </a:rPr>
              <a:t>for bandwidth</a:t>
            </a:r>
          </a:p>
        </p:txBody>
      </p:sp>
      <p:sp>
        <p:nvSpPr>
          <p:cNvPr id="35" name="Rectangle 11">
            <a:extLst>
              <a:ext uri="{FF2B5EF4-FFF2-40B4-BE49-F238E27FC236}">
                <a16:creationId xmlns:a16="http://schemas.microsoft.com/office/drawing/2014/main" id="{F39215FA-39B5-484D-8395-F0F1A1C5D622}"/>
              </a:ext>
            </a:extLst>
          </p:cNvPr>
          <p:cNvSpPr>
            <a:spLocks noChangeArrowheads="1"/>
          </p:cNvSpPr>
          <p:nvPr/>
        </p:nvSpPr>
        <p:spPr bwMode="auto">
          <a:xfrm>
            <a:off x="4882086" y="2913278"/>
            <a:ext cx="514350" cy="2286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35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36" name="Line 19">
            <a:extLst>
              <a:ext uri="{FF2B5EF4-FFF2-40B4-BE49-F238E27FC236}">
                <a16:creationId xmlns:a16="http://schemas.microsoft.com/office/drawing/2014/main" id="{D3F6ABF2-92A9-2C40-8D08-91E54606260B}"/>
              </a:ext>
            </a:extLst>
          </p:cNvPr>
          <p:cNvSpPr>
            <a:spLocks noChangeShapeType="1"/>
          </p:cNvSpPr>
          <p:nvPr/>
        </p:nvSpPr>
        <p:spPr bwMode="auto">
          <a:xfrm flipV="1">
            <a:off x="4267725" y="3980078"/>
            <a:ext cx="127397" cy="127397"/>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37" name="Line 20">
            <a:extLst>
              <a:ext uri="{FF2B5EF4-FFF2-40B4-BE49-F238E27FC236}">
                <a16:creationId xmlns:a16="http://schemas.microsoft.com/office/drawing/2014/main" id="{38434DE2-13CB-044F-991F-ED186F200404}"/>
              </a:ext>
            </a:extLst>
          </p:cNvPr>
          <p:cNvSpPr>
            <a:spLocks noChangeShapeType="1"/>
          </p:cNvSpPr>
          <p:nvPr/>
        </p:nvSpPr>
        <p:spPr bwMode="auto">
          <a:xfrm>
            <a:off x="4403455" y="3971743"/>
            <a:ext cx="0" cy="48220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dirty="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38" name="Line 21">
            <a:extLst>
              <a:ext uri="{FF2B5EF4-FFF2-40B4-BE49-F238E27FC236}">
                <a16:creationId xmlns:a16="http://schemas.microsoft.com/office/drawing/2014/main" id="{1937BB13-75B0-4947-8F7E-C69526352422}"/>
              </a:ext>
            </a:extLst>
          </p:cNvPr>
          <p:cNvSpPr>
            <a:spLocks noChangeShapeType="1"/>
          </p:cNvSpPr>
          <p:nvPr/>
        </p:nvSpPr>
        <p:spPr bwMode="auto">
          <a:xfrm flipV="1">
            <a:off x="4395122" y="3734809"/>
            <a:ext cx="736997" cy="73580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39" name="Line 22">
            <a:extLst>
              <a:ext uri="{FF2B5EF4-FFF2-40B4-BE49-F238E27FC236}">
                <a16:creationId xmlns:a16="http://schemas.microsoft.com/office/drawing/2014/main" id="{D3110501-FE57-9545-B9AC-7B103AF98E40}"/>
              </a:ext>
            </a:extLst>
          </p:cNvPr>
          <p:cNvSpPr>
            <a:spLocks noChangeShapeType="1"/>
          </p:cNvSpPr>
          <p:nvPr/>
        </p:nvSpPr>
        <p:spPr bwMode="auto">
          <a:xfrm>
            <a:off x="5123784" y="3735999"/>
            <a:ext cx="0" cy="60126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41" name="Line 23">
            <a:extLst>
              <a:ext uri="{FF2B5EF4-FFF2-40B4-BE49-F238E27FC236}">
                <a16:creationId xmlns:a16="http://schemas.microsoft.com/office/drawing/2014/main" id="{AAAA55BA-D404-204C-AECA-45F566AECF40}"/>
              </a:ext>
            </a:extLst>
          </p:cNvPr>
          <p:cNvSpPr>
            <a:spLocks noChangeShapeType="1"/>
          </p:cNvSpPr>
          <p:nvPr/>
        </p:nvSpPr>
        <p:spPr bwMode="auto">
          <a:xfrm flipV="1">
            <a:off x="5117832" y="3958647"/>
            <a:ext cx="394097" cy="39290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43" name="Line 24">
            <a:extLst>
              <a:ext uri="{FF2B5EF4-FFF2-40B4-BE49-F238E27FC236}">
                <a16:creationId xmlns:a16="http://schemas.microsoft.com/office/drawing/2014/main" id="{43AEBE7F-F2BB-5943-A7EA-ACC4591C9E55}"/>
              </a:ext>
            </a:extLst>
          </p:cNvPr>
          <p:cNvSpPr>
            <a:spLocks noChangeShapeType="1"/>
          </p:cNvSpPr>
          <p:nvPr/>
        </p:nvSpPr>
        <p:spPr bwMode="auto">
          <a:xfrm>
            <a:off x="5511927" y="3955076"/>
            <a:ext cx="0" cy="516731"/>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44" name="Line 25">
            <a:extLst>
              <a:ext uri="{FF2B5EF4-FFF2-40B4-BE49-F238E27FC236}">
                <a16:creationId xmlns:a16="http://schemas.microsoft.com/office/drawing/2014/main" id="{6F7F0A4B-818C-8448-8543-A37DAD19EABE}"/>
              </a:ext>
            </a:extLst>
          </p:cNvPr>
          <p:cNvSpPr>
            <a:spLocks noChangeShapeType="1"/>
          </p:cNvSpPr>
          <p:nvPr/>
        </p:nvSpPr>
        <p:spPr bwMode="auto">
          <a:xfrm flipV="1">
            <a:off x="5520263" y="3719331"/>
            <a:ext cx="727472" cy="73580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45" name="Line 26">
            <a:extLst>
              <a:ext uri="{FF2B5EF4-FFF2-40B4-BE49-F238E27FC236}">
                <a16:creationId xmlns:a16="http://schemas.microsoft.com/office/drawing/2014/main" id="{19538173-60A5-BC46-A9E4-749776021102}"/>
              </a:ext>
            </a:extLst>
          </p:cNvPr>
          <p:cNvSpPr>
            <a:spLocks noChangeShapeType="1"/>
          </p:cNvSpPr>
          <p:nvPr/>
        </p:nvSpPr>
        <p:spPr bwMode="auto">
          <a:xfrm>
            <a:off x="6244163" y="3719332"/>
            <a:ext cx="8335" cy="626269"/>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46" name="Line 29">
            <a:extLst>
              <a:ext uri="{FF2B5EF4-FFF2-40B4-BE49-F238E27FC236}">
                <a16:creationId xmlns:a16="http://schemas.microsoft.com/office/drawing/2014/main" id="{30FAE305-421D-C042-8E51-7C7D81EEF5FE}"/>
              </a:ext>
            </a:extLst>
          </p:cNvPr>
          <p:cNvSpPr>
            <a:spLocks noChangeShapeType="1"/>
          </p:cNvSpPr>
          <p:nvPr/>
        </p:nvSpPr>
        <p:spPr bwMode="auto">
          <a:xfrm flipV="1">
            <a:off x="6247734" y="3841966"/>
            <a:ext cx="500063" cy="500063"/>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47" name="Line 30">
            <a:extLst>
              <a:ext uri="{FF2B5EF4-FFF2-40B4-BE49-F238E27FC236}">
                <a16:creationId xmlns:a16="http://schemas.microsoft.com/office/drawing/2014/main" id="{031213C2-BAEE-5346-905B-3F89E1716013}"/>
              </a:ext>
            </a:extLst>
          </p:cNvPr>
          <p:cNvSpPr>
            <a:spLocks noChangeShapeType="1"/>
          </p:cNvSpPr>
          <p:nvPr/>
        </p:nvSpPr>
        <p:spPr bwMode="auto">
          <a:xfrm>
            <a:off x="6747796" y="3831249"/>
            <a:ext cx="0" cy="5607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48" name="Line 31">
            <a:extLst>
              <a:ext uri="{FF2B5EF4-FFF2-40B4-BE49-F238E27FC236}">
                <a16:creationId xmlns:a16="http://schemas.microsoft.com/office/drawing/2014/main" id="{AEA390E0-709D-FA45-91DE-52C0460D608A}"/>
              </a:ext>
            </a:extLst>
          </p:cNvPr>
          <p:cNvSpPr>
            <a:spLocks noChangeShapeType="1"/>
          </p:cNvSpPr>
          <p:nvPr/>
        </p:nvSpPr>
        <p:spPr bwMode="auto">
          <a:xfrm flipV="1">
            <a:off x="6740653" y="3641941"/>
            <a:ext cx="657225" cy="760809"/>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a:solidFill>
                <a:prstClr val="black"/>
              </a:solidFill>
              <a:latin typeface="Avenir Book" panose="020B0503020203020204" pitchFamily="34" charset="-78"/>
              <a:ea typeface="ＭＳ Ｐゴシック" charset="0"/>
              <a:cs typeface="Avenir Book" panose="020B0503020203020204" pitchFamily="34" charset="-78"/>
            </a:endParaRPr>
          </a:p>
        </p:txBody>
      </p:sp>
      <p:grpSp>
        <p:nvGrpSpPr>
          <p:cNvPr id="53" name="Group 52">
            <a:extLst>
              <a:ext uri="{FF2B5EF4-FFF2-40B4-BE49-F238E27FC236}">
                <a16:creationId xmlns:a16="http://schemas.microsoft.com/office/drawing/2014/main" id="{82C492E2-E058-BD40-8FFC-FCED8F0093C0}"/>
              </a:ext>
            </a:extLst>
          </p:cNvPr>
          <p:cNvGrpSpPr/>
          <p:nvPr/>
        </p:nvGrpSpPr>
        <p:grpSpPr>
          <a:xfrm>
            <a:off x="3912168" y="3120911"/>
            <a:ext cx="3463086" cy="2101758"/>
            <a:chOff x="4084516" y="3733803"/>
            <a:chExt cx="4617448" cy="2802345"/>
          </a:xfrm>
        </p:grpSpPr>
        <p:sp>
          <p:nvSpPr>
            <p:cNvPr id="54" name="Text Box 12">
              <a:extLst>
                <a:ext uri="{FF2B5EF4-FFF2-40B4-BE49-F238E27FC236}">
                  <a16:creationId xmlns:a16="http://schemas.microsoft.com/office/drawing/2014/main" id="{18CC901F-184A-1147-B991-15E650618DC6}"/>
                </a:ext>
              </a:extLst>
            </p:cNvPr>
            <p:cNvSpPr txBox="1">
              <a:spLocks noChangeArrowheads="1"/>
            </p:cNvSpPr>
            <p:nvPr/>
          </p:nvSpPr>
          <p:spPr bwMode="auto">
            <a:xfrm rot="16200000">
              <a:off x="3015545" y="4802774"/>
              <a:ext cx="2476497" cy="33855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a:defRPr/>
              </a:pPr>
              <a:r>
                <a:rPr lang="en-US" sz="1050" dirty="0">
                  <a:solidFill>
                    <a:prstClr val="black"/>
                  </a:solidFill>
                  <a:latin typeface="Avenir Book" panose="020B0503020203020204" pitchFamily="34" charset="-78"/>
                  <a:cs typeface="Avenir Book" panose="020B0503020203020204" pitchFamily="34" charset="-78"/>
                </a:rPr>
                <a:t>TCP sender  Sending rate</a:t>
              </a:r>
            </a:p>
          </p:txBody>
        </p:sp>
        <p:sp>
          <p:nvSpPr>
            <p:cNvPr id="55" name="Line 17">
              <a:extLst>
                <a:ext uri="{FF2B5EF4-FFF2-40B4-BE49-F238E27FC236}">
                  <a16:creationId xmlns:a16="http://schemas.microsoft.com/office/drawing/2014/main" id="{EF2F6AD0-B3EF-0B4C-88EA-BCCC113FD5FC}"/>
                </a:ext>
              </a:extLst>
            </p:cNvPr>
            <p:cNvSpPr>
              <a:spLocks noChangeShapeType="1"/>
            </p:cNvSpPr>
            <p:nvPr/>
          </p:nvSpPr>
          <p:spPr bwMode="auto">
            <a:xfrm>
              <a:off x="4558589" y="6176341"/>
              <a:ext cx="414337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56" name="Line 18">
              <a:extLst>
                <a:ext uri="{FF2B5EF4-FFF2-40B4-BE49-F238E27FC236}">
                  <a16:creationId xmlns:a16="http://schemas.microsoft.com/office/drawing/2014/main" id="{11B2DFEF-102F-D74F-9B47-304A5DF4E68F}"/>
                </a:ext>
              </a:extLst>
            </p:cNvPr>
            <p:cNvSpPr>
              <a:spLocks noChangeShapeType="1"/>
            </p:cNvSpPr>
            <p:nvPr/>
          </p:nvSpPr>
          <p:spPr bwMode="auto">
            <a:xfrm>
              <a:off x="4546600" y="4203700"/>
              <a:ext cx="877" cy="1974229"/>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dirty="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58" name="Text Box 40">
              <a:extLst>
                <a:ext uri="{FF2B5EF4-FFF2-40B4-BE49-F238E27FC236}">
                  <a16:creationId xmlns:a16="http://schemas.microsoft.com/office/drawing/2014/main" id="{27E5BB5F-DA02-D949-9477-C50B724C7125}"/>
                </a:ext>
              </a:extLst>
            </p:cNvPr>
            <p:cNvSpPr txBox="1">
              <a:spLocks noChangeArrowheads="1"/>
            </p:cNvSpPr>
            <p:nvPr/>
          </p:nvSpPr>
          <p:spPr bwMode="auto">
            <a:xfrm>
              <a:off x="6125453" y="6166816"/>
              <a:ext cx="70147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a:defRPr/>
              </a:pPr>
              <a:r>
                <a:rPr lang="en-US" sz="1200" dirty="0">
                  <a:solidFill>
                    <a:prstClr val="black"/>
                  </a:solidFill>
                  <a:latin typeface="Avenir Book" panose="020B0503020203020204" pitchFamily="34" charset="-78"/>
                  <a:cs typeface="Avenir Book" panose="020B0503020203020204" pitchFamily="34" charset="-78"/>
                </a:rPr>
                <a:t>T</a:t>
              </a:r>
              <a:r>
                <a:rPr lang="en-US" sz="1200" dirty="0" smtClean="0">
                  <a:solidFill>
                    <a:prstClr val="black"/>
                  </a:solidFill>
                  <a:latin typeface="Avenir Book" panose="020B0503020203020204" pitchFamily="34" charset="-78"/>
                  <a:cs typeface="Avenir Book" panose="020B0503020203020204" pitchFamily="34" charset="-78"/>
                </a:rPr>
                <a:t>ime</a:t>
              </a:r>
              <a:endParaRPr lang="en-US" sz="1200" dirty="0">
                <a:solidFill>
                  <a:prstClr val="black"/>
                </a:solidFill>
                <a:latin typeface="Avenir Book" panose="020B0503020203020204" pitchFamily="34" charset="-78"/>
                <a:cs typeface="Avenir Book" panose="020B0503020203020204" pitchFamily="34" charset="-78"/>
              </a:endParaRPr>
            </a:p>
          </p:txBody>
        </p:sp>
      </p:grpSp>
      <p:grpSp>
        <p:nvGrpSpPr>
          <p:cNvPr id="9" name="Group 8">
            <a:extLst>
              <a:ext uri="{FF2B5EF4-FFF2-40B4-BE49-F238E27FC236}">
                <a16:creationId xmlns:a16="http://schemas.microsoft.com/office/drawing/2014/main" id="{CE38AC8E-A4ED-7042-8221-EEFB417FF7BA}"/>
              </a:ext>
            </a:extLst>
          </p:cNvPr>
          <p:cNvGrpSpPr/>
          <p:nvPr/>
        </p:nvGrpSpPr>
        <p:grpSpPr>
          <a:xfrm>
            <a:off x="2067982" y="1692162"/>
            <a:ext cx="3790950" cy="1428750"/>
            <a:chOff x="0" y="4533900"/>
            <a:chExt cx="4762500" cy="1905000"/>
          </a:xfrm>
        </p:grpSpPr>
        <p:sp>
          <p:nvSpPr>
            <p:cNvPr id="3" name="Rectangle 2">
              <a:extLst>
                <a:ext uri="{FF2B5EF4-FFF2-40B4-BE49-F238E27FC236}">
                  <a16:creationId xmlns:a16="http://schemas.microsoft.com/office/drawing/2014/main" id="{EA9A0FF2-0607-BD44-8404-E086F64972BE}"/>
                </a:ext>
              </a:extLst>
            </p:cNvPr>
            <p:cNvSpPr/>
            <p:nvPr/>
          </p:nvSpPr>
          <p:spPr>
            <a:xfrm>
              <a:off x="406845" y="4737100"/>
              <a:ext cx="4334879" cy="1273175"/>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60" name="Rectangle 8">
              <a:extLst>
                <a:ext uri="{FF2B5EF4-FFF2-40B4-BE49-F238E27FC236}">
                  <a16:creationId xmlns:a16="http://schemas.microsoft.com/office/drawing/2014/main" id="{83C5ED77-5FA7-AC4C-AB2A-245D62DB4EB6}"/>
                </a:ext>
              </a:extLst>
            </p:cNvPr>
            <p:cNvSpPr>
              <a:spLocks noChangeArrowheads="1"/>
            </p:cNvSpPr>
            <p:nvPr/>
          </p:nvSpPr>
          <p:spPr bwMode="auto">
            <a:xfrm>
              <a:off x="0" y="4991100"/>
              <a:ext cx="4762500" cy="1447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lvl="1" defTabSz="685800">
                <a:lnSpc>
                  <a:spcPct val="85000"/>
                </a:lnSpc>
                <a:spcBef>
                  <a:spcPct val="20000"/>
                </a:spcBef>
                <a:buClr>
                  <a:srgbClr val="000099"/>
                </a:buClr>
                <a:defRPr/>
              </a:pPr>
              <a:r>
                <a:rPr lang="en-US" sz="1950" dirty="0" smtClean="0">
                  <a:solidFill>
                    <a:prstClr val="black"/>
                  </a:solidFill>
                  <a:latin typeface="Avenir Book" panose="020B0503020203020204" pitchFamily="34" charset="-78"/>
                  <a:ea typeface="ＭＳ Ｐゴシック" charset="0"/>
                  <a:cs typeface="Avenir Book" panose="020B0503020203020204" pitchFamily="34" charset="-78"/>
                </a:rPr>
                <a:t>Additively increase rate until network is not congested</a:t>
              </a:r>
              <a:endParaRPr lang="en-US" sz="1950" dirty="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136" name="Rectangle 8">
              <a:extLst>
                <a:ext uri="{FF2B5EF4-FFF2-40B4-BE49-F238E27FC236}">
                  <a16:creationId xmlns:a16="http://schemas.microsoft.com/office/drawing/2014/main" id="{91ECB6E6-4418-7243-B13D-E7E4DAE72D34}"/>
                </a:ext>
              </a:extLst>
            </p:cNvPr>
            <p:cNvSpPr>
              <a:spLocks noChangeArrowheads="1"/>
            </p:cNvSpPr>
            <p:nvPr/>
          </p:nvSpPr>
          <p:spPr bwMode="auto">
            <a:xfrm>
              <a:off x="507999" y="4533900"/>
              <a:ext cx="2939079" cy="444500"/>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defTabSz="685800">
                <a:lnSpc>
                  <a:spcPct val="85000"/>
                </a:lnSpc>
                <a:spcBef>
                  <a:spcPct val="20000"/>
                </a:spcBef>
                <a:buClr>
                  <a:srgbClr val="000099"/>
                </a:buClr>
                <a:defRPr/>
              </a:pPr>
              <a:r>
                <a:rPr lang="en-US" sz="2100" u="sng" dirty="0">
                  <a:solidFill>
                    <a:srgbClr val="00B050"/>
                  </a:solidFill>
                  <a:latin typeface="Avenir Book" panose="020B0503020203020204" pitchFamily="34" charset="-78"/>
                  <a:ea typeface="ＭＳ Ｐゴシック" charset="0"/>
                  <a:cs typeface="Avenir Book" panose="020B0503020203020204" pitchFamily="34" charset="-78"/>
                </a:rPr>
                <a:t>A</a:t>
              </a:r>
              <a:r>
                <a:rPr lang="en-US" sz="2100" dirty="0">
                  <a:solidFill>
                    <a:srgbClr val="00B050"/>
                  </a:solidFill>
                  <a:latin typeface="Avenir Book" panose="020B0503020203020204" pitchFamily="34" charset="-78"/>
                  <a:ea typeface="ＭＳ Ｐゴシック" charset="0"/>
                  <a:cs typeface="Avenir Book" panose="020B0503020203020204" pitchFamily="34" charset="-78"/>
                </a:rPr>
                <a:t>dditive </a:t>
              </a:r>
              <a:r>
                <a:rPr lang="en-US" sz="2100" u="sng" dirty="0">
                  <a:solidFill>
                    <a:srgbClr val="00B050"/>
                  </a:solidFill>
                  <a:latin typeface="Avenir Book" panose="020B0503020203020204" pitchFamily="34" charset="-78"/>
                  <a:ea typeface="ＭＳ Ｐゴシック" charset="0"/>
                  <a:cs typeface="Avenir Book" panose="020B0503020203020204" pitchFamily="34" charset="-78"/>
                </a:rPr>
                <a:t>I</a:t>
              </a:r>
              <a:r>
                <a:rPr lang="en-US" sz="2100" dirty="0">
                  <a:solidFill>
                    <a:srgbClr val="00B050"/>
                  </a:solidFill>
                  <a:latin typeface="Avenir Book" panose="020B0503020203020204" pitchFamily="34" charset="-78"/>
                  <a:ea typeface="ＭＳ Ｐゴシック" charset="0"/>
                  <a:cs typeface="Avenir Book" panose="020B0503020203020204" pitchFamily="34" charset="-78"/>
                </a:rPr>
                <a:t>ncrease</a:t>
              </a:r>
            </a:p>
          </p:txBody>
        </p:sp>
      </p:grpSp>
      <p:grpSp>
        <p:nvGrpSpPr>
          <p:cNvPr id="63" name="Group 62">
            <a:extLst>
              <a:ext uri="{FF2B5EF4-FFF2-40B4-BE49-F238E27FC236}">
                <a16:creationId xmlns:a16="http://schemas.microsoft.com/office/drawing/2014/main" id="{29F4C833-80E3-E14A-98F5-D02EBF4C0AC6}"/>
              </a:ext>
            </a:extLst>
          </p:cNvPr>
          <p:cNvGrpSpPr/>
          <p:nvPr/>
        </p:nvGrpSpPr>
        <p:grpSpPr>
          <a:xfrm>
            <a:off x="6321160" y="1730262"/>
            <a:ext cx="3770844" cy="1066800"/>
            <a:chOff x="38099" y="4533900"/>
            <a:chExt cx="5027792" cy="1422400"/>
          </a:xfrm>
        </p:grpSpPr>
        <p:sp>
          <p:nvSpPr>
            <p:cNvPr id="64" name="Rectangle 63">
              <a:extLst>
                <a:ext uri="{FF2B5EF4-FFF2-40B4-BE49-F238E27FC236}">
                  <a16:creationId xmlns:a16="http://schemas.microsoft.com/office/drawing/2014/main" id="{7ED9889A-D576-6948-99EB-B6AAAAF94FF1}"/>
                </a:ext>
              </a:extLst>
            </p:cNvPr>
            <p:cNvSpPr/>
            <p:nvPr/>
          </p:nvSpPr>
          <p:spPr>
            <a:xfrm>
              <a:off x="342899" y="4686300"/>
              <a:ext cx="4722991" cy="127000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65" name="Rectangle 8">
              <a:extLst>
                <a:ext uri="{FF2B5EF4-FFF2-40B4-BE49-F238E27FC236}">
                  <a16:creationId xmlns:a16="http://schemas.microsoft.com/office/drawing/2014/main" id="{12492D08-6387-3C44-BE8F-DFB7A535E296}"/>
                </a:ext>
              </a:extLst>
            </p:cNvPr>
            <p:cNvSpPr>
              <a:spLocks noChangeArrowheads="1"/>
            </p:cNvSpPr>
            <p:nvPr/>
          </p:nvSpPr>
          <p:spPr bwMode="auto">
            <a:xfrm>
              <a:off x="38099" y="4991100"/>
              <a:ext cx="5027792" cy="825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lvl="1" defTabSz="685800">
                <a:lnSpc>
                  <a:spcPct val="85000"/>
                </a:lnSpc>
                <a:spcBef>
                  <a:spcPct val="20000"/>
                </a:spcBef>
                <a:buClr>
                  <a:srgbClr val="000099"/>
                </a:buClr>
                <a:defRPr/>
              </a:pPr>
              <a:r>
                <a:rPr lang="en-US" sz="1950" dirty="0" smtClean="0">
                  <a:solidFill>
                    <a:prstClr val="black"/>
                  </a:solidFill>
                  <a:latin typeface="Avenir Book" panose="020B0503020203020204" pitchFamily="34" charset="-78"/>
                  <a:ea typeface="ＭＳ Ｐゴシック" charset="0"/>
                  <a:cs typeface="Avenir Book" panose="020B0503020203020204" pitchFamily="34" charset="-78"/>
                </a:rPr>
                <a:t>Multiplicatively decrease rate when congestion occurs</a:t>
              </a:r>
              <a:endParaRPr lang="en-US" sz="1950" dirty="0">
                <a:solidFill>
                  <a:prstClr val="black"/>
                </a:solidFill>
                <a:latin typeface="Avenir Book" panose="020B0503020203020204" pitchFamily="34" charset="-78"/>
                <a:ea typeface="ＭＳ Ｐゴシック" charset="0"/>
                <a:cs typeface="Avenir Book" panose="020B0503020203020204" pitchFamily="34" charset="-78"/>
              </a:endParaRPr>
            </a:p>
            <a:p>
              <a:pPr marL="257175" indent="-257175" defTabSz="685800">
                <a:lnSpc>
                  <a:spcPct val="85000"/>
                </a:lnSpc>
                <a:spcBef>
                  <a:spcPct val="20000"/>
                </a:spcBef>
                <a:buClr>
                  <a:srgbClr val="000099"/>
                </a:buClr>
                <a:buSzPct val="65000"/>
                <a:buFont typeface="Wingdings" charset="0"/>
                <a:buChar char="v"/>
                <a:defRPr/>
              </a:pPr>
              <a:endParaRPr lang="en-US" sz="2100" dirty="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66" name="Rectangle 8">
              <a:extLst>
                <a:ext uri="{FF2B5EF4-FFF2-40B4-BE49-F238E27FC236}">
                  <a16:creationId xmlns:a16="http://schemas.microsoft.com/office/drawing/2014/main" id="{4FA342B4-82DA-FE44-A283-F18BBA2F6E1B}"/>
                </a:ext>
              </a:extLst>
            </p:cNvPr>
            <p:cNvSpPr>
              <a:spLocks noChangeArrowheads="1"/>
            </p:cNvSpPr>
            <p:nvPr/>
          </p:nvSpPr>
          <p:spPr bwMode="auto">
            <a:xfrm>
              <a:off x="507999" y="4533900"/>
              <a:ext cx="4102100" cy="444500"/>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defTabSz="685800">
                <a:lnSpc>
                  <a:spcPct val="85000"/>
                </a:lnSpc>
                <a:spcBef>
                  <a:spcPct val="20000"/>
                </a:spcBef>
                <a:buClr>
                  <a:srgbClr val="000099"/>
                </a:buClr>
                <a:defRPr/>
              </a:pPr>
              <a:r>
                <a:rPr lang="en-US" sz="2100" u="sng" dirty="0">
                  <a:solidFill>
                    <a:srgbClr val="C00000"/>
                  </a:solidFill>
                  <a:latin typeface="Avenir Book" panose="020B0503020203020204" pitchFamily="34" charset="-78"/>
                  <a:ea typeface="ＭＳ Ｐゴシック" charset="0"/>
                  <a:cs typeface="Avenir Book" panose="020B0503020203020204" pitchFamily="34" charset="-78"/>
                </a:rPr>
                <a:t>M</a:t>
              </a:r>
              <a:r>
                <a:rPr lang="en-US" sz="2100" dirty="0">
                  <a:solidFill>
                    <a:srgbClr val="C00000"/>
                  </a:solidFill>
                  <a:latin typeface="Avenir Book" panose="020B0503020203020204" pitchFamily="34" charset="-78"/>
                  <a:ea typeface="ＭＳ Ｐゴシック" charset="0"/>
                  <a:cs typeface="Avenir Book" panose="020B0503020203020204" pitchFamily="34" charset="-78"/>
                </a:rPr>
                <a:t>ultiplicative </a:t>
              </a:r>
              <a:r>
                <a:rPr lang="en-US" sz="2100" u="sng" dirty="0">
                  <a:solidFill>
                    <a:srgbClr val="C00000"/>
                  </a:solidFill>
                  <a:latin typeface="Avenir Book" panose="020B0503020203020204" pitchFamily="34" charset="-78"/>
                  <a:ea typeface="ＭＳ Ｐゴシック" charset="0"/>
                  <a:cs typeface="Avenir Book" panose="020B0503020203020204" pitchFamily="34" charset="-78"/>
                </a:rPr>
                <a:t>D</a:t>
              </a:r>
              <a:r>
                <a:rPr lang="en-US" sz="2100" dirty="0">
                  <a:solidFill>
                    <a:srgbClr val="C00000"/>
                  </a:solidFill>
                  <a:latin typeface="Avenir Book" panose="020B0503020203020204" pitchFamily="34" charset="-78"/>
                  <a:ea typeface="ＭＳ Ｐゴシック" charset="0"/>
                  <a:cs typeface="Avenir Book" panose="020B0503020203020204" pitchFamily="34" charset="-78"/>
                </a:rPr>
                <a:t>ecrease</a:t>
              </a:r>
            </a:p>
          </p:txBody>
        </p:sp>
      </p:grpSp>
      <p:grpSp>
        <p:nvGrpSpPr>
          <p:cNvPr id="33" name="Group 32">
            <a:extLst>
              <a:ext uri="{FF2B5EF4-FFF2-40B4-BE49-F238E27FC236}">
                <a16:creationId xmlns:a16="http://schemas.microsoft.com/office/drawing/2014/main" id="{08B9E571-5EFE-DF45-ABEE-F217088B731C}"/>
              </a:ext>
            </a:extLst>
          </p:cNvPr>
          <p:cNvGrpSpPr/>
          <p:nvPr/>
        </p:nvGrpSpPr>
        <p:grpSpPr>
          <a:xfrm>
            <a:off x="4308789" y="2799442"/>
            <a:ext cx="2699426" cy="1314907"/>
            <a:chOff x="3965643" y="3635373"/>
            <a:chExt cx="3599234" cy="1753210"/>
          </a:xfrm>
        </p:grpSpPr>
        <p:grpSp>
          <p:nvGrpSpPr>
            <p:cNvPr id="32" name="Group 31">
              <a:extLst>
                <a:ext uri="{FF2B5EF4-FFF2-40B4-BE49-F238E27FC236}">
                  <a16:creationId xmlns:a16="http://schemas.microsoft.com/office/drawing/2014/main" id="{B98081F5-35B5-A849-A6DC-D92ECEF0752A}"/>
                </a:ext>
              </a:extLst>
            </p:cNvPr>
            <p:cNvGrpSpPr/>
            <p:nvPr/>
          </p:nvGrpSpPr>
          <p:grpSpPr>
            <a:xfrm>
              <a:off x="3965643" y="4159386"/>
              <a:ext cx="3599234" cy="1229197"/>
              <a:chOff x="3965643" y="4159386"/>
              <a:chExt cx="3599234" cy="1229197"/>
            </a:xfrm>
          </p:grpSpPr>
          <p:cxnSp>
            <p:nvCxnSpPr>
              <p:cNvPr id="11" name="Straight Arrow Connector 10">
                <a:extLst>
                  <a:ext uri="{FF2B5EF4-FFF2-40B4-BE49-F238E27FC236}">
                    <a16:creationId xmlns:a16="http://schemas.microsoft.com/office/drawing/2014/main" id="{01079667-0DAA-D94E-A312-DB3C9977FD14}"/>
                  </a:ext>
                </a:extLst>
              </p:cNvPr>
              <p:cNvCxnSpPr>
                <a:cxnSpLocks/>
              </p:cNvCxnSpPr>
              <p:nvPr/>
            </p:nvCxnSpPr>
            <p:spPr>
              <a:xfrm>
                <a:off x="3972128" y="4163438"/>
                <a:ext cx="0" cy="1056262"/>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4E7717F-1A0D-FF4E-812D-3FD618E53878}"/>
                  </a:ext>
                </a:extLst>
              </p:cNvPr>
              <p:cNvCxnSpPr>
                <a:cxnSpLocks/>
              </p:cNvCxnSpPr>
              <p:nvPr/>
            </p:nvCxnSpPr>
            <p:spPr>
              <a:xfrm>
                <a:off x="4480128" y="4163438"/>
                <a:ext cx="0" cy="1221362"/>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4D125F63-AD27-6B45-AE19-4ABD9BFAAB03}"/>
                  </a:ext>
                </a:extLst>
              </p:cNvPr>
              <p:cNvCxnSpPr>
                <a:cxnSpLocks/>
              </p:cNvCxnSpPr>
              <p:nvPr/>
            </p:nvCxnSpPr>
            <p:spPr>
              <a:xfrm>
                <a:off x="5295630" y="4163438"/>
                <a:ext cx="0" cy="1225145"/>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072EFC86-C803-E843-B374-808FCECBC349}"/>
                  </a:ext>
                </a:extLst>
              </p:cNvPr>
              <p:cNvCxnSpPr>
                <a:cxnSpLocks/>
              </p:cNvCxnSpPr>
              <p:nvPr/>
            </p:nvCxnSpPr>
            <p:spPr>
              <a:xfrm>
                <a:off x="5964941" y="4171542"/>
                <a:ext cx="0" cy="1204339"/>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19D5D13-5D07-4C47-B49B-8AC41BCDCFBB}"/>
                  </a:ext>
                </a:extLst>
              </p:cNvPr>
              <p:cNvCxnSpPr>
                <a:cxnSpLocks/>
              </p:cNvCxnSpPr>
              <p:nvPr/>
            </p:nvCxnSpPr>
            <p:spPr>
              <a:xfrm>
                <a:off x="6794500" y="4165056"/>
                <a:ext cx="0" cy="119380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49C30FB-E09A-8645-AF59-0F93ED23D5ED}"/>
                  </a:ext>
                </a:extLst>
              </p:cNvPr>
              <p:cNvCxnSpPr>
                <a:cxnSpLocks/>
              </p:cNvCxnSpPr>
              <p:nvPr/>
            </p:nvCxnSpPr>
            <p:spPr>
              <a:xfrm>
                <a:off x="7559743" y="4159386"/>
                <a:ext cx="0" cy="110652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CE80244-8AE8-9244-8BD7-F7A494EF70AA}"/>
                  </a:ext>
                </a:extLst>
              </p:cNvPr>
              <p:cNvCxnSpPr>
                <a:cxnSpLocks/>
              </p:cNvCxnSpPr>
              <p:nvPr/>
            </p:nvCxnSpPr>
            <p:spPr>
              <a:xfrm>
                <a:off x="3965643" y="4162357"/>
                <a:ext cx="3599234"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31" name="Straight Arrow Connector 30">
              <a:extLst>
                <a:ext uri="{FF2B5EF4-FFF2-40B4-BE49-F238E27FC236}">
                  <a16:creationId xmlns:a16="http://schemas.microsoft.com/office/drawing/2014/main" id="{CA3311EB-6DA1-BE40-8300-E0A7E76CCC9C}"/>
                </a:ext>
              </a:extLst>
            </p:cNvPr>
            <p:cNvCxnSpPr/>
            <p:nvPr/>
          </p:nvCxnSpPr>
          <p:spPr>
            <a:xfrm>
              <a:off x="5651500" y="3635373"/>
              <a:ext cx="0" cy="542927"/>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46745885-D0C9-5C4A-8189-6C1C08532D61}"/>
              </a:ext>
            </a:extLst>
          </p:cNvPr>
          <p:cNvGrpSpPr/>
          <p:nvPr/>
        </p:nvGrpSpPr>
        <p:grpSpPr>
          <a:xfrm>
            <a:off x="4425420" y="2799443"/>
            <a:ext cx="2864645" cy="1271588"/>
            <a:chOff x="4108450" y="3622675"/>
            <a:chExt cx="3819526" cy="1695450"/>
          </a:xfrm>
        </p:grpSpPr>
        <p:grpSp>
          <p:nvGrpSpPr>
            <p:cNvPr id="85" name="Group 84">
              <a:extLst>
                <a:ext uri="{FF2B5EF4-FFF2-40B4-BE49-F238E27FC236}">
                  <a16:creationId xmlns:a16="http://schemas.microsoft.com/office/drawing/2014/main" id="{CE8174FE-3375-6647-833E-1BBA1779B8E0}"/>
                </a:ext>
              </a:extLst>
            </p:cNvPr>
            <p:cNvGrpSpPr/>
            <p:nvPr/>
          </p:nvGrpSpPr>
          <p:grpSpPr>
            <a:xfrm>
              <a:off x="4108450" y="3975100"/>
              <a:ext cx="3819526" cy="1343025"/>
              <a:chOff x="4108450" y="3975100"/>
              <a:chExt cx="3819526" cy="1343025"/>
            </a:xfrm>
          </p:grpSpPr>
          <p:cxnSp>
            <p:nvCxnSpPr>
              <p:cNvPr id="61" name="Straight Arrow Connector 60">
                <a:extLst>
                  <a:ext uri="{FF2B5EF4-FFF2-40B4-BE49-F238E27FC236}">
                    <a16:creationId xmlns:a16="http://schemas.microsoft.com/office/drawing/2014/main" id="{D9182BCB-9C63-4F4E-9BFE-C6ED53E7206A}"/>
                  </a:ext>
                </a:extLst>
              </p:cNvPr>
              <p:cNvCxnSpPr>
                <a:cxnSpLocks/>
              </p:cNvCxnSpPr>
              <p:nvPr/>
            </p:nvCxnSpPr>
            <p:spPr>
              <a:xfrm flipH="1">
                <a:off x="7245350" y="3981450"/>
                <a:ext cx="679450" cy="1254125"/>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3A530988-F896-F240-A4FD-4D4D80C11F42}"/>
                  </a:ext>
                </a:extLst>
              </p:cNvPr>
              <p:cNvCxnSpPr>
                <a:cxnSpLocks/>
              </p:cNvCxnSpPr>
              <p:nvPr/>
            </p:nvCxnSpPr>
            <p:spPr>
              <a:xfrm flipH="1">
                <a:off x="4108450" y="3975100"/>
                <a:ext cx="3816350" cy="133985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6D2A9933-F916-0E46-A509-25FD8F001806}"/>
                  </a:ext>
                </a:extLst>
              </p:cNvPr>
              <p:cNvCxnSpPr>
                <a:cxnSpLocks/>
              </p:cNvCxnSpPr>
              <p:nvPr/>
            </p:nvCxnSpPr>
            <p:spPr>
              <a:xfrm flipH="1">
                <a:off x="5070475" y="3978275"/>
                <a:ext cx="2854325" cy="1298575"/>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BDE4AE1E-DD47-A648-8E75-B628D3E56B38}"/>
                  </a:ext>
                </a:extLst>
              </p:cNvPr>
              <p:cNvCxnSpPr>
                <a:cxnSpLocks/>
              </p:cNvCxnSpPr>
              <p:nvPr/>
            </p:nvCxnSpPr>
            <p:spPr>
              <a:xfrm flipH="1">
                <a:off x="5607050" y="3984625"/>
                <a:ext cx="2320926" cy="133350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2C801921-8F99-4345-AADF-C79B5379ABCC}"/>
                  </a:ext>
                </a:extLst>
              </p:cNvPr>
              <p:cNvCxnSpPr>
                <a:cxnSpLocks/>
              </p:cNvCxnSpPr>
              <p:nvPr/>
            </p:nvCxnSpPr>
            <p:spPr>
              <a:xfrm flipH="1">
                <a:off x="6565900" y="3984625"/>
                <a:ext cx="1358900" cy="119380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7" name="Straight Connector 86">
              <a:extLst>
                <a:ext uri="{FF2B5EF4-FFF2-40B4-BE49-F238E27FC236}">
                  <a16:creationId xmlns:a16="http://schemas.microsoft.com/office/drawing/2014/main" id="{E7A7E738-8F7C-B641-98A4-26125EAB1AA9}"/>
                </a:ext>
              </a:extLst>
            </p:cNvPr>
            <p:cNvCxnSpPr/>
            <p:nvPr/>
          </p:nvCxnSpPr>
          <p:spPr>
            <a:xfrm flipV="1">
              <a:off x="7921625" y="3622675"/>
              <a:ext cx="0" cy="3587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8481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dissolve">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500"/>
                                        <p:tgtEl>
                                          <p:spTgt spid="36"/>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up)">
                                      <p:cBhvr>
                                        <p:cTn id="16" dur="500"/>
                                        <p:tgtEl>
                                          <p:spTgt spid="37"/>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wipe(left)">
                                      <p:cBhvr>
                                        <p:cTn id="20" dur="500"/>
                                        <p:tgtEl>
                                          <p:spTgt spid="38"/>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wipe(up)">
                                      <p:cBhvr>
                                        <p:cTn id="24" dur="500"/>
                                        <p:tgtEl>
                                          <p:spTgt spid="39"/>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left)">
                                      <p:cBhvr>
                                        <p:cTn id="28" dur="500"/>
                                        <p:tgtEl>
                                          <p:spTgt spid="41"/>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wipe(up)">
                                      <p:cBhvr>
                                        <p:cTn id="32" dur="500"/>
                                        <p:tgtEl>
                                          <p:spTgt spid="43"/>
                                        </p:tgtEl>
                                      </p:cBhvr>
                                    </p:animEffect>
                                  </p:childTnLst>
                                </p:cTn>
                              </p:par>
                            </p:childTnLst>
                          </p:cTn>
                        </p:par>
                        <p:par>
                          <p:cTn id="33" fill="hold">
                            <p:stCondLst>
                              <p:cond delay="3000"/>
                            </p:stCondLst>
                            <p:childTnLst>
                              <p:par>
                                <p:cTn id="34" presetID="22" presetClass="entr" presetSubtype="4" fill="hold" grpId="0" nodeType="after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wipe(down)">
                                      <p:cBhvr>
                                        <p:cTn id="36" dur="500"/>
                                        <p:tgtEl>
                                          <p:spTgt spid="44"/>
                                        </p:tgtEl>
                                      </p:cBhvr>
                                    </p:animEffect>
                                  </p:childTnLst>
                                </p:cTn>
                              </p:par>
                            </p:childTnLst>
                          </p:cTn>
                        </p:par>
                        <p:par>
                          <p:cTn id="37" fill="hold">
                            <p:stCondLst>
                              <p:cond delay="3500"/>
                            </p:stCondLst>
                            <p:childTnLst>
                              <p:par>
                                <p:cTn id="38" presetID="22" presetClass="entr" presetSubtype="1" fill="hold" grpId="0" nodeType="after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wipe(up)">
                                      <p:cBhvr>
                                        <p:cTn id="40" dur="500"/>
                                        <p:tgtEl>
                                          <p:spTgt spid="45"/>
                                        </p:tgtEl>
                                      </p:cBhvr>
                                    </p:animEffect>
                                  </p:childTnLst>
                                </p:cTn>
                              </p:par>
                            </p:childTnLst>
                          </p:cTn>
                        </p:par>
                        <p:par>
                          <p:cTn id="41" fill="hold">
                            <p:stCondLst>
                              <p:cond delay="4000"/>
                            </p:stCondLst>
                            <p:childTnLst>
                              <p:par>
                                <p:cTn id="42" presetID="22" presetClass="entr" presetSubtype="4" fill="hold" grpId="0" nodeType="after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wipe(down)">
                                      <p:cBhvr>
                                        <p:cTn id="44" dur="500"/>
                                        <p:tgtEl>
                                          <p:spTgt spid="46"/>
                                        </p:tgtEl>
                                      </p:cBhvr>
                                    </p:animEffect>
                                  </p:childTnLst>
                                </p:cTn>
                              </p:par>
                            </p:childTnLst>
                          </p:cTn>
                        </p:par>
                        <p:par>
                          <p:cTn id="45" fill="hold">
                            <p:stCondLst>
                              <p:cond delay="4500"/>
                            </p:stCondLst>
                            <p:childTnLst>
                              <p:par>
                                <p:cTn id="46" presetID="22" presetClass="entr" presetSubtype="1" fill="hold" grpId="0" nodeType="after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wipe(up)">
                                      <p:cBhvr>
                                        <p:cTn id="48" dur="500"/>
                                        <p:tgtEl>
                                          <p:spTgt spid="47"/>
                                        </p:tgtEl>
                                      </p:cBhvr>
                                    </p:animEffect>
                                  </p:childTnLst>
                                </p:cTn>
                              </p:par>
                            </p:childTnLst>
                          </p:cTn>
                        </p:par>
                        <p:par>
                          <p:cTn id="49" fill="hold">
                            <p:stCondLst>
                              <p:cond delay="5000"/>
                            </p:stCondLst>
                            <p:childTnLst>
                              <p:par>
                                <p:cTn id="50" presetID="22" presetClass="entr" presetSubtype="4" fill="hold" grpId="0" nodeType="after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wipe(down)">
                                      <p:cBhvr>
                                        <p:cTn id="52" dur="500"/>
                                        <p:tgtEl>
                                          <p:spTgt spid="48"/>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dissolve">
                                      <p:cBhvr>
                                        <p:cTn id="57" dur="500"/>
                                        <p:tgtEl>
                                          <p:spTgt spid="9"/>
                                        </p:tgtEl>
                                      </p:cBhvr>
                                    </p:animEffect>
                                  </p:childTnLst>
                                </p:cTn>
                              </p:par>
                            </p:childTnLst>
                          </p:cTn>
                        </p:par>
                        <p:par>
                          <p:cTn id="58" fill="hold">
                            <p:stCondLst>
                              <p:cond delay="500"/>
                            </p:stCondLst>
                            <p:childTnLst>
                              <p:par>
                                <p:cTn id="59" presetID="22" presetClass="entr" presetSubtype="1" fill="hold" nodeType="afterEffect">
                                  <p:stCondLst>
                                    <p:cond delay="1000"/>
                                  </p:stCondLst>
                                  <p:childTnLst>
                                    <p:set>
                                      <p:cBhvr>
                                        <p:cTn id="60" dur="1" fill="hold">
                                          <p:stCondLst>
                                            <p:cond delay="0"/>
                                          </p:stCondLst>
                                        </p:cTn>
                                        <p:tgtEl>
                                          <p:spTgt spid="33"/>
                                        </p:tgtEl>
                                        <p:attrNameLst>
                                          <p:attrName>style.visibility</p:attrName>
                                        </p:attrNameLst>
                                      </p:cBhvr>
                                      <p:to>
                                        <p:strVal val="visible"/>
                                      </p:to>
                                    </p:set>
                                    <p:animEffect transition="in" filter="wipe(up)">
                                      <p:cBhvr>
                                        <p:cTn id="61" dur="500"/>
                                        <p:tgtEl>
                                          <p:spTgt spid="33"/>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63"/>
                                        </p:tgtEl>
                                        <p:attrNameLst>
                                          <p:attrName>style.visibility</p:attrName>
                                        </p:attrNameLst>
                                      </p:cBhvr>
                                      <p:to>
                                        <p:strVal val="visible"/>
                                      </p:to>
                                    </p:set>
                                    <p:animEffect transition="in" filter="dissolve">
                                      <p:cBhvr>
                                        <p:cTn id="66" dur="500"/>
                                        <p:tgtEl>
                                          <p:spTgt spid="63"/>
                                        </p:tgtEl>
                                      </p:cBhvr>
                                    </p:animEffect>
                                  </p:childTnLst>
                                </p:cTn>
                              </p:par>
                              <p:par>
                                <p:cTn id="67" presetID="9" presetClass="exit" presetSubtype="0" fill="hold" nodeType="withEffect">
                                  <p:stCondLst>
                                    <p:cond delay="0"/>
                                  </p:stCondLst>
                                  <p:childTnLst>
                                    <p:animEffect transition="out" filter="dissolve">
                                      <p:cBhvr>
                                        <p:cTn id="68" dur="500"/>
                                        <p:tgtEl>
                                          <p:spTgt spid="33"/>
                                        </p:tgtEl>
                                      </p:cBhvr>
                                    </p:animEffect>
                                    <p:set>
                                      <p:cBhvr>
                                        <p:cTn id="69" dur="1" fill="hold">
                                          <p:stCondLst>
                                            <p:cond delay="499"/>
                                          </p:stCondLst>
                                        </p:cTn>
                                        <p:tgtEl>
                                          <p:spTgt spid="33"/>
                                        </p:tgtEl>
                                        <p:attrNameLst>
                                          <p:attrName>style.visibility</p:attrName>
                                        </p:attrNameLst>
                                      </p:cBhvr>
                                      <p:to>
                                        <p:strVal val="hidden"/>
                                      </p:to>
                                    </p:set>
                                  </p:childTnLst>
                                </p:cTn>
                              </p:par>
                            </p:childTnLst>
                          </p:cTn>
                        </p:par>
                        <p:par>
                          <p:cTn id="70" fill="hold">
                            <p:stCondLst>
                              <p:cond delay="500"/>
                            </p:stCondLst>
                            <p:childTnLst>
                              <p:par>
                                <p:cTn id="71" presetID="22" presetClass="entr" presetSubtype="1" fill="hold" nodeType="afterEffect">
                                  <p:stCondLst>
                                    <p:cond delay="1000"/>
                                  </p:stCondLst>
                                  <p:childTnLst>
                                    <p:set>
                                      <p:cBhvr>
                                        <p:cTn id="72" dur="1" fill="hold">
                                          <p:stCondLst>
                                            <p:cond delay="0"/>
                                          </p:stCondLst>
                                        </p:cTn>
                                        <p:tgtEl>
                                          <p:spTgt spid="88"/>
                                        </p:tgtEl>
                                        <p:attrNameLst>
                                          <p:attrName>style.visibility</p:attrName>
                                        </p:attrNameLst>
                                      </p:cBhvr>
                                      <p:to>
                                        <p:strVal val="visible"/>
                                      </p:to>
                                    </p:set>
                                    <p:animEffect transition="in" filter="wipe(up)">
                                      <p:cBhvr>
                                        <p:cTn id="73" dur="500"/>
                                        <p:tgtEl>
                                          <p:spTgt spid="88"/>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141"/>
                                        </p:tgtEl>
                                        <p:attrNameLst>
                                          <p:attrName>style.visibility</p:attrName>
                                        </p:attrNameLst>
                                      </p:cBhvr>
                                      <p:to>
                                        <p:strVal val="visible"/>
                                      </p:to>
                                    </p:set>
                                    <p:animEffect transition="in" filter="dissolve">
                                      <p:cBhvr>
                                        <p:cTn id="78" dur="500"/>
                                        <p:tgtEl>
                                          <p:spTgt spid="141"/>
                                        </p:tgtEl>
                                      </p:cBhvr>
                                    </p:animEffect>
                                  </p:childTnLst>
                                </p:cTn>
                              </p:par>
                              <p:par>
                                <p:cTn id="79" presetID="9" presetClass="exit" presetSubtype="0" fill="hold" nodeType="withEffect">
                                  <p:stCondLst>
                                    <p:cond delay="0"/>
                                  </p:stCondLst>
                                  <p:childTnLst>
                                    <p:animEffect transition="out" filter="dissolve">
                                      <p:cBhvr>
                                        <p:cTn id="80" dur="500"/>
                                        <p:tgtEl>
                                          <p:spTgt spid="88"/>
                                        </p:tgtEl>
                                      </p:cBhvr>
                                    </p:animEffect>
                                    <p:set>
                                      <p:cBhvr>
                                        <p:cTn id="81" dur="1" fill="hold">
                                          <p:stCondLst>
                                            <p:cond delay="499"/>
                                          </p:stCondLst>
                                        </p:cTn>
                                        <p:tgtEl>
                                          <p:spTgt spid="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p:bldP spid="36" grpId="0" animBg="1"/>
      <p:bldP spid="37" grpId="0" animBg="1"/>
      <p:bldP spid="38" grpId="0" animBg="1"/>
      <p:bldP spid="39" grpId="0" animBg="1"/>
      <p:bldP spid="41" grpId="0" animBg="1"/>
      <p:bldP spid="43" grpId="0" animBg="1"/>
      <p:bldP spid="44" grpId="0" animBg="1"/>
      <p:bldP spid="45" grpId="0" animBg="1"/>
      <p:bldP spid="46" grpId="0" animBg="1"/>
      <p:bldP spid="47" grpId="0" animBg="1"/>
      <p:bldP spid="4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981201" y="2133600"/>
            <a:ext cx="8180387" cy="1066800"/>
          </a:xfrm>
        </p:spPr>
        <p:txBody>
          <a:bodyPr>
            <a:normAutofit/>
          </a:bodyPr>
          <a:lstStyle/>
          <a:p>
            <a:r>
              <a:rPr lang="en-US" dirty="0" smtClean="0">
                <a:latin typeface="Avenir Book" panose="020B0503020203020204" pitchFamily="34" charset="-78"/>
                <a:cs typeface="Avenir Book" panose="020B0503020203020204" pitchFamily="34" charset="-78"/>
              </a:rPr>
              <a:t>TCP Tahoe</a:t>
            </a:r>
            <a:endParaRPr lang="en-US" dirty="0">
              <a:latin typeface="Avenir Book" panose="020B0503020203020204" pitchFamily="34" charset="-78"/>
              <a:cs typeface="Avenir Book" panose="020B0503020203020204" pitchFamily="34" charset="-78"/>
            </a:endParaRPr>
          </a:p>
        </p:txBody>
      </p:sp>
      <p:sp>
        <p:nvSpPr>
          <p:cNvPr id="59395" name="Text Placeholder 2"/>
          <p:cNvSpPr>
            <a:spLocks noGrp="1"/>
          </p:cNvSpPr>
          <p:nvPr>
            <p:ph type="body" sz="quarter" idx="10"/>
          </p:nvPr>
        </p:nvSpPr>
        <p:spPr>
          <a:xfrm>
            <a:off x="1892300" y="3087688"/>
            <a:ext cx="8382000" cy="1104900"/>
          </a:xfrm>
        </p:spPr>
        <p:txBody>
          <a:bodyPr/>
          <a:lstStyle/>
          <a:p>
            <a:pPr marL="0" indent="0">
              <a:buNone/>
            </a:pPr>
            <a:endParaRPr lang="en-US" sz="2600" dirty="0"/>
          </a:p>
          <a:p>
            <a:pPr marL="0" indent="0"/>
            <a:endParaRPr lang="en-US" sz="2200" dirty="0"/>
          </a:p>
          <a:p>
            <a:pPr lvl="1" eaLnBrk="1" hangingPunct="1"/>
            <a:endParaRPr lang="en-US" sz="2200" dirty="0"/>
          </a:p>
        </p:txBody>
      </p:sp>
    </p:spTree>
    <p:extLst>
      <p:ext uri="{BB962C8B-B14F-4D97-AF65-F5344CB8AC3E}">
        <p14:creationId xmlns:p14="http://schemas.microsoft.com/office/powerpoint/2010/main" val="375765949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489397" y="94925"/>
            <a:ext cx="4953164" cy="670967"/>
          </a:xfrm>
        </p:spPr>
        <p:txBody>
          <a:bodyPr>
            <a:normAutofit/>
          </a:bodyPr>
          <a:lstStyle/>
          <a:p>
            <a:r>
              <a:rPr lang="en-US" sz="3600" dirty="0">
                <a:latin typeface="Avenir Book" panose="020B0503020203020204" pitchFamily="34" charset="-78"/>
                <a:cs typeface="Avenir Book" panose="020B0503020203020204" pitchFamily="34" charset="-78"/>
              </a:rPr>
              <a:t>TCP slow start </a:t>
            </a:r>
            <a:endParaRPr lang="en-US" sz="3300" dirty="0">
              <a:latin typeface="Avenir Book" panose="020B0503020203020204" pitchFamily="34" charset="-78"/>
              <a:cs typeface="Avenir Book" panose="020B0503020203020204" pitchFamily="34" charset="-78"/>
            </a:endParaRPr>
          </a:p>
        </p:txBody>
      </p:sp>
      <p:sp>
        <p:nvSpPr>
          <p:cNvPr id="224" name="Line 6">
            <a:extLst>
              <a:ext uri="{FF2B5EF4-FFF2-40B4-BE49-F238E27FC236}">
                <a16:creationId xmlns:a16="http://schemas.microsoft.com/office/drawing/2014/main" id="{6A528287-EE91-2148-8BF9-9042AB1CFB64}"/>
              </a:ext>
            </a:extLst>
          </p:cNvPr>
          <p:cNvSpPr>
            <a:spLocks noChangeShapeType="1"/>
          </p:cNvSpPr>
          <p:nvPr/>
        </p:nvSpPr>
        <p:spPr bwMode="auto">
          <a:xfrm>
            <a:off x="1850780" y="2148941"/>
            <a:ext cx="1878806" cy="264319"/>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5" name="Text Box 8">
            <a:extLst>
              <a:ext uri="{FF2B5EF4-FFF2-40B4-BE49-F238E27FC236}">
                <a16:creationId xmlns:a16="http://schemas.microsoft.com/office/drawing/2014/main" id="{BF8683E2-9BD1-4641-8269-1F97FE166C40}"/>
              </a:ext>
            </a:extLst>
          </p:cNvPr>
          <p:cNvSpPr txBox="1">
            <a:spLocks noChangeArrowheads="1"/>
          </p:cNvSpPr>
          <p:nvPr/>
        </p:nvSpPr>
        <p:spPr bwMode="auto">
          <a:xfrm>
            <a:off x="1510545" y="1320009"/>
            <a:ext cx="710452" cy="3000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350">
                <a:solidFill>
                  <a:srgbClr val="000000"/>
                </a:solidFill>
                <a:latin typeface="Avenir Book" panose="020B0503020203020204" pitchFamily="34" charset="-78"/>
                <a:cs typeface="Avenir Book" panose="020B0503020203020204" pitchFamily="34" charset="-78"/>
              </a:rPr>
              <a:t>Host A</a:t>
            </a:r>
          </a:p>
        </p:txBody>
      </p:sp>
      <p:sp>
        <p:nvSpPr>
          <p:cNvPr id="226"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408567">
            <a:off x="2569594" y="2111279"/>
            <a:ext cx="978153"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a:solidFill>
                  <a:srgbClr val="000000"/>
                </a:solidFill>
                <a:latin typeface="Avenir Book" panose="020B0503020203020204" pitchFamily="34" charset="-78"/>
                <a:cs typeface="Avenir Book" panose="020B0503020203020204" pitchFamily="34" charset="-78"/>
              </a:rPr>
              <a:t>one segment</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228" name="Text Box 12">
            <a:extLst>
              <a:ext uri="{FF2B5EF4-FFF2-40B4-BE49-F238E27FC236}">
                <a16:creationId xmlns:a16="http://schemas.microsoft.com/office/drawing/2014/main" id="{51858FD0-9B85-8441-9B12-8875189F665C}"/>
              </a:ext>
            </a:extLst>
          </p:cNvPr>
          <p:cNvSpPr txBox="1">
            <a:spLocks noChangeArrowheads="1"/>
          </p:cNvSpPr>
          <p:nvPr/>
        </p:nvSpPr>
        <p:spPr bwMode="auto">
          <a:xfrm>
            <a:off x="3350182" y="1284546"/>
            <a:ext cx="704040" cy="3000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350">
                <a:solidFill>
                  <a:srgbClr val="000000"/>
                </a:solidFill>
                <a:latin typeface="Avenir Book" panose="020B0503020203020204" pitchFamily="34" charset="-78"/>
                <a:cs typeface="Avenir Book" panose="020B0503020203020204" pitchFamily="34" charset="-78"/>
              </a:rPr>
              <a:t>Host B</a:t>
            </a:r>
          </a:p>
        </p:txBody>
      </p:sp>
      <p:sp>
        <p:nvSpPr>
          <p:cNvPr id="229" name="Line 13">
            <a:extLst>
              <a:ext uri="{FF2B5EF4-FFF2-40B4-BE49-F238E27FC236}">
                <a16:creationId xmlns:a16="http://schemas.microsoft.com/office/drawing/2014/main" id="{A18AC8EC-DBD1-E34E-B3EA-D3876A530333}"/>
              </a:ext>
            </a:extLst>
          </p:cNvPr>
          <p:cNvSpPr>
            <a:spLocks noChangeShapeType="1"/>
          </p:cNvSpPr>
          <p:nvPr/>
        </p:nvSpPr>
        <p:spPr bwMode="auto">
          <a:xfrm>
            <a:off x="1838385" y="2034386"/>
            <a:ext cx="12396" cy="2134228"/>
          </a:xfrm>
          <a:prstGeom prst="line">
            <a:avLst/>
          </a:prstGeom>
          <a:noFill/>
          <a:ln w="19050">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0" name="Line 14">
            <a:extLst>
              <a:ext uri="{FF2B5EF4-FFF2-40B4-BE49-F238E27FC236}">
                <a16:creationId xmlns:a16="http://schemas.microsoft.com/office/drawing/2014/main" id="{77B3310E-1B60-414E-9423-328982307B1D}"/>
              </a:ext>
            </a:extLst>
          </p:cNvPr>
          <p:cNvSpPr>
            <a:spLocks noChangeShapeType="1"/>
          </p:cNvSpPr>
          <p:nvPr/>
        </p:nvSpPr>
        <p:spPr bwMode="auto">
          <a:xfrm flipH="1">
            <a:off x="3732206" y="2038213"/>
            <a:ext cx="951" cy="2168270"/>
          </a:xfrm>
          <a:prstGeom prst="line">
            <a:avLst/>
          </a:prstGeom>
          <a:noFill/>
          <a:ln w="19050">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4" name="Group 3">
            <a:extLst>
              <a:ext uri="{FF2B5EF4-FFF2-40B4-BE49-F238E27FC236}">
                <a16:creationId xmlns:a16="http://schemas.microsoft.com/office/drawing/2014/main" id="{E69B56F2-B7D2-5247-8C5B-11CDFE50D6C7}"/>
              </a:ext>
            </a:extLst>
          </p:cNvPr>
          <p:cNvGrpSpPr/>
          <p:nvPr/>
        </p:nvGrpSpPr>
        <p:grpSpPr>
          <a:xfrm>
            <a:off x="1581641" y="2146304"/>
            <a:ext cx="253916" cy="622697"/>
            <a:chOff x="7237995" y="2270077"/>
            <a:chExt cx="338555" cy="830263"/>
          </a:xfrm>
        </p:grpSpPr>
        <p:sp>
          <p:nvSpPr>
            <p:cNvPr id="227" name="Text Box 10">
              <a:extLst>
                <a:ext uri="{FF2B5EF4-FFF2-40B4-BE49-F238E27FC236}">
                  <a16:creationId xmlns:a16="http://schemas.microsoft.com/office/drawing/2014/main" id="{A25707E3-FE96-074A-AE26-F8222C4C395A}"/>
                </a:ext>
              </a:extLst>
            </p:cNvPr>
            <p:cNvSpPr txBox="1">
              <a:spLocks noChangeArrowheads="1"/>
            </p:cNvSpPr>
            <p:nvPr/>
          </p:nvSpPr>
          <p:spPr bwMode="auto">
            <a:xfrm rot="16200000">
              <a:off x="7128137" y="2493708"/>
              <a:ext cx="558272" cy="33855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a:solidFill>
                    <a:srgbClr val="000000"/>
                  </a:solidFill>
                  <a:latin typeface="Avenir Book" panose="020B0503020203020204" pitchFamily="34" charset="-78"/>
                  <a:cs typeface="Avenir Book" panose="020B0503020203020204" pitchFamily="34" charset="-78"/>
                </a:rPr>
                <a:t>RTT</a:t>
              </a:r>
              <a:endParaRPr lang="en-US" sz="750">
                <a:solidFill>
                  <a:srgbClr val="000000"/>
                </a:solidFill>
                <a:latin typeface="Avenir Book" panose="020B0503020203020204" pitchFamily="34" charset="-78"/>
                <a:cs typeface="Avenir Book" panose="020B0503020203020204" pitchFamily="34" charset="-78"/>
              </a:endParaRPr>
            </a:p>
          </p:txBody>
        </p:sp>
        <p:sp>
          <p:nvSpPr>
            <p:cNvPr id="231" name="Line 15">
              <a:extLst>
                <a:ext uri="{FF2B5EF4-FFF2-40B4-BE49-F238E27FC236}">
                  <a16:creationId xmlns:a16="http://schemas.microsoft.com/office/drawing/2014/main" id="{1BE79FAE-9CDC-7B45-A6C0-E89FC9FC2363}"/>
                </a:ext>
              </a:extLst>
            </p:cNvPr>
            <p:cNvSpPr>
              <a:spLocks noChangeShapeType="1"/>
            </p:cNvSpPr>
            <p:nvPr/>
          </p:nvSpPr>
          <p:spPr bwMode="auto">
            <a:xfrm flipH="1" flipV="1">
              <a:off x="7399338" y="2270077"/>
              <a:ext cx="4762" cy="219075"/>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2" name="Line 16">
              <a:extLst>
                <a:ext uri="{FF2B5EF4-FFF2-40B4-BE49-F238E27FC236}">
                  <a16:creationId xmlns:a16="http://schemas.microsoft.com/office/drawing/2014/main" id="{59A77926-4B5A-AC4A-B560-0B735D6BC784}"/>
                </a:ext>
              </a:extLst>
            </p:cNvPr>
            <p:cNvSpPr>
              <a:spLocks noChangeShapeType="1"/>
            </p:cNvSpPr>
            <p:nvPr/>
          </p:nvSpPr>
          <p:spPr bwMode="auto">
            <a:xfrm>
              <a:off x="7408863" y="2876502"/>
              <a:ext cx="4762" cy="223838"/>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33" name="Line 17">
            <a:extLst>
              <a:ext uri="{FF2B5EF4-FFF2-40B4-BE49-F238E27FC236}">
                <a16:creationId xmlns:a16="http://schemas.microsoft.com/office/drawing/2014/main" id="{6F1B852B-55C3-8747-96CA-AA2F2AB5E525}"/>
              </a:ext>
            </a:extLst>
          </p:cNvPr>
          <p:cNvSpPr>
            <a:spLocks noChangeShapeType="1"/>
          </p:cNvSpPr>
          <p:nvPr/>
        </p:nvSpPr>
        <p:spPr bwMode="auto">
          <a:xfrm flipV="1">
            <a:off x="1832921" y="2452550"/>
            <a:ext cx="1878806" cy="264319"/>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5" name="Group 4">
            <a:extLst>
              <a:ext uri="{FF2B5EF4-FFF2-40B4-BE49-F238E27FC236}">
                <a16:creationId xmlns:a16="http://schemas.microsoft.com/office/drawing/2014/main" id="{4100408E-3418-754E-97D5-873085045522}"/>
              </a:ext>
            </a:extLst>
          </p:cNvPr>
          <p:cNvGrpSpPr/>
          <p:nvPr/>
        </p:nvGrpSpPr>
        <p:grpSpPr>
          <a:xfrm>
            <a:off x="1850780" y="2734728"/>
            <a:ext cx="1882379" cy="328613"/>
            <a:chOff x="7585075" y="3087640"/>
            <a:chExt cx="2509838" cy="438150"/>
          </a:xfrm>
        </p:grpSpPr>
        <p:sp>
          <p:nvSpPr>
            <p:cNvPr id="237" name="Line 21">
              <a:extLst>
                <a:ext uri="{FF2B5EF4-FFF2-40B4-BE49-F238E27FC236}">
                  <a16:creationId xmlns:a16="http://schemas.microsoft.com/office/drawing/2014/main" id="{9884C69B-71B1-0942-8DD7-4BADAC4C58CF}"/>
                </a:ext>
              </a:extLst>
            </p:cNvPr>
            <p:cNvSpPr>
              <a:spLocks noChangeShapeType="1"/>
            </p:cNvSpPr>
            <p:nvPr/>
          </p:nvSpPr>
          <p:spPr bwMode="auto">
            <a:xfrm>
              <a:off x="7589838" y="3087640"/>
              <a:ext cx="2505075" cy="352425"/>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8" name="Line 22">
              <a:extLst>
                <a:ext uri="{FF2B5EF4-FFF2-40B4-BE49-F238E27FC236}">
                  <a16:creationId xmlns:a16="http://schemas.microsoft.com/office/drawing/2014/main" id="{51BC13AD-02C4-1049-8BE5-DF4431F8416C}"/>
                </a:ext>
              </a:extLst>
            </p:cNvPr>
            <p:cNvSpPr>
              <a:spLocks noChangeShapeType="1"/>
            </p:cNvSpPr>
            <p:nvPr/>
          </p:nvSpPr>
          <p:spPr bwMode="auto">
            <a:xfrm>
              <a:off x="7585075" y="3173365"/>
              <a:ext cx="2505075" cy="352425"/>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6" name="Group 5">
            <a:extLst>
              <a:ext uri="{FF2B5EF4-FFF2-40B4-BE49-F238E27FC236}">
                <a16:creationId xmlns:a16="http://schemas.microsoft.com/office/drawing/2014/main" id="{C604703D-5DBE-F940-8D53-F844A095856D}"/>
              </a:ext>
            </a:extLst>
          </p:cNvPr>
          <p:cNvGrpSpPr/>
          <p:nvPr/>
        </p:nvGrpSpPr>
        <p:grpSpPr>
          <a:xfrm>
            <a:off x="1848006" y="3191929"/>
            <a:ext cx="1899440" cy="356438"/>
            <a:chOff x="7581376" y="3697240"/>
            <a:chExt cx="2532587" cy="475251"/>
          </a:xfrm>
        </p:grpSpPr>
        <p:sp>
          <p:nvSpPr>
            <p:cNvPr id="239" name="Line 23">
              <a:extLst>
                <a:ext uri="{FF2B5EF4-FFF2-40B4-BE49-F238E27FC236}">
                  <a16:creationId xmlns:a16="http://schemas.microsoft.com/office/drawing/2014/main" id="{4B52376E-4BCD-9A4A-845B-15A59AA4FC46}"/>
                </a:ext>
              </a:extLst>
            </p:cNvPr>
            <p:cNvSpPr>
              <a:spLocks noChangeShapeType="1"/>
            </p:cNvSpPr>
            <p:nvPr/>
          </p:nvSpPr>
          <p:spPr bwMode="auto">
            <a:xfrm flipV="1">
              <a:off x="7585075" y="3697240"/>
              <a:ext cx="2528888" cy="361950"/>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0" name="Line 24">
              <a:extLst>
                <a:ext uri="{FF2B5EF4-FFF2-40B4-BE49-F238E27FC236}">
                  <a16:creationId xmlns:a16="http://schemas.microsoft.com/office/drawing/2014/main" id="{645C0ACA-0EDA-5E4A-9046-377D9678C0E7}"/>
                </a:ext>
              </a:extLst>
            </p:cNvPr>
            <p:cNvSpPr>
              <a:spLocks noChangeShapeType="1"/>
            </p:cNvSpPr>
            <p:nvPr/>
          </p:nvSpPr>
          <p:spPr bwMode="auto">
            <a:xfrm flipV="1">
              <a:off x="7581376" y="3820065"/>
              <a:ext cx="2505075" cy="352426"/>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41" name="Text Box 25">
            <a:extLst>
              <a:ext uri="{FF2B5EF4-FFF2-40B4-BE49-F238E27FC236}">
                <a16:creationId xmlns:a16="http://schemas.microsoft.com/office/drawing/2014/main" id="{01076F6F-B790-D24D-9445-FAC03A5C45E4}"/>
              </a:ext>
            </a:extLst>
          </p:cNvPr>
          <p:cNvSpPr txBox="1">
            <a:spLocks noChangeArrowheads="1"/>
          </p:cNvSpPr>
          <p:nvPr/>
        </p:nvSpPr>
        <p:spPr bwMode="auto">
          <a:xfrm rot="408567">
            <a:off x="2569750" y="2700638"/>
            <a:ext cx="1027845"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a:solidFill>
                  <a:srgbClr val="000000"/>
                </a:solidFill>
                <a:latin typeface="Avenir Book" panose="020B0503020203020204" pitchFamily="34" charset="-78"/>
                <a:cs typeface="Avenir Book" panose="020B0503020203020204" pitchFamily="34" charset="-78"/>
              </a:rPr>
              <a:t>two segments</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242" name="Text Box 26">
            <a:extLst>
              <a:ext uri="{FF2B5EF4-FFF2-40B4-BE49-F238E27FC236}">
                <a16:creationId xmlns:a16="http://schemas.microsoft.com/office/drawing/2014/main" id="{1B8C0342-7E57-2343-86AD-47B5AB1AA675}"/>
              </a:ext>
            </a:extLst>
          </p:cNvPr>
          <p:cNvSpPr txBox="1">
            <a:spLocks noChangeArrowheads="1"/>
          </p:cNvSpPr>
          <p:nvPr/>
        </p:nvSpPr>
        <p:spPr bwMode="auto">
          <a:xfrm rot="408567">
            <a:off x="2643912" y="3461447"/>
            <a:ext cx="1039067"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a:solidFill>
                  <a:srgbClr val="000000"/>
                </a:solidFill>
                <a:latin typeface="Avenir Book" panose="020B0503020203020204" pitchFamily="34" charset="-78"/>
                <a:cs typeface="Avenir Book" panose="020B0503020203020204" pitchFamily="34" charset="-78"/>
              </a:rPr>
              <a:t>four segments</a:t>
            </a:r>
            <a:endParaRPr lang="en-US" sz="750" dirty="0">
              <a:solidFill>
                <a:srgbClr val="000000"/>
              </a:solidFill>
              <a:latin typeface="Avenir Book" panose="020B0503020203020204" pitchFamily="34" charset="-78"/>
              <a:cs typeface="Avenir Book" panose="020B0503020203020204" pitchFamily="34" charset="-78"/>
            </a:endParaRPr>
          </a:p>
        </p:txBody>
      </p:sp>
      <p:grpSp>
        <p:nvGrpSpPr>
          <p:cNvPr id="243" name="Group 27">
            <a:extLst>
              <a:ext uri="{FF2B5EF4-FFF2-40B4-BE49-F238E27FC236}">
                <a16:creationId xmlns:a16="http://schemas.microsoft.com/office/drawing/2014/main" id="{B634F089-4244-B04A-8749-7ACF0E0264A8}"/>
              </a:ext>
            </a:extLst>
          </p:cNvPr>
          <p:cNvGrpSpPr>
            <a:grpSpLocks/>
          </p:cNvGrpSpPr>
          <p:nvPr/>
        </p:nvGrpSpPr>
        <p:grpSpPr bwMode="auto">
          <a:xfrm>
            <a:off x="1854352" y="3471224"/>
            <a:ext cx="1889522" cy="489347"/>
            <a:chOff x="3954" y="2214"/>
            <a:chExt cx="1587" cy="411"/>
          </a:xfrm>
        </p:grpSpPr>
        <p:sp>
          <p:nvSpPr>
            <p:cNvPr id="244" name="Line 28">
              <a:extLst>
                <a:ext uri="{FF2B5EF4-FFF2-40B4-BE49-F238E27FC236}">
                  <a16:creationId xmlns:a16="http://schemas.microsoft.com/office/drawing/2014/main" id="{6F92F39D-0B5B-8944-8B48-2B288C8AA12C}"/>
                </a:ext>
              </a:extLst>
            </p:cNvPr>
            <p:cNvSpPr>
              <a:spLocks noChangeShapeType="1"/>
            </p:cNvSpPr>
            <p:nvPr/>
          </p:nvSpPr>
          <p:spPr bwMode="auto">
            <a:xfrm>
              <a:off x="3963" y="2214"/>
              <a:ext cx="1578" cy="222"/>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5" name="Line 29">
              <a:extLst>
                <a:ext uri="{FF2B5EF4-FFF2-40B4-BE49-F238E27FC236}">
                  <a16:creationId xmlns:a16="http://schemas.microsoft.com/office/drawing/2014/main" id="{C48577E5-7DD4-034F-9CF0-3D303E956AEB}"/>
                </a:ext>
              </a:extLst>
            </p:cNvPr>
            <p:cNvSpPr>
              <a:spLocks noChangeShapeType="1"/>
            </p:cNvSpPr>
            <p:nvPr/>
          </p:nvSpPr>
          <p:spPr bwMode="auto">
            <a:xfrm>
              <a:off x="3954" y="2274"/>
              <a:ext cx="1578" cy="222"/>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6" name="Line 30">
              <a:extLst>
                <a:ext uri="{FF2B5EF4-FFF2-40B4-BE49-F238E27FC236}">
                  <a16:creationId xmlns:a16="http://schemas.microsoft.com/office/drawing/2014/main" id="{B96B9B7F-8E30-7743-AEDD-727B51D6B27C}"/>
                </a:ext>
              </a:extLst>
            </p:cNvPr>
            <p:cNvSpPr>
              <a:spLocks noChangeShapeType="1"/>
            </p:cNvSpPr>
            <p:nvPr/>
          </p:nvSpPr>
          <p:spPr bwMode="auto">
            <a:xfrm>
              <a:off x="3963" y="2340"/>
              <a:ext cx="1578" cy="222"/>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7" name="Line 31">
              <a:extLst>
                <a:ext uri="{FF2B5EF4-FFF2-40B4-BE49-F238E27FC236}">
                  <a16:creationId xmlns:a16="http://schemas.microsoft.com/office/drawing/2014/main" id="{B83505EC-39A5-D64D-8E5C-39A07A090F7F}"/>
                </a:ext>
              </a:extLst>
            </p:cNvPr>
            <p:cNvSpPr>
              <a:spLocks noChangeShapeType="1"/>
            </p:cNvSpPr>
            <p:nvPr/>
          </p:nvSpPr>
          <p:spPr bwMode="auto">
            <a:xfrm>
              <a:off x="3957" y="2403"/>
              <a:ext cx="1578" cy="222"/>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253" name="Group 43">
            <a:extLst>
              <a:ext uri="{FF2B5EF4-FFF2-40B4-BE49-F238E27FC236}">
                <a16:creationId xmlns:a16="http://schemas.microsoft.com/office/drawing/2014/main" id="{D0982D30-E871-F344-B80E-157861960777}"/>
              </a:ext>
            </a:extLst>
          </p:cNvPr>
          <p:cNvGrpSpPr>
            <a:grpSpLocks/>
          </p:cNvGrpSpPr>
          <p:nvPr/>
        </p:nvGrpSpPr>
        <p:grpSpPr bwMode="auto">
          <a:xfrm>
            <a:off x="1509772" y="1562898"/>
            <a:ext cx="490538" cy="451247"/>
            <a:chOff x="-44" y="1473"/>
            <a:chExt cx="981" cy="1105"/>
          </a:xfrm>
        </p:grpSpPr>
        <p:pic>
          <p:nvPicPr>
            <p:cNvPr id="254" name="Picture 44" descr="desktop_computer_stylized_medium">
              <a:extLst>
                <a:ext uri="{FF2B5EF4-FFF2-40B4-BE49-F238E27FC236}">
                  <a16:creationId xmlns:a16="http://schemas.microsoft.com/office/drawing/2014/main" id="{0C5F9445-24EE-C948-8E49-3FEF71FC5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5" name="Freeform 45">
              <a:extLst>
                <a:ext uri="{FF2B5EF4-FFF2-40B4-BE49-F238E27FC236}">
                  <a16:creationId xmlns:a16="http://schemas.microsoft.com/office/drawing/2014/main" id="{568D3F7F-13C8-1742-BB47-FC4C8107BA4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256" name="Group 46">
            <a:extLst>
              <a:ext uri="{FF2B5EF4-FFF2-40B4-BE49-F238E27FC236}">
                <a16:creationId xmlns:a16="http://schemas.microsoft.com/office/drawing/2014/main" id="{514EF769-BED4-DE47-BE55-0913ABFB155D}"/>
              </a:ext>
            </a:extLst>
          </p:cNvPr>
          <p:cNvGrpSpPr>
            <a:grpSpLocks/>
          </p:cNvGrpSpPr>
          <p:nvPr/>
        </p:nvGrpSpPr>
        <p:grpSpPr bwMode="auto">
          <a:xfrm>
            <a:off x="3570043" y="1548866"/>
            <a:ext cx="286941" cy="410765"/>
            <a:chOff x="4140" y="429"/>
            <a:chExt cx="1425" cy="2396"/>
          </a:xfrm>
        </p:grpSpPr>
        <p:sp>
          <p:nvSpPr>
            <p:cNvPr id="257" name="Freeform 47">
              <a:extLst>
                <a:ext uri="{FF2B5EF4-FFF2-40B4-BE49-F238E27FC236}">
                  <a16:creationId xmlns:a16="http://schemas.microsoft.com/office/drawing/2014/main" id="{9A7FEAB4-C4F3-E042-96AB-2FC0D99EA40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58" name="Rectangle 48">
              <a:extLst>
                <a:ext uri="{FF2B5EF4-FFF2-40B4-BE49-F238E27FC236}">
                  <a16:creationId xmlns:a16="http://schemas.microsoft.com/office/drawing/2014/main" id="{0E59C13E-BE84-BA48-8D46-C29C0270384D}"/>
                </a:ext>
              </a:extLst>
            </p:cNvPr>
            <p:cNvSpPr>
              <a:spLocks noChangeArrowheads="1"/>
            </p:cNvSpPr>
            <p:nvPr/>
          </p:nvSpPr>
          <p:spPr bwMode="auto">
            <a:xfrm>
              <a:off x="4205" y="429"/>
              <a:ext cx="1047"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59" name="Freeform 49">
              <a:extLst>
                <a:ext uri="{FF2B5EF4-FFF2-40B4-BE49-F238E27FC236}">
                  <a16:creationId xmlns:a16="http://schemas.microsoft.com/office/drawing/2014/main" id="{CF502E49-4DFE-2340-8749-43933F8387F8}"/>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60" name="Freeform 50">
              <a:extLst>
                <a:ext uri="{FF2B5EF4-FFF2-40B4-BE49-F238E27FC236}">
                  <a16:creationId xmlns:a16="http://schemas.microsoft.com/office/drawing/2014/main" id="{C8ED811D-DAEF-B141-A80E-204FE9D19196}"/>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61" name="Rectangle 51">
              <a:extLst>
                <a:ext uri="{FF2B5EF4-FFF2-40B4-BE49-F238E27FC236}">
                  <a16:creationId xmlns:a16="http://schemas.microsoft.com/office/drawing/2014/main" id="{E540E7B8-30E6-B846-823A-6925D9600320}"/>
                </a:ext>
              </a:extLst>
            </p:cNvPr>
            <p:cNvSpPr>
              <a:spLocks noChangeArrowheads="1"/>
            </p:cNvSpPr>
            <p:nvPr/>
          </p:nvSpPr>
          <p:spPr bwMode="auto">
            <a:xfrm>
              <a:off x="4211" y="693"/>
              <a:ext cx="597"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62" name="Group 52">
              <a:extLst>
                <a:ext uri="{FF2B5EF4-FFF2-40B4-BE49-F238E27FC236}">
                  <a16:creationId xmlns:a16="http://schemas.microsoft.com/office/drawing/2014/main" id="{DE3F2659-D2D6-6C4C-9DF4-EEDFBE720D96}"/>
                </a:ext>
              </a:extLst>
            </p:cNvPr>
            <p:cNvGrpSpPr>
              <a:grpSpLocks/>
            </p:cNvGrpSpPr>
            <p:nvPr/>
          </p:nvGrpSpPr>
          <p:grpSpPr bwMode="auto">
            <a:xfrm>
              <a:off x="4749" y="668"/>
              <a:ext cx="581" cy="145"/>
              <a:chOff x="614" y="2568"/>
              <a:chExt cx="725" cy="139"/>
            </a:xfrm>
          </p:grpSpPr>
          <p:sp>
            <p:nvSpPr>
              <p:cNvPr id="287" name="AutoShape 53">
                <a:extLst>
                  <a:ext uri="{FF2B5EF4-FFF2-40B4-BE49-F238E27FC236}">
                    <a16:creationId xmlns:a16="http://schemas.microsoft.com/office/drawing/2014/main" id="{0ABA0FE6-EF08-7D42-838B-AEB8F187397A}"/>
                  </a:ext>
                </a:extLst>
              </p:cNvPr>
              <p:cNvSpPr>
                <a:spLocks noChangeArrowheads="1"/>
              </p:cNvSpPr>
              <p:nvPr/>
            </p:nvSpPr>
            <p:spPr bwMode="auto">
              <a:xfrm>
                <a:off x="614" y="2565"/>
                <a:ext cx="723"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88" name="AutoShape 54">
                <a:extLst>
                  <a:ext uri="{FF2B5EF4-FFF2-40B4-BE49-F238E27FC236}">
                    <a16:creationId xmlns:a16="http://schemas.microsoft.com/office/drawing/2014/main" id="{AD5B052B-FFFB-424E-B4B9-AC7809F4BBB1}"/>
                  </a:ext>
                </a:extLst>
              </p:cNvPr>
              <p:cNvSpPr>
                <a:spLocks noChangeArrowheads="1"/>
              </p:cNvSpPr>
              <p:nvPr/>
            </p:nvSpPr>
            <p:spPr bwMode="auto">
              <a:xfrm>
                <a:off x="629" y="2579"/>
                <a:ext cx="694"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63" name="Rectangle 55">
              <a:extLst>
                <a:ext uri="{FF2B5EF4-FFF2-40B4-BE49-F238E27FC236}">
                  <a16:creationId xmlns:a16="http://schemas.microsoft.com/office/drawing/2014/main" id="{E9301038-767E-E14B-8FDB-B55EE9CA10CE}"/>
                </a:ext>
              </a:extLst>
            </p:cNvPr>
            <p:cNvSpPr>
              <a:spLocks noChangeArrowheads="1"/>
            </p:cNvSpPr>
            <p:nvPr/>
          </p:nvSpPr>
          <p:spPr bwMode="auto">
            <a:xfrm>
              <a:off x="4223" y="1019"/>
              <a:ext cx="597"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64" name="Group 56">
              <a:extLst>
                <a:ext uri="{FF2B5EF4-FFF2-40B4-BE49-F238E27FC236}">
                  <a16:creationId xmlns:a16="http://schemas.microsoft.com/office/drawing/2014/main" id="{2654E7B8-586D-8C4D-A5CD-CC6977E9551F}"/>
                </a:ext>
              </a:extLst>
            </p:cNvPr>
            <p:cNvGrpSpPr>
              <a:grpSpLocks/>
            </p:cNvGrpSpPr>
            <p:nvPr/>
          </p:nvGrpSpPr>
          <p:grpSpPr bwMode="auto">
            <a:xfrm>
              <a:off x="4747" y="994"/>
              <a:ext cx="581" cy="134"/>
              <a:chOff x="614" y="2568"/>
              <a:chExt cx="725" cy="139"/>
            </a:xfrm>
          </p:grpSpPr>
          <p:sp>
            <p:nvSpPr>
              <p:cNvPr id="285" name="AutoShape 57">
                <a:extLst>
                  <a:ext uri="{FF2B5EF4-FFF2-40B4-BE49-F238E27FC236}">
                    <a16:creationId xmlns:a16="http://schemas.microsoft.com/office/drawing/2014/main" id="{4E195FC5-FC94-1542-9BBD-0BDFF1D5CB13}"/>
                  </a:ext>
                </a:extLst>
              </p:cNvPr>
              <p:cNvSpPr>
                <a:spLocks noChangeArrowheads="1"/>
              </p:cNvSpPr>
              <p:nvPr/>
            </p:nvSpPr>
            <p:spPr bwMode="auto">
              <a:xfrm>
                <a:off x="617" y="2565"/>
                <a:ext cx="723" cy="144"/>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86" name="AutoShape 58">
                <a:extLst>
                  <a:ext uri="{FF2B5EF4-FFF2-40B4-BE49-F238E27FC236}">
                    <a16:creationId xmlns:a16="http://schemas.microsoft.com/office/drawing/2014/main" id="{7E2D9C3B-E255-964C-9508-E66C9FF597CE}"/>
                  </a:ext>
                </a:extLst>
              </p:cNvPr>
              <p:cNvSpPr>
                <a:spLocks noChangeArrowheads="1"/>
              </p:cNvSpPr>
              <p:nvPr/>
            </p:nvSpPr>
            <p:spPr bwMode="auto">
              <a:xfrm>
                <a:off x="631" y="2580"/>
                <a:ext cx="694" cy="11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65" name="Rectangle 59">
              <a:extLst>
                <a:ext uri="{FF2B5EF4-FFF2-40B4-BE49-F238E27FC236}">
                  <a16:creationId xmlns:a16="http://schemas.microsoft.com/office/drawing/2014/main" id="{0D35C755-AFBC-C143-94D5-E34C8F255668}"/>
                </a:ext>
              </a:extLst>
            </p:cNvPr>
            <p:cNvSpPr>
              <a:spLocks noChangeArrowheads="1"/>
            </p:cNvSpPr>
            <p:nvPr/>
          </p:nvSpPr>
          <p:spPr bwMode="auto">
            <a:xfrm>
              <a:off x="4217" y="1360"/>
              <a:ext cx="597" cy="4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6" name="Rectangle 60">
              <a:extLst>
                <a:ext uri="{FF2B5EF4-FFF2-40B4-BE49-F238E27FC236}">
                  <a16:creationId xmlns:a16="http://schemas.microsoft.com/office/drawing/2014/main" id="{8990E763-A8F8-E645-8A01-F6B16D853137}"/>
                </a:ext>
              </a:extLst>
            </p:cNvPr>
            <p:cNvSpPr>
              <a:spLocks noChangeArrowheads="1"/>
            </p:cNvSpPr>
            <p:nvPr/>
          </p:nvSpPr>
          <p:spPr bwMode="auto">
            <a:xfrm>
              <a:off x="4229" y="1658"/>
              <a:ext cx="597" cy="4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67" name="Group 61">
              <a:extLst>
                <a:ext uri="{FF2B5EF4-FFF2-40B4-BE49-F238E27FC236}">
                  <a16:creationId xmlns:a16="http://schemas.microsoft.com/office/drawing/2014/main" id="{6F65B17F-5946-9A47-9972-2B907C05984E}"/>
                </a:ext>
              </a:extLst>
            </p:cNvPr>
            <p:cNvGrpSpPr>
              <a:grpSpLocks/>
            </p:cNvGrpSpPr>
            <p:nvPr/>
          </p:nvGrpSpPr>
          <p:grpSpPr bwMode="auto">
            <a:xfrm>
              <a:off x="4735" y="1627"/>
              <a:ext cx="582" cy="151"/>
              <a:chOff x="614" y="2568"/>
              <a:chExt cx="725" cy="139"/>
            </a:xfrm>
          </p:grpSpPr>
          <p:sp>
            <p:nvSpPr>
              <p:cNvPr id="283" name="AutoShape 62">
                <a:extLst>
                  <a:ext uri="{FF2B5EF4-FFF2-40B4-BE49-F238E27FC236}">
                    <a16:creationId xmlns:a16="http://schemas.microsoft.com/office/drawing/2014/main" id="{F08D8399-0C1A-1847-A17B-5B4FDBE7FAAE}"/>
                  </a:ext>
                </a:extLst>
              </p:cNvPr>
              <p:cNvSpPr>
                <a:spLocks noChangeArrowheads="1"/>
              </p:cNvSpPr>
              <p:nvPr/>
            </p:nvSpPr>
            <p:spPr bwMode="auto">
              <a:xfrm>
                <a:off x="617" y="2571"/>
                <a:ext cx="722" cy="134"/>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84" name="AutoShape 63">
                <a:extLst>
                  <a:ext uri="{FF2B5EF4-FFF2-40B4-BE49-F238E27FC236}">
                    <a16:creationId xmlns:a16="http://schemas.microsoft.com/office/drawing/2014/main" id="{99FEA9D9-F58C-C34F-AA76-A96DFE0CE70A}"/>
                  </a:ext>
                </a:extLst>
              </p:cNvPr>
              <p:cNvSpPr>
                <a:spLocks noChangeArrowheads="1"/>
              </p:cNvSpPr>
              <p:nvPr/>
            </p:nvSpPr>
            <p:spPr bwMode="auto">
              <a:xfrm>
                <a:off x="631" y="2584"/>
                <a:ext cx="692"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68" name="Freeform 64">
              <a:extLst>
                <a:ext uri="{FF2B5EF4-FFF2-40B4-BE49-F238E27FC236}">
                  <a16:creationId xmlns:a16="http://schemas.microsoft.com/office/drawing/2014/main" id="{76F83DEB-6CB2-5740-875B-1B89844BE263}"/>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269" name="Group 65">
              <a:extLst>
                <a:ext uri="{FF2B5EF4-FFF2-40B4-BE49-F238E27FC236}">
                  <a16:creationId xmlns:a16="http://schemas.microsoft.com/office/drawing/2014/main" id="{7398C74D-4650-204D-91E2-CBB3BD641926}"/>
                </a:ext>
              </a:extLst>
            </p:cNvPr>
            <p:cNvGrpSpPr>
              <a:grpSpLocks/>
            </p:cNvGrpSpPr>
            <p:nvPr/>
          </p:nvGrpSpPr>
          <p:grpSpPr bwMode="auto">
            <a:xfrm>
              <a:off x="4739" y="1327"/>
              <a:ext cx="582" cy="139"/>
              <a:chOff x="614" y="2568"/>
              <a:chExt cx="725" cy="139"/>
            </a:xfrm>
          </p:grpSpPr>
          <p:sp>
            <p:nvSpPr>
              <p:cNvPr id="281" name="AutoShape 66">
                <a:extLst>
                  <a:ext uri="{FF2B5EF4-FFF2-40B4-BE49-F238E27FC236}">
                    <a16:creationId xmlns:a16="http://schemas.microsoft.com/office/drawing/2014/main" id="{039023CA-977C-5946-9E46-D41AFAF2B198}"/>
                  </a:ext>
                </a:extLst>
              </p:cNvPr>
              <p:cNvSpPr>
                <a:spLocks noChangeArrowheads="1"/>
              </p:cNvSpPr>
              <p:nvPr/>
            </p:nvSpPr>
            <p:spPr bwMode="auto">
              <a:xfrm>
                <a:off x="612" y="2566"/>
                <a:ext cx="729"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82" name="AutoShape 67">
                <a:extLst>
                  <a:ext uri="{FF2B5EF4-FFF2-40B4-BE49-F238E27FC236}">
                    <a16:creationId xmlns:a16="http://schemas.microsoft.com/office/drawing/2014/main" id="{A95F4972-A071-D241-8DB3-965104C3EDEE}"/>
                  </a:ext>
                </a:extLst>
              </p:cNvPr>
              <p:cNvSpPr>
                <a:spLocks noChangeArrowheads="1"/>
              </p:cNvSpPr>
              <p:nvPr/>
            </p:nvSpPr>
            <p:spPr bwMode="auto">
              <a:xfrm>
                <a:off x="626" y="2580"/>
                <a:ext cx="700"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70" name="Rectangle 68">
              <a:extLst>
                <a:ext uri="{FF2B5EF4-FFF2-40B4-BE49-F238E27FC236}">
                  <a16:creationId xmlns:a16="http://schemas.microsoft.com/office/drawing/2014/main" id="{87EA3775-452B-1C4A-BCB4-1F82D746EBF2}"/>
                </a:ext>
              </a:extLst>
            </p:cNvPr>
            <p:cNvSpPr>
              <a:spLocks noChangeArrowheads="1"/>
            </p:cNvSpPr>
            <p:nvPr/>
          </p:nvSpPr>
          <p:spPr bwMode="auto">
            <a:xfrm>
              <a:off x="5252" y="429"/>
              <a:ext cx="65"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1" name="Freeform 69">
              <a:extLst>
                <a:ext uri="{FF2B5EF4-FFF2-40B4-BE49-F238E27FC236}">
                  <a16:creationId xmlns:a16="http://schemas.microsoft.com/office/drawing/2014/main" id="{45913A8B-722F-4340-A919-72B4EE032AF2}"/>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72" name="Freeform 70">
              <a:extLst>
                <a:ext uri="{FF2B5EF4-FFF2-40B4-BE49-F238E27FC236}">
                  <a16:creationId xmlns:a16="http://schemas.microsoft.com/office/drawing/2014/main" id="{2676EFF8-49E0-8440-A1AD-B54B20D4F45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73" name="Oval 71">
              <a:extLst>
                <a:ext uri="{FF2B5EF4-FFF2-40B4-BE49-F238E27FC236}">
                  <a16:creationId xmlns:a16="http://schemas.microsoft.com/office/drawing/2014/main" id="{1F85A707-5AE3-F64D-94EF-B9C82DB6D43A}"/>
                </a:ext>
              </a:extLst>
            </p:cNvPr>
            <p:cNvSpPr>
              <a:spLocks noChangeArrowheads="1"/>
            </p:cNvSpPr>
            <p:nvPr/>
          </p:nvSpPr>
          <p:spPr bwMode="auto">
            <a:xfrm>
              <a:off x="5518" y="2610"/>
              <a:ext cx="47"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4" name="Freeform 72">
              <a:extLst>
                <a:ext uri="{FF2B5EF4-FFF2-40B4-BE49-F238E27FC236}">
                  <a16:creationId xmlns:a16="http://schemas.microsoft.com/office/drawing/2014/main" id="{CAAAAF2D-30B7-D84B-BF96-1507DDCB2A1E}"/>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75" name="AutoShape 73">
              <a:extLst>
                <a:ext uri="{FF2B5EF4-FFF2-40B4-BE49-F238E27FC236}">
                  <a16:creationId xmlns:a16="http://schemas.microsoft.com/office/drawing/2014/main" id="{BA3EE2C3-2176-8A45-B380-5804587A3840}"/>
                </a:ext>
              </a:extLst>
            </p:cNvPr>
            <p:cNvSpPr>
              <a:spLocks noChangeArrowheads="1"/>
            </p:cNvSpPr>
            <p:nvPr/>
          </p:nvSpPr>
          <p:spPr bwMode="auto">
            <a:xfrm>
              <a:off x="4140" y="2679"/>
              <a:ext cx="1200"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6" name="AutoShape 74">
              <a:extLst>
                <a:ext uri="{FF2B5EF4-FFF2-40B4-BE49-F238E27FC236}">
                  <a16:creationId xmlns:a16="http://schemas.microsoft.com/office/drawing/2014/main" id="{08D47FAF-BF1B-1F44-985D-760303B47B3A}"/>
                </a:ext>
              </a:extLst>
            </p:cNvPr>
            <p:cNvSpPr>
              <a:spLocks noChangeArrowheads="1"/>
            </p:cNvSpPr>
            <p:nvPr/>
          </p:nvSpPr>
          <p:spPr bwMode="auto">
            <a:xfrm>
              <a:off x="4205" y="2714"/>
              <a:ext cx="1070" cy="76"/>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7" name="Oval 75">
              <a:extLst>
                <a:ext uri="{FF2B5EF4-FFF2-40B4-BE49-F238E27FC236}">
                  <a16:creationId xmlns:a16="http://schemas.microsoft.com/office/drawing/2014/main" id="{AF962D89-4DC3-CB40-AD48-4E975B0F2900}"/>
                </a:ext>
              </a:extLst>
            </p:cNvPr>
            <p:cNvSpPr>
              <a:spLocks noChangeArrowheads="1"/>
            </p:cNvSpPr>
            <p:nvPr/>
          </p:nvSpPr>
          <p:spPr bwMode="auto">
            <a:xfrm>
              <a:off x="4306" y="2381"/>
              <a:ext cx="160"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8" name="Oval 76">
              <a:extLst>
                <a:ext uri="{FF2B5EF4-FFF2-40B4-BE49-F238E27FC236}">
                  <a16:creationId xmlns:a16="http://schemas.microsoft.com/office/drawing/2014/main" id="{BA8014D1-6702-5849-87C3-1AE05DDF6085}"/>
                </a:ext>
              </a:extLst>
            </p:cNvPr>
            <p:cNvSpPr>
              <a:spLocks noChangeArrowheads="1"/>
            </p:cNvSpPr>
            <p:nvPr/>
          </p:nvSpPr>
          <p:spPr bwMode="auto">
            <a:xfrm>
              <a:off x="4489" y="2387"/>
              <a:ext cx="160" cy="139"/>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fontAlgn="base">
                <a:spcBef>
                  <a:spcPct val="0"/>
                </a:spcBef>
                <a:spcAft>
                  <a:spcPct val="0"/>
                </a:spcAft>
                <a:defRPr/>
              </a:pPr>
              <a:endParaRPr lang="en-US" sz="1350" kern="0">
                <a:solidFill>
                  <a:srgbClr val="FF0000"/>
                </a:solidFill>
                <a:latin typeface="Avenir Book" panose="020B0503020203020204" pitchFamily="34" charset="-78"/>
                <a:ea typeface="ＭＳ Ｐゴシック" charset="0"/>
                <a:cs typeface="Avenir Book" panose="020B0503020203020204" pitchFamily="34" charset="-78"/>
              </a:endParaRPr>
            </a:p>
          </p:txBody>
        </p:sp>
        <p:sp>
          <p:nvSpPr>
            <p:cNvPr id="279" name="Oval 77">
              <a:extLst>
                <a:ext uri="{FF2B5EF4-FFF2-40B4-BE49-F238E27FC236}">
                  <a16:creationId xmlns:a16="http://schemas.microsoft.com/office/drawing/2014/main" id="{3083C069-59B7-F047-91ED-17672B32B7F3}"/>
                </a:ext>
              </a:extLst>
            </p:cNvPr>
            <p:cNvSpPr>
              <a:spLocks noChangeArrowheads="1"/>
            </p:cNvSpPr>
            <p:nvPr/>
          </p:nvSpPr>
          <p:spPr bwMode="auto">
            <a:xfrm>
              <a:off x="4660" y="2381"/>
              <a:ext cx="160" cy="139"/>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80" name="Rectangle 78">
              <a:extLst>
                <a:ext uri="{FF2B5EF4-FFF2-40B4-BE49-F238E27FC236}">
                  <a16:creationId xmlns:a16="http://schemas.microsoft.com/office/drawing/2014/main" id="{A0E616B9-1439-8B49-B42F-245B61F69E59}"/>
                </a:ext>
              </a:extLst>
            </p:cNvPr>
            <p:cNvSpPr>
              <a:spLocks noChangeArrowheads="1"/>
            </p:cNvSpPr>
            <p:nvPr/>
          </p:nvSpPr>
          <p:spPr bwMode="auto">
            <a:xfrm>
              <a:off x="5062" y="1832"/>
              <a:ext cx="83" cy="764"/>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73" name="Rectangle 3">
            <a:extLst>
              <a:ext uri="{FF2B5EF4-FFF2-40B4-BE49-F238E27FC236}">
                <a16:creationId xmlns:a16="http://schemas.microsoft.com/office/drawing/2014/main" id="{E8DFB3C6-E718-DE4A-87C1-CF7178F7C295}"/>
              </a:ext>
            </a:extLst>
          </p:cNvPr>
          <p:cNvSpPr txBox="1">
            <a:spLocks noChangeArrowheads="1"/>
          </p:cNvSpPr>
          <p:nvPr/>
        </p:nvSpPr>
        <p:spPr>
          <a:xfrm>
            <a:off x="489397" y="734465"/>
            <a:ext cx="5098771" cy="1428751"/>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95275" indent="-197644" defTabSz="685800">
              <a:spcBef>
                <a:spcPts val="750"/>
              </a:spcBef>
              <a:buFont typeface="Wingdings" charset="2"/>
              <a:buChar char="§"/>
              <a:defRPr/>
            </a:pPr>
            <a:r>
              <a:rPr lang="en-US" sz="2400" dirty="0" smtClean="0">
                <a:solidFill>
                  <a:srgbClr val="CC0000"/>
                </a:solidFill>
                <a:latin typeface="Avenir Book" panose="020B0503020203020204" pitchFamily="34" charset="-78"/>
                <a:cs typeface="Avenir Book" panose="020B0503020203020204" pitchFamily="34" charset="-78"/>
              </a:rPr>
              <a:t>Assumption: </a:t>
            </a:r>
            <a:r>
              <a:rPr lang="en-US" sz="2400" dirty="0" smtClean="0">
                <a:solidFill>
                  <a:prstClr val="black"/>
                </a:solidFill>
                <a:latin typeface="Avenir Book" panose="020B0503020203020204" pitchFamily="34" charset="-78"/>
                <a:cs typeface="Avenir Book" panose="020B0503020203020204" pitchFamily="34" charset="-78"/>
              </a:rPr>
              <a:t>1 MSS = 1 Byte</a:t>
            </a:r>
          </a:p>
        </p:txBody>
      </p:sp>
      <p:sp>
        <p:nvSpPr>
          <p:cNvPr id="78" name="Line 14">
            <a:extLst>
              <a:ext uri="{FF2B5EF4-FFF2-40B4-BE49-F238E27FC236}">
                <a16:creationId xmlns:a16="http://schemas.microsoft.com/office/drawing/2014/main" id="{3E685DEE-2DB5-5740-BE6F-2C74E54E1F41}"/>
              </a:ext>
            </a:extLst>
          </p:cNvPr>
          <p:cNvSpPr>
            <a:spLocks noChangeShapeType="1"/>
          </p:cNvSpPr>
          <p:nvPr/>
        </p:nvSpPr>
        <p:spPr bwMode="auto">
          <a:xfrm>
            <a:off x="11350889" y="812869"/>
            <a:ext cx="794" cy="4365461"/>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80" name="Line 17">
            <a:extLst>
              <a:ext uri="{FF2B5EF4-FFF2-40B4-BE49-F238E27FC236}">
                <a16:creationId xmlns:a16="http://schemas.microsoft.com/office/drawing/2014/main" id="{E56FB9D2-45AC-5443-AEF4-39148B03DDDD}"/>
              </a:ext>
            </a:extLst>
          </p:cNvPr>
          <p:cNvSpPr>
            <a:spLocks noChangeShapeType="1"/>
          </p:cNvSpPr>
          <p:nvPr/>
        </p:nvSpPr>
        <p:spPr bwMode="auto">
          <a:xfrm flipH="1">
            <a:off x="9206175" y="1304244"/>
            <a:ext cx="2132787" cy="759574"/>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90" name="Line 24">
            <a:extLst>
              <a:ext uri="{FF2B5EF4-FFF2-40B4-BE49-F238E27FC236}">
                <a16:creationId xmlns:a16="http://schemas.microsoft.com/office/drawing/2014/main" id="{E42793DA-B54F-8A4A-B169-AADC48D8492B}"/>
              </a:ext>
            </a:extLst>
          </p:cNvPr>
          <p:cNvSpPr>
            <a:spLocks noChangeShapeType="1"/>
          </p:cNvSpPr>
          <p:nvPr/>
        </p:nvSpPr>
        <p:spPr bwMode="auto">
          <a:xfrm>
            <a:off x="9214137" y="2121761"/>
            <a:ext cx="2139136" cy="486577"/>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91" name="Line 25">
            <a:extLst>
              <a:ext uri="{FF2B5EF4-FFF2-40B4-BE49-F238E27FC236}">
                <a16:creationId xmlns:a16="http://schemas.microsoft.com/office/drawing/2014/main" id="{F496288B-3032-8C46-B36C-DC6EE518FC26}"/>
              </a:ext>
            </a:extLst>
          </p:cNvPr>
          <p:cNvSpPr>
            <a:spLocks noChangeShapeType="1"/>
          </p:cNvSpPr>
          <p:nvPr/>
        </p:nvSpPr>
        <p:spPr bwMode="auto">
          <a:xfrm>
            <a:off x="9191889" y="2440057"/>
            <a:ext cx="2161384" cy="523318"/>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92" name="Line 26">
            <a:extLst>
              <a:ext uri="{FF2B5EF4-FFF2-40B4-BE49-F238E27FC236}">
                <a16:creationId xmlns:a16="http://schemas.microsoft.com/office/drawing/2014/main" id="{567E0CBA-D560-7142-9ABA-AC076E08A151}"/>
              </a:ext>
            </a:extLst>
          </p:cNvPr>
          <p:cNvSpPr>
            <a:spLocks noChangeShapeType="1"/>
          </p:cNvSpPr>
          <p:nvPr/>
        </p:nvSpPr>
        <p:spPr bwMode="auto">
          <a:xfrm flipH="1">
            <a:off x="9214137" y="2625297"/>
            <a:ext cx="2098914" cy="841515"/>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00" name="Line 37">
            <a:extLst>
              <a:ext uri="{FF2B5EF4-FFF2-40B4-BE49-F238E27FC236}">
                <a16:creationId xmlns:a16="http://schemas.microsoft.com/office/drawing/2014/main" id="{87F3997F-AC6F-E94C-BDDA-D675458BE183}"/>
              </a:ext>
            </a:extLst>
          </p:cNvPr>
          <p:cNvSpPr>
            <a:spLocks noChangeShapeType="1"/>
          </p:cNvSpPr>
          <p:nvPr/>
        </p:nvSpPr>
        <p:spPr bwMode="auto">
          <a:xfrm>
            <a:off x="9229988" y="3505427"/>
            <a:ext cx="2100263" cy="46831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grpSp>
        <p:nvGrpSpPr>
          <p:cNvPr id="103" name="Group 65">
            <a:extLst>
              <a:ext uri="{FF2B5EF4-FFF2-40B4-BE49-F238E27FC236}">
                <a16:creationId xmlns:a16="http://schemas.microsoft.com/office/drawing/2014/main" id="{931A5080-440D-784B-A586-03D399A7E982}"/>
              </a:ext>
            </a:extLst>
          </p:cNvPr>
          <p:cNvGrpSpPr>
            <a:grpSpLocks/>
          </p:cNvGrpSpPr>
          <p:nvPr/>
        </p:nvGrpSpPr>
        <p:grpSpPr bwMode="auto">
          <a:xfrm>
            <a:off x="7764474" y="664901"/>
            <a:ext cx="1427163" cy="307975"/>
            <a:chOff x="170" y="906"/>
            <a:chExt cx="899" cy="194"/>
          </a:xfrm>
        </p:grpSpPr>
        <p:sp>
          <p:nvSpPr>
            <p:cNvPr id="113" name="Rectangle 60">
              <a:extLst>
                <a:ext uri="{FF2B5EF4-FFF2-40B4-BE49-F238E27FC236}">
                  <a16:creationId xmlns:a16="http://schemas.microsoft.com/office/drawing/2014/main" id="{B26ABC90-7E5F-8A4E-8270-EAE554611A43}"/>
                </a:ext>
              </a:extLst>
            </p:cNvPr>
            <p:cNvSpPr>
              <a:spLocks noChangeArrowheads="1"/>
            </p:cNvSpPr>
            <p:nvPr/>
          </p:nvSpPr>
          <p:spPr bwMode="auto">
            <a:xfrm>
              <a:off x="202" y="911"/>
              <a:ext cx="124" cy="144"/>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14" name="Text Box 46">
              <a:extLst>
                <a:ext uri="{FF2B5EF4-FFF2-40B4-BE49-F238E27FC236}">
                  <a16:creationId xmlns:a16="http://schemas.microsoft.com/office/drawing/2014/main" id="{7BFA6562-0DAC-EB45-9C52-212661A48237}"/>
                </a:ext>
              </a:extLst>
            </p:cNvPr>
            <p:cNvSpPr txBox="1">
              <a:spLocks noChangeArrowheads="1"/>
            </p:cNvSpPr>
            <p:nvPr/>
          </p:nvSpPr>
          <p:spPr bwMode="auto">
            <a:xfrm>
              <a:off x="170" y="906"/>
              <a:ext cx="899"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1200" cap="none" spc="0" normalizeH="0" baseline="0" noProof="0" dirty="0" smtClean="0">
                  <a:ln>
                    <a:noFill/>
                  </a:ln>
                  <a:solidFill>
                    <a:srgbClr val="FFFFFF"/>
                  </a:solidFill>
                  <a:effectLst/>
                  <a:uLnTx/>
                  <a:uFillTx/>
                  <a:latin typeface="Avenir Book" panose="020B0503020203020204" pitchFamily="34" charset="-78"/>
                  <a:cs typeface="Avenir Book" panose="020B0503020203020204" pitchFamily="34" charset="-78"/>
                </a:rPr>
                <a:t>1 </a:t>
              </a:r>
              <a:r>
                <a:rPr kumimoji="0" lang="en-US" sz="1400" b="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rPr>
                <a:t>2 3 4 </a:t>
              </a:r>
              <a:r>
                <a:rPr kumimoji="0" lang="en-US" sz="1400" b="0" u="none" strike="noStrike" kern="120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5 6 7 8 </a:t>
              </a:r>
            </a:p>
          </p:txBody>
        </p:sp>
      </p:grpSp>
      <p:sp>
        <p:nvSpPr>
          <p:cNvPr id="142" name="Line 14">
            <a:extLst>
              <a:ext uri="{FF2B5EF4-FFF2-40B4-BE49-F238E27FC236}">
                <a16:creationId xmlns:a16="http://schemas.microsoft.com/office/drawing/2014/main" id="{7310A5FB-4554-E045-9214-7084F7E862DB}"/>
              </a:ext>
            </a:extLst>
          </p:cNvPr>
          <p:cNvSpPr>
            <a:spLocks noChangeShapeType="1"/>
          </p:cNvSpPr>
          <p:nvPr/>
        </p:nvSpPr>
        <p:spPr bwMode="auto">
          <a:xfrm>
            <a:off x="9191889" y="647769"/>
            <a:ext cx="7938" cy="429260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44" name="Text Box 36">
            <a:extLst>
              <a:ext uri="{FF2B5EF4-FFF2-40B4-BE49-F238E27FC236}">
                <a16:creationId xmlns:a16="http://schemas.microsoft.com/office/drawing/2014/main" id="{325F31E4-5A9D-1040-8789-38B287C19C3E}"/>
              </a:ext>
            </a:extLst>
          </p:cNvPr>
          <p:cNvSpPr txBox="1">
            <a:spLocks noChangeArrowheads="1"/>
          </p:cNvSpPr>
          <p:nvPr/>
        </p:nvSpPr>
        <p:spPr bwMode="auto">
          <a:xfrm>
            <a:off x="6622074" y="658980"/>
            <a:ext cx="800220"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0" cap="none" spc="0" normalizeH="0" baseline="0" noProof="0" dirty="0" smtClean="0">
                <a:ln>
                  <a:noFill/>
                </a:ln>
                <a:solidFill>
                  <a:srgbClr val="C00000"/>
                </a:solidFill>
                <a:effectLst/>
                <a:uLnTx/>
                <a:uFillTx/>
                <a:latin typeface="Avenir Book" panose="020B0503020203020204" pitchFamily="34" charset="-78"/>
                <a:cs typeface="Avenir Book" panose="020B0503020203020204" pitchFamily="34" charset="-78"/>
              </a:rPr>
              <a:t>CW = 1</a:t>
            </a:r>
            <a:endParaRPr kumimoji="0" lang="en-US" sz="1400" b="0" u="none" strike="noStrike" kern="0" cap="none" spc="0" normalizeH="0" baseline="0" noProof="0" dirty="0">
              <a:ln>
                <a:noFill/>
              </a:ln>
              <a:solidFill>
                <a:srgbClr val="C00000"/>
              </a:solidFill>
              <a:effectLst/>
              <a:uLnTx/>
              <a:uFillTx/>
              <a:latin typeface="Avenir Book" panose="020B0503020203020204" pitchFamily="34" charset="-78"/>
              <a:cs typeface="Avenir Book" panose="020B0503020203020204" pitchFamily="34" charset="-78"/>
            </a:endParaRPr>
          </a:p>
        </p:txBody>
      </p:sp>
      <p:sp>
        <p:nvSpPr>
          <p:cNvPr id="149" name="Line 26">
            <a:extLst>
              <a:ext uri="{FF2B5EF4-FFF2-40B4-BE49-F238E27FC236}">
                <a16:creationId xmlns:a16="http://schemas.microsoft.com/office/drawing/2014/main" id="{567E0CBA-D560-7142-9ABA-AC076E08A151}"/>
              </a:ext>
            </a:extLst>
          </p:cNvPr>
          <p:cNvSpPr>
            <a:spLocks noChangeShapeType="1"/>
          </p:cNvSpPr>
          <p:nvPr/>
        </p:nvSpPr>
        <p:spPr bwMode="auto">
          <a:xfrm flipH="1">
            <a:off x="9199827" y="3030372"/>
            <a:ext cx="2139136" cy="1109374"/>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50" name="Line 24">
            <a:extLst>
              <a:ext uri="{FF2B5EF4-FFF2-40B4-BE49-F238E27FC236}">
                <a16:creationId xmlns:a16="http://schemas.microsoft.com/office/drawing/2014/main" id="{E42793DA-B54F-8A4A-B169-AADC48D8492B}"/>
              </a:ext>
            </a:extLst>
          </p:cNvPr>
          <p:cNvSpPr>
            <a:spLocks noChangeShapeType="1"/>
          </p:cNvSpPr>
          <p:nvPr/>
        </p:nvSpPr>
        <p:spPr bwMode="auto">
          <a:xfrm>
            <a:off x="9208124" y="778657"/>
            <a:ext cx="2139136" cy="486577"/>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51" name="Line 24">
            <a:extLst>
              <a:ext uri="{FF2B5EF4-FFF2-40B4-BE49-F238E27FC236}">
                <a16:creationId xmlns:a16="http://schemas.microsoft.com/office/drawing/2014/main" id="{E42793DA-B54F-8A4A-B169-AADC48D8492B}"/>
              </a:ext>
            </a:extLst>
          </p:cNvPr>
          <p:cNvSpPr>
            <a:spLocks noChangeShapeType="1"/>
          </p:cNvSpPr>
          <p:nvPr/>
        </p:nvSpPr>
        <p:spPr bwMode="auto">
          <a:xfrm>
            <a:off x="9223638" y="3776170"/>
            <a:ext cx="2139136" cy="486577"/>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52" name="Line 24">
            <a:extLst>
              <a:ext uri="{FF2B5EF4-FFF2-40B4-BE49-F238E27FC236}">
                <a16:creationId xmlns:a16="http://schemas.microsoft.com/office/drawing/2014/main" id="{E42793DA-B54F-8A4A-B169-AADC48D8492B}"/>
              </a:ext>
            </a:extLst>
          </p:cNvPr>
          <p:cNvSpPr>
            <a:spLocks noChangeShapeType="1"/>
          </p:cNvSpPr>
          <p:nvPr/>
        </p:nvSpPr>
        <p:spPr bwMode="auto">
          <a:xfrm>
            <a:off x="9215602" y="4198204"/>
            <a:ext cx="2139136" cy="486577"/>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53" name="Line 24">
            <a:extLst>
              <a:ext uri="{FF2B5EF4-FFF2-40B4-BE49-F238E27FC236}">
                <a16:creationId xmlns:a16="http://schemas.microsoft.com/office/drawing/2014/main" id="{E42793DA-B54F-8A4A-B169-AADC48D8492B}"/>
              </a:ext>
            </a:extLst>
          </p:cNvPr>
          <p:cNvSpPr>
            <a:spLocks noChangeShapeType="1"/>
          </p:cNvSpPr>
          <p:nvPr/>
        </p:nvSpPr>
        <p:spPr bwMode="auto">
          <a:xfrm>
            <a:off x="9199827" y="4491661"/>
            <a:ext cx="2139136" cy="486577"/>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grpSp>
        <p:nvGrpSpPr>
          <p:cNvPr id="163" name="Group 65">
            <a:extLst>
              <a:ext uri="{FF2B5EF4-FFF2-40B4-BE49-F238E27FC236}">
                <a16:creationId xmlns:a16="http://schemas.microsoft.com/office/drawing/2014/main" id="{931A5080-440D-784B-A586-03D399A7E982}"/>
              </a:ext>
            </a:extLst>
          </p:cNvPr>
          <p:cNvGrpSpPr>
            <a:grpSpLocks/>
          </p:cNvGrpSpPr>
          <p:nvPr/>
        </p:nvGrpSpPr>
        <p:grpSpPr bwMode="auto">
          <a:xfrm>
            <a:off x="7734189" y="1947625"/>
            <a:ext cx="1427163" cy="307976"/>
            <a:chOff x="-73" y="977"/>
            <a:chExt cx="899" cy="194"/>
          </a:xfrm>
        </p:grpSpPr>
        <p:sp>
          <p:nvSpPr>
            <p:cNvPr id="164" name="Rectangle 60">
              <a:extLst>
                <a:ext uri="{FF2B5EF4-FFF2-40B4-BE49-F238E27FC236}">
                  <a16:creationId xmlns:a16="http://schemas.microsoft.com/office/drawing/2014/main" id="{B26ABC90-7E5F-8A4E-8270-EAE554611A43}"/>
                </a:ext>
              </a:extLst>
            </p:cNvPr>
            <p:cNvSpPr>
              <a:spLocks noChangeArrowheads="1"/>
            </p:cNvSpPr>
            <p:nvPr/>
          </p:nvSpPr>
          <p:spPr bwMode="auto">
            <a:xfrm>
              <a:off x="66" y="992"/>
              <a:ext cx="206" cy="144"/>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65" name="Text Box 46">
              <a:extLst>
                <a:ext uri="{FF2B5EF4-FFF2-40B4-BE49-F238E27FC236}">
                  <a16:creationId xmlns:a16="http://schemas.microsoft.com/office/drawing/2014/main" id="{7BFA6562-0DAC-EB45-9C52-212661A48237}"/>
                </a:ext>
              </a:extLst>
            </p:cNvPr>
            <p:cNvSpPr txBox="1">
              <a:spLocks noChangeArrowheads="1"/>
            </p:cNvSpPr>
            <p:nvPr/>
          </p:nvSpPr>
          <p:spPr bwMode="auto">
            <a:xfrm>
              <a:off x="-73" y="977"/>
              <a:ext cx="899"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1200" cap="none" spc="0" normalizeH="0" baseline="0" noProof="0" dirty="0" smtClean="0">
                  <a:ln>
                    <a:noFill/>
                  </a:ln>
                  <a:effectLst/>
                  <a:uLnTx/>
                  <a:uFillTx/>
                  <a:latin typeface="Avenir Book" panose="020B0503020203020204" pitchFamily="34" charset="-78"/>
                  <a:cs typeface="Avenir Book" panose="020B0503020203020204" pitchFamily="34" charset="-78"/>
                </a:rPr>
                <a:t>1</a:t>
              </a:r>
              <a:r>
                <a:rPr kumimoji="0" lang="en-US" sz="1400" b="0" u="none" strike="noStrike" kern="1200" cap="none" spc="0" normalizeH="0" baseline="0" noProof="0" dirty="0" smtClean="0">
                  <a:ln>
                    <a:noFill/>
                  </a:ln>
                  <a:solidFill>
                    <a:srgbClr val="FFFFFF"/>
                  </a:solidFill>
                  <a:effectLst/>
                  <a:uLnTx/>
                  <a:uFillTx/>
                  <a:latin typeface="Avenir Book" panose="020B0503020203020204" pitchFamily="34" charset="-78"/>
                  <a:cs typeface="Avenir Book" panose="020B0503020203020204" pitchFamily="34" charset="-78"/>
                </a:rPr>
                <a:t> </a:t>
              </a:r>
              <a:r>
                <a:rPr kumimoji="0" lang="en-US" sz="1400" b="0" u="none" strike="noStrike" kern="1200" cap="none" spc="0" normalizeH="0" baseline="0" noProof="0" dirty="0">
                  <a:ln>
                    <a:noFill/>
                  </a:ln>
                  <a:solidFill>
                    <a:schemeClr val="bg1"/>
                  </a:solidFill>
                  <a:effectLst/>
                  <a:uLnTx/>
                  <a:uFillTx/>
                  <a:latin typeface="Avenir Book" panose="020B0503020203020204" pitchFamily="34" charset="-78"/>
                  <a:cs typeface="Avenir Book" panose="020B0503020203020204" pitchFamily="34" charset="-78"/>
                </a:rPr>
                <a:t>2 3</a:t>
              </a:r>
              <a:r>
                <a:rPr kumimoji="0" lang="en-US" sz="1400" b="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rPr>
                <a:t> 4 </a:t>
              </a:r>
              <a:r>
                <a:rPr kumimoji="0" lang="en-US" sz="1400" b="0" u="none" strike="noStrike" kern="120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5 6 7 8 </a:t>
              </a:r>
            </a:p>
          </p:txBody>
        </p:sp>
      </p:grpSp>
      <p:sp>
        <p:nvSpPr>
          <p:cNvPr id="166" name="Text Box 36">
            <a:extLst>
              <a:ext uri="{FF2B5EF4-FFF2-40B4-BE49-F238E27FC236}">
                <a16:creationId xmlns:a16="http://schemas.microsoft.com/office/drawing/2014/main" id="{325F31E4-5A9D-1040-8789-38B287C19C3E}"/>
              </a:ext>
            </a:extLst>
          </p:cNvPr>
          <p:cNvSpPr txBox="1">
            <a:spLocks noChangeArrowheads="1"/>
          </p:cNvSpPr>
          <p:nvPr/>
        </p:nvSpPr>
        <p:spPr bwMode="auto">
          <a:xfrm>
            <a:off x="5821174" y="1989721"/>
            <a:ext cx="1635384"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0" cap="none" spc="0" normalizeH="0" baseline="0" noProof="0" dirty="0" smtClean="0">
                <a:ln>
                  <a:noFill/>
                </a:ln>
                <a:solidFill>
                  <a:srgbClr val="C00000"/>
                </a:solidFill>
                <a:effectLst/>
                <a:uLnTx/>
                <a:uFillTx/>
                <a:latin typeface="Avenir Book" panose="020B0503020203020204" pitchFamily="34" charset="-78"/>
                <a:cs typeface="Avenir Book" panose="020B0503020203020204" pitchFamily="34" charset="-78"/>
              </a:rPr>
              <a:t>CW = CW + 1 = 2</a:t>
            </a:r>
            <a:endParaRPr kumimoji="0" lang="en-US" sz="1400" b="0" u="none" strike="noStrike" kern="0" cap="none" spc="0" normalizeH="0" baseline="0" noProof="0" dirty="0">
              <a:ln>
                <a:noFill/>
              </a:ln>
              <a:solidFill>
                <a:srgbClr val="C00000"/>
              </a:solidFill>
              <a:effectLst/>
              <a:uLnTx/>
              <a:uFillTx/>
              <a:latin typeface="Avenir Book" panose="020B0503020203020204" pitchFamily="34" charset="-78"/>
              <a:cs typeface="Avenir Book" panose="020B0503020203020204" pitchFamily="34" charset="-78"/>
            </a:endParaRPr>
          </a:p>
        </p:txBody>
      </p:sp>
      <p:grpSp>
        <p:nvGrpSpPr>
          <p:cNvPr id="167" name="Group 65">
            <a:extLst>
              <a:ext uri="{FF2B5EF4-FFF2-40B4-BE49-F238E27FC236}">
                <a16:creationId xmlns:a16="http://schemas.microsoft.com/office/drawing/2014/main" id="{931A5080-440D-784B-A586-03D399A7E982}"/>
              </a:ext>
            </a:extLst>
          </p:cNvPr>
          <p:cNvGrpSpPr>
            <a:grpSpLocks/>
          </p:cNvGrpSpPr>
          <p:nvPr/>
        </p:nvGrpSpPr>
        <p:grpSpPr bwMode="auto">
          <a:xfrm>
            <a:off x="7755325" y="3339635"/>
            <a:ext cx="1427163" cy="307976"/>
            <a:chOff x="-49" y="967"/>
            <a:chExt cx="899" cy="194"/>
          </a:xfrm>
        </p:grpSpPr>
        <p:sp>
          <p:nvSpPr>
            <p:cNvPr id="168" name="Rectangle 60">
              <a:extLst>
                <a:ext uri="{FF2B5EF4-FFF2-40B4-BE49-F238E27FC236}">
                  <a16:creationId xmlns:a16="http://schemas.microsoft.com/office/drawing/2014/main" id="{B26ABC90-7E5F-8A4E-8270-EAE554611A43}"/>
                </a:ext>
              </a:extLst>
            </p:cNvPr>
            <p:cNvSpPr>
              <a:spLocks noChangeArrowheads="1"/>
            </p:cNvSpPr>
            <p:nvPr/>
          </p:nvSpPr>
          <p:spPr bwMode="auto">
            <a:xfrm>
              <a:off x="211" y="986"/>
              <a:ext cx="273" cy="144"/>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69" name="Text Box 46">
              <a:extLst>
                <a:ext uri="{FF2B5EF4-FFF2-40B4-BE49-F238E27FC236}">
                  <a16:creationId xmlns:a16="http://schemas.microsoft.com/office/drawing/2014/main" id="{7BFA6562-0DAC-EB45-9C52-212661A48237}"/>
                </a:ext>
              </a:extLst>
            </p:cNvPr>
            <p:cNvSpPr txBox="1">
              <a:spLocks noChangeArrowheads="1"/>
            </p:cNvSpPr>
            <p:nvPr/>
          </p:nvSpPr>
          <p:spPr bwMode="auto">
            <a:xfrm>
              <a:off x="-49" y="967"/>
              <a:ext cx="899"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1200" cap="none" spc="0" normalizeH="0" baseline="0" noProof="0" dirty="0" smtClean="0">
                  <a:ln>
                    <a:noFill/>
                  </a:ln>
                  <a:effectLst/>
                  <a:uLnTx/>
                  <a:uFillTx/>
                  <a:latin typeface="Avenir Book" panose="020B0503020203020204" pitchFamily="34" charset="-78"/>
                  <a:cs typeface="Avenir Book" panose="020B0503020203020204" pitchFamily="34" charset="-78"/>
                </a:rPr>
                <a:t>1 </a:t>
              </a:r>
              <a:r>
                <a:rPr kumimoji="0" lang="en-US" sz="1400" b="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rPr>
                <a:t>2 </a:t>
              </a:r>
              <a:r>
                <a:rPr kumimoji="0" lang="en-US" sz="1400" b="0" u="none" strike="noStrike" kern="1200" cap="none" spc="0" normalizeH="0" baseline="0" noProof="0" dirty="0">
                  <a:ln>
                    <a:noFill/>
                  </a:ln>
                  <a:solidFill>
                    <a:schemeClr val="bg1"/>
                  </a:solidFill>
                  <a:effectLst/>
                  <a:uLnTx/>
                  <a:uFillTx/>
                  <a:latin typeface="Avenir Book" panose="020B0503020203020204" pitchFamily="34" charset="-78"/>
                  <a:cs typeface="Avenir Book" panose="020B0503020203020204" pitchFamily="34" charset="-78"/>
                </a:rPr>
                <a:t>3 4 5 </a:t>
              </a:r>
              <a:r>
                <a:rPr kumimoji="0" lang="en-US" sz="1400" b="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rPr>
                <a:t>6 7 8 </a:t>
              </a:r>
            </a:p>
          </p:txBody>
        </p:sp>
      </p:grpSp>
      <p:sp>
        <p:nvSpPr>
          <p:cNvPr id="170" name="Text Box 36">
            <a:extLst>
              <a:ext uri="{FF2B5EF4-FFF2-40B4-BE49-F238E27FC236}">
                <a16:creationId xmlns:a16="http://schemas.microsoft.com/office/drawing/2014/main" id="{325F31E4-5A9D-1040-8789-38B287C19C3E}"/>
              </a:ext>
            </a:extLst>
          </p:cNvPr>
          <p:cNvSpPr txBox="1">
            <a:spLocks noChangeArrowheads="1"/>
          </p:cNvSpPr>
          <p:nvPr/>
        </p:nvSpPr>
        <p:spPr bwMode="auto">
          <a:xfrm>
            <a:off x="5804210" y="3397605"/>
            <a:ext cx="1635384"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0" cap="none" spc="0" normalizeH="0" baseline="0" noProof="0" dirty="0" smtClean="0">
                <a:ln>
                  <a:noFill/>
                </a:ln>
                <a:solidFill>
                  <a:srgbClr val="C00000"/>
                </a:solidFill>
                <a:effectLst/>
                <a:uLnTx/>
                <a:uFillTx/>
                <a:latin typeface="Avenir Book" panose="020B0503020203020204" pitchFamily="34" charset="-78"/>
                <a:cs typeface="Avenir Book" panose="020B0503020203020204" pitchFamily="34" charset="-78"/>
              </a:rPr>
              <a:t>CW = CW + 1 = 3</a:t>
            </a:r>
            <a:endParaRPr kumimoji="0" lang="en-US" sz="1400" b="0" u="none" strike="noStrike" kern="0" cap="none" spc="0" normalizeH="0" baseline="0" noProof="0" dirty="0">
              <a:ln>
                <a:noFill/>
              </a:ln>
              <a:solidFill>
                <a:srgbClr val="C00000"/>
              </a:solidFill>
              <a:effectLst/>
              <a:uLnTx/>
              <a:uFillTx/>
              <a:latin typeface="Avenir Book" panose="020B0503020203020204" pitchFamily="34" charset="-78"/>
              <a:cs typeface="Avenir Book" panose="020B0503020203020204" pitchFamily="34" charset="-78"/>
            </a:endParaRPr>
          </a:p>
        </p:txBody>
      </p:sp>
      <p:sp>
        <p:nvSpPr>
          <p:cNvPr id="171"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706724">
            <a:off x="10067759" y="744433"/>
            <a:ext cx="344967"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B1</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172"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19744017">
            <a:off x="9951082" y="1461067"/>
            <a:ext cx="352982"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A2</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173"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706724">
            <a:off x="10013964" y="2097736"/>
            <a:ext cx="344967"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B2</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174"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706724">
            <a:off x="9994182" y="2455156"/>
            <a:ext cx="344967"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B3</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175"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19744017">
            <a:off x="9984322" y="2863133"/>
            <a:ext cx="352982"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A3</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176"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706724">
            <a:off x="10484623" y="3584373"/>
            <a:ext cx="344967"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B4</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177"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706724">
            <a:off x="10468707" y="3879206"/>
            <a:ext cx="344967"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B5</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178"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706724">
            <a:off x="10430409" y="4269751"/>
            <a:ext cx="344967"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B6</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179"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706724">
            <a:off x="10395158" y="4581956"/>
            <a:ext cx="344967"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B7</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180"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19744017">
            <a:off x="10120574" y="3309070"/>
            <a:ext cx="352982"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A4</a:t>
            </a:r>
            <a:endParaRPr lang="en-US" sz="750" dirty="0">
              <a:solidFill>
                <a:srgbClr val="000000"/>
              </a:solidFill>
              <a:latin typeface="Avenir Book" panose="020B0503020203020204" pitchFamily="34" charset="-78"/>
              <a:cs typeface="Avenir Book" panose="020B0503020203020204" pitchFamily="34" charset="-78"/>
            </a:endParaRPr>
          </a:p>
        </p:txBody>
      </p:sp>
      <p:grpSp>
        <p:nvGrpSpPr>
          <p:cNvPr id="181" name="Group 65">
            <a:extLst>
              <a:ext uri="{FF2B5EF4-FFF2-40B4-BE49-F238E27FC236}">
                <a16:creationId xmlns:a16="http://schemas.microsoft.com/office/drawing/2014/main" id="{931A5080-440D-784B-A586-03D399A7E982}"/>
              </a:ext>
            </a:extLst>
          </p:cNvPr>
          <p:cNvGrpSpPr>
            <a:grpSpLocks/>
          </p:cNvGrpSpPr>
          <p:nvPr/>
        </p:nvGrpSpPr>
        <p:grpSpPr bwMode="auto">
          <a:xfrm>
            <a:off x="7748851" y="4052101"/>
            <a:ext cx="1427163" cy="307976"/>
            <a:chOff x="-59" y="959"/>
            <a:chExt cx="899" cy="194"/>
          </a:xfrm>
        </p:grpSpPr>
        <p:sp>
          <p:nvSpPr>
            <p:cNvPr id="182" name="Rectangle 60">
              <a:extLst>
                <a:ext uri="{FF2B5EF4-FFF2-40B4-BE49-F238E27FC236}">
                  <a16:creationId xmlns:a16="http://schemas.microsoft.com/office/drawing/2014/main" id="{B26ABC90-7E5F-8A4E-8270-EAE554611A43}"/>
                </a:ext>
              </a:extLst>
            </p:cNvPr>
            <p:cNvSpPr>
              <a:spLocks noChangeArrowheads="1"/>
            </p:cNvSpPr>
            <p:nvPr/>
          </p:nvSpPr>
          <p:spPr bwMode="auto">
            <a:xfrm>
              <a:off x="281" y="980"/>
              <a:ext cx="389" cy="144"/>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83" name="Text Box 46">
              <a:extLst>
                <a:ext uri="{FF2B5EF4-FFF2-40B4-BE49-F238E27FC236}">
                  <a16:creationId xmlns:a16="http://schemas.microsoft.com/office/drawing/2014/main" id="{7BFA6562-0DAC-EB45-9C52-212661A48237}"/>
                </a:ext>
              </a:extLst>
            </p:cNvPr>
            <p:cNvSpPr txBox="1">
              <a:spLocks noChangeArrowheads="1"/>
            </p:cNvSpPr>
            <p:nvPr/>
          </p:nvSpPr>
          <p:spPr bwMode="auto">
            <a:xfrm>
              <a:off x="-59" y="959"/>
              <a:ext cx="899"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1200" cap="none" spc="0" normalizeH="0" baseline="0" noProof="0" dirty="0" smtClean="0">
                  <a:ln>
                    <a:noFill/>
                  </a:ln>
                  <a:effectLst/>
                  <a:uLnTx/>
                  <a:uFillTx/>
                  <a:latin typeface="Avenir Book" panose="020B0503020203020204" pitchFamily="34" charset="-78"/>
                  <a:cs typeface="Avenir Book" panose="020B0503020203020204" pitchFamily="34" charset="-78"/>
                </a:rPr>
                <a:t>1 </a:t>
              </a:r>
              <a:r>
                <a:rPr kumimoji="0" lang="en-US" sz="1400" b="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rPr>
                <a:t>2 3 </a:t>
              </a:r>
              <a:r>
                <a:rPr kumimoji="0" lang="en-US" sz="1400" b="0" u="none" strike="noStrike" kern="1200" cap="none" spc="0" normalizeH="0" baseline="0" noProof="0" dirty="0">
                  <a:ln>
                    <a:noFill/>
                  </a:ln>
                  <a:solidFill>
                    <a:schemeClr val="bg1"/>
                  </a:solidFill>
                  <a:effectLst/>
                  <a:uLnTx/>
                  <a:uFillTx/>
                  <a:latin typeface="Avenir Book" panose="020B0503020203020204" pitchFamily="34" charset="-78"/>
                  <a:cs typeface="Avenir Book" panose="020B0503020203020204" pitchFamily="34" charset="-78"/>
                </a:rPr>
                <a:t>4 5 6 7 </a:t>
              </a:r>
              <a:r>
                <a:rPr kumimoji="0" lang="en-US" sz="1400" b="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rPr>
                <a:t>8 </a:t>
              </a:r>
            </a:p>
          </p:txBody>
        </p:sp>
      </p:grpSp>
      <p:sp>
        <p:nvSpPr>
          <p:cNvPr id="184" name="Text Box 36">
            <a:extLst>
              <a:ext uri="{FF2B5EF4-FFF2-40B4-BE49-F238E27FC236}">
                <a16:creationId xmlns:a16="http://schemas.microsoft.com/office/drawing/2014/main" id="{325F31E4-5A9D-1040-8789-38B287C19C3E}"/>
              </a:ext>
            </a:extLst>
          </p:cNvPr>
          <p:cNvSpPr txBox="1">
            <a:spLocks noChangeArrowheads="1"/>
          </p:cNvSpPr>
          <p:nvPr/>
        </p:nvSpPr>
        <p:spPr bwMode="auto">
          <a:xfrm>
            <a:off x="5813611" y="4122770"/>
            <a:ext cx="1635384"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0" cap="none" spc="0" normalizeH="0" baseline="0" noProof="0" dirty="0" smtClean="0">
                <a:ln>
                  <a:noFill/>
                </a:ln>
                <a:solidFill>
                  <a:srgbClr val="C00000"/>
                </a:solidFill>
                <a:effectLst/>
                <a:uLnTx/>
                <a:uFillTx/>
                <a:latin typeface="Avenir Book" panose="020B0503020203020204" pitchFamily="34" charset="-78"/>
                <a:cs typeface="Avenir Book" panose="020B0503020203020204" pitchFamily="34" charset="-78"/>
              </a:rPr>
              <a:t>CW = CW + 1 = 4</a:t>
            </a:r>
            <a:endParaRPr kumimoji="0" lang="en-US" sz="1400" b="0" u="none" strike="noStrike" kern="0" cap="none" spc="0" normalizeH="0" baseline="0" noProof="0" dirty="0">
              <a:ln>
                <a:noFill/>
              </a:ln>
              <a:solidFill>
                <a:srgbClr val="C00000"/>
              </a:solidFill>
              <a:effectLst/>
              <a:uLnTx/>
              <a:uFillTx/>
              <a:latin typeface="Avenir Book" panose="020B0503020203020204" pitchFamily="34" charset="-78"/>
              <a:cs typeface="Avenir Book" panose="020B0503020203020204" pitchFamily="34" charset="-78"/>
            </a:endParaRPr>
          </a:p>
        </p:txBody>
      </p:sp>
      <p:sp>
        <p:nvSpPr>
          <p:cNvPr id="185" name="Text Box 8">
            <a:extLst>
              <a:ext uri="{FF2B5EF4-FFF2-40B4-BE49-F238E27FC236}">
                <a16:creationId xmlns:a16="http://schemas.microsoft.com/office/drawing/2014/main" id="{BF8683E2-9BD1-4641-8269-1F97FE166C40}"/>
              </a:ext>
            </a:extLst>
          </p:cNvPr>
          <p:cNvSpPr txBox="1">
            <a:spLocks noChangeArrowheads="1"/>
          </p:cNvSpPr>
          <p:nvPr/>
        </p:nvSpPr>
        <p:spPr bwMode="auto">
          <a:xfrm>
            <a:off x="8874762" y="-8165"/>
            <a:ext cx="710452" cy="3000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350">
                <a:solidFill>
                  <a:srgbClr val="000000"/>
                </a:solidFill>
                <a:latin typeface="Avenir Book" panose="020B0503020203020204" pitchFamily="34" charset="-78"/>
                <a:cs typeface="Avenir Book" panose="020B0503020203020204" pitchFamily="34" charset="-78"/>
              </a:rPr>
              <a:t>Host A</a:t>
            </a:r>
          </a:p>
        </p:txBody>
      </p:sp>
      <p:grpSp>
        <p:nvGrpSpPr>
          <p:cNvPr id="186" name="Group 43">
            <a:extLst>
              <a:ext uri="{FF2B5EF4-FFF2-40B4-BE49-F238E27FC236}">
                <a16:creationId xmlns:a16="http://schemas.microsoft.com/office/drawing/2014/main" id="{D0982D30-E871-F344-B80E-157861960777}"/>
              </a:ext>
            </a:extLst>
          </p:cNvPr>
          <p:cNvGrpSpPr>
            <a:grpSpLocks/>
          </p:cNvGrpSpPr>
          <p:nvPr/>
        </p:nvGrpSpPr>
        <p:grpSpPr bwMode="auto">
          <a:xfrm>
            <a:off x="8873989" y="234724"/>
            <a:ext cx="490538" cy="451247"/>
            <a:chOff x="-44" y="1473"/>
            <a:chExt cx="981" cy="1105"/>
          </a:xfrm>
        </p:grpSpPr>
        <p:pic>
          <p:nvPicPr>
            <p:cNvPr id="187" name="Picture 44" descr="desktop_computer_stylized_medium">
              <a:extLst>
                <a:ext uri="{FF2B5EF4-FFF2-40B4-BE49-F238E27FC236}">
                  <a16:creationId xmlns:a16="http://schemas.microsoft.com/office/drawing/2014/main" id="{0C5F9445-24EE-C948-8E49-3FEF71FC5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 name="Freeform 45">
              <a:extLst>
                <a:ext uri="{FF2B5EF4-FFF2-40B4-BE49-F238E27FC236}">
                  <a16:creationId xmlns:a16="http://schemas.microsoft.com/office/drawing/2014/main" id="{568D3F7F-13C8-1742-BB47-FC4C8107BA4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189" name="Text Box 12">
            <a:extLst>
              <a:ext uri="{FF2B5EF4-FFF2-40B4-BE49-F238E27FC236}">
                <a16:creationId xmlns:a16="http://schemas.microsoft.com/office/drawing/2014/main" id="{51858FD0-9B85-8441-9B12-8875189F665C}"/>
              </a:ext>
            </a:extLst>
          </p:cNvPr>
          <p:cNvSpPr txBox="1">
            <a:spLocks noChangeArrowheads="1"/>
          </p:cNvSpPr>
          <p:nvPr/>
        </p:nvSpPr>
        <p:spPr bwMode="auto">
          <a:xfrm>
            <a:off x="11002718" y="56541"/>
            <a:ext cx="704040" cy="3000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350">
                <a:solidFill>
                  <a:srgbClr val="000000"/>
                </a:solidFill>
                <a:latin typeface="Avenir Book" panose="020B0503020203020204" pitchFamily="34" charset="-78"/>
                <a:cs typeface="Avenir Book" panose="020B0503020203020204" pitchFamily="34" charset="-78"/>
              </a:rPr>
              <a:t>Host B</a:t>
            </a:r>
          </a:p>
        </p:txBody>
      </p:sp>
      <p:grpSp>
        <p:nvGrpSpPr>
          <p:cNvPr id="190" name="Group 46">
            <a:extLst>
              <a:ext uri="{FF2B5EF4-FFF2-40B4-BE49-F238E27FC236}">
                <a16:creationId xmlns:a16="http://schemas.microsoft.com/office/drawing/2014/main" id="{514EF769-BED4-DE47-BE55-0913ABFB155D}"/>
              </a:ext>
            </a:extLst>
          </p:cNvPr>
          <p:cNvGrpSpPr>
            <a:grpSpLocks/>
          </p:cNvGrpSpPr>
          <p:nvPr/>
        </p:nvGrpSpPr>
        <p:grpSpPr bwMode="auto">
          <a:xfrm>
            <a:off x="11222579" y="320861"/>
            <a:ext cx="286941" cy="410765"/>
            <a:chOff x="4140" y="429"/>
            <a:chExt cx="1425" cy="2396"/>
          </a:xfrm>
        </p:grpSpPr>
        <p:sp>
          <p:nvSpPr>
            <p:cNvPr id="191" name="Freeform 47">
              <a:extLst>
                <a:ext uri="{FF2B5EF4-FFF2-40B4-BE49-F238E27FC236}">
                  <a16:creationId xmlns:a16="http://schemas.microsoft.com/office/drawing/2014/main" id="{9A7FEAB4-C4F3-E042-96AB-2FC0D99EA40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92" name="Rectangle 48">
              <a:extLst>
                <a:ext uri="{FF2B5EF4-FFF2-40B4-BE49-F238E27FC236}">
                  <a16:creationId xmlns:a16="http://schemas.microsoft.com/office/drawing/2014/main" id="{0E59C13E-BE84-BA48-8D46-C29C0270384D}"/>
                </a:ext>
              </a:extLst>
            </p:cNvPr>
            <p:cNvSpPr>
              <a:spLocks noChangeArrowheads="1"/>
            </p:cNvSpPr>
            <p:nvPr/>
          </p:nvSpPr>
          <p:spPr bwMode="auto">
            <a:xfrm>
              <a:off x="4205" y="429"/>
              <a:ext cx="1047"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3" name="Freeform 49">
              <a:extLst>
                <a:ext uri="{FF2B5EF4-FFF2-40B4-BE49-F238E27FC236}">
                  <a16:creationId xmlns:a16="http://schemas.microsoft.com/office/drawing/2014/main" id="{CF502E49-4DFE-2340-8749-43933F8387F8}"/>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94" name="Freeform 50">
              <a:extLst>
                <a:ext uri="{FF2B5EF4-FFF2-40B4-BE49-F238E27FC236}">
                  <a16:creationId xmlns:a16="http://schemas.microsoft.com/office/drawing/2014/main" id="{C8ED811D-DAEF-B141-A80E-204FE9D19196}"/>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95" name="Rectangle 51">
              <a:extLst>
                <a:ext uri="{FF2B5EF4-FFF2-40B4-BE49-F238E27FC236}">
                  <a16:creationId xmlns:a16="http://schemas.microsoft.com/office/drawing/2014/main" id="{E540E7B8-30E6-B846-823A-6925D9600320}"/>
                </a:ext>
              </a:extLst>
            </p:cNvPr>
            <p:cNvSpPr>
              <a:spLocks noChangeArrowheads="1"/>
            </p:cNvSpPr>
            <p:nvPr/>
          </p:nvSpPr>
          <p:spPr bwMode="auto">
            <a:xfrm>
              <a:off x="4211" y="693"/>
              <a:ext cx="597"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96" name="Group 52">
              <a:extLst>
                <a:ext uri="{FF2B5EF4-FFF2-40B4-BE49-F238E27FC236}">
                  <a16:creationId xmlns:a16="http://schemas.microsoft.com/office/drawing/2014/main" id="{DE3F2659-D2D6-6C4C-9DF4-EEDFBE720D96}"/>
                </a:ext>
              </a:extLst>
            </p:cNvPr>
            <p:cNvGrpSpPr>
              <a:grpSpLocks/>
            </p:cNvGrpSpPr>
            <p:nvPr/>
          </p:nvGrpSpPr>
          <p:grpSpPr bwMode="auto">
            <a:xfrm>
              <a:off x="4749" y="668"/>
              <a:ext cx="581" cy="145"/>
              <a:chOff x="614" y="2568"/>
              <a:chExt cx="725" cy="139"/>
            </a:xfrm>
          </p:grpSpPr>
          <p:sp>
            <p:nvSpPr>
              <p:cNvPr id="221" name="AutoShape 53">
                <a:extLst>
                  <a:ext uri="{FF2B5EF4-FFF2-40B4-BE49-F238E27FC236}">
                    <a16:creationId xmlns:a16="http://schemas.microsoft.com/office/drawing/2014/main" id="{0ABA0FE6-EF08-7D42-838B-AEB8F187397A}"/>
                  </a:ext>
                </a:extLst>
              </p:cNvPr>
              <p:cNvSpPr>
                <a:spLocks noChangeArrowheads="1"/>
              </p:cNvSpPr>
              <p:nvPr/>
            </p:nvSpPr>
            <p:spPr bwMode="auto">
              <a:xfrm>
                <a:off x="614" y="2565"/>
                <a:ext cx="723"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2" name="AutoShape 54">
                <a:extLst>
                  <a:ext uri="{FF2B5EF4-FFF2-40B4-BE49-F238E27FC236}">
                    <a16:creationId xmlns:a16="http://schemas.microsoft.com/office/drawing/2014/main" id="{AD5B052B-FFFB-424E-B4B9-AC7809F4BBB1}"/>
                  </a:ext>
                </a:extLst>
              </p:cNvPr>
              <p:cNvSpPr>
                <a:spLocks noChangeArrowheads="1"/>
              </p:cNvSpPr>
              <p:nvPr/>
            </p:nvSpPr>
            <p:spPr bwMode="auto">
              <a:xfrm>
                <a:off x="629" y="2579"/>
                <a:ext cx="694"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97" name="Rectangle 55">
              <a:extLst>
                <a:ext uri="{FF2B5EF4-FFF2-40B4-BE49-F238E27FC236}">
                  <a16:creationId xmlns:a16="http://schemas.microsoft.com/office/drawing/2014/main" id="{E9301038-767E-E14B-8FDB-B55EE9CA10CE}"/>
                </a:ext>
              </a:extLst>
            </p:cNvPr>
            <p:cNvSpPr>
              <a:spLocks noChangeArrowheads="1"/>
            </p:cNvSpPr>
            <p:nvPr/>
          </p:nvSpPr>
          <p:spPr bwMode="auto">
            <a:xfrm>
              <a:off x="4223" y="1019"/>
              <a:ext cx="597"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98" name="Group 56">
              <a:extLst>
                <a:ext uri="{FF2B5EF4-FFF2-40B4-BE49-F238E27FC236}">
                  <a16:creationId xmlns:a16="http://schemas.microsoft.com/office/drawing/2014/main" id="{2654E7B8-586D-8C4D-A5CD-CC6977E9551F}"/>
                </a:ext>
              </a:extLst>
            </p:cNvPr>
            <p:cNvGrpSpPr>
              <a:grpSpLocks/>
            </p:cNvGrpSpPr>
            <p:nvPr/>
          </p:nvGrpSpPr>
          <p:grpSpPr bwMode="auto">
            <a:xfrm>
              <a:off x="4747" y="994"/>
              <a:ext cx="581" cy="134"/>
              <a:chOff x="614" y="2568"/>
              <a:chExt cx="725" cy="139"/>
            </a:xfrm>
          </p:grpSpPr>
          <p:sp>
            <p:nvSpPr>
              <p:cNvPr id="219" name="AutoShape 57">
                <a:extLst>
                  <a:ext uri="{FF2B5EF4-FFF2-40B4-BE49-F238E27FC236}">
                    <a16:creationId xmlns:a16="http://schemas.microsoft.com/office/drawing/2014/main" id="{4E195FC5-FC94-1542-9BBD-0BDFF1D5CB13}"/>
                  </a:ext>
                </a:extLst>
              </p:cNvPr>
              <p:cNvSpPr>
                <a:spLocks noChangeArrowheads="1"/>
              </p:cNvSpPr>
              <p:nvPr/>
            </p:nvSpPr>
            <p:spPr bwMode="auto">
              <a:xfrm>
                <a:off x="617" y="2565"/>
                <a:ext cx="723" cy="144"/>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0" name="AutoShape 58">
                <a:extLst>
                  <a:ext uri="{FF2B5EF4-FFF2-40B4-BE49-F238E27FC236}">
                    <a16:creationId xmlns:a16="http://schemas.microsoft.com/office/drawing/2014/main" id="{7E2D9C3B-E255-964C-9508-E66C9FF597CE}"/>
                  </a:ext>
                </a:extLst>
              </p:cNvPr>
              <p:cNvSpPr>
                <a:spLocks noChangeArrowheads="1"/>
              </p:cNvSpPr>
              <p:nvPr/>
            </p:nvSpPr>
            <p:spPr bwMode="auto">
              <a:xfrm>
                <a:off x="631" y="2580"/>
                <a:ext cx="694" cy="11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99" name="Rectangle 59">
              <a:extLst>
                <a:ext uri="{FF2B5EF4-FFF2-40B4-BE49-F238E27FC236}">
                  <a16:creationId xmlns:a16="http://schemas.microsoft.com/office/drawing/2014/main" id="{0D35C755-AFBC-C143-94D5-E34C8F255668}"/>
                </a:ext>
              </a:extLst>
            </p:cNvPr>
            <p:cNvSpPr>
              <a:spLocks noChangeArrowheads="1"/>
            </p:cNvSpPr>
            <p:nvPr/>
          </p:nvSpPr>
          <p:spPr bwMode="auto">
            <a:xfrm>
              <a:off x="4217" y="1360"/>
              <a:ext cx="597" cy="4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0" name="Rectangle 60">
              <a:extLst>
                <a:ext uri="{FF2B5EF4-FFF2-40B4-BE49-F238E27FC236}">
                  <a16:creationId xmlns:a16="http://schemas.microsoft.com/office/drawing/2014/main" id="{8990E763-A8F8-E645-8A01-F6B16D853137}"/>
                </a:ext>
              </a:extLst>
            </p:cNvPr>
            <p:cNvSpPr>
              <a:spLocks noChangeArrowheads="1"/>
            </p:cNvSpPr>
            <p:nvPr/>
          </p:nvSpPr>
          <p:spPr bwMode="auto">
            <a:xfrm>
              <a:off x="4229" y="1658"/>
              <a:ext cx="597" cy="4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01" name="Group 61">
              <a:extLst>
                <a:ext uri="{FF2B5EF4-FFF2-40B4-BE49-F238E27FC236}">
                  <a16:creationId xmlns:a16="http://schemas.microsoft.com/office/drawing/2014/main" id="{6F65B17F-5946-9A47-9972-2B907C05984E}"/>
                </a:ext>
              </a:extLst>
            </p:cNvPr>
            <p:cNvGrpSpPr>
              <a:grpSpLocks/>
            </p:cNvGrpSpPr>
            <p:nvPr/>
          </p:nvGrpSpPr>
          <p:grpSpPr bwMode="auto">
            <a:xfrm>
              <a:off x="4735" y="1627"/>
              <a:ext cx="582" cy="151"/>
              <a:chOff x="614" y="2568"/>
              <a:chExt cx="725" cy="139"/>
            </a:xfrm>
          </p:grpSpPr>
          <p:sp>
            <p:nvSpPr>
              <p:cNvPr id="217" name="AutoShape 62">
                <a:extLst>
                  <a:ext uri="{FF2B5EF4-FFF2-40B4-BE49-F238E27FC236}">
                    <a16:creationId xmlns:a16="http://schemas.microsoft.com/office/drawing/2014/main" id="{F08D8399-0C1A-1847-A17B-5B4FDBE7FAAE}"/>
                  </a:ext>
                </a:extLst>
              </p:cNvPr>
              <p:cNvSpPr>
                <a:spLocks noChangeArrowheads="1"/>
              </p:cNvSpPr>
              <p:nvPr/>
            </p:nvSpPr>
            <p:spPr bwMode="auto">
              <a:xfrm>
                <a:off x="617" y="2571"/>
                <a:ext cx="722" cy="134"/>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8" name="AutoShape 63">
                <a:extLst>
                  <a:ext uri="{FF2B5EF4-FFF2-40B4-BE49-F238E27FC236}">
                    <a16:creationId xmlns:a16="http://schemas.microsoft.com/office/drawing/2014/main" id="{99FEA9D9-F58C-C34F-AA76-A96DFE0CE70A}"/>
                  </a:ext>
                </a:extLst>
              </p:cNvPr>
              <p:cNvSpPr>
                <a:spLocks noChangeArrowheads="1"/>
              </p:cNvSpPr>
              <p:nvPr/>
            </p:nvSpPr>
            <p:spPr bwMode="auto">
              <a:xfrm>
                <a:off x="631" y="2584"/>
                <a:ext cx="692"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02" name="Freeform 64">
              <a:extLst>
                <a:ext uri="{FF2B5EF4-FFF2-40B4-BE49-F238E27FC236}">
                  <a16:creationId xmlns:a16="http://schemas.microsoft.com/office/drawing/2014/main" id="{76F83DEB-6CB2-5740-875B-1B89844BE263}"/>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203" name="Group 65">
              <a:extLst>
                <a:ext uri="{FF2B5EF4-FFF2-40B4-BE49-F238E27FC236}">
                  <a16:creationId xmlns:a16="http://schemas.microsoft.com/office/drawing/2014/main" id="{7398C74D-4650-204D-91E2-CBB3BD641926}"/>
                </a:ext>
              </a:extLst>
            </p:cNvPr>
            <p:cNvGrpSpPr>
              <a:grpSpLocks/>
            </p:cNvGrpSpPr>
            <p:nvPr/>
          </p:nvGrpSpPr>
          <p:grpSpPr bwMode="auto">
            <a:xfrm>
              <a:off x="4739" y="1327"/>
              <a:ext cx="582" cy="139"/>
              <a:chOff x="614" y="2568"/>
              <a:chExt cx="725" cy="139"/>
            </a:xfrm>
          </p:grpSpPr>
          <p:sp>
            <p:nvSpPr>
              <p:cNvPr id="215" name="AutoShape 66">
                <a:extLst>
                  <a:ext uri="{FF2B5EF4-FFF2-40B4-BE49-F238E27FC236}">
                    <a16:creationId xmlns:a16="http://schemas.microsoft.com/office/drawing/2014/main" id="{039023CA-977C-5946-9E46-D41AFAF2B198}"/>
                  </a:ext>
                </a:extLst>
              </p:cNvPr>
              <p:cNvSpPr>
                <a:spLocks noChangeArrowheads="1"/>
              </p:cNvSpPr>
              <p:nvPr/>
            </p:nvSpPr>
            <p:spPr bwMode="auto">
              <a:xfrm>
                <a:off x="612" y="2566"/>
                <a:ext cx="729"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6" name="AutoShape 67">
                <a:extLst>
                  <a:ext uri="{FF2B5EF4-FFF2-40B4-BE49-F238E27FC236}">
                    <a16:creationId xmlns:a16="http://schemas.microsoft.com/office/drawing/2014/main" id="{A95F4972-A071-D241-8DB3-965104C3EDEE}"/>
                  </a:ext>
                </a:extLst>
              </p:cNvPr>
              <p:cNvSpPr>
                <a:spLocks noChangeArrowheads="1"/>
              </p:cNvSpPr>
              <p:nvPr/>
            </p:nvSpPr>
            <p:spPr bwMode="auto">
              <a:xfrm>
                <a:off x="626" y="2580"/>
                <a:ext cx="700"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04" name="Rectangle 68">
              <a:extLst>
                <a:ext uri="{FF2B5EF4-FFF2-40B4-BE49-F238E27FC236}">
                  <a16:creationId xmlns:a16="http://schemas.microsoft.com/office/drawing/2014/main" id="{87EA3775-452B-1C4A-BCB4-1F82D746EBF2}"/>
                </a:ext>
              </a:extLst>
            </p:cNvPr>
            <p:cNvSpPr>
              <a:spLocks noChangeArrowheads="1"/>
            </p:cNvSpPr>
            <p:nvPr/>
          </p:nvSpPr>
          <p:spPr bwMode="auto">
            <a:xfrm>
              <a:off x="5252" y="429"/>
              <a:ext cx="65"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5" name="Freeform 69">
              <a:extLst>
                <a:ext uri="{FF2B5EF4-FFF2-40B4-BE49-F238E27FC236}">
                  <a16:creationId xmlns:a16="http://schemas.microsoft.com/office/drawing/2014/main" id="{45913A8B-722F-4340-A919-72B4EE032AF2}"/>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06" name="Freeform 70">
              <a:extLst>
                <a:ext uri="{FF2B5EF4-FFF2-40B4-BE49-F238E27FC236}">
                  <a16:creationId xmlns:a16="http://schemas.microsoft.com/office/drawing/2014/main" id="{2676EFF8-49E0-8440-A1AD-B54B20D4F45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07" name="Oval 71">
              <a:extLst>
                <a:ext uri="{FF2B5EF4-FFF2-40B4-BE49-F238E27FC236}">
                  <a16:creationId xmlns:a16="http://schemas.microsoft.com/office/drawing/2014/main" id="{1F85A707-5AE3-F64D-94EF-B9C82DB6D43A}"/>
                </a:ext>
              </a:extLst>
            </p:cNvPr>
            <p:cNvSpPr>
              <a:spLocks noChangeArrowheads="1"/>
            </p:cNvSpPr>
            <p:nvPr/>
          </p:nvSpPr>
          <p:spPr bwMode="auto">
            <a:xfrm>
              <a:off x="5518" y="2610"/>
              <a:ext cx="47"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8" name="Freeform 72">
              <a:extLst>
                <a:ext uri="{FF2B5EF4-FFF2-40B4-BE49-F238E27FC236}">
                  <a16:creationId xmlns:a16="http://schemas.microsoft.com/office/drawing/2014/main" id="{CAAAAF2D-30B7-D84B-BF96-1507DDCB2A1E}"/>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09" name="AutoShape 73">
              <a:extLst>
                <a:ext uri="{FF2B5EF4-FFF2-40B4-BE49-F238E27FC236}">
                  <a16:creationId xmlns:a16="http://schemas.microsoft.com/office/drawing/2014/main" id="{BA3EE2C3-2176-8A45-B380-5804587A3840}"/>
                </a:ext>
              </a:extLst>
            </p:cNvPr>
            <p:cNvSpPr>
              <a:spLocks noChangeArrowheads="1"/>
            </p:cNvSpPr>
            <p:nvPr/>
          </p:nvSpPr>
          <p:spPr bwMode="auto">
            <a:xfrm>
              <a:off x="4140" y="2679"/>
              <a:ext cx="1200"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0" name="AutoShape 74">
              <a:extLst>
                <a:ext uri="{FF2B5EF4-FFF2-40B4-BE49-F238E27FC236}">
                  <a16:creationId xmlns:a16="http://schemas.microsoft.com/office/drawing/2014/main" id="{08D47FAF-BF1B-1F44-985D-760303B47B3A}"/>
                </a:ext>
              </a:extLst>
            </p:cNvPr>
            <p:cNvSpPr>
              <a:spLocks noChangeArrowheads="1"/>
            </p:cNvSpPr>
            <p:nvPr/>
          </p:nvSpPr>
          <p:spPr bwMode="auto">
            <a:xfrm>
              <a:off x="4205" y="2714"/>
              <a:ext cx="1070" cy="76"/>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1" name="Oval 75">
              <a:extLst>
                <a:ext uri="{FF2B5EF4-FFF2-40B4-BE49-F238E27FC236}">
                  <a16:creationId xmlns:a16="http://schemas.microsoft.com/office/drawing/2014/main" id="{AF962D89-4DC3-CB40-AD48-4E975B0F2900}"/>
                </a:ext>
              </a:extLst>
            </p:cNvPr>
            <p:cNvSpPr>
              <a:spLocks noChangeArrowheads="1"/>
            </p:cNvSpPr>
            <p:nvPr/>
          </p:nvSpPr>
          <p:spPr bwMode="auto">
            <a:xfrm>
              <a:off x="4306" y="2381"/>
              <a:ext cx="160"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2" name="Oval 76">
              <a:extLst>
                <a:ext uri="{FF2B5EF4-FFF2-40B4-BE49-F238E27FC236}">
                  <a16:creationId xmlns:a16="http://schemas.microsoft.com/office/drawing/2014/main" id="{BA8014D1-6702-5849-87C3-1AE05DDF6085}"/>
                </a:ext>
              </a:extLst>
            </p:cNvPr>
            <p:cNvSpPr>
              <a:spLocks noChangeArrowheads="1"/>
            </p:cNvSpPr>
            <p:nvPr/>
          </p:nvSpPr>
          <p:spPr bwMode="auto">
            <a:xfrm>
              <a:off x="4489" y="2387"/>
              <a:ext cx="160" cy="139"/>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fontAlgn="base">
                <a:spcBef>
                  <a:spcPct val="0"/>
                </a:spcBef>
                <a:spcAft>
                  <a:spcPct val="0"/>
                </a:spcAft>
                <a:defRPr/>
              </a:pPr>
              <a:endParaRPr lang="en-US" sz="1350" kern="0">
                <a:solidFill>
                  <a:srgbClr val="FF0000"/>
                </a:solidFill>
                <a:latin typeface="Avenir Book" panose="020B0503020203020204" pitchFamily="34" charset="-78"/>
                <a:ea typeface="ＭＳ Ｐゴシック" charset="0"/>
                <a:cs typeface="Avenir Book" panose="020B0503020203020204" pitchFamily="34" charset="-78"/>
              </a:endParaRPr>
            </a:p>
          </p:txBody>
        </p:sp>
        <p:sp>
          <p:nvSpPr>
            <p:cNvPr id="213" name="Oval 77">
              <a:extLst>
                <a:ext uri="{FF2B5EF4-FFF2-40B4-BE49-F238E27FC236}">
                  <a16:creationId xmlns:a16="http://schemas.microsoft.com/office/drawing/2014/main" id="{3083C069-59B7-F047-91ED-17672B32B7F3}"/>
                </a:ext>
              </a:extLst>
            </p:cNvPr>
            <p:cNvSpPr>
              <a:spLocks noChangeArrowheads="1"/>
            </p:cNvSpPr>
            <p:nvPr/>
          </p:nvSpPr>
          <p:spPr bwMode="auto">
            <a:xfrm>
              <a:off x="4660" y="2381"/>
              <a:ext cx="160" cy="139"/>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4" name="Rectangle 78">
              <a:extLst>
                <a:ext uri="{FF2B5EF4-FFF2-40B4-BE49-F238E27FC236}">
                  <a16:creationId xmlns:a16="http://schemas.microsoft.com/office/drawing/2014/main" id="{A0E616B9-1439-8B49-B42F-245B61F69E59}"/>
                </a:ext>
              </a:extLst>
            </p:cNvPr>
            <p:cNvSpPr>
              <a:spLocks noChangeArrowheads="1"/>
            </p:cNvSpPr>
            <p:nvPr/>
          </p:nvSpPr>
          <p:spPr bwMode="auto">
            <a:xfrm>
              <a:off x="5062" y="1832"/>
              <a:ext cx="83" cy="764"/>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223" name="Group 222">
            <a:extLst>
              <a:ext uri="{FF2B5EF4-FFF2-40B4-BE49-F238E27FC236}">
                <a16:creationId xmlns:a16="http://schemas.microsoft.com/office/drawing/2014/main" id="{E69B56F2-B7D2-5247-8C5B-11CDFE50D6C7}"/>
              </a:ext>
            </a:extLst>
          </p:cNvPr>
          <p:cNvGrpSpPr/>
          <p:nvPr/>
        </p:nvGrpSpPr>
        <p:grpSpPr>
          <a:xfrm>
            <a:off x="1585717" y="2827143"/>
            <a:ext cx="253916" cy="622697"/>
            <a:chOff x="7237995" y="2270077"/>
            <a:chExt cx="338555" cy="830263"/>
          </a:xfrm>
        </p:grpSpPr>
        <p:sp>
          <p:nvSpPr>
            <p:cNvPr id="289" name="Text Box 10">
              <a:extLst>
                <a:ext uri="{FF2B5EF4-FFF2-40B4-BE49-F238E27FC236}">
                  <a16:creationId xmlns:a16="http://schemas.microsoft.com/office/drawing/2014/main" id="{A25707E3-FE96-074A-AE26-F8222C4C395A}"/>
                </a:ext>
              </a:extLst>
            </p:cNvPr>
            <p:cNvSpPr txBox="1">
              <a:spLocks noChangeArrowheads="1"/>
            </p:cNvSpPr>
            <p:nvPr/>
          </p:nvSpPr>
          <p:spPr bwMode="auto">
            <a:xfrm rot="16200000">
              <a:off x="7128137" y="2493708"/>
              <a:ext cx="558272" cy="33855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a:solidFill>
                    <a:srgbClr val="000000"/>
                  </a:solidFill>
                  <a:latin typeface="Avenir Book" panose="020B0503020203020204" pitchFamily="34" charset="-78"/>
                  <a:cs typeface="Avenir Book" panose="020B0503020203020204" pitchFamily="34" charset="-78"/>
                </a:rPr>
                <a:t>RTT</a:t>
              </a:r>
              <a:endParaRPr lang="en-US" sz="750">
                <a:solidFill>
                  <a:srgbClr val="000000"/>
                </a:solidFill>
                <a:latin typeface="Avenir Book" panose="020B0503020203020204" pitchFamily="34" charset="-78"/>
                <a:cs typeface="Avenir Book" panose="020B0503020203020204" pitchFamily="34" charset="-78"/>
              </a:endParaRPr>
            </a:p>
          </p:txBody>
        </p:sp>
        <p:sp>
          <p:nvSpPr>
            <p:cNvPr id="290" name="Line 15">
              <a:extLst>
                <a:ext uri="{FF2B5EF4-FFF2-40B4-BE49-F238E27FC236}">
                  <a16:creationId xmlns:a16="http://schemas.microsoft.com/office/drawing/2014/main" id="{1BE79FAE-9CDC-7B45-A6C0-E89FC9FC2363}"/>
                </a:ext>
              </a:extLst>
            </p:cNvPr>
            <p:cNvSpPr>
              <a:spLocks noChangeShapeType="1"/>
            </p:cNvSpPr>
            <p:nvPr/>
          </p:nvSpPr>
          <p:spPr bwMode="auto">
            <a:xfrm flipH="1" flipV="1">
              <a:off x="7399338" y="2270077"/>
              <a:ext cx="4762" cy="219075"/>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91" name="Line 16">
              <a:extLst>
                <a:ext uri="{FF2B5EF4-FFF2-40B4-BE49-F238E27FC236}">
                  <a16:creationId xmlns:a16="http://schemas.microsoft.com/office/drawing/2014/main" id="{59A77926-4B5A-AC4A-B560-0B735D6BC784}"/>
                </a:ext>
              </a:extLst>
            </p:cNvPr>
            <p:cNvSpPr>
              <a:spLocks noChangeShapeType="1"/>
            </p:cNvSpPr>
            <p:nvPr/>
          </p:nvSpPr>
          <p:spPr bwMode="auto">
            <a:xfrm>
              <a:off x="7408863" y="2876502"/>
              <a:ext cx="4762" cy="223838"/>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92" name="Text Box 59">
            <a:extLst>
              <a:ext uri="{FF2B5EF4-FFF2-40B4-BE49-F238E27FC236}">
                <a16:creationId xmlns:a16="http://schemas.microsoft.com/office/drawing/2014/main" id="{FB2F6CDE-F6A8-F844-B10B-589750594621}"/>
              </a:ext>
            </a:extLst>
          </p:cNvPr>
          <p:cNvSpPr txBox="1">
            <a:spLocks noChangeArrowheads="1"/>
          </p:cNvSpPr>
          <p:nvPr/>
        </p:nvSpPr>
        <p:spPr bwMode="auto">
          <a:xfrm>
            <a:off x="5600410" y="152586"/>
            <a:ext cx="2553904"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u="sng" strike="noStrike" kern="0" cap="none" spc="0" normalizeH="0" baseline="0" noProof="0" dirty="0" smtClean="0">
                <a:ln>
                  <a:noFill/>
                </a:ln>
                <a:solidFill>
                  <a:srgbClr val="000099"/>
                </a:solidFill>
                <a:effectLst/>
                <a:uLnTx/>
                <a:uFillTx/>
                <a:latin typeface="Avenir Book" panose="020B0503020203020204" pitchFamily="34" charset="-78"/>
                <a:cs typeface="Avenir Book" panose="020B0503020203020204" pitchFamily="34" charset="-78"/>
              </a:rPr>
              <a:t>Slow start (</a:t>
            </a:r>
            <a:r>
              <a:rPr kumimoji="0" lang="en-US" sz="1600" b="0" u="sng" strike="noStrike" kern="0" cap="none" spc="0" normalizeH="0" baseline="0" noProof="0" dirty="0" err="1" smtClean="0">
                <a:ln>
                  <a:noFill/>
                </a:ln>
                <a:solidFill>
                  <a:srgbClr val="000099"/>
                </a:solidFill>
                <a:effectLst/>
                <a:uLnTx/>
                <a:uFillTx/>
                <a:latin typeface="Avenir Book" panose="020B0503020203020204" pitchFamily="34" charset="-78"/>
                <a:cs typeface="Avenir Book" panose="020B0503020203020204" pitchFamily="34" charset="-78"/>
              </a:rPr>
              <a:t>cwnd</a:t>
            </a:r>
            <a:r>
              <a:rPr kumimoji="0" lang="en-US" sz="1600" b="0" u="sng" strike="noStrike" kern="0" cap="none" spc="0" normalizeH="0" baseline="0" noProof="0" dirty="0" smtClean="0">
                <a:ln>
                  <a:noFill/>
                </a:ln>
                <a:solidFill>
                  <a:srgbClr val="000099"/>
                </a:solidFill>
                <a:effectLst/>
                <a:uLnTx/>
                <a:uFillTx/>
                <a:latin typeface="Avenir Book" panose="020B0503020203020204" pitchFamily="34" charset="-78"/>
                <a:cs typeface="Avenir Book" panose="020B0503020203020204" pitchFamily="34" charset="-78"/>
              </a:rPr>
              <a:t> = 1</a:t>
            </a:r>
            <a:r>
              <a:rPr kumimoji="0" lang="en-US" sz="1600" b="0" u="sng" strike="noStrike" kern="0" cap="none" spc="0" normalizeH="0" noProof="0" dirty="0" smtClean="0">
                <a:ln>
                  <a:noFill/>
                </a:ln>
                <a:solidFill>
                  <a:srgbClr val="000099"/>
                </a:solidFill>
                <a:effectLst/>
                <a:uLnTx/>
                <a:uFillTx/>
                <a:latin typeface="Avenir Book" panose="020B0503020203020204" pitchFamily="34" charset="-78"/>
                <a:cs typeface="Avenir Book" panose="020B0503020203020204" pitchFamily="34" charset="-78"/>
              </a:rPr>
              <a:t> MSS</a:t>
            </a:r>
            <a:r>
              <a:rPr kumimoji="0" lang="en-US" sz="1600" b="0" u="sng" strike="noStrike" kern="0" cap="none" spc="0" normalizeH="0" baseline="0" noProof="0" dirty="0" smtClean="0">
                <a:ln>
                  <a:noFill/>
                </a:ln>
                <a:solidFill>
                  <a:srgbClr val="000099"/>
                </a:solidFill>
                <a:effectLst/>
                <a:uLnTx/>
                <a:uFillTx/>
                <a:latin typeface="Avenir Book" panose="020B0503020203020204" pitchFamily="34" charset="-78"/>
                <a:cs typeface="Avenir Book" panose="020B0503020203020204" pitchFamily="34" charset="-78"/>
              </a:rPr>
              <a:t>)</a:t>
            </a:r>
            <a:endParaRPr kumimoji="0" lang="en-US" sz="1600" b="0" u="sng" strike="noStrike" kern="0" cap="none" spc="0" normalizeH="0" baseline="0" noProof="0" dirty="0">
              <a:ln>
                <a:noFill/>
              </a:ln>
              <a:solidFill>
                <a:srgbClr val="000099"/>
              </a:solidFill>
              <a:effectLst/>
              <a:uLnTx/>
              <a:uFillTx/>
              <a:latin typeface="Avenir Book" panose="020B0503020203020204" pitchFamily="34" charset="-78"/>
              <a:cs typeface="Avenir Book" panose="020B0503020203020204" pitchFamily="34" charset="-78"/>
            </a:endParaRPr>
          </a:p>
        </p:txBody>
      </p:sp>
      <p:sp>
        <p:nvSpPr>
          <p:cNvPr id="293" name="TextBox 292"/>
          <p:cNvSpPr txBox="1"/>
          <p:nvPr/>
        </p:nvSpPr>
        <p:spPr>
          <a:xfrm>
            <a:off x="503700" y="4673228"/>
            <a:ext cx="6382787" cy="369332"/>
          </a:xfrm>
          <a:prstGeom prst="rect">
            <a:avLst/>
          </a:prstGeom>
          <a:solidFill>
            <a:srgbClr val="FF9999">
              <a:alpha val="32000"/>
            </a:srgbClr>
          </a:solidFill>
          <a:ln cap="rnd">
            <a:solidFill>
              <a:srgbClr val="C00000"/>
            </a:solidFill>
          </a:ln>
        </p:spPr>
        <p:txBody>
          <a:bodyPr wrap="square" rtlCol="0">
            <a:spAutoFit/>
          </a:bodyPr>
          <a:lstStyle/>
          <a:p>
            <a:pPr algn="ctr"/>
            <a:r>
              <a:rPr lang="en-US" altLang="en-US" dirty="0" smtClean="0">
                <a:solidFill>
                  <a:srgbClr val="0000FF"/>
                </a:solidFill>
                <a:latin typeface="Avenir Book" panose="020B0503020203020204" pitchFamily="34" charset="-78"/>
                <a:cs typeface="Avenir Book" panose="020B0503020203020204" pitchFamily="34" charset="-78"/>
              </a:rPr>
              <a:t>CW is doubling in every RTT </a:t>
            </a:r>
            <a:r>
              <a:rPr lang="en-US" altLang="en-US" dirty="0" smtClean="0">
                <a:solidFill>
                  <a:srgbClr val="0000FF"/>
                </a:solidFill>
                <a:latin typeface="Avenir Book" panose="020B0503020203020204" pitchFamily="34" charset="-78"/>
                <a:cs typeface="Avenir Book" panose="020B0503020203020204" pitchFamily="34" charset="-78"/>
                <a:sym typeface="Wingdings" panose="05000000000000000000" pitchFamily="2" charset="2"/>
              </a:rPr>
              <a:t> exponential increase of CW</a:t>
            </a:r>
            <a:endParaRPr lang="en-IN" dirty="0">
              <a:solidFill>
                <a:srgbClr val="0000FF"/>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85776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4"/>
                                        </p:tgtEl>
                                        <p:attrNameLst>
                                          <p:attrName>style.visibility</p:attrName>
                                        </p:attrNameLst>
                                      </p:cBhvr>
                                      <p:to>
                                        <p:strVal val="visible"/>
                                      </p:to>
                                    </p:set>
                                    <p:animEffect transition="in" filter="wipe(left)">
                                      <p:cBhvr>
                                        <p:cTn id="7" dur="500"/>
                                        <p:tgtEl>
                                          <p:spTgt spid="22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26"/>
                                        </p:tgtEl>
                                        <p:attrNameLst>
                                          <p:attrName>style.visibility</p:attrName>
                                        </p:attrNameLst>
                                      </p:cBhvr>
                                      <p:to>
                                        <p:strVal val="visible"/>
                                      </p:to>
                                    </p:set>
                                    <p:animEffect transition="in" filter="dissolve">
                                      <p:cBhvr>
                                        <p:cTn id="10" dur="500"/>
                                        <p:tgtEl>
                                          <p:spTgt spid="226"/>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33"/>
                                        </p:tgtEl>
                                        <p:attrNameLst>
                                          <p:attrName>style.visibility</p:attrName>
                                        </p:attrNameLst>
                                      </p:cBhvr>
                                      <p:to>
                                        <p:strVal val="visible"/>
                                      </p:to>
                                    </p:set>
                                    <p:animEffect transition="in" filter="wipe(right)">
                                      <p:cBhvr>
                                        <p:cTn id="14" dur="500"/>
                                        <p:tgtEl>
                                          <p:spTgt spid="233"/>
                                        </p:tgtEl>
                                      </p:cBhvr>
                                    </p:animEffect>
                                  </p:childTnLst>
                                </p:cTn>
                              </p:par>
                            </p:childTnLst>
                          </p:cTn>
                        </p:par>
                        <p:par>
                          <p:cTn id="15" fill="hold">
                            <p:stCondLst>
                              <p:cond delay="1000"/>
                            </p:stCondLst>
                            <p:childTnLst>
                              <p:par>
                                <p:cTn id="16" presetID="9"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41"/>
                                        </p:tgtEl>
                                        <p:attrNameLst>
                                          <p:attrName>style.visibility</p:attrName>
                                        </p:attrNameLst>
                                      </p:cBhvr>
                                      <p:to>
                                        <p:strVal val="visible"/>
                                      </p:to>
                                    </p:set>
                                    <p:animEffect transition="in" filter="dissolve">
                                      <p:cBhvr>
                                        <p:cTn id="26" dur="500"/>
                                        <p:tgtEl>
                                          <p:spTgt spid="241"/>
                                        </p:tgtEl>
                                      </p:cBhvr>
                                    </p:animEffect>
                                  </p:childTnLst>
                                </p:cTn>
                              </p:par>
                            </p:childTnLst>
                          </p:cTn>
                        </p:par>
                        <p:par>
                          <p:cTn id="27" fill="hold">
                            <p:stCondLst>
                              <p:cond delay="500"/>
                            </p:stCondLst>
                            <p:childTnLst>
                              <p:par>
                                <p:cTn id="28" presetID="22" presetClass="entr" presetSubtype="2"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right)">
                                      <p:cBhvr>
                                        <p:cTn id="30" dur="500"/>
                                        <p:tgtEl>
                                          <p:spTgt spid="6"/>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243"/>
                                        </p:tgtEl>
                                        <p:attrNameLst>
                                          <p:attrName>style.visibility</p:attrName>
                                        </p:attrNameLst>
                                      </p:cBhvr>
                                      <p:to>
                                        <p:strVal val="visible"/>
                                      </p:to>
                                    </p:set>
                                    <p:animEffect transition="in" filter="wipe(left)">
                                      <p:cBhvr>
                                        <p:cTn id="34" dur="500"/>
                                        <p:tgtEl>
                                          <p:spTgt spid="24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42"/>
                                        </p:tgtEl>
                                        <p:attrNameLst>
                                          <p:attrName>style.visibility</p:attrName>
                                        </p:attrNameLst>
                                      </p:cBhvr>
                                      <p:to>
                                        <p:strVal val="visible"/>
                                      </p:to>
                                    </p:set>
                                    <p:animEffect transition="in" filter="dissolve">
                                      <p:cBhvr>
                                        <p:cTn id="37" dur="500"/>
                                        <p:tgtEl>
                                          <p:spTgt spid="24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73"/>
                                        </p:tgtEl>
                                        <p:attrNameLst>
                                          <p:attrName>style.visibility</p:attrName>
                                        </p:attrNameLst>
                                      </p:cBhvr>
                                      <p:to>
                                        <p:strVal val="visible"/>
                                      </p:to>
                                    </p:set>
                                    <p:animEffect transition="in" filter="dissolve">
                                      <p:cBhvr>
                                        <p:cTn id="42" dur="500"/>
                                        <p:tgtEl>
                                          <p:spTgt spid="7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grpId="0" nodeType="clickEffect">
                                  <p:stCondLst>
                                    <p:cond delay="0"/>
                                  </p:stCondLst>
                                  <p:childTnLst>
                                    <p:set>
                                      <p:cBhvr>
                                        <p:cTn id="46" dur="1" fill="hold">
                                          <p:stCondLst>
                                            <p:cond delay="0"/>
                                          </p:stCondLst>
                                        </p:cTn>
                                        <p:tgtEl>
                                          <p:spTgt spid="80"/>
                                        </p:tgtEl>
                                        <p:attrNameLst>
                                          <p:attrName>style.visibility</p:attrName>
                                        </p:attrNameLst>
                                      </p:cBhvr>
                                      <p:to>
                                        <p:strVal val="visible"/>
                                      </p:to>
                                    </p:set>
                                    <p:animEffect transition="in" filter="wipe(right)">
                                      <p:cBhvr>
                                        <p:cTn id="47" dur="500"/>
                                        <p:tgtEl>
                                          <p:spTgt spid="80"/>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92"/>
                                        </p:tgtEl>
                                        <p:attrNameLst>
                                          <p:attrName>style.visibility</p:attrName>
                                        </p:attrNameLst>
                                      </p:cBhvr>
                                      <p:to>
                                        <p:strVal val="visible"/>
                                      </p:to>
                                    </p:set>
                                    <p:animEffect transition="in" filter="wipe(right)">
                                      <p:cBhvr>
                                        <p:cTn id="50" dur="500"/>
                                        <p:tgtEl>
                                          <p:spTgt spid="92"/>
                                        </p:tgtEl>
                                      </p:cBhvr>
                                    </p:animEffect>
                                  </p:childTnLst>
                                </p:cTn>
                              </p:par>
                            </p:childTnLst>
                          </p:cTn>
                        </p:par>
                        <p:par>
                          <p:cTn id="51" fill="hold">
                            <p:stCondLst>
                              <p:cond delay="500"/>
                            </p:stCondLst>
                            <p:childTnLst>
                              <p:par>
                                <p:cTn id="52" presetID="22" presetClass="entr" presetSubtype="8" fill="hold" grpId="0" nodeType="afterEffect">
                                  <p:stCondLst>
                                    <p:cond delay="0"/>
                                  </p:stCondLst>
                                  <p:childTnLst>
                                    <p:set>
                                      <p:cBhvr>
                                        <p:cTn id="53" dur="1" fill="hold">
                                          <p:stCondLst>
                                            <p:cond delay="0"/>
                                          </p:stCondLst>
                                        </p:cTn>
                                        <p:tgtEl>
                                          <p:spTgt spid="90"/>
                                        </p:tgtEl>
                                        <p:attrNameLst>
                                          <p:attrName>style.visibility</p:attrName>
                                        </p:attrNameLst>
                                      </p:cBhvr>
                                      <p:to>
                                        <p:strVal val="visible"/>
                                      </p:to>
                                    </p:set>
                                    <p:animEffect transition="in" filter="wipe(left)">
                                      <p:cBhvr>
                                        <p:cTn id="54" dur="500"/>
                                        <p:tgtEl>
                                          <p:spTgt spid="90"/>
                                        </p:tgtEl>
                                      </p:cBhvr>
                                    </p:animEffect>
                                  </p:childTnLst>
                                </p:cTn>
                              </p:par>
                            </p:childTnLst>
                          </p:cTn>
                        </p:par>
                        <p:par>
                          <p:cTn id="55" fill="hold">
                            <p:stCondLst>
                              <p:cond delay="1000"/>
                            </p:stCondLst>
                            <p:childTnLst>
                              <p:par>
                                <p:cTn id="56" presetID="22" presetClass="entr" presetSubtype="8" fill="hold" grpId="0" nodeType="afterEffect">
                                  <p:stCondLst>
                                    <p:cond delay="0"/>
                                  </p:stCondLst>
                                  <p:childTnLst>
                                    <p:set>
                                      <p:cBhvr>
                                        <p:cTn id="57" dur="1" fill="hold">
                                          <p:stCondLst>
                                            <p:cond delay="0"/>
                                          </p:stCondLst>
                                        </p:cTn>
                                        <p:tgtEl>
                                          <p:spTgt spid="91"/>
                                        </p:tgtEl>
                                        <p:attrNameLst>
                                          <p:attrName>style.visibility</p:attrName>
                                        </p:attrNameLst>
                                      </p:cBhvr>
                                      <p:to>
                                        <p:strVal val="visible"/>
                                      </p:to>
                                    </p:set>
                                    <p:animEffect transition="in" filter="wipe(left)">
                                      <p:cBhvr>
                                        <p:cTn id="58" dur="500"/>
                                        <p:tgtEl>
                                          <p:spTgt spid="91"/>
                                        </p:tgtEl>
                                      </p:cBhvr>
                                    </p:animEffect>
                                  </p:childTnLst>
                                </p:cTn>
                              </p:par>
                            </p:childTnLst>
                          </p:cTn>
                        </p:par>
                        <p:par>
                          <p:cTn id="59" fill="hold">
                            <p:stCondLst>
                              <p:cond delay="1500"/>
                            </p:stCondLst>
                            <p:childTnLst>
                              <p:par>
                                <p:cTn id="60" presetID="9" presetClass="entr" presetSubtype="0" fill="hold" grpId="0" nodeType="afterEffect">
                                  <p:stCondLst>
                                    <p:cond delay="0"/>
                                  </p:stCondLst>
                                  <p:childTnLst>
                                    <p:set>
                                      <p:cBhvr>
                                        <p:cTn id="61" dur="1" fill="hold">
                                          <p:stCondLst>
                                            <p:cond delay="0"/>
                                          </p:stCondLst>
                                        </p:cTn>
                                        <p:tgtEl>
                                          <p:spTgt spid="144"/>
                                        </p:tgtEl>
                                        <p:attrNameLst>
                                          <p:attrName>style.visibility</p:attrName>
                                        </p:attrNameLst>
                                      </p:cBhvr>
                                      <p:to>
                                        <p:strVal val="visible"/>
                                      </p:to>
                                    </p:set>
                                    <p:animEffect transition="in" filter="dissolve">
                                      <p:cBhvr>
                                        <p:cTn id="62" dur="500"/>
                                        <p:tgtEl>
                                          <p:spTgt spid="144"/>
                                        </p:tgtEl>
                                      </p:cBhvr>
                                    </p:animEffect>
                                  </p:childTnLst>
                                </p:cTn>
                              </p:par>
                            </p:childTnLst>
                          </p:cTn>
                        </p:par>
                        <p:par>
                          <p:cTn id="63" fill="hold">
                            <p:stCondLst>
                              <p:cond delay="2000"/>
                            </p:stCondLst>
                            <p:childTnLst>
                              <p:par>
                                <p:cTn id="64" presetID="22" presetClass="entr" presetSubtype="8" fill="hold" grpId="0" nodeType="afterEffect">
                                  <p:stCondLst>
                                    <p:cond delay="0"/>
                                  </p:stCondLst>
                                  <p:childTnLst>
                                    <p:set>
                                      <p:cBhvr>
                                        <p:cTn id="65" dur="1" fill="hold">
                                          <p:stCondLst>
                                            <p:cond delay="0"/>
                                          </p:stCondLst>
                                        </p:cTn>
                                        <p:tgtEl>
                                          <p:spTgt spid="100"/>
                                        </p:tgtEl>
                                        <p:attrNameLst>
                                          <p:attrName>style.visibility</p:attrName>
                                        </p:attrNameLst>
                                      </p:cBhvr>
                                      <p:to>
                                        <p:strVal val="visible"/>
                                      </p:to>
                                    </p:set>
                                    <p:animEffect transition="in" filter="wipe(left)">
                                      <p:cBhvr>
                                        <p:cTn id="66" dur="500"/>
                                        <p:tgtEl>
                                          <p:spTgt spid="100"/>
                                        </p:tgtEl>
                                      </p:cBhvr>
                                    </p:animEffect>
                                  </p:childTnLst>
                                </p:cTn>
                              </p:par>
                              <p:par>
                                <p:cTn id="67" presetID="22" presetClass="entr" presetSubtype="2" fill="hold" grpId="0" nodeType="withEffect">
                                  <p:stCondLst>
                                    <p:cond delay="0"/>
                                  </p:stCondLst>
                                  <p:childTnLst>
                                    <p:set>
                                      <p:cBhvr>
                                        <p:cTn id="68" dur="1" fill="hold">
                                          <p:stCondLst>
                                            <p:cond delay="0"/>
                                          </p:stCondLst>
                                        </p:cTn>
                                        <p:tgtEl>
                                          <p:spTgt spid="149"/>
                                        </p:tgtEl>
                                        <p:attrNameLst>
                                          <p:attrName>style.visibility</p:attrName>
                                        </p:attrNameLst>
                                      </p:cBhvr>
                                      <p:to>
                                        <p:strVal val="visible"/>
                                      </p:to>
                                    </p:set>
                                    <p:animEffect transition="in" filter="wipe(right)">
                                      <p:cBhvr>
                                        <p:cTn id="69" dur="500"/>
                                        <p:tgtEl>
                                          <p:spTgt spid="149"/>
                                        </p:tgtEl>
                                      </p:cBhvr>
                                    </p:animEffect>
                                  </p:childTnLst>
                                </p:cTn>
                              </p:par>
                            </p:childTnLst>
                          </p:cTn>
                        </p:par>
                        <p:par>
                          <p:cTn id="70" fill="hold">
                            <p:stCondLst>
                              <p:cond delay="2500"/>
                            </p:stCondLst>
                            <p:childTnLst>
                              <p:par>
                                <p:cTn id="71" presetID="22" presetClass="entr" presetSubtype="8" fill="hold" grpId="0" nodeType="afterEffect">
                                  <p:stCondLst>
                                    <p:cond delay="0"/>
                                  </p:stCondLst>
                                  <p:childTnLst>
                                    <p:set>
                                      <p:cBhvr>
                                        <p:cTn id="72" dur="1" fill="hold">
                                          <p:stCondLst>
                                            <p:cond delay="0"/>
                                          </p:stCondLst>
                                        </p:cTn>
                                        <p:tgtEl>
                                          <p:spTgt spid="150"/>
                                        </p:tgtEl>
                                        <p:attrNameLst>
                                          <p:attrName>style.visibility</p:attrName>
                                        </p:attrNameLst>
                                      </p:cBhvr>
                                      <p:to>
                                        <p:strVal val="visible"/>
                                      </p:to>
                                    </p:set>
                                    <p:animEffect transition="in" filter="wipe(left)">
                                      <p:cBhvr>
                                        <p:cTn id="73" dur="500"/>
                                        <p:tgtEl>
                                          <p:spTgt spid="150"/>
                                        </p:tgtEl>
                                      </p:cBhvr>
                                    </p:animEffect>
                                  </p:childTnLst>
                                </p:cTn>
                              </p:par>
                            </p:childTnLst>
                          </p:cTn>
                        </p:par>
                        <p:par>
                          <p:cTn id="74" fill="hold">
                            <p:stCondLst>
                              <p:cond delay="3000"/>
                            </p:stCondLst>
                            <p:childTnLst>
                              <p:par>
                                <p:cTn id="75" presetID="22" presetClass="entr" presetSubtype="8" fill="hold" grpId="0" nodeType="afterEffect">
                                  <p:stCondLst>
                                    <p:cond delay="0"/>
                                  </p:stCondLst>
                                  <p:childTnLst>
                                    <p:set>
                                      <p:cBhvr>
                                        <p:cTn id="76" dur="1" fill="hold">
                                          <p:stCondLst>
                                            <p:cond delay="0"/>
                                          </p:stCondLst>
                                        </p:cTn>
                                        <p:tgtEl>
                                          <p:spTgt spid="151"/>
                                        </p:tgtEl>
                                        <p:attrNameLst>
                                          <p:attrName>style.visibility</p:attrName>
                                        </p:attrNameLst>
                                      </p:cBhvr>
                                      <p:to>
                                        <p:strVal val="visible"/>
                                      </p:to>
                                    </p:set>
                                    <p:animEffect transition="in" filter="wipe(left)">
                                      <p:cBhvr>
                                        <p:cTn id="77" dur="500"/>
                                        <p:tgtEl>
                                          <p:spTgt spid="151"/>
                                        </p:tgtEl>
                                      </p:cBhvr>
                                    </p:animEffect>
                                  </p:childTnLst>
                                </p:cTn>
                              </p:par>
                            </p:childTnLst>
                          </p:cTn>
                        </p:par>
                        <p:par>
                          <p:cTn id="78" fill="hold">
                            <p:stCondLst>
                              <p:cond delay="3500"/>
                            </p:stCondLst>
                            <p:childTnLst>
                              <p:par>
                                <p:cTn id="79" presetID="22" presetClass="entr" presetSubtype="8" fill="hold" grpId="0" nodeType="afterEffect">
                                  <p:stCondLst>
                                    <p:cond delay="0"/>
                                  </p:stCondLst>
                                  <p:childTnLst>
                                    <p:set>
                                      <p:cBhvr>
                                        <p:cTn id="80" dur="1" fill="hold">
                                          <p:stCondLst>
                                            <p:cond delay="0"/>
                                          </p:stCondLst>
                                        </p:cTn>
                                        <p:tgtEl>
                                          <p:spTgt spid="152"/>
                                        </p:tgtEl>
                                        <p:attrNameLst>
                                          <p:attrName>style.visibility</p:attrName>
                                        </p:attrNameLst>
                                      </p:cBhvr>
                                      <p:to>
                                        <p:strVal val="visible"/>
                                      </p:to>
                                    </p:set>
                                    <p:animEffect transition="in" filter="wipe(left)">
                                      <p:cBhvr>
                                        <p:cTn id="81" dur="500"/>
                                        <p:tgtEl>
                                          <p:spTgt spid="152"/>
                                        </p:tgtEl>
                                      </p:cBhvr>
                                    </p:animEffect>
                                  </p:childTnLst>
                                </p:cTn>
                              </p:par>
                            </p:childTnLst>
                          </p:cTn>
                        </p:par>
                        <p:par>
                          <p:cTn id="82" fill="hold">
                            <p:stCondLst>
                              <p:cond delay="4000"/>
                            </p:stCondLst>
                            <p:childTnLst>
                              <p:par>
                                <p:cTn id="83" presetID="22" presetClass="entr" presetSubtype="8" fill="hold" grpId="0" nodeType="afterEffect">
                                  <p:stCondLst>
                                    <p:cond delay="0"/>
                                  </p:stCondLst>
                                  <p:childTnLst>
                                    <p:set>
                                      <p:cBhvr>
                                        <p:cTn id="84" dur="1" fill="hold">
                                          <p:stCondLst>
                                            <p:cond delay="0"/>
                                          </p:stCondLst>
                                        </p:cTn>
                                        <p:tgtEl>
                                          <p:spTgt spid="153"/>
                                        </p:tgtEl>
                                        <p:attrNameLst>
                                          <p:attrName>style.visibility</p:attrName>
                                        </p:attrNameLst>
                                      </p:cBhvr>
                                      <p:to>
                                        <p:strVal val="visible"/>
                                      </p:to>
                                    </p:set>
                                    <p:animEffect transition="in" filter="wipe(left)">
                                      <p:cBhvr>
                                        <p:cTn id="85" dur="500"/>
                                        <p:tgtEl>
                                          <p:spTgt spid="153"/>
                                        </p:tgtEl>
                                      </p:cBhvr>
                                    </p:animEffect>
                                  </p:childTnLst>
                                </p:cTn>
                              </p:par>
                            </p:childTnLst>
                          </p:cTn>
                        </p:par>
                        <p:par>
                          <p:cTn id="86" fill="hold">
                            <p:stCondLst>
                              <p:cond delay="4500"/>
                            </p:stCondLst>
                            <p:childTnLst>
                              <p:par>
                                <p:cTn id="87" presetID="9" presetClass="entr" presetSubtype="0" fill="hold" grpId="0" nodeType="afterEffect">
                                  <p:stCondLst>
                                    <p:cond delay="0"/>
                                  </p:stCondLst>
                                  <p:childTnLst>
                                    <p:set>
                                      <p:cBhvr>
                                        <p:cTn id="88" dur="1" fill="hold">
                                          <p:stCondLst>
                                            <p:cond delay="0"/>
                                          </p:stCondLst>
                                        </p:cTn>
                                        <p:tgtEl>
                                          <p:spTgt spid="166"/>
                                        </p:tgtEl>
                                        <p:attrNameLst>
                                          <p:attrName>style.visibility</p:attrName>
                                        </p:attrNameLst>
                                      </p:cBhvr>
                                      <p:to>
                                        <p:strVal val="visible"/>
                                      </p:to>
                                    </p:set>
                                    <p:animEffect transition="in" filter="dissolve">
                                      <p:cBhvr>
                                        <p:cTn id="89" dur="500"/>
                                        <p:tgtEl>
                                          <p:spTgt spid="166"/>
                                        </p:tgtEl>
                                      </p:cBhvr>
                                    </p:animEffect>
                                  </p:childTnLst>
                                </p:cTn>
                              </p:par>
                            </p:childTnLst>
                          </p:cTn>
                        </p:par>
                        <p:par>
                          <p:cTn id="90" fill="hold">
                            <p:stCondLst>
                              <p:cond delay="5000"/>
                            </p:stCondLst>
                            <p:childTnLst>
                              <p:par>
                                <p:cTn id="91" presetID="9" presetClass="entr" presetSubtype="0" fill="hold" grpId="0" nodeType="afterEffect">
                                  <p:stCondLst>
                                    <p:cond delay="0"/>
                                  </p:stCondLst>
                                  <p:childTnLst>
                                    <p:set>
                                      <p:cBhvr>
                                        <p:cTn id="92" dur="1" fill="hold">
                                          <p:stCondLst>
                                            <p:cond delay="0"/>
                                          </p:stCondLst>
                                        </p:cTn>
                                        <p:tgtEl>
                                          <p:spTgt spid="170"/>
                                        </p:tgtEl>
                                        <p:attrNameLst>
                                          <p:attrName>style.visibility</p:attrName>
                                        </p:attrNameLst>
                                      </p:cBhvr>
                                      <p:to>
                                        <p:strVal val="visible"/>
                                      </p:to>
                                    </p:set>
                                    <p:animEffect transition="in" filter="dissolve">
                                      <p:cBhvr>
                                        <p:cTn id="93" dur="500"/>
                                        <p:tgtEl>
                                          <p:spTgt spid="170"/>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171"/>
                                        </p:tgtEl>
                                        <p:attrNameLst>
                                          <p:attrName>style.visibility</p:attrName>
                                        </p:attrNameLst>
                                      </p:cBhvr>
                                      <p:to>
                                        <p:strVal val="visible"/>
                                      </p:to>
                                    </p:set>
                                    <p:animEffect transition="in" filter="dissolve">
                                      <p:cBhvr>
                                        <p:cTn id="96" dur="500"/>
                                        <p:tgtEl>
                                          <p:spTgt spid="171"/>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172"/>
                                        </p:tgtEl>
                                        <p:attrNameLst>
                                          <p:attrName>style.visibility</p:attrName>
                                        </p:attrNameLst>
                                      </p:cBhvr>
                                      <p:to>
                                        <p:strVal val="visible"/>
                                      </p:to>
                                    </p:set>
                                    <p:animEffect transition="in" filter="dissolve">
                                      <p:cBhvr>
                                        <p:cTn id="99" dur="500"/>
                                        <p:tgtEl>
                                          <p:spTgt spid="172"/>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173"/>
                                        </p:tgtEl>
                                        <p:attrNameLst>
                                          <p:attrName>style.visibility</p:attrName>
                                        </p:attrNameLst>
                                      </p:cBhvr>
                                      <p:to>
                                        <p:strVal val="visible"/>
                                      </p:to>
                                    </p:set>
                                    <p:animEffect transition="in" filter="dissolve">
                                      <p:cBhvr>
                                        <p:cTn id="102" dur="500"/>
                                        <p:tgtEl>
                                          <p:spTgt spid="173"/>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174"/>
                                        </p:tgtEl>
                                        <p:attrNameLst>
                                          <p:attrName>style.visibility</p:attrName>
                                        </p:attrNameLst>
                                      </p:cBhvr>
                                      <p:to>
                                        <p:strVal val="visible"/>
                                      </p:to>
                                    </p:set>
                                    <p:animEffect transition="in" filter="dissolve">
                                      <p:cBhvr>
                                        <p:cTn id="105" dur="500"/>
                                        <p:tgtEl>
                                          <p:spTgt spid="174"/>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175"/>
                                        </p:tgtEl>
                                        <p:attrNameLst>
                                          <p:attrName>style.visibility</p:attrName>
                                        </p:attrNameLst>
                                      </p:cBhvr>
                                      <p:to>
                                        <p:strVal val="visible"/>
                                      </p:to>
                                    </p:set>
                                    <p:animEffect transition="in" filter="dissolve">
                                      <p:cBhvr>
                                        <p:cTn id="108" dur="500"/>
                                        <p:tgtEl>
                                          <p:spTgt spid="175"/>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176"/>
                                        </p:tgtEl>
                                        <p:attrNameLst>
                                          <p:attrName>style.visibility</p:attrName>
                                        </p:attrNameLst>
                                      </p:cBhvr>
                                      <p:to>
                                        <p:strVal val="visible"/>
                                      </p:to>
                                    </p:set>
                                    <p:animEffect transition="in" filter="dissolve">
                                      <p:cBhvr>
                                        <p:cTn id="111" dur="500"/>
                                        <p:tgtEl>
                                          <p:spTgt spid="176"/>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177"/>
                                        </p:tgtEl>
                                        <p:attrNameLst>
                                          <p:attrName>style.visibility</p:attrName>
                                        </p:attrNameLst>
                                      </p:cBhvr>
                                      <p:to>
                                        <p:strVal val="visible"/>
                                      </p:to>
                                    </p:set>
                                    <p:animEffect transition="in" filter="dissolve">
                                      <p:cBhvr>
                                        <p:cTn id="114" dur="500"/>
                                        <p:tgtEl>
                                          <p:spTgt spid="177"/>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178"/>
                                        </p:tgtEl>
                                        <p:attrNameLst>
                                          <p:attrName>style.visibility</p:attrName>
                                        </p:attrNameLst>
                                      </p:cBhvr>
                                      <p:to>
                                        <p:strVal val="visible"/>
                                      </p:to>
                                    </p:set>
                                    <p:animEffect transition="in" filter="dissolve">
                                      <p:cBhvr>
                                        <p:cTn id="117" dur="500"/>
                                        <p:tgtEl>
                                          <p:spTgt spid="178"/>
                                        </p:tgtEl>
                                      </p:cBhvr>
                                    </p:animEffect>
                                  </p:childTnLst>
                                </p:cTn>
                              </p:par>
                              <p:par>
                                <p:cTn id="118" presetID="9" presetClass="entr" presetSubtype="0" fill="hold" grpId="0" nodeType="withEffect">
                                  <p:stCondLst>
                                    <p:cond delay="0"/>
                                  </p:stCondLst>
                                  <p:childTnLst>
                                    <p:set>
                                      <p:cBhvr>
                                        <p:cTn id="119" dur="1" fill="hold">
                                          <p:stCondLst>
                                            <p:cond delay="0"/>
                                          </p:stCondLst>
                                        </p:cTn>
                                        <p:tgtEl>
                                          <p:spTgt spid="179"/>
                                        </p:tgtEl>
                                        <p:attrNameLst>
                                          <p:attrName>style.visibility</p:attrName>
                                        </p:attrNameLst>
                                      </p:cBhvr>
                                      <p:to>
                                        <p:strVal val="visible"/>
                                      </p:to>
                                    </p:set>
                                    <p:animEffect transition="in" filter="dissolve">
                                      <p:cBhvr>
                                        <p:cTn id="120" dur="500"/>
                                        <p:tgtEl>
                                          <p:spTgt spid="179"/>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180"/>
                                        </p:tgtEl>
                                        <p:attrNameLst>
                                          <p:attrName>style.visibility</p:attrName>
                                        </p:attrNameLst>
                                      </p:cBhvr>
                                      <p:to>
                                        <p:strVal val="visible"/>
                                      </p:to>
                                    </p:set>
                                    <p:animEffect transition="in" filter="dissolve">
                                      <p:cBhvr>
                                        <p:cTn id="123" dur="500"/>
                                        <p:tgtEl>
                                          <p:spTgt spid="180"/>
                                        </p:tgtEl>
                                      </p:cBhvr>
                                    </p:animEffect>
                                  </p:childTnLst>
                                </p:cTn>
                              </p:par>
                            </p:childTnLst>
                          </p:cTn>
                        </p:par>
                        <p:par>
                          <p:cTn id="124" fill="hold">
                            <p:stCondLst>
                              <p:cond delay="5500"/>
                            </p:stCondLst>
                            <p:childTnLst>
                              <p:par>
                                <p:cTn id="125" presetID="9" presetClass="entr" presetSubtype="0" fill="hold" grpId="0" nodeType="afterEffect">
                                  <p:stCondLst>
                                    <p:cond delay="0"/>
                                  </p:stCondLst>
                                  <p:childTnLst>
                                    <p:set>
                                      <p:cBhvr>
                                        <p:cTn id="126" dur="1" fill="hold">
                                          <p:stCondLst>
                                            <p:cond delay="0"/>
                                          </p:stCondLst>
                                        </p:cTn>
                                        <p:tgtEl>
                                          <p:spTgt spid="184"/>
                                        </p:tgtEl>
                                        <p:attrNameLst>
                                          <p:attrName>style.visibility</p:attrName>
                                        </p:attrNameLst>
                                      </p:cBhvr>
                                      <p:to>
                                        <p:strVal val="visible"/>
                                      </p:to>
                                    </p:set>
                                    <p:animEffect transition="in" filter="dissolve">
                                      <p:cBhvr>
                                        <p:cTn id="127" dur="500"/>
                                        <p:tgtEl>
                                          <p:spTgt spid="184"/>
                                        </p:tgtEl>
                                      </p:cBhvr>
                                    </p:animEffect>
                                  </p:childTnLst>
                                </p:cTn>
                              </p:par>
                            </p:childTnLst>
                          </p:cTn>
                        </p:par>
                        <p:par>
                          <p:cTn id="128" fill="hold">
                            <p:stCondLst>
                              <p:cond delay="6000"/>
                            </p:stCondLst>
                            <p:childTnLst>
                              <p:par>
                                <p:cTn id="129" presetID="9" presetClass="entr" presetSubtype="0" fill="hold" nodeType="afterEffect">
                                  <p:stCondLst>
                                    <p:cond delay="0"/>
                                  </p:stCondLst>
                                  <p:childTnLst>
                                    <p:set>
                                      <p:cBhvr>
                                        <p:cTn id="130" dur="1" fill="hold">
                                          <p:stCondLst>
                                            <p:cond delay="0"/>
                                          </p:stCondLst>
                                        </p:cTn>
                                        <p:tgtEl>
                                          <p:spTgt spid="223"/>
                                        </p:tgtEl>
                                        <p:attrNameLst>
                                          <p:attrName>style.visibility</p:attrName>
                                        </p:attrNameLst>
                                      </p:cBhvr>
                                      <p:to>
                                        <p:strVal val="visible"/>
                                      </p:to>
                                    </p:set>
                                    <p:animEffect transition="in" filter="dissolve">
                                      <p:cBhvr>
                                        <p:cTn id="131" dur="500"/>
                                        <p:tgtEl>
                                          <p:spTgt spid="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 grpId="0" animBg="1"/>
      <p:bldP spid="226" grpId="0"/>
      <p:bldP spid="233" grpId="0" animBg="1"/>
      <p:bldP spid="241" grpId="0"/>
      <p:bldP spid="242" grpId="0"/>
      <p:bldP spid="73" grpId="0"/>
      <p:bldP spid="80" grpId="0" animBg="1"/>
      <p:bldP spid="90" grpId="0" animBg="1"/>
      <p:bldP spid="91" grpId="0" animBg="1"/>
      <p:bldP spid="92" grpId="0" animBg="1"/>
      <p:bldP spid="100" grpId="0" animBg="1"/>
      <p:bldP spid="144" grpId="0"/>
      <p:bldP spid="149" grpId="0" animBg="1"/>
      <p:bldP spid="150" grpId="0" animBg="1"/>
      <p:bldP spid="151" grpId="0" animBg="1"/>
      <p:bldP spid="152" grpId="0" animBg="1"/>
      <p:bldP spid="153" grpId="0" animBg="1"/>
      <p:bldP spid="166" grpId="0"/>
      <p:bldP spid="170" grpId="0"/>
      <p:bldP spid="171" grpId="0"/>
      <p:bldP spid="172" grpId="0"/>
      <p:bldP spid="173" grpId="0"/>
      <p:bldP spid="174" grpId="0"/>
      <p:bldP spid="175" grpId="0"/>
      <p:bldP spid="176" grpId="0"/>
      <p:bldP spid="177" grpId="0"/>
      <p:bldP spid="178" grpId="0"/>
      <p:bldP spid="179" grpId="0"/>
      <p:bldP spid="180" grpId="0"/>
      <p:bldP spid="18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185140" y="254096"/>
            <a:ext cx="8544983" cy="670967"/>
          </a:xfrm>
        </p:spPr>
        <p:txBody>
          <a:bodyPr>
            <a:normAutofit/>
          </a:bodyPr>
          <a:lstStyle/>
          <a:p>
            <a:pPr algn="ctr"/>
            <a:r>
              <a:rPr lang="en-US" sz="3600" dirty="0">
                <a:latin typeface="Avenir Book" panose="020B0503020203020204" pitchFamily="34" charset="-78"/>
                <a:cs typeface="Avenir Book" panose="020B0503020203020204" pitchFamily="34" charset="-78"/>
              </a:rPr>
              <a:t>TCP </a:t>
            </a:r>
            <a:r>
              <a:rPr lang="en-US" sz="3600" dirty="0" smtClean="0">
                <a:latin typeface="Avenir Book" panose="020B0503020203020204" pitchFamily="34" charset="-78"/>
                <a:cs typeface="Avenir Book" panose="020B0503020203020204" pitchFamily="34" charset="-78"/>
              </a:rPr>
              <a:t>Slow </a:t>
            </a:r>
            <a:r>
              <a:rPr lang="en-US" sz="3600" dirty="0">
                <a:latin typeface="Avenir Book" panose="020B0503020203020204" pitchFamily="34" charset="-78"/>
                <a:cs typeface="Avenir Book" panose="020B0503020203020204" pitchFamily="34" charset="-78"/>
              </a:rPr>
              <a:t>S</a:t>
            </a:r>
            <a:r>
              <a:rPr lang="en-US" sz="3600" dirty="0" smtClean="0">
                <a:latin typeface="Avenir Book" panose="020B0503020203020204" pitchFamily="34" charset="-78"/>
                <a:cs typeface="Avenir Book" panose="020B0503020203020204" pitchFamily="34" charset="-78"/>
              </a:rPr>
              <a:t>tart </a:t>
            </a:r>
            <a:endParaRPr lang="en-US" sz="3300" dirty="0">
              <a:latin typeface="Avenir Book" panose="020B0503020203020204" pitchFamily="34" charset="-78"/>
              <a:cs typeface="Avenir Book" panose="020B0503020203020204" pitchFamily="34" charset="-78"/>
            </a:endParaRPr>
          </a:p>
        </p:txBody>
      </p:sp>
      <p:sp>
        <p:nvSpPr>
          <p:cNvPr id="88" name="Rectangle 3">
            <a:extLst>
              <a:ext uri="{FF2B5EF4-FFF2-40B4-BE49-F238E27FC236}">
                <a16:creationId xmlns:a16="http://schemas.microsoft.com/office/drawing/2014/main" id="{8A57114D-913B-0446-AF23-3E8C1F4B81CA}"/>
              </a:ext>
            </a:extLst>
          </p:cNvPr>
          <p:cNvSpPr txBox="1">
            <a:spLocks noChangeArrowheads="1"/>
          </p:cNvSpPr>
          <p:nvPr/>
        </p:nvSpPr>
        <p:spPr>
          <a:xfrm>
            <a:off x="673332" y="1157130"/>
            <a:ext cx="6342610" cy="3910693"/>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95275" indent="-197644" defTabSz="685800">
              <a:spcBef>
                <a:spcPts val="750"/>
              </a:spcBef>
              <a:buFont typeface="Wingdings" charset="2"/>
              <a:buChar char="§"/>
              <a:defRPr/>
            </a:pPr>
            <a:r>
              <a:rPr lang="en-US" sz="2400" dirty="0">
                <a:solidFill>
                  <a:prstClr val="black"/>
                </a:solidFill>
                <a:latin typeface="Avenir Book" panose="020B0503020203020204" pitchFamily="34" charset="-78"/>
                <a:cs typeface="Avenir Book" panose="020B0503020203020204" pitchFamily="34" charset="-78"/>
              </a:rPr>
              <a:t>W</a:t>
            </a:r>
            <a:r>
              <a:rPr lang="en-US" sz="2400" dirty="0" smtClean="0">
                <a:solidFill>
                  <a:prstClr val="black"/>
                </a:solidFill>
                <a:latin typeface="Avenir Book" panose="020B0503020203020204" pitchFamily="34" charset="-78"/>
                <a:cs typeface="Avenir Book" panose="020B0503020203020204" pitchFamily="34" charset="-78"/>
              </a:rPr>
              <a:t>hen </a:t>
            </a:r>
            <a:r>
              <a:rPr lang="en-US" sz="2400" dirty="0">
                <a:solidFill>
                  <a:prstClr val="black"/>
                </a:solidFill>
                <a:latin typeface="Avenir Book" panose="020B0503020203020204" pitchFamily="34" charset="-78"/>
                <a:cs typeface="Avenir Book" panose="020B0503020203020204" pitchFamily="34" charset="-78"/>
              </a:rPr>
              <a:t>connection begins, increase rate exponentially until first loss event:</a:t>
            </a:r>
          </a:p>
          <a:p>
            <a:pPr marL="521494" lvl="1" indent="-173831" defTabSz="685800">
              <a:spcBef>
                <a:spcPts val="375"/>
              </a:spcBef>
              <a:buFont typeface="Arial"/>
              <a:buChar char="•"/>
              <a:defRPr/>
            </a:pPr>
            <a:r>
              <a:rPr lang="en-US" sz="2100" dirty="0">
                <a:solidFill>
                  <a:prstClr val="black"/>
                </a:solidFill>
                <a:latin typeface="Avenir Book" panose="020B0503020203020204" pitchFamily="34" charset="-78"/>
                <a:cs typeface="Avenir Book" panose="020B0503020203020204" pitchFamily="34" charset="-78"/>
              </a:rPr>
              <a:t>I</a:t>
            </a:r>
            <a:r>
              <a:rPr lang="en-US" sz="2100" dirty="0" smtClean="0">
                <a:solidFill>
                  <a:prstClr val="black"/>
                </a:solidFill>
                <a:latin typeface="Avenir Book" panose="020B0503020203020204" pitchFamily="34" charset="-78"/>
                <a:cs typeface="Avenir Book" panose="020B0503020203020204" pitchFamily="34" charset="-78"/>
              </a:rPr>
              <a:t>nitially </a:t>
            </a:r>
            <a:r>
              <a:rPr lang="en-US" sz="2100" b="1" dirty="0" err="1">
                <a:solidFill>
                  <a:prstClr val="black"/>
                </a:solidFill>
                <a:latin typeface="Avenir Book" panose="020B0503020203020204" pitchFamily="34" charset="-78"/>
                <a:cs typeface="Avenir Book" panose="020B0503020203020204" pitchFamily="34" charset="-78"/>
              </a:rPr>
              <a:t>cwnd</a:t>
            </a:r>
            <a:r>
              <a:rPr lang="en-US" sz="2100" dirty="0">
                <a:solidFill>
                  <a:prstClr val="black"/>
                </a:solidFill>
                <a:latin typeface="Avenir Book" panose="020B0503020203020204" pitchFamily="34" charset="-78"/>
                <a:cs typeface="Avenir Book" panose="020B0503020203020204" pitchFamily="34" charset="-78"/>
              </a:rPr>
              <a:t> = 1 MSS</a:t>
            </a:r>
          </a:p>
          <a:p>
            <a:pPr marL="521494" lvl="1" indent="-173831" defTabSz="685800">
              <a:spcBef>
                <a:spcPts val="375"/>
              </a:spcBef>
              <a:buFont typeface="Arial"/>
              <a:buChar char="•"/>
              <a:defRPr/>
            </a:pPr>
            <a:r>
              <a:rPr lang="en-US" sz="2100" dirty="0">
                <a:solidFill>
                  <a:prstClr val="black"/>
                </a:solidFill>
                <a:latin typeface="Avenir Book" panose="020B0503020203020204" pitchFamily="34" charset="-78"/>
                <a:cs typeface="Avenir Book" panose="020B0503020203020204" pitchFamily="34" charset="-78"/>
              </a:rPr>
              <a:t>D</a:t>
            </a:r>
            <a:r>
              <a:rPr lang="en-US" sz="2100" dirty="0" smtClean="0">
                <a:solidFill>
                  <a:prstClr val="black"/>
                </a:solidFill>
                <a:latin typeface="Avenir Book" panose="020B0503020203020204" pitchFamily="34" charset="-78"/>
                <a:cs typeface="Avenir Book" panose="020B0503020203020204" pitchFamily="34" charset="-78"/>
              </a:rPr>
              <a:t>ouble </a:t>
            </a:r>
            <a:r>
              <a:rPr lang="en-US" sz="2100" b="1" dirty="0" err="1">
                <a:solidFill>
                  <a:prstClr val="black"/>
                </a:solidFill>
                <a:latin typeface="Avenir Book" panose="020B0503020203020204" pitchFamily="34" charset="-78"/>
                <a:cs typeface="Avenir Book" panose="020B0503020203020204" pitchFamily="34" charset="-78"/>
              </a:rPr>
              <a:t>cwnd</a:t>
            </a:r>
            <a:r>
              <a:rPr lang="en-US" sz="2100" dirty="0">
                <a:solidFill>
                  <a:prstClr val="black"/>
                </a:solidFill>
                <a:latin typeface="Avenir Book" panose="020B0503020203020204" pitchFamily="34" charset="-78"/>
                <a:cs typeface="Avenir Book" panose="020B0503020203020204" pitchFamily="34" charset="-78"/>
              </a:rPr>
              <a:t> every RTT</a:t>
            </a:r>
          </a:p>
          <a:p>
            <a:pPr marL="521494" lvl="1" indent="-173831" defTabSz="685800">
              <a:spcBef>
                <a:spcPts val="375"/>
              </a:spcBef>
              <a:buFont typeface="Arial"/>
              <a:buChar char="•"/>
              <a:defRPr/>
            </a:pPr>
            <a:r>
              <a:rPr lang="en-US" sz="2100" dirty="0">
                <a:solidFill>
                  <a:prstClr val="black"/>
                </a:solidFill>
                <a:latin typeface="Avenir Book" panose="020B0503020203020204" pitchFamily="34" charset="-78"/>
                <a:cs typeface="Avenir Book" panose="020B0503020203020204" pitchFamily="34" charset="-78"/>
              </a:rPr>
              <a:t>D</a:t>
            </a:r>
            <a:r>
              <a:rPr lang="en-US" sz="2100" dirty="0" smtClean="0">
                <a:solidFill>
                  <a:prstClr val="black"/>
                </a:solidFill>
                <a:latin typeface="Avenir Book" panose="020B0503020203020204" pitchFamily="34" charset="-78"/>
                <a:cs typeface="Avenir Book" panose="020B0503020203020204" pitchFamily="34" charset="-78"/>
              </a:rPr>
              <a:t>one </a:t>
            </a:r>
            <a:r>
              <a:rPr lang="en-US" sz="2100" dirty="0">
                <a:solidFill>
                  <a:prstClr val="black"/>
                </a:solidFill>
                <a:latin typeface="Avenir Book" panose="020B0503020203020204" pitchFamily="34" charset="-78"/>
                <a:cs typeface="Avenir Book" panose="020B0503020203020204" pitchFamily="34" charset="-78"/>
              </a:rPr>
              <a:t>by incrementing </a:t>
            </a:r>
            <a:r>
              <a:rPr lang="en-US" sz="2100" b="1" dirty="0" err="1">
                <a:solidFill>
                  <a:prstClr val="black"/>
                </a:solidFill>
                <a:latin typeface="Avenir Book" panose="020B0503020203020204" pitchFamily="34" charset="-78"/>
                <a:cs typeface="Avenir Book" panose="020B0503020203020204" pitchFamily="34" charset="-78"/>
              </a:rPr>
              <a:t>cwnd</a:t>
            </a:r>
            <a:r>
              <a:rPr lang="en-US" sz="2100" dirty="0">
                <a:solidFill>
                  <a:prstClr val="black"/>
                </a:solidFill>
                <a:latin typeface="Avenir Book" panose="020B0503020203020204" pitchFamily="34" charset="-78"/>
                <a:cs typeface="Avenir Book" panose="020B0503020203020204" pitchFamily="34" charset="-78"/>
              </a:rPr>
              <a:t> for every ACK received</a:t>
            </a:r>
          </a:p>
        </p:txBody>
      </p:sp>
      <p:sp>
        <p:nvSpPr>
          <p:cNvPr id="224" name="Line 6">
            <a:extLst>
              <a:ext uri="{FF2B5EF4-FFF2-40B4-BE49-F238E27FC236}">
                <a16:creationId xmlns:a16="http://schemas.microsoft.com/office/drawing/2014/main" id="{6A528287-EE91-2148-8BF9-9042AB1CFB64}"/>
              </a:ext>
            </a:extLst>
          </p:cNvPr>
          <p:cNvSpPr>
            <a:spLocks noChangeShapeType="1"/>
          </p:cNvSpPr>
          <p:nvPr/>
        </p:nvSpPr>
        <p:spPr bwMode="auto">
          <a:xfrm>
            <a:off x="8526681" y="2048036"/>
            <a:ext cx="1878806" cy="264319"/>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5" name="Text Box 8">
            <a:extLst>
              <a:ext uri="{FF2B5EF4-FFF2-40B4-BE49-F238E27FC236}">
                <a16:creationId xmlns:a16="http://schemas.microsoft.com/office/drawing/2014/main" id="{BF8683E2-9BD1-4641-8269-1F97FE166C40}"/>
              </a:ext>
            </a:extLst>
          </p:cNvPr>
          <p:cNvSpPr txBox="1">
            <a:spLocks noChangeArrowheads="1"/>
          </p:cNvSpPr>
          <p:nvPr/>
        </p:nvSpPr>
        <p:spPr bwMode="auto">
          <a:xfrm>
            <a:off x="8195269" y="1194356"/>
            <a:ext cx="710452" cy="3000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350">
                <a:solidFill>
                  <a:srgbClr val="000000"/>
                </a:solidFill>
                <a:latin typeface="Avenir Book" panose="020B0503020203020204" pitchFamily="34" charset="-78"/>
                <a:cs typeface="Avenir Book" panose="020B0503020203020204" pitchFamily="34" charset="-78"/>
              </a:rPr>
              <a:t>Host A</a:t>
            </a:r>
          </a:p>
        </p:txBody>
      </p:sp>
      <p:sp>
        <p:nvSpPr>
          <p:cNvPr id="226"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408567">
            <a:off x="9245495" y="2010374"/>
            <a:ext cx="978153"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a:solidFill>
                  <a:srgbClr val="000000"/>
                </a:solidFill>
                <a:latin typeface="Avenir Book" panose="020B0503020203020204" pitchFamily="34" charset="-78"/>
                <a:cs typeface="Avenir Book" panose="020B0503020203020204" pitchFamily="34" charset="-78"/>
              </a:rPr>
              <a:t>one segment</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228" name="Text Box 12">
            <a:extLst>
              <a:ext uri="{FF2B5EF4-FFF2-40B4-BE49-F238E27FC236}">
                <a16:creationId xmlns:a16="http://schemas.microsoft.com/office/drawing/2014/main" id="{51858FD0-9B85-8441-9B12-8875189F665C}"/>
              </a:ext>
            </a:extLst>
          </p:cNvPr>
          <p:cNvSpPr txBox="1">
            <a:spLocks noChangeArrowheads="1"/>
          </p:cNvSpPr>
          <p:nvPr/>
        </p:nvSpPr>
        <p:spPr bwMode="auto">
          <a:xfrm>
            <a:off x="10026083" y="1183641"/>
            <a:ext cx="704040" cy="3000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350">
                <a:solidFill>
                  <a:srgbClr val="000000"/>
                </a:solidFill>
                <a:latin typeface="Avenir Book" panose="020B0503020203020204" pitchFamily="34" charset="-78"/>
                <a:cs typeface="Avenir Book" panose="020B0503020203020204" pitchFamily="34" charset="-78"/>
              </a:rPr>
              <a:t>Host B</a:t>
            </a:r>
          </a:p>
        </p:txBody>
      </p:sp>
      <p:sp>
        <p:nvSpPr>
          <p:cNvPr id="229" name="Line 13">
            <a:extLst>
              <a:ext uri="{FF2B5EF4-FFF2-40B4-BE49-F238E27FC236}">
                <a16:creationId xmlns:a16="http://schemas.microsoft.com/office/drawing/2014/main" id="{A18AC8EC-DBD1-E34E-B3EA-D3876A530333}"/>
              </a:ext>
            </a:extLst>
          </p:cNvPr>
          <p:cNvSpPr>
            <a:spLocks noChangeShapeType="1"/>
          </p:cNvSpPr>
          <p:nvPr/>
        </p:nvSpPr>
        <p:spPr bwMode="auto">
          <a:xfrm>
            <a:off x="8523109" y="1908732"/>
            <a:ext cx="0" cy="2886075"/>
          </a:xfrm>
          <a:prstGeom prst="line">
            <a:avLst/>
          </a:prstGeom>
          <a:noFill/>
          <a:ln w="19050">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0" name="Line 14">
            <a:extLst>
              <a:ext uri="{FF2B5EF4-FFF2-40B4-BE49-F238E27FC236}">
                <a16:creationId xmlns:a16="http://schemas.microsoft.com/office/drawing/2014/main" id="{77B3310E-1B60-414E-9423-328982307B1D}"/>
              </a:ext>
            </a:extLst>
          </p:cNvPr>
          <p:cNvSpPr>
            <a:spLocks noChangeShapeType="1"/>
          </p:cNvSpPr>
          <p:nvPr/>
        </p:nvSpPr>
        <p:spPr bwMode="auto">
          <a:xfrm>
            <a:off x="10409059" y="1937307"/>
            <a:ext cx="0" cy="2886075"/>
          </a:xfrm>
          <a:prstGeom prst="line">
            <a:avLst/>
          </a:prstGeom>
          <a:noFill/>
          <a:ln w="19050">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4" name="Group 3">
            <a:extLst>
              <a:ext uri="{FF2B5EF4-FFF2-40B4-BE49-F238E27FC236}">
                <a16:creationId xmlns:a16="http://schemas.microsoft.com/office/drawing/2014/main" id="{E69B56F2-B7D2-5247-8C5B-11CDFE50D6C7}"/>
              </a:ext>
            </a:extLst>
          </p:cNvPr>
          <p:cNvGrpSpPr/>
          <p:nvPr/>
        </p:nvGrpSpPr>
        <p:grpSpPr>
          <a:xfrm>
            <a:off x="8266365" y="2020651"/>
            <a:ext cx="253916" cy="622697"/>
            <a:chOff x="7237995" y="2270077"/>
            <a:chExt cx="338555" cy="830263"/>
          </a:xfrm>
        </p:grpSpPr>
        <p:sp>
          <p:nvSpPr>
            <p:cNvPr id="227" name="Text Box 10">
              <a:extLst>
                <a:ext uri="{FF2B5EF4-FFF2-40B4-BE49-F238E27FC236}">
                  <a16:creationId xmlns:a16="http://schemas.microsoft.com/office/drawing/2014/main" id="{A25707E3-FE96-074A-AE26-F8222C4C395A}"/>
                </a:ext>
              </a:extLst>
            </p:cNvPr>
            <p:cNvSpPr txBox="1">
              <a:spLocks noChangeArrowheads="1"/>
            </p:cNvSpPr>
            <p:nvPr/>
          </p:nvSpPr>
          <p:spPr bwMode="auto">
            <a:xfrm rot="16200000">
              <a:off x="7128137" y="2493708"/>
              <a:ext cx="558272" cy="33855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a:solidFill>
                    <a:srgbClr val="000000"/>
                  </a:solidFill>
                  <a:latin typeface="Avenir Book" panose="020B0503020203020204" pitchFamily="34" charset="-78"/>
                  <a:cs typeface="Avenir Book" panose="020B0503020203020204" pitchFamily="34" charset="-78"/>
                </a:rPr>
                <a:t>RTT</a:t>
              </a:r>
              <a:endParaRPr lang="en-US" sz="750">
                <a:solidFill>
                  <a:srgbClr val="000000"/>
                </a:solidFill>
                <a:latin typeface="Avenir Book" panose="020B0503020203020204" pitchFamily="34" charset="-78"/>
                <a:cs typeface="Avenir Book" panose="020B0503020203020204" pitchFamily="34" charset="-78"/>
              </a:endParaRPr>
            </a:p>
          </p:txBody>
        </p:sp>
        <p:sp>
          <p:nvSpPr>
            <p:cNvPr id="231" name="Line 15">
              <a:extLst>
                <a:ext uri="{FF2B5EF4-FFF2-40B4-BE49-F238E27FC236}">
                  <a16:creationId xmlns:a16="http://schemas.microsoft.com/office/drawing/2014/main" id="{1BE79FAE-9CDC-7B45-A6C0-E89FC9FC2363}"/>
                </a:ext>
              </a:extLst>
            </p:cNvPr>
            <p:cNvSpPr>
              <a:spLocks noChangeShapeType="1"/>
            </p:cNvSpPr>
            <p:nvPr/>
          </p:nvSpPr>
          <p:spPr bwMode="auto">
            <a:xfrm flipH="1" flipV="1">
              <a:off x="7399338" y="2270077"/>
              <a:ext cx="4762" cy="219075"/>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2" name="Line 16">
              <a:extLst>
                <a:ext uri="{FF2B5EF4-FFF2-40B4-BE49-F238E27FC236}">
                  <a16:creationId xmlns:a16="http://schemas.microsoft.com/office/drawing/2014/main" id="{59A77926-4B5A-AC4A-B560-0B735D6BC784}"/>
                </a:ext>
              </a:extLst>
            </p:cNvPr>
            <p:cNvSpPr>
              <a:spLocks noChangeShapeType="1"/>
            </p:cNvSpPr>
            <p:nvPr/>
          </p:nvSpPr>
          <p:spPr bwMode="auto">
            <a:xfrm>
              <a:off x="7408863" y="2876502"/>
              <a:ext cx="4762" cy="223838"/>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33" name="Line 17">
            <a:extLst>
              <a:ext uri="{FF2B5EF4-FFF2-40B4-BE49-F238E27FC236}">
                <a16:creationId xmlns:a16="http://schemas.microsoft.com/office/drawing/2014/main" id="{6F1B852B-55C3-8747-96CA-AA2F2AB5E525}"/>
              </a:ext>
            </a:extLst>
          </p:cNvPr>
          <p:cNvSpPr>
            <a:spLocks noChangeShapeType="1"/>
          </p:cNvSpPr>
          <p:nvPr/>
        </p:nvSpPr>
        <p:spPr bwMode="auto">
          <a:xfrm flipV="1">
            <a:off x="8508822" y="2351645"/>
            <a:ext cx="1878806" cy="264319"/>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34" name="Group 18">
            <a:extLst>
              <a:ext uri="{FF2B5EF4-FFF2-40B4-BE49-F238E27FC236}">
                <a16:creationId xmlns:a16="http://schemas.microsoft.com/office/drawing/2014/main" id="{065B59AF-8C8D-9041-B965-0C2B0A5F8CEF}"/>
              </a:ext>
            </a:extLst>
          </p:cNvPr>
          <p:cNvGrpSpPr>
            <a:grpSpLocks/>
          </p:cNvGrpSpPr>
          <p:nvPr/>
        </p:nvGrpSpPr>
        <p:grpSpPr bwMode="auto">
          <a:xfrm>
            <a:off x="10161406" y="4407849"/>
            <a:ext cx="527446" cy="300037"/>
            <a:chOff x="3289" y="3527"/>
            <a:chExt cx="443" cy="252"/>
          </a:xfrm>
        </p:grpSpPr>
        <p:sp>
          <p:nvSpPr>
            <p:cNvPr id="235" name="Rectangle 19">
              <a:extLst>
                <a:ext uri="{FF2B5EF4-FFF2-40B4-BE49-F238E27FC236}">
                  <a16:creationId xmlns:a16="http://schemas.microsoft.com/office/drawing/2014/main" id="{87C76A64-BE9B-B84D-B23B-73554D8DC2C9}"/>
                </a:ext>
              </a:extLst>
            </p:cNvPr>
            <p:cNvSpPr>
              <a:spLocks noChangeArrowheads="1"/>
            </p:cNvSpPr>
            <p:nvPr/>
          </p:nvSpPr>
          <p:spPr bwMode="auto">
            <a:xfrm>
              <a:off x="3342" y="3576"/>
              <a:ext cx="324" cy="15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6" name="Text Box 20">
              <a:extLst>
                <a:ext uri="{FF2B5EF4-FFF2-40B4-BE49-F238E27FC236}">
                  <a16:creationId xmlns:a16="http://schemas.microsoft.com/office/drawing/2014/main" id="{0453126D-C0BC-5F4F-8DBD-30CD1FA8A1CD}"/>
                </a:ext>
              </a:extLst>
            </p:cNvPr>
            <p:cNvSpPr txBox="1">
              <a:spLocks noChangeArrowheads="1"/>
            </p:cNvSpPr>
            <p:nvPr/>
          </p:nvSpPr>
          <p:spPr bwMode="auto">
            <a:xfrm>
              <a:off x="3289" y="3527"/>
              <a:ext cx="443" cy="25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350" kern="0">
                  <a:solidFill>
                    <a:srgbClr val="000000"/>
                  </a:solidFill>
                  <a:latin typeface="Avenir Book" panose="020B0503020203020204" pitchFamily="34" charset="-78"/>
                  <a:cs typeface="Avenir Book" panose="020B0503020203020204" pitchFamily="34" charset="-78"/>
                </a:rPr>
                <a:t>time</a:t>
              </a:r>
              <a:endParaRPr lang="en-US" sz="750" kern="0">
                <a:solidFill>
                  <a:srgbClr val="000000"/>
                </a:solidFill>
                <a:latin typeface="Avenir Book" panose="020B0503020203020204" pitchFamily="34" charset="-78"/>
                <a:cs typeface="Avenir Book" panose="020B0503020203020204" pitchFamily="34" charset="-78"/>
              </a:endParaRPr>
            </a:p>
          </p:txBody>
        </p:sp>
      </p:grpSp>
      <p:grpSp>
        <p:nvGrpSpPr>
          <p:cNvPr id="5" name="Group 4">
            <a:extLst>
              <a:ext uri="{FF2B5EF4-FFF2-40B4-BE49-F238E27FC236}">
                <a16:creationId xmlns:a16="http://schemas.microsoft.com/office/drawing/2014/main" id="{4100408E-3418-754E-97D5-873085045522}"/>
              </a:ext>
            </a:extLst>
          </p:cNvPr>
          <p:cNvGrpSpPr/>
          <p:nvPr/>
        </p:nvGrpSpPr>
        <p:grpSpPr>
          <a:xfrm>
            <a:off x="8526681" y="2633823"/>
            <a:ext cx="1882379" cy="328613"/>
            <a:chOff x="7585075" y="3087640"/>
            <a:chExt cx="2509838" cy="438150"/>
          </a:xfrm>
        </p:grpSpPr>
        <p:sp>
          <p:nvSpPr>
            <p:cNvPr id="237" name="Line 21">
              <a:extLst>
                <a:ext uri="{FF2B5EF4-FFF2-40B4-BE49-F238E27FC236}">
                  <a16:creationId xmlns:a16="http://schemas.microsoft.com/office/drawing/2014/main" id="{9884C69B-71B1-0942-8DD7-4BADAC4C58CF}"/>
                </a:ext>
              </a:extLst>
            </p:cNvPr>
            <p:cNvSpPr>
              <a:spLocks noChangeShapeType="1"/>
            </p:cNvSpPr>
            <p:nvPr/>
          </p:nvSpPr>
          <p:spPr bwMode="auto">
            <a:xfrm>
              <a:off x="7589838" y="3087640"/>
              <a:ext cx="2505075" cy="352425"/>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8" name="Line 22">
              <a:extLst>
                <a:ext uri="{FF2B5EF4-FFF2-40B4-BE49-F238E27FC236}">
                  <a16:creationId xmlns:a16="http://schemas.microsoft.com/office/drawing/2014/main" id="{51BC13AD-02C4-1049-8BE5-DF4431F8416C}"/>
                </a:ext>
              </a:extLst>
            </p:cNvPr>
            <p:cNvSpPr>
              <a:spLocks noChangeShapeType="1"/>
            </p:cNvSpPr>
            <p:nvPr/>
          </p:nvSpPr>
          <p:spPr bwMode="auto">
            <a:xfrm>
              <a:off x="7585075" y="3173365"/>
              <a:ext cx="2505075" cy="352425"/>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6" name="Group 5">
            <a:extLst>
              <a:ext uri="{FF2B5EF4-FFF2-40B4-BE49-F238E27FC236}">
                <a16:creationId xmlns:a16="http://schemas.microsoft.com/office/drawing/2014/main" id="{C604703D-5DBE-F940-8D53-F844A095856D}"/>
              </a:ext>
            </a:extLst>
          </p:cNvPr>
          <p:cNvGrpSpPr/>
          <p:nvPr/>
        </p:nvGrpSpPr>
        <p:grpSpPr>
          <a:xfrm>
            <a:off x="8506441" y="3091024"/>
            <a:ext cx="1916906" cy="459581"/>
            <a:chOff x="7558088" y="3697240"/>
            <a:chExt cx="2555875" cy="612775"/>
          </a:xfrm>
        </p:grpSpPr>
        <p:sp>
          <p:nvSpPr>
            <p:cNvPr id="239" name="Line 23">
              <a:extLst>
                <a:ext uri="{FF2B5EF4-FFF2-40B4-BE49-F238E27FC236}">
                  <a16:creationId xmlns:a16="http://schemas.microsoft.com/office/drawing/2014/main" id="{4B52376E-4BCD-9A4A-845B-15A59AA4FC46}"/>
                </a:ext>
              </a:extLst>
            </p:cNvPr>
            <p:cNvSpPr>
              <a:spLocks noChangeShapeType="1"/>
            </p:cNvSpPr>
            <p:nvPr/>
          </p:nvSpPr>
          <p:spPr bwMode="auto">
            <a:xfrm flipV="1">
              <a:off x="7585075" y="3697240"/>
              <a:ext cx="2528888" cy="361950"/>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0" name="Line 24">
              <a:extLst>
                <a:ext uri="{FF2B5EF4-FFF2-40B4-BE49-F238E27FC236}">
                  <a16:creationId xmlns:a16="http://schemas.microsoft.com/office/drawing/2014/main" id="{645C0ACA-0EDA-5E4A-9046-377D9678C0E7}"/>
                </a:ext>
              </a:extLst>
            </p:cNvPr>
            <p:cNvSpPr>
              <a:spLocks noChangeShapeType="1"/>
            </p:cNvSpPr>
            <p:nvPr/>
          </p:nvSpPr>
          <p:spPr bwMode="auto">
            <a:xfrm flipV="1">
              <a:off x="7558088" y="3957590"/>
              <a:ext cx="2505075" cy="352425"/>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41" name="Text Box 25">
            <a:extLst>
              <a:ext uri="{FF2B5EF4-FFF2-40B4-BE49-F238E27FC236}">
                <a16:creationId xmlns:a16="http://schemas.microsoft.com/office/drawing/2014/main" id="{01076F6F-B790-D24D-9445-FAC03A5C45E4}"/>
              </a:ext>
            </a:extLst>
          </p:cNvPr>
          <p:cNvSpPr txBox="1">
            <a:spLocks noChangeArrowheads="1"/>
          </p:cNvSpPr>
          <p:nvPr/>
        </p:nvSpPr>
        <p:spPr bwMode="auto">
          <a:xfrm rot="408567">
            <a:off x="9245651" y="2599733"/>
            <a:ext cx="1027845"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a:solidFill>
                  <a:srgbClr val="000000"/>
                </a:solidFill>
                <a:latin typeface="Avenir Book" panose="020B0503020203020204" pitchFamily="34" charset="-78"/>
                <a:cs typeface="Avenir Book" panose="020B0503020203020204" pitchFamily="34" charset="-78"/>
              </a:rPr>
              <a:t>two segments</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242" name="Text Box 26">
            <a:extLst>
              <a:ext uri="{FF2B5EF4-FFF2-40B4-BE49-F238E27FC236}">
                <a16:creationId xmlns:a16="http://schemas.microsoft.com/office/drawing/2014/main" id="{1B8C0342-7E57-2343-86AD-47B5AB1AA675}"/>
              </a:ext>
            </a:extLst>
          </p:cNvPr>
          <p:cNvSpPr txBox="1">
            <a:spLocks noChangeArrowheads="1"/>
          </p:cNvSpPr>
          <p:nvPr/>
        </p:nvSpPr>
        <p:spPr bwMode="auto">
          <a:xfrm rot="408567">
            <a:off x="9319813" y="3360542"/>
            <a:ext cx="1039067"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a:solidFill>
                  <a:srgbClr val="000000"/>
                </a:solidFill>
                <a:latin typeface="Avenir Book" panose="020B0503020203020204" pitchFamily="34" charset="-78"/>
                <a:cs typeface="Avenir Book" panose="020B0503020203020204" pitchFamily="34" charset="-78"/>
              </a:rPr>
              <a:t>four segments</a:t>
            </a:r>
            <a:endParaRPr lang="en-US" sz="750" dirty="0">
              <a:solidFill>
                <a:srgbClr val="000000"/>
              </a:solidFill>
              <a:latin typeface="Avenir Book" panose="020B0503020203020204" pitchFamily="34" charset="-78"/>
              <a:cs typeface="Avenir Book" panose="020B0503020203020204" pitchFamily="34" charset="-78"/>
            </a:endParaRPr>
          </a:p>
        </p:txBody>
      </p:sp>
      <p:grpSp>
        <p:nvGrpSpPr>
          <p:cNvPr id="243" name="Group 27">
            <a:extLst>
              <a:ext uri="{FF2B5EF4-FFF2-40B4-BE49-F238E27FC236}">
                <a16:creationId xmlns:a16="http://schemas.microsoft.com/office/drawing/2014/main" id="{B634F089-4244-B04A-8749-7ACF0E0264A8}"/>
              </a:ext>
            </a:extLst>
          </p:cNvPr>
          <p:cNvGrpSpPr>
            <a:grpSpLocks/>
          </p:cNvGrpSpPr>
          <p:nvPr/>
        </p:nvGrpSpPr>
        <p:grpSpPr bwMode="auto">
          <a:xfrm>
            <a:off x="8523112" y="3387489"/>
            <a:ext cx="1889522" cy="489347"/>
            <a:chOff x="3954" y="2214"/>
            <a:chExt cx="1587" cy="411"/>
          </a:xfrm>
        </p:grpSpPr>
        <p:sp>
          <p:nvSpPr>
            <p:cNvPr id="244" name="Line 28">
              <a:extLst>
                <a:ext uri="{FF2B5EF4-FFF2-40B4-BE49-F238E27FC236}">
                  <a16:creationId xmlns:a16="http://schemas.microsoft.com/office/drawing/2014/main" id="{6F92F39D-0B5B-8944-8B48-2B288C8AA12C}"/>
                </a:ext>
              </a:extLst>
            </p:cNvPr>
            <p:cNvSpPr>
              <a:spLocks noChangeShapeType="1"/>
            </p:cNvSpPr>
            <p:nvPr/>
          </p:nvSpPr>
          <p:spPr bwMode="auto">
            <a:xfrm>
              <a:off x="3963" y="2214"/>
              <a:ext cx="1578" cy="222"/>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5" name="Line 29">
              <a:extLst>
                <a:ext uri="{FF2B5EF4-FFF2-40B4-BE49-F238E27FC236}">
                  <a16:creationId xmlns:a16="http://schemas.microsoft.com/office/drawing/2014/main" id="{C48577E5-7DD4-034F-9CF0-3D303E956AEB}"/>
                </a:ext>
              </a:extLst>
            </p:cNvPr>
            <p:cNvSpPr>
              <a:spLocks noChangeShapeType="1"/>
            </p:cNvSpPr>
            <p:nvPr/>
          </p:nvSpPr>
          <p:spPr bwMode="auto">
            <a:xfrm>
              <a:off x="3954" y="2274"/>
              <a:ext cx="1578" cy="222"/>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6" name="Line 30">
              <a:extLst>
                <a:ext uri="{FF2B5EF4-FFF2-40B4-BE49-F238E27FC236}">
                  <a16:creationId xmlns:a16="http://schemas.microsoft.com/office/drawing/2014/main" id="{B96B9B7F-8E30-7743-AEDD-727B51D6B27C}"/>
                </a:ext>
              </a:extLst>
            </p:cNvPr>
            <p:cNvSpPr>
              <a:spLocks noChangeShapeType="1"/>
            </p:cNvSpPr>
            <p:nvPr/>
          </p:nvSpPr>
          <p:spPr bwMode="auto">
            <a:xfrm>
              <a:off x="3963" y="2340"/>
              <a:ext cx="1578" cy="222"/>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7" name="Line 31">
              <a:extLst>
                <a:ext uri="{FF2B5EF4-FFF2-40B4-BE49-F238E27FC236}">
                  <a16:creationId xmlns:a16="http://schemas.microsoft.com/office/drawing/2014/main" id="{B83505EC-39A5-D64D-8E5C-39A07A090F7F}"/>
                </a:ext>
              </a:extLst>
            </p:cNvPr>
            <p:cNvSpPr>
              <a:spLocks noChangeShapeType="1"/>
            </p:cNvSpPr>
            <p:nvPr/>
          </p:nvSpPr>
          <p:spPr bwMode="auto">
            <a:xfrm>
              <a:off x="3957" y="2403"/>
              <a:ext cx="1578" cy="222"/>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248" name="Group 32">
            <a:extLst>
              <a:ext uri="{FF2B5EF4-FFF2-40B4-BE49-F238E27FC236}">
                <a16:creationId xmlns:a16="http://schemas.microsoft.com/office/drawing/2014/main" id="{00C5C000-11E9-BE42-9849-B1B7B9E99FE0}"/>
              </a:ext>
            </a:extLst>
          </p:cNvPr>
          <p:cNvGrpSpPr>
            <a:grpSpLocks/>
          </p:cNvGrpSpPr>
          <p:nvPr/>
        </p:nvGrpSpPr>
        <p:grpSpPr bwMode="auto">
          <a:xfrm flipV="1">
            <a:off x="8737421" y="3673238"/>
            <a:ext cx="1671638" cy="453629"/>
            <a:chOff x="3954" y="2214"/>
            <a:chExt cx="1587" cy="411"/>
          </a:xfrm>
        </p:grpSpPr>
        <p:sp>
          <p:nvSpPr>
            <p:cNvPr id="249" name="Line 33">
              <a:extLst>
                <a:ext uri="{FF2B5EF4-FFF2-40B4-BE49-F238E27FC236}">
                  <a16:creationId xmlns:a16="http://schemas.microsoft.com/office/drawing/2014/main" id="{4332886D-58A3-5C48-9DD4-0435A9D316B6}"/>
                </a:ext>
              </a:extLst>
            </p:cNvPr>
            <p:cNvSpPr>
              <a:spLocks noChangeShapeType="1"/>
            </p:cNvSpPr>
            <p:nvPr/>
          </p:nvSpPr>
          <p:spPr bwMode="auto">
            <a:xfrm>
              <a:off x="3963" y="2214"/>
              <a:ext cx="1578" cy="222"/>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50" name="Line 34">
              <a:extLst>
                <a:ext uri="{FF2B5EF4-FFF2-40B4-BE49-F238E27FC236}">
                  <a16:creationId xmlns:a16="http://schemas.microsoft.com/office/drawing/2014/main" id="{C0026D13-F3ED-354E-AB62-DED685C67E13}"/>
                </a:ext>
              </a:extLst>
            </p:cNvPr>
            <p:cNvSpPr>
              <a:spLocks noChangeShapeType="1"/>
            </p:cNvSpPr>
            <p:nvPr/>
          </p:nvSpPr>
          <p:spPr bwMode="auto">
            <a:xfrm>
              <a:off x="3954" y="2274"/>
              <a:ext cx="1578" cy="220"/>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51" name="Line 35">
              <a:extLst>
                <a:ext uri="{FF2B5EF4-FFF2-40B4-BE49-F238E27FC236}">
                  <a16:creationId xmlns:a16="http://schemas.microsoft.com/office/drawing/2014/main" id="{36EDBC83-2FCD-4D49-9A45-B0773BAEE370}"/>
                </a:ext>
              </a:extLst>
            </p:cNvPr>
            <p:cNvSpPr>
              <a:spLocks noChangeShapeType="1"/>
            </p:cNvSpPr>
            <p:nvPr/>
          </p:nvSpPr>
          <p:spPr bwMode="auto">
            <a:xfrm>
              <a:off x="3963" y="2340"/>
              <a:ext cx="1578" cy="222"/>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52" name="Line 36">
              <a:extLst>
                <a:ext uri="{FF2B5EF4-FFF2-40B4-BE49-F238E27FC236}">
                  <a16:creationId xmlns:a16="http://schemas.microsoft.com/office/drawing/2014/main" id="{8BA1B8D7-7D1E-2947-8988-7C4595578CA6}"/>
                </a:ext>
              </a:extLst>
            </p:cNvPr>
            <p:cNvSpPr>
              <a:spLocks noChangeShapeType="1"/>
            </p:cNvSpPr>
            <p:nvPr/>
          </p:nvSpPr>
          <p:spPr bwMode="auto">
            <a:xfrm>
              <a:off x="3957" y="2403"/>
              <a:ext cx="1578" cy="222"/>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253" name="Group 43">
            <a:extLst>
              <a:ext uri="{FF2B5EF4-FFF2-40B4-BE49-F238E27FC236}">
                <a16:creationId xmlns:a16="http://schemas.microsoft.com/office/drawing/2014/main" id="{D0982D30-E871-F344-B80E-157861960777}"/>
              </a:ext>
            </a:extLst>
          </p:cNvPr>
          <p:cNvGrpSpPr>
            <a:grpSpLocks/>
          </p:cNvGrpSpPr>
          <p:nvPr/>
        </p:nvGrpSpPr>
        <p:grpSpPr bwMode="auto">
          <a:xfrm>
            <a:off x="8194496" y="1437245"/>
            <a:ext cx="490538" cy="451247"/>
            <a:chOff x="-44" y="1473"/>
            <a:chExt cx="981" cy="1105"/>
          </a:xfrm>
        </p:grpSpPr>
        <p:pic>
          <p:nvPicPr>
            <p:cNvPr id="254" name="Picture 44" descr="desktop_computer_stylized_medium">
              <a:extLst>
                <a:ext uri="{FF2B5EF4-FFF2-40B4-BE49-F238E27FC236}">
                  <a16:creationId xmlns:a16="http://schemas.microsoft.com/office/drawing/2014/main" id="{0C5F9445-24EE-C948-8E49-3FEF71FC5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5" name="Freeform 45">
              <a:extLst>
                <a:ext uri="{FF2B5EF4-FFF2-40B4-BE49-F238E27FC236}">
                  <a16:creationId xmlns:a16="http://schemas.microsoft.com/office/drawing/2014/main" id="{568D3F7F-13C8-1742-BB47-FC4C8107BA4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256" name="Group 46">
            <a:extLst>
              <a:ext uri="{FF2B5EF4-FFF2-40B4-BE49-F238E27FC236}">
                <a16:creationId xmlns:a16="http://schemas.microsoft.com/office/drawing/2014/main" id="{514EF769-BED4-DE47-BE55-0913ABFB155D}"/>
              </a:ext>
            </a:extLst>
          </p:cNvPr>
          <p:cNvGrpSpPr>
            <a:grpSpLocks/>
          </p:cNvGrpSpPr>
          <p:nvPr/>
        </p:nvGrpSpPr>
        <p:grpSpPr bwMode="auto">
          <a:xfrm>
            <a:off x="10245944" y="1447961"/>
            <a:ext cx="286941" cy="410765"/>
            <a:chOff x="4140" y="429"/>
            <a:chExt cx="1425" cy="2396"/>
          </a:xfrm>
        </p:grpSpPr>
        <p:sp>
          <p:nvSpPr>
            <p:cNvPr id="257" name="Freeform 47">
              <a:extLst>
                <a:ext uri="{FF2B5EF4-FFF2-40B4-BE49-F238E27FC236}">
                  <a16:creationId xmlns:a16="http://schemas.microsoft.com/office/drawing/2014/main" id="{9A7FEAB4-C4F3-E042-96AB-2FC0D99EA40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58" name="Rectangle 48">
              <a:extLst>
                <a:ext uri="{FF2B5EF4-FFF2-40B4-BE49-F238E27FC236}">
                  <a16:creationId xmlns:a16="http://schemas.microsoft.com/office/drawing/2014/main" id="{0E59C13E-BE84-BA48-8D46-C29C0270384D}"/>
                </a:ext>
              </a:extLst>
            </p:cNvPr>
            <p:cNvSpPr>
              <a:spLocks noChangeArrowheads="1"/>
            </p:cNvSpPr>
            <p:nvPr/>
          </p:nvSpPr>
          <p:spPr bwMode="auto">
            <a:xfrm>
              <a:off x="4205" y="429"/>
              <a:ext cx="1047"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59" name="Freeform 49">
              <a:extLst>
                <a:ext uri="{FF2B5EF4-FFF2-40B4-BE49-F238E27FC236}">
                  <a16:creationId xmlns:a16="http://schemas.microsoft.com/office/drawing/2014/main" id="{CF502E49-4DFE-2340-8749-43933F8387F8}"/>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60" name="Freeform 50">
              <a:extLst>
                <a:ext uri="{FF2B5EF4-FFF2-40B4-BE49-F238E27FC236}">
                  <a16:creationId xmlns:a16="http://schemas.microsoft.com/office/drawing/2014/main" id="{C8ED811D-DAEF-B141-A80E-204FE9D19196}"/>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61" name="Rectangle 51">
              <a:extLst>
                <a:ext uri="{FF2B5EF4-FFF2-40B4-BE49-F238E27FC236}">
                  <a16:creationId xmlns:a16="http://schemas.microsoft.com/office/drawing/2014/main" id="{E540E7B8-30E6-B846-823A-6925D9600320}"/>
                </a:ext>
              </a:extLst>
            </p:cNvPr>
            <p:cNvSpPr>
              <a:spLocks noChangeArrowheads="1"/>
            </p:cNvSpPr>
            <p:nvPr/>
          </p:nvSpPr>
          <p:spPr bwMode="auto">
            <a:xfrm>
              <a:off x="4211" y="693"/>
              <a:ext cx="597"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62" name="Group 52">
              <a:extLst>
                <a:ext uri="{FF2B5EF4-FFF2-40B4-BE49-F238E27FC236}">
                  <a16:creationId xmlns:a16="http://schemas.microsoft.com/office/drawing/2014/main" id="{DE3F2659-D2D6-6C4C-9DF4-EEDFBE720D96}"/>
                </a:ext>
              </a:extLst>
            </p:cNvPr>
            <p:cNvGrpSpPr>
              <a:grpSpLocks/>
            </p:cNvGrpSpPr>
            <p:nvPr/>
          </p:nvGrpSpPr>
          <p:grpSpPr bwMode="auto">
            <a:xfrm>
              <a:off x="4749" y="668"/>
              <a:ext cx="581" cy="145"/>
              <a:chOff x="614" y="2568"/>
              <a:chExt cx="725" cy="139"/>
            </a:xfrm>
          </p:grpSpPr>
          <p:sp>
            <p:nvSpPr>
              <p:cNvPr id="287" name="AutoShape 53">
                <a:extLst>
                  <a:ext uri="{FF2B5EF4-FFF2-40B4-BE49-F238E27FC236}">
                    <a16:creationId xmlns:a16="http://schemas.microsoft.com/office/drawing/2014/main" id="{0ABA0FE6-EF08-7D42-838B-AEB8F187397A}"/>
                  </a:ext>
                </a:extLst>
              </p:cNvPr>
              <p:cNvSpPr>
                <a:spLocks noChangeArrowheads="1"/>
              </p:cNvSpPr>
              <p:nvPr/>
            </p:nvSpPr>
            <p:spPr bwMode="auto">
              <a:xfrm>
                <a:off x="614" y="2565"/>
                <a:ext cx="723"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88" name="AutoShape 54">
                <a:extLst>
                  <a:ext uri="{FF2B5EF4-FFF2-40B4-BE49-F238E27FC236}">
                    <a16:creationId xmlns:a16="http://schemas.microsoft.com/office/drawing/2014/main" id="{AD5B052B-FFFB-424E-B4B9-AC7809F4BBB1}"/>
                  </a:ext>
                </a:extLst>
              </p:cNvPr>
              <p:cNvSpPr>
                <a:spLocks noChangeArrowheads="1"/>
              </p:cNvSpPr>
              <p:nvPr/>
            </p:nvSpPr>
            <p:spPr bwMode="auto">
              <a:xfrm>
                <a:off x="629" y="2579"/>
                <a:ext cx="694"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63" name="Rectangle 55">
              <a:extLst>
                <a:ext uri="{FF2B5EF4-FFF2-40B4-BE49-F238E27FC236}">
                  <a16:creationId xmlns:a16="http://schemas.microsoft.com/office/drawing/2014/main" id="{E9301038-767E-E14B-8FDB-B55EE9CA10CE}"/>
                </a:ext>
              </a:extLst>
            </p:cNvPr>
            <p:cNvSpPr>
              <a:spLocks noChangeArrowheads="1"/>
            </p:cNvSpPr>
            <p:nvPr/>
          </p:nvSpPr>
          <p:spPr bwMode="auto">
            <a:xfrm>
              <a:off x="4223" y="1019"/>
              <a:ext cx="597"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64" name="Group 56">
              <a:extLst>
                <a:ext uri="{FF2B5EF4-FFF2-40B4-BE49-F238E27FC236}">
                  <a16:creationId xmlns:a16="http://schemas.microsoft.com/office/drawing/2014/main" id="{2654E7B8-586D-8C4D-A5CD-CC6977E9551F}"/>
                </a:ext>
              </a:extLst>
            </p:cNvPr>
            <p:cNvGrpSpPr>
              <a:grpSpLocks/>
            </p:cNvGrpSpPr>
            <p:nvPr/>
          </p:nvGrpSpPr>
          <p:grpSpPr bwMode="auto">
            <a:xfrm>
              <a:off x="4747" y="994"/>
              <a:ext cx="581" cy="134"/>
              <a:chOff x="614" y="2568"/>
              <a:chExt cx="725" cy="139"/>
            </a:xfrm>
          </p:grpSpPr>
          <p:sp>
            <p:nvSpPr>
              <p:cNvPr id="285" name="AutoShape 57">
                <a:extLst>
                  <a:ext uri="{FF2B5EF4-FFF2-40B4-BE49-F238E27FC236}">
                    <a16:creationId xmlns:a16="http://schemas.microsoft.com/office/drawing/2014/main" id="{4E195FC5-FC94-1542-9BBD-0BDFF1D5CB13}"/>
                  </a:ext>
                </a:extLst>
              </p:cNvPr>
              <p:cNvSpPr>
                <a:spLocks noChangeArrowheads="1"/>
              </p:cNvSpPr>
              <p:nvPr/>
            </p:nvSpPr>
            <p:spPr bwMode="auto">
              <a:xfrm>
                <a:off x="617" y="2565"/>
                <a:ext cx="723" cy="144"/>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86" name="AutoShape 58">
                <a:extLst>
                  <a:ext uri="{FF2B5EF4-FFF2-40B4-BE49-F238E27FC236}">
                    <a16:creationId xmlns:a16="http://schemas.microsoft.com/office/drawing/2014/main" id="{7E2D9C3B-E255-964C-9508-E66C9FF597CE}"/>
                  </a:ext>
                </a:extLst>
              </p:cNvPr>
              <p:cNvSpPr>
                <a:spLocks noChangeArrowheads="1"/>
              </p:cNvSpPr>
              <p:nvPr/>
            </p:nvSpPr>
            <p:spPr bwMode="auto">
              <a:xfrm>
                <a:off x="631" y="2580"/>
                <a:ext cx="694" cy="11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65" name="Rectangle 59">
              <a:extLst>
                <a:ext uri="{FF2B5EF4-FFF2-40B4-BE49-F238E27FC236}">
                  <a16:creationId xmlns:a16="http://schemas.microsoft.com/office/drawing/2014/main" id="{0D35C755-AFBC-C143-94D5-E34C8F255668}"/>
                </a:ext>
              </a:extLst>
            </p:cNvPr>
            <p:cNvSpPr>
              <a:spLocks noChangeArrowheads="1"/>
            </p:cNvSpPr>
            <p:nvPr/>
          </p:nvSpPr>
          <p:spPr bwMode="auto">
            <a:xfrm>
              <a:off x="4217" y="1360"/>
              <a:ext cx="597" cy="4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6" name="Rectangle 60">
              <a:extLst>
                <a:ext uri="{FF2B5EF4-FFF2-40B4-BE49-F238E27FC236}">
                  <a16:creationId xmlns:a16="http://schemas.microsoft.com/office/drawing/2014/main" id="{8990E763-A8F8-E645-8A01-F6B16D853137}"/>
                </a:ext>
              </a:extLst>
            </p:cNvPr>
            <p:cNvSpPr>
              <a:spLocks noChangeArrowheads="1"/>
            </p:cNvSpPr>
            <p:nvPr/>
          </p:nvSpPr>
          <p:spPr bwMode="auto">
            <a:xfrm>
              <a:off x="4229" y="1658"/>
              <a:ext cx="597" cy="4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67" name="Group 61">
              <a:extLst>
                <a:ext uri="{FF2B5EF4-FFF2-40B4-BE49-F238E27FC236}">
                  <a16:creationId xmlns:a16="http://schemas.microsoft.com/office/drawing/2014/main" id="{6F65B17F-5946-9A47-9972-2B907C05984E}"/>
                </a:ext>
              </a:extLst>
            </p:cNvPr>
            <p:cNvGrpSpPr>
              <a:grpSpLocks/>
            </p:cNvGrpSpPr>
            <p:nvPr/>
          </p:nvGrpSpPr>
          <p:grpSpPr bwMode="auto">
            <a:xfrm>
              <a:off x="4735" y="1627"/>
              <a:ext cx="582" cy="151"/>
              <a:chOff x="614" y="2568"/>
              <a:chExt cx="725" cy="139"/>
            </a:xfrm>
          </p:grpSpPr>
          <p:sp>
            <p:nvSpPr>
              <p:cNvPr id="283" name="AutoShape 62">
                <a:extLst>
                  <a:ext uri="{FF2B5EF4-FFF2-40B4-BE49-F238E27FC236}">
                    <a16:creationId xmlns:a16="http://schemas.microsoft.com/office/drawing/2014/main" id="{F08D8399-0C1A-1847-A17B-5B4FDBE7FAAE}"/>
                  </a:ext>
                </a:extLst>
              </p:cNvPr>
              <p:cNvSpPr>
                <a:spLocks noChangeArrowheads="1"/>
              </p:cNvSpPr>
              <p:nvPr/>
            </p:nvSpPr>
            <p:spPr bwMode="auto">
              <a:xfrm>
                <a:off x="617" y="2571"/>
                <a:ext cx="722" cy="134"/>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84" name="AutoShape 63">
                <a:extLst>
                  <a:ext uri="{FF2B5EF4-FFF2-40B4-BE49-F238E27FC236}">
                    <a16:creationId xmlns:a16="http://schemas.microsoft.com/office/drawing/2014/main" id="{99FEA9D9-F58C-C34F-AA76-A96DFE0CE70A}"/>
                  </a:ext>
                </a:extLst>
              </p:cNvPr>
              <p:cNvSpPr>
                <a:spLocks noChangeArrowheads="1"/>
              </p:cNvSpPr>
              <p:nvPr/>
            </p:nvSpPr>
            <p:spPr bwMode="auto">
              <a:xfrm>
                <a:off x="631" y="2584"/>
                <a:ext cx="692"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68" name="Freeform 64">
              <a:extLst>
                <a:ext uri="{FF2B5EF4-FFF2-40B4-BE49-F238E27FC236}">
                  <a16:creationId xmlns:a16="http://schemas.microsoft.com/office/drawing/2014/main" id="{76F83DEB-6CB2-5740-875B-1B89844BE263}"/>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269" name="Group 65">
              <a:extLst>
                <a:ext uri="{FF2B5EF4-FFF2-40B4-BE49-F238E27FC236}">
                  <a16:creationId xmlns:a16="http://schemas.microsoft.com/office/drawing/2014/main" id="{7398C74D-4650-204D-91E2-CBB3BD641926}"/>
                </a:ext>
              </a:extLst>
            </p:cNvPr>
            <p:cNvGrpSpPr>
              <a:grpSpLocks/>
            </p:cNvGrpSpPr>
            <p:nvPr/>
          </p:nvGrpSpPr>
          <p:grpSpPr bwMode="auto">
            <a:xfrm>
              <a:off x="4739" y="1327"/>
              <a:ext cx="582" cy="139"/>
              <a:chOff x="614" y="2568"/>
              <a:chExt cx="725" cy="139"/>
            </a:xfrm>
          </p:grpSpPr>
          <p:sp>
            <p:nvSpPr>
              <p:cNvPr id="281" name="AutoShape 66">
                <a:extLst>
                  <a:ext uri="{FF2B5EF4-FFF2-40B4-BE49-F238E27FC236}">
                    <a16:creationId xmlns:a16="http://schemas.microsoft.com/office/drawing/2014/main" id="{039023CA-977C-5946-9E46-D41AFAF2B198}"/>
                  </a:ext>
                </a:extLst>
              </p:cNvPr>
              <p:cNvSpPr>
                <a:spLocks noChangeArrowheads="1"/>
              </p:cNvSpPr>
              <p:nvPr/>
            </p:nvSpPr>
            <p:spPr bwMode="auto">
              <a:xfrm>
                <a:off x="612" y="2566"/>
                <a:ext cx="729"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82" name="AutoShape 67">
                <a:extLst>
                  <a:ext uri="{FF2B5EF4-FFF2-40B4-BE49-F238E27FC236}">
                    <a16:creationId xmlns:a16="http://schemas.microsoft.com/office/drawing/2014/main" id="{A95F4972-A071-D241-8DB3-965104C3EDEE}"/>
                  </a:ext>
                </a:extLst>
              </p:cNvPr>
              <p:cNvSpPr>
                <a:spLocks noChangeArrowheads="1"/>
              </p:cNvSpPr>
              <p:nvPr/>
            </p:nvSpPr>
            <p:spPr bwMode="auto">
              <a:xfrm>
                <a:off x="626" y="2580"/>
                <a:ext cx="700"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70" name="Rectangle 68">
              <a:extLst>
                <a:ext uri="{FF2B5EF4-FFF2-40B4-BE49-F238E27FC236}">
                  <a16:creationId xmlns:a16="http://schemas.microsoft.com/office/drawing/2014/main" id="{87EA3775-452B-1C4A-BCB4-1F82D746EBF2}"/>
                </a:ext>
              </a:extLst>
            </p:cNvPr>
            <p:cNvSpPr>
              <a:spLocks noChangeArrowheads="1"/>
            </p:cNvSpPr>
            <p:nvPr/>
          </p:nvSpPr>
          <p:spPr bwMode="auto">
            <a:xfrm>
              <a:off x="5252" y="429"/>
              <a:ext cx="65"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1" name="Freeform 69">
              <a:extLst>
                <a:ext uri="{FF2B5EF4-FFF2-40B4-BE49-F238E27FC236}">
                  <a16:creationId xmlns:a16="http://schemas.microsoft.com/office/drawing/2014/main" id="{45913A8B-722F-4340-A919-72B4EE032AF2}"/>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72" name="Freeform 70">
              <a:extLst>
                <a:ext uri="{FF2B5EF4-FFF2-40B4-BE49-F238E27FC236}">
                  <a16:creationId xmlns:a16="http://schemas.microsoft.com/office/drawing/2014/main" id="{2676EFF8-49E0-8440-A1AD-B54B20D4F45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73" name="Oval 71">
              <a:extLst>
                <a:ext uri="{FF2B5EF4-FFF2-40B4-BE49-F238E27FC236}">
                  <a16:creationId xmlns:a16="http://schemas.microsoft.com/office/drawing/2014/main" id="{1F85A707-5AE3-F64D-94EF-B9C82DB6D43A}"/>
                </a:ext>
              </a:extLst>
            </p:cNvPr>
            <p:cNvSpPr>
              <a:spLocks noChangeArrowheads="1"/>
            </p:cNvSpPr>
            <p:nvPr/>
          </p:nvSpPr>
          <p:spPr bwMode="auto">
            <a:xfrm>
              <a:off x="5518" y="2610"/>
              <a:ext cx="47"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4" name="Freeform 72">
              <a:extLst>
                <a:ext uri="{FF2B5EF4-FFF2-40B4-BE49-F238E27FC236}">
                  <a16:creationId xmlns:a16="http://schemas.microsoft.com/office/drawing/2014/main" id="{CAAAAF2D-30B7-D84B-BF96-1507DDCB2A1E}"/>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75" name="AutoShape 73">
              <a:extLst>
                <a:ext uri="{FF2B5EF4-FFF2-40B4-BE49-F238E27FC236}">
                  <a16:creationId xmlns:a16="http://schemas.microsoft.com/office/drawing/2014/main" id="{BA3EE2C3-2176-8A45-B380-5804587A3840}"/>
                </a:ext>
              </a:extLst>
            </p:cNvPr>
            <p:cNvSpPr>
              <a:spLocks noChangeArrowheads="1"/>
            </p:cNvSpPr>
            <p:nvPr/>
          </p:nvSpPr>
          <p:spPr bwMode="auto">
            <a:xfrm>
              <a:off x="4140" y="2679"/>
              <a:ext cx="1200"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6" name="AutoShape 74">
              <a:extLst>
                <a:ext uri="{FF2B5EF4-FFF2-40B4-BE49-F238E27FC236}">
                  <a16:creationId xmlns:a16="http://schemas.microsoft.com/office/drawing/2014/main" id="{08D47FAF-BF1B-1F44-985D-760303B47B3A}"/>
                </a:ext>
              </a:extLst>
            </p:cNvPr>
            <p:cNvSpPr>
              <a:spLocks noChangeArrowheads="1"/>
            </p:cNvSpPr>
            <p:nvPr/>
          </p:nvSpPr>
          <p:spPr bwMode="auto">
            <a:xfrm>
              <a:off x="4205" y="2714"/>
              <a:ext cx="1070" cy="76"/>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7" name="Oval 75">
              <a:extLst>
                <a:ext uri="{FF2B5EF4-FFF2-40B4-BE49-F238E27FC236}">
                  <a16:creationId xmlns:a16="http://schemas.microsoft.com/office/drawing/2014/main" id="{AF962D89-4DC3-CB40-AD48-4E975B0F2900}"/>
                </a:ext>
              </a:extLst>
            </p:cNvPr>
            <p:cNvSpPr>
              <a:spLocks noChangeArrowheads="1"/>
            </p:cNvSpPr>
            <p:nvPr/>
          </p:nvSpPr>
          <p:spPr bwMode="auto">
            <a:xfrm>
              <a:off x="4306" y="2381"/>
              <a:ext cx="160"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8" name="Oval 76">
              <a:extLst>
                <a:ext uri="{FF2B5EF4-FFF2-40B4-BE49-F238E27FC236}">
                  <a16:creationId xmlns:a16="http://schemas.microsoft.com/office/drawing/2014/main" id="{BA8014D1-6702-5849-87C3-1AE05DDF6085}"/>
                </a:ext>
              </a:extLst>
            </p:cNvPr>
            <p:cNvSpPr>
              <a:spLocks noChangeArrowheads="1"/>
            </p:cNvSpPr>
            <p:nvPr/>
          </p:nvSpPr>
          <p:spPr bwMode="auto">
            <a:xfrm>
              <a:off x="4489" y="2387"/>
              <a:ext cx="160" cy="139"/>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fontAlgn="base">
                <a:spcBef>
                  <a:spcPct val="0"/>
                </a:spcBef>
                <a:spcAft>
                  <a:spcPct val="0"/>
                </a:spcAft>
                <a:defRPr/>
              </a:pPr>
              <a:endParaRPr lang="en-US" sz="1350" kern="0">
                <a:solidFill>
                  <a:srgbClr val="FF0000"/>
                </a:solidFill>
                <a:latin typeface="Avenir Book" panose="020B0503020203020204" pitchFamily="34" charset="-78"/>
                <a:ea typeface="ＭＳ Ｐゴシック" charset="0"/>
                <a:cs typeface="Avenir Book" panose="020B0503020203020204" pitchFamily="34" charset="-78"/>
              </a:endParaRPr>
            </a:p>
          </p:txBody>
        </p:sp>
        <p:sp>
          <p:nvSpPr>
            <p:cNvPr id="279" name="Oval 77">
              <a:extLst>
                <a:ext uri="{FF2B5EF4-FFF2-40B4-BE49-F238E27FC236}">
                  <a16:creationId xmlns:a16="http://schemas.microsoft.com/office/drawing/2014/main" id="{3083C069-59B7-F047-91ED-17672B32B7F3}"/>
                </a:ext>
              </a:extLst>
            </p:cNvPr>
            <p:cNvSpPr>
              <a:spLocks noChangeArrowheads="1"/>
            </p:cNvSpPr>
            <p:nvPr/>
          </p:nvSpPr>
          <p:spPr bwMode="auto">
            <a:xfrm>
              <a:off x="4660" y="2381"/>
              <a:ext cx="160" cy="139"/>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80" name="Rectangle 78">
              <a:extLst>
                <a:ext uri="{FF2B5EF4-FFF2-40B4-BE49-F238E27FC236}">
                  <a16:creationId xmlns:a16="http://schemas.microsoft.com/office/drawing/2014/main" id="{A0E616B9-1439-8B49-B42F-245B61F69E59}"/>
                </a:ext>
              </a:extLst>
            </p:cNvPr>
            <p:cNvSpPr>
              <a:spLocks noChangeArrowheads="1"/>
            </p:cNvSpPr>
            <p:nvPr/>
          </p:nvSpPr>
          <p:spPr bwMode="auto">
            <a:xfrm>
              <a:off x="5062" y="1832"/>
              <a:ext cx="83" cy="764"/>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73" name="Rectangle 3">
            <a:extLst>
              <a:ext uri="{FF2B5EF4-FFF2-40B4-BE49-F238E27FC236}">
                <a16:creationId xmlns:a16="http://schemas.microsoft.com/office/drawing/2014/main" id="{E8DFB3C6-E718-DE4A-87C1-CF7178F7C295}"/>
              </a:ext>
            </a:extLst>
          </p:cNvPr>
          <p:cNvSpPr txBox="1">
            <a:spLocks noChangeArrowheads="1"/>
          </p:cNvSpPr>
          <p:nvPr/>
        </p:nvSpPr>
        <p:spPr>
          <a:xfrm>
            <a:off x="594751" y="3974142"/>
            <a:ext cx="6111931" cy="1428751"/>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95275" indent="-197644" defTabSz="685800">
              <a:spcBef>
                <a:spcPts val="750"/>
              </a:spcBef>
              <a:buFont typeface="Wingdings" charset="2"/>
              <a:buChar char="§"/>
              <a:defRPr/>
            </a:pPr>
            <a:r>
              <a:rPr lang="en-US" sz="2400" dirty="0">
                <a:solidFill>
                  <a:srgbClr val="CC0000"/>
                </a:solidFill>
                <a:latin typeface="Avenir Book" panose="020B0503020203020204" pitchFamily="34" charset="-78"/>
                <a:cs typeface="Avenir Book" panose="020B0503020203020204" pitchFamily="34" charset="-78"/>
              </a:rPr>
              <a:t>S</a:t>
            </a:r>
            <a:r>
              <a:rPr lang="en-US" sz="2400" dirty="0" smtClean="0">
                <a:solidFill>
                  <a:srgbClr val="CC0000"/>
                </a:solidFill>
                <a:latin typeface="Avenir Book" panose="020B0503020203020204" pitchFamily="34" charset="-78"/>
                <a:cs typeface="Avenir Book" panose="020B0503020203020204" pitchFamily="34" charset="-78"/>
              </a:rPr>
              <a:t>ummary</a:t>
            </a:r>
            <a:r>
              <a:rPr lang="en-US" sz="2400" dirty="0">
                <a:solidFill>
                  <a:srgbClr val="CC0000"/>
                </a:solidFill>
                <a:latin typeface="Avenir Book" panose="020B0503020203020204" pitchFamily="34" charset="-78"/>
                <a:cs typeface="Avenir Book" panose="020B0503020203020204" pitchFamily="34" charset="-78"/>
              </a:rPr>
              <a:t>: </a:t>
            </a:r>
            <a:r>
              <a:rPr lang="en-US" sz="2400" dirty="0">
                <a:solidFill>
                  <a:prstClr val="black"/>
                </a:solidFill>
                <a:latin typeface="Avenir Book" panose="020B0503020203020204" pitchFamily="34" charset="-78"/>
                <a:cs typeface="Avenir Book" panose="020B0503020203020204" pitchFamily="34" charset="-78"/>
              </a:rPr>
              <a:t>I</a:t>
            </a:r>
            <a:r>
              <a:rPr lang="en-US" sz="2400" dirty="0" smtClean="0">
                <a:solidFill>
                  <a:prstClr val="black"/>
                </a:solidFill>
                <a:latin typeface="Avenir Book" panose="020B0503020203020204" pitchFamily="34" charset="-78"/>
                <a:cs typeface="Avenir Book" panose="020B0503020203020204" pitchFamily="34" charset="-78"/>
              </a:rPr>
              <a:t>nitial </a:t>
            </a:r>
            <a:r>
              <a:rPr lang="en-US" sz="2400" dirty="0">
                <a:solidFill>
                  <a:prstClr val="black"/>
                </a:solidFill>
                <a:latin typeface="Avenir Book" panose="020B0503020203020204" pitchFamily="34" charset="-78"/>
                <a:cs typeface="Avenir Book" panose="020B0503020203020204" pitchFamily="34" charset="-78"/>
              </a:rPr>
              <a:t>rate is slow, but ramps up exponentially fast</a:t>
            </a:r>
          </a:p>
        </p:txBody>
      </p:sp>
    </p:spTree>
    <p:extLst>
      <p:ext uri="{BB962C8B-B14F-4D97-AF65-F5344CB8AC3E}">
        <p14:creationId xmlns:p14="http://schemas.microsoft.com/office/powerpoint/2010/main" val="271568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4"/>
                                        </p:tgtEl>
                                        <p:attrNameLst>
                                          <p:attrName>style.visibility</p:attrName>
                                        </p:attrNameLst>
                                      </p:cBhvr>
                                      <p:to>
                                        <p:strVal val="visible"/>
                                      </p:to>
                                    </p:set>
                                    <p:animEffect transition="in" filter="wipe(left)">
                                      <p:cBhvr>
                                        <p:cTn id="7" dur="500"/>
                                        <p:tgtEl>
                                          <p:spTgt spid="22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26"/>
                                        </p:tgtEl>
                                        <p:attrNameLst>
                                          <p:attrName>style.visibility</p:attrName>
                                        </p:attrNameLst>
                                      </p:cBhvr>
                                      <p:to>
                                        <p:strVal val="visible"/>
                                      </p:to>
                                    </p:set>
                                    <p:animEffect transition="in" filter="dissolve">
                                      <p:cBhvr>
                                        <p:cTn id="10" dur="500"/>
                                        <p:tgtEl>
                                          <p:spTgt spid="226"/>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33"/>
                                        </p:tgtEl>
                                        <p:attrNameLst>
                                          <p:attrName>style.visibility</p:attrName>
                                        </p:attrNameLst>
                                      </p:cBhvr>
                                      <p:to>
                                        <p:strVal val="visible"/>
                                      </p:to>
                                    </p:set>
                                    <p:animEffect transition="in" filter="wipe(right)">
                                      <p:cBhvr>
                                        <p:cTn id="14" dur="500"/>
                                        <p:tgtEl>
                                          <p:spTgt spid="233"/>
                                        </p:tgtEl>
                                      </p:cBhvr>
                                    </p:animEffect>
                                  </p:childTnLst>
                                </p:cTn>
                              </p:par>
                            </p:childTnLst>
                          </p:cTn>
                        </p:par>
                        <p:par>
                          <p:cTn id="15" fill="hold">
                            <p:stCondLst>
                              <p:cond delay="1000"/>
                            </p:stCondLst>
                            <p:childTnLst>
                              <p:par>
                                <p:cTn id="16" presetID="9"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41"/>
                                        </p:tgtEl>
                                        <p:attrNameLst>
                                          <p:attrName>style.visibility</p:attrName>
                                        </p:attrNameLst>
                                      </p:cBhvr>
                                      <p:to>
                                        <p:strVal val="visible"/>
                                      </p:to>
                                    </p:set>
                                    <p:animEffect transition="in" filter="dissolve">
                                      <p:cBhvr>
                                        <p:cTn id="26" dur="500"/>
                                        <p:tgtEl>
                                          <p:spTgt spid="241"/>
                                        </p:tgtEl>
                                      </p:cBhvr>
                                    </p:animEffect>
                                  </p:childTnLst>
                                </p:cTn>
                              </p:par>
                            </p:childTnLst>
                          </p:cTn>
                        </p:par>
                        <p:par>
                          <p:cTn id="27" fill="hold">
                            <p:stCondLst>
                              <p:cond delay="500"/>
                            </p:stCondLst>
                            <p:childTnLst>
                              <p:par>
                                <p:cTn id="28" presetID="22" presetClass="entr" presetSubtype="2"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right)">
                                      <p:cBhvr>
                                        <p:cTn id="30" dur="500"/>
                                        <p:tgtEl>
                                          <p:spTgt spid="6"/>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243"/>
                                        </p:tgtEl>
                                        <p:attrNameLst>
                                          <p:attrName>style.visibility</p:attrName>
                                        </p:attrNameLst>
                                      </p:cBhvr>
                                      <p:to>
                                        <p:strVal val="visible"/>
                                      </p:to>
                                    </p:set>
                                    <p:animEffect transition="in" filter="wipe(left)">
                                      <p:cBhvr>
                                        <p:cTn id="34" dur="500"/>
                                        <p:tgtEl>
                                          <p:spTgt spid="24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42"/>
                                        </p:tgtEl>
                                        <p:attrNameLst>
                                          <p:attrName>style.visibility</p:attrName>
                                        </p:attrNameLst>
                                      </p:cBhvr>
                                      <p:to>
                                        <p:strVal val="visible"/>
                                      </p:to>
                                    </p:set>
                                    <p:animEffect transition="in" filter="dissolve">
                                      <p:cBhvr>
                                        <p:cTn id="37" dur="500"/>
                                        <p:tgtEl>
                                          <p:spTgt spid="242"/>
                                        </p:tgtEl>
                                      </p:cBhvr>
                                    </p:animEffect>
                                  </p:childTnLst>
                                </p:cTn>
                              </p:par>
                            </p:childTnLst>
                          </p:cTn>
                        </p:par>
                        <p:par>
                          <p:cTn id="38" fill="hold">
                            <p:stCondLst>
                              <p:cond delay="1500"/>
                            </p:stCondLst>
                            <p:childTnLst>
                              <p:par>
                                <p:cTn id="39" presetID="22" presetClass="entr" presetSubtype="2" fill="hold" nodeType="afterEffect">
                                  <p:stCondLst>
                                    <p:cond delay="0"/>
                                  </p:stCondLst>
                                  <p:childTnLst>
                                    <p:set>
                                      <p:cBhvr>
                                        <p:cTn id="40" dur="1" fill="hold">
                                          <p:stCondLst>
                                            <p:cond delay="0"/>
                                          </p:stCondLst>
                                        </p:cTn>
                                        <p:tgtEl>
                                          <p:spTgt spid="248"/>
                                        </p:tgtEl>
                                        <p:attrNameLst>
                                          <p:attrName>style.visibility</p:attrName>
                                        </p:attrNameLst>
                                      </p:cBhvr>
                                      <p:to>
                                        <p:strVal val="visible"/>
                                      </p:to>
                                    </p:set>
                                    <p:animEffect transition="in" filter="wipe(right)">
                                      <p:cBhvr>
                                        <p:cTn id="41" dur="500"/>
                                        <p:tgtEl>
                                          <p:spTgt spid="248"/>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73"/>
                                        </p:tgtEl>
                                        <p:attrNameLst>
                                          <p:attrName>style.visibility</p:attrName>
                                        </p:attrNameLst>
                                      </p:cBhvr>
                                      <p:to>
                                        <p:strVal val="visible"/>
                                      </p:to>
                                    </p:set>
                                    <p:animEffect transition="in" filter="dissolve">
                                      <p:cBhvr>
                                        <p:cTn id="46"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 grpId="0" animBg="1"/>
      <p:bldP spid="226" grpId="0"/>
      <p:bldP spid="233" grpId="0" animBg="1"/>
      <p:bldP spid="241" grpId="0"/>
      <p:bldP spid="242" grpId="0"/>
      <p:bldP spid="7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42222" y="94925"/>
            <a:ext cx="5200339" cy="670967"/>
          </a:xfrm>
        </p:spPr>
        <p:txBody>
          <a:bodyPr>
            <a:normAutofit fontScale="90000"/>
          </a:bodyPr>
          <a:lstStyle/>
          <a:p>
            <a:r>
              <a:rPr lang="en-US" sz="3600" dirty="0">
                <a:latin typeface="Avenir Book" panose="020B0503020203020204" pitchFamily="34" charset="-78"/>
                <a:cs typeface="Avenir Book" panose="020B0503020203020204" pitchFamily="34" charset="-78"/>
              </a:rPr>
              <a:t>TCP </a:t>
            </a:r>
            <a:r>
              <a:rPr lang="en-US" sz="3600" dirty="0" smtClean="0">
                <a:latin typeface="Avenir Book" panose="020B0503020203020204" pitchFamily="34" charset="-78"/>
                <a:cs typeface="Avenir Book" panose="020B0503020203020204" pitchFamily="34" charset="-78"/>
              </a:rPr>
              <a:t>Congestion Avoidance</a:t>
            </a:r>
            <a:endParaRPr lang="en-US" sz="3300" dirty="0">
              <a:latin typeface="Avenir Book" panose="020B0503020203020204" pitchFamily="34" charset="-78"/>
              <a:cs typeface="Avenir Book" panose="020B0503020203020204" pitchFamily="34" charset="-78"/>
            </a:endParaRPr>
          </a:p>
        </p:txBody>
      </p:sp>
      <p:sp>
        <p:nvSpPr>
          <p:cNvPr id="73" name="Rectangle 3">
            <a:extLst>
              <a:ext uri="{FF2B5EF4-FFF2-40B4-BE49-F238E27FC236}">
                <a16:creationId xmlns:a16="http://schemas.microsoft.com/office/drawing/2014/main" id="{E8DFB3C6-E718-DE4A-87C1-CF7178F7C295}"/>
              </a:ext>
            </a:extLst>
          </p:cNvPr>
          <p:cNvSpPr txBox="1">
            <a:spLocks noChangeArrowheads="1"/>
          </p:cNvSpPr>
          <p:nvPr/>
        </p:nvSpPr>
        <p:spPr>
          <a:xfrm>
            <a:off x="192750" y="734465"/>
            <a:ext cx="5753821" cy="535745"/>
          </a:xfrm>
          <a:prstGeom prst="rect">
            <a:avLst/>
          </a:prstGeom>
        </p:spPr>
        <p:txBody>
          <a:bodyPr vert="horz" lIns="68580" tIns="34290" rIns="68580" bIns="34290" rtlCol="0">
            <a:normAutofit fontScale="850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95275" indent="-197644" defTabSz="685800">
              <a:spcBef>
                <a:spcPts val="750"/>
              </a:spcBef>
              <a:buFont typeface="Wingdings" charset="2"/>
              <a:buChar char="§"/>
              <a:defRPr/>
            </a:pPr>
            <a:r>
              <a:rPr lang="en-US" sz="2400" dirty="0" smtClean="0">
                <a:solidFill>
                  <a:prstClr val="black"/>
                </a:solidFill>
                <a:latin typeface="Avenir Book" panose="020B0503020203020204" pitchFamily="34" charset="-78"/>
                <a:cs typeface="Avenir Book" panose="020B0503020203020204" pitchFamily="34" charset="-78"/>
              </a:rPr>
              <a:t>After </a:t>
            </a:r>
            <a:r>
              <a:rPr lang="en-US" sz="2400" dirty="0" err="1" smtClean="0">
                <a:solidFill>
                  <a:prstClr val="black"/>
                </a:solidFill>
                <a:latin typeface="Avenir Book" panose="020B0503020203020204" pitchFamily="34" charset="-78"/>
                <a:cs typeface="Avenir Book" panose="020B0503020203020204" pitchFamily="34" charset="-78"/>
              </a:rPr>
              <a:t>ssthresh</a:t>
            </a:r>
            <a:r>
              <a:rPr lang="en-US" sz="2400" dirty="0" smtClean="0">
                <a:solidFill>
                  <a:prstClr val="black"/>
                </a:solidFill>
                <a:latin typeface="Avenir Book" panose="020B0503020203020204" pitchFamily="34" charset="-78"/>
                <a:cs typeface="Avenir Book" panose="020B0503020203020204" pitchFamily="34" charset="-78"/>
              </a:rPr>
              <a:t>, reduce the rate of CW increase</a:t>
            </a:r>
          </a:p>
        </p:txBody>
      </p:sp>
      <p:sp>
        <p:nvSpPr>
          <p:cNvPr id="78" name="Line 14">
            <a:extLst>
              <a:ext uri="{FF2B5EF4-FFF2-40B4-BE49-F238E27FC236}">
                <a16:creationId xmlns:a16="http://schemas.microsoft.com/office/drawing/2014/main" id="{3E685DEE-2DB5-5740-BE6F-2C74E54E1F41}"/>
              </a:ext>
            </a:extLst>
          </p:cNvPr>
          <p:cNvSpPr>
            <a:spLocks noChangeShapeType="1"/>
          </p:cNvSpPr>
          <p:nvPr/>
        </p:nvSpPr>
        <p:spPr bwMode="auto">
          <a:xfrm flipH="1">
            <a:off x="5488455" y="1850794"/>
            <a:ext cx="21924" cy="3322125"/>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80" name="Line 17">
            <a:extLst>
              <a:ext uri="{FF2B5EF4-FFF2-40B4-BE49-F238E27FC236}">
                <a16:creationId xmlns:a16="http://schemas.microsoft.com/office/drawing/2014/main" id="{E56FB9D2-45AC-5443-AEF4-39148B03DDDD}"/>
              </a:ext>
            </a:extLst>
          </p:cNvPr>
          <p:cNvSpPr>
            <a:spLocks noChangeShapeType="1"/>
          </p:cNvSpPr>
          <p:nvPr/>
        </p:nvSpPr>
        <p:spPr bwMode="auto">
          <a:xfrm flipH="1">
            <a:off x="3365665" y="2342169"/>
            <a:ext cx="2132787" cy="759574"/>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90" name="Line 24">
            <a:extLst>
              <a:ext uri="{FF2B5EF4-FFF2-40B4-BE49-F238E27FC236}">
                <a16:creationId xmlns:a16="http://schemas.microsoft.com/office/drawing/2014/main" id="{E42793DA-B54F-8A4A-B169-AADC48D8492B}"/>
              </a:ext>
            </a:extLst>
          </p:cNvPr>
          <p:cNvSpPr>
            <a:spLocks noChangeShapeType="1"/>
          </p:cNvSpPr>
          <p:nvPr/>
        </p:nvSpPr>
        <p:spPr bwMode="auto">
          <a:xfrm>
            <a:off x="3373627" y="3159686"/>
            <a:ext cx="2139136" cy="486577"/>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91" name="Line 25">
            <a:extLst>
              <a:ext uri="{FF2B5EF4-FFF2-40B4-BE49-F238E27FC236}">
                <a16:creationId xmlns:a16="http://schemas.microsoft.com/office/drawing/2014/main" id="{F496288B-3032-8C46-B36C-DC6EE518FC26}"/>
              </a:ext>
            </a:extLst>
          </p:cNvPr>
          <p:cNvSpPr>
            <a:spLocks noChangeShapeType="1"/>
          </p:cNvSpPr>
          <p:nvPr/>
        </p:nvSpPr>
        <p:spPr bwMode="auto">
          <a:xfrm>
            <a:off x="3351379" y="3477982"/>
            <a:ext cx="2161384" cy="523318"/>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92" name="Line 26">
            <a:extLst>
              <a:ext uri="{FF2B5EF4-FFF2-40B4-BE49-F238E27FC236}">
                <a16:creationId xmlns:a16="http://schemas.microsoft.com/office/drawing/2014/main" id="{567E0CBA-D560-7142-9ABA-AC076E08A151}"/>
              </a:ext>
            </a:extLst>
          </p:cNvPr>
          <p:cNvSpPr>
            <a:spLocks noChangeShapeType="1"/>
          </p:cNvSpPr>
          <p:nvPr/>
        </p:nvSpPr>
        <p:spPr bwMode="auto">
          <a:xfrm flipH="1">
            <a:off x="3373627" y="3663222"/>
            <a:ext cx="2098914" cy="841515"/>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00" name="Line 37">
            <a:extLst>
              <a:ext uri="{FF2B5EF4-FFF2-40B4-BE49-F238E27FC236}">
                <a16:creationId xmlns:a16="http://schemas.microsoft.com/office/drawing/2014/main" id="{87F3997F-AC6F-E94C-BDDA-D675458BE183}"/>
              </a:ext>
            </a:extLst>
          </p:cNvPr>
          <p:cNvSpPr>
            <a:spLocks noChangeShapeType="1"/>
          </p:cNvSpPr>
          <p:nvPr/>
        </p:nvSpPr>
        <p:spPr bwMode="auto">
          <a:xfrm>
            <a:off x="3389479" y="4543352"/>
            <a:ext cx="1475160" cy="312477"/>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grpSp>
        <p:nvGrpSpPr>
          <p:cNvPr id="103" name="Group 65">
            <a:extLst>
              <a:ext uri="{FF2B5EF4-FFF2-40B4-BE49-F238E27FC236}">
                <a16:creationId xmlns:a16="http://schemas.microsoft.com/office/drawing/2014/main" id="{931A5080-440D-784B-A586-03D399A7E982}"/>
              </a:ext>
            </a:extLst>
          </p:cNvPr>
          <p:cNvGrpSpPr>
            <a:grpSpLocks/>
          </p:cNvGrpSpPr>
          <p:nvPr/>
        </p:nvGrpSpPr>
        <p:grpSpPr bwMode="auto">
          <a:xfrm>
            <a:off x="1923964" y="1702826"/>
            <a:ext cx="1427163" cy="307975"/>
            <a:chOff x="170" y="906"/>
            <a:chExt cx="899" cy="194"/>
          </a:xfrm>
        </p:grpSpPr>
        <p:sp>
          <p:nvSpPr>
            <p:cNvPr id="113" name="Rectangle 60">
              <a:extLst>
                <a:ext uri="{FF2B5EF4-FFF2-40B4-BE49-F238E27FC236}">
                  <a16:creationId xmlns:a16="http://schemas.microsoft.com/office/drawing/2014/main" id="{B26ABC90-7E5F-8A4E-8270-EAE554611A43}"/>
                </a:ext>
              </a:extLst>
            </p:cNvPr>
            <p:cNvSpPr>
              <a:spLocks noChangeArrowheads="1"/>
            </p:cNvSpPr>
            <p:nvPr/>
          </p:nvSpPr>
          <p:spPr bwMode="auto">
            <a:xfrm>
              <a:off x="202" y="911"/>
              <a:ext cx="124" cy="144"/>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14" name="Text Box 46">
              <a:extLst>
                <a:ext uri="{FF2B5EF4-FFF2-40B4-BE49-F238E27FC236}">
                  <a16:creationId xmlns:a16="http://schemas.microsoft.com/office/drawing/2014/main" id="{7BFA6562-0DAC-EB45-9C52-212661A48237}"/>
                </a:ext>
              </a:extLst>
            </p:cNvPr>
            <p:cNvSpPr txBox="1">
              <a:spLocks noChangeArrowheads="1"/>
            </p:cNvSpPr>
            <p:nvPr/>
          </p:nvSpPr>
          <p:spPr bwMode="auto">
            <a:xfrm>
              <a:off x="170" y="906"/>
              <a:ext cx="899"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1200" cap="none" spc="0" normalizeH="0" baseline="0" noProof="0" dirty="0" smtClean="0">
                  <a:ln>
                    <a:noFill/>
                  </a:ln>
                  <a:solidFill>
                    <a:srgbClr val="FFFFFF"/>
                  </a:solidFill>
                  <a:effectLst/>
                  <a:uLnTx/>
                  <a:uFillTx/>
                  <a:latin typeface="Avenir Book" panose="020B0503020203020204" pitchFamily="34" charset="-78"/>
                  <a:cs typeface="Avenir Book" panose="020B0503020203020204" pitchFamily="34" charset="-78"/>
                </a:rPr>
                <a:t>1 </a:t>
              </a:r>
              <a:r>
                <a:rPr kumimoji="0" lang="en-US" sz="1400" b="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rPr>
                <a:t>2 3 4 </a:t>
              </a:r>
              <a:r>
                <a:rPr kumimoji="0" lang="en-US" sz="1400" b="0" u="none" strike="noStrike" kern="120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5 6 7 8 </a:t>
              </a:r>
            </a:p>
          </p:txBody>
        </p:sp>
      </p:grpSp>
      <p:sp>
        <p:nvSpPr>
          <p:cNvPr id="142" name="Line 14">
            <a:extLst>
              <a:ext uri="{FF2B5EF4-FFF2-40B4-BE49-F238E27FC236}">
                <a16:creationId xmlns:a16="http://schemas.microsoft.com/office/drawing/2014/main" id="{7310A5FB-4554-E045-9214-7084F7E862DB}"/>
              </a:ext>
            </a:extLst>
          </p:cNvPr>
          <p:cNvSpPr>
            <a:spLocks noChangeShapeType="1"/>
          </p:cNvSpPr>
          <p:nvPr/>
        </p:nvSpPr>
        <p:spPr bwMode="auto">
          <a:xfrm>
            <a:off x="3351379" y="1685694"/>
            <a:ext cx="38100" cy="350783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44" name="Text Box 36">
            <a:extLst>
              <a:ext uri="{FF2B5EF4-FFF2-40B4-BE49-F238E27FC236}">
                <a16:creationId xmlns:a16="http://schemas.microsoft.com/office/drawing/2014/main" id="{325F31E4-5A9D-1040-8789-38B287C19C3E}"/>
              </a:ext>
            </a:extLst>
          </p:cNvPr>
          <p:cNvSpPr txBox="1">
            <a:spLocks noChangeArrowheads="1"/>
          </p:cNvSpPr>
          <p:nvPr/>
        </p:nvSpPr>
        <p:spPr bwMode="auto">
          <a:xfrm>
            <a:off x="781564" y="1696905"/>
            <a:ext cx="800220"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0" cap="none" spc="0" normalizeH="0" baseline="0" noProof="0" dirty="0" smtClean="0">
                <a:ln>
                  <a:noFill/>
                </a:ln>
                <a:solidFill>
                  <a:srgbClr val="C00000"/>
                </a:solidFill>
                <a:effectLst/>
                <a:uLnTx/>
                <a:uFillTx/>
                <a:latin typeface="Avenir Book" panose="020B0503020203020204" pitchFamily="34" charset="-78"/>
                <a:cs typeface="Avenir Book" panose="020B0503020203020204" pitchFamily="34" charset="-78"/>
              </a:rPr>
              <a:t>CW = 1</a:t>
            </a:r>
            <a:endParaRPr kumimoji="0" lang="en-US" sz="1400" b="0" u="none" strike="noStrike" kern="0" cap="none" spc="0" normalizeH="0" baseline="0" noProof="0" dirty="0">
              <a:ln>
                <a:noFill/>
              </a:ln>
              <a:solidFill>
                <a:srgbClr val="C00000"/>
              </a:solidFill>
              <a:effectLst/>
              <a:uLnTx/>
              <a:uFillTx/>
              <a:latin typeface="Avenir Book" panose="020B0503020203020204" pitchFamily="34" charset="-78"/>
              <a:cs typeface="Avenir Book" panose="020B0503020203020204" pitchFamily="34" charset="-78"/>
            </a:endParaRPr>
          </a:p>
        </p:txBody>
      </p:sp>
      <p:sp>
        <p:nvSpPr>
          <p:cNvPr id="149" name="Line 26">
            <a:extLst>
              <a:ext uri="{FF2B5EF4-FFF2-40B4-BE49-F238E27FC236}">
                <a16:creationId xmlns:a16="http://schemas.microsoft.com/office/drawing/2014/main" id="{567E0CBA-D560-7142-9ABA-AC076E08A151}"/>
              </a:ext>
            </a:extLst>
          </p:cNvPr>
          <p:cNvSpPr>
            <a:spLocks noChangeShapeType="1"/>
          </p:cNvSpPr>
          <p:nvPr/>
        </p:nvSpPr>
        <p:spPr bwMode="auto">
          <a:xfrm flipH="1">
            <a:off x="3359317" y="4068297"/>
            <a:ext cx="2139136" cy="1109374"/>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50" name="Line 24">
            <a:extLst>
              <a:ext uri="{FF2B5EF4-FFF2-40B4-BE49-F238E27FC236}">
                <a16:creationId xmlns:a16="http://schemas.microsoft.com/office/drawing/2014/main" id="{E42793DA-B54F-8A4A-B169-AADC48D8492B}"/>
              </a:ext>
            </a:extLst>
          </p:cNvPr>
          <p:cNvSpPr>
            <a:spLocks noChangeShapeType="1"/>
          </p:cNvSpPr>
          <p:nvPr/>
        </p:nvSpPr>
        <p:spPr bwMode="auto">
          <a:xfrm>
            <a:off x="3367614" y="1816582"/>
            <a:ext cx="2139136" cy="486577"/>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51" name="Line 24">
            <a:extLst>
              <a:ext uri="{FF2B5EF4-FFF2-40B4-BE49-F238E27FC236}">
                <a16:creationId xmlns:a16="http://schemas.microsoft.com/office/drawing/2014/main" id="{E42793DA-B54F-8A4A-B169-AADC48D8492B}"/>
              </a:ext>
            </a:extLst>
          </p:cNvPr>
          <p:cNvSpPr>
            <a:spLocks noChangeShapeType="1"/>
          </p:cNvSpPr>
          <p:nvPr/>
        </p:nvSpPr>
        <p:spPr bwMode="auto">
          <a:xfrm>
            <a:off x="3383128" y="4814096"/>
            <a:ext cx="1393315" cy="294044"/>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grpSp>
        <p:nvGrpSpPr>
          <p:cNvPr id="163" name="Group 65">
            <a:extLst>
              <a:ext uri="{FF2B5EF4-FFF2-40B4-BE49-F238E27FC236}">
                <a16:creationId xmlns:a16="http://schemas.microsoft.com/office/drawing/2014/main" id="{931A5080-440D-784B-A586-03D399A7E982}"/>
              </a:ext>
            </a:extLst>
          </p:cNvPr>
          <p:cNvGrpSpPr>
            <a:grpSpLocks/>
          </p:cNvGrpSpPr>
          <p:nvPr/>
        </p:nvGrpSpPr>
        <p:grpSpPr bwMode="auto">
          <a:xfrm>
            <a:off x="1893679" y="2985550"/>
            <a:ext cx="1427163" cy="307976"/>
            <a:chOff x="-73" y="977"/>
            <a:chExt cx="899" cy="194"/>
          </a:xfrm>
        </p:grpSpPr>
        <p:sp>
          <p:nvSpPr>
            <p:cNvPr id="164" name="Rectangle 60">
              <a:extLst>
                <a:ext uri="{FF2B5EF4-FFF2-40B4-BE49-F238E27FC236}">
                  <a16:creationId xmlns:a16="http://schemas.microsoft.com/office/drawing/2014/main" id="{B26ABC90-7E5F-8A4E-8270-EAE554611A43}"/>
                </a:ext>
              </a:extLst>
            </p:cNvPr>
            <p:cNvSpPr>
              <a:spLocks noChangeArrowheads="1"/>
            </p:cNvSpPr>
            <p:nvPr/>
          </p:nvSpPr>
          <p:spPr bwMode="auto">
            <a:xfrm>
              <a:off x="66" y="992"/>
              <a:ext cx="206" cy="144"/>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65" name="Text Box 46">
              <a:extLst>
                <a:ext uri="{FF2B5EF4-FFF2-40B4-BE49-F238E27FC236}">
                  <a16:creationId xmlns:a16="http://schemas.microsoft.com/office/drawing/2014/main" id="{7BFA6562-0DAC-EB45-9C52-212661A48237}"/>
                </a:ext>
              </a:extLst>
            </p:cNvPr>
            <p:cNvSpPr txBox="1">
              <a:spLocks noChangeArrowheads="1"/>
            </p:cNvSpPr>
            <p:nvPr/>
          </p:nvSpPr>
          <p:spPr bwMode="auto">
            <a:xfrm>
              <a:off x="-73" y="977"/>
              <a:ext cx="899"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1200" cap="none" spc="0" normalizeH="0" baseline="0" noProof="0" dirty="0" smtClean="0">
                  <a:ln>
                    <a:noFill/>
                  </a:ln>
                  <a:effectLst/>
                  <a:uLnTx/>
                  <a:uFillTx/>
                  <a:latin typeface="Avenir Book" panose="020B0503020203020204" pitchFamily="34" charset="-78"/>
                  <a:cs typeface="Avenir Book" panose="020B0503020203020204" pitchFamily="34" charset="-78"/>
                </a:rPr>
                <a:t>1</a:t>
              </a:r>
              <a:r>
                <a:rPr kumimoji="0" lang="en-US" sz="1400" b="0" u="none" strike="noStrike" kern="1200" cap="none" spc="0" normalizeH="0" baseline="0" noProof="0" dirty="0" smtClean="0">
                  <a:ln>
                    <a:noFill/>
                  </a:ln>
                  <a:solidFill>
                    <a:srgbClr val="FFFFFF"/>
                  </a:solidFill>
                  <a:effectLst/>
                  <a:uLnTx/>
                  <a:uFillTx/>
                  <a:latin typeface="Avenir Book" panose="020B0503020203020204" pitchFamily="34" charset="-78"/>
                  <a:cs typeface="Avenir Book" panose="020B0503020203020204" pitchFamily="34" charset="-78"/>
                </a:rPr>
                <a:t> </a:t>
              </a:r>
              <a:r>
                <a:rPr kumimoji="0" lang="en-US" sz="1400" b="0" u="none" strike="noStrike" kern="1200" cap="none" spc="0" normalizeH="0" baseline="0" noProof="0" dirty="0">
                  <a:ln>
                    <a:noFill/>
                  </a:ln>
                  <a:solidFill>
                    <a:schemeClr val="bg1"/>
                  </a:solidFill>
                  <a:effectLst/>
                  <a:uLnTx/>
                  <a:uFillTx/>
                  <a:latin typeface="Avenir Book" panose="020B0503020203020204" pitchFamily="34" charset="-78"/>
                  <a:cs typeface="Avenir Book" panose="020B0503020203020204" pitchFamily="34" charset="-78"/>
                </a:rPr>
                <a:t>2 3</a:t>
              </a:r>
              <a:r>
                <a:rPr kumimoji="0" lang="en-US" sz="1400" b="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rPr>
                <a:t> 4 </a:t>
              </a:r>
              <a:r>
                <a:rPr kumimoji="0" lang="en-US" sz="1400" b="0" u="none" strike="noStrike" kern="120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5 6 7 8 </a:t>
              </a:r>
            </a:p>
          </p:txBody>
        </p:sp>
      </p:grpSp>
      <p:sp>
        <p:nvSpPr>
          <p:cNvPr id="166" name="Text Box 36">
            <a:extLst>
              <a:ext uri="{FF2B5EF4-FFF2-40B4-BE49-F238E27FC236}">
                <a16:creationId xmlns:a16="http://schemas.microsoft.com/office/drawing/2014/main" id="{325F31E4-5A9D-1040-8789-38B287C19C3E}"/>
              </a:ext>
            </a:extLst>
          </p:cNvPr>
          <p:cNvSpPr txBox="1">
            <a:spLocks noChangeArrowheads="1"/>
          </p:cNvSpPr>
          <p:nvPr/>
        </p:nvSpPr>
        <p:spPr bwMode="auto">
          <a:xfrm>
            <a:off x="-19336" y="3027646"/>
            <a:ext cx="1635384"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0" cap="none" spc="0" normalizeH="0" baseline="0" noProof="0" dirty="0" smtClean="0">
                <a:ln>
                  <a:noFill/>
                </a:ln>
                <a:solidFill>
                  <a:srgbClr val="C00000"/>
                </a:solidFill>
                <a:effectLst/>
                <a:uLnTx/>
                <a:uFillTx/>
                <a:latin typeface="Avenir Book" panose="020B0503020203020204" pitchFamily="34" charset="-78"/>
                <a:cs typeface="Avenir Book" panose="020B0503020203020204" pitchFamily="34" charset="-78"/>
              </a:rPr>
              <a:t>CW = CW + 1 = 2</a:t>
            </a:r>
            <a:endParaRPr kumimoji="0" lang="en-US" sz="1400" b="0" u="none" strike="noStrike" kern="0" cap="none" spc="0" normalizeH="0" baseline="0" noProof="0" dirty="0">
              <a:ln>
                <a:noFill/>
              </a:ln>
              <a:solidFill>
                <a:srgbClr val="C00000"/>
              </a:solidFill>
              <a:effectLst/>
              <a:uLnTx/>
              <a:uFillTx/>
              <a:latin typeface="Avenir Book" panose="020B0503020203020204" pitchFamily="34" charset="-78"/>
              <a:cs typeface="Avenir Book" panose="020B0503020203020204" pitchFamily="34" charset="-78"/>
            </a:endParaRPr>
          </a:p>
        </p:txBody>
      </p:sp>
      <p:grpSp>
        <p:nvGrpSpPr>
          <p:cNvPr id="167" name="Group 65">
            <a:extLst>
              <a:ext uri="{FF2B5EF4-FFF2-40B4-BE49-F238E27FC236}">
                <a16:creationId xmlns:a16="http://schemas.microsoft.com/office/drawing/2014/main" id="{931A5080-440D-784B-A586-03D399A7E982}"/>
              </a:ext>
            </a:extLst>
          </p:cNvPr>
          <p:cNvGrpSpPr>
            <a:grpSpLocks/>
          </p:cNvGrpSpPr>
          <p:nvPr/>
        </p:nvGrpSpPr>
        <p:grpSpPr bwMode="auto">
          <a:xfrm>
            <a:off x="1914815" y="4377560"/>
            <a:ext cx="1427163" cy="307976"/>
            <a:chOff x="-49" y="967"/>
            <a:chExt cx="899" cy="194"/>
          </a:xfrm>
        </p:grpSpPr>
        <p:sp>
          <p:nvSpPr>
            <p:cNvPr id="168" name="Rectangle 60">
              <a:extLst>
                <a:ext uri="{FF2B5EF4-FFF2-40B4-BE49-F238E27FC236}">
                  <a16:creationId xmlns:a16="http://schemas.microsoft.com/office/drawing/2014/main" id="{B26ABC90-7E5F-8A4E-8270-EAE554611A43}"/>
                </a:ext>
              </a:extLst>
            </p:cNvPr>
            <p:cNvSpPr>
              <a:spLocks noChangeArrowheads="1"/>
            </p:cNvSpPr>
            <p:nvPr/>
          </p:nvSpPr>
          <p:spPr bwMode="auto">
            <a:xfrm>
              <a:off x="211" y="986"/>
              <a:ext cx="273" cy="144"/>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69" name="Text Box 46">
              <a:extLst>
                <a:ext uri="{FF2B5EF4-FFF2-40B4-BE49-F238E27FC236}">
                  <a16:creationId xmlns:a16="http://schemas.microsoft.com/office/drawing/2014/main" id="{7BFA6562-0DAC-EB45-9C52-212661A48237}"/>
                </a:ext>
              </a:extLst>
            </p:cNvPr>
            <p:cNvSpPr txBox="1">
              <a:spLocks noChangeArrowheads="1"/>
            </p:cNvSpPr>
            <p:nvPr/>
          </p:nvSpPr>
          <p:spPr bwMode="auto">
            <a:xfrm>
              <a:off x="-49" y="967"/>
              <a:ext cx="899"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1200" cap="none" spc="0" normalizeH="0" baseline="0" noProof="0" dirty="0" smtClean="0">
                  <a:ln>
                    <a:noFill/>
                  </a:ln>
                  <a:effectLst/>
                  <a:uLnTx/>
                  <a:uFillTx/>
                  <a:latin typeface="Avenir Book" panose="020B0503020203020204" pitchFamily="34" charset="-78"/>
                  <a:cs typeface="Avenir Book" panose="020B0503020203020204" pitchFamily="34" charset="-78"/>
                </a:rPr>
                <a:t>1 </a:t>
              </a:r>
              <a:r>
                <a:rPr kumimoji="0" lang="en-US" sz="1400" b="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rPr>
                <a:t>2 </a:t>
              </a:r>
              <a:r>
                <a:rPr kumimoji="0" lang="en-US" sz="1400" b="0" u="none" strike="noStrike" kern="1200" cap="none" spc="0" normalizeH="0" baseline="0" noProof="0" dirty="0">
                  <a:ln>
                    <a:noFill/>
                  </a:ln>
                  <a:solidFill>
                    <a:schemeClr val="bg1"/>
                  </a:solidFill>
                  <a:effectLst/>
                  <a:uLnTx/>
                  <a:uFillTx/>
                  <a:latin typeface="Avenir Book" panose="020B0503020203020204" pitchFamily="34" charset="-78"/>
                  <a:cs typeface="Avenir Book" panose="020B0503020203020204" pitchFamily="34" charset="-78"/>
                </a:rPr>
                <a:t>3 4 5 </a:t>
              </a:r>
              <a:r>
                <a:rPr kumimoji="0" lang="en-US" sz="1400" b="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rPr>
                <a:t>6 7 8 </a:t>
              </a:r>
            </a:p>
          </p:txBody>
        </p:sp>
      </p:grpSp>
      <p:sp>
        <p:nvSpPr>
          <p:cNvPr id="170" name="Text Box 36">
            <a:extLst>
              <a:ext uri="{FF2B5EF4-FFF2-40B4-BE49-F238E27FC236}">
                <a16:creationId xmlns:a16="http://schemas.microsoft.com/office/drawing/2014/main" id="{325F31E4-5A9D-1040-8789-38B287C19C3E}"/>
              </a:ext>
            </a:extLst>
          </p:cNvPr>
          <p:cNvSpPr txBox="1">
            <a:spLocks noChangeArrowheads="1"/>
          </p:cNvSpPr>
          <p:nvPr/>
        </p:nvSpPr>
        <p:spPr bwMode="auto">
          <a:xfrm>
            <a:off x="-36300" y="4435530"/>
            <a:ext cx="1635384"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0" cap="none" spc="0" normalizeH="0" baseline="0" noProof="0" dirty="0" smtClean="0">
                <a:ln>
                  <a:noFill/>
                </a:ln>
                <a:solidFill>
                  <a:srgbClr val="C00000"/>
                </a:solidFill>
                <a:effectLst/>
                <a:uLnTx/>
                <a:uFillTx/>
                <a:latin typeface="Avenir Book" panose="020B0503020203020204" pitchFamily="34" charset="-78"/>
                <a:cs typeface="Avenir Book" panose="020B0503020203020204" pitchFamily="34" charset="-78"/>
              </a:rPr>
              <a:t>CW = CW + 1 = 3</a:t>
            </a:r>
            <a:endParaRPr kumimoji="0" lang="en-US" sz="1400" b="0" u="none" strike="noStrike" kern="0" cap="none" spc="0" normalizeH="0" baseline="0" noProof="0" dirty="0">
              <a:ln>
                <a:noFill/>
              </a:ln>
              <a:solidFill>
                <a:srgbClr val="C00000"/>
              </a:solidFill>
              <a:effectLst/>
              <a:uLnTx/>
              <a:uFillTx/>
              <a:latin typeface="Avenir Book" panose="020B0503020203020204" pitchFamily="34" charset="-78"/>
              <a:cs typeface="Avenir Book" panose="020B0503020203020204" pitchFamily="34" charset="-78"/>
            </a:endParaRPr>
          </a:p>
        </p:txBody>
      </p:sp>
      <p:sp>
        <p:nvSpPr>
          <p:cNvPr id="171"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706724">
            <a:off x="4227249" y="1782358"/>
            <a:ext cx="344967"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B1</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172"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19744017">
            <a:off x="4110572" y="2498992"/>
            <a:ext cx="352982"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A2</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173"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706724">
            <a:off x="4173454" y="3135661"/>
            <a:ext cx="344967"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B2</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174"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706724">
            <a:off x="4153672" y="3493081"/>
            <a:ext cx="344967"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B3</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175"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19744017">
            <a:off x="4143812" y="3901058"/>
            <a:ext cx="352982"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A3</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176"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706724">
            <a:off x="4575430" y="4590310"/>
            <a:ext cx="344967"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B4</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177"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706724">
            <a:off x="4533038" y="4890949"/>
            <a:ext cx="344967"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B5</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180"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19744017">
            <a:off x="4280064" y="4346995"/>
            <a:ext cx="352982"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A4</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185" name="Text Box 8">
            <a:extLst>
              <a:ext uri="{FF2B5EF4-FFF2-40B4-BE49-F238E27FC236}">
                <a16:creationId xmlns:a16="http://schemas.microsoft.com/office/drawing/2014/main" id="{BF8683E2-9BD1-4641-8269-1F97FE166C40}"/>
              </a:ext>
            </a:extLst>
          </p:cNvPr>
          <p:cNvSpPr txBox="1">
            <a:spLocks noChangeArrowheads="1"/>
          </p:cNvSpPr>
          <p:nvPr/>
        </p:nvSpPr>
        <p:spPr bwMode="auto">
          <a:xfrm>
            <a:off x="3034252" y="1029760"/>
            <a:ext cx="710452" cy="3000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350">
                <a:solidFill>
                  <a:srgbClr val="000000"/>
                </a:solidFill>
                <a:latin typeface="Avenir Book" panose="020B0503020203020204" pitchFamily="34" charset="-78"/>
                <a:cs typeface="Avenir Book" panose="020B0503020203020204" pitchFamily="34" charset="-78"/>
              </a:rPr>
              <a:t>Host A</a:t>
            </a:r>
          </a:p>
        </p:txBody>
      </p:sp>
      <p:grpSp>
        <p:nvGrpSpPr>
          <p:cNvPr id="186" name="Group 43">
            <a:extLst>
              <a:ext uri="{FF2B5EF4-FFF2-40B4-BE49-F238E27FC236}">
                <a16:creationId xmlns:a16="http://schemas.microsoft.com/office/drawing/2014/main" id="{D0982D30-E871-F344-B80E-157861960777}"/>
              </a:ext>
            </a:extLst>
          </p:cNvPr>
          <p:cNvGrpSpPr>
            <a:grpSpLocks/>
          </p:cNvGrpSpPr>
          <p:nvPr/>
        </p:nvGrpSpPr>
        <p:grpSpPr bwMode="auto">
          <a:xfrm>
            <a:off x="3033479" y="1272649"/>
            <a:ext cx="490538" cy="451247"/>
            <a:chOff x="-44" y="1473"/>
            <a:chExt cx="981" cy="1105"/>
          </a:xfrm>
        </p:grpSpPr>
        <p:pic>
          <p:nvPicPr>
            <p:cNvPr id="187" name="Picture 44" descr="desktop_computer_stylized_medium">
              <a:extLst>
                <a:ext uri="{FF2B5EF4-FFF2-40B4-BE49-F238E27FC236}">
                  <a16:creationId xmlns:a16="http://schemas.microsoft.com/office/drawing/2014/main" id="{0C5F9445-24EE-C948-8E49-3FEF71FC5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 name="Freeform 45">
              <a:extLst>
                <a:ext uri="{FF2B5EF4-FFF2-40B4-BE49-F238E27FC236}">
                  <a16:creationId xmlns:a16="http://schemas.microsoft.com/office/drawing/2014/main" id="{568D3F7F-13C8-1742-BB47-FC4C8107BA4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189" name="Text Box 12">
            <a:extLst>
              <a:ext uri="{FF2B5EF4-FFF2-40B4-BE49-F238E27FC236}">
                <a16:creationId xmlns:a16="http://schemas.microsoft.com/office/drawing/2014/main" id="{51858FD0-9B85-8441-9B12-8875189F665C}"/>
              </a:ext>
            </a:extLst>
          </p:cNvPr>
          <p:cNvSpPr txBox="1">
            <a:spLocks noChangeArrowheads="1"/>
          </p:cNvSpPr>
          <p:nvPr/>
        </p:nvSpPr>
        <p:spPr bwMode="auto">
          <a:xfrm>
            <a:off x="5162208" y="1094466"/>
            <a:ext cx="704040" cy="3000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350">
                <a:solidFill>
                  <a:srgbClr val="000000"/>
                </a:solidFill>
                <a:latin typeface="Avenir Book" panose="020B0503020203020204" pitchFamily="34" charset="-78"/>
                <a:cs typeface="Avenir Book" panose="020B0503020203020204" pitchFamily="34" charset="-78"/>
              </a:rPr>
              <a:t>Host B</a:t>
            </a:r>
          </a:p>
        </p:txBody>
      </p:sp>
      <p:grpSp>
        <p:nvGrpSpPr>
          <p:cNvPr id="190" name="Group 46">
            <a:extLst>
              <a:ext uri="{FF2B5EF4-FFF2-40B4-BE49-F238E27FC236}">
                <a16:creationId xmlns:a16="http://schemas.microsoft.com/office/drawing/2014/main" id="{514EF769-BED4-DE47-BE55-0913ABFB155D}"/>
              </a:ext>
            </a:extLst>
          </p:cNvPr>
          <p:cNvGrpSpPr>
            <a:grpSpLocks/>
          </p:cNvGrpSpPr>
          <p:nvPr/>
        </p:nvGrpSpPr>
        <p:grpSpPr bwMode="auto">
          <a:xfrm>
            <a:off x="5382069" y="1358786"/>
            <a:ext cx="286941" cy="410765"/>
            <a:chOff x="4140" y="429"/>
            <a:chExt cx="1425" cy="2396"/>
          </a:xfrm>
        </p:grpSpPr>
        <p:sp>
          <p:nvSpPr>
            <p:cNvPr id="191" name="Freeform 47">
              <a:extLst>
                <a:ext uri="{FF2B5EF4-FFF2-40B4-BE49-F238E27FC236}">
                  <a16:creationId xmlns:a16="http://schemas.microsoft.com/office/drawing/2014/main" id="{9A7FEAB4-C4F3-E042-96AB-2FC0D99EA40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92" name="Rectangle 48">
              <a:extLst>
                <a:ext uri="{FF2B5EF4-FFF2-40B4-BE49-F238E27FC236}">
                  <a16:creationId xmlns:a16="http://schemas.microsoft.com/office/drawing/2014/main" id="{0E59C13E-BE84-BA48-8D46-C29C0270384D}"/>
                </a:ext>
              </a:extLst>
            </p:cNvPr>
            <p:cNvSpPr>
              <a:spLocks noChangeArrowheads="1"/>
            </p:cNvSpPr>
            <p:nvPr/>
          </p:nvSpPr>
          <p:spPr bwMode="auto">
            <a:xfrm>
              <a:off x="4205" y="429"/>
              <a:ext cx="1047"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3" name="Freeform 49">
              <a:extLst>
                <a:ext uri="{FF2B5EF4-FFF2-40B4-BE49-F238E27FC236}">
                  <a16:creationId xmlns:a16="http://schemas.microsoft.com/office/drawing/2014/main" id="{CF502E49-4DFE-2340-8749-43933F8387F8}"/>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94" name="Freeform 50">
              <a:extLst>
                <a:ext uri="{FF2B5EF4-FFF2-40B4-BE49-F238E27FC236}">
                  <a16:creationId xmlns:a16="http://schemas.microsoft.com/office/drawing/2014/main" id="{C8ED811D-DAEF-B141-A80E-204FE9D19196}"/>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95" name="Rectangle 51">
              <a:extLst>
                <a:ext uri="{FF2B5EF4-FFF2-40B4-BE49-F238E27FC236}">
                  <a16:creationId xmlns:a16="http://schemas.microsoft.com/office/drawing/2014/main" id="{E540E7B8-30E6-B846-823A-6925D9600320}"/>
                </a:ext>
              </a:extLst>
            </p:cNvPr>
            <p:cNvSpPr>
              <a:spLocks noChangeArrowheads="1"/>
            </p:cNvSpPr>
            <p:nvPr/>
          </p:nvSpPr>
          <p:spPr bwMode="auto">
            <a:xfrm>
              <a:off x="4211" y="693"/>
              <a:ext cx="597"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96" name="Group 52">
              <a:extLst>
                <a:ext uri="{FF2B5EF4-FFF2-40B4-BE49-F238E27FC236}">
                  <a16:creationId xmlns:a16="http://schemas.microsoft.com/office/drawing/2014/main" id="{DE3F2659-D2D6-6C4C-9DF4-EEDFBE720D96}"/>
                </a:ext>
              </a:extLst>
            </p:cNvPr>
            <p:cNvGrpSpPr>
              <a:grpSpLocks/>
            </p:cNvGrpSpPr>
            <p:nvPr/>
          </p:nvGrpSpPr>
          <p:grpSpPr bwMode="auto">
            <a:xfrm>
              <a:off x="4749" y="668"/>
              <a:ext cx="581" cy="145"/>
              <a:chOff x="614" y="2568"/>
              <a:chExt cx="725" cy="139"/>
            </a:xfrm>
          </p:grpSpPr>
          <p:sp>
            <p:nvSpPr>
              <p:cNvPr id="221" name="AutoShape 53">
                <a:extLst>
                  <a:ext uri="{FF2B5EF4-FFF2-40B4-BE49-F238E27FC236}">
                    <a16:creationId xmlns:a16="http://schemas.microsoft.com/office/drawing/2014/main" id="{0ABA0FE6-EF08-7D42-838B-AEB8F187397A}"/>
                  </a:ext>
                </a:extLst>
              </p:cNvPr>
              <p:cNvSpPr>
                <a:spLocks noChangeArrowheads="1"/>
              </p:cNvSpPr>
              <p:nvPr/>
            </p:nvSpPr>
            <p:spPr bwMode="auto">
              <a:xfrm>
                <a:off x="614" y="2565"/>
                <a:ext cx="723"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2" name="AutoShape 54">
                <a:extLst>
                  <a:ext uri="{FF2B5EF4-FFF2-40B4-BE49-F238E27FC236}">
                    <a16:creationId xmlns:a16="http://schemas.microsoft.com/office/drawing/2014/main" id="{AD5B052B-FFFB-424E-B4B9-AC7809F4BBB1}"/>
                  </a:ext>
                </a:extLst>
              </p:cNvPr>
              <p:cNvSpPr>
                <a:spLocks noChangeArrowheads="1"/>
              </p:cNvSpPr>
              <p:nvPr/>
            </p:nvSpPr>
            <p:spPr bwMode="auto">
              <a:xfrm>
                <a:off x="629" y="2579"/>
                <a:ext cx="694"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97" name="Rectangle 55">
              <a:extLst>
                <a:ext uri="{FF2B5EF4-FFF2-40B4-BE49-F238E27FC236}">
                  <a16:creationId xmlns:a16="http://schemas.microsoft.com/office/drawing/2014/main" id="{E9301038-767E-E14B-8FDB-B55EE9CA10CE}"/>
                </a:ext>
              </a:extLst>
            </p:cNvPr>
            <p:cNvSpPr>
              <a:spLocks noChangeArrowheads="1"/>
            </p:cNvSpPr>
            <p:nvPr/>
          </p:nvSpPr>
          <p:spPr bwMode="auto">
            <a:xfrm>
              <a:off x="4223" y="1019"/>
              <a:ext cx="597"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98" name="Group 56">
              <a:extLst>
                <a:ext uri="{FF2B5EF4-FFF2-40B4-BE49-F238E27FC236}">
                  <a16:creationId xmlns:a16="http://schemas.microsoft.com/office/drawing/2014/main" id="{2654E7B8-586D-8C4D-A5CD-CC6977E9551F}"/>
                </a:ext>
              </a:extLst>
            </p:cNvPr>
            <p:cNvGrpSpPr>
              <a:grpSpLocks/>
            </p:cNvGrpSpPr>
            <p:nvPr/>
          </p:nvGrpSpPr>
          <p:grpSpPr bwMode="auto">
            <a:xfrm>
              <a:off x="4747" y="994"/>
              <a:ext cx="581" cy="134"/>
              <a:chOff x="614" y="2568"/>
              <a:chExt cx="725" cy="139"/>
            </a:xfrm>
          </p:grpSpPr>
          <p:sp>
            <p:nvSpPr>
              <p:cNvPr id="219" name="AutoShape 57">
                <a:extLst>
                  <a:ext uri="{FF2B5EF4-FFF2-40B4-BE49-F238E27FC236}">
                    <a16:creationId xmlns:a16="http://schemas.microsoft.com/office/drawing/2014/main" id="{4E195FC5-FC94-1542-9BBD-0BDFF1D5CB13}"/>
                  </a:ext>
                </a:extLst>
              </p:cNvPr>
              <p:cNvSpPr>
                <a:spLocks noChangeArrowheads="1"/>
              </p:cNvSpPr>
              <p:nvPr/>
            </p:nvSpPr>
            <p:spPr bwMode="auto">
              <a:xfrm>
                <a:off x="617" y="2565"/>
                <a:ext cx="723" cy="144"/>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0" name="AutoShape 58">
                <a:extLst>
                  <a:ext uri="{FF2B5EF4-FFF2-40B4-BE49-F238E27FC236}">
                    <a16:creationId xmlns:a16="http://schemas.microsoft.com/office/drawing/2014/main" id="{7E2D9C3B-E255-964C-9508-E66C9FF597CE}"/>
                  </a:ext>
                </a:extLst>
              </p:cNvPr>
              <p:cNvSpPr>
                <a:spLocks noChangeArrowheads="1"/>
              </p:cNvSpPr>
              <p:nvPr/>
            </p:nvSpPr>
            <p:spPr bwMode="auto">
              <a:xfrm>
                <a:off x="631" y="2580"/>
                <a:ext cx="694" cy="11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99" name="Rectangle 59">
              <a:extLst>
                <a:ext uri="{FF2B5EF4-FFF2-40B4-BE49-F238E27FC236}">
                  <a16:creationId xmlns:a16="http://schemas.microsoft.com/office/drawing/2014/main" id="{0D35C755-AFBC-C143-94D5-E34C8F255668}"/>
                </a:ext>
              </a:extLst>
            </p:cNvPr>
            <p:cNvSpPr>
              <a:spLocks noChangeArrowheads="1"/>
            </p:cNvSpPr>
            <p:nvPr/>
          </p:nvSpPr>
          <p:spPr bwMode="auto">
            <a:xfrm>
              <a:off x="4217" y="1360"/>
              <a:ext cx="597" cy="4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0" name="Rectangle 60">
              <a:extLst>
                <a:ext uri="{FF2B5EF4-FFF2-40B4-BE49-F238E27FC236}">
                  <a16:creationId xmlns:a16="http://schemas.microsoft.com/office/drawing/2014/main" id="{8990E763-A8F8-E645-8A01-F6B16D853137}"/>
                </a:ext>
              </a:extLst>
            </p:cNvPr>
            <p:cNvSpPr>
              <a:spLocks noChangeArrowheads="1"/>
            </p:cNvSpPr>
            <p:nvPr/>
          </p:nvSpPr>
          <p:spPr bwMode="auto">
            <a:xfrm>
              <a:off x="4229" y="1658"/>
              <a:ext cx="597" cy="4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01" name="Group 61">
              <a:extLst>
                <a:ext uri="{FF2B5EF4-FFF2-40B4-BE49-F238E27FC236}">
                  <a16:creationId xmlns:a16="http://schemas.microsoft.com/office/drawing/2014/main" id="{6F65B17F-5946-9A47-9972-2B907C05984E}"/>
                </a:ext>
              </a:extLst>
            </p:cNvPr>
            <p:cNvGrpSpPr>
              <a:grpSpLocks/>
            </p:cNvGrpSpPr>
            <p:nvPr/>
          </p:nvGrpSpPr>
          <p:grpSpPr bwMode="auto">
            <a:xfrm>
              <a:off x="4735" y="1627"/>
              <a:ext cx="582" cy="151"/>
              <a:chOff x="614" y="2568"/>
              <a:chExt cx="725" cy="139"/>
            </a:xfrm>
          </p:grpSpPr>
          <p:sp>
            <p:nvSpPr>
              <p:cNvPr id="217" name="AutoShape 62">
                <a:extLst>
                  <a:ext uri="{FF2B5EF4-FFF2-40B4-BE49-F238E27FC236}">
                    <a16:creationId xmlns:a16="http://schemas.microsoft.com/office/drawing/2014/main" id="{F08D8399-0C1A-1847-A17B-5B4FDBE7FAAE}"/>
                  </a:ext>
                </a:extLst>
              </p:cNvPr>
              <p:cNvSpPr>
                <a:spLocks noChangeArrowheads="1"/>
              </p:cNvSpPr>
              <p:nvPr/>
            </p:nvSpPr>
            <p:spPr bwMode="auto">
              <a:xfrm>
                <a:off x="617" y="2571"/>
                <a:ext cx="722" cy="134"/>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8" name="AutoShape 63">
                <a:extLst>
                  <a:ext uri="{FF2B5EF4-FFF2-40B4-BE49-F238E27FC236}">
                    <a16:creationId xmlns:a16="http://schemas.microsoft.com/office/drawing/2014/main" id="{99FEA9D9-F58C-C34F-AA76-A96DFE0CE70A}"/>
                  </a:ext>
                </a:extLst>
              </p:cNvPr>
              <p:cNvSpPr>
                <a:spLocks noChangeArrowheads="1"/>
              </p:cNvSpPr>
              <p:nvPr/>
            </p:nvSpPr>
            <p:spPr bwMode="auto">
              <a:xfrm>
                <a:off x="631" y="2584"/>
                <a:ext cx="692"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02" name="Freeform 64">
              <a:extLst>
                <a:ext uri="{FF2B5EF4-FFF2-40B4-BE49-F238E27FC236}">
                  <a16:creationId xmlns:a16="http://schemas.microsoft.com/office/drawing/2014/main" id="{76F83DEB-6CB2-5740-875B-1B89844BE263}"/>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203" name="Group 65">
              <a:extLst>
                <a:ext uri="{FF2B5EF4-FFF2-40B4-BE49-F238E27FC236}">
                  <a16:creationId xmlns:a16="http://schemas.microsoft.com/office/drawing/2014/main" id="{7398C74D-4650-204D-91E2-CBB3BD641926}"/>
                </a:ext>
              </a:extLst>
            </p:cNvPr>
            <p:cNvGrpSpPr>
              <a:grpSpLocks/>
            </p:cNvGrpSpPr>
            <p:nvPr/>
          </p:nvGrpSpPr>
          <p:grpSpPr bwMode="auto">
            <a:xfrm>
              <a:off x="4739" y="1327"/>
              <a:ext cx="582" cy="139"/>
              <a:chOff x="614" y="2568"/>
              <a:chExt cx="725" cy="139"/>
            </a:xfrm>
          </p:grpSpPr>
          <p:sp>
            <p:nvSpPr>
              <p:cNvPr id="215" name="AutoShape 66">
                <a:extLst>
                  <a:ext uri="{FF2B5EF4-FFF2-40B4-BE49-F238E27FC236}">
                    <a16:creationId xmlns:a16="http://schemas.microsoft.com/office/drawing/2014/main" id="{039023CA-977C-5946-9E46-D41AFAF2B198}"/>
                  </a:ext>
                </a:extLst>
              </p:cNvPr>
              <p:cNvSpPr>
                <a:spLocks noChangeArrowheads="1"/>
              </p:cNvSpPr>
              <p:nvPr/>
            </p:nvSpPr>
            <p:spPr bwMode="auto">
              <a:xfrm>
                <a:off x="612" y="2566"/>
                <a:ext cx="729"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6" name="AutoShape 67">
                <a:extLst>
                  <a:ext uri="{FF2B5EF4-FFF2-40B4-BE49-F238E27FC236}">
                    <a16:creationId xmlns:a16="http://schemas.microsoft.com/office/drawing/2014/main" id="{A95F4972-A071-D241-8DB3-965104C3EDEE}"/>
                  </a:ext>
                </a:extLst>
              </p:cNvPr>
              <p:cNvSpPr>
                <a:spLocks noChangeArrowheads="1"/>
              </p:cNvSpPr>
              <p:nvPr/>
            </p:nvSpPr>
            <p:spPr bwMode="auto">
              <a:xfrm>
                <a:off x="626" y="2580"/>
                <a:ext cx="700"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04" name="Rectangle 68">
              <a:extLst>
                <a:ext uri="{FF2B5EF4-FFF2-40B4-BE49-F238E27FC236}">
                  <a16:creationId xmlns:a16="http://schemas.microsoft.com/office/drawing/2014/main" id="{87EA3775-452B-1C4A-BCB4-1F82D746EBF2}"/>
                </a:ext>
              </a:extLst>
            </p:cNvPr>
            <p:cNvSpPr>
              <a:spLocks noChangeArrowheads="1"/>
            </p:cNvSpPr>
            <p:nvPr/>
          </p:nvSpPr>
          <p:spPr bwMode="auto">
            <a:xfrm>
              <a:off x="5252" y="429"/>
              <a:ext cx="65"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5" name="Freeform 69">
              <a:extLst>
                <a:ext uri="{FF2B5EF4-FFF2-40B4-BE49-F238E27FC236}">
                  <a16:creationId xmlns:a16="http://schemas.microsoft.com/office/drawing/2014/main" id="{45913A8B-722F-4340-A919-72B4EE032AF2}"/>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06" name="Freeform 70">
              <a:extLst>
                <a:ext uri="{FF2B5EF4-FFF2-40B4-BE49-F238E27FC236}">
                  <a16:creationId xmlns:a16="http://schemas.microsoft.com/office/drawing/2014/main" id="{2676EFF8-49E0-8440-A1AD-B54B20D4F45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07" name="Oval 71">
              <a:extLst>
                <a:ext uri="{FF2B5EF4-FFF2-40B4-BE49-F238E27FC236}">
                  <a16:creationId xmlns:a16="http://schemas.microsoft.com/office/drawing/2014/main" id="{1F85A707-5AE3-F64D-94EF-B9C82DB6D43A}"/>
                </a:ext>
              </a:extLst>
            </p:cNvPr>
            <p:cNvSpPr>
              <a:spLocks noChangeArrowheads="1"/>
            </p:cNvSpPr>
            <p:nvPr/>
          </p:nvSpPr>
          <p:spPr bwMode="auto">
            <a:xfrm>
              <a:off x="5518" y="2610"/>
              <a:ext cx="47"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8" name="Freeform 72">
              <a:extLst>
                <a:ext uri="{FF2B5EF4-FFF2-40B4-BE49-F238E27FC236}">
                  <a16:creationId xmlns:a16="http://schemas.microsoft.com/office/drawing/2014/main" id="{CAAAAF2D-30B7-D84B-BF96-1507DDCB2A1E}"/>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09" name="AutoShape 73">
              <a:extLst>
                <a:ext uri="{FF2B5EF4-FFF2-40B4-BE49-F238E27FC236}">
                  <a16:creationId xmlns:a16="http://schemas.microsoft.com/office/drawing/2014/main" id="{BA3EE2C3-2176-8A45-B380-5804587A3840}"/>
                </a:ext>
              </a:extLst>
            </p:cNvPr>
            <p:cNvSpPr>
              <a:spLocks noChangeArrowheads="1"/>
            </p:cNvSpPr>
            <p:nvPr/>
          </p:nvSpPr>
          <p:spPr bwMode="auto">
            <a:xfrm>
              <a:off x="4140" y="2679"/>
              <a:ext cx="1200"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0" name="AutoShape 74">
              <a:extLst>
                <a:ext uri="{FF2B5EF4-FFF2-40B4-BE49-F238E27FC236}">
                  <a16:creationId xmlns:a16="http://schemas.microsoft.com/office/drawing/2014/main" id="{08D47FAF-BF1B-1F44-985D-760303B47B3A}"/>
                </a:ext>
              </a:extLst>
            </p:cNvPr>
            <p:cNvSpPr>
              <a:spLocks noChangeArrowheads="1"/>
            </p:cNvSpPr>
            <p:nvPr/>
          </p:nvSpPr>
          <p:spPr bwMode="auto">
            <a:xfrm>
              <a:off x="4205" y="2714"/>
              <a:ext cx="1070" cy="76"/>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1" name="Oval 75">
              <a:extLst>
                <a:ext uri="{FF2B5EF4-FFF2-40B4-BE49-F238E27FC236}">
                  <a16:creationId xmlns:a16="http://schemas.microsoft.com/office/drawing/2014/main" id="{AF962D89-4DC3-CB40-AD48-4E975B0F2900}"/>
                </a:ext>
              </a:extLst>
            </p:cNvPr>
            <p:cNvSpPr>
              <a:spLocks noChangeArrowheads="1"/>
            </p:cNvSpPr>
            <p:nvPr/>
          </p:nvSpPr>
          <p:spPr bwMode="auto">
            <a:xfrm>
              <a:off x="4306" y="2381"/>
              <a:ext cx="160"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2" name="Oval 76">
              <a:extLst>
                <a:ext uri="{FF2B5EF4-FFF2-40B4-BE49-F238E27FC236}">
                  <a16:creationId xmlns:a16="http://schemas.microsoft.com/office/drawing/2014/main" id="{BA8014D1-6702-5849-87C3-1AE05DDF6085}"/>
                </a:ext>
              </a:extLst>
            </p:cNvPr>
            <p:cNvSpPr>
              <a:spLocks noChangeArrowheads="1"/>
            </p:cNvSpPr>
            <p:nvPr/>
          </p:nvSpPr>
          <p:spPr bwMode="auto">
            <a:xfrm>
              <a:off x="4489" y="2387"/>
              <a:ext cx="160" cy="139"/>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fontAlgn="base">
                <a:spcBef>
                  <a:spcPct val="0"/>
                </a:spcBef>
                <a:spcAft>
                  <a:spcPct val="0"/>
                </a:spcAft>
                <a:defRPr/>
              </a:pPr>
              <a:endParaRPr lang="en-US" sz="1350" kern="0">
                <a:solidFill>
                  <a:srgbClr val="FF0000"/>
                </a:solidFill>
                <a:latin typeface="Avenir Book" panose="020B0503020203020204" pitchFamily="34" charset="-78"/>
                <a:ea typeface="ＭＳ Ｐゴシック" charset="0"/>
                <a:cs typeface="Avenir Book" panose="020B0503020203020204" pitchFamily="34" charset="-78"/>
              </a:endParaRPr>
            </a:p>
          </p:txBody>
        </p:sp>
        <p:sp>
          <p:nvSpPr>
            <p:cNvPr id="213" name="Oval 77">
              <a:extLst>
                <a:ext uri="{FF2B5EF4-FFF2-40B4-BE49-F238E27FC236}">
                  <a16:creationId xmlns:a16="http://schemas.microsoft.com/office/drawing/2014/main" id="{3083C069-59B7-F047-91ED-17672B32B7F3}"/>
                </a:ext>
              </a:extLst>
            </p:cNvPr>
            <p:cNvSpPr>
              <a:spLocks noChangeArrowheads="1"/>
            </p:cNvSpPr>
            <p:nvPr/>
          </p:nvSpPr>
          <p:spPr bwMode="auto">
            <a:xfrm>
              <a:off x="4660" y="2381"/>
              <a:ext cx="160" cy="139"/>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4" name="Rectangle 78">
              <a:extLst>
                <a:ext uri="{FF2B5EF4-FFF2-40B4-BE49-F238E27FC236}">
                  <a16:creationId xmlns:a16="http://schemas.microsoft.com/office/drawing/2014/main" id="{A0E616B9-1439-8B49-B42F-245B61F69E59}"/>
                </a:ext>
              </a:extLst>
            </p:cNvPr>
            <p:cNvSpPr>
              <a:spLocks noChangeArrowheads="1"/>
            </p:cNvSpPr>
            <p:nvPr/>
          </p:nvSpPr>
          <p:spPr bwMode="auto">
            <a:xfrm>
              <a:off x="5062" y="1832"/>
              <a:ext cx="83" cy="764"/>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mc:AlternateContent xmlns:mc="http://schemas.openxmlformats.org/markup-compatibility/2006" xmlns:a14="http://schemas.microsoft.com/office/drawing/2010/main">
        <mc:Choice Requires="a14">
          <p:sp>
            <p:nvSpPr>
              <p:cNvPr id="293" name="TextBox 292"/>
              <p:cNvSpPr txBox="1"/>
              <p:nvPr/>
            </p:nvSpPr>
            <p:spPr>
              <a:xfrm>
                <a:off x="6251468" y="302104"/>
                <a:ext cx="2733478" cy="1186094"/>
              </a:xfrm>
              <a:prstGeom prst="rect">
                <a:avLst/>
              </a:prstGeom>
              <a:solidFill>
                <a:srgbClr val="FF9999">
                  <a:alpha val="32000"/>
                </a:srgbClr>
              </a:solidFill>
              <a:ln cap="rnd">
                <a:solidFill>
                  <a:srgbClr val="C00000"/>
                </a:solidFill>
              </a:ln>
            </p:spPr>
            <p:txBody>
              <a:bodyPr wrap="square" rtlCol="0">
                <a:spAutoFit/>
              </a:bodyPr>
              <a:lstStyle/>
              <a:p>
                <a:pPr algn="ctr"/>
                <a:r>
                  <a:rPr lang="en-US" altLang="en-US" dirty="0" smtClean="0">
                    <a:solidFill>
                      <a:srgbClr val="0000FF"/>
                    </a:solidFill>
                    <a:latin typeface="Avenir Book" panose="020B0503020203020204" pitchFamily="34" charset="-78"/>
                    <a:cs typeface="Avenir Book" panose="020B0503020203020204" pitchFamily="34" charset="-78"/>
                  </a:rPr>
                  <a:t>Upon every ACK</a:t>
                </a:r>
                <a:r>
                  <a:rPr lang="en-US" altLang="en-US" dirty="0" smtClean="0">
                    <a:solidFill>
                      <a:srgbClr val="0000FF"/>
                    </a:solidFill>
                    <a:latin typeface="Avenir Book" panose="020B0503020203020204" pitchFamily="34" charset="-78"/>
                    <a:cs typeface="Avenir Book" panose="020B0503020203020204" pitchFamily="34" charset="-78"/>
                    <a:sym typeface="Wingdings" panose="05000000000000000000" pitchFamily="2" charset="2"/>
                  </a:rPr>
                  <a:t></a:t>
                </a:r>
              </a:p>
              <a:p>
                <a:pPr algn="ctr"/>
                <a:r>
                  <a:rPr lang="en-US" altLang="en-US" dirty="0" smtClean="0">
                    <a:solidFill>
                      <a:srgbClr val="0000FF"/>
                    </a:solidFill>
                    <a:latin typeface="Avenir Book" panose="020B0503020203020204" pitchFamily="34" charset="-78"/>
                    <a:cs typeface="Avenir Book" panose="020B0503020203020204" pitchFamily="34" charset="-78"/>
                    <a:sym typeface="Wingdings" panose="05000000000000000000" pitchFamily="2" charset="2"/>
                  </a:rPr>
                  <a:t>CW = CW + MSS </a:t>
                </a:r>
                <a14:m>
                  <m:oMath xmlns:m="http://schemas.openxmlformats.org/officeDocument/2006/math">
                    <m:r>
                      <a:rPr lang="en-IN" altLang="en-US" b="0" i="0" smtClean="0">
                        <a:solidFill>
                          <a:srgbClr val="0000FF"/>
                        </a:solidFill>
                        <a:latin typeface="Cambria Math" panose="02040503050406030204" pitchFamily="18" charset="0"/>
                        <a:cs typeface="Avenir Book" panose="020B0503020203020204" pitchFamily="34" charset="-78"/>
                        <a:sym typeface="Wingdings" panose="05000000000000000000" pitchFamily="2" charset="2"/>
                      </a:rPr>
                      <m:t>×</m:t>
                    </m:r>
                    <m:f>
                      <m:fPr>
                        <m:ctrlPr>
                          <a:rPr lang="en-IN" altLang="en-US" b="0" i="1" smtClean="0">
                            <a:solidFill>
                              <a:srgbClr val="0000FF"/>
                            </a:solidFill>
                            <a:latin typeface="Cambria Math" panose="02040503050406030204" pitchFamily="18" charset="0"/>
                            <a:cs typeface="Avenir Book" panose="020B0503020203020204" pitchFamily="34" charset="-78"/>
                            <a:sym typeface="Wingdings" panose="05000000000000000000" pitchFamily="2" charset="2"/>
                          </a:rPr>
                        </m:ctrlPr>
                      </m:fPr>
                      <m:num>
                        <m:r>
                          <m:rPr>
                            <m:sty m:val="p"/>
                          </m:rPr>
                          <a:rPr lang="en-IN" altLang="en-US" b="0" i="0" smtClean="0">
                            <a:solidFill>
                              <a:srgbClr val="0000FF"/>
                            </a:solidFill>
                            <a:latin typeface="Cambria Math" panose="02040503050406030204" pitchFamily="18" charset="0"/>
                            <a:cs typeface="Avenir Book" panose="020B0503020203020204" pitchFamily="34" charset="-78"/>
                            <a:sym typeface="Wingdings" panose="05000000000000000000" pitchFamily="2" charset="2"/>
                          </a:rPr>
                          <m:t>MSS</m:t>
                        </m:r>
                      </m:num>
                      <m:den>
                        <m:r>
                          <m:rPr>
                            <m:sty m:val="p"/>
                          </m:rPr>
                          <a:rPr lang="en-IN" altLang="en-US" b="0" i="0" smtClean="0">
                            <a:solidFill>
                              <a:srgbClr val="0000FF"/>
                            </a:solidFill>
                            <a:latin typeface="Cambria Math" panose="02040503050406030204" pitchFamily="18" charset="0"/>
                            <a:cs typeface="Avenir Book" panose="020B0503020203020204" pitchFamily="34" charset="-78"/>
                            <a:sym typeface="Wingdings" panose="05000000000000000000" pitchFamily="2" charset="2"/>
                          </a:rPr>
                          <m:t>cwnd</m:t>
                        </m:r>
                      </m:den>
                    </m:f>
                  </m:oMath>
                </a14:m>
                <a:r>
                  <a:rPr lang="en-US" altLang="en-US" dirty="0" smtClean="0">
                    <a:solidFill>
                      <a:srgbClr val="0000FF"/>
                    </a:solidFill>
                    <a:latin typeface="Avenir Book" panose="020B0503020203020204" pitchFamily="34" charset="-78"/>
                    <a:cs typeface="Avenir Book" panose="020B0503020203020204" pitchFamily="34" charset="-78"/>
                    <a:sym typeface="Wingdings" panose="05000000000000000000" pitchFamily="2" charset="2"/>
                  </a:rPr>
                  <a:t> </a:t>
                </a:r>
              </a:p>
              <a:p>
                <a:pPr algn="ctr"/>
                <a:r>
                  <a:rPr lang="en-US" altLang="en-US" dirty="0" smtClean="0">
                    <a:solidFill>
                      <a:srgbClr val="0000FF"/>
                    </a:solidFill>
                    <a:latin typeface="Avenir Book" panose="020B0503020203020204" pitchFamily="34" charset="-78"/>
                    <a:cs typeface="Avenir Book" panose="020B0503020203020204" pitchFamily="34" charset="-78"/>
                    <a:sym typeface="Wingdings" panose="05000000000000000000" pitchFamily="2" charset="2"/>
                  </a:rPr>
                  <a:t>= CW +</a:t>
                </a:r>
                <a14:m>
                  <m:oMath xmlns:m="http://schemas.openxmlformats.org/officeDocument/2006/math">
                    <m:f>
                      <m:fPr>
                        <m:ctrlPr>
                          <a:rPr lang="en-US" altLang="en-US" i="1" smtClean="0">
                            <a:solidFill>
                              <a:srgbClr val="0000FF"/>
                            </a:solidFill>
                            <a:latin typeface="Cambria Math" panose="02040503050406030204" pitchFamily="18" charset="0"/>
                            <a:cs typeface="Avenir Book" panose="020B0503020203020204" pitchFamily="34" charset="-78"/>
                            <a:sym typeface="Wingdings" panose="05000000000000000000" pitchFamily="2" charset="2"/>
                          </a:rPr>
                        </m:ctrlPr>
                      </m:fPr>
                      <m:num>
                        <m:r>
                          <a:rPr lang="en-IN" altLang="en-US" b="0" i="0" smtClean="0">
                            <a:solidFill>
                              <a:srgbClr val="0000FF"/>
                            </a:solidFill>
                            <a:latin typeface="Cambria Math" panose="02040503050406030204" pitchFamily="18" charset="0"/>
                            <a:cs typeface="Avenir Book" panose="020B0503020203020204" pitchFamily="34" charset="-78"/>
                            <a:sym typeface="Wingdings" panose="05000000000000000000" pitchFamily="2" charset="2"/>
                          </a:rPr>
                          <m:t>1</m:t>
                        </m:r>
                      </m:num>
                      <m:den>
                        <m:r>
                          <m:rPr>
                            <m:sty m:val="p"/>
                          </m:rPr>
                          <a:rPr lang="en-IN" altLang="en-US" b="0" i="0" smtClean="0">
                            <a:solidFill>
                              <a:srgbClr val="0000FF"/>
                            </a:solidFill>
                            <a:latin typeface="Cambria Math" panose="02040503050406030204" pitchFamily="18" charset="0"/>
                            <a:cs typeface="Avenir Book" panose="020B0503020203020204" pitchFamily="34" charset="-78"/>
                            <a:sym typeface="Wingdings" panose="05000000000000000000" pitchFamily="2" charset="2"/>
                          </a:rPr>
                          <m:t>CW</m:t>
                        </m:r>
                      </m:den>
                    </m:f>
                  </m:oMath>
                </a14:m>
                <a:endParaRPr lang="en-IN" dirty="0">
                  <a:solidFill>
                    <a:srgbClr val="0000FF"/>
                  </a:solidFill>
                  <a:latin typeface="Avenir Book" panose="020B0503020203020204" pitchFamily="34" charset="-78"/>
                  <a:cs typeface="Avenir Book" panose="020B0503020203020204" pitchFamily="34" charset="-78"/>
                </a:endParaRPr>
              </a:p>
            </p:txBody>
          </p:sp>
        </mc:Choice>
        <mc:Fallback xmlns="">
          <p:sp>
            <p:nvSpPr>
              <p:cNvPr id="293" name="TextBox 292"/>
              <p:cNvSpPr txBox="1">
                <a:spLocks noRot="1" noChangeAspect="1" noMove="1" noResize="1" noEditPoints="1" noAdjustHandles="1" noChangeArrowheads="1" noChangeShapeType="1" noTextEdit="1"/>
              </p:cNvSpPr>
              <p:nvPr/>
            </p:nvSpPr>
            <p:spPr>
              <a:xfrm>
                <a:off x="6251468" y="302104"/>
                <a:ext cx="2733478" cy="1186094"/>
              </a:xfrm>
              <a:prstGeom prst="rect">
                <a:avLst/>
              </a:prstGeom>
              <a:blipFill>
                <a:blip r:embed="rId4"/>
                <a:stretch>
                  <a:fillRect l="-667" t="-4082" b="-2041"/>
                </a:stretch>
              </a:blipFill>
              <a:ln cap="rnd">
                <a:solidFill>
                  <a:srgbClr val="C00000"/>
                </a:solidFill>
              </a:ln>
            </p:spPr>
            <p:txBody>
              <a:bodyPr/>
              <a:lstStyle/>
              <a:p>
                <a:r>
                  <a:rPr lang="en-IN">
                    <a:noFill/>
                  </a:rPr>
                  <a:t> </a:t>
                </a:r>
              </a:p>
            </p:txBody>
          </p:sp>
        </mc:Fallback>
      </mc:AlternateContent>
      <p:sp>
        <p:nvSpPr>
          <p:cNvPr id="146" name="Line 14">
            <a:extLst>
              <a:ext uri="{FF2B5EF4-FFF2-40B4-BE49-F238E27FC236}">
                <a16:creationId xmlns:a16="http://schemas.microsoft.com/office/drawing/2014/main" id="{3E685DEE-2DB5-5740-BE6F-2C74E54E1F41}"/>
              </a:ext>
            </a:extLst>
          </p:cNvPr>
          <p:cNvSpPr>
            <a:spLocks noChangeShapeType="1"/>
          </p:cNvSpPr>
          <p:nvPr/>
        </p:nvSpPr>
        <p:spPr bwMode="auto">
          <a:xfrm>
            <a:off x="11817931" y="875799"/>
            <a:ext cx="0" cy="4232341"/>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56" name="Line 37">
            <a:extLst>
              <a:ext uri="{FF2B5EF4-FFF2-40B4-BE49-F238E27FC236}">
                <a16:creationId xmlns:a16="http://schemas.microsoft.com/office/drawing/2014/main" id="{87F3997F-AC6F-E94C-BDDA-D675458BE183}"/>
              </a:ext>
            </a:extLst>
          </p:cNvPr>
          <p:cNvSpPr>
            <a:spLocks noChangeShapeType="1"/>
          </p:cNvSpPr>
          <p:nvPr/>
        </p:nvSpPr>
        <p:spPr bwMode="auto">
          <a:xfrm>
            <a:off x="9706431" y="1434499"/>
            <a:ext cx="2100263" cy="46831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60" name="Line 14">
            <a:extLst>
              <a:ext uri="{FF2B5EF4-FFF2-40B4-BE49-F238E27FC236}">
                <a16:creationId xmlns:a16="http://schemas.microsoft.com/office/drawing/2014/main" id="{7310A5FB-4554-E045-9214-7084F7E862DB}"/>
              </a:ext>
            </a:extLst>
          </p:cNvPr>
          <p:cNvSpPr>
            <a:spLocks noChangeShapeType="1"/>
          </p:cNvSpPr>
          <p:nvPr/>
        </p:nvSpPr>
        <p:spPr bwMode="auto">
          <a:xfrm>
            <a:off x="9658931" y="710699"/>
            <a:ext cx="33850" cy="433829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62" name="Line 26">
            <a:extLst>
              <a:ext uri="{FF2B5EF4-FFF2-40B4-BE49-F238E27FC236}">
                <a16:creationId xmlns:a16="http://schemas.microsoft.com/office/drawing/2014/main" id="{567E0CBA-D560-7142-9ABA-AC076E08A151}"/>
              </a:ext>
            </a:extLst>
          </p:cNvPr>
          <p:cNvSpPr>
            <a:spLocks noChangeShapeType="1"/>
          </p:cNvSpPr>
          <p:nvPr/>
        </p:nvSpPr>
        <p:spPr bwMode="auto">
          <a:xfrm flipH="1">
            <a:off x="9676270" y="959444"/>
            <a:ext cx="2139136" cy="1109374"/>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235" name="Line 24">
            <a:extLst>
              <a:ext uri="{FF2B5EF4-FFF2-40B4-BE49-F238E27FC236}">
                <a16:creationId xmlns:a16="http://schemas.microsoft.com/office/drawing/2014/main" id="{E42793DA-B54F-8A4A-B169-AADC48D8492B}"/>
              </a:ext>
            </a:extLst>
          </p:cNvPr>
          <p:cNvSpPr>
            <a:spLocks noChangeShapeType="1"/>
          </p:cNvSpPr>
          <p:nvPr/>
        </p:nvSpPr>
        <p:spPr bwMode="auto">
          <a:xfrm>
            <a:off x="9700081" y="1705242"/>
            <a:ext cx="2139136" cy="486577"/>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236" name="Line 24">
            <a:extLst>
              <a:ext uri="{FF2B5EF4-FFF2-40B4-BE49-F238E27FC236}">
                <a16:creationId xmlns:a16="http://schemas.microsoft.com/office/drawing/2014/main" id="{E42793DA-B54F-8A4A-B169-AADC48D8492B}"/>
              </a:ext>
            </a:extLst>
          </p:cNvPr>
          <p:cNvSpPr>
            <a:spLocks noChangeShapeType="1"/>
          </p:cNvSpPr>
          <p:nvPr/>
        </p:nvSpPr>
        <p:spPr bwMode="auto">
          <a:xfrm>
            <a:off x="9692045" y="2127276"/>
            <a:ext cx="2139136" cy="486577"/>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248" name="Line 24">
            <a:extLst>
              <a:ext uri="{FF2B5EF4-FFF2-40B4-BE49-F238E27FC236}">
                <a16:creationId xmlns:a16="http://schemas.microsoft.com/office/drawing/2014/main" id="{E42793DA-B54F-8A4A-B169-AADC48D8492B}"/>
              </a:ext>
            </a:extLst>
          </p:cNvPr>
          <p:cNvSpPr>
            <a:spLocks noChangeShapeType="1"/>
          </p:cNvSpPr>
          <p:nvPr/>
        </p:nvSpPr>
        <p:spPr bwMode="auto">
          <a:xfrm>
            <a:off x="9676270" y="2420733"/>
            <a:ext cx="2139136" cy="486577"/>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303"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706724">
            <a:off x="10961066" y="1513445"/>
            <a:ext cx="344967"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B4</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304"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706724">
            <a:off x="10945150" y="1808278"/>
            <a:ext cx="344967"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B5</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305"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706724">
            <a:off x="10906852" y="2198823"/>
            <a:ext cx="344967"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B6</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306"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706724">
            <a:off x="10871601" y="2511028"/>
            <a:ext cx="344967"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B7</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307"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19744017">
            <a:off x="10597017" y="1238142"/>
            <a:ext cx="352982"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A4</a:t>
            </a:r>
            <a:endParaRPr lang="en-US" sz="750" dirty="0">
              <a:solidFill>
                <a:srgbClr val="000000"/>
              </a:solidFill>
              <a:latin typeface="Avenir Book" panose="020B0503020203020204" pitchFamily="34" charset="-78"/>
              <a:cs typeface="Avenir Book" panose="020B0503020203020204" pitchFamily="34" charset="-78"/>
            </a:endParaRPr>
          </a:p>
        </p:txBody>
      </p:sp>
      <p:grpSp>
        <p:nvGrpSpPr>
          <p:cNvPr id="308" name="Group 65">
            <a:extLst>
              <a:ext uri="{FF2B5EF4-FFF2-40B4-BE49-F238E27FC236}">
                <a16:creationId xmlns:a16="http://schemas.microsoft.com/office/drawing/2014/main" id="{931A5080-440D-784B-A586-03D399A7E982}"/>
              </a:ext>
            </a:extLst>
          </p:cNvPr>
          <p:cNvGrpSpPr>
            <a:grpSpLocks/>
          </p:cNvGrpSpPr>
          <p:nvPr/>
        </p:nvGrpSpPr>
        <p:grpSpPr bwMode="auto">
          <a:xfrm>
            <a:off x="7221410" y="2734549"/>
            <a:ext cx="2519295" cy="307975"/>
            <a:chOff x="-169" y="956"/>
            <a:chExt cx="1054" cy="194"/>
          </a:xfrm>
        </p:grpSpPr>
        <p:sp>
          <p:nvSpPr>
            <p:cNvPr id="309" name="Rectangle 60">
              <a:extLst>
                <a:ext uri="{FF2B5EF4-FFF2-40B4-BE49-F238E27FC236}">
                  <a16:creationId xmlns:a16="http://schemas.microsoft.com/office/drawing/2014/main" id="{B26ABC90-7E5F-8A4E-8270-EAE554611A43}"/>
                </a:ext>
              </a:extLst>
            </p:cNvPr>
            <p:cNvSpPr>
              <a:spLocks noChangeArrowheads="1"/>
            </p:cNvSpPr>
            <p:nvPr/>
          </p:nvSpPr>
          <p:spPr bwMode="auto">
            <a:xfrm>
              <a:off x="115" y="960"/>
              <a:ext cx="243" cy="144"/>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310" name="Text Box 46">
              <a:extLst>
                <a:ext uri="{FF2B5EF4-FFF2-40B4-BE49-F238E27FC236}">
                  <a16:creationId xmlns:a16="http://schemas.microsoft.com/office/drawing/2014/main" id="{7BFA6562-0DAC-EB45-9C52-212661A48237}"/>
                </a:ext>
              </a:extLst>
            </p:cNvPr>
            <p:cNvSpPr txBox="1">
              <a:spLocks noChangeArrowheads="1"/>
            </p:cNvSpPr>
            <p:nvPr/>
          </p:nvSpPr>
          <p:spPr bwMode="auto">
            <a:xfrm>
              <a:off x="-169" y="956"/>
              <a:ext cx="1054"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1200" cap="none" spc="0" normalizeH="0" baseline="0" noProof="0" dirty="0" smtClean="0">
                  <a:ln>
                    <a:noFill/>
                  </a:ln>
                  <a:effectLst/>
                  <a:uLnTx/>
                  <a:uFillTx/>
                  <a:latin typeface="Avenir Book" panose="020B0503020203020204" pitchFamily="34" charset="-78"/>
                  <a:cs typeface="Avenir Book" panose="020B0503020203020204" pitchFamily="34" charset="-78"/>
                </a:rPr>
                <a:t>1 </a:t>
              </a:r>
              <a:r>
                <a:rPr kumimoji="0" lang="en-US" sz="1400" b="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rPr>
                <a:t>2 3 4</a:t>
              </a:r>
              <a:r>
                <a:rPr kumimoji="0" lang="en-US" sz="1400" b="0" u="none" strike="noStrike" kern="1200" cap="none" spc="0" normalizeH="0" baseline="0" noProof="0" dirty="0">
                  <a:ln>
                    <a:noFill/>
                  </a:ln>
                  <a:solidFill>
                    <a:schemeClr val="bg1"/>
                  </a:solidFill>
                  <a:effectLst/>
                  <a:uLnTx/>
                  <a:uFillTx/>
                  <a:latin typeface="Avenir Book" panose="020B0503020203020204" pitchFamily="34" charset="-78"/>
                  <a:cs typeface="Avenir Book" panose="020B0503020203020204" pitchFamily="34" charset="-78"/>
                </a:rPr>
                <a:t> 5 6 7 </a:t>
              </a:r>
              <a:r>
                <a:rPr kumimoji="0" lang="en-US" sz="1400" b="0" u="none" strike="noStrike" kern="1200" cap="none" spc="0" normalizeH="0" baseline="0" noProof="0" dirty="0" smtClean="0">
                  <a:ln>
                    <a:noFill/>
                  </a:ln>
                  <a:solidFill>
                    <a:schemeClr val="bg1"/>
                  </a:solidFill>
                  <a:effectLst/>
                  <a:uLnTx/>
                  <a:uFillTx/>
                  <a:latin typeface="Avenir Book" panose="020B0503020203020204" pitchFamily="34" charset="-78"/>
                  <a:cs typeface="Avenir Book" panose="020B0503020203020204" pitchFamily="34" charset="-78"/>
                </a:rPr>
                <a:t>8 </a:t>
              </a:r>
              <a:r>
                <a:rPr kumimoji="0" lang="en-US" sz="1400" b="0" u="none" strike="noStrike" kern="1200" cap="none" spc="0" normalizeH="0" baseline="0" noProof="0" dirty="0" smtClean="0">
                  <a:ln>
                    <a:noFill/>
                  </a:ln>
                  <a:effectLst/>
                  <a:uLnTx/>
                  <a:uFillTx/>
                  <a:latin typeface="Avenir Book" panose="020B0503020203020204" pitchFamily="34" charset="-78"/>
                  <a:cs typeface="Avenir Book" panose="020B0503020203020204" pitchFamily="34" charset="-78"/>
                </a:rPr>
                <a:t>9 10 11 </a:t>
              </a:r>
              <a:r>
                <a:rPr kumimoji="0" lang="en-US" sz="1400" b="0" u="none" strike="noStrike" kern="1200" cap="none" spc="0" normalizeH="0" baseline="0" noProof="0" dirty="0" smtClean="0">
                  <a:ln>
                    <a:noFill/>
                  </a:ln>
                  <a:effectLst/>
                  <a:uLnTx/>
                  <a:uFillTx/>
                  <a:latin typeface="Avenir Book" panose="020B0503020203020204" pitchFamily="34" charset="-78"/>
                  <a:cs typeface="Avenir Book" panose="020B0503020203020204" pitchFamily="34" charset="-78"/>
                </a:rPr>
                <a:t>12 13 </a:t>
              </a:r>
              <a:endParaRPr kumimoji="0" lang="en-US" sz="1400" b="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grpSp>
      <p:sp>
        <p:nvSpPr>
          <p:cNvPr id="311" name="Text Box 36">
            <a:extLst>
              <a:ext uri="{FF2B5EF4-FFF2-40B4-BE49-F238E27FC236}">
                <a16:creationId xmlns:a16="http://schemas.microsoft.com/office/drawing/2014/main" id="{325F31E4-5A9D-1040-8789-38B287C19C3E}"/>
              </a:ext>
            </a:extLst>
          </p:cNvPr>
          <p:cNvSpPr txBox="1">
            <a:spLocks noChangeArrowheads="1"/>
          </p:cNvSpPr>
          <p:nvPr/>
        </p:nvSpPr>
        <p:spPr bwMode="auto">
          <a:xfrm>
            <a:off x="6002065" y="2727082"/>
            <a:ext cx="1284326"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0" cap="none" spc="0" normalizeH="0" baseline="0" noProof="0" dirty="0" smtClean="0">
                <a:ln>
                  <a:noFill/>
                </a:ln>
                <a:solidFill>
                  <a:srgbClr val="C00000"/>
                </a:solidFill>
                <a:effectLst/>
                <a:uLnTx/>
                <a:uFillTx/>
                <a:latin typeface="Avenir Book" panose="020B0503020203020204" pitchFamily="34" charset="-78"/>
                <a:cs typeface="Avenir Book" panose="020B0503020203020204" pitchFamily="34" charset="-78"/>
              </a:rPr>
              <a:t>CW = 4 + 1/4</a:t>
            </a:r>
            <a:endParaRPr kumimoji="0" lang="en-US" sz="1400" b="0" u="none" strike="noStrike" kern="0" cap="none" spc="0" normalizeH="0" baseline="0" noProof="0" dirty="0">
              <a:ln>
                <a:noFill/>
              </a:ln>
              <a:solidFill>
                <a:srgbClr val="C00000"/>
              </a:solidFill>
              <a:effectLst/>
              <a:uLnTx/>
              <a:uFillTx/>
              <a:latin typeface="Avenir Book" panose="020B0503020203020204" pitchFamily="34" charset="-78"/>
              <a:cs typeface="Avenir Book" panose="020B0503020203020204" pitchFamily="34" charset="-78"/>
            </a:endParaRPr>
          </a:p>
        </p:txBody>
      </p:sp>
      <p:sp>
        <p:nvSpPr>
          <p:cNvPr id="312" name="Text Box 8">
            <a:extLst>
              <a:ext uri="{FF2B5EF4-FFF2-40B4-BE49-F238E27FC236}">
                <a16:creationId xmlns:a16="http://schemas.microsoft.com/office/drawing/2014/main" id="{BF8683E2-9BD1-4641-8269-1F97FE166C40}"/>
              </a:ext>
            </a:extLst>
          </p:cNvPr>
          <p:cNvSpPr txBox="1">
            <a:spLocks noChangeArrowheads="1"/>
          </p:cNvSpPr>
          <p:nvPr/>
        </p:nvSpPr>
        <p:spPr bwMode="auto">
          <a:xfrm>
            <a:off x="9341804" y="54765"/>
            <a:ext cx="710452" cy="3000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350">
                <a:solidFill>
                  <a:srgbClr val="000000"/>
                </a:solidFill>
                <a:latin typeface="Avenir Book" panose="020B0503020203020204" pitchFamily="34" charset="-78"/>
                <a:cs typeface="Avenir Book" panose="020B0503020203020204" pitchFamily="34" charset="-78"/>
              </a:rPr>
              <a:t>Host A</a:t>
            </a:r>
          </a:p>
        </p:txBody>
      </p:sp>
      <p:grpSp>
        <p:nvGrpSpPr>
          <p:cNvPr id="313" name="Group 43">
            <a:extLst>
              <a:ext uri="{FF2B5EF4-FFF2-40B4-BE49-F238E27FC236}">
                <a16:creationId xmlns:a16="http://schemas.microsoft.com/office/drawing/2014/main" id="{D0982D30-E871-F344-B80E-157861960777}"/>
              </a:ext>
            </a:extLst>
          </p:cNvPr>
          <p:cNvGrpSpPr>
            <a:grpSpLocks/>
          </p:cNvGrpSpPr>
          <p:nvPr/>
        </p:nvGrpSpPr>
        <p:grpSpPr bwMode="auto">
          <a:xfrm>
            <a:off x="9341031" y="297654"/>
            <a:ext cx="490538" cy="451247"/>
            <a:chOff x="-44" y="1473"/>
            <a:chExt cx="981" cy="1105"/>
          </a:xfrm>
        </p:grpSpPr>
        <p:pic>
          <p:nvPicPr>
            <p:cNvPr id="314" name="Picture 44" descr="desktop_computer_stylized_medium">
              <a:extLst>
                <a:ext uri="{FF2B5EF4-FFF2-40B4-BE49-F238E27FC236}">
                  <a16:creationId xmlns:a16="http://schemas.microsoft.com/office/drawing/2014/main" id="{0C5F9445-24EE-C948-8E49-3FEF71FC5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 name="Freeform 45">
              <a:extLst>
                <a:ext uri="{FF2B5EF4-FFF2-40B4-BE49-F238E27FC236}">
                  <a16:creationId xmlns:a16="http://schemas.microsoft.com/office/drawing/2014/main" id="{568D3F7F-13C8-1742-BB47-FC4C8107BA4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316" name="Text Box 12">
            <a:extLst>
              <a:ext uri="{FF2B5EF4-FFF2-40B4-BE49-F238E27FC236}">
                <a16:creationId xmlns:a16="http://schemas.microsoft.com/office/drawing/2014/main" id="{51858FD0-9B85-8441-9B12-8875189F665C}"/>
              </a:ext>
            </a:extLst>
          </p:cNvPr>
          <p:cNvSpPr txBox="1">
            <a:spLocks noChangeArrowheads="1"/>
          </p:cNvSpPr>
          <p:nvPr/>
        </p:nvSpPr>
        <p:spPr bwMode="auto">
          <a:xfrm>
            <a:off x="11469760" y="119471"/>
            <a:ext cx="704040" cy="3000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350">
                <a:solidFill>
                  <a:srgbClr val="000000"/>
                </a:solidFill>
                <a:latin typeface="Avenir Book" panose="020B0503020203020204" pitchFamily="34" charset="-78"/>
                <a:cs typeface="Avenir Book" panose="020B0503020203020204" pitchFamily="34" charset="-78"/>
              </a:rPr>
              <a:t>Host B</a:t>
            </a:r>
          </a:p>
        </p:txBody>
      </p:sp>
      <p:grpSp>
        <p:nvGrpSpPr>
          <p:cNvPr id="317" name="Group 46">
            <a:extLst>
              <a:ext uri="{FF2B5EF4-FFF2-40B4-BE49-F238E27FC236}">
                <a16:creationId xmlns:a16="http://schemas.microsoft.com/office/drawing/2014/main" id="{514EF769-BED4-DE47-BE55-0913ABFB155D}"/>
              </a:ext>
            </a:extLst>
          </p:cNvPr>
          <p:cNvGrpSpPr>
            <a:grpSpLocks/>
          </p:cNvGrpSpPr>
          <p:nvPr/>
        </p:nvGrpSpPr>
        <p:grpSpPr bwMode="auto">
          <a:xfrm>
            <a:off x="11689621" y="383791"/>
            <a:ext cx="286941" cy="410765"/>
            <a:chOff x="4140" y="429"/>
            <a:chExt cx="1425" cy="2396"/>
          </a:xfrm>
        </p:grpSpPr>
        <p:sp>
          <p:nvSpPr>
            <p:cNvPr id="318" name="Freeform 47">
              <a:extLst>
                <a:ext uri="{FF2B5EF4-FFF2-40B4-BE49-F238E27FC236}">
                  <a16:creationId xmlns:a16="http://schemas.microsoft.com/office/drawing/2014/main" id="{9A7FEAB4-C4F3-E042-96AB-2FC0D99EA40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19" name="Rectangle 48">
              <a:extLst>
                <a:ext uri="{FF2B5EF4-FFF2-40B4-BE49-F238E27FC236}">
                  <a16:creationId xmlns:a16="http://schemas.microsoft.com/office/drawing/2014/main" id="{0E59C13E-BE84-BA48-8D46-C29C0270384D}"/>
                </a:ext>
              </a:extLst>
            </p:cNvPr>
            <p:cNvSpPr>
              <a:spLocks noChangeArrowheads="1"/>
            </p:cNvSpPr>
            <p:nvPr/>
          </p:nvSpPr>
          <p:spPr bwMode="auto">
            <a:xfrm>
              <a:off x="4205" y="429"/>
              <a:ext cx="1047"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20" name="Freeform 49">
              <a:extLst>
                <a:ext uri="{FF2B5EF4-FFF2-40B4-BE49-F238E27FC236}">
                  <a16:creationId xmlns:a16="http://schemas.microsoft.com/office/drawing/2014/main" id="{CF502E49-4DFE-2340-8749-43933F8387F8}"/>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21" name="Freeform 50">
              <a:extLst>
                <a:ext uri="{FF2B5EF4-FFF2-40B4-BE49-F238E27FC236}">
                  <a16:creationId xmlns:a16="http://schemas.microsoft.com/office/drawing/2014/main" id="{C8ED811D-DAEF-B141-A80E-204FE9D19196}"/>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22" name="Rectangle 51">
              <a:extLst>
                <a:ext uri="{FF2B5EF4-FFF2-40B4-BE49-F238E27FC236}">
                  <a16:creationId xmlns:a16="http://schemas.microsoft.com/office/drawing/2014/main" id="{E540E7B8-30E6-B846-823A-6925D9600320}"/>
                </a:ext>
              </a:extLst>
            </p:cNvPr>
            <p:cNvSpPr>
              <a:spLocks noChangeArrowheads="1"/>
            </p:cNvSpPr>
            <p:nvPr/>
          </p:nvSpPr>
          <p:spPr bwMode="auto">
            <a:xfrm>
              <a:off x="4211" y="693"/>
              <a:ext cx="597"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323" name="Group 52">
              <a:extLst>
                <a:ext uri="{FF2B5EF4-FFF2-40B4-BE49-F238E27FC236}">
                  <a16:creationId xmlns:a16="http://schemas.microsoft.com/office/drawing/2014/main" id="{DE3F2659-D2D6-6C4C-9DF4-EEDFBE720D96}"/>
                </a:ext>
              </a:extLst>
            </p:cNvPr>
            <p:cNvGrpSpPr>
              <a:grpSpLocks/>
            </p:cNvGrpSpPr>
            <p:nvPr/>
          </p:nvGrpSpPr>
          <p:grpSpPr bwMode="auto">
            <a:xfrm>
              <a:off x="4749" y="668"/>
              <a:ext cx="581" cy="145"/>
              <a:chOff x="614" y="2568"/>
              <a:chExt cx="725" cy="139"/>
            </a:xfrm>
          </p:grpSpPr>
          <p:sp>
            <p:nvSpPr>
              <p:cNvPr id="348" name="AutoShape 53">
                <a:extLst>
                  <a:ext uri="{FF2B5EF4-FFF2-40B4-BE49-F238E27FC236}">
                    <a16:creationId xmlns:a16="http://schemas.microsoft.com/office/drawing/2014/main" id="{0ABA0FE6-EF08-7D42-838B-AEB8F187397A}"/>
                  </a:ext>
                </a:extLst>
              </p:cNvPr>
              <p:cNvSpPr>
                <a:spLocks noChangeArrowheads="1"/>
              </p:cNvSpPr>
              <p:nvPr/>
            </p:nvSpPr>
            <p:spPr bwMode="auto">
              <a:xfrm>
                <a:off x="614" y="2565"/>
                <a:ext cx="723"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49" name="AutoShape 54">
                <a:extLst>
                  <a:ext uri="{FF2B5EF4-FFF2-40B4-BE49-F238E27FC236}">
                    <a16:creationId xmlns:a16="http://schemas.microsoft.com/office/drawing/2014/main" id="{AD5B052B-FFFB-424E-B4B9-AC7809F4BBB1}"/>
                  </a:ext>
                </a:extLst>
              </p:cNvPr>
              <p:cNvSpPr>
                <a:spLocks noChangeArrowheads="1"/>
              </p:cNvSpPr>
              <p:nvPr/>
            </p:nvSpPr>
            <p:spPr bwMode="auto">
              <a:xfrm>
                <a:off x="629" y="2579"/>
                <a:ext cx="694"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324" name="Rectangle 55">
              <a:extLst>
                <a:ext uri="{FF2B5EF4-FFF2-40B4-BE49-F238E27FC236}">
                  <a16:creationId xmlns:a16="http://schemas.microsoft.com/office/drawing/2014/main" id="{E9301038-767E-E14B-8FDB-B55EE9CA10CE}"/>
                </a:ext>
              </a:extLst>
            </p:cNvPr>
            <p:cNvSpPr>
              <a:spLocks noChangeArrowheads="1"/>
            </p:cNvSpPr>
            <p:nvPr/>
          </p:nvSpPr>
          <p:spPr bwMode="auto">
            <a:xfrm>
              <a:off x="4223" y="1019"/>
              <a:ext cx="597"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325" name="Group 56">
              <a:extLst>
                <a:ext uri="{FF2B5EF4-FFF2-40B4-BE49-F238E27FC236}">
                  <a16:creationId xmlns:a16="http://schemas.microsoft.com/office/drawing/2014/main" id="{2654E7B8-586D-8C4D-A5CD-CC6977E9551F}"/>
                </a:ext>
              </a:extLst>
            </p:cNvPr>
            <p:cNvGrpSpPr>
              <a:grpSpLocks/>
            </p:cNvGrpSpPr>
            <p:nvPr/>
          </p:nvGrpSpPr>
          <p:grpSpPr bwMode="auto">
            <a:xfrm>
              <a:off x="4747" y="994"/>
              <a:ext cx="581" cy="134"/>
              <a:chOff x="614" y="2568"/>
              <a:chExt cx="725" cy="139"/>
            </a:xfrm>
          </p:grpSpPr>
          <p:sp>
            <p:nvSpPr>
              <p:cNvPr id="346" name="AutoShape 57">
                <a:extLst>
                  <a:ext uri="{FF2B5EF4-FFF2-40B4-BE49-F238E27FC236}">
                    <a16:creationId xmlns:a16="http://schemas.microsoft.com/office/drawing/2014/main" id="{4E195FC5-FC94-1542-9BBD-0BDFF1D5CB13}"/>
                  </a:ext>
                </a:extLst>
              </p:cNvPr>
              <p:cNvSpPr>
                <a:spLocks noChangeArrowheads="1"/>
              </p:cNvSpPr>
              <p:nvPr/>
            </p:nvSpPr>
            <p:spPr bwMode="auto">
              <a:xfrm>
                <a:off x="617" y="2565"/>
                <a:ext cx="723" cy="144"/>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47" name="AutoShape 58">
                <a:extLst>
                  <a:ext uri="{FF2B5EF4-FFF2-40B4-BE49-F238E27FC236}">
                    <a16:creationId xmlns:a16="http://schemas.microsoft.com/office/drawing/2014/main" id="{7E2D9C3B-E255-964C-9508-E66C9FF597CE}"/>
                  </a:ext>
                </a:extLst>
              </p:cNvPr>
              <p:cNvSpPr>
                <a:spLocks noChangeArrowheads="1"/>
              </p:cNvSpPr>
              <p:nvPr/>
            </p:nvSpPr>
            <p:spPr bwMode="auto">
              <a:xfrm>
                <a:off x="631" y="2580"/>
                <a:ext cx="694" cy="11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326" name="Rectangle 59">
              <a:extLst>
                <a:ext uri="{FF2B5EF4-FFF2-40B4-BE49-F238E27FC236}">
                  <a16:creationId xmlns:a16="http://schemas.microsoft.com/office/drawing/2014/main" id="{0D35C755-AFBC-C143-94D5-E34C8F255668}"/>
                </a:ext>
              </a:extLst>
            </p:cNvPr>
            <p:cNvSpPr>
              <a:spLocks noChangeArrowheads="1"/>
            </p:cNvSpPr>
            <p:nvPr/>
          </p:nvSpPr>
          <p:spPr bwMode="auto">
            <a:xfrm>
              <a:off x="4217" y="1360"/>
              <a:ext cx="597" cy="4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27" name="Rectangle 60">
              <a:extLst>
                <a:ext uri="{FF2B5EF4-FFF2-40B4-BE49-F238E27FC236}">
                  <a16:creationId xmlns:a16="http://schemas.microsoft.com/office/drawing/2014/main" id="{8990E763-A8F8-E645-8A01-F6B16D853137}"/>
                </a:ext>
              </a:extLst>
            </p:cNvPr>
            <p:cNvSpPr>
              <a:spLocks noChangeArrowheads="1"/>
            </p:cNvSpPr>
            <p:nvPr/>
          </p:nvSpPr>
          <p:spPr bwMode="auto">
            <a:xfrm>
              <a:off x="4229" y="1658"/>
              <a:ext cx="597" cy="4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328" name="Group 61">
              <a:extLst>
                <a:ext uri="{FF2B5EF4-FFF2-40B4-BE49-F238E27FC236}">
                  <a16:creationId xmlns:a16="http://schemas.microsoft.com/office/drawing/2014/main" id="{6F65B17F-5946-9A47-9972-2B907C05984E}"/>
                </a:ext>
              </a:extLst>
            </p:cNvPr>
            <p:cNvGrpSpPr>
              <a:grpSpLocks/>
            </p:cNvGrpSpPr>
            <p:nvPr/>
          </p:nvGrpSpPr>
          <p:grpSpPr bwMode="auto">
            <a:xfrm>
              <a:off x="4735" y="1627"/>
              <a:ext cx="582" cy="151"/>
              <a:chOff x="614" y="2568"/>
              <a:chExt cx="725" cy="139"/>
            </a:xfrm>
          </p:grpSpPr>
          <p:sp>
            <p:nvSpPr>
              <p:cNvPr id="344" name="AutoShape 62">
                <a:extLst>
                  <a:ext uri="{FF2B5EF4-FFF2-40B4-BE49-F238E27FC236}">
                    <a16:creationId xmlns:a16="http://schemas.microsoft.com/office/drawing/2014/main" id="{F08D8399-0C1A-1847-A17B-5B4FDBE7FAAE}"/>
                  </a:ext>
                </a:extLst>
              </p:cNvPr>
              <p:cNvSpPr>
                <a:spLocks noChangeArrowheads="1"/>
              </p:cNvSpPr>
              <p:nvPr/>
            </p:nvSpPr>
            <p:spPr bwMode="auto">
              <a:xfrm>
                <a:off x="617" y="2571"/>
                <a:ext cx="722" cy="134"/>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45" name="AutoShape 63">
                <a:extLst>
                  <a:ext uri="{FF2B5EF4-FFF2-40B4-BE49-F238E27FC236}">
                    <a16:creationId xmlns:a16="http://schemas.microsoft.com/office/drawing/2014/main" id="{99FEA9D9-F58C-C34F-AA76-A96DFE0CE70A}"/>
                  </a:ext>
                </a:extLst>
              </p:cNvPr>
              <p:cNvSpPr>
                <a:spLocks noChangeArrowheads="1"/>
              </p:cNvSpPr>
              <p:nvPr/>
            </p:nvSpPr>
            <p:spPr bwMode="auto">
              <a:xfrm>
                <a:off x="631" y="2584"/>
                <a:ext cx="692"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329" name="Freeform 64">
              <a:extLst>
                <a:ext uri="{FF2B5EF4-FFF2-40B4-BE49-F238E27FC236}">
                  <a16:creationId xmlns:a16="http://schemas.microsoft.com/office/drawing/2014/main" id="{76F83DEB-6CB2-5740-875B-1B89844BE263}"/>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330" name="Group 65">
              <a:extLst>
                <a:ext uri="{FF2B5EF4-FFF2-40B4-BE49-F238E27FC236}">
                  <a16:creationId xmlns:a16="http://schemas.microsoft.com/office/drawing/2014/main" id="{7398C74D-4650-204D-91E2-CBB3BD641926}"/>
                </a:ext>
              </a:extLst>
            </p:cNvPr>
            <p:cNvGrpSpPr>
              <a:grpSpLocks/>
            </p:cNvGrpSpPr>
            <p:nvPr/>
          </p:nvGrpSpPr>
          <p:grpSpPr bwMode="auto">
            <a:xfrm>
              <a:off x="4739" y="1327"/>
              <a:ext cx="582" cy="139"/>
              <a:chOff x="614" y="2568"/>
              <a:chExt cx="725" cy="139"/>
            </a:xfrm>
          </p:grpSpPr>
          <p:sp>
            <p:nvSpPr>
              <p:cNvPr id="342" name="AutoShape 66">
                <a:extLst>
                  <a:ext uri="{FF2B5EF4-FFF2-40B4-BE49-F238E27FC236}">
                    <a16:creationId xmlns:a16="http://schemas.microsoft.com/office/drawing/2014/main" id="{039023CA-977C-5946-9E46-D41AFAF2B198}"/>
                  </a:ext>
                </a:extLst>
              </p:cNvPr>
              <p:cNvSpPr>
                <a:spLocks noChangeArrowheads="1"/>
              </p:cNvSpPr>
              <p:nvPr/>
            </p:nvSpPr>
            <p:spPr bwMode="auto">
              <a:xfrm>
                <a:off x="612" y="2566"/>
                <a:ext cx="729"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43" name="AutoShape 67">
                <a:extLst>
                  <a:ext uri="{FF2B5EF4-FFF2-40B4-BE49-F238E27FC236}">
                    <a16:creationId xmlns:a16="http://schemas.microsoft.com/office/drawing/2014/main" id="{A95F4972-A071-D241-8DB3-965104C3EDEE}"/>
                  </a:ext>
                </a:extLst>
              </p:cNvPr>
              <p:cNvSpPr>
                <a:spLocks noChangeArrowheads="1"/>
              </p:cNvSpPr>
              <p:nvPr/>
            </p:nvSpPr>
            <p:spPr bwMode="auto">
              <a:xfrm>
                <a:off x="626" y="2580"/>
                <a:ext cx="700"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331" name="Rectangle 68">
              <a:extLst>
                <a:ext uri="{FF2B5EF4-FFF2-40B4-BE49-F238E27FC236}">
                  <a16:creationId xmlns:a16="http://schemas.microsoft.com/office/drawing/2014/main" id="{87EA3775-452B-1C4A-BCB4-1F82D746EBF2}"/>
                </a:ext>
              </a:extLst>
            </p:cNvPr>
            <p:cNvSpPr>
              <a:spLocks noChangeArrowheads="1"/>
            </p:cNvSpPr>
            <p:nvPr/>
          </p:nvSpPr>
          <p:spPr bwMode="auto">
            <a:xfrm>
              <a:off x="5252" y="429"/>
              <a:ext cx="65"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32" name="Freeform 69">
              <a:extLst>
                <a:ext uri="{FF2B5EF4-FFF2-40B4-BE49-F238E27FC236}">
                  <a16:creationId xmlns:a16="http://schemas.microsoft.com/office/drawing/2014/main" id="{45913A8B-722F-4340-A919-72B4EE032AF2}"/>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33" name="Freeform 70">
              <a:extLst>
                <a:ext uri="{FF2B5EF4-FFF2-40B4-BE49-F238E27FC236}">
                  <a16:creationId xmlns:a16="http://schemas.microsoft.com/office/drawing/2014/main" id="{2676EFF8-49E0-8440-A1AD-B54B20D4F45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34" name="Oval 71">
              <a:extLst>
                <a:ext uri="{FF2B5EF4-FFF2-40B4-BE49-F238E27FC236}">
                  <a16:creationId xmlns:a16="http://schemas.microsoft.com/office/drawing/2014/main" id="{1F85A707-5AE3-F64D-94EF-B9C82DB6D43A}"/>
                </a:ext>
              </a:extLst>
            </p:cNvPr>
            <p:cNvSpPr>
              <a:spLocks noChangeArrowheads="1"/>
            </p:cNvSpPr>
            <p:nvPr/>
          </p:nvSpPr>
          <p:spPr bwMode="auto">
            <a:xfrm>
              <a:off x="5518" y="2610"/>
              <a:ext cx="47"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35" name="Freeform 72">
              <a:extLst>
                <a:ext uri="{FF2B5EF4-FFF2-40B4-BE49-F238E27FC236}">
                  <a16:creationId xmlns:a16="http://schemas.microsoft.com/office/drawing/2014/main" id="{CAAAAF2D-30B7-D84B-BF96-1507DDCB2A1E}"/>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36" name="AutoShape 73">
              <a:extLst>
                <a:ext uri="{FF2B5EF4-FFF2-40B4-BE49-F238E27FC236}">
                  <a16:creationId xmlns:a16="http://schemas.microsoft.com/office/drawing/2014/main" id="{BA3EE2C3-2176-8A45-B380-5804587A3840}"/>
                </a:ext>
              </a:extLst>
            </p:cNvPr>
            <p:cNvSpPr>
              <a:spLocks noChangeArrowheads="1"/>
            </p:cNvSpPr>
            <p:nvPr/>
          </p:nvSpPr>
          <p:spPr bwMode="auto">
            <a:xfrm>
              <a:off x="4140" y="2679"/>
              <a:ext cx="1200"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37" name="AutoShape 74">
              <a:extLst>
                <a:ext uri="{FF2B5EF4-FFF2-40B4-BE49-F238E27FC236}">
                  <a16:creationId xmlns:a16="http://schemas.microsoft.com/office/drawing/2014/main" id="{08D47FAF-BF1B-1F44-985D-760303B47B3A}"/>
                </a:ext>
              </a:extLst>
            </p:cNvPr>
            <p:cNvSpPr>
              <a:spLocks noChangeArrowheads="1"/>
            </p:cNvSpPr>
            <p:nvPr/>
          </p:nvSpPr>
          <p:spPr bwMode="auto">
            <a:xfrm>
              <a:off x="4205" y="2714"/>
              <a:ext cx="1070" cy="76"/>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38" name="Oval 75">
              <a:extLst>
                <a:ext uri="{FF2B5EF4-FFF2-40B4-BE49-F238E27FC236}">
                  <a16:creationId xmlns:a16="http://schemas.microsoft.com/office/drawing/2014/main" id="{AF962D89-4DC3-CB40-AD48-4E975B0F2900}"/>
                </a:ext>
              </a:extLst>
            </p:cNvPr>
            <p:cNvSpPr>
              <a:spLocks noChangeArrowheads="1"/>
            </p:cNvSpPr>
            <p:nvPr/>
          </p:nvSpPr>
          <p:spPr bwMode="auto">
            <a:xfrm>
              <a:off x="4306" y="2381"/>
              <a:ext cx="160"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39" name="Oval 76">
              <a:extLst>
                <a:ext uri="{FF2B5EF4-FFF2-40B4-BE49-F238E27FC236}">
                  <a16:creationId xmlns:a16="http://schemas.microsoft.com/office/drawing/2014/main" id="{BA8014D1-6702-5849-87C3-1AE05DDF6085}"/>
                </a:ext>
              </a:extLst>
            </p:cNvPr>
            <p:cNvSpPr>
              <a:spLocks noChangeArrowheads="1"/>
            </p:cNvSpPr>
            <p:nvPr/>
          </p:nvSpPr>
          <p:spPr bwMode="auto">
            <a:xfrm>
              <a:off x="4489" y="2387"/>
              <a:ext cx="160" cy="139"/>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fontAlgn="base">
                <a:spcBef>
                  <a:spcPct val="0"/>
                </a:spcBef>
                <a:spcAft>
                  <a:spcPct val="0"/>
                </a:spcAft>
                <a:defRPr/>
              </a:pPr>
              <a:endParaRPr lang="en-US" sz="1350" kern="0">
                <a:solidFill>
                  <a:srgbClr val="FF0000"/>
                </a:solidFill>
                <a:latin typeface="Avenir Book" panose="020B0503020203020204" pitchFamily="34" charset="-78"/>
                <a:ea typeface="ＭＳ Ｐゴシック" charset="0"/>
                <a:cs typeface="Avenir Book" panose="020B0503020203020204" pitchFamily="34" charset="-78"/>
              </a:endParaRPr>
            </a:p>
          </p:txBody>
        </p:sp>
        <p:sp>
          <p:nvSpPr>
            <p:cNvPr id="340" name="Oval 77">
              <a:extLst>
                <a:ext uri="{FF2B5EF4-FFF2-40B4-BE49-F238E27FC236}">
                  <a16:creationId xmlns:a16="http://schemas.microsoft.com/office/drawing/2014/main" id="{3083C069-59B7-F047-91ED-17672B32B7F3}"/>
                </a:ext>
              </a:extLst>
            </p:cNvPr>
            <p:cNvSpPr>
              <a:spLocks noChangeArrowheads="1"/>
            </p:cNvSpPr>
            <p:nvPr/>
          </p:nvSpPr>
          <p:spPr bwMode="auto">
            <a:xfrm>
              <a:off x="4660" y="2381"/>
              <a:ext cx="160" cy="139"/>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41" name="Rectangle 78">
              <a:extLst>
                <a:ext uri="{FF2B5EF4-FFF2-40B4-BE49-F238E27FC236}">
                  <a16:creationId xmlns:a16="http://schemas.microsoft.com/office/drawing/2014/main" id="{A0E616B9-1439-8B49-B42F-245B61F69E59}"/>
                </a:ext>
              </a:extLst>
            </p:cNvPr>
            <p:cNvSpPr>
              <a:spLocks noChangeArrowheads="1"/>
            </p:cNvSpPr>
            <p:nvPr/>
          </p:nvSpPr>
          <p:spPr bwMode="auto">
            <a:xfrm>
              <a:off x="5062" y="1832"/>
              <a:ext cx="83" cy="764"/>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350" name="Line 26">
            <a:extLst>
              <a:ext uri="{FF2B5EF4-FFF2-40B4-BE49-F238E27FC236}">
                <a16:creationId xmlns:a16="http://schemas.microsoft.com/office/drawing/2014/main" id="{567E0CBA-D560-7142-9ABA-AC076E08A151}"/>
              </a:ext>
            </a:extLst>
          </p:cNvPr>
          <p:cNvSpPr>
            <a:spLocks noChangeShapeType="1"/>
          </p:cNvSpPr>
          <p:nvPr/>
        </p:nvSpPr>
        <p:spPr bwMode="auto">
          <a:xfrm flipH="1">
            <a:off x="9686418" y="1934175"/>
            <a:ext cx="2098914" cy="841515"/>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351" name="Line 26">
            <a:extLst>
              <a:ext uri="{FF2B5EF4-FFF2-40B4-BE49-F238E27FC236}">
                <a16:creationId xmlns:a16="http://schemas.microsoft.com/office/drawing/2014/main" id="{567E0CBA-D560-7142-9ABA-AC076E08A151}"/>
              </a:ext>
            </a:extLst>
          </p:cNvPr>
          <p:cNvSpPr>
            <a:spLocks noChangeShapeType="1"/>
          </p:cNvSpPr>
          <p:nvPr/>
        </p:nvSpPr>
        <p:spPr bwMode="auto">
          <a:xfrm flipH="1">
            <a:off x="9684009" y="2204607"/>
            <a:ext cx="2139136" cy="1109374"/>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352" name="Line 26">
            <a:extLst>
              <a:ext uri="{FF2B5EF4-FFF2-40B4-BE49-F238E27FC236}">
                <a16:creationId xmlns:a16="http://schemas.microsoft.com/office/drawing/2014/main" id="{567E0CBA-D560-7142-9ABA-AC076E08A151}"/>
              </a:ext>
            </a:extLst>
          </p:cNvPr>
          <p:cNvSpPr>
            <a:spLocks noChangeShapeType="1"/>
          </p:cNvSpPr>
          <p:nvPr/>
        </p:nvSpPr>
        <p:spPr bwMode="auto">
          <a:xfrm flipH="1">
            <a:off x="9676269" y="2652863"/>
            <a:ext cx="2117133" cy="1109374"/>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353" name="Line 26">
            <a:extLst>
              <a:ext uri="{FF2B5EF4-FFF2-40B4-BE49-F238E27FC236}">
                <a16:creationId xmlns:a16="http://schemas.microsoft.com/office/drawing/2014/main" id="{567E0CBA-D560-7142-9ABA-AC076E08A151}"/>
              </a:ext>
            </a:extLst>
          </p:cNvPr>
          <p:cNvSpPr>
            <a:spLocks noChangeShapeType="1"/>
          </p:cNvSpPr>
          <p:nvPr/>
        </p:nvSpPr>
        <p:spPr bwMode="auto">
          <a:xfrm flipH="1">
            <a:off x="9676269" y="2966775"/>
            <a:ext cx="2125150" cy="1341537"/>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354" name="Line 24">
            <a:extLst>
              <a:ext uri="{FF2B5EF4-FFF2-40B4-BE49-F238E27FC236}">
                <a16:creationId xmlns:a16="http://schemas.microsoft.com/office/drawing/2014/main" id="{E42793DA-B54F-8A4A-B169-AADC48D8492B}"/>
              </a:ext>
            </a:extLst>
          </p:cNvPr>
          <p:cNvSpPr>
            <a:spLocks noChangeShapeType="1"/>
          </p:cNvSpPr>
          <p:nvPr/>
        </p:nvSpPr>
        <p:spPr bwMode="auto">
          <a:xfrm>
            <a:off x="9706431" y="2842073"/>
            <a:ext cx="2139136" cy="486577"/>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355" name="Line 24">
            <a:extLst>
              <a:ext uri="{FF2B5EF4-FFF2-40B4-BE49-F238E27FC236}">
                <a16:creationId xmlns:a16="http://schemas.microsoft.com/office/drawing/2014/main" id="{E42793DA-B54F-8A4A-B169-AADC48D8492B}"/>
              </a:ext>
            </a:extLst>
          </p:cNvPr>
          <p:cNvSpPr>
            <a:spLocks noChangeShapeType="1"/>
          </p:cNvSpPr>
          <p:nvPr/>
        </p:nvSpPr>
        <p:spPr bwMode="auto">
          <a:xfrm>
            <a:off x="9698700" y="3372417"/>
            <a:ext cx="2139136" cy="486577"/>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356" name="Line 24">
            <a:extLst>
              <a:ext uri="{FF2B5EF4-FFF2-40B4-BE49-F238E27FC236}">
                <a16:creationId xmlns:a16="http://schemas.microsoft.com/office/drawing/2014/main" id="{E42793DA-B54F-8A4A-B169-AADC48D8492B}"/>
              </a:ext>
            </a:extLst>
          </p:cNvPr>
          <p:cNvSpPr>
            <a:spLocks noChangeShapeType="1"/>
          </p:cNvSpPr>
          <p:nvPr/>
        </p:nvSpPr>
        <p:spPr bwMode="auto">
          <a:xfrm>
            <a:off x="9684009" y="3818223"/>
            <a:ext cx="2139136" cy="486577"/>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357" name="Line 24">
            <a:extLst>
              <a:ext uri="{FF2B5EF4-FFF2-40B4-BE49-F238E27FC236}">
                <a16:creationId xmlns:a16="http://schemas.microsoft.com/office/drawing/2014/main" id="{E42793DA-B54F-8A4A-B169-AADC48D8492B}"/>
              </a:ext>
            </a:extLst>
          </p:cNvPr>
          <p:cNvSpPr>
            <a:spLocks noChangeShapeType="1"/>
          </p:cNvSpPr>
          <p:nvPr/>
        </p:nvSpPr>
        <p:spPr bwMode="auto">
          <a:xfrm>
            <a:off x="9697735" y="4378935"/>
            <a:ext cx="1726384" cy="399457"/>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358" name="Line 24">
            <a:extLst>
              <a:ext uri="{FF2B5EF4-FFF2-40B4-BE49-F238E27FC236}">
                <a16:creationId xmlns:a16="http://schemas.microsoft.com/office/drawing/2014/main" id="{E42793DA-B54F-8A4A-B169-AADC48D8492B}"/>
              </a:ext>
            </a:extLst>
          </p:cNvPr>
          <p:cNvSpPr>
            <a:spLocks noChangeShapeType="1"/>
          </p:cNvSpPr>
          <p:nvPr/>
        </p:nvSpPr>
        <p:spPr bwMode="auto">
          <a:xfrm>
            <a:off x="9680513" y="4679652"/>
            <a:ext cx="1737940" cy="376220"/>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359"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19744017">
            <a:off x="10050839" y="2295260"/>
            <a:ext cx="352982"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A5</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360"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19744017">
            <a:off x="10112182" y="2730148"/>
            <a:ext cx="352982"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A6</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361"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19744017">
            <a:off x="10163717" y="3193437"/>
            <a:ext cx="352982"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A7</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362"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19744017">
            <a:off x="10198403" y="3629536"/>
            <a:ext cx="352982"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A8</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363"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706724">
            <a:off x="11085777" y="2970966"/>
            <a:ext cx="344967"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B8</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364"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706724">
            <a:off x="11059023" y="3477426"/>
            <a:ext cx="344967"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B9</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365"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706724">
            <a:off x="10982319" y="3921591"/>
            <a:ext cx="420308"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B10</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366"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706724">
            <a:off x="10658570" y="4416394"/>
            <a:ext cx="420308"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B11</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367"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706724">
            <a:off x="10594850" y="4712188"/>
            <a:ext cx="420308"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B12</a:t>
            </a:r>
            <a:endParaRPr lang="en-US" sz="750" dirty="0">
              <a:solidFill>
                <a:srgbClr val="000000"/>
              </a:solidFill>
              <a:latin typeface="Avenir Book" panose="020B0503020203020204" pitchFamily="34" charset="-78"/>
              <a:cs typeface="Avenir Book" panose="020B0503020203020204" pitchFamily="34" charset="-78"/>
            </a:endParaRPr>
          </a:p>
        </p:txBody>
      </p:sp>
      <p:grpSp>
        <p:nvGrpSpPr>
          <p:cNvPr id="368" name="Group 65">
            <a:extLst>
              <a:ext uri="{FF2B5EF4-FFF2-40B4-BE49-F238E27FC236}">
                <a16:creationId xmlns:a16="http://schemas.microsoft.com/office/drawing/2014/main" id="{931A5080-440D-784B-A586-03D399A7E982}"/>
              </a:ext>
            </a:extLst>
          </p:cNvPr>
          <p:cNvGrpSpPr>
            <a:grpSpLocks/>
          </p:cNvGrpSpPr>
          <p:nvPr/>
        </p:nvGrpSpPr>
        <p:grpSpPr bwMode="auto">
          <a:xfrm>
            <a:off x="7215991" y="3261361"/>
            <a:ext cx="2519295" cy="307977"/>
            <a:chOff x="-173" y="951"/>
            <a:chExt cx="1054" cy="194"/>
          </a:xfrm>
        </p:grpSpPr>
        <p:sp>
          <p:nvSpPr>
            <p:cNvPr id="369" name="Rectangle 60">
              <a:extLst>
                <a:ext uri="{FF2B5EF4-FFF2-40B4-BE49-F238E27FC236}">
                  <a16:creationId xmlns:a16="http://schemas.microsoft.com/office/drawing/2014/main" id="{B26ABC90-7E5F-8A4E-8270-EAE554611A43}"/>
                </a:ext>
              </a:extLst>
            </p:cNvPr>
            <p:cNvSpPr>
              <a:spLocks noChangeArrowheads="1"/>
            </p:cNvSpPr>
            <p:nvPr/>
          </p:nvSpPr>
          <p:spPr bwMode="auto">
            <a:xfrm>
              <a:off x="175" y="960"/>
              <a:ext cx="243" cy="144"/>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370" name="Text Box 46">
              <a:extLst>
                <a:ext uri="{FF2B5EF4-FFF2-40B4-BE49-F238E27FC236}">
                  <a16:creationId xmlns:a16="http://schemas.microsoft.com/office/drawing/2014/main" id="{7BFA6562-0DAC-EB45-9C52-212661A48237}"/>
                </a:ext>
              </a:extLst>
            </p:cNvPr>
            <p:cNvSpPr txBox="1">
              <a:spLocks noChangeArrowheads="1"/>
            </p:cNvSpPr>
            <p:nvPr/>
          </p:nvSpPr>
          <p:spPr bwMode="auto">
            <a:xfrm>
              <a:off x="-173" y="951"/>
              <a:ext cx="1054"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1200" cap="none" spc="0" normalizeH="0" baseline="0" noProof="0" dirty="0" smtClean="0">
                  <a:ln>
                    <a:noFill/>
                  </a:ln>
                  <a:effectLst/>
                  <a:uLnTx/>
                  <a:uFillTx/>
                  <a:latin typeface="Avenir Book" panose="020B0503020203020204" pitchFamily="34" charset="-78"/>
                  <a:cs typeface="Avenir Book" panose="020B0503020203020204" pitchFamily="34" charset="-78"/>
                </a:rPr>
                <a:t>1 </a:t>
              </a:r>
              <a:r>
                <a:rPr kumimoji="0" lang="en-US" sz="1400" b="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rPr>
                <a:t>2 3 4 5 </a:t>
              </a:r>
              <a:r>
                <a:rPr kumimoji="0" lang="en-US" sz="1400" b="0" u="none" strike="noStrike" kern="1200" cap="none" spc="0" normalizeH="0" baseline="0" noProof="0" dirty="0">
                  <a:ln>
                    <a:noFill/>
                  </a:ln>
                  <a:solidFill>
                    <a:schemeClr val="bg1"/>
                  </a:solidFill>
                  <a:effectLst/>
                  <a:uLnTx/>
                  <a:uFillTx/>
                  <a:latin typeface="Avenir Book" panose="020B0503020203020204" pitchFamily="34" charset="-78"/>
                  <a:cs typeface="Avenir Book" panose="020B0503020203020204" pitchFamily="34" charset="-78"/>
                </a:rPr>
                <a:t>6 7 </a:t>
              </a:r>
              <a:r>
                <a:rPr kumimoji="0" lang="en-US" sz="1400" b="0" u="none" strike="noStrike" kern="1200" cap="none" spc="0" normalizeH="0" baseline="0" noProof="0" dirty="0" smtClean="0">
                  <a:ln>
                    <a:noFill/>
                  </a:ln>
                  <a:solidFill>
                    <a:schemeClr val="bg1"/>
                  </a:solidFill>
                  <a:effectLst/>
                  <a:uLnTx/>
                  <a:uFillTx/>
                  <a:latin typeface="Avenir Book" panose="020B0503020203020204" pitchFamily="34" charset="-78"/>
                  <a:cs typeface="Avenir Book" panose="020B0503020203020204" pitchFamily="34" charset="-78"/>
                </a:rPr>
                <a:t>8 9</a:t>
              </a:r>
              <a:r>
                <a:rPr kumimoji="0" lang="en-US" sz="1400" b="0" u="none" strike="noStrike" kern="1200" cap="none" spc="0" normalizeH="0" baseline="0" noProof="0" dirty="0" smtClean="0">
                  <a:ln>
                    <a:noFill/>
                  </a:ln>
                  <a:effectLst/>
                  <a:uLnTx/>
                  <a:uFillTx/>
                  <a:latin typeface="Avenir Book" panose="020B0503020203020204" pitchFamily="34" charset="-78"/>
                  <a:cs typeface="Avenir Book" panose="020B0503020203020204" pitchFamily="34" charset="-78"/>
                </a:rPr>
                <a:t> 10 11 </a:t>
              </a:r>
              <a:r>
                <a:rPr kumimoji="0" lang="en-US" sz="1400" b="0" u="none" strike="noStrike" kern="1200" cap="none" spc="0" normalizeH="0" baseline="0" noProof="0" dirty="0" smtClean="0">
                  <a:ln>
                    <a:noFill/>
                  </a:ln>
                  <a:effectLst/>
                  <a:uLnTx/>
                  <a:uFillTx/>
                  <a:latin typeface="Avenir Book" panose="020B0503020203020204" pitchFamily="34" charset="-78"/>
                  <a:cs typeface="Avenir Book" panose="020B0503020203020204" pitchFamily="34" charset="-78"/>
                </a:rPr>
                <a:t>12 13 </a:t>
              </a:r>
              <a:endParaRPr kumimoji="0" lang="en-US" sz="1400" b="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grpSp>
      <p:sp>
        <p:nvSpPr>
          <p:cNvPr id="371" name="Text Box 36">
            <a:extLst>
              <a:ext uri="{FF2B5EF4-FFF2-40B4-BE49-F238E27FC236}">
                <a16:creationId xmlns:a16="http://schemas.microsoft.com/office/drawing/2014/main" id="{325F31E4-5A9D-1040-8789-38B287C19C3E}"/>
              </a:ext>
            </a:extLst>
          </p:cNvPr>
          <p:cNvSpPr txBox="1">
            <a:spLocks noChangeArrowheads="1"/>
          </p:cNvSpPr>
          <p:nvPr/>
        </p:nvSpPr>
        <p:spPr bwMode="auto">
          <a:xfrm>
            <a:off x="6006207" y="3261823"/>
            <a:ext cx="1284326"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0" cap="none" spc="0" normalizeH="0" baseline="0" noProof="0" dirty="0" smtClean="0">
                <a:ln>
                  <a:noFill/>
                </a:ln>
                <a:solidFill>
                  <a:srgbClr val="C00000"/>
                </a:solidFill>
                <a:effectLst/>
                <a:uLnTx/>
                <a:uFillTx/>
                <a:latin typeface="Avenir Book" panose="020B0503020203020204" pitchFamily="34" charset="-78"/>
                <a:cs typeface="Avenir Book" panose="020B0503020203020204" pitchFamily="34" charset="-78"/>
              </a:rPr>
              <a:t>CW = 4 + 2/4</a:t>
            </a:r>
            <a:endParaRPr kumimoji="0" lang="en-US" sz="1400" b="0" u="none" strike="noStrike" kern="0" cap="none" spc="0" normalizeH="0" baseline="0" noProof="0" dirty="0">
              <a:ln>
                <a:noFill/>
              </a:ln>
              <a:solidFill>
                <a:srgbClr val="C00000"/>
              </a:solidFill>
              <a:effectLst/>
              <a:uLnTx/>
              <a:uFillTx/>
              <a:latin typeface="Avenir Book" panose="020B0503020203020204" pitchFamily="34" charset="-78"/>
              <a:cs typeface="Avenir Book" panose="020B0503020203020204" pitchFamily="34" charset="-78"/>
            </a:endParaRPr>
          </a:p>
        </p:txBody>
      </p:sp>
      <p:grpSp>
        <p:nvGrpSpPr>
          <p:cNvPr id="372" name="Group 65">
            <a:extLst>
              <a:ext uri="{FF2B5EF4-FFF2-40B4-BE49-F238E27FC236}">
                <a16:creationId xmlns:a16="http://schemas.microsoft.com/office/drawing/2014/main" id="{931A5080-440D-784B-A586-03D399A7E982}"/>
              </a:ext>
            </a:extLst>
          </p:cNvPr>
          <p:cNvGrpSpPr>
            <a:grpSpLocks/>
          </p:cNvGrpSpPr>
          <p:nvPr/>
        </p:nvGrpSpPr>
        <p:grpSpPr bwMode="auto">
          <a:xfrm>
            <a:off x="7221410" y="3718824"/>
            <a:ext cx="2519295" cy="307976"/>
            <a:chOff x="-177" y="968"/>
            <a:chExt cx="1054" cy="194"/>
          </a:xfrm>
        </p:grpSpPr>
        <p:sp>
          <p:nvSpPr>
            <p:cNvPr id="373" name="Rectangle 60">
              <a:extLst>
                <a:ext uri="{FF2B5EF4-FFF2-40B4-BE49-F238E27FC236}">
                  <a16:creationId xmlns:a16="http://schemas.microsoft.com/office/drawing/2014/main" id="{B26ABC90-7E5F-8A4E-8270-EAE554611A43}"/>
                </a:ext>
              </a:extLst>
            </p:cNvPr>
            <p:cNvSpPr>
              <a:spLocks noChangeArrowheads="1"/>
            </p:cNvSpPr>
            <p:nvPr/>
          </p:nvSpPr>
          <p:spPr bwMode="auto">
            <a:xfrm>
              <a:off x="236" y="971"/>
              <a:ext cx="290" cy="144"/>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374" name="Text Box 46">
              <a:extLst>
                <a:ext uri="{FF2B5EF4-FFF2-40B4-BE49-F238E27FC236}">
                  <a16:creationId xmlns:a16="http://schemas.microsoft.com/office/drawing/2014/main" id="{7BFA6562-0DAC-EB45-9C52-212661A48237}"/>
                </a:ext>
              </a:extLst>
            </p:cNvPr>
            <p:cNvSpPr txBox="1">
              <a:spLocks noChangeArrowheads="1"/>
            </p:cNvSpPr>
            <p:nvPr/>
          </p:nvSpPr>
          <p:spPr bwMode="auto">
            <a:xfrm>
              <a:off x="-177" y="968"/>
              <a:ext cx="1054"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1200" cap="none" spc="0" normalizeH="0" baseline="0" noProof="0" dirty="0" smtClean="0">
                  <a:ln>
                    <a:noFill/>
                  </a:ln>
                  <a:effectLst/>
                  <a:uLnTx/>
                  <a:uFillTx/>
                  <a:latin typeface="Avenir Book" panose="020B0503020203020204" pitchFamily="34" charset="-78"/>
                  <a:cs typeface="Avenir Book" panose="020B0503020203020204" pitchFamily="34" charset="-78"/>
                </a:rPr>
                <a:t>1 </a:t>
              </a:r>
              <a:r>
                <a:rPr kumimoji="0" lang="en-US" sz="1400" b="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rPr>
                <a:t>2 3 4 5 6</a:t>
              </a:r>
              <a:r>
                <a:rPr kumimoji="0" lang="en-US" sz="1400" b="0" u="none" strike="noStrike" kern="1200" cap="none" spc="0" normalizeH="0" baseline="0" noProof="0" dirty="0">
                  <a:ln>
                    <a:noFill/>
                  </a:ln>
                  <a:solidFill>
                    <a:schemeClr val="bg1"/>
                  </a:solidFill>
                  <a:effectLst/>
                  <a:uLnTx/>
                  <a:uFillTx/>
                  <a:latin typeface="Avenir Book" panose="020B0503020203020204" pitchFamily="34" charset="-78"/>
                  <a:cs typeface="Avenir Book" panose="020B0503020203020204" pitchFamily="34" charset="-78"/>
                </a:rPr>
                <a:t> 7 </a:t>
              </a:r>
              <a:r>
                <a:rPr kumimoji="0" lang="en-US" sz="1400" b="0" u="none" strike="noStrike" kern="1200" cap="none" spc="0" normalizeH="0" baseline="0" noProof="0" dirty="0" smtClean="0">
                  <a:ln>
                    <a:noFill/>
                  </a:ln>
                  <a:solidFill>
                    <a:schemeClr val="bg1"/>
                  </a:solidFill>
                  <a:effectLst/>
                  <a:uLnTx/>
                  <a:uFillTx/>
                  <a:latin typeface="Avenir Book" panose="020B0503020203020204" pitchFamily="34" charset="-78"/>
                  <a:cs typeface="Avenir Book" panose="020B0503020203020204" pitchFamily="34" charset="-78"/>
                </a:rPr>
                <a:t>8 9</a:t>
              </a:r>
              <a:r>
                <a:rPr kumimoji="0" lang="en-US" sz="1400" b="0" u="none" strike="noStrike" kern="1200" cap="none" spc="0" normalizeH="0" baseline="0" noProof="0" dirty="0" smtClean="0">
                  <a:ln>
                    <a:noFill/>
                  </a:ln>
                  <a:effectLst/>
                  <a:uLnTx/>
                  <a:uFillTx/>
                  <a:latin typeface="Avenir Book" panose="020B0503020203020204" pitchFamily="34" charset="-78"/>
                  <a:cs typeface="Avenir Book" panose="020B0503020203020204" pitchFamily="34" charset="-78"/>
                </a:rPr>
                <a:t> </a:t>
              </a:r>
              <a:r>
                <a:rPr kumimoji="0" lang="en-US" sz="1400" b="0" u="none" strike="noStrike" kern="1200" cap="none" spc="0" normalizeH="0" baseline="0" noProof="0" dirty="0" smtClean="0">
                  <a:ln>
                    <a:noFill/>
                  </a:ln>
                  <a:solidFill>
                    <a:schemeClr val="bg1"/>
                  </a:solidFill>
                  <a:effectLst/>
                  <a:uLnTx/>
                  <a:uFillTx/>
                  <a:latin typeface="Avenir Book" panose="020B0503020203020204" pitchFamily="34" charset="-78"/>
                  <a:cs typeface="Avenir Book" panose="020B0503020203020204" pitchFamily="34" charset="-78"/>
                </a:rPr>
                <a:t>10</a:t>
              </a:r>
              <a:r>
                <a:rPr kumimoji="0" lang="en-US" sz="1400" b="0" u="none" strike="noStrike" kern="1200" cap="none" spc="0" normalizeH="0" baseline="0" noProof="0" dirty="0" smtClean="0">
                  <a:ln>
                    <a:noFill/>
                  </a:ln>
                  <a:effectLst/>
                  <a:uLnTx/>
                  <a:uFillTx/>
                  <a:latin typeface="Avenir Book" panose="020B0503020203020204" pitchFamily="34" charset="-78"/>
                  <a:cs typeface="Avenir Book" panose="020B0503020203020204" pitchFamily="34" charset="-78"/>
                </a:rPr>
                <a:t> 11 </a:t>
              </a:r>
              <a:r>
                <a:rPr kumimoji="0" lang="en-US" sz="1400" b="0" u="none" strike="noStrike" kern="1200" cap="none" spc="0" normalizeH="0" baseline="0" noProof="0" dirty="0" smtClean="0">
                  <a:ln>
                    <a:noFill/>
                  </a:ln>
                  <a:effectLst/>
                  <a:uLnTx/>
                  <a:uFillTx/>
                  <a:latin typeface="Avenir Book" panose="020B0503020203020204" pitchFamily="34" charset="-78"/>
                  <a:cs typeface="Avenir Book" panose="020B0503020203020204" pitchFamily="34" charset="-78"/>
                </a:rPr>
                <a:t>12 13 </a:t>
              </a:r>
              <a:endParaRPr kumimoji="0" lang="en-US" sz="1400" b="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grpSp>
      <p:sp>
        <p:nvSpPr>
          <p:cNvPr id="375" name="Text Box 36">
            <a:extLst>
              <a:ext uri="{FF2B5EF4-FFF2-40B4-BE49-F238E27FC236}">
                <a16:creationId xmlns:a16="http://schemas.microsoft.com/office/drawing/2014/main" id="{325F31E4-5A9D-1040-8789-38B287C19C3E}"/>
              </a:ext>
            </a:extLst>
          </p:cNvPr>
          <p:cNvSpPr txBox="1">
            <a:spLocks noChangeArrowheads="1"/>
          </p:cNvSpPr>
          <p:nvPr/>
        </p:nvSpPr>
        <p:spPr bwMode="auto">
          <a:xfrm>
            <a:off x="6021187" y="3692303"/>
            <a:ext cx="1284327"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0" cap="none" spc="0" normalizeH="0" baseline="0" noProof="0" dirty="0" smtClean="0">
                <a:ln>
                  <a:noFill/>
                </a:ln>
                <a:solidFill>
                  <a:srgbClr val="C00000"/>
                </a:solidFill>
                <a:effectLst/>
                <a:uLnTx/>
                <a:uFillTx/>
                <a:latin typeface="Avenir Book" panose="020B0503020203020204" pitchFamily="34" charset="-78"/>
                <a:cs typeface="Avenir Book" panose="020B0503020203020204" pitchFamily="34" charset="-78"/>
              </a:rPr>
              <a:t>CW = 4 + 3/4</a:t>
            </a:r>
            <a:endParaRPr kumimoji="0" lang="en-US" sz="1400" b="0" u="none" strike="noStrike" kern="0" cap="none" spc="0" normalizeH="0" baseline="0" noProof="0" dirty="0">
              <a:ln>
                <a:noFill/>
              </a:ln>
              <a:solidFill>
                <a:srgbClr val="C00000"/>
              </a:solidFill>
              <a:effectLst/>
              <a:uLnTx/>
              <a:uFillTx/>
              <a:latin typeface="Avenir Book" panose="020B0503020203020204" pitchFamily="34" charset="-78"/>
              <a:cs typeface="Avenir Book" panose="020B0503020203020204" pitchFamily="34" charset="-78"/>
            </a:endParaRPr>
          </a:p>
        </p:txBody>
      </p:sp>
      <p:grpSp>
        <p:nvGrpSpPr>
          <p:cNvPr id="380" name="Group 65">
            <a:extLst>
              <a:ext uri="{FF2B5EF4-FFF2-40B4-BE49-F238E27FC236}">
                <a16:creationId xmlns:a16="http://schemas.microsoft.com/office/drawing/2014/main" id="{931A5080-440D-784B-A586-03D399A7E982}"/>
              </a:ext>
            </a:extLst>
          </p:cNvPr>
          <p:cNvGrpSpPr>
            <a:grpSpLocks/>
          </p:cNvGrpSpPr>
          <p:nvPr/>
        </p:nvGrpSpPr>
        <p:grpSpPr bwMode="auto">
          <a:xfrm>
            <a:off x="7911077" y="2022371"/>
            <a:ext cx="1427163" cy="307976"/>
            <a:chOff x="-59" y="959"/>
            <a:chExt cx="899" cy="194"/>
          </a:xfrm>
        </p:grpSpPr>
        <p:sp>
          <p:nvSpPr>
            <p:cNvPr id="381" name="Rectangle 60">
              <a:extLst>
                <a:ext uri="{FF2B5EF4-FFF2-40B4-BE49-F238E27FC236}">
                  <a16:creationId xmlns:a16="http://schemas.microsoft.com/office/drawing/2014/main" id="{B26ABC90-7E5F-8A4E-8270-EAE554611A43}"/>
                </a:ext>
              </a:extLst>
            </p:cNvPr>
            <p:cNvSpPr>
              <a:spLocks noChangeArrowheads="1"/>
            </p:cNvSpPr>
            <p:nvPr/>
          </p:nvSpPr>
          <p:spPr bwMode="auto">
            <a:xfrm>
              <a:off x="281" y="980"/>
              <a:ext cx="389" cy="144"/>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382" name="Text Box 46">
              <a:extLst>
                <a:ext uri="{FF2B5EF4-FFF2-40B4-BE49-F238E27FC236}">
                  <a16:creationId xmlns:a16="http://schemas.microsoft.com/office/drawing/2014/main" id="{7BFA6562-0DAC-EB45-9C52-212661A48237}"/>
                </a:ext>
              </a:extLst>
            </p:cNvPr>
            <p:cNvSpPr txBox="1">
              <a:spLocks noChangeArrowheads="1"/>
            </p:cNvSpPr>
            <p:nvPr/>
          </p:nvSpPr>
          <p:spPr bwMode="auto">
            <a:xfrm>
              <a:off x="-59" y="959"/>
              <a:ext cx="899"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1200" cap="none" spc="0" normalizeH="0" baseline="0" noProof="0" dirty="0" smtClean="0">
                  <a:ln>
                    <a:noFill/>
                  </a:ln>
                  <a:effectLst/>
                  <a:uLnTx/>
                  <a:uFillTx/>
                  <a:latin typeface="Avenir Book" panose="020B0503020203020204" pitchFamily="34" charset="-78"/>
                  <a:cs typeface="Avenir Book" panose="020B0503020203020204" pitchFamily="34" charset="-78"/>
                </a:rPr>
                <a:t>1 </a:t>
              </a:r>
              <a:r>
                <a:rPr kumimoji="0" lang="en-US" sz="1400" b="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rPr>
                <a:t>2 3 </a:t>
              </a:r>
              <a:r>
                <a:rPr kumimoji="0" lang="en-US" sz="1400" b="0" u="none" strike="noStrike" kern="1200" cap="none" spc="0" normalizeH="0" baseline="0" noProof="0" dirty="0">
                  <a:ln>
                    <a:noFill/>
                  </a:ln>
                  <a:solidFill>
                    <a:schemeClr val="bg1"/>
                  </a:solidFill>
                  <a:effectLst/>
                  <a:uLnTx/>
                  <a:uFillTx/>
                  <a:latin typeface="Avenir Book" panose="020B0503020203020204" pitchFamily="34" charset="-78"/>
                  <a:cs typeface="Avenir Book" panose="020B0503020203020204" pitchFamily="34" charset="-78"/>
                </a:rPr>
                <a:t>4 5 6 7 </a:t>
              </a:r>
              <a:r>
                <a:rPr kumimoji="0" lang="en-US" sz="1400" b="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rPr>
                <a:t>8 </a:t>
              </a:r>
            </a:p>
          </p:txBody>
        </p:sp>
      </p:grpSp>
      <p:sp>
        <p:nvSpPr>
          <p:cNvPr id="383" name="Text Box 36">
            <a:extLst>
              <a:ext uri="{FF2B5EF4-FFF2-40B4-BE49-F238E27FC236}">
                <a16:creationId xmlns:a16="http://schemas.microsoft.com/office/drawing/2014/main" id="{325F31E4-5A9D-1040-8789-38B287C19C3E}"/>
              </a:ext>
            </a:extLst>
          </p:cNvPr>
          <p:cNvSpPr txBox="1">
            <a:spLocks noChangeArrowheads="1"/>
          </p:cNvSpPr>
          <p:nvPr/>
        </p:nvSpPr>
        <p:spPr bwMode="auto">
          <a:xfrm>
            <a:off x="5975837" y="2033319"/>
            <a:ext cx="1635384"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0" cap="none" spc="0" normalizeH="0" baseline="0" noProof="0" dirty="0" smtClean="0">
                <a:ln>
                  <a:noFill/>
                </a:ln>
                <a:solidFill>
                  <a:srgbClr val="C00000"/>
                </a:solidFill>
                <a:effectLst/>
                <a:uLnTx/>
                <a:uFillTx/>
                <a:latin typeface="Avenir Book" panose="020B0503020203020204" pitchFamily="34" charset="-78"/>
                <a:cs typeface="Avenir Book" panose="020B0503020203020204" pitchFamily="34" charset="-78"/>
              </a:rPr>
              <a:t>CW = CW + 1 = 4</a:t>
            </a:r>
            <a:endParaRPr kumimoji="0" lang="en-US" sz="1400" b="0" u="none" strike="noStrike" kern="0" cap="none" spc="0" normalizeH="0" baseline="0" noProof="0" dirty="0">
              <a:ln>
                <a:noFill/>
              </a:ln>
              <a:solidFill>
                <a:srgbClr val="C00000"/>
              </a:solidFill>
              <a:effectLst/>
              <a:uLnTx/>
              <a:uFillTx/>
              <a:latin typeface="Avenir Book" panose="020B0503020203020204" pitchFamily="34" charset="-78"/>
              <a:cs typeface="Avenir Book" panose="020B0503020203020204" pitchFamily="34" charset="-78"/>
            </a:endParaRPr>
          </a:p>
        </p:txBody>
      </p:sp>
      <p:grpSp>
        <p:nvGrpSpPr>
          <p:cNvPr id="179" name="Group 65">
            <a:extLst>
              <a:ext uri="{FF2B5EF4-FFF2-40B4-BE49-F238E27FC236}">
                <a16:creationId xmlns:a16="http://schemas.microsoft.com/office/drawing/2014/main" id="{931A5080-440D-784B-A586-03D399A7E982}"/>
              </a:ext>
            </a:extLst>
          </p:cNvPr>
          <p:cNvGrpSpPr>
            <a:grpSpLocks/>
          </p:cNvGrpSpPr>
          <p:nvPr/>
        </p:nvGrpSpPr>
        <p:grpSpPr bwMode="auto">
          <a:xfrm>
            <a:off x="7198065" y="4208158"/>
            <a:ext cx="2519295" cy="307976"/>
            <a:chOff x="-191" y="928"/>
            <a:chExt cx="1054" cy="194"/>
          </a:xfrm>
        </p:grpSpPr>
        <p:sp>
          <p:nvSpPr>
            <p:cNvPr id="181" name="Rectangle 60">
              <a:extLst>
                <a:ext uri="{FF2B5EF4-FFF2-40B4-BE49-F238E27FC236}">
                  <a16:creationId xmlns:a16="http://schemas.microsoft.com/office/drawing/2014/main" id="{B26ABC90-7E5F-8A4E-8270-EAE554611A43}"/>
                </a:ext>
              </a:extLst>
            </p:cNvPr>
            <p:cNvSpPr>
              <a:spLocks noChangeArrowheads="1"/>
            </p:cNvSpPr>
            <p:nvPr/>
          </p:nvSpPr>
          <p:spPr bwMode="auto">
            <a:xfrm>
              <a:off x="270" y="940"/>
              <a:ext cx="446" cy="144"/>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82" name="Text Box 46">
              <a:extLst>
                <a:ext uri="{FF2B5EF4-FFF2-40B4-BE49-F238E27FC236}">
                  <a16:creationId xmlns:a16="http://schemas.microsoft.com/office/drawing/2014/main" id="{7BFA6562-0DAC-EB45-9C52-212661A48237}"/>
                </a:ext>
              </a:extLst>
            </p:cNvPr>
            <p:cNvSpPr txBox="1">
              <a:spLocks noChangeArrowheads="1"/>
            </p:cNvSpPr>
            <p:nvPr/>
          </p:nvSpPr>
          <p:spPr bwMode="auto">
            <a:xfrm>
              <a:off x="-191" y="928"/>
              <a:ext cx="1054"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1200" cap="none" spc="0" normalizeH="0" baseline="0" noProof="0" dirty="0" smtClean="0">
                  <a:ln>
                    <a:noFill/>
                  </a:ln>
                  <a:effectLst/>
                  <a:uLnTx/>
                  <a:uFillTx/>
                  <a:latin typeface="Avenir Book" panose="020B0503020203020204" pitchFamily="34" charset="-78"/>
                  <a:cs typeface="Avenir Book" panose="020B0503020203020204" pitchFamily="34" charset="-78"/>
                </a:rPr>
                <a:t>1 </a:t>
              </a:r>
              <a:r>
                <a:rPr kumimoji="0" lang="en-US" sz="1400" b="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rPr>
                <a:t>2 3 4 5 6 7 </a:t>
              </a:r>
              <a:r>
                <a:rPr kumimoji="0" lang="en-US" sz="1400" b="0" u="none" strike="noStrike" kern="1200" cap="none" spc="0" normalizeH="0" baseline="0" noProof="0" dirty="0" smtClean="0">
                  <a:ln>
                    <a:noFill/>
                  </a:ln>
                  <a:solidFill>
                    <a:schemeClr val="bg1"/>
                  </a:solidFill>
                  <a:effectLst/>
                  <a:uLnTx/>
                  <a:uFillTx/>
                  <a:latin typeface="Avenir Book" panose="020B0503020203020204" pitchFamily="34" charset="-78"/>
                  <a:cs typeface="Avenir Book" panose="020B0503020203020204" pitchFamily="34" charset="-78"/>
                </a:rPr>
                <a:t>8</a:t>
              </a:r>
              <a:r>
                <a:rPr kumimoji="0" lang="en-US" sz="1400" b="0" u="none" strike="noStrike" kern="1200" cap="none" spc="0" normalizeH="0" baseline="0" noProof="0" dirty="0" smtClean="0">
                  <a:ln>
                    <a:noFill/>
                  </a:ln>
                  <a:effectLst/>
                  <a:uLnTx/>
                  <a:uFillTx/>
                  <a:latin typeface="Avenir Book" panose="020B0503020203020204" pitchFamily="34" charset="-78"/>
                  <a:cs typeface="Avenir Book" panose="020B0503020203020204" pitchFamily="34" charset="-78"/>
                </a:rPr>
                <a:t> </a:t>
              </a:r>
              <a:r>
                <a:rPr kumimoji="0" lang="en-US" sz="1400" b="0" u="none" strike="noStrike" kern="1200" cap="none" spc="0" normalizeH="0" baseline="0" noProof="0" dirty="0" smtClean="0">
                  <a:ln>
                    <a:noFill/>
                  </a:ln>
                  <a:solidFill>
                    <a:schemeClr val="bg1"/>
                  </a:solidFill>
                  <a:effectLst/>
                  <a:uLnTx/>
                  <a:uFillTx/>
                  <a:latin typeface="Avenir Book" panose="020B0503020203020204" pitchFamily="34" charset="-78"/>
                  <a:cs typeface="Avenir Book" panose="020B0503020203020204" pitchFamily="34" charset="-78"/>
                </a:rPr>
                <a:t>9</a:t>
              </a:r>
              <a:r>
                <a:rPr kumimoji="0" lang="en-US" sz="1400" b="0" u="none" strike="noStrike" kern="1200" cap="none" spc="0" normalizeH="0" baseline="0" noProof="0" dirty="0" smtClean="0">
                  <a:ln>
                    <a:noFill/>
                  </a:ln>
                  <a:effectLst/>
                  <a:uLnTx/>
                  <a:uFillTx/>
                  <a:latin typeface="Avenir Book" panose="020B0503020203020204" pitchFamily="34" charset="-78"/>
                  <a:cs typeface="Avenir Book" panose="020B0503020203020204" pitchFamily="34" charset="-78"/>
                </a:rPr>
                <a:t> </a:t>
              </a:r>
              <a:r>
                <a:rPr kumimoji="0" lang="en-US" sz="1400" b="0" u="none" strike="noStrike" kern="1200" cap="none" spc="0" normalizeH="0" baseline="0" noProof="0" dirty="0" smtClean="0">
                  <a:ln>
                    <a:noFill/>
                  </a:ln>
                  <a:solidFill>
                    <a:schemeClr val="bg1"/>
                  </a:solidFill>
                  <a:effectLst/>
                  <a:uLnTx/>
                  <a:uFillTx/>
                  <a:latin typeface="Avenir Book" panose="020B0503020203020204" pitchFamily="34" charset="-78"/>
                  <a:cs typeface="Avenir Book" panose="020B0503020203020204" pitchFamily="34" charset="-78"/>
                </a:rPr>
                <a:t>10 11 </a:t>
              </a:r>
              <a:r>
                <a:rPr kumimoji="0" lang="en-US" sz="1400" b="0" u="none" strike="noStrike" kern="1200" cap="none" spc="0" normalizeH="0" baseline="0" noProof="0" dirty="0" smtClean="0">
                  <a:ln>
                    <a:noFill/>
                  </a:ln>
                  <a:solidFill>
                    <a:schemeClr val="bg1"/>
                  </a:solidFill>
                  <a:effectLst/>
                  <a:uLnTx/>
                  <a:uFillTx/>
                  <a:latin typeface="Avenir Book" panose="020B0503020203020204" pitchFamily="34" charset="-78"/>
                  <a:cs typeface="Avenir Book" panose="020B0503020203020204" pitchFamily="34" charset="-78"/>
                </a:rPr>
                <a:t>12 </a:t>
              </a:r>
              <a:r>
                <a:rPr kumimoji="0" lang="en-US" sz="1400" b="0" u="none" strike="noStrike" kern="1200" cap="none" spc="0" normalizeH="0" baseline="0" noProof="0" dirty="0" smtClean="0">
                  <a:ln>
                    <a:noFill/>
                  </a:ln>
                  <a:effectLst/>
                  <a:uLnTx/>
                  <a:uFillTx/>
                  <a:latin typeface="Avenir Book" panose="020B0503020203020204" pitchFamily="34" charset="-78"/>
                  <a:cs typeface="Avenir Book" panose="020B0503020203020204" pitchFamily="34" charset="-78"/>
                </a:rPr>
                <a:t>13</a:t>
              </a:r>
              <a:r>
                <a:rPr kumimoji="0" lang="en-US" sz="1400" b="0" u="none" strike="noStrike" kern="1200" cap="none" spc="0" normalizeH="0" baseline="0" noProof="0" dirty="0" smtClean="0">
                  <a:ln>
                    <a:noFill/>
                  </a:ln>
                  <a:solidFill>
                    <a:schemeClr val="bg1"/>
                  </a:solidFill>
                  <a:effectLst/>
                  <a:uLnTx/>
                  <a:uFillTx/>
                  <a:latin typeface="Avenir Book" panose="020B0503020203020204" pitchFamily="34" charset="-78"/>
                  <a:cs typeface="Avenir Book" panose="020B0503020203020204" pitchFamily="34" charset="-78"/>
                </a:rPr>
                <a:t> </a:t>
              </a:r>
              <a:endParaRPr kumimoji="0" lang="en-US" sz="1400" b="0" u="none" strike="noStrike" kern="1200" cap="none" spc="0" normalizeH="0" baseline="0" noProof="0" dirty="0">
                <a:ln>
                  <a:noFill/>
                </a:ln>
                <a:solidFill>
                  <a:schemeClr val="bg1"/>
                </a:solidFill>
                <a:effectLst/>
                <a:uLnTx/>
                <a:uFillTx/>
                <a:latin typeface="Avenir Book" panose="020B0503020203020204" pitchFamily="34" charset="-78"/>
                <a:cs typeface="Avenir Book" panose="020B0503020203020204" pitchFamily="34" charset="-78"/>
              </a:endParaRPr>
            </a:p>
          </p:txBody>
        </p:sp>
      </p:grpSp>
      <p:sp>
        <p:nvSpPr>
          <p:cNvPr id="183" name="Text Box 36">
            <a:extLst>
              <a:ext uri="{FF2B5EF4-FFF2-40B4-BE49-F238E27FC236}">
                <a16:creationId xmlns:a16="http://schemas.microsoft.com/office/drawing/2014/main" id="{325F31E4-5A9D-1040-8789-38B287C19C3E}"/>
              </a:ext>
            </a:extLst>
          </p:cNvPr>
          <p:cNvSpPr txBox="1">
            <a:spLocks noChangeArrowheads="1"/>
          </p:cNvSpPr>
          <p:nvPr/>
        </p:nvSpPr>
        <p:spPr bwMode="auto">
          <a:xfrm>
            <a:off x="5758027" y="4227044"/>
            <a:ext cx="1603324"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0" cap="none" spc="0" normalizeH="0" baseline="0" noProof="0" dirty="0" smtClean="0">
                <a:ln>
                  <a:noFill/>
                </a:ln>
                <a:solidFill>
                  <a:srgbClr val="C00000"/>
                </a:solidFill>
                <a:effectLst/>
                <a:uLnTx/>
                <a:uFillTx/>
                <a:latin typeface="Avenir Book" panose="020B0503020203020204" pitchFamily="34" charset="-78"/>
                <a:cs typeface="Avenir Book" panose="020B0503020203020204" pitchFamily="34" charset="-78"/>
              </a:rPr>
              <a:t>CW = 4 + 4/4 = 5</a:t>
            </a:r>
            <a:endParaRPr kumimoji="0" lang="en-US" sz="1400" b="0" u="none" strike="noStrike" kern="0" cap="none" spc="0" normalizeH="0" baseline="0" noProof="0" dirty="0">
              <a:ln>
                <a:noFill/>
              </a:ln>
              <a:solidFill>
                <a:srgbClr val="C00000"/>
              </a:solidFill>
              <a:effectLst/>
              <a:uLnTx/>
              <a:uFillTx/>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271812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dissolve">
                                      <p:cBhvr>
                                        <p:cTn id="7" dur="5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wipe(right)">
                                      <p:cBhvr>
                                        <p:cTn id="12" dur="500"/>
                                        <p:tgtEl>
                                          <p:spTgt spid="80"/>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92"/>
                                        </p:tgtEl>
                                        <p:attrNameLst>
                                          <p:attrName>style.visibility</p:attrName>
                                        </p:attrNameLst>
                                      </p:cBhvr>
                                      <p:to>
                                        <p:strVal val="visible"/>
                                      </p:to>
                                    </p:set>
                                    <p:animEffect transition="in" filter="wipe(right)">
                                      <p:cBhvr>
                                        <p:cTn id="15" dur="500"/>
                                        <p:tgtEl>
                                          <p:spTgt spid="92"/>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90"/>
                                        </p:tgtEl>
                                        <p:attrNameLst>
                                          <p:attrName>style.visibility</p:attrName>
                                        </p:attrNameLst>
                                      </p:cBhvr>
                                      <p:to>
                                        <p:strVal val="visible"/>
                                      </p:to>
                                    </p:set>
                                    <p:animEffect transition="in" filter="wipe(left)">
                                      <p:cBhvr>
                                        <p:cTn id="19" dur="500"/>
                                        <p:tgtEl>
                                          <p:spTgt spid="90"/>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91"/>
                                        </p:tgtEl>
                                        <p:attrNameLst>
                                          <p:attrName>style.visibility</p:attrName>
                                        </p:attrNameLst>
                                      </p:cBhvr>
                                      <p:to>
                                        <p:strVal val="visible"/>
                                      </p:to>
                                    </p:set>
                                    <p:animEffect transition="in" filter="wipe(left)">
                                      <p:cBhvr>
                                        <p:cTn id="23" dur="500"/>
                                        <p:tgtEl>
                                          <p:spTgt spid="91"/>
                                        </p:tgtEl>
                                      </p:cBhvr>
                                    </p:animEffect>
                                  </p:childTnLst>
                                </p:cTn>
                              </p:par>
                            </p:childTnLst>
                          </p:cTn>
                        </p:par>
                        <p:par>
                          <p:cTn id="24" fill="hold">
                            <p:stCondLst>
                              <p:cond delay="1500"/>
                            </p:stCondLst>
                            <p:childTnLst>
                              <p:par>
                                <p:cTn id="25" presetID="9" presetClass="entr" presetSubtype="0" fill="hold" grpId="0" nodeType="afterEffect">
                                  <p:stCondLst>
                                    <p:cond delay="0"/>
                                  </p:stCondLst>
                                  <p:childTnLst>
                                    <p:set>
                                      <p:cBhvr>
                                        <p:cTn id="26" dur="1" fill="hold">
                                          <p:stCondLst>
                                            <p:cond delay="0"/>
                                          </p:stCondLst>
                                        </p:cTn>
                                        <p:tgtEl>
                                          <p:spTgt spid="144"/>
                                        </p:tgtEl>
                                        <p:attrNameLst>
                                          <p:attrName>style.visibility</p:attrName>
                                        </p:attrNameLst>
                                      </p:cBhvr>
                                      <p:to>
                                        <p:strVal val="visible"/>
                                      </p:to>
                                    </p:set>
                                    <p:animEffect transition="in" filter="dissolve">
                                      <p:cBhvr>
                                        <p:cTn id="27" dur="500"/>
                                        <p:tgtEl>
                                          <p:spTgt spid="144"/>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00"/>
                                        </p:tgtEl>
                                        <p:attrNameLst>
                                          <p:attrName>style.visibility</p:attrName>
                                        </p:attrNameLst>
                                      </p:cBhvr>
                                      <p:to>
                                        <p:strVal val="visible"/>
                                      </p:to>
                                    </p:set>
                                    <p:animEffect transition="in" filter="wipe(left)">
                                      <p:cBhvr>
                                        <p:cTn id="31" dur="500"/>
                                        <p:tgtEl>
                                          <p:spTgt spid="100"/>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149"/>
                                        </p:tgtEl>
                                        <p:attrNameLst>
                                          <p:attrName>style.visibility</p:attrName>
                                        </p:attrNameLst>
                                      </p:cBhvr>
                                      <p:to>
                                        <p:strVal val="visible"/>
                                      </p:to>
                                    </p:set>
                                    <p:animEffect transition="in" filter="wipe(right)">
                                      <p:cBhvr>
                                        <p:cTn id="34" dur="500"/>
                                        <p:tgtEl>
                                          <p:spTgt spid="149"/>
                                        </p:tgtEl>
                                      </p:cBhvr>
                                    </p:animEffect>
                                  </p:childTnLst>
                                </p:cTn>
                              </p:par>
                            </p:childTnLst>
                          </p:cTn>
                        </p:par>
                        <p:par>
                          <p:cTn id="35" fill="hold">
                            <p:stCondLst>
                              <p:cond delay="2500"/>
                            </p:stCondLst>
                            <p:childTnLst>
                              <p:par>
                                <p:cTn id="36" presetID="22" presetClass="entr" presetSubtype="8" fill="hold" grpId="0" nodeType="afterEffect">
                                  <p:stCondLst>
                                    <p:cond delay="0"/>
                                  </p:stCondLst>
                                  <p:childTnLst>
                                    <p:set>
                                      <p:cBhvr>
                                        <p:cTn id="37" dur="1" fill="hold">
                                          <p:stCondLst>
                                            <p:cond delay="0"/>
                                          </p:stCondLst>
                                        </p:cTn>
                                        <p:tgtEl>
                                          <p:spTgt spid="150"/>
                                        </p:tgtEl>
                                        <p:attrNameLst>
                                          <p:attrName>style.visibility</p:attrName>
                                        </p:attrNameLst>
                                      </p:cBhvr>
                                      <p:to>
                                        <p:strVal val="visible"/>
                                      </p:to>
                                    </p:set>
                                    <p:animEffect transition="in" filter="wipe(left)">
                                      <p:cBhvr>
                                        <p:cTn id="38" dur="500"/>
                                        <p:tgtEl>
                                          <p:spTgt spid="150"/>
                                        </p:tgtEl>
                                      </p:cBhvr>
                                    </p:animEffect>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151"/>
                                        </p:tgtEl>
                                        <p:attrNameLst>
                                          <p:attrName>style.visibility</p:attrName>
                                        </p:attrNameLst>
                                      </p:cBhvr>
                                      <p:to>
                                        <p:strVal val="visible"/>
                                      </p:to>
                                    </p:set>
                                    <p:animEffect transition="in" filter="wipe(left)">
                                      <p:cBhvr>
                                        <p:cTn id="42" dur="500"/>
                                        <p:tgtEl>
                                          <p:spTgt spid="151"/>
                                        </p:tgtEl>
                                      </p:cBhvr>
                                    </p:animEffect>
                                  </p:childTnLst>
                                </p:cTn>
                              </p:par>
                            </p:childTnLst>
                          </p:cTn>
                        </p:par>
                        <p:par>
                          <p:cTn id="43" fill="hold">
                            <p:stCondLst>
                              <p:cond delay="3500"/>
                            </p:stCondLst>
                            <p:childTnLst>
                              <p:par>
                                <p:cTn id="44" presetID="9" presetClass="entr" presetSubtype="0" fill="hold" grpId="0" nodeType="afterEffect">
                                  <p:stCondLst>
                                    <p:cond delay="0"/>
                                  </p:stCondLst>
                                  <p:childTnLst>
                                    <p:set>
                                      <p:cBhvr>
                                        <p:cTn id="45" dur="1" fill="hold">
                                          <p:stCondLst>
                                            <p:cond delay="0"/>
                                          </p:stCondLst>
                                        </p:cTn>
                                        <p:tgtEl>
                                          <p:spTgt spid="166"/>
                                        </p:tgtEl>
                                        <p:attrNameLst>
                                          <p:attrName>style.visibility</p:attrName>
                                        </p:attrNameLst>
                                      </p:cBhvr>
                                      <p:to>
                                        <p:strVal val="visible"/>
                                      </p:to>
                                    </p:set>
                                    <p:animEffect transition="in" filter="dissolve">
                                      <p:cBhvr>
                                        <p:cTn id="46" dur="500"/>
                                        <p:tgtEl>
                                          <p:spTgt spid="166"/>
                                        </p:tgtEl>
                                      </p:cBhvr>
                                    </p:animEffect>
                                  </p:childTnLst>
                                </p:cTn>
                              </p:par>
                            </p:childTnLst>
                          </p:cTn>
                        </p:par>
                        <p:par>
                          <p:cTn id="47" fill="hold">
                            <p:stCondLst>
                              <p:cond delay="4000"/>
                            </p:stCondLst>
                            <p:childTnLst>
                              <p:par>
                                <p:cTn id="48" presetID="9" presetClass="entr" presetSubtype="0" fill="hold" grpId="0" nodeType="afterEffect">
                                  <p:stCondLst>
                                    <p:cond delay="0"/>
                                  </p:stCondLst>
                                  <p:childTnLst>
                                    <p:set>
                                      <p:cBhvr>
                                        <p:cTn id="49" dur="1" fill="hold">
                                          <p:stCondLst>
                                            <p:cond delay="0"/>
                                          </p:stCondLst>
                                        </p:cTn>
                                        <p:tgtEl>
                                          <p:spTgt spid="170"/>
                                        </p:tgtEl>
                                        <p:attrNameLst>
                                          <p:attrName>style.visibility</p:attrName>
                                        </p:attrNameLst>
                                      </p:cBhvr>
                                      <p:to>
                                        <p:strVal val="visible"/>
                                      </p:to>
                                    </p:set>
                                    <p:animEffect transition="in" filter="dissolve">
                                      <p:cBhvr>
                                        <p:cTn id="50" dur="500"/>
                                        <p:tgtEl>
                                          <p:spTgt spid="170"/>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71"/>
                                        </p:tgtEl>
                                        <p:attrNameLst>
                                          <p:attrName>style.visibility</p:attrName>
                                        </p:attrNameLst>
                                      </p:cBhvr>
                                      <p:to>
                                        <p:strVal val="visible"/>
                                      </p:to>
                                    </p:set>
                                    <p:animEffect transition="in" filter="dissolve">
                                      <p:cBhvr>
                                        <p:cTn id="53" dur="500"/>
                                        <p:tgtEl>
                                          <p:spTgt spid="171"/>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72"/>
                                        </p:tgtEl>
                                        <p:attrNameLst>
                                          <p:attrName>style.visibility</p:attrName>
                                        </p:attrNameLst>
                                      </p:cBhvr>
                                      <p:to>
                                        <p:strVal val="visible"/>
                                      </p:to>
                                    </p:set>
                                    <p:animEffect transition="in" filter="dissolve">
                                      <p:cBhvr>
                                        <p:cTn id="56" dur="500"/>
                                        <p:tgtEl>
                                          <p:spTgt spid="172"/>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73"/>
                                        </p:tgtEl>
                                        <p:attrNameLst>
                                          <p:attrName>style.visibility</p:attrName>
                                        </p:attrNameLst>
                                      </p:cBhvr>
                                      <p:to>
                                        <p:strVal val="visible"/>
                                      </p:to>
                                    </p:set>
                                    <p:animEffect transition="in" filter="dissolve">
                                      <p:cBhvr>
                                        <p:cTn id="59" dur="500"/>
                                        <p:tgtEl>
                                          <p:spTgt spid="173"/>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174"/>
                                        </p:tgtEl>
                                        <p:attrNameLst>
                                          <p:attrName>style.visibility</p:attrName>
                                        </p:attrNameLst>
                                      </p:cBhvr>
                                      <p:to>
                                        <p:strVal val="visible"/>
                                      </p:to>
                                    </p:set>
                                    <p:animEffect transition="in" filter="dissolve">
                                      <p:cBhvr>
                                        <p:cTn id="62" dur="500"/>
                                        <p:tgtEl>
                                          <p:spTgt spid="174"/>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175"/>
                                        </p:tgtEl>
                                        <p:attrNameLst>
                                          <p:attrName>style.visibility</p:attrName>
                                        </p:attrNameLst>
                                      </p:cBhvr>
                                      <p:to>
                                        <p:strVal val="visible"/>
                                      </p:to>
                                    </p:set>
                                    <p:animEffect transition="in" filter="dissolve">
                                      <p:cBhvr>
                                        <p:cTn id="65" dur="500"/>
                                        <p:tgtEl>
                                          <p:spTgt spid="175"/>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176"/>
                                        </p:tgtEl>
                                        <p:attrNameLst>
                                          <p:attrName>style.visibility</p:attrName>
                                        </p:attrNameLst>
                                      </p:cBhvr>
                                      <p:to>
                                        <p:strVal val="visible"/>
                                      </p:to>
                                    </p:set>
                                    <p:animEffect transition="in" filter="dissolve">
                                      <p:cBhvr>
                                        <p:cTn id="68" dur="500"/>
                                        <p:tgtEl>
                                          <p:spTgt spid="176"/>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177"/>
                                        </p:tgtEl>
                                        <p:attrNameLst>
                                          <p:attrName>style.visibility</p:attrName>
                                        </p:attrNameLst>
                                      </p:cBhvr>
                                      <p:to>
                                        <p:strVal val="visible"/>
                                      </p:to>
                                    </p:set>
                                    <p:animEffect transition="in" filter="dissolve">
                                      <p:cBhvr>
                                        <p:cTn id="71" dur="500"/>
                                        <p:tgtEl>
                                          <p:spTgt spid="177"/>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180"/>
                                        </p:tgtEl>
                                        <p:attrNameLst>
                                          <p:attrName>style.visibility</p:attrName>
                                        </p:attrNameLst>
                                      </p:cBhvr>
                                      <p:to>
                                        <p:strVal val="visible"/>
                                      </p:to>
                                    </p:set>
                                    <p:animEffect transition="in" filter="dissolve">
                                      <p:cBhvr>
                                        <p:cTn id="74" dur="500"/>
                                        <p:tgtEl>
                                          <p:spTgt spid="180"/>
                                        </p:tgtEl>
                                      </p:cBhvr>
                                    </p:animEffect>
                                  </p:childTnLst>
                                </p:cTn>
                              </p:par>
                            </p:childTnLst>
                          </p:cTn>
                        </p:par>
                        <p:par>
                          <p:cTn id="75" fill="hold">
                            <p:stCondLst>
                              <p:cond delay="4500"/>
                            </p:stCondLst>
                            <p:childTnLst>
                              <p:par>
                                <p:cTn id="76" presetID="22" presetClass="entr" presetSubtype="8" fill="hold" grpId="0" nodeType="afterEffect">
                                  <p:stCondLst>
                                    <p:cond delay="0"/>
                                  </p:stCondLst>
                                  <p:childTnLst>
                                    <p:set>
                                      <p:cBhvr>
                                        <p:cTn id="77" dur="1" fill="hold">
                                          <p:stCondLst>
                                            <p:cond delay="0"/>
                                          </p:stCondLst>
                                        </p:cTn>
                                        <p:tgtEl>
                                          <p:spTgt spid="156"/>
                                        </p:tgtEl>
                                        <p:attrNameLst>
                                          <p:attrName>style.visibility</p:attrName>
                                        </p:attrNameLst>
                                      </p:cBhvr>
                                      <p:to>
                                        <p:strVal val="visible"/>
                                      </p:to>
                                    </p:set>
                                    <p:animEffect transition="in" filter="wipe(left)">
                                      <p:cBhvr>
                                        <p:cTn id="78" dur="500"/>
                                        <p:tgtEl>
                                          <p:spTgt spid="156"/>
                                        </p:tgtEl>
                                      </p:cBhvr>
                                    </p:animEffect>
                                  </p:childTnLst>
                                </p:cTn>
                              </p:par>
                              <p:par>
                                <p:cTn id="79" presetID="22" presetClass="entr" presetSubtype="2" fill="hold" grpId="0" nodeType="withEffect">
                                  <p:stCondLst>
                                    <p:cond delay="0"/>
                                  </p:stCondLst>
                                  <p:childTnLst>
                                    <p:set>
                                      <p:cBhvr>
                                        <p:cTn id="80" dur="1" fill="hold">
                                          <p:stCondLst>
                                            <p:cond delay="0"/>
                                          </p:stCondLst>
                                        </p:cTn>
                                        <p:tgtEl>
                                          <p:spTgt spid="162"/>
                                        </p:tgtEl>
                                        <p:attrNameLst>
                                          <p:attrName>style.visibility</p:attrName>
                                        </p:attrNameLst>
                                      </p:cBhvr>
                                      <p:to>
                                        <p:strVal val="visible"/>
                                      </p:to>
                                    </p:set>
                                    <p:animEffect transition="in" filter="wipe(right)">
                                      <p:cBhvr>
                                        <p:cTn id="81" dur="500"/>
                                        <p:tgtEl>
                                          <p:spTgt spid="162"/>
                                        </p:tgtEl>
                                      </p:cBhvr>
                                    </p:animEffect>
                                  </p:childTnLst>
                                </p:cTn>
                              </p:par>
                            </p:childTnLst>
                          </p:cTn>
                        </p:par>
                        <p:par>
                          <p:cTn id="82" fill="hold">
                            <p:stCondLst>
                              <p:cond delay="5000"/>
                            </p:stCondLst>
                            <p:childTnLst>
                              <p:par>
                                <p:cTn id="83" presetID="22" presetClass="entr" presetSubtype="8" fill="hold" grpId="0" nodeType="afterEffect">
                                  <p:stCondLst>
                                    <p:cond delay="0"/>
                                  </p:stCondLst>
                                  <p:childTnLst>
                                    <p:set>
                                      <p:cBhvr>
                                        <p:cTn id="84" dur="1" fill="hold">
                                          <p:stCondLst>
                                            <p:cond delay="0"/>
                                          </p:stCondLst>
                                        </p:cTn>
                                        <p:tgtEl>
                                          <p:spTgt spid="235"/>
                                        </p:tgtEl>
                                        <p:attrNameLst>
                                          <p:attrName>style.visibility</p:attrName>
                                        </p:attrNameLst>
                                      </p:cBhvr>
                                      <p:to>
                                        <p:strVal val="visible"/>
                                      </p:to>
                                    </p:set>
                                    <p:animEffect transition="in" filter="wipe(left)">
                                      <p:cBhvr>
                                        <p:cTn id="85" dur="500"/>
                                        <p:tgtEl>
                                          <p:spTgt spid="235"/>
                                        </p:tgtEl>
                                      </p:cBhvr>
                                    </p:animEffect>
                                  </p:childTnLst>
                                </p:cTn>
                              </p:par>
                            </p:childTnLst>
                          </p:cTn>
                        </p:par>
                        <p:par>
                          <p:cTn id="86" fill="hold">
                            <p:stCondLst>
                              <p:cond delay="5500"/>
                            </p:stCondLst>
                            <p:childTnLst>
                              <p:par>
                                <p:cTn id="87" presetID="22" presetClass="entr" presetSubtype="8" fill="hold" grpId="0" nodeType="afterEffect">
                                  <p:stCondLst>
                                    <p:cond delay="0"/>
                                  </p:stCondLst>
                                  <p:childTnLst>
                                    <p:set>
                                      <p:cBhvr>
                                        <p:cTn id="88" dur="1" fill="hold">
                                          <p:stCondLst>
                                            <p:cond delay="0"/>
                                          </p:stCondLst>
                                        </p:cTn>
                                        <p:tgtEl>
                                          <p:spTgt spid="236"/>
                                        </p:tgtEl>
                                        <p:attrNameLst>
                                          <p:attrName>style.visibility</p:attrName>
                                        </p:attrNameLst>
                                      </p:cBhvr>
                                      <p:to>
                                        <p:strVal val="visible"/>
                                      </p:to>
                                    </p:set>
                                    <p:animEffect transition="in" filter="wipe(left)">
                                      <p:cBhvr>
                                        <p:cTn id="89" dur="500"/>
                                        <p:tgtEl>
                                          <p:spTgt spid="236"/>
                                        </p:tgtEl>
                                      </p:cBhvr>
                                    </p:animEffect>
                                  </p:childTnLst>
                                </p:cTn>
                              </p:par>
                            </p:childTnLst>
                          </p:cTn>
                        </p:par>
                        <p:par>
                          <p:cTn id="90" fill="hold">
                            <p:stCondLst>
                              <p:cond delay="6000"/>
                            </p:stCondLst>
                            <p:childTnLst>
                              <p:par>
                                <p:cTn id="91" presetID="22" presetClass="entr" presetSubtype="8" fill="hold" grpId="0" nodeType="afterEffect">
                                  <p:stCondLst>
                                    <p:cond delay="0"/>
                                  </p:stCondLst>
                                  <p:childTnLst>
                                    <p:set>
                                      <p:cBhvr>
                                        <p:cTn id="92" dur="1" fill="hold">
                                          <p:stCondLst>
                                            <p:cond delay="0"/>
                                          </p:stCondLst>
                                        </p:cTn>
                                        <p:tgtEl>
                                          <p:spTgt spid="248"/>
                                        </p:tgtEl>
                                        <p:attrNameLst>
                                          <p:attrName>style.visibility</p:attrName>
                                        </p:attrNameLst>
                                      </p:cBhvr>
                                      <p:to>
                                        <p:strVal val="visible"/>
                                      </p:to>
                                    </p:set>
                                    <p:animEffect transition="in" filter="wipe(left)">
                                      <p:cBhvr>
                                        <p:cTn id="93" dur="500"/>
                                        <p:tgtEl>
                                          <p:spTgt spid="248"/>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303"/>
                                        </p:tgtEl>
                                        <p:attrNameLst>
                                          <p:attrName>style.visibility</p:attrName>
                                        </p:attrNameLst>
                                      </p:cBhvr>
                                      <p:to>
                                        <p:strVal val="visible"/>
                                      </p:to>
                                    </p:set>
                                    <p:animEffect transition="in" filter="dissolve">
                                      <p:cBhvr>
                                        <p:cTn id="96" dur="500"/>
                                        <p:tgtEl>
                                          <p:spTgt spid="303"/>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304"/>
                                        </p:tgtEl>
                                        <p:attrNameLst>
                                          <p:attrName>style.visibility</p:attrName>
                                        </p:attrNameLst>
                                      </p:cBhvr>
                                      <p:to>
                                        <p:strVal val="visible"/>
                                      </p:to>
                                    </p:set>
                                    <p:animEffect transition="in" filter="dissolve">
                                      <p:cBhvr>
                                        <p:cTn id="99" dur="500"/>
                                        <p:tgtEl>
                                          <p:spTgt spid="304"/>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305"/>
                                        </p:tgtEl>
                                        <p:attrNameLst>
                                          <p:attrName>style.visibility</p:attrName>
                                        </p:attrNameLst>
                                      </p:cBhvr>
                                      <p:to>
                                        <p:strVal val="visible"/>
                                      </p:to>
                                    </p:set>
                                    <p:animEffect transition="in" filter="dissolve">
                                      <p:cBhvr>
                                        <p:cTn id="102" dur="500"/>
                                        <p:tgtEl>
                                          <p:spTgt spid="305"/>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306"/>
                                        </p:tgtEl>
                                        <p:attrNameLst>
                                          <p:attrName>style.visibility</p:attrName>
                                        </p:attrNameLst>
                                      </p:cBhvr>
                                      <p:to>
                                        <p:strVal val="visible"/>
                                      </p:to>
                                    </p:set>
                                    <p:animEffect transition="in" filter="dissolve">
                                      <p:cBhvr>
                                        <p:cTn id="105" dur="500"/>
                                        <p:tgtEl>
                                          <p:spTgt spid="306"/>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307"/>
                                        </p:tgtEl>
                                        <p:attrNameLst>
                                          <p:attrName>style.visibility</p:attrName>
                                        </p:attrNameLst>
                                      </p:cBhvr>
                                      <p:to>
                                        <p:strVal val="visible"/>
                                      </p:to>
                                    </p:set>
                                    <p:animEffect transition="in" filter="dissolve">
                                      <p:cBhvr>
                                        <p:cTn id="108" dur="500"/>
                                        <p:tgtEl>
                                          <p:spTgt spid="307"/>
                                        </p:tgtEl>
                                      </p:cBhvr>
                                    </p:animEffect>
                                  </p:childTnLst>
                                </p:cTn>
                              </p:par>
                            </p:childTnLst>
                          </p:cTn>
                        </p:par>
                        <p:par>
                          <p:cTn id="109" fill="hold">
                            <p:stCondLst>
                              <p:cond delay="6500"/>
                            </p:stCondLst>
                            <p:childTnLst>
                              <p:par>
                                <p:cTn id="110" presetID="9" presetClass="entr" presetSubtype="0" fill="hold" grpId="0" nodeType="afterEffect">
                                  <p:stCondLst>
                                    <p:cond delay="0"/>
                                  </p:stCondLst>
                                  <p:childTnLst>
                                    <p:set>
                                      <p:cBhvr>
                                        <p:cTn id="111" dur="1" fill="hold">
                                          <p:stCondLst>
                                            <p:cond delay="0"/>
                                          </p:stCondLst>
                                        </p:cTn>
                                        <p:tgtEl>
                                          <p:spTgt spid="311"/>
                                        </p:tgtEl>
                                        <p:attrNameLst>
                                          <p:attrName>style.visibility</p:attrName>
                                        </p:attrNameLst>
                                      </p:cBhvr>
                                      <p:to>
                                        <p:strVal val="visible"/>
                                      </p:to>
                                    </p:set>
                                    <p:animEffect transition="in" filter="dissolve">
                                      <p:cBhvr>
                                        <p:cTn id="112" dur="500"/>
                                        <p:tgtEl>
                                          <p:spTgt spid="311"/>
                                        </p:tgtEl>
                                      </p:cBhvr>
                                    </p:animEffect>
                                  </p:childTnLst>
                                </p:cTn>
                              </p:par>
                              <p:par>
                                <p:cTn id="113" presetID="22" presetClass="entr" presetSubtype="2" fill="hold" grpId="0" nodeType="withEffect">
                                  <p:stCondLst>
                                    <p:cond delay="0"/>
                                  </p:stCondLst>
                                  <p:childTnLst>
                                    <p:set>
                                      <p:cBhvr>
                                        <p:cTn id="114" dur="1" fill="hold">
                                          <p:stCondLst>
                                            <p:cond delay="0"/>
                                          </p:stCondLst>
                                        </p:cTn>
                                        <p:tgtEl>
                                          <p:spTgt spid="350"/>
                                        </p:tgtEl>
                                        <p:attrNameLst>
                                          <p:attrName>style.visibility</p:attrName>
                                        </p:attrNameLst>
                                      </p:cBhvr>
                                      <p:to>
                                        <p:strVal val="visible"/>
                                      </p:to>
                                    </p:set>
                                    <p:animEffect transition="in" filter="wipe(right)">
                                      <p:cBhvr>
                                        <p:cTn id="115" dur="500"/>
                                        <p:tgtEl>
                                          <p:spTgt spid="350"/>
                                        </p:tgtEl>
                                      </p:cBhvr>
                                    </p:animEffect>
                                  </p:childTnLst>
                                </p:cTn>
                              </p:par>
                              <p:par>
                                <p:cTn id="116" presetID="22" presetClass="entr" presetSubtype="2" fill="hold" grpId="0" nodeType="withEffect">
                                  <p:stCondLst>
                                    <p:cond delay="0"/>
                                  </p:stCondLst>
                                  <p:childTnLst>
                                    <p:set>
                                      <p:cBhvr>
                                        <p:cTn id="117" dur="1" fill="hold">
                                          <p:stCondLst>
                                            <p:cond delay="0"/>
                                          </p:stCondLst>
                                        </p:cTn>
                                        <p:tgtEl>
                                          <p:spTgt spid="351"/>
                                        </p:tgtEl>
                                        <p:attrNameLst>
                                          <p:attrName>style.visibility</p:attrName>
                                        </p:attrNameLst>
                                      </p:cBhvr>
                                      <p:to>
                                        <p:strVal val="visible"/>
                                      </p:to>
                                    </p:set>
                                    <p:animEffect transition="in" filter="wipe(right)">
                                      <p:cBhvr>
                                        <p:cTn id="118" dur="500"/>
                                        <p:tgtEl>
                                          <p:spTgt spid="351"/>
                                        </p:tgtEl>
                                      </p:cBhvr>
                                    </p:animEffect>
                                  </p:childTnLst>
                                </p:cTn>
                              </p:par>
                              <p:par>
                                <p:cTn id="119" presetID="22" presetClass="entr" presetSubtype="2" fill="hold" grpId="0" nodeType="withEffect">
                                  <p:stCondLst>
                                    <p:cond delay="0"/>
                                  </p:stCondLst>
                                  <p:childTnLst>
                                    <p:set>
                                      <p:cBhvr>
                                        <p:cTn id="120" dur="1" fill="hold">
                                          <p:stCondLst>
                                            <p:cond delay="0"/>
                                          </p:stCondLst>
                                        </p:cTn>
                                        <p:tgtEl>
                                          <p:spTgt spid="352"/>
                                        </p:tgtEl>
                                        <p:attrNameLst>
                                          <p:attrName>style.visibility</p:attrName>
                                        </p:attrNameLst>
                                      </p:cBhvr>
                                      <p:to>
                                        <p:strVal val="visible"/>
                                      </p:to>
                                    </p:set>
                                    <p:animEffect transition="in" filter="wipe(right)">
                                      <p:cBhvr>
                                        <p:cTn id="121" dur="500"/>
                                        <p:tgtEl>
                                          <p:spTgt spid="352"/>
                                        </p:tgtEl>
                                      </p:cBhvr>
                                    </p:animEffect>
                                  </p:childTnLst>
                                </p:cTn>
                              </p:par>
                              <p:par>
                                <p:cTn id="122" presetID="22" presetClass="entr" presetSubtype="2" fill="hold" grpId="0" nodeType="withEffect">
                                  <p:stCondLst>
                                    <p:cond delay="0"/>
                                  </p:stCondLst>
                                  <p:childTnLst>
                                    <p:set>
                                      <p:cBhvr>
                                        <p:cTn id="123" dur="1" fill="hold">
                                          <p:stCondLst>
                                            <p:cond delay="0"/>
                                          </p:stCondLst>
                                        </p:cTn>
                                        <p:tgtEl>
                                          <p:spTgt spid="353"/>
                                        </p:tgtEl>
                                        <p:attrNameLst>
                                          <p:attrName>style.visibility</p:attrName>
                                        </p:attrNameLst>
                                      </p:cBhvr>
                                      <p:to>
                                        <p:strVal val="visible"/>
                                      </p:to>
                                    </p:set>
                                    <p:animEffect transition="in" filter="wipe(right)">
                                      <p:cBhvr>
                                        <p:cTn id="124" dur="500"/>
                                        <p:tgtEl>
                                          <p:spTgt spid="353"/>
                                        </p:tgtEl>
                                      </p:cBhvr>
                                    </p:animEffect>
                                  </p:childTnLst>
                                </p:cTn>
                              </p:par>
                            </p:childTnLst>
                          </p:cTn>
                        </p:par>
                        <p:par>
                          <p:cTn id="125" fill="hold">
                            <p:stCondLst>
                              <p:cond delay="7000"/>
                            </p:stCondLst>
                            <p:childTnLst>
                              <p:par>
                                <p:cTn id="126" presetID="22" presetClass="entr" presetSubtype="8" fill="hold" grpId="0" nodeType="afterEffect">
                                  <p:stCondLst>
                                    <p:cond delay="0"/>
                                  </p:stCondLst>
                                  <p:childTnLst>
                                    <p:set>
                                      <p:cBhvr>
                                        <p:cTn id="127" dur="1" fill="hold">
                                          <p:stCondLst>
                                            <p:cond delay="0"/>
                                          </p:stCondLst>
                                        </p:cTn>
                                        <p:tgtEl>
                                          <p:spTgt spid="354"/>
                                        </p:tgtEl>
                                        <p:attrNameLst>
                                          <p:attrName>style.visibility</p:attrName>
                                        </p:attrNameLst>
                                      </p:cBhvr>
                                      <p:to>
                                        <p:strVal val="visible"/>
                                      </p:to>
                                    </p:set>
                                    <p:animEffect transition="in" filter="wipe(left)">
                                      <p:cBhvr>
                                        <p:cTn id="128" dur="500"/>
                                        <p:tgtEl>
                                          <p:spTgt spid="354"/>
                                        </p:tgtEl>
                                      </p:cBhvr>
                                    </p:animEffect>
                                  </p:childTnLst>
                                </p:cTn>
                              </p:par>
                            </p:childTnLst>
                          </p:cTn>
                        </p:par>
                        <p:par>
                          <p:cTn id="129" fill="hold">
                            <p:stCondLst>
                              <p:cond delay="7500"/>
                            </p:stCondLst>
                            <p:childTnLst>
                              <p:par>
                                <p:cTn id="130" presetID="22" presetClass="entr" presetSubtype="8" fill="hold" grpId="0" nodeType="afterEffect">
                                  <p:stCondLst>
                                    <p:cond delay="0"/>
                                  </p:stCondLst>
                                  <p:childTnLst>
                                    <p:set>
                                      <p:cBhvr>
                                        <p:cTn id="131" dur="1" fill="hold">
                                          <p:stCondLst>
                                            <p:cond delay="0"/>
                                          </p:stCondLst>
                                        </p:cTn>
                                        <p:tgtEl>
                                          <p:spTgt spid="355"/>
                                        </p:tgtEl>
                                        <p:attrNameLst>
                                          <p:attrName>style.visibility</p:attrName>
                                        </p:attrNameLst>
                                      </p:cBhvr>
                                      <p:to>
                                        <p:strVal val="visible"/>
                                      </p:to>
                                    </p:set>
                                    <p:animEffect transition="in" filter="wipe(left)">
                                      <p:cBhvr>
                                        <p:cTn id="132" dur="500"/>
                                        <p:tgtEl>
                                          <p:spTgt spid="355"/>
                                        </p:tgtEl>
                                      </p:cBhvr>
                                    </p:animEffect>
                                  </p:childTnLst>
                                </p:cTn>
                              </p:par>
                            </p:childTnLst>
                          </p:cTn>
                        </p:par>
                        <p:par>
                          <p:cTn id="133" fill="hold">
                            <p:stCondLst>
                              <p:cond delay="8000"/>
                            </p:stCondLst>
                            <p:childTnLst>
                              <p:par>
                                <p:cTn id="134" presetID="22" presetClass="entr" presetSubtype="8" fill="hold" grpId="0" nodeType="afterEffect">
                                  <p:stCondLst>
                                    <p:cond delay="0"/>
                                  </p:stCondLst>
                                  <p:childTnLst>
                                    <p:set>
                                      <p:cBhvr>
                                        <p:cTn id="135" dur="1" fill="hold">
                                          <p:stCondLst>
                                            <p:cond delay="0"/>
                                          </p:stCondLst>
                                        </p:cTn>
                                        <p:tgtEl>
                                          <p:spTgt spid="356"/>
                                        </p:tgtEl>
                                        <p:attrNameLst>
                                          <p:attrName>style.visibility</p:attrName>
                                        </p:attrNameLst>
                                      </p:cBhvr>
                                      <p:to>
                                        <p:strVal val="visible"/>
                                      </p:to>
                                    </p:set>
                                    <p:animEffect transition="in" filter="wipe(left)">
                                      <p:cBhvr>
                                        <p:cTn id="136" dur="500"/>
                                        <p:tgtEl>
                                          <p:spTgt spid="356"/>
                                        </p:tgtEl>
                                      </p:cBhvr>
                                    </p:animEffect>
                                  </p:childTnLst>
                                </p:cTn>
                              </p:par>
                            </p:childTnLst>
                          </p:cTn>
                        </p:par>
                        <p:par>
                          <p:cTn id="137" fill="hold">
                            <p:stCondLst>
                              <p:cond delay="8500"/>
                            </p:stCondLst>
                            <p:childTnLst>
                              <p:par>
                                <p:cTn id="138" presetID="22" presetClass="entr" presetSubtype="8" fill="hold" grpId="0" nodeType="afterEffect">
                                  <p:stCondLst>
                                    <p:cond delay="0"/>
                                  </p:stCondLst>
                                  <p:childTnLst>
                                    <p:set>
                                      <p:cBhvr>
                                        <p:cTn id="139" dur="1" fill="hold">
                                          <p:stCondLst>
                                            <p:cond delay="0"/>
                                          </p:stCondLst>
                                        </p:cTn>
                                        <p:tgtEl>
                                          <p:spTgt spid="357"/>
                                        </p:tgtEl>
                                        <p:attrNameLst>
                                          <p:attrName>style.visibility</p:attrName>
                                        </p:attrNameLst>
                                      </p:cBhvr>
                                      <p:to>
                                        <p:strVal val="visible"/>
                                      </p:to>
                                    </p:set>
                                    <p:animEffect transition="in" filter="wipe(left)">
                                      <p:cBhvr>
                                        <p:cTn id="140" dur="500"/>
                                        <p:tgtEl>
                                          <p:spTgt spid="357"/>
                                        </p:tgtEl>
                                      </p:cBhvr>
                                    </p:animEffect>
                                  </p:childTnLst>
                                </p:cTn>
                              </p:par>
                            </p:childTnLst>
                          </p:cTn>
                        </p:par>
                        <p:par>
                          <p:cTn id="141" fill="hold">
                            <p:stCondLst>
                              <p:cond delay="9000"/>
                            </p:stCondLst>
                            <p:childTnLst>
                              <p:par>
                                <p:cTn id="142" presetID="22" presetClass="entr" presetSubtype="8" fill="hold" grpId="0" nodeType="afterEffect">
                                  <p:stCondLst>
                                    <p:cond delay="0"/>
                                  </p:stCondLst>
                                  <p:childTnLst>
                                    <p:set>
                                      <p:cBhvr>
                                        <p:cTn id="143" dur="1" fill="hold">
                                          <p:stCondLst>
                                            <p:cond delay="0"/>
                                          </p:stCondLst>
                                        </p:cTn>
                                        <p:tgtEl>
                                          <p:spTgt spid="358"/>
                                        </p:tgtEl>
                                        <p:attrNameLst>
                                          <p:attrName>style.visibility</p:attrName>
                                        </p:attrNameLst>
                                      </p:cBhvr>
                                      <p:to>
                                        <p:strVal val="visible"/>
                                      </p:to>
                                    </p:set>
                                    <p:animEffect transition="in" filter="wipe(left)">
                                      <p:cBhvr>
                                        <p:cTn id="144" dur="500"/>
                                        <p:tgtEl>
                                          <p:spTgt spid="358"/>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359"/>
                                        </p:tgtEl>
                                        <p:attrNameLst>
                                          <p:attrName>style.visibility</p:attrName>
                                        </p:attrNameLst>
                                      </p:cBhvr>
                                      <p:to>
                                        <p:strVal val="visible"/>
                                      </p:to>
                                    </p:set>
                                    <p:animEffect transition="in" filter="dissolve">
                                      <p:cBhvr>
                                        <p:cTn id="147" dur="500"/>
                                        <p:tgtEl>
                                          <p:spTgt spid="359"/>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360"/>
                                        </p:tgtEl>
                                        <p:attrNameLst>
                                          <p:attrName>style.visibility</p:attrName>
                                        </p:attrNameLst>
                                      </p:cBhvr>
                                      <p:to>
                                        <p:strVal val="visible"/>
                                      </p:to>
                                    </p:set>
                                    <p:animEffect transition="in" filter="dissolve">
                                      <p:cBhvr>
                                        <p:cTn id="150" dur="500"/>
                                        <p:tgtEl>
                                          <p:spTgt spid="360"/>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361"/>
                                        </p:tgtEl>
                                        <p:attrNameLst>
                                          <p:attrName>style.visibility</p:attrName>
                                        </p:attrNameLst>
                                      </p:cBhvr>
                                      <p:to>
                                        <p:strVal val="visible"/>
                                      </p:to>
                                    </p:set>
                                    <p:animEffect transition="in" filter="dissolve">
                                      <p:cBhvr>
                                        <p:cTn id="153" dur="500"/>
                                        <p:tgtEl>
                                          <p:spTgt spid="361"/>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362"/>
                                        </p:tgtEl>
                                        <p:attrNameLst>
                                          <p:attrName>style.visibility</p:attrName>
                                        </p:attrNameLst>
                                      </p:cBhvr>
                                      <p:to>
                                        <p:strVal val="visible"/>
                                      </p:to>
                                    </p:set>
                                    <p:animEffect transition="in" filter="dissolve">
                                      <p:cBhvr>
                                        <p:cTn id="156" dur="500"/>
                                        <p:tgtEl>
                                          <p:spTgt spid="362"/>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363"/>
                                        </p:tgtEl>
                                        <p:attrNameLst>
                                          <p:attrName>style.visibility</p:attrName>
                                        </p:attrNameLst>
                                      </p:cBhvr>
                                      <p:to>
                                        <p:strVal val="visible"/>
                                      </p:to>
                                    </p:set>
                                    <p:animEffect transition="in" filter="dissolve">
                                      <p:cBhvr>
                                        <p:cTn id="159" dur="500"/>
                                        <p:tgtEl>
                                          <p:spTgt spid="363"/>
                                        </p:tgtEl>
                                      </p:cBhvr>
                                    </p:animEffect>
                                  </p:childTnLst>
                                </p:cTn>
                              </p:par>
                              <p:par>
                                <p:cTn id="160" presetID="9" presetClass="entr" presetSubtype="0" fill="hold" grpId="0" nodeType="withEffect">
                                  <p:stCondLst>
                                    <p:cond delay="0"/>
                                  </p:stCondLst>
                                  <p:childTnLst>
                                    <p:set>
                                      <p:cBhvr>
                                        <p:cTn id="161" dur="1" fill="hold">
                                          <p:stCondLst>
                                            <p:cond delay="0"/>
                                          </p:stCondLst>
                                        </p:cTn>
                                        <p:tgtEl>
                                          <p:spTgt spid="364"/>
                                        </p:tgtEl>
                                        <p:attrNameLst>
                                          <p:attrName>style.visibility</p:attrName>
                                        </p:attrNameLst>
                                      </p:cBhvr>
                                      <p:to>
                                        <p:strVal val="visible"/>
                                      </p:to>
                                    </p:set>
                                    <p:animEffect transition="in" filter="dissolve">
                                      <p:cBhvr>
                                        <p:cTn id="162" dur="500"/>
                                        <p:tgtEl>
                                          <p:spTgt spid="364"/>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365"/>
                                        </p:tgtEl>
                                        <p:attrNameLst>
                                          <p:attrName>style.visibility</p:attrName>
                                        </p:attrNameLst>
                                      </p:cBhvr>
                                      <p:to>
                                        <p:strVal val="visible"/>
                                      </p:to>
                                    </p:set>
                                    <p:animEffect transition="in" filter="dissolve">
                                      <p:cBhvr>
                                        <p:cTn id="165" dur="500"/>
                                        <p:tgtEl>
                                          <p:spTgt spid="365"/>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366"/>
                                        </p:tgtEl>
                                        <p:attrNameLst>
                                          <p:attrName>style.visibility</p:attrName>
                                        </p:attrNameLst>
                                      </p:cBhvr>
                                      <p:to>
                                        <p:strVal val="visible"/>
                                      </p:to>
                                    </p:set>
                                    <p:animEffect transition="in" filter="dissolve">
                                      <p:cBhvr>
                                        <p:cTn id="168" dur="500"/>
                                        <p:tgtEl>
                                          <p:spTgt spid="366"/>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367"/>
                                        </p:tgtEl>
                                        <p:attrNameLst>
                                          <p:attrName>style.visibility</p:attrName>
                                        </p:attrNameLst>
                                      </p:cBhvr>
                                      <p:to>
                                        <p:strVal val="visible"/>
                                      </p:to>
                                    </p:set>
                                    <p:animEffect transition="in" filter="dissolve">
                                      <p:cBhvr>
                                        <p:cTn id="171" dur="500"/>
                                        <p:tgtEl>
                                          <p:spTgt spid="367"/>
                                        </p:tgtEl>
                                      </p:cBhvr>
                                    </p:animEffect>
                                  </p:childTnLst>
                                </p:cTn>
                              </p:par>
                            </p:childTnLst>
                          </p:cTn>
                        </p:par>
                        <p:par>
                          <p:cTn id="172" fill="hold">
                            <p:stCondLst>
                              <p:cond delay="9500"/>
                            </p:stCondLst>
                            <p:childTnLst>
                              <p:par>
                                <p:cTn id="173" presetID="9" presetClass="entr" presetSubtype="0" fill="hold" grpId="0" nodeType="afterEffect">
                                  <p:stCondLst>
                                    <p:cond delay="0"/>
                                  </p:stCondLst>
                                  <p:childTnLst>
                                    <p:set>
                                      <p:cBhvr>
                                        <p:cTn id="174" dur="1" fill="hold">
                                          <p:stCondLst>
                                            <p:cond delay="0"/>
                                          </p:stCondLst>
                                        </p:cTn>
                                        <p:tgtEl>
                                          <p:spTgt spid="371"/>
                                        </p:tgtEl>
                                        <p:attrNameLst>
                                          <p:attrName>style.visibility</p:attrName>
                                        </p:attrNameLst>
                                      </p:cBhvr>
                                      <p:to>
                                        <p:strVal val="visible"/>
                                      </p:to>
                                    </p:set>
                                    <p:animEffect transition="in" filter="dissolve">
                                      <p:cBhvr>
                                        <p:cTn id="175" dur="500"/>
                                        <p:tgtEl>
                                          <p:spTgt spid="371"/>
                                        </p:tgtEl>
                                      </p:cBhvr>
                                    </p:animEffect>
                                  </p:childTnLst>
                                </p:cTn>
                              </p:par>
                            </p:childTnLst>
                          </p:cTn>
                        </p:par>
                        <p:par>
                          <p:cTn id="176" fill="hold">
                            <p:stCondLst>
                              <p:cond delay="10000"/>
                            </p:stCondLst>
                            <p:childTnLst>
                              <p:par>
                                <p:cTn id="177" presetID="9" presetClass="entr" presetSubtype="0" fill="hold" grpId="0" nodeType="afterEffect">
                                  <p:stCondLst>
                                    <p:cond delay="0"/>
                                  </p:stCondLst>
                                  <p:childTnLst>
                                    <p:set>
                                      <p:cBhvr>
                                        <p:cTn id="178" dur="1" fill="hold">
                                          <p:stCondLst>
                                            <p:cond delay="0"/>
                                          </p:stCondLst>
                                        </p:cTn>
                                        <p:tgtEl>
                                          <p:spTgt spid="375"/>
                                        </p:tgtEl>
                                        <p:attrNameLst>
                                          <p:attrName>style.visibility</p:attrName>
                                        </p:attrNameLst>
                                      </p:cBhvr>
                                      <p:to>
                                        <p:strVal val="visible"/>
                                      </p:to>
                                    </p:set>
                                    <p:animEffect transition="in" filter="dissolve">
                                      <p:cBhvr>
                                        <p:cTn id="179" dur="500"/>
                                        <p:tgtEl>
                                          <p:spTgt spid="375"/>
                                        </p:tgtEl>
                                      </p:cBhvr>
                                    </p:animEffect>
                                  </p:childTnLst>
                                </p:cTn>
                              </p:par>
                            </p:childTnLst>
                          </p:cTn>
                        </p:par>
                        <p:par>
                          <p:cTn id="180" fill="hold">
                            <p:stCondLst>
                              <p:cond delay="10500"/>
                            </p:stCondLst>
                            <p:childTnLst>
                              <p:par>
                                <p:cTn id="181" presetID="9" presetClass="entr" presetSubtype="0" fill="hold" grpId="0" nodeType="afterEffect">
                                  <p:stCondLst>
                                    <p:cond delay="0"/>
                                  </p:stCondLst>
                                  <p:childTnLst>
                                    <p:set>
                                      <p:cBhvr>
                                        <p:cTn id="182" dur="1" fill="hold">
                                          <p:stCondLst>
                                            <p:cond delay="0"/>
                                          </p:stCondLst>
                                        </p:cTn>
                                        <p:tgtEl>
                                          <p:spTgt spid="383"/>
                                        </p:tgtEl>
                                        <p:attrNameLst>
                                          <p:attrName>style.visibility</p:attrName>
                                        </p:attrNameLst>
                                      </p:cBhvr>
                                      <p:to>
                                        <p:strVal val="visible"/>
                                      </p:to>
                                    </p:set>
                                    <p:animEffect transition="in" filter="dissolve">
                                      <p:cBhvr>
                                        <p:cTn id="183" dur="500"/>
                                        <p:tgtEl>
                                          <p:spTgt spid="383"/>
                                        </p:tgtEl>
                                      </p:cBhvr>
                                    </p:animEffect>
                                  </p:childTnLst>
                                </p:cTn>
                              </p:par>
                            </p:childTnLst>
                          </p:cTn>
                        </p:par>
                        <p:par>
                          <p:cTn id="184" fill="hold">
                            <p:stCondLst>
                              <p:cond delay="11000"/>
                            </p:stCondLst>
                            <p:childTnLst>
                              <p:par>
                                <p:cTn id="185" presetID="9" presetClass="entr" presetSubtype="0" fill="hold" grpId="0" nodeType="afterEffect">
                                  <p:stCondLst>
                                    <p:cond delay="0"/>
                                  </p:stCondLst>
                                  <p:childTnLst>
                                    <p:set>
                                      <p:cBhvr>
                                        <p:cTn id="186" dur="1" fill="hold">
                                          <p:stCondLst>
                                            <p:cond delay="0"/>
                                          </p:stCondLst>
                                        </p:cTn>
                                        <p:tgtEl>
                                          <p:spTgt spid="183"/>
                                        </p:tgtEl>
                                        <p:attrNameLst>
                                          <p:attrName>style.visibility</p:attrName>
                                        </p:attrNameLst>
                                      </p:cBhvr>
                                      <p:to>
                                        <p:strVal val="visible"/>
                                      </p:to>
                                    </p:set>
                                    <p:animEffect transition="in" filter="dissolve">
                                      <p:cBhvr>
                                        <p:cTn id="187" dur="5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80" grpId="0" animBg="1"/>
      <p:bldP spid="90" grpId="0" animBg="1"/>
      <p:bldP spid="91" grpId="0" animBg="1"/>
      <p:bldP spid="92" grpId="0" animBg="1"/>
      <p:bldP spid="100" grpId="0" animBg="1"/>
      <p:bldP spid="144" grpId="0"/>
      <p:bldP spid="149" grpId="0" animBg="1"/>
      <p:bldP spid="150" grpId="0" animBg="1"/>
      <p:bldP spid="151" grpId="0" animBg="1"/>
      <p:bldP spid="166" grpId="0"/>
      <p:bldP spid="170" grpId="0"/>
      <p:bldP spid="171" grpId="0"/>
      <p:bldP spid="172" grpId="0"/>
      <p:bldP spid="173" grpId="0"/>
      <p:bldP spid="174" grpId="0"/>
      <p:bldP spid="175" grpId="0"/>
      <p:bldP spid="176" grpId="0"/>
      <p:bldP spid="177" grpId="0"/>
      <p:bldP spid="180" grpId="0"/>
      <p:bldP spid="156" grpId="0" animBg="1"/>
      <p:bldP spid="162" grpId="0" animBg="1"/>
      <p:bldP spid="235" grpId="0" animBg="1"/>
      <p:bldP spid="236" grpId="0" animBg="1"/>
      <p:bldP spid="248" grpId="0" animBg="1"/>
      <p:bldP spid="303" grpId="0"/>
      <p:bldP spid="304" grpId="0"/>
      <p:bldP spid="305" grpId="0"/>
      <p:bldP spid="306" grpId="0"/>
      <p:bldP spid="307" grpId="0"/>
      <p:bldP spid="311" grpId="0"/>
      <p:bldP spid="350" grpId="0" animBg="1"/>
      <p:bldP spid="351" grpId="0" animBg="1"/>
      <p:bldP spid="352" grpId="0" animBg="1"/>
      <p:bldP spid="353" grpId="0" animBg="1"/>
      <p:bldP spid="354" grpId="0" animBg="1"/>
      <p:bldP spid="355" grpId="0" animBg="1"/>
      <p:bldP spid="356" grpId="0" animBg="1"/>
      <p:bldP spid="357" grpId="0" animBg="1"/>
      <p:bldP spid="358" grpId="0" animBg="1"/>
      <p:bldP spid="359" grpId="0"/>
      <p:bldP spid="360" grpId="0"/>
      <p:bldP spid="361" grpId="0"/>
      <p:bldP spid="362" grpId="0"/>
      <p:bldP spid="363" grpId="0"/>
      <p:bldP spid="364" grpId="0"/>
      <p:bldP spid="365" grpId="0"/>
      <p:bldP spid="366" grpId="0"/>
      <p:bldP spid="367" grpId="0"/>
      <p:bldP spid="371" grpId="0"/>
      <p:bldP spid="375" grpId="0"/>
      <p:bldP spid="383" grpId="0"/>
      <p:bldP spid="18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42222" y="94925"/>
            <a:ext cx="5200339" cy="670967"/>
          </a:xfrm>
        </p:spPr>
        <p:txBody>
          <a:bodyPr>
            <a:normAutofit fontScale="90000"/>
          </a:bodyPr>
          <a:lstStyle/>
          <a:p>
            <a:r>
              <a:rPr lang="en-US" sz="3600" dirty="0">
                <a:latin typeface="Avenir Book" panose="020B0503020203020204" pitchFamily="34" charset="-78"/>
                <a:cs typeface="Avenir Book" panose="020B0503020203020204" pitchFamily="34" charset="-78"/>
              </a:rPr>
              <a:t>TCP </a:t>
            </a:r>
            <a:r>
              <a:rPr lang="en-US" sz="3600" dirty="0" smtClean="0">
                <a:latin typeface="Avenir Book" panose="020B0503020203020204" pitchFamily="34" charset="-78"/>
                <a:cs typeface="Avenir Book" panose="020B0503020203020204" pitchFamily="34" charset="-78"/>
              </a:rPr>
              <a:t>Congestion Avoidance</a:t>
            </a:r>
            <a:endParaRPr lang="en-US" sz="3300" dirty="0">
              <a:latin typeface="Avenir Book" panose="020B0503020203020204" pitchFamily="34" charset="-78"/>
              <a:cs typeface="Avenir Book" panose="020B0503020203020204" pitchFamily="34" charset="-78"/>
            </a:endParaRPr>
          </a:p>
        </p:txBody>
      </p:sp>
      <p:sp>
        <p:nvSpPr>
          <p:cNvPr id="73" name="Rectangle 3">
            <a:extLst>
              <a:ext uri="{FF2B5EF4-FFF2-40B4-BE49-F238E27FC236}">
                <a16:creationId xmlns:a16="http://schemas.microsoft.com/office/drawing/2014/main" id="{E8DFB3C6-E718-DE4A-87C1-CF7178F7C295}"/>
              </a:ext>
            </a:extLst>
          </p:cNvPr>
          <p:cNvSpPr txBox="1">
            <a:spLocks noChangeArrowheads="1"/>
          </p:cNvSpPr>
          <p:nvPr/>
        </p:nvSpPr>
        <p:spPr>
          <a:xfrm>
            <a:off x="192750" y="734465"/>
            <a:ext cx="5753821" cy="535745"/>
          </a:xfrm>
          <a:prstGeom prst="rect">
            <a:avLst/>
          </a:prstGeom>
        </p:spPr>
        <p:txBody>
          <a:bodyPr vert="horz" lIns="68580" tIns="34290" rIns="68580" bIns="34290" rtlCol="0">
            <a:normAutofit fontScale="850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95275" indent="-197644" defTabSz="685800">
              <a:spcBef>
                <a:spcPts val="750"/>
              </a:spcBef>
              <a:buFont typeface="Wingdings" charset="2"/>
              <a:buChar char="§"/>
              <a:defRPr/>
            </a:pPr>
            <a:r>
              <a:rPr lang="en-US" sz="2400" dirty="0" smtClean="0">
                <a:solidFill>
                  <a:prstClr val="black"/>
                </a:solidFill>
                <a:latin typeface="Avenir Book" panose="020B0503020203020204" pitchFamily="34" charset="-78"/>
                <a:cs typeface="Avenir Book" panose="020B0503020203020204" pitchFamily="34" charset="-78"/>
              </a:rPr>
              <a:t>After </a:t>
            </a:r>
            <a:r>
              <a:rPr lang="en-US" sz="2400" dirty="0" err="1" smtClean="0">
                <a:solidFill>
                  <a:prstClr val="black"/>
                </a:solidFill>
                <a:latin typeface="Avenir Book" panose="020B0503020203020204" pitchFamily="34" charset="-78"/>
                <a:cs typeface="Avenir Book" panose="020B0503020203020204" pitchFamily="34" charset="-78"/>
              </a:rPr>
              <a:t>ssthresh</a:t>
            </a:r>
            <a:r>
              <a:rPr lang="en-US" sz="2400" dirty="0" smtClean="0">
                <a:solidFill>
                  <a:prstClr val="black"/>
                </a:solidFill>
                <a:latin typeface="Avenir Book" panose="020B0503020203020204" pitchFamily="34" charset="-78"/>
                <a:cs typeface="Avenir Book" panose="020B0503020203020204" pitchFamily="34" charset="-78"/>
              </a:rPr>
              <a:t>, reduce the rate of CW increase</a:t>
            </a:r>
          </a:p>
        </p:txBody>
      </p:sp>
      <mc:AlternateContent xmlns:mc="http://schemas.openxmlformats.org/markup-compatibility/2006" xmlns:a14="http://schemas.microsoft.com/office/drawing/2010/main">
        <mc:Choice Requires="a14">
          <p:sp>
            <p:nvSpPr>
              <p:cNvPr id="293" name="TextBox 292"/>
              <p:cNvSpPr txBox="1"/>
              <p:nvPr/>
            </p:nvSpPr>
            <p:spPr>
              <a:xfrm>
                <a:off x="6251468" y="302104"/>
                <a:ext cx="2733478" cy="1186094"/>
              </a:xfrm>
              <a:prstGeom prst="rect">
                <a:avLst/>
              </a:prstGeom>
              <a:solidFill>
                <a:srgbClr val="FF9999">
                  <a:alpha val="32000"/>
                </a:srgbClr>
              </a:solidFill>
              <a:ln cap="rnd">
                <a:solidFill>
                  <a:srgbClr val="C00000"/>
                </a:solidFill>
              </a:ln>
            </p:spPr>
            <p:txBody>
              <a:bodyPr wrap="square" rtlCol="0">
                <a:spAutoFit/>
              </a:bodyPr>
              <a:lstStyle/>
              <a:p>
                <a:pPr algn="ctr"/>
                <a:r>
                  <a:rPr lang="en-US" altLang="en-US" dirty="0" smtClean="0">
                    <a:solidFill>
                      <a:srgbClr val="0000FF"/>
                    </a:solidFill>
                    <a:latin typeface="Avenir Book" panose="020B0503020203020204" pitchFamily="34" charset="-78"/>
                    <a:cs typeface="Avenir Book" panose="020B0503020203020204" pitchFamily="34" charset="-78"/>
                  </a:rPr>
                  <a:t>Upon every ACK</a:t>
                </a:r>
                <a:r>
                  <a:rPr lang="en-US" altLang="en-US" dirty="0" smtClean="0">
                    <a:solidFill>
                      <a:srgbClr val="0000FF"/>
                    </a:solidFill>
                    <a:latin typeface="Avenir Book" panose="020B0503020203020204" pitchFamily="34" charset="-78"/>
                    <a:cs typeface="Avenir Book" panose="020B0503020203020204" pitchFamily="34" charset="-78"/>
                    <a:sym typeface="Wingdings" panose="05000000000000000000" pitchFamily="2" charset="2"/>
                  </a:rPr>
                  <a:t></a:t>
                </a:r>
              </a:p>
              <a:p>
                <a:pPr algn="ctr"/>
                <a:r>
                  <a:rPr lang="en-US" altLang="en-US" dirty="0" smtClean="0">
                    <a:solidFill>
                      <a:srgbClr val="0000FF"/>
                    </a:solidFill>
                    <a:latin typeface="Avenir Book" panose="020B0503020203020204" pitchFamily="34" charset="-78"/>
                    <a:cs typeface="Avenir Book" panose="020B0503020203020204" pitchFamily="34" charset="-78"/>
                    <a:sym typeface="Wingdings" panose="05000000000000000000" pitchFamily="2" charset="2"/>
                  </a:rPr>
                  <a:t>CW = CW + MSS </a:t>
                </a:r>
                <a14:m>
                  <m:oMath xmlns:m="http://schemas.openxmlformats.org/officeDocument/2006/math">
                    <m:r>
                      <a:rPr lang="en-IN" altLang="en-US" b="0" i="0" smtClean="0">
                        <a:solidFill>
                          <a:srgbClr val="0000FF"/>
                        </a:solidFill>
                        <a:latin typeface="Cambria Math" panose="02040503050406030204" pitchFamily="18" charset="0"/>
                        <a:cs typeface="Avenir Book" panose="020B0503020203020204" pitchFamily="34" charset="-78"/>
                        <a:sym typeface="Wingdings" panose="05000000000000000000" pitchFamily="2" charset="2"/>
                      </a:rPr>
                      <m:t>×</m:t>
                    </m:r>
                    <m:f>
                      <m:fPr>
                        <m:ctrlPr>
                          <a:rPr lang="en-IN" altLang="en-US" b="0" i="1" smtClean="0">
                            <a:solidFill>
                              <a:srgbClr val="0000FF"/>
                            </a:solidFill>
                            <a:latin typeface="Cambria Math" panose="02040503050406030204" pitchFamily="18" charset="0"/>
                            <a:cs typeface="Avenir Book" panose="020B0503020203020204" pitchFamily="34" charset="-78"/>
                            <a:sym typeface="Wingdings" panose="05000000000000000000" pitchFamily="2" charset="2"/>
                          </a:rPr>
                        </m:ctrlPr>
                      </m:fPr>
                      <m:num>
                        <m:r>
                          <m:rPr>
                            <m:sty m:val="p"/>
                          </m:rPr>
                          <a:rPr lang="en-IN" altLang="en-US" b="0" i="0" smtClean="0">
                            <a:solidFill>
                              <a:srgbClr val="0000FF"/>
                            </a:solidFill>
                            <a:latin typeface="Cambria Math" panose="02040503050406030204" pitchFamily="18" charset="0"/>
                            <a:cs typeface="Avenir Book" panose="020B0503020203020204" pitchFamily="34" charset="-78"/>
                            <a:sym typeface="Wingdings" panose="05000000000000000000" pitchFamily="2" charset="2"/>
                          </a:rPr>
                          <m:t>MSS</m:t>
                        </m:r>
                      </m:num>
                      <m:den>
                        <m:r>
                          <m:rPr>
                            <m:sty m:val="p"/>
                          </m:rPr>
                          <a:rPr lang="en-IN" altLang="en-US" b="0" i="0" smtClean="0">
                            <a:solidFill>
                              <a:srgbClr val="0000FF"/>
                            </a:solidFill>
                            <a:latin typeface="Cambria Math" panose="02040503050406030204" pitchFamily="18" charset="0"/>
                            <a:cs typeface="Avenir Book" panose="020B0503020203020204" pitchFamily="34" charset="-78"/>
                            <a:sym typeface="Wingdings" panose="05000000000000000000" pitchFamily="2" charset="2"/>
                          </a:rPr>
                          <m:t>cwnd</m:t>
                        </m:r>
                      </m:den>
                    </m:f>
                  </m:oMath>
                </a14:m>
                <a:r>
                  <a:rPr lang="en-US" altLang="en-US" dirty="0" smtClean="0">
                    <a:solidFill>
                      <a:srgbClr val="0000FF"/>
                    </a:solidFill>
                    <a:latin typeface="Avenir Book" panose="020B0503020203020204" pitchFamily="34" charset="-78"/>
                    <a:cs typeface="Avenir Book" panose="020B0503020203020204" pitchFamily="34" charset="-78"/>
                    <a:sym typeface="Wingdings" panose="05000000000000000000" pitchFamily="2" charset="2"/>
                  </a:rPr>
                  <a:t> </a:t>
                </a:r>
              </a:p>
              <a:p>
                <a:pPr algn="ctr"/>
                <a:r>
                  <a:rPr lang="en-US" altLang="en-US" dirty="0" smtClean="0">
                    <a:solidFill>
                      <a:srgbClr val="0000FF"/>
                    </a:solidFill>
                    <a:latin typeface="Avenir Book" panose="020B0503020203020204" pitchFamily="34" charset="-78"/>
                    <a:cs typeface="Avenir Book" panose="020B0503020203020204" pitchFamily="34" charset="-78"/>
                    <a:sym typeface="Wingdings" panose="05000000000000000000" pitchFamily="2" charset="2"/>
                  </a:rPr>
                  <a:t>= CW +</a:t>
                </a:r>
                <a14:m>
                  <m:oMath xmlns:m="http://schemas.openxmlformats.org/officeDocument/2006/math">
                    <m:f>
                      <m:fPr>
                        <m:ctrlPr>
                          <a:rPr lang="en-US" altLang="en-US" i="1" smtClean="0">
                            <a:solidFill>
                              <a:srgbClr val="0000FF"/>
                            </a:solidFill>
                            <a:latin typeface="Cambria Math" panose="02040503050406030204" pitchFamily="18" charset="0"/>
                            <a:cs typeface="Avenir Book" panose="020B0503020203020204" pitchFamily="34" charset="-78"/>
                            <a:sym typeface="Wingdings" panose="05000000000000000000" pitchFamily="2" charset="2"/>
                          </a:rPr>
                        </m:ctrlPr>
                      </m:fPr>
                      <m:num>
                        <m:r>
                          <a:rPr lang="en-IN" altLang="en-US" b="0" i="0" smtClean="0">
                            <a:solidFill>
                              <a:srgbClr val="0000FF"/>
                            </a:solidFill>
                            <a:latin typeface="Cambria Math" panose="02040503050406030204" pitchFamily="18" charset="0"/>
                            <a:cs typeface="Avenir Book" panose="020B0503020203020204" pitchFamily="34" charset="-78"/>
                            <a:sym typeface="Wingdings" panose="05000000000000000000" pitchFamily="2" charset="2"/>
                          </a:rPr>
                          <m:t>1</m:t>
                        </m:r>
                      </m:num>
                      <m:den>
                        <m:r>
                          <m:rPr>
                            <m:sty m:val="p"/>
                          </m:rPr>
                          <a:rPr lang="en-IN" altLang="en-US" b="0" i="0" smtClean="0">
                            <a:solidFill>
                              <a:srgbClr val="0000FF"/>
                            </a:solidFill>
                            <a:latin typeface="Cambria Math" panose="02040503050406030204" pitchFamily="18" charset="0"/>
                            <a:cs typeface="Avenir Book" panose="020B0503020203020204" pitchFamily="34" charset="-78"/>
                            <a:sym typeface="Wingdings" panose="05000000000000000000" pitchFamily="2" charset="2"/>
                          </a:rPr>
                          <m:t>CW</m:t>
                        </m:r>
                      </m:den>
                    </m:f>
                  </m:oMath>
                </a14:m>
                <a:endParaRPr lang="en-IN" dirty="0">
                  <a:solidFill>
                    <a:srgbClr val="0000FF"/>
                  </a:solidFill>
                  <a:latin typeface="Avenir Book" panose="020B0503020203020204" pitchFamily="34" charset="-78"/>
                  <a:cs typeface="Avenir Book" panose="020B0503020203020204" pitchFamily="34" charset="-78"/>
                </a:endParaRPr>
              </a:p>
            </p:txBody>
          </p:sp>
        </mc:Choice>
        <mc:Fallback xmlns="">
          <p:sp>
            <p:nvSpPr>
              <p:cNvPr id="293" name="TextBox 292"/>
              <p:cNvSpPr txBox="1">
                <a:spLocks noRot="1" noChangeAspect="1" noMove="1" noResize="1" noEditPoints="1" noAdjustHandles="1" noChangeArrowheads="1" noChangeShapeType="1" noTextEdit="1"/>
              </p:cNvSpPr>
              <p:nvPr/>
            </p:nvSpPr>
            <p:spPr>
              <a:xfrm>
                <a:off x="6251468" y="302104"/>
                <a:ext cx="2733478" cy="1186094"/>
              </a:xfrm>
              <a:prstGeom prst="rect">
                <a:avLst/>
              </a:prstGeom>
              <a:blipFill>
                <a:blip r:embed="rId3"/>
                <a:stretch>
                  <a:fillRect l="-667" t="-4082" b="-2041"/>
                </a:stretch>
              </a:blipFill>
              <a:ln cap="rnd">
                <a:solidFill>
                  <a:srgbClr val="C00000"/>
                </a:solidFill>
              </a:ln>
            </p:spPr>
            <p:txBody>
              <a:bodyPr/>
              <a:lstStyle/>
              <a:p>
                <a:r>
                  <a:rPr lang="en-IN">
                    <a:noFill/>
                  </a:rPr>
                  <a:t> </a:t>
                </a:r>
              </a:p>
            </p:txBody>
          </p:sp>
        </mc:Fallback>
      </mc:AlternateContent>
      <p:sp>
        <p:nvSpPr>
          <p:cNvPr id="146" name="Line 14">
            <a:extLst>
              <a:ext uri="{FF2B5EF4-FFF2-40B4-BE49-F238E27FC236}">
                <a16:creationId xmlns:a16="http://schemas.microsoft.com/office/drawing/2014/main" id="{3E685DEE-2DB5-5740-BE6F-2C74E54E1F41}"/>
              </a:ext>
            </a:extLst>
          </p:cNvPr>
          <p:cNvSpPr>
            <a:spLocks noChangeShapeType="1"/>
          </p:cNvSpPr>
          <p:nvPr/>
        </p:nvSpPr>
        <p:spPr bwMode="auto">
          <a:xfrm>
            <a:off x="11817931" y="875799"/>
            <a:ext cx="0" cy="4232341"/>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56" name="Line 37">
            <a:extLst>
              <a:ext uri="{FF2B5EF4-FFF2-40B4-BE49-F238E27FC236}">
                <a16:creationId xmlns:a16="http://schemas.microsoft.com/office/drawing/2014/main" id="{87F3997F-AC6F-E94C-BDDA-D675458BE183}"/>
              </a:ext>
            </a:extLst>
          </p:cNvPr>
          <p:cNvSpPr>
            <a:spLocks noChangeShapeType="1"/>
          </p:cNvSpPr>
          <p:nvPr/>
        </p:nvSpPr>
        <p:spPr bwMode="auto">
          <a:xfrm>
            <a:off x="9706431" y="1434499"/>
            <a:ext cx="2100263" cy="46831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60" name="Line 14">
            <a:extLst>
              <a:ext uri="{FF2B5EF4-FFF2-40B4-BE49-F238E27FC236}">
                <a16:creationId xmlns:a16="http://schemas.microsoft.com/office/drawing/2014/main" id="{7310A5FB-4554-E045-9214-7084F7E862DB}"/>
              </a:ext>
            </a:extLst>
          </p:cNvPr>
          <p:cNvSpPr>
            <a:spLocks noChangeShapeType="1"/>
          </p:cNvSpPr>
          <p:nvPr/>
        </p:nvSpPr>
        <p:spPr bwMode="auto">
          <a:xfrm>
            <a:off x="9658931" y="710699"/>
            <a:ext cx="33850" cy="433829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62" name="Line 26">
            <a:extLst>
              <a:ext uri="{FF2B5EF4-FFF2-40B4-BE49-F238E27FC236}">
                <a16:creationId xmlns:a16="http://schemas.microsoft.com/office/drawing/2014/main" id="{567E0CBA-D560-7142-9ABA-AC076E08A151}"/>
              </a:ext>
            </a:extLst>
          </p:cNvPr>
          <p:cNvSpPr>
            <a:spLocks noChangeShapeType="1"/>
          </p:cNvSpPr>
          <p:nvPr/>
        </p:nvSpPr>
        <p:spPr bwMode="auto">
          <a:xfrm flipH="1">
            <a:off x="9676270" y="959444"/>
            <a:ext cx="2139136" cy="1109374"/>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235" name="Line 24">
            <a:extLst>
              <a:ext uri="{FF2B5EF4-FFF2-40B4-BE49-F238E27FC236}">
                <a16:creationId xmlns:a16="http://schemas.microsoft.com/office/drawing/2014/main" id="{E42793DA-B54F-8A4A-B169-AADC48D8492B}"/>
              </a:ext>
            </a:extLst>
          </p:cNvPr>
          <p:cNvSpPr>
            <a:spLocks noChangeShapeType="1"/>
          </p:cNvSpPr>
          <p:nvPr/>
        </p:nvSpPr>
        <p:spPr bwMode="auto">
          <a:xfrm>
            <a:off x="9700081" y="1705242"/>
            <a:ext cx="2139136" cy="486577"/>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236" name="Line 24">
            <a:extLst>
              <a:ext uri="{FF2B5EF4-FFF2-40B4-BE49-F238E27FC236}">
                <a16:creationId xmlns:a16="http://schemas.microsoft.com/office/drawing/2014/main" id="{E42793DA-B54F-8A4A-B169-AADC48D8492B}"/>
              </a:ext>
            </a:extLst>
          </p:cNvPr>
          <p:cNvSpPr>
            <a:spLocks noChangeShapeType="1"/>
          </p:cNvSpPr>
          <p:nvPr/>
        </p:nvSpPr>
        <p:spPr bwMode="auto">
          <a:xfrm>
            <a:off x="9692045" y="2127276"/>
            <a:ext cx="2139136" cy="486577"/>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248" name="Line 24">
            <a:extLst>
              <a:ext uri="{FF2B5EF4-FFF2-40B4-BE49-F238E27FC236}">
                <a16:creationId xmlns:a16="http://schemas.microsoft.com/office/drawing/2014/main" id="{E42793DA-B54F-8A4A-B169-AADC48D8492B}"/>
              </a:ext>
            </a:extLst>
          </p:cNvPr>
          <p:cNvSpPr>
            <a:spLocks noChangeShapeType="1"/>
          </p:cNvSpPr>
          <p:nvPr/>
        </p:nvSpPr>
        <p:spPr bwMode="auto">
          <a:xfrm>
            <a:off x="9676270" y="2420733"/>
            <a:ext cx="2139136" cy="486577"/>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303"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706724">
            <a:off x="10961066" y="1513445"/>
            <a:ext cx="344967"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B4</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304"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706724">
            <a:off x="10945150" y="1808278"/>
            <a:ext cx="344967"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B5</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305"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706724">
            <a:off x="10906852" y="2198823"/>
            <a:ext cx="344967"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B6</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306"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706724">
            <a:off x="10871601" y="2511028"/>
            <a:ext cx="344967"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B7</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307"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19744017">
            <a:off x="10597017" y="1238142"/>
            <a:ext cx="352982"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A4</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312" name="Text Box 8">
            <a:extLst>
              <a:ext uri="{FF2B5EF4-FFF2-40B4-BE49-F238E27FC236}">
                <a16:creationId xmlns:a16="http://schemas.microsoft.com/office/drawing/2014/main" id="{BF8683E2-9BD1-4641-8269-1F97FE166C40}"/>
              </a:ext>
            </a:extLst>
          </p:cNvPr>
          <p:cNvSpPr txBox="1">
            <a:spLocks noChangeArrowheads="1"/>
          </p:cNvSpPr>
          <p:nvPr/>
        </p:nvSpPr>
        <p:spPr bwMode="auto">
          <a:xfrm>
            <a:off x="9341804" y="54765"/>
            <a:ext cx="710452" cy="3000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350">
                <a:solidFill>
                  <a:srgbClr val="000000"/>
                </a:solidFill>
                <a:latin typeface="Avenir Book" panose="020B0503020203020204" pitchFamily="34" charset="-78"/>
                <a:cs typeface="Avenir Book" panose="020B0503020203020204" pitchFamily="34" charset="-78"/>
              </a:rPr>
              <a:t>Host A</a:t>
            </a:r>
          </a:p>
        </p:txBody>
      </p:sp>
      <p:grpSp>
        <p:nvGrpSpPr>
          <p:cNvPr id="313" name="Group 43">
            <a:extLst>
              <a:ext uri="{FF2B5EF4-FFF2-40B4-BE49-F238E27FC236}">
                <a16:creationId xmlns:a16="http://schemas.microsoft.com/office/drawing/2014/main" id="{D0982D30-E871-F344-B80E-157861960777}"/>
              </a:ext>
            </a:extLst>
          </p:cNvPr>
          <p:cNvGrpSpPr>
            <a:grpSpLocks/>
          </p:cNvGrpSpPr>
          <p:nvPr/>
        </p:nvGrpSpPr>
        <p:grpSpPr bwMode="auto">
          <a:xfrm>
            <a:off x="9341031" y="297654"/>
            <a:ext cx="490538" cy="451247"/>
            <a:chOff x="-44" y="1473"/>
            <a:chExt cx="981" cy="1105"/>
          </a:xfrm>
        </p:grpSpPr>
        <p:pic>
          <p:nvPicPr>
            <p:cNvPr id="314" name="Picture 44" descr="desktop_computer_stylized_medium">
              <a:extLst>
                <a:ext uri="{FF2B5EF4-FFF2-40B4-BE49-F238E27FC236}">
                  <a16:creationId xmlns:a16="http://schemas.microsoft.com/office/drawing/2014/main" id="{0C5F9445-24EE-C948-8E49-3FEF71FC59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 name="Freeform 45">
              <a:extLst>
                <a:ext uri="{FF2B5EF4-FFF2-40B4-BE49-F238E27FC236}">
                  <a16:creationId xmlns:a16="http://schemas.microsoft.com/office/drawing/2014/main" id="{568D3F7F-13C8-1742-BB47-FC4C8107BA4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316" name="Text Box 12">
            <a:extLst>
              <a:ext uri="{FF2B5EF4-FFF2-40B4-BE49-F238E27FC236}">
                <a16:creationId xmlns:a16="http://schemas.microsoft.com/office/drawing/2014/main" id="{51858FD0-9B85-8441-9B12-8875189F665C}"/>
              </a:ext>
            </a:extLst>
          </p:cNvPr>
          <p:cNvSpPr txBox="1">
            <a:spLocks noChangeArrowheads="1"/>
          </p:cNvSpPr>
          <p:nvPr/>
        </p:nvSpPr>
        <p:spPr bwMode="auto">
          <a:xfrm>
            <a:off x="11469760" y="119471"/>
            <a:ext cx="704040" cy="3000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350">
                <a:solidFill>
                  <a:srgbClr val="000000"/>
                </a:solidFill>
                <a:latin typeface="Avenir Book" panose="020B0503020203020204" pitchFamily="34" charset="-78"/>
                <a:cs typeface="Avenir Book" panose="020B0503020203020204" pitchFamily="34" charset="-78"/>
              </a:rPr>
              <a:t>Host B</a:t>
            </a:r>
          </a:p>
        </p:txBody>
      </p:sp>
      <p:grpSp>
        <p:nvGrpSpPr>
          <p:cNvPr id="317" name="Group 46">
            <a:extLst>
              <a:ext uri="{FF2B5EF4-FFF2-40B4-BE49-F238E27FC236}">
                <a16:creationId xmlns:a16="http://schemas.microsoft.com/office/drawing/2014/main" id="{514EF769-BED4-DE47-BE55-0913ABFB155D}"/>
              </a:ext>
            </a:extLst>
          </p:cNvPr>
          <p:cNvGrpSpPr>
            <a:grpSpLocks/>
          </p:cNvGrpSpPr>
          <p:nvPr/>
        </p:nvGrpSpPr>
        <p:grpSpPr bwMode="auto">
          <a:xfrm>
            <a:off x="11689621" y="383791"/>
            <a:ext cx="286941" cy="410765"/>
            <a:chOff x="4140" y="429"/>
            <a:chExt cx="1425" cy="2396"/>
          </a:xfrm>
        </p:grpSpPr>
        <p:sp>
          <p:nvSpPr>
            <p:cNvPr id="318" name="Freeform 47">
              <a:extLst>
                <a:ext uri="{FF2B5EF4-FFF2-40B4-BE49-F238E27FC236}">
                  <a16:creationId xmlns:a16="http://schemas.microsoft.com/office/drawing/2014/main" id="{9A7FEAB4-C4F3-E042-96AB-2FC0D99EA40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19" name="Rectangle 48">
              <a:extLst>
                <a:ext uri="{FF2B5EF4-FFF2-40B4-BE49-F238E27FC236}">
                  <a16:creationId xmlns:a16="http://schemas.microsoft.com/office/drawing/2014/main" id="{0E59C13E-BE84-BA48-8D46-C29C0270384D}"/>
                </a:ext>
              </a:extLst>
            </p:cNvPr>
            <p:cNvSpPr>
              <a:spLocks noChangeArrowheads="1"/>
            </p:cNvSpPr>
            <p:nvPr/>
          </p:nvSpPr>
          <p:spPr bwMode="auto">
            <a:xfrm>
              <a:off x="4205" y="429"/>
              <a:ext cx="1047"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20" name="Freeform 49">
              <a:extLst>
                <a:ext uri="{FF2B5EF4-FFF2-40B4-BE49-F238E27FC236}">
                  <a16:creationId xmlns:a16="http://schemas.microsoft.com/office/drawing/2014/main" id="{CF502E49-4DFE-2340-8749-43933F8387F8}"/>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21" name="Freeform 50">
              <a:extLst>
                <a:ext uri="{FF2B5EF4-FFF2-40B4-BE49-F238E27FC236}">
                  <a16:creationId xmlns:a16="http://schemas.microsoft.com/office/drawing/2014/main" id="{C8ED811D-DAEF-B141-A80E-204FE9D19196}"/>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22" name="Rectangle 51">
              <a:extLst>
                <a:ext uri="{FF2B5EF4-FFF2-40B4-BE49-F238E27FC236}">
                  <a16:creationId xmlns:a16="http://schemas.microsoft.com/office/drawing/2014/main" id="{E540E7B8-30E6-B846-823A-6925D9600320}"/>
                </a:ext>
              </a:extLst>
            </p:cNvPr>
            <p:cNvSpPr>
              <a:spLocks noChangeArrowheads="1"/>
            </p:cNvSpPr>
            <p:nvPr/>
          </p:nvSpPr>
          <p:spPr bwMode="auto">
            <a:xfrm>
              <a:off x="4211" y="693"/>
              <a:ext cx="597"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323" name="Group 52">
              <a:extLst>
                <a:ext uri="{FF2B5EF4-FFF2-40B4-BE49-F238E27FC236}">
                  <a16:creationId xmlns:a16="http://schemas.microsoft.com/office/drawing/2014/main" id="{DE3F2659-D2D6-6C4C-9DF4-EEDFBE720D96}"/>
                </a:ext>
              </a:extLst>
            </p:cNvPr>
            <p:cNvGrpSpPr>
              <a:grpSpLocks/>
            </p:cNvGrpSpPr>
            <p:nvPr/>
          </p:nvGrpSpPr>
          <p:grpSpPr bwMode="auto">
            <a:xfrm>
              <a:off x="4749" y="668"/>
              <a:ext cx="581" cy="145"/>
              <a:chOff x="614" y="2568"/>
              <a:chExt cx="725" cy="139"/>
            </a:xfrm>
          </p:grpSpPr>
          <p:sp>
            <p:nvSpPr>
              <p:cNvPr id="348" name="AutoShape 53">
                <a:extLst>
                  <a:ext uri="{FF2B5EF4-FFF2-40B4-BE49-F238E27FC236}">
                    <a16:creationId xmlns:a16="http://schemas.microsoft.com/office/drawing/2014/main" id="{0ABA0FE6-EF08-7D42-838B-AEB8F187397A}"/>
                  </a:ext>
                </a:extLst>
              </p:cNvPr>
              <p:cNvSpPr>
                <a:spLocks noChangeArrowheads="1"/>
              </p:cNvSpPr>
              <p:nvPr/>
            </p:nvSpPr>
            <p:spPr bwMode="auto">
              <a:xfrm>
                <a:off x="614" y="2565"/>
                <a:ext cx="723"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49" name="AutoShape 54">
                <a:extLst>
                  <a:ext uri="{FF2B5EF4-FFF2-40B4-BE49-F238E27FC236}">
                    <a16:creationId xmlns:a16="http://schemas.microsoft.com/office/drawing/2014/main" id="{AD5B052B-FFFB-424E-B4B9-AC7809F4BBB1}"/>
                  </a:ext>
                </a:extLst>
              </p:cNvPr>
              <p:cNvSpPr>
                <a:spLocks noChangeArrowheads="1"/>
              </p:cNvSpPr>
              <p:nvPr/>
            </p:nvSpPr>
            <p:spPr bwMode="auto">
              <a:xfrm>
                <a:off x="629" y="2579"/>
                <a:ext cx="694"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324" name="Rectangle 55">
              <a:extLst>
                <a:ext uri="{FF2B5EF4-FFF2-40B4-BE49-F238E27FC236}">
                  <a16:creationId xmlns:a16="http://schemas.microsoft.com/office/drawing/2014/main" id="{E9301038-767E-E14B-8FDB-B55EE9CA10CE}"/>
                </a:ext>
              </a:extLst>
            </p:cNvPr>
            <p:cNvSpPr>
              <a:spLocks noChangeArrowheads="1"/>
            </p:cNvSpPr>
            <p:nvPr/>
          </p:nvSpPr>
          <p:spPr bwMode="auto">
            <a:xfrm>
              <a:off x="4223" y="1019"/>
              <a:ext cx="597"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325" name="Group 56">
              <a:extLst>
                <a:ext uri="{FF2B5EF4-FFF2-40B4-BE49-F238E27FC236}">
                  <a16:creationId xmlns:a16="http://schemas.microsoft.com/office/drawing/2014/main" id="{2654E7B8-586D-8C4D-A5CD-CC6977E9551F}"/>
                </a:ext>
              </a:extLst>
            </p:cNvPr>
            <p:cNvGrpSpPr>
              <a:grpSpLocks/>
            </p:cNvGrpSpPr>
            <p:nvPr/>
          </p:nvGrpSpPr>
          <p:grpSpPr bwMode="auto">
            <a:xfrm>
              <a:off x="4747" y="994"/>
              <a:ext cx="581" cy="134"/>
              <a:chOff x="614" y="2568"/>
              <a:chExt cx="725" cy="139"/>
            </a:xfrm>
          </p:grpSpPr>
          <p:sp>
            <p:nvSpPr>
              <p:cNvPr id="346" name="AutoShape 57">
                <a:extLst>
                  <a:ext uri="{FF2B5EF4-FFF2-40B4-BE49-F238E27FC236}">
                    <a16:creationId xmlns:a16="http://schemas.microsoft.com/office/drawing/2014/main" id="{4E195FC5-FC94-1542-9BBD-0BDFF1D5CB13}"/>
                  </a:ext>
                </a:extLst>
              </p:cNvPr>
              <p:cNvSpPr>
                <a:spLocks noChangeArrowheads="1"/>
              </p:cNvSpPr>
              <p:nvPr/>
            </p:nvSpPr>
            <p:spPr bwMode="auto">
              <a:xfrm>
                <a:off x="617" y="2565"/>
                <a:ext cx="723" cy="144"/>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47" name="AutoShape 58">
                <a:extLst>
                  <a:ext uri="{FF2B5EF4-FFF2-40B4-BE49-F238E27FC236}">
                    <a16:creationId xmlns:a16="http://schemas.microsoft.com/office/drawing/2014/main" id="{7E2D9C3B-E255-964C-9508-E66C9FF597CE}"/>
                  </a:ext>
                </a:extLst>
              </p:cNvPr>
              <p:cNvSpPr>
                <a:spLocks noChangeArrowheads="1"/>
              </p:cNvSpPr>
              <p:nvPr/>
            </p:nvSpPr>
            <p:spPr bwMode="auto">
              <a:xfrm>
                <a:off x="631" y="2580"/>
                <a:ext cx="694" cy="11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326" name="Rectangle 59">
              <a:extLst>
                <a:ext uri="{FF2B5EF4-FFF2-40B4-BE49-F238E27FC236}">
                  <a16:creationId xmlns:a16="http://schemas.microsoft.com/office/drawing/2014/main" id="{0D35C755-AFBC-C143-94D5-E34C8F255668}"/>
                </a:ext>
              </a:extLst>
            </p:cNvPr>
            <p:cNvSpPr>
              <a:spLocks noChangeArrowheads="1"/>
            </p:cNvSpPr>
            <p:nvPr/>
          </p:nvSpPr>
          <p:spPr bwMode="auto">
            <a:xfrm>
              <a:off x="4217" y="1360"/>
              <a:ext cx="597" cy="4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27" name="Rectangle 60">
              <a:extLst>
                <a:ext uri="{FF2B5EF4-FFF2-40B4-BE49-F238E27FC236}">
                  <a16:creationId xmlns:a16="http://schemas.microsoft.com/office/drawing/2014/main" id="{8990E763-A8F8-E645-8A01-F6B16D853137}"/>
                </a:ext>
              </a:extLst>
            </p:cNvPr>
            <p:cNvSpPr>
              <a:spLocks noChangeArrowheads="1"/>
            </p:cNvSpPr>
            <p:nvPr/>
          </p:nvSpPr>
          <p:spPr bwMode="auto">
            <a:xfrm>
              <a:off x="4229" y="1658"/>
              <a:ext cx="597" cy="4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328" name="Group 61">
              <a:extLst>
                <a:ext uri="{FF2B5EF4-FFF2-40B4-BE49-F238E27FC236}">
                  <a16:creationId xmlns:a16="http://schemas.microsoft.com/office/drawing/2014/main" id="{6F65B17F-5946-9A47-9972-2B907C05984E}"/>
                </a:ext>
              </a:extLst>
            </p:cNvPr>
            <p:cNvGrpSpPr>
              <a:grpSpLocks/>
            </p:cNvGrpSpPr>
            <p:nvPr/>
          </p:nvGrpSpPr>
          <p:grpSpPr bwMode="auto">
            <a:xfrm>
              <a:off x="4735" y="1627"/>
              <a:ext cx="582" cy="151"/>
              <a:chOff x="614" y="2568"/>
              <a:chExt cx="725" cy="139"/>
            </a:xfrm>
          </p:grpSpPr>
          <p:sp>
            <p:nvSpPr>
              <p:cNvPr id="344" name="AutoShape 62">
                <a:extLst>
                  <a:ext uri="{FF2B5EF4-FFF2-40B4-BE49-F238E27FC236}">
                    <a16:creationId xmlns:a16="http://schemas.microsoft.com/office/drawing/2014/main" id="{F08D8399-0C1A-1847-A17B-5B4FDBE7FAAE}"/>
                  </a:ext>
                </a:extLst>
              </p:cNvPr>
              <p:cNvSpPr>
                <a:spLocks noChangeArrowheads="1"/>
              </p:cNvSpPr>
              <p:nvPr/>
            </p:nvSpPr>
            <p:spPr bwMode="auto">
              <a:xfrm>
                <a:off x="617" y="2571"/>
                <a:ext cx="722" cy="134"/>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45" name="AutoShape 63">
                <a:extLst>
                  <a:ext uri="{FF2B5EF4-FFF2-40B4-BE49-F238E27FC236}">
                    <a16:creationId xmlns:a16="http://schemas.microsoft.com/office/drawing/2014/main" id="{99FEA9D9-F58C-C34F-AA76-A96DFE0CE70A}"/>
                  </a:ext>
                </a:extLst>
              </p:cNvPr>
              <p:cNvSpPr>
                <a:spLocks noChangeArrowheads="1"/>
              </p:cNvSpPr>
              <p:nvPr/>
            </p:nvSpPr>
            <p:spPr bwMode="auto">
              <a:xfrm>
                <a:off x="631" y="2584"/>
                <a:ext cx="692"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329" name="Freeform 64">
              <a:extLst>
                <a:ext uri="{FF2B5EF4-FFF2-40B4-BE49-F238E27FC236}">
                  <a16:creationId xmlns:a16="http://schemas.microsoft.com/office/drawing/2014/main" id="{76F83DEB-6CB2-5740-875B-1B89844BE263}"/>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330" name="Group 65">
              <a:extLst>
                <a:ext uri="{FF2B5EF4-FFF2-40B4-BE49-F238E27FC236}">
                  <a16:creationId xmlns:a16="http://schemas.microsoft.com/office/drawing/2014/main" id="{7398C74D-4650-204D-91E2-CBB3BD641926}"/>
                </a:ext>
              </a:extLst>
            </p:cNvPr>
            <p:cNvGrpSpPr>
              <a:grpSpLocks/>
            </p:cNvGrpSpPr>
            <p:nvPr/>
          </p:nvGrpSpPr>
          <p:grpSpPr bwMode="auto">
            <a:xfrm>
              <a:off x="4739" y="1327"/>
              <a:ext cx="582" cy="139"/>
              <a:chOff x="614" y="2568"/>
              <a:chExt cx="725" cy="139"/>
            </a:xfrm>
          </p:grpSpPr>
          <p:sp>
            <p:nvSpPr>
              <p:cNvPr id="342" name="AutoShape 66">
                <a:extLst>
                  <a:ext uri="{FF2B5EF4-FFF2-40B4-BE49-F238E27FC236}">
                    <a16:creationId xmlns:a16="http://schemas.microsoft.com/office/drawing/2014/main" id="{039023CA-977C-5946-9E46-D41AFAF2B198}"/>
                  </a:ext>
                </a:extLst>
              </p:cNvPr>
              <p:cNvSpPr>
                <a:spLocks noChangeArrowheads="1"/>
              </p:cNvSpPr>
              <p:nvPr/>
            </p:nvSpPr>
            <p:spPr bwMode="auto">
              <a:xfrm>
                <a:off x="612" y="2566"/>
                <a:ext cx="729"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43" name="AutoShape 67">
                <a:extLst>
                  <a:ext uri="{FF2B5EF4-FFF2-40B4-BE49-F238E27FC236}">
                    <a16:creationId xmlns:a16="http://schemas.microsoft.com/office/drawing/2014/main" id="{A95F4972-A071-D241-8DB3-965104C3EDEE}"/>
                  </a:ext>
                </a:extLst>
              </p:cNvPr>
              <p:cNvSpPr>
                <a:spLocks noChangeArrowheads="1"/>
              </p:cNvSpPr>
              <p:nvPr/>
            </p:nvSpPr>
            <p:spPr bwMode="auto">
              <a:xfrm>
                <a:off x="626" y="2580"/>
                <a:ext cx="700"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331" name="Rectangle 68">
              <a:extLst>
                <a:ext uri="{FF2B5EF4-FFF2-40B4-BE49-F238E27FC236}">
                  <a16:creationId xmlns:a16="http://schemas.microsoft.com/office/drawing/2014/main" id="{87EA3775-452B-1C4A-BCB4-1F82D746EBF2}"/>
                </a:ext>
              </a:extLst>
            </p:cNvPr>
            <p:cNvSpPr>
              <a:spLocks noChangeArrowheads="1"/>
            </p:cNvSpPr>
            <p:nvPr/>
          </p:nvSpPr>
          <p:spPr bwMode="auto">
            <a:xfrm>
              <a:off x="5252" y="429"/>
              <a:ext cx="65"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32" name="Freeform 69">
              <a:extLst>
                <a:ext uri="{FF2B5EF4-FFF2-40B4-BE49-F238E27FC236}">
                  <a16:creationId xmlns:a16="http://schemas.microsoft.com/office/drawing/2014/main" id="{45913A8B-722F-4340-A919-72B4EE032AF2}"/>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33" name="Freeform 70">
              <a:extLst>
                <a:ext uri="{FF2B5EF4-FFF2-40B4-BE49-F238E27FC236}">
                  <a16:creationId xmlns:a16="http://schemas.microsoft.com/office/drawing/2014/main" id="{2676EFF8-49E0-8440-A1AD-B54B20D4F45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34" name="Oval 71">
              <a:extLst>
                <a:ext uri="{FF2B5EF4-FFF2-40B4-BE49-F238E27FC236}">
                  <a16:creationId xmlns:a16="http://schemas.microsoft.com/office/drawing/2014/main" id="{1F85A707-5AE3-F64D-94EF-B9C82DB6D43A}"/>
                </a:ext>
              </a:extLst>
            </p:cNvPr>
            <p:cNvSpPr>
              <a:spLocks noChangeArrowheads="1"/>
            </p:cNvSpPr>
            <p:nvPr/>
          </p:nvSpPr>
          <p:spPr bwMode="auto">
            <a:xfrm>
              <a:off x="5518" y="2610"/>
              <a:ext cx="47"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35" name="Freeform 72">
              <a:extLst>
                <a:ext uri="{FF2B5EF4-FFF2-40B4-BE49-F238E27FC236}">
                  <a16:creationId xmlns:a16="http://schemas.microsoft.com/office/drawing/2014/main" id="{CAAAAF2D-30B7-D84B-BF96-1507DDCB2A1E}"/>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36" name="AutoShape 73">
              <a:extLst>
                <a:ext uri="{FF2B5EF4-FFF2-40B4-BE49-F238E27FC236}">
                  <a16:creationId xmlns:a16="http://schemas.microsoft.com/office/drawing/2014/main" id="{BA3EE2C3-2176-8A45-B380-5804587A3840}"/>
                </a:ext>
              </a:extLst>
            </p:cNvPr>
            <p:cNvSpPr>
              <a:spLocks noChangeArrowheads="1"/>
            </p:cNvSpPr>
            <p:nvPr/>
          </p:nvSpPr>
          <p:spPr bwMode="auto">
            <a:xfrm>
              <a:off x="4140" y="2679"/>
              <a:ext cx="1200"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37" name="AutoShape 74">
              <a:extLst>
                <a:ext uri="{FF2B5EF4-FFF2-40B4-BE49-F238E27FC236}">
                  <a16:creationId xmlns:a16="http://schemas.microsoft.com/office/drawing/2014/main" id="{08D47FAF-BF1B-1F44-985D-760303B47B3A}"/>
                </a:ext>
              </a:extLst>
            </p:cNvPr>
            <p:cNvSpPr>
              <a:spLocks noChangeArrowheads="1"/>
            </p:cNvSpPr>
            <p:nvPr/>
          </p:nvSpPr>
          <p:spPr bwMode="auto">
            <a:xfrm>
              <a:off x="4205" y="2714"/>
              <a:ext cx="1070" cy="76"/>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38" name="Oval 75">
              <a:extLst>
                <a:ext uri="{FF2B5EF4-FFF2-40B4-BE49-F238E27FC236}">
                  <a16:creationId xmlns:a16="http://schemas.microsoft.com/office/drawing/2014/main" id="{AF962D89-4DC3-CB40-AD48-4E975B0F2900}"/>
                </a:ext>
              </a:extLst>
            </p:cNvPr>
            <p:cNvSpPr>
              <a:spLocks noChangeArrowheads="1"/>
            </p:cNvSpPr>
            <p:nvPr/>
          </p:nvSpPr>
          <p:spPr bwMode="auto">
            <a:xfrm>
              <a:off x="4306" y="2381"/>
              <a:ext cx="160"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39" name="Oval 76">
              <a:extLst>
                <a:ext uri="{FF2B5EF4-FFF2-40B4-BE49-F238E27FC236}">
                  <a16:creationId xmlns:a16="http://schemas.microsoft.com/office/drawing/2014/main" id="{BA8014D1-6702-5849-87C3-1AE05DDF6085}"/>
                </a:ext>
              </a:extLst>
            </p:cNvPr>
            <p:cNvSpPr>
              <a:spLocks noChangeArrowheads="1"/>
            </p:cNvSpPr>
            <p:nvPr/>
          </p:nvSpPr>
          <p:spPr bwMode="auto">
            <a:xfrm>
              <a:off x="4489" y="2387"/>
              <a:ext cx="160" cy="139"/>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fontAlgn="base">
                <a:spcBef>
                  <a:spcPct val="0"/>
                </a:spcBef>
                <a:spcAft>
                  <a:spcPct val="0"/>
                </a:spcAft>
                <a:defRPr/>
              </a:pPr>
              <a:endParaRPr lang="en-US" sz="1350" kern="0">
                <a:solidFill>
                  <a:srgbClr val="FF0000"/>
                </a:solidFill>
                <a:latin typeface="Avenir Book" panose="020B0503020203020204" pitchFamily="34" charset="-78"/>
                <a:ea typeface="ＭＳ Ｐゴシック" charset="0"/>
                <a:cs typeface="Avenir Book" panose="020B0503020203020204" pitchFamily="34" charset="-78"/>
              </a:endParaRPr>
            </a:p>
          </p:txBody>
        </p:sp>
        <p:sp>
          <p:nvSpPr>
            <p:cNvPr id="340" name="Oval 77">
              <a:extLst>
                <a:ext uri="{FF2B5EF4-FFF2-40B4-BE49-F238E27FC236}">
                  <a16:creationId xmlns:a16="http://schemas.microsoft.com/office/drawing/2014/main" id="{3083C069-59B7-F047-91ED-17672B32B7F3}"/>
                </a:ext>
              </a:extLst>
            </p:cNvPr>
            <p:cNvSpPr>
              <a:spLocks noChangeArrowheads="1"/>
            </p:cNvSpPr>
            <p:nvPr/>
          </p:nvSpPr>
          <p:spPr bwMode="auto">
            <a:xfrm>
              <a:off x="4660" y="2381"/>
              <a:ext cx="160" cy="139"/>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41" name="Rectangle 78">
              <a:extLst>
                <a:ext uri="{FF2B5EF4-FFF2-40B4-BE49-F238E27FC236}">
                  <a16:creationId xmlns:a16="http://schemas.microsoft.com/office/drawing/2014/main" id="{A0E616B9-1439-8B49-B42F-245B61F69E59}"/>
                </a:ext>
              </a:extLst>
            </p:cNvPr>
            <p:cNvSpPr>
              <a:spLocks noChangeArrowheads="1"/>
            </p:cNvSpPr>
            <p:nvPr/>
          </p:nvSpPr>
          <p:spPr bwMode="auto">
            <a:xfrm>
              <a:off x="5062" y="1832"/>
              <a:ext cx="83" cy="764"/>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350" name="Line 26">
            <a:extLst>
              <a:ext uri="{FF2B5EF4-FFF2-40B4-BE49-F238E27FC236}">
                <a16:creationId xmlns:a16="http://schemas.microsoft.com/office/drawing/2014/main" id="{567E0CBA-D560-7142-9ABA-AC076E08A151}"/>
              </a:ext>
            </a:extLst>
          </p:cNvPr>
          <p:cNvSpPr>
            <a:spLocks noChangeShapeType="1"/>
          </p:cNvSpPr>
          <p:nvPr/>
        </p:nvSpPr>
        <p:spPr bwMode="auto">
          <a:xfrm flipH="1">
            <a:off x="9686418" y="1934175"/>
            <a:ext cx="2098914" cy="841515"/>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351" name="Line 26">
            <a:extLst>
              <a:ext uri="{FF2B5EF4-FFF2-40B4-BE49-F238E27FC236}">
                <a16:creationId xmlns:a16="http://schemas.microsoft.com/office/drawing/2014/main" id="{567E0CBA-D560-7142-9ABA-AC076E08A151}"/>
              </a:ext>
            </a:extLst>
          </p:cNvPr>
          <p:cNvSpPr>
            <a:spLocks noChangeShapeType="1"/>
          </p:cNvSpPr>
          <p:nvPr/>
        </p:nvSpPr>
        <p:spPr bwMode="auto">
          <a:xfrm flipH="1">
            <a:off x="9684009" y="2204607"/>
            <a:ext cx="2139136" cy="1109374"/>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352" name="Line 26">
            <a:extLst>
              <a:ext uri="{FF2B5EF4-FFF2-40B4-BE49-F238E27FC236}">
                <a16:creationId xmlns:a16="http://schemas.microsoft.com/office/drawing/2014/main" id="{567E0CBA-D560-7142-9ABA-AC076E08A151}"/>
              </a:ext>
            </a:extLst>
          </p:cNvPr>
          <p:cNvSpPr>
            <a:spLocks noChangeShapeType="1"/>
          </p:cNvSpPr>
          <p:nvPr/>
        </p:nvSpPr>
        <p:spPr bwMode="auto">
          <a:xfrm flipH="1">
            <a:off x="9676269" y="2652863"/>
            <a:ext cx="2117133" cy="1109374"/>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353" name="Line 26">
            <a:extLst>
              <a:ext uri="{FF2B5EF4-FFF2-40B4-BE49-F238E27FC236}">
                <a16:creationId xmlns:a16="http://schemas.microsoft.com/office/drawing/2014/main" id="{567E0CBA-D560-7142-9ABA-AC076E08A151}"/>
              </a:ext>
            </a:extLst>
          </p:cNvPr>
          <p:cNvSpPr>
            <a:spLocks noChangeShapeType="1"/>
          </p:cNvSpPr>
          <p:nvPr/>
        </p:nvSpPr>
        <p:spPr bwMode="auto">
          <a:xfrm flipH="1">
            <a:off x="9676269" y="2966775"/>
            <a:ext cx="2125150" cy="1341537"/>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354" name="Line 24">
            <a:extLst>
              <a:ext uri="{FF2B5EF4-FFF2-40B4-BE49-F238E27FC236}">
                <a16:creationId xmlns:a16="http://schemas.microsoft.com/office/drawing/2014/main" id="{E42793DA-B54F-8A4A-B169-AADC48D8492B}"/>
              </a:ext>
            </a:extLst>
          </p:cNvPr>
          <p:cNvSpPr>
            <a:spLocks noChangeShapeType="1"/>
          </p:cNvSpPr>
          <p:nvPr/>
        </p:nvSpPr>
        <p:spPr bwMode="auto">
          <a:xfrm>
            <a:off x="9706431" y="2842073"/>
            <a:ext cx="2139136" cy="486577"/>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355" name="Line 24">
            <a:extLst>
              <a:ext uri="{FF2B5EF4-FFF2-40B4-BE49-F238E27FC236}">
                <a16:creationId xmlns:a16="http://schemas.microsoft.com/office/drawing/2014/main" id="{E42793DA-B54F-8A4A-B169-AADC48D8492B}"/>
              </a:ext>
            </a:extLst>
          </p:cNvPr>
          <p:cNvSpPr>
            <a:spLocks noChangeShapeType="1"/>
          </p:cNvSpPr>
          <p:nvPr/>
        </p:nvSpPr>
        <p:spPr bwMode="auto">
          <a:xfrm>
            <a:off x="9698700" y="3372417"/>
            <a:ext cx="2139136" cy="486577"/>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356" name="Line 24">
            <a:extLst>
              <a:ext uri="{FF2B5EF4-FFF2-40B4-BE49-F238E27FC236}">
                <a16:creationId xmlns:a16="http://schemas.microsoft.com/office/drawing/2014/main" id="{E42793DA-B54F-8A4A-B169-AADC48D8492B}"/>
              </a:ext>
            </a:extLst>
          </p:cNvPr>
          <p:cNvSpPr>
            <a:spLocks noChangeShapeType="1"/>
          </p:cNvSpPr>
          <p:nvPr/>
        </p:nvSpPr>
        <p:spPr bwMode="auto">
          <a:xfrm>
            <a:off x="9684009" y="3818223"/>
            <a:ext cx="2139136" cy="486577"/>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357" name="Line 24">
            <a:extLst>
              <a:ext uri="{FF2B5EF4-FFF2-40B4-BE49-F238E27FC236}">
                <a16:creationId xmlns:a16="http://schemas.microsoft.com/office/drawing/2014/main" id="{E42793DA-B54F-8A4A-B169-AADC48D8492B}"/>
              </a:ext>
            </a:extLst>
          </p:cNvPr>
          <p:cNvSpPr>
            <a:spLocks noChangeShapeType="1"/>
          </p:cNvSpPr>
          <p:nvPr/>
        </p:nvSpPr>
        <p:spPr bwMode="auto">
          <a:xfrm>
            <a:off x="9697735" y="4378935"/>
            <a:ext cx="1726384" cy="399457"/>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358" name="Line 24">
            <a:extLst>
              <a:ext uri="{FF2B5EF4-FFF2-40B4-BE49-F238E27FC236}">
                <a16:creationId xmlns:a16="http://schemas.microsoft.com/office/drawing/2014/main" id="{E42793DA-B54F-8A4A-B169-AADC48D8492B}"/>
              </a:ext>
            </a:extLst>
          </p:cNvPr>
          <p:cNvSpPr>
            <a:spLocks noChangeShapeType="1"/>
          </p:cNvSpPr>
          <p:nvPr/>
        </p:nvSpPr>
        <p:spPr bwMode="auto">
          <a:xfrm>
            <a:off x="9680513" y="4679652"/>
            <a:ext cx="1737940" cy="376220"/>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360"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19744017">
            <a:off x="10112182" y="2730148"/>
            <a:ext cx="352982"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A6</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361"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19744017">
            <a:off x="10163717" y="3193437"/>
            <a:ext cx="352982"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A7</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362"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19744017">
            <a:off x="10198403" y="3629536"/>
            <a:ext cx="352982"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A8</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363"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706724">
            <a:off x="11085777" y="2970966"/>
            <a:ext cx="344967"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B8</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364"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706724">
            <a:off x="11059023" y="3477426"/>
            <a:ext cx="344967"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B9</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365"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706724">
            <a:off x="10982319" y="3921591"/>
            <a:ext cx="420308"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B10</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366"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706724">
            <a:off x="10658570" y="4416394"/>
            <a:ext cx="420308"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B11</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367"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706724">
            <a:off x="10594850" y="4712188"/>
            <a:ext cx="420308"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B12</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282" name="Line 6">
            <a:extLst>
              <a:ext uri="{FF2B5EF4-FFF2-40B4-BE49-F238E27FC236}">
                <a16:creationId xmlns:a16="http://schemas.microsoft.com/office/drawing/2014/main" id="{6A528287-EE91-2148-8BF9-9042AB1CFB64}"/>
              </a:ext>
            </a:extLst>
          </p:cNvPr>
          <p:cNvSpPr>
            <a:spLocks noChangeShapeType="1"/>
          </p:cNvSpPr>
          <p:nvPr/>
        </p:nvSpPr>
        <p:spPr bwMode="auto">
          <a:xfrm>
            <a:off x="2007350" y="2152286"/>
            <a:ext cx="1878806" cy="264319"/>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83" name="Text Box 8">
            <a:extLst>
              <a:ext uri="{FF2B5EF4-FFF2-40B4-BE49-F238E27FC236}">
                <a16:creationId xmlns:a16="http://schemas.microsoft.com/office/drawing/2014/main" id="{BF8683E2-9BD1-4641-8269-1F97FE166C40}"/>
              </a:ext>
            </a:extLst>
          </p:cNvPr>
          <p:cNvSpPr txBox="1">
            <a:spLocks noChangeArrowheads="1"/>
          </p:cNvSpPr>
          <p:nvPr/>
        </p:nvSpPr>
        <p:spPr bwMode="auto">
          <a:xfrm>
            <a:off x="1683921" y="1298606"/>
            <a:ext cx="694485" cy="3000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350">
                <a:solidFill>
                  <a:srgbClr val="000000"/>
                </a:solidFill>
                <a:latin typeface="Arial" charset="0"/>
              </a:rPr>
              <a:t>Host A</a:t>
            </a:r>
          </a:p>
        </p:txBody>
      </p:sp>
      <p:sp>
        <p:nvSpPr>
          <p:cNvPr id="284"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408567">
            <a:off x="2732576" y="2114624"/>
            <a:ext cx="965329"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a:solidFill>
                  <a:srgbClr val="000000"/>
                </a:solidFill>
                <a:latin typeface="Arial" charset="0"/>
              </a:rPr>
              <a:t>one segment</a:t>
            </a:r>
            <a:endParaRPr lang="en-US" sz="750" dirty="0">
              <a:solidFill>
                <a:srgbClr val="000000"/>
              </a:solidFill>
              <a:latin typeface="Times New Roman" charset="0"/>
            </a:endParaRPr>
          </a:p>
        </p:txBody>
      </p:sp>
      <p:sp>
        <p:nvSpPr>
          <p:cNvPr id="285" name="Text Box 12">
            <a:extLst>
              <a:ext uri="{FF2B5EF4-FFF2-40B4-BE49-F238E27FC236}">
                <a16:creationId xmlns:a16="http://schemas.microsoft.com/office/drawing/2014/main" id="{51858FD0-9B85-8441-9B12-8875189F665C}"/>
              </a:ext>
            </a:extLst>
          </p:cNvPr>
          <p:cNvSpPr txBox="1">
            <a:spLocks noChangeArrowheads="1"/>
          </p:cNvSpPr>
          <p:nvPr/>
        </p:nvSpPr>
        <p:spPr bwMode="auto">
          <a:xfrm>
            <a:off x="3506752" y="1287891"/>
            <a:ext cx="704040" cy="3000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350">
                <a:solidFill>
                  <a:srgbClr val="000000"/>
                </a:solidFill>
                <a:latin typeface="Arial" charset="0"/>
              </a:rPr>
              <a:t>Host B</a:t>
            </a:r>
          </a:p>
        </p:txBody>
      </p:sp>
      <p:sp>
        <p:nvSpPr>
          <p:cNvPr id="286" name="Line 13">
            <a:extLst>
              <a:ext uri="{FF2B5EF4-FFF2-40B4-BE49-F238E27FC236}">
                <a16:creationId xmlns:a16="http://schemas.microsoft.com/office/drawing/2014/main" id="{A18AC8EC-DBD1-E34E-B3EA-D3876A530333}"/>
              </a:ext>
            </a:extLst>
          </p:cNvPr>
          <p:cNvSpPr>
            <a:spLocks noChangeShapeType="1"/>
          </p:cNvSpPr>
          <p:nvPr/>
        </p:nvSpPr>
        <p:spPr bwMode="auto">
          <a:xfrm>
            <a:off x="2003778" y="2012982"/>
            <a:ext cx="7144" cy="2466369"/>
          </a:xfrm>
          <a:prstGeom prst="line">
            <a:avLst/>
          </a:prstGeom>
          <a:noFill/>
          <a:ln w="19050">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287" name="Line 14">
            <a:extLst>
              <a:ext uri="{FF2B5EF4-FFF2-40B4-BE49-F238E27FC236}">
                <a16:creationId xmlns:a16="http://schemas.microsoft.com/office/drawing/2014/main" id="{77B3310E-1B60-414E-9423-328982307B1D}"/>
              </a:ext>
            </a:extLst>
          </p:cNvPr>
          <p:cNvSpPr>
            <a:spLocks noChangeShapeType="1"/>
          </p:cNvSpPr>
          <p:nvPr/>
        </p:nvSpPr>
        <p:spPr bwMode="auto">
          <a:xfrm>
            <a:off x="3889728" y="2041558"/>
            <a:ext cx="11314" cy="2283806"/>
          </a:xfrm>
          <a:prstGeom prst="line">
            <a:avLst/>
          </a:prstGeom>
          <a:noFill/>
          <a:ln w="19050">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grpSp>
        <p:nvGrpSpPr>
          <p:cNvPr id="288" name="Group 287">
            <a:extLst>
              <a:ext uri="{FF2B5EF4-FFF2-40B4-BE49-F238E27FC236}">
                <a16:creationId xmlns:a16="http://schemas.microsoft.com/office/drawing/2014/main" id="{E69B56F2-B7D2-5247-8C5B-11CDFE50D6C7}"/>
              </a:ext>
            </a:extLst>
          </p:cNvPr>
          <p:cNvGrpSpPr/>
          <p:nvPr/>
        </p:nvGrpSpPr>
        <p:grpSpPr>
          <a:xfrm>
            <a:off x="1747035" y="2124901"/>
            <a:ext cx="253916" cy="622697"/>
            <a:chOff x="7237996" y="2270077"/>
            <a:chExt cx="338555" cy="830263"/>
          </a:xfrm>
        </p:grpSpPr>
        <p:sp>
          <p:nvSpPr>
            <p:cNvPr id="289" name="Text Box 10">
              <a:extLst>
                <a:ext uri="{FF2B5EF4-FFF2-40B4-BE49-F238E27FC236}">
                  <a16:creationId xmlns:a16="http://schemas.microsoft.com/office/drawing/2014/main" id="{A25707E3-FE96-074A-AE26-F8222C4C395A}"/>
                </a:ext>
              </a:extLst>
            </p:cNvPr>
            <p:cNvSpPr txBox="1">
              <a:spLocks noChangeArrowheads="1"/>
            </p:cNvSpPr>
            <p:nvPr/>
          </p:nvSpPr>
          <p:spPr bwMode="auto">
            <a:xfrm rot="16200000">
              <a:off x="7109970" y="2493708"/>
              <a:ext cx="594608" cy="33855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a:solidFill>
                    <a:srgbClr val="000000"/>
                  </a:solidFill>
                  <a:latin typeface="Arial" charset="0"/>
                </a:rPr>
                <a:t>RTT</a:t>
              </a:r>
              <a:endParaRPr lang="en-US" sz="750" dirty="0">
                <a:solidFill>
                  <a:srgbClr val="000000"/>
                </a:solidFill>
                <a:latin typeface="Arial" charset="0"/>
              </a:endParaRPr>
            </a:p>
          </p:txBody>
        </p:sp>
        <p:sp>
          <p:nvSpPr>
            <p:cNvPr id="290" name="Line 15">
              <a:extLst>
                <a:ext uri="{FF2B5EF4-FFF2-40B4-BE49-F238E27FC236}">
                  <a16:creationId xmlns:a16="http://schemas.microsoft.com/office/drawing/2014/main" id="{1BE79FAE-9CDC-7B45-A6C0-E89FC9FC2363}"/>
                </a:ext>
              </a:extLst>
            </p:cNvPr>
            <p:cNvSpPr>
              <a:spLocks noChangeShapeType="1"/>
            </p:cNvSpPr>
            <p:nvPr/>
          </p:nvSpPr>
          <p:spPr bwMode="auto">
            <a:xfrm flipH="1" flipV="1">
              <a:off x="7399338" y="2270077"/>
              <a:ext cx="4762" cy="219075"/>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91" name="Line 16">
              <a:extLst>
                <a:ext uri="{FF2B5EF4-FFF2-40B4-BE49-F238E27FC236}">
                  <a16:creationId xmlns:a16="http://schemas.microsoft.com/office/drawing/2014/main" id="{59A77926-4B5A-AC4A-B560-0B735D6BC784}"/>
                </a:ext>
              </a:extLst>
            </p:cNvPr>
            <p:cNvSpPr>
              <a:spLocks noChangeShapeType="1"/>
            </p:cNvSpPr>
            <p:nvPr/>
          </p:nvSpPr>
          <p:spPr bwMode="auto">
            <a:xfrm>
              <a:off x="7408863" y="2876502"/>
              <a:ext cx="4762" cy="223838"/>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292" name="Line 17">
            <a:extLst>
              <a:ext uri="{FF2B5EF4-FFF2-40B4-BE49-F238E27FC236}">
                <a16:creationId xmlns:a16="http://schemas.microsoft.com/office/drawing/2014/main" id="{6F1B852B-55C3-8747-96CA-AA2F2AB5E525}"/>
              </a:ext>
            </a:extLst>
          </p:cNvPr>
          <p:cNvSpPr>
            <a:spLocks noChangeShapeType="1"/>
          </p:cNvSpPr>
          <p:nvPr/>
        </p:nvSpPr>
        <p:spPr bwMode="auto">
          <a:xfrm flipV="1">
            <a:off x="1989491" y="2455895"/>
            <a:ext cx="1878806" cy="264319"/>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nvGrpSpPr>
          <p:cNvPr id="297" name="Group 296">
            <a:extLst>
              <a:ext uri="{FF2B5EF4-FFF2-40B4-BE49-F238E27FC236}">
                <a16:creationId xmlns:a16="http://schemas.microsoft.com/office/drawing/2014/main" id="{4100408E-3418-754E-97D5-873085045522}"/>
              </a:ext>
            </a:extLst>
          </p:cNvPr>
          <p:cNvGrpSpPr/>
          <p:nvPr/>
        </p:nvGrpSpPr>
        <p:grpSpPr>
          <a:xfrm>
            <a:off x="2007350" y="2738073"/>
            <a:ext cx="1882379" cy="328613"/>
            <a:chOff x="7585075" y="3087640"/>
            <a:chExt cx="2509838" cy="438150"/>
          </a:xfrm>
        </p:grpSpPr>
        <p:sp>
          <p:nvSpPr>
            <p:cNvPr id="298" name="Line 21">
              <a:extLst>
                <a:ext uri="{FF2B5EF4-FFF2-40B4-BE49-F238E27FC236}">
                  <a16:creationId xmlns:a16="http://schemas.microsoft.com/office/drawing/2014/main" id="{9884C69B-71B1-0942-8DD7-4BADAC4C58CF}"/>
                </a:ext>
              </a:extLst>
            </p:cNvPr>
            <p:cNvSpPr>
              <a:spLocks noChangeShapeType="1"/>
            </p:cNvSpPr>
            <p:nvPr/>
          </p:nvSpPr>
          <p:spPr bwMode="auto">
            <a:xfrm>
              <a:off x="7589838" y="3087640"/>
              <a:ext cx="2505075" cy="352425"/>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99" name="Line 22">
              <a:extLst>
                <a:ext uri="{FF2B5EF4-FFF2-40B4-BE49-F238E27FC236}">
                  <a16:creationId xmlns:a16="http://schemas.microsoft.com/office/drawing/2014/main" id="{51BC13AD-02C4-1049-8BE5-DF4431F8416C}"/>
                </a:ext>
              </a:extLst>
            </p:cNvPr>
            <p:cNvSpPr>
              <a:spLocks noChangeShapeType="1"/>
            </p:cNvSpPr>
            <p:nvPr/>
          </p:nvSpPr>
          <p:spPr bwMode="auto">
            <a:xfrm>
              <a:off x="7585075" y="3173365"/>
              <a:ext cx="2505075" cy="352425"/>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grpSp>
        <p:nvGrpSpPr>
          <p:cNvPr id="300" name="Group 299">
            <a:extLst>
              <a:ext uri="{FF2B5EF4-FFF2-40B4-BE49-F238E27FC236}">
                <a16:creationId xmlns:a16="http://schemas.microsoft.com/office/drawing/2014/main" id="{C604703D-5DBE-F940-8D53-F844A095856D}"/>
              </a:ext>
            </a:extLst>
          </p:cNvPr>
          <p:cNvGrpSpPr/>
          <p:nvPr/>
        </p:nvGrpSpPr>
        <p:grpSpPr>
          <a:xfrm>
            <a:off x="1987110" y="3195272"/>
            <a:ext cx="1916906" cy="375046"/>
            <a:chOff x="7558088" y="3697240"/>
            <a:chExt cx="2555875" cy="500062"/>
          </a:xfrm>
        </p:grpSpPr>
        <p:sp>
          <p:nvSpPr>
            <p:cNvPr id="301" name="Line 23">
              <a:extLst>
                <a:ext uri="{FF2B5EF4-FFF2-40B4-BE49-F238E27FC236}">
                  <a16:creationId xmlns:a16="http://schemas.microsoft.com/office/drawing/2014/main" id="{4B52376E-4BCD-9A4A-845B-15A59AA4FC46}"/>
                </a:ext>
              </a:extLst>
            </p:cNvPr>
            <p:cNvSpPr>
              <a:spLocks noChangeShapeType="1"/>
            </p:cNvSpPr>
            <p:nvPr/>
          </p:nvSpPr>
          <p:spPr bwMode="auto">
            <a:xfrm flipV="1">
              <a:off x="7585075" y="3697240"/>
              <a:ext cx="2528888" cy="361950"/>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02" name="Line 24">
              <a:extLst>
                <a:ext uri="{FF2B5EF4-FFF2-40B4-BE49-F238E27FC236}">
                  <a16:creationId xmlns:a16="http://schemas.microsoft.com/office/drawing/2014/main" id="{645C0ACA-0EDA-5E4A-9046-377D9678C0E7}"/>
                </a:ext>
              </a:extLst>
            </p:cNvPr>
            <p:cNvSpPr>
              <a:spLocks noChangeShapeType="1"/>
            </p:cNvSpPr>
            <p:nvPr/>
          </p:nvSpPr>
          <p:spPr bwMode="auto">
            <a:xfrm flipV="1">
              <a:off x="7558088" y="3844876"/>
              <a:ext cx="2505075" cy="352426"/>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384" name="Text Box 25">
            <a:extLst>
              <a:ext uri="{FF2B5EF4-FFF2-40B4-BE49-F238E27FC236}">
                <a16:creationId xmlns:a16="http://schemas.microsoft.com/office/drawing/2014/main" id="{01076F6F-B790-D24D-9445-FAC03A5C45E4}"/>
              </a:ext>
            </a:extLst>
          </p:cNvPr>
          <p:cNvSpPr txBox="1">
            <a:spLocks noChangeArrowheads="1"/>
          </p:cNvSpPr>
          <p:nvPr/>
        </p:nvSpPr>
        <p:spPr bwMode="auto">
          <a:xfrm rot="408567">
            <a:off x="2731930" y="2703983"/>
            <a:ext cx="1016625"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a:solidFill>
                  <a:srgbClr val="000000"/>
                </a:solidFill>
                <a:latin typeface="Arial" charset="0"/>
              </a:rPr>
              <a:t>two segments</a:t>
            </a:r>
            <a:endParaRPr lang="en-US" sz="750" dirty="0">
              <a:solidFill>
                <a:srgbClr val="000000"/>
              </a:solidFill>
              <a:latin typeface="Times New Roman" charset="0"/>
            </a:endParaRPr>
          </a:p>
        </p:txBody>
      </p:sp>
      <p:sp>
        <p:nvSpPr>
          <p:cNvPr id="385" name="Text Box 26">
            <a:extLst>
              <a:ext uri="{FF2B5EF4-FFF2-40B4-BE49-F238E27FC236}">
                <a16:creationId xmlns:a16="http://schemas.microsoft.com/office/drawing/2014/main" id="{1B8C0342-7E57-2343-86AD-47B5AB1AA675}"/>
              </a:ext>
            </a:extLst>
          </p:cNvPr>
          <p:cNvSpPr txBox="1">
            <a:spLocks noChangeArrowheads="1"/>
          </p:cNvSpPr>
          <p:nvPr/>
        </p:nvSpPr>
        <p:spPr bwMode="auto">
          <a:xfrm rot="408567">
            <a:off x="2800482" y="3464792"/>
            <a:ext cx="1039067"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a:solidFill>
                  <a:srgbClr val="000000"/>
                </a:solidFill>
                <a:latin typeface="Arial" charset="0"/>
              </a:rPr>
              <a:t>four segments</a:t>
            </a:r>
            <a:endParaRPr lang="en-US" sz="750" dirty="0">
              <a:solidFill>
                <a:srgbClr val="000000"/>
              </a:solidFill>
              <a:latin typeface="Times New Roman" charset="0"/>
            </a:endParaRPr>
          </a:p>
        </p:txBody>
      </p:sp>
      <p:grpSp>
        <p:nvGrpSpPr>
          <p:cNvPr id="386" name="Group 27">
            <a:extLst>
              <a:ext uri="{FF2B5EF4-FFF2-40B4-BE49-F238E27FC236}">
                <a16:creationId xmlns:a16="http://schemas.microsoft.com/office/drawing/2014/main" id="{B634F089-4244-B04A-8749-7ACF0E0264A8}"/>
              </a:ext>
            </a:extLst>
          </p:cNvPr>
          <p:cNvGrpSpPr>
            <a:grpSpLocks/>
          </p:cNvGrpSpPr>
          <p:nvPr/>
        </p:nvGrpSpPr>
        <p:grpSpPr bwMode="auto">
          <a:xfrm>
            <a:off x="2003781" y="3491739"/>
            <a:ext cx="1889522" cy="489347"/>
            <a:chOff x="3954" y="2214"/>
            <a:chExt cx="1587" cy="411"/>
          </a:xfrm>
        </p:grpSpPr>
        <p:sp>
          <p:nvSpPr>
            <p:cNvPr id="387" name="Line 28">
              <a:extLst>
                <a:ext uri="{FF2B5EF4-FFF2-40B4-BE49-F238E27FC236}">
                  <a16:creationId xmlns:a16="http://schemas.microsoft.com/office/drawing/2014/main" id="{6F92F39D-0B5B-8944-8B48-2B288C8AA12C}"/>
                </a:ext>
              </a:extLst>
            </p:cNvPr>
            <p:cNvSpPr>
              <a:spLocks noChangeShapeType="1"/>
            </p:cNvSpPr>
            <p:nvPr/>
          </p:nvSpPr>
          <p:spPr bwMode="auto">
            <a:xfrm>
              <a:off x="3963" y="2214"/>
              <a:ext cx="1578" cy="222"/>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88" name="Line 29">
              <a:extLst>
                <a:ext uri="{FF2B5EF4-FFF2-40B4-BE49-F238E27FC236}">
                  <a16:creationId xmlns:a16="http://schemas.microsoft.com/office/drawing/2014/main" id="{C48577E5-7DD4-034F-9CF0-3D303E956AEB}"/>
                </a:ext>
              </a:extLst>
            </p:cNvPr>
            <p:cNvSpPr>
              <a:spLocks noChangeShapeType="1"/>
            </p:cNvSpPr>
            <p:nvPr/>
          </p:nvSpPr>
          <p:spPr bwMode="auto">
            <a:xfrm>
              <a:off x="3954" y="2274"/>
              <a:ext cx="1578" cy="222"/>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89" name="Line 30">
              <a:extLst>
                <a:ext uri="{FF2B5EF4-FFF2-40B4-BE49-F238E27FC236}">
                  <a16:creationId xmlns:a16="http://schemas.microsoft.com/office/drawing/2014/main" id="{B96B9B7F-8E30-7743-AEDD-727B51D6B27C}"/>
                </a:ext>
              </a:extLst>
            </p:cNvPr>
            <p:cNvSpPr>
              <a:spLocks noChangeShapeType="1"/>
            </p:cNvSpPr>
            <p:nvPr/>
          </p:nvSpPr>
          <p:spPr bwMode="auto">
            <a:xfrm>
              <a:off x="3963" y="2340"/>
              <a:ext cx="1578" cy="222"/>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90" name="Line 31">
              <a:extLst>
                <a:ext uri="{FF2B5EF4-FFF2-40B4-BE49-F238E27FC236}">
                  <a16:creationId xmlns:a16="http://schemas.microsoft.com/office/drawing/2014/main" id="{B83505EC-39A5-D64D-8E5C-39A07A090F7F}"/>
                </a:ext>
              </a:extLst>
            </p:cNvPr>
            <p:cNvSpPr>
              <a:spLocks noChangeShapeType="1"/>
            </p:cNvSpPr>
            <p:nvPr/>
          </p:nvSpPr>
          <p:spPr bwMode="auto">
            <a:xfrm>
              <a:off x="3957" y="2403"/>
              <a:ext cx="1578" cy="222"/>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grpSp>
        <p:nvGrpSpPr>
          <p:cNvPr id="391" name="Group 32">
            <a:extLst>
              <a:ext uri="{FF2B5EF4-FFF2-40B4-BE49-F238E27FC236}">
                <a16:creationId xmlns:a16="http://schemas.microsoft.com/office/drawing/2014/main" id="{00C5C000-11E9-BE42-9849-B1B7B9E99FE0}"/>
              </a:ext>
            </a:extLst>
          </p:cNvPr>
          <p:cNvGrpSpPr>
            <a:grpSpLocks/>
          </p:cNvGrpSpPr>
          <p:nvPr/>
        </p:nvGrpSpPr>
        <p:grpSpPr bwMode="auto">
          <a:xfrm flipV="1">
            <a:off x="1986862" y="3777487"/>
            <a:ext cx="1902866" cy="453629"/>
            <a:chOff x="3954" y="2214"/>
            <a:chExt cx="1587" cy="411"/>
          </a:xfrm>
        </p:grpSpPr>
        <p:sp>
          <p:nvSpPr>
            <p:cNvPr id="392" name="Line 33">
              <a:extLst>
                <a:ext uri="{FF2B5EF4-FFF2-40B4-BE49-F238E27FC236}">
                  <a16:creationId xmlns:a16="http://schemas.microsoft.com/office/drawing/2014/main" id="{4332886D-58A3-5C48-9DD4-0435A9D316B6}"/>
                </a:ext>
              </a:extLst>
            </p:cNvPr>
            <p:cNvSpPr>
              <a:spLocks noChangeShapeType="1"/>
            </p:cNvSpPr>
            <p:nvPr/>
          </p:nvSpPr>
          <p:spPr bwMode="auto">
            <a:xfrm>
              <a:off x="3963" y="2214"/>
              <a:ext cx="1578" cy="222"/>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93" name="Line 34">
              <a:extLst>
                <a:ext uri="{FF2B5EF4-FFF2-40B4-BE49-F238E27FC236}">
                  <a16:creationId xmlns:a16="http://schemas.microsoft.com/office/drawing/2014/main" id="{C0026D13-F3ED-354E-AB62-DED685C67E13}"/>
                </a:ext>
              </a:extLst>
            </p:cNvPr>
            <p:cNvSpPr>
              <a:spLocks noChangeShapeType="1"/>
            </p:cNvSpPr>
            <p:nvPr/>
          </p:nvSpPr>
          <p:spPr bwMode="auto">
            <a:xfrm>
              <a:off x="3954" y="2274"/>
              <a:ext cx="1578" cy="220"/>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94" name="Line 35">
              <a:extLst>
                <a:ext uri="{FF2B5EF4-FFF2-40B4-BE49-F238E27FC236}">
                  <a16:creationId xmlns:a16="http://schemas.microsoft.com/office/drawing/2014/main" id="{36EDBC83-2FCD-4D49-9A45-B0773BAEE370}"/>
                </a:ext>
              </a:extLst>
            </p:cNvPr>
            <p:cNvSpPr>
              <a:spLocks noChangeShapeType="1"/>
            </p:cNvSpPr>
            <p:nvPr/>
          </p:nvSpPr>
          <p:spPr bwMode="auto">
            <a:xfrm>
              <a:off x="3963" y="2340"/>
              <a:ext cx="1578" cy="222"/>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95" name="Line 36">
              <a:extLst>
                <a:ext uri="{FF2B5EF4-FFF2-40B4-BE49-F238E27FC236}">
                  <a16:creationId xmlns:a16="http://schemas.microsoft.com/office/drawing/2014/main" id="{8BA1B8D7-7D1E-2947-8988-7C4595578CA6}"/>
                </a:ext>
              </a:extLst>
            </p:cNvPr>
            <p:cNvSpPr>
              <a:spLocks noChangeShapeType="1"/>
            </p:cNvSpPr>
            <p:nvPr/>
          </p:nvSpPr>
          <p:spPr bwMode="auto">
            <a:xfrm>
              <a:off x="3957" y="2403"/>
              <a:ext cx="1578" cy="222"/>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grpSp>
        <p:nvGrpSpPr>
          <p:cNvPr id="396" name="Group 43">
            <a:extLst>
              <a:ext uri="{FF2B5EF4-FFF2-40B4-BE49-F238E27FC236}">
                <a16:creationId xmlns:a16="http://schemas.microsoft.com/office/drawing/2014/main" id="{D0982D30-E871-F344-B80E-157861960777}"/>
              </a:ext>
            </a:extLst>
          </p:cNvPr>
          <p:cNvGrpSpPr>
            <a:grpSpLocks/>
          </p:cNvGrpSpPr>
          <p:nvPr/>
        </p:nvGrpSpPr>
        <p:grpSpPr bwMode="auto">
          <a:xfrm>
            <a:off x="1675165" y="1541495"/>
            <a:ext cx="490538" cy="451247"/>
            <a:chOff x="-44" y="1473"/>
            <a:chExt cx="981" cy="1105"/>
          </a:xfrm>
        </p:grpSpPr>
        <p:pic>
          <p:nvPicPr>
            <p:cNvPr id="397" name="Picture 44" descr="desktop_computer_stylized_medium">
              <a:extLst>
                <a:ext uri="{FF2B5EF4-FFF2-40B4-BE49-F238E27FC236}">
                  <a16:creationId xmlns:a16="http://schemas.microsoft.com/office/drawing/2014/main" id="{0C5F9445-24EE-C948-8E49-3FEF71FC59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8" name="Freeform 45">
              <a:extLst>
                <a:ext uri="{FF2B5EF4-FFF2-40B4-BE49-F238E27FC236}">
                  <a16:creationId xmlns:a16="http://schemas.microsoft.com/office/drawing/2014/main" id="{568D3F7F-13C8-1742-BB47-FC4C8107BA4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grpSp>
      <p:grpSp>
        <p:nvGrpSpPr>
          <p:cNvPr id="399" name="Group 46">
            <a:extLst>
              <a:ext uri="{FF2B5EF4-FFF2-40B4-BE49-F238E27FC236}">
                <a16:creationId xmlns:a16="http://schemas.microsoft.com/office/drawing/2014/main" id="{514EF769-BED4-DE47-BE55-0913ABFB155D}"/>
              </a:ext>
            </a:extLst>
          </p:cNvPr>
          <p:cNvGrpSpPr>
            <a:grpSpLocks/>
          </p:cNvGrpSpPr>
          <p:nvPr/>
        </p:nvGrpSpPr>
        <p:grpSpPr bwMode="auto">
          <a:xfrm>
            <a:off x="3726613" y="1552211"/>
            <a:ext cx="286941" cy="410765"/>
            <a:chOff x="4140" y="429"/>
            <a:chExt cx="1425" cy="2396"/>
          </a:xfrm>
        </p:grpSpPr>
        <p:sp>
          <p:nvSpPr>
            <p:cNvPr id="400" name="Freeform 47">
              <a:extLst>
                <a:ext uri="{FF2B5EF4-FFF2-40B4-BE49-F238E27FC236}">
                  <a16:creationId xmlns:a16="http://schemas.microsoft.com/office/drawing/2014/main" id="{9A7FEAB4-C4F3-E042-96AB-2FC0D99EA40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401" name="Rectangle 48">
              <a:extLst>
                <a:ext uri="{FF2B5EF4-FFF2-40B4-BE49-F238E27FC236}">
                  <a16:creationId xmlns:a16="http://schemas.microsoft.com/office/drawing/2014/main" id="{0E59C13E-BE84-BA48-8D46-C29C0270384D}"/>
                </a:ext>
              </a:extLst>
            </p:cNvPr>
            <p:cNvSpPr>
              <a:spLocks noChangeArrowheads="1"/>
            </p:cNvSpPr>
            <p:nvPr/>
          </p:nvSpPr>
          <p:spPr bwMode="auto">
            <a:xfrm>
              <a:off x="4205" y="429"/>
              <a:ext cx="1047"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02" name="Freeform 49">
              <a:extLst>
                <a:ext uri="{FF2B5EF4-FFF2-40B4-BE49-F238E27FC236}">
                  <a16:creationId xmlns:a16="http://schemas.microsoft.com/office/drawing/2014/main" id="{CF502E49-4DFE-2340-8749-43933F8387F8}"/>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403" name="Freeform 50">
              <a:extLst>
                <a:ext uri="{FF2B5EF4-FFF2-40B4-BE49-F238E27FC236}">
                  <a16:creationId xmlns:a16="http://schemas.microsoft.com/office/drawing/2014/main" id="{C8ED811D-DAEF-B141-A80E-204FE9D19196}"/>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404" name="Rectangle 51">
              <a:extLst>
                <a:ext uri="{FF2B5EF4-FFF2-40B4-BE49-F238E27FC236}">
                  <a16:creationId xmlns:a16="http://schemas.microsoft.com/office/drawing/2014/main" id="{E540E7B8-30E6-B846-823A-6925D9600320}"/>
                </a:ext>
              </a:extLst>
            </p:cNvPr>
            <p:cNvSpPr>
              <a:spLocks noChangeArrowheads="1"/>
            </p:cNvSpPr>
            <p:nvPr/>
          </p:nvSpPr>
          <p:spPr bwMode="auto">
            <a:xfrm>
              <a:off x="4211" y="693"/>
              <a:ext cx="597"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nvGrpSpPr>
            <p:cNvPr id="405" name="Group 52">
              <a:extLst>
                <a:ext uri="{FF2B5EF4-FFF2-40B4-BE49-F238E27FC236}">
                  <a16:creationId xmlns:a16="http://schemas.microsoft.com/office/drawing/2014/main" id="{DE3F2659-D2D6-6C4C-9DF4-EEDFBE720D96}"/>
                </a:ext>
              </a:extLst>
            </p:cNvPr>
            <p:cNvGrpSpPr>
              <a:grpSpLocks/>
            </p:cNvGrpSpPr>
            <p:nvPr/>
          </p:nvGrpSpPr>
          <p:grpSpPr bwMode="auto">
            <a:xfrm>
              <a:off x="4749" y="668"/>
              <a:ext cx="581" cy="145"/>
              <a:chOff x="614" y="2568"/>
              <a:chExt cx="725" cy="139"/>
            </a:xfrm>
          </p:grpSpPr>
          <p:sp>
            <p:nvSpPr>
              <p:cNvPr id="430" name="AutoShape 53">
                <a:extLst>
                  <a:ext uri="{FF2B5EF4-FFF2-40B4-BE49-F238E27FC236}">
                    <a16:creationId xmlns:a16="http://schemas.microsoft.com/office/drawing/2014/main" id="{0ABA0FE6-EF08-7D42-838B-AEB8F187397A}"/>
                  </a:ext>
                </a:extLst>
              </p:cNvPr>
              <p:cNvSpPr>
                <a:spLocks noChangeArrowheads="1"/>
              </p:cNvSpPr>
              <p:nvPr/>
            </p:nvSpPr>
            <p:spPr bwMode="auto">
              <a:xfrm>
                <a:off x="614" y="2565"/>
                <a:ext cx="723"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31" name="AutoShape 54">
                <a:extLst>
                  <a:ext uri="{FF2B5EF4-FFF2-40B4-BE49-F238E27FC236}">
                    <a16:creationId xmlns:a16="http://schemas.microsoft.com/office/drawing/2014/main" id="{AD5B052B-FFFB-424E-B4B9-AC7809F4BBB1}"/>
                  </a:ext>
                </a:extLst>
              </p:cNvPr>
              <p:cNvSpPr>
                <a:spLocks noChangeArrowheads="1"/>
              </p:cNvSpPr>
              <p:nvPr/>
            </p:nvSpPr>
            <p:spPr bwMode="auto">
              <a:xfrm>
                <a:off x="629" y="2579"/>
                <a:ext cx="694"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406" name="Rectangle 55">
              <a:extLst>
                <a:ext uri="{FF2B5EF4-FFF2-40B4-BE49-F238E27FC236}">
                  <a16:creationId xmlns:a16="http://schemas.microsoft.com/office/drawing/2014/main" id="{E9301038-767E-E14B-8FDB-B55EE9CA10CE}"/>
                </a:ext>
              </a:extLst>
            </p:cNvPr>
            <p:cNvSpPr>
              <a:spLocks noChangeArrowheads="1"/>
            </p:cNvSpPr>
            <p:nvPr/>
          </p:nvSpPr>
          <p:spPr bwMode="auto">
            <a:xfrm>
              <a:off x="4223" y="1019"/>
              <a:ext cx="597"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nvGrpSpPr>
            <p:cNvPr id="407" name="Group 56">
              <a:extLst>
                <a:ext uri="{FF2B5EF4-FFF2-40B4-BE49-F238E27FC236}">
                  <a16:creationId xmlns:a16="http://schemas.microsoft.com/office/drawing/2014/main" id="{2654E7B8-586D-8C4D-A5CD-CC6977E9551F}"/>
                </a:ext>
              </a:extLst>
            </p:cNvPr>
            <p:cNvGrpSpPr>
              <a:grpSpLocks/>
            </p:cNvGrpSpPr>
            <p:nvPr/>
          </p:nvGrpSpPr>
          <p:grpSpPr bwMode="auto">
            <a:xfrm>
              <a:off x="4747" y="994"/>
              <a:ext cx="581" cy="134"/>
              <a:chOff x="614" y="2568"/>
              <a:chExt cx="725" cy="139"/>
            </a:xfrm>
          </p:grpSpPr>
          <p:sp>
            <p:nvSpPr>
              <p:cNvPr id="428" name="AutoShape 57">
                <a:extLst>
                  <a:ext uri="{FF2B5EF4-FFF2-40B4-BE49-F238E27FC236}">
                    <a16:creationId xmlns:a16="http://schemas.microsoft.com/office/drawing/2014/main" id="{4E195FC5-FC94-1542-9BBD-0BDFF1D5CB13}"/>
                  </a:ext>
                </a:extLst>
              </p:cNvPr>
              <p:cNvSpPr>
                <a:spLocks noChangeArrowheads="1"/>
              </p:cNvSpPr>
              <p:nvPr/>
            </p:nvSpPr>
            <p:spPr bwMode="auto">
              <a:xfrm>
                <a:off x="617" y="2565"/>
                <a:ext cx="723" cy="144"/>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29" name="AutoShape 58">
                <a:extLst>
                  <a:ext uri="{FF2B5EF4-FFF2-40B4-BE49-F238E27FC236}">
                    <a16:creationId xmlns:a16="http://schemas.microsoft.com/office/drawing/2014/main" id="{7E2D9C3B-E255-964C-9508-E66C9FF597CE}"/>
                  </a:ext>
                </a:extLst>
              </p:cNvPr>
              <p:cNvSpPr>
                <a:spLocks noChangeArrowheads="1"/>
              </p:cNvSpPr>
              <p:nvPr/>
            </p:nvSpPr>
            <p:spPr bwMode="auto">
              <a:xfrm>
                <a:off x="631" y="2580"/>
                <a:ext cx="694" cy="11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408" name="Rectangle 59">
              <a:extLst>
                <a:ext uri="{FF2B5EF4-FFF2-40B4-BE49-F238E27FC236}">
                  <a16:creationId xmlns:a16="http://schemas.microsoft.com/office/drawing/2014/main" id="{0D35C755-AFBC-C143-94D5-E34C8F255668}"/>
                </a:ext>
              </a:extLst>
            </p:cNvPr>
            <p:cNvSpPr>
              <a:spLocks noChangeArrowheads="1"/>
            </p:cNvSpPr>
            <p:nvPr/>
          </p:nvSpPr>
          <p:spPr bwMode="auto">
            <a:xfrm>
              <a:off x="4217" y="1360"/>
              <a:ext cx="597" cy="4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09" name="Rectangle 60">
              <a:extLst>
                <a:ext uri="{FF2B5EF4-FFF2-40B4-BE49-F238E27FC236}">
                  <a16:creationId xmlns:a16="http://schemas.microsoft.com/office/drawing/2014/main" id="{8990E763-A8F8-E645-8A01-F6B16D853137}"/>
                </a:ext>
              </a:extLst>
            </p:cNvPr>
            <p:cNvSpPr>
              <a:spLocks noChangeArrowheads="1"/>
            </p:cNvSpPr>
            <p:nvPr/>
          </p:nvSpPr>
          <p:spPr bwMode="auto">
            <a:xfrm>
              <a:off x="4229" y="1658"/>
              <a:ext cx="597" cy="4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nvGrpSpPr>
            <p:cNvPr id="410" name="Group 61">
              <a:extLst>
                <a:ext uri="{FF2B5EF4-FFF2-40B4-BE49-F238E27FC236}">
                  <a16:creationId xmlns:a16="http://schemas.microsoft.com/office/drawing/2014/main" id="{6F65B17F-5946-9A47-9972-2B907C05984E}"/>
                </a:ext>
              </a:extLst>
            </p:cNvPr>
            <p:cNvGrpSpPr>
              <a:grpSpLocks/>
            </p:cNvGrpSpPr>
            <p:nvPr/>
          </p:nvGrpSpPr>
          <p:grpSpPr bwMode="auto">
            <a:xfrm>
              <a:off x="4735" y="1627"/>
              <a:ext cx="582" cy="151"/>
              <a:chOff x="614" y="2568"/>
              <a:chExt cx="725" cy="139"/>
            </a:xfrm>
          </p:grpSpPr>
          <p:sp>
            <p:nvSpPr>
              <p:cNvPr id="426" name="AutoShape 62">
                <a:extLst>
                  <a:ext uri="{FF2B5EF4-FFF2-40B4-BE49-F238E27FC236}">
                    <a16:creationId xmlns:a16="http://schemas.microsoft.com/office/drawing/2014/main" id="{F08D8399-0C1A-1847-A17B-5B4FDBE7FAAE}"/>
                  </a:ext>
                </a:extLst>
              </p:cNvPr>
              <p:cNvSpPr>
                <a:spLocks noChangeArrowheads="1"/>
              </p:cNvSpPr>
              <p:nvPr/>
            </p:nvSpPr>
            <p:spPr bwMode="auto">
              <a:xfrm>
                <a:off x="617" y="2571"/>
                <a:ext cx="722" cy="134"/>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27" name="AutoShape 63">
                <a:extLst>
                  <a:ext uri="{FF2B5EF4-FFF2-40B4-BE49-F238E27FC236}">
                    <a16:creationId xmlns:a16="http://schemas.microsoft.com/office/drawing/2014/main" id="{99FEA9D9-F58C-C34F-AA76-A96DFE0CE70A}"/>
                  </a:ext>
                </a:extLst>
              </p:cNvPr>
              <p:cNvSpPr>
                <a:spLocks noChangeArrowheads="1"/>
              </p:cNvSpPr>
              <p:nvPr/>
            </p:nvSpPr>
            <p:spPr bwMode="auto">
              <a:xfrm>
                <a:off x="631" y="2584"/>
                <a:ext cx="692"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411" name="Freeform 64">
              <a:extLst>
                <a:ext uri="{FF2B5EF4-FFF2-40B4-BE49-F238E27FC236}">
                  <a16:creationId xmlns:a16="http://schemas.microsoft.com/office/drawing/2014/main" id="{76F83DEB-6CB2-5740-875B-1B89844BE263}"/>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grpSp>
          <p:nvGrpSpPr>
            <p:cNvPr id="412" name="Group 65">
              <a:extLst>
                <a:ext uri="{FF2B5EF4-FFF2-40B4-BE49-F238E27FC236}">
                  <a16:creationId xmlns:a16="http://schemas.microsoft.com/office/drawing/2014/main" id="{7398C74D-4650-204D-91E2-CBB3BD641926}"/>
                </a:ext>
              </a:extLst>
            </p:cNvPr>
            <p:cNvGrpSpPr>
              <a:grpSpLocks/>
            </p:cNvGrpSpPr>
            <p:nvPr/>
          </p:nvGrpSpPr>
          <p:grpSpPr bwMode="auto">
            <a:xfrm>
              <a:off x="4739" y="1327"/>
              <a:ext cx="582" cy="139"/>
              <a:chOff x="614" y="2568"/>
              <a:chExt cx="725" cy="139"/>
            </a:xfrm>
          </p:grpSpPr>
          <p:sp>
            <p:nvSpPr>
              <p:cNvPr id="424" name="AutoShape 66">
                <a:extLst>
                  <a:ext uri="{FF2B5EF4-FFF2-40B4-BE49-F238E27FC236}">
                    <a16:creationId xmlns:a16="http://schemas.microsoft.com/office/drawing/2014/main" id="{039023CA-977C-5946-9E46-D41AFAF2B198}"/>
                  </a:ext>
                </a:extLst>
              </p:cNvPr>
              <p:cNvSpPr>
                <a:spLocks noChangeArrowheads="1"/>
              </p:cNvSpPr>
              <p:nvPr/>
            </p:nvSpPr>
            <p:spPr bwMode="auto">
              <a:xfrm>
                <a:off x="612" y="2566"/>
                <a:ext cx="729"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25" name="AutoShape 67">
                <a:extLst>
                  <a:ext uri="{FF2B5EF4-FFF2-40B4-BE49-F238E27FC236}">
                    <a16:creationId xmlns:a16="http://schemas.microsoft.com/office/drawing/2014/main" id="{A95F4972-A071-D241-8DB3-965104C3EDEE}"/>
                  </a:ext>
                </a:extLst>
              </p:cNvPr>
              <p:cNvSpPr>
                <a:spLocks noChangeArrowheads="1"/>
              </p:cNvSpPr>
              <p:nvPr/>
            </p:nvSpPr>
            <p:spPr bwMode="auto">
              <a:xfrm>
                <a:off x="626" y="2580"/>
                <a:ext cx="700"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413" name="Rectangle 68">
              <a:extLst>
                <a:ext uri="{FF2B5EF4-FFF2-40B4-BE49-F238E27FC236}">
                  <a16:creationId xmlns:a16="http://schemas.microsoft.com/office/drawing/2014/main" id="{87EA3775-452B-1C4A-BCB4-1F82D746EBF2}"/>
                </a:ext>
              </a:extLst>
            </p:cNvPr>
            <p:cNvSpPr>
              <a:spLocks noChangeArrowheads="1"/>
            </p:cNvSpPr>
            <p:nvPr/>
          </p:nvSpPr>
          <p:spPr bwMode="auto">
            <a:xfrm>
              <a:off x="5252" y="429"/>
              <a:ext cx="65"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14" name="Freeform 69">
              <a:extLst>
                <a:ext uri="{FF2B5EF4-FFF2-40B4-BE49-F238E27FC236}">
                  <a16:creationId xmlns:a16="http://schemas.microsoft.com/office/drawing/2014/main" id="{45913A8B-722F-4340-A919-72B4EE032AF2}"/>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415" name="Freeform 70">
              <a:extLst>
                <a:ext uri="{FF2B5EF4-FFF2-40B4-BE49-F238E27FC236}">
                  <a16:creationId xmlns:a16="http://schemas.microsoft.com/office/drawing/2014/main" id="{2676EFF8-49E0-8440-A1AD-B54B20D4F45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416" name="Oval 71">
              <a:extLst>
                <a:ext uri="{FF2B5EF4-FFF2-40B4-BE49-F238E27FC236}">
                  <a16:creationId xmlns:a16="http://schemas.microsoft.com/office/drawing/2014/main" id="{1F85A707-5AE3-F64D-94EF-B9C82DB6D43A}"/>
                </a:ext>
              </a:extLst>
            </p:cNvPr>
            <p:cNvSpPr>
              <a:spLocks noChangeArrowheads="1"/>
            </p:cNvSpPr>
            <p:nvPr/>
          </p:nvSpPr>
          <p:spPr bwMode="auto">
            <a:xfrm>
              <a:off x="5518" y="2610"/>
              <a:ext cx="47"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17" name="Freeform 72">
              <a:extLst>
                <a:ext uri="{FF2B5EF4-FFF2-40B4-BE49-F238E27FC236}">
                  <a16:creationId xmlns:a16="http://schemas.microsoft.com/office/drawing/2014/main" id="{CAAAAF2D-30B7-D84B-BF96-1507DDCB2A1E}"/>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418" name="AutoShape 73">
              <a:extLst>
                <a:ext uri="{FF2B5EF4-FFF2-40B4-BE49-F238E27FC236}">
                  <a16:creationId xmlns:a16="http://schemas.microsoft.com/office/drawing/2014/main" id="{BA3EE2C3-2176-8A45-B380-5804587A3840}"/>
                </a:ext>
              </a:extLst>
            </p:cNvPr>
            <p:cNvSpPr>
              <a:spLocks noChangeArrowheads="1"/>
            </p:cNvSpPr>
            <p:nvPr/>
          </p:nvSpPr>
          <p:spPr bwMode="auto">
            <a:xfrm>
              <a:off x="4140" y="2679"/>
              <a:ext cx="1200"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19" name="AutoShape 74">
              <a:extLst>
                <a:ext uri="{FF2B5EF4-FFF2-40B4-BE49-F238E27FC236}">
                  <a16:creationId xmlns:a16="http://schemas.microsoft.com/office/drawing/2014/main" id="{08D47FAF-BF1B-1F44-985D-760303B47B3A}"/>
                </a:ext>
              </a:extLst>
            </p:cNvPr>
            <p:cNvSpPr>
              <a:spLocks noChangeArrowheads="1"/>
            </p:cNvSpPr>
            <p:nvPr/>
          </p:nvSpPr>
          <p:spPr bwMode="auto">
            <a:xfrm>
              <a:off x="4205" y="2714"/>
              <a:ext cx="1070" cy="76"/>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20" name="Oval 75">
              <a:extLst>
                <a:ext uri="{FF2B5EF4-FFF2-40B4-BE49-F238E27FC236}">
                  <a16:creationId xmlns:a16="http://schemas.microsoft.com/office/drawing/2014/main" id="{AF962D89-4DC3-CB40-AD48-4E975B0F2900}"/>
                </a:ext>
              </a:extLst>
            </p:cNvPr>
            <p:cNvSpPr>
              <a:spLocks noChangeArrowheads="1"/>
            </p:cNvSpPr>
            <p:nvPr/>
          </p:nvSpPr>
          <p:spPr bwMode="auto">
            <a:xfrm>
              <a:off x="4306" y="2381"/>
              <a:ext cx="160"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21" name="Oval 76">
              <a:extLst>
                <a:ext uri="{FF2B5EF4-FFF2-40B4-BE49-F238E27FC236}">
                  <a16:creationId xmlns:a16="http://schemas.microsoft.com/office/drawing/2014/main" id="{BA8014D1-6702-5849-87C3-1AE05DDF6085}"/>
                </a:ext>
              </a:extLst>
            </p:cNvPr>
            <p:cNvSpPr>
              <a:spLocks noChangeArrowheads="1"/>
            </p:cNvSpPr>
            <p:nvPr/>
          </p:nvSpPr>
          <p:spPr bwMode="auto">
            <a:xfrm>
              <a:off x="4489" y="2387"/>
              <a:ext cx="160" cy="139"/>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fontAlgn="base">
                <a:spcBef>
                  <a:spcPct val="0"/>
                </a:spcBef>
                <a:spcAft>
                  <a:spcPct val="0"/>
                </a:spcAft>
                <a:defRPr/>
              </a:pPr>
              <a:endParaRPr lang="en-US" sz="1350" kern="0">
                <a:solidFill>
                  <a:srgbClr val="FF0000"/>
                </a:solidFill>
                <a:latin typeface="Arial" charset="0"/>
                <a:ea typeface="ＭＳ Ｐゴシック" charset="0"/>
                <a:cs typeface="Arial" charset="0"/>
              </a:endParaRPr>
            </a:p>
          </p:txBody>
        </p:sp>
        <p:sp>
          <p:nvSpPr>
            <p:cNvPr id="422" name="Oval 77">
              <a:extLst>
                <a:ext uri="{FF2B5EF4-FFF2-40B4-BE49-F238E27FC236}">
                  <a16:creationId xmlns:a16="http://schemas.microsoft.com/office/drawing/2014/main" id="{3083C069-59B7-F047-91ED-17672B32B7F3}"/>
                </a:ext>
              </a:extLst>
            </p:cNvPr>
            <p:cNvSpPr>
              <a:spLocks noChangeArrowheads="1"/>
            </p:cNvSpPr>
            <p:nvPr/>
          </p:nvSpPr>
          <p:spPr bwMode="auto">
            <a:xfrm>
              <a:off x="4660" y="2381"/>
              <a:ext cx="160" cy="139"/>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23" name="Rectangle 78">
              <a:extLst>
                <a:ext uri="{FF2B5EF4-FFF2-40B4-BE49-F238E27FC236}">
                  <a16:creationId xmlns:a16="http://schemas.microsoft.com/office/drawing/2014/main" id="{A0E616B9-1439-8B49-B42F-245B61F69E59}"/>
                </a:ext>
              </a:extLst>
            </p:cNvPr>
            <p:cNvSpPr>
              <a:spLocks noChangeArrowheads="1"/>
            </p:cNvSpPr>
            <p:nvPr/>
          </p:nvSpPr>
          <p:spPr bwMode="auto">
            <a:xfrm>
              <a:off x="5062" y="1832"/>
              <a:ext cx="83" cy="764"/>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grpSp>
        <p:nvGrpSpPr>
          <p:cNvPr id="432" name="Group 431">
            <a:extLst>
              <a:ext uri="{FF2B5EF4-FFF2-40B4-BE49-F238E27FC236}">
                <a16:creationId xmlns:a16="http://schemas.microsoft.com/office/drawing/2014/main" id="{E69B56F2-B7D2-5247-8C5B-11CDFE50D6C7}"/>
              </a:ext>
            </a:extLst>
          </p:cNvPr>
          <p:cNvGrpSpPr/>
          <p:nvPr/>
        </p:nvGrpSpPr>
        <p:grpSpPr>
          <a:xfrm>
            <a:off x="1768111" y="2897322"/>
            <a:ext cx="253916" cy="622697"/>
            <a:chOff x="7237996" y="2270077"/>
            <a:chExt cx="338555" cy="830263"/>
          </a:xfrm>
        </p:grpSpPr>
        <p:sp>
          <p:nvSpPr>
            <p:cNvPr id="433" name="Text Box 10">
              <a:extLst>
                <a:ext uri="{FF2B5EF4-FFF2-40B4-BE49-F238E27FC236}">
                  <a16:creationId xmlns:a16="http://schemas.microsoft.com/office/drawing/2014/main" id="{A25707E3-FE96-074A-AE26-F8222C4C395A}"/>
                </a:ext>
              </a:extLst>
            </p:cNvPr>
            <p:cNvSpPr txBox="1">
              <a:spLocks noChangeArrowheads="1"/>
            </p:cNvSpPr>
            <p:nvPr/>
          </p:nvSpPr>
          <p:spPr bwMode="auto">
            <a:xfrm rot="16200000">
              <a:off x="7109970" y="2493708"/>
              <a:ext cx="594608" cy="33855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a:solidFill>
                    <a:srgbClr val="000000"/>
                  </a:solidFill>
                  <a:latin typeface="Arial" charset="0"/>
                </a:rPr>
                <a:t>RTT</a:t>
              </a:r>
              <a:endParaRPr lang="en-US" sz="750" dirty="0">
                <a:solidFill>
                  <a:srgbClr val="000000"/>
                </a:solidFill>
                <a:latin typeface="Arial" charset="0"/>
              </a:endParaRPr>
            </a:p>
          </p:txBody>
        </p:sp>
        <p:sp>
          <p:nvSpPr>
            <p:cNvPr id="434" name="Line 15">
              <a:extLst>
                <a:ext uri="{FF2B5EF4-FFF2-40B4-BE49-F238E27FC236}">
                  <a16:creationId xmlns:a16="http://schemas.microsoft.com/office/drawing/2014/main" id="{1BE79FAE-9CDC-7B45-A6C0-E89FC9FC2363}"/>
                </a:ext>
              </a:extLst>
            </p:cNvPr>
            <p:cNvSpPr>
              <a:spLocks noChangeShapeType="1"/>
            </p:cNvSpPr>
            <p:nvPr/>
          </p:nvSpPr>
          <p:spPr bwMode="auto">
            <a:xfrm flipH="1" flipV="1">
              <a:off x="7399338" y="2270077"/>
              <a:ext cx="4762" cy="219075"/>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35" name="Line 16">
              <a:extLst>
                <a:ext uri="{FF2B5EF4-FFF2-40B4-BE49-F238E27FC236}">
                  <a16:creationId xmlns:a16="http://schemas.microsoft.com/office/drawing/2014/main" id="{59A77926-4B5A-AC4A-B560-0B735D6BC784}"/>
                </a:ext>
              </a:extLst>
            </p:cNvPr>
            <p:cNvSpPr>
              <a:spLocks noChangeShapeType="1"/>
            </p:cNvSpPr>
            <p:nvPr/>
          </p:nvSpPr>
          <p:spPr bwMode="auto">
            <a:xfrm>
              <a:off x="7408863" y="2876502"/>
              <a:ext cx="4762" cy="223838"/>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grpSp>
        <p:nvGrpSpPr>
          <p:cNvPr id="436" name="Group 435">
            <a:extLst>
              <a:ext uri="{FF2B5EF4-FFF2-40B4-BE49-F238E27FC236}">
                <a16:creationId xmlns:a16="http://schemas.microsoft.com/office/drawing/2014/main" id="{E69B56F2-B7D2-5247-8C5B-11CDFE50D6C7}"/>
              </a:ext>
            </a:extLst>
          </p:cNvPr>
          <p:cNvGrpSpPr/>
          <p:nvPr/>
        </p:nvGrpSpPr>
        <p:grpSpPr>
          <a:xfrm>
            <a:off x="1785916" y="3600032"/>
            <a:ext cx="253916" cy="622697"/>
            <a:chOff x="7237996" y="2270077"/>
            <a:chExt cx="338555" cy="830263"/>
          </a:xfrm>
        </p:grpSpPr>
        <p:sp>
          <p:nvSpPr>
            <p:cNvPr id="437" name="Text Box 10">
              <a:extLst>
                <a:ext uri="{FF2B5EF4-FFF2-40B4-BE49-F238E27FC236}">
                  <a16:creationId xmlns:a16="http://schemas.microsoft.com/office/drawing/2014/main" id="{A25707E3-FE96-074A-AE26-F8222C4C395A}"/>
                </a:ext>
              </a:extLst>
            </p:cNvPr>
            <p:cNvSpPr txBox="1">
              <a:spLocks noChangeArrowheads="1"/>
            </p:cNvSpPr>
            <p:nvPr/>
          </p:nvSpPr>
          <p:spPr bwMode="auto">
            <a:xfrm rot="16200000">
              <a:off x="7109970" y="2493708"/>
              <a:ext cx="594608" cy="33855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a:solidFill>
                    <a:srgbClr val="000000"/>
                  </a:solidFill>
                  <a:latin typeface="Arial" charset="0"/>
                </a:rPr>
                <a:t>RTT</a:t>
              </a:r>
              <a:endParaRPr lang="en-US" sz="750" dirty="0">
                <a:solidFill>
                  <a:srgbClr val="000000"/>
                </a:solidFill>
                <a:latin typeface="Arial" charset="0"/>
              </a:endParaRPr>
            </a:p>
          </p:txBody>
        </p:sp>
        <p:sp>
          <p:nvSpPr>
            <p:cNvPr id="438" name="Line 15">
              <a:extLst>
                <a:ext uri="{FF2B5EF4-FFF2-40B4-BE49-F238E27FC236}">
                  <a16:creationId xmlns:a16="http://schemas.microsoft.com/office/drawing/2014/main" id="{1BE79FAE-9CDC-7B45-A6C0-E89FC9FC2363}"/>
                </a:ext>
              </a:extLst>
            </p:cNvPr>
            <p:cNvSpPr>
              <a:spLocks noChangeShapeType="1"/>
            </p:cNvSpPr>
            <p:nvPr/>
          </p:nvSpPr>
          <p:spPr bwMode="auto">
            <a:xfrm flipH="1" flipV="1">
              <a:off x="7399338" y="2270077"/>
              <a:ext cx="4762" cy="219075"/>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39" name="Line 16">
              <a:extLst>
                <a:ext uri="{FF2B5EF4-FFF2-40B4-BE49-F238E27FC236}">
                  <a16:creationId xmlns:a16="http://schemas.microsoft.com/office/drawing/2014/main" id="{59A77926-4B5A-AC4A-B560-0B735D6BC784}"/>
                </a:ext>
              </a:extLst>
            </p:cNvPr>
            <p:cNvSpPr>
              <a:spLocks noChangeShapeType="1"/>
            </p:cNvSpPr>
            <p:nvPr/>
          </p:nvSpPr>
          <p:spPr bwMode="auto">
            <a:xfrm>
              <a:off x="7408863" y="2876502"/>
              <a:ext cx="4762" cy="223838"/>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441" name="Text Box 36">
            <a:extLst>
              <a:ext uri="{FF2B5EF4-FFF2-40B4-BE49-F238E27FC236}">
                <a16:creationId xmlns:a16="http://schemas.microsoft.com/office/drawing/2014/main" id="{325F31E4-5A9D-1040-8789-38B287C19C3E}"/>
              </a:ext>
            </a:extLst>
          </p:cNvPr>
          <p:cNvSpPr txBox="1">
            <a:spLocks noChangeArrowheads="1"/>
          </p:cNvSpPr>
          <p:nvPr/>
        </p:nvSpPr>
        <p:spPr bwMode="auto">
          <a:xfrm>
            <a:off x="993705" y="2041557"/>
            <a:ext cx="713657"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u="none" strike="noStrike" kern="0" cap="none" spc="0" normalizeH="0" baseline="0" noProof="0" dirty="0" smtClean="0">
                <a:ln>
                  <a:noFill/>
                </a:ln>
                <a:solidFill>
                  <a:srgbClr val="C00000"/>
                </a:solidFill>
                <a:effectLst/>
                <a:uLnTx/>
                <a:uFillTx/>
                <a:latin typeface="Avenir Book" panose="020B0503020203020204" pitchFamily="34" charset="-78"/>
                <a:cs typeface="Avenir Book" panose="020B0503020203020204" pitchFamily="34" charset="-78"/>
              </a:rPr>
              <a:t>CW = 1</a:t>
            </a:r>
            <a:endParaRPr kumimoji="0" lang="en-US" sz="1200" b="0" u="none" strike="noStrike" kern="0" cap="none" spc="0" normalizeH="0" baseline="0" noProof="0" dirty="0">
              <a:ln>
                <a:noFill/>
              </a:ln>
              <a:solidFill>
                <a:srgbClr val="C00000"/>
              </a:solidFill>
              <a:effectLst/>
              <a:uLnTx/>
              <a:uFillTx/>
              <a:latin typeface="Avenir Book" panose="020B0503020203020204" pitchFamily="34" charset="-78"/>
              <a:cs typeface="Avenir Book" panose="020B0503020203020204" pitchFamily="34" charset="-78"/>
            </a:endParaRPr>
          </a:p>
        </p:txBody>
      </p:sp>
      <p:sp>
        <p:nvSpPr>
          <p:cNvPr id="442" name="Text Box 36">
            <a:extLst>
              <a:ext uri="{FF2B5EF4-FFF2-40B4-BE49-F238E27FC236}">
                <a16:creationId xmlns:a16="http://schemas.microsoft.com/office/drawing/2014/main" id="{325F31E4-5A9D-1040-8789-38B287C19C3E}"/>
              </a:ext>
            </a:extLst>
          </p:cNvPr>
          <p:cNvSpPr txBox="1">
            <a:spLocks noChangeArrowheads="1"/>
          </p:cNvSpPr>
          <p:nvPr/>
        </p:nvSpPr>
        <p:spPr bwMode="auto">
          <a:xfrm>
            <a:off x="970264" y="2594841"/>
            <a:ext cx="713657"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u="none" strike="noStrike" kern="0" cap="none" spc="0" normalizeH="0" baseline="0" noProof="0" dirty="0" smtClean="0">
                <a:ln>
                  <a:noFill/>
                </a:ln>
                <a:solidFill>
                  <a:srgbClr val="C00000"/>
                </a:solidFill>
                <a:effectLst/>
                <a:uLnTx/>
                <a:uFillTx/>
                <a:latin typeface="Avenir Book" panose="020B0503020203020204" pitchFamily="34" charset="-78"/>
                <a:cs typeface="Avenir Book" panose="020B0503020203020204" pitchFamily="34" charset="-78"/>
              </a:rPr>
              <a:t>CW = 2</a:t>
            </a:r>
            <a:endParaRPr kumimoji="0" lang="en-US" sz="1200" b="0" u="none" strike="noStrike" kern="0" cap="none" spc="0" normalizeH="0" baseline="0" noProof="0" dirty="0">
              <a:ln>
                <a:noFill/>
              </a:ln>
              <a:solidFill>
                <a:srgbClr val="C00000"/>
              </a:solidFill>
              <a:effectLst/>
              <a:uLnTx/>
              <a:uFillTx/>
              <a:latin typeface="Avenir Book" panose="020B0503020203020204" pitchFamily="34" charset="-78"/>
              <a:cs typeface="Avenir Book" panose="020B0503020203020204" pitchFamily="34" charset="-78"/>
            </a:endParaRPr>
          </a:p>
        </p:txBody>
      </p:sp>
      <p:sp>
        <p:nvSpPr>
          <p:cNvPr id="443" name="Text Box 36">
            <a:extLst>
              <a:ext uri="{FF2B5EF4-FFF2-40B4-BE49-F238E27FC236}">
                <a16:creationId xmlns:a16="http://schemas.microsoft.com/office/drawing/2014/main" id="{325F31E4-5A9D-1040-8789-38B287C19C3E}"/>
              </a:ext>
            </a:extLst>
          </p:cNvPr>
          <p:cNvSpPr txBox="1">
            <a:spLocks noChangeArrowheads="1"/>
          </p:cNvSpPr>
          <p:nvPr/>
        </p:nvSpPr>
        <p:spPr bwMode="auto">
          <a:xfrm>
            <a:off x="988650" y="3379328"/>
            <a:ext cx="713657"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u="none" strike="noStrike" kern="0" cap="none" spc="0" normalizeH="0" baseline="0" noProof="0" dirty="0" smtClean="0">
                <a:ln>
                  <a:noFill/>
                </a:ln>
                <a:solidFill>
                  <a:srgbClr val="C00000"/>
                </a:solidFill>
                <a:effectLst/>
                <a:uLnTx/>
                <a:uFillTx/>
                <a:latin typeface="Avenir Book" panose="020B0503020203020204" pitchFamily="34" charset="-78"/>
                <a:cs typeface="Avenir Book" panose="020B0503020203020204" pitchFamily="34" charset="-78"/>
              </a:rPr>
              <a:t>CW = 4</a:t>
            </a:r>
            <a:endParaRPr kumimoji="0" lang="en-US" sz="1200" b="0" u="none" strike="noStrike" kern="0" cap="none" spc="0" normalizeH="0" baseline="0" noProof="0" dirty="0">
              <a:ln>
                <a:noFill/>
              </a:ln>
              <a:solidFill>
                <a:srgbClr val="C00000"/>
              </a:solidFill>
              <a:effectLst/>
              <a:uLnTx/>
              <a:uFillTx/>
              <a:latin typeface="Avenir Book" panose="020B0503020203020204" pitchFamily="34" charset="-78"/>
              <a:cs typeface="Avenir Book" panose="020B0503020203020204" pitchFamily="34" charset="-78"/>
            </a:endParaRPr>
          </a:p>
        </p:txBody>
      </p:sp>
      <p:sp>
        <p:nvSpPr>
          <p:cNvPr id="444" name="Text Box 36">
            <a:extLst>
              <a:ext uri="{FF2B5EF4-FFF2-40B4-BE49-F238E27FC236}">
                <a16:creationId xmlns:a16="http://schemas.microsoft.com/office/drawing/2014/main" id="{325F31E4-5A9D-1040-8789-38B287C19C3E}"/>
              </a:ext>
            </a:extLst>
          </p:cNvPr>
          <p:cNvSpPr txBox="1">
            <a:spLocks noChangeArrowheads="1"/>
          </p:cNvSpPr>
          <p:nvPr/>
        </p:nvSpPr>
        <p:spPr bwMode="auto">
          <a:xfrm>
            <a:off x="981287" y="4048364"/>
            <a:ext cx="713657"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u="none" strike="noStrike" kern="0" cap="none" spc="0" normalizeH="0" baseline="0" noProof="0" dirty="0" smtClean="0">
                <a:ln>
                  <a:noFill/>
                </a:ln>
                <a:solidFill>
                  <a:srgbClr val="C00000"/>
                </a:solidFill>
                <a:effectLst/>
                <a:uLnTx/>
                <a:uFillTx/>
                <a:latin typeface="Avenir Book" panose="020B0503020203020204" pitchFamily="34" charset="-78"/>
                <a:cs typeface="Avenir Book" panose="020B0503020203020204" pitchFamily="34" charset="-78"/>
              </a:rPr>
              <a:t>CW = 5</a:t>
            </a:r>
            <a:endParaRPr kumimoji="0" lang="en-US" sz="1200" b="0" u="none" strike="noStrike" kern="0" cap="none" spc="0" normalizeH="0" baseline="0" noProof="0" dirty="0">
              <a:ln>
                <a:noFill/>
              </a:ln>
              <a:solidFill>
                <a:srgbClr val="C00000"/>
              </a:solidFill>
              <a:effectLst/>
              <a:uLnTx/>
              <a:uFillTx/>
              <a:latin typeface="Avenir Book" panose="020B0503020203020204" pitchFamily="34" charset="-78"/>
              <a:cs typeface="Avenir Book" panose="020B0503020203020204" pitchFamily="34" charset="-78"/>
            </a:endParaRPr>
          </a:p>
        </p:txBody>
      </p:sp>
      <p:sp>
        <p:nvSpPr>
          <p:cNvPr id="445" name="TextBox 444"/>
          <p:cNvSpPr txBox="1"/>
          <p:nvPr/>
        </p:nvSpPr>
        <p:spPr>
          <a:xfrm>
            <a:off x="458404" y="4760393"/>
            <a:ext cx="8274654" cy="369332"/>
          </a:xfrm>
          <a:prstGeom prst="rect">
            <a:avLst/>
          </a:prstGeom>
          <a:solidFill>
            <a:srgbClr val="FF9999">
              <a:alpha val="32000"/>
            </a:srgbClr>
          </a:solidFill>
          <a:ln cap="rnd">
            <a:solidFill>
              <a:srgbClr val="C00000"/>
            </a:solidFill>
          </a:ln>
        </p:spPr>
        <p:txBody>
          <a:bodyPr wrap="square" rtlCol="0">
            <a:spAutoFit/>
          </a:bodyPr>
          <a:lstStyle/>
          <a:p>
            <a:pPr algn="ctr"/>
            <a:r>
              <a:rPr lang="en-US" altLang="en-US" dirty="0" smtClean="0">
                <a:solidFill>
                  <a:srgbClr val="0000FF"/>
                </a:solidFill>
                <a:latin typeface="Avenir Book" panose="020B0503020203020204" pitchFamily="34" charset="-78"/>
                <a:cs typeface="Avenir Book" panose="020B0503020203020204" pitchFamily="34" charset="-78"/>
              </a:rPr>
              <a:t>After 1 RTT, the CW is approx. increasing by 1 MSS </a:t>
            </a:r>
            <a:r>
              <a:rPr lang="en-US" altLang="en-US" dirty="0" smtClean="0">
                <a:solidFill>
                  <a:srgbClr val="0000FF"/>
                </a:solidFill>
                <a:latin typeface="Avenir Book" panose="020B0503020203020204" pitchFamily="34" charset="-78"/>
                <a:cs typeface="Avenir Book" panose="020B0503020203020204" pitchFamily="34" charset="-78"/>
                <a:sym typeface="Wingdings" panose="05000000000000000000" pitchFamily="2" charset="2"/>
              </a:rPr>
              <a:t> Congestion avoidance</a:t>
            </a:r>
            <a:endParaRPr lang="en-IN" dirty="0">
              <a:solidFill>
                <a:srgbClr val="0000FF"/>
              </a:solidFill>
              <a:latin typeface="Avenir Book" panose="020B0503020203020204" pitchFamily="34" charset="-78"/>
              <a:cs typeface="Avenir Book" panose="020B0503020203020204" pitchFamily="34" charset="-78"/>
            </a:endParaRPr>
          </a:p>
        </p:txBody>
      </p:sp>
      <p:grpSp>
        <p:nvGrpSpPr>
          <p:cNvPr id="193" name="Group 65">
            <a:extLst>
              <a:ext uri="{FF2B5EF4-FFF2-40B4-BE49-F238E27FC236}">
                <a16:creationId xmlns:a16="http://schemas.microsoft.com/office/drawing/2014/main" id="{931A5080-440D-784B-A586-03D399A7E982}"/>
              </a:ext>
            </a:extLst>
          </p:cNvPr>
          <p:cNvGrpSpPr>
            <a:grpSpLocks/>
          </p:cNvGrpSpPr>
          <p:nvPr/>
        </p:nvGrpSpPr>
        <p:grpSpPr bwMode="auto">
          <a:xfrm>
            <a:off x="7221410" y="2734549"/>
            <a:ext cx="2519295" cy="307975"/>
            <a:chOff x="-169" y="956"/>
            <a:chExt cx="1054" cy="194"/>
          </a:xfrm>
        </p:grpSpPr>
        <p:sp>
          <p:nvSpPr>
            <p:cNvPr id="194" name="Rectangle 60">
              <a:extLst>
                <a:ext uri="{FF2B5EF4-FFF2-40B4-BE49-F238E27FC236}">
                  <a16:creationId xmlns:a16="http://schemas.microsoft.com/office/drawing/2014/main" id="{B26ABC90-7E5F-8A4E-8270-EAE554611A43}"/>
                </a:ext>
              </a:extLst>
            </p:cNvPr>
            <p:cNvSpPr>
              <a:spLocks noChangeArrowheads="1"/>
            </p:cNvSpPr>
            <p:nvPr/>
          </p:nvSpPr>
          <p:spPr bwMode="auto">
            <a:xfrm>
              <a:off x="115" y="960"/>
              <a:ext cx="243" cy="144"/>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95" name="Text Box 46">
              <a:extLst>
                <a:ext uri="{FF2B5EF4-FFF2-40B4-BE49-F238E27FC236}">
                  <a16:creationId xmlns:a16="http://schemas.microsoft.com/office/drawing/2014/main" id="{7BFA6562-0DAC-EB45-9C52-212661A48237}"/>
                </a:ext>
              </a:extLst>
            </p:cNvPr>
            <p:cNvSpPr txBox="1">
              <a:spLocks noChangeArrowheads="1"/>
            </p:cNvSpPr>
            <p:nvPr/>
          </p:nvSpPr>
          <p:spPr bwMode="auto">
            <a:xfrm>
              <a:off x="-169" y="956"/>
              <a:ext cx="1054"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1200" cap="none" spc="0" normalizeH="0" baseline="0" noProof="0" dirty="0" smtClean="0">
                  <a:ln>
                    <a:noFill/>
                  </a:ln>
                  <a:effectLst/>
                  <a:uLnTx/>
                  <a:uFillTx/>
                  <a:latin typeface="Avenir Book" panose="020B0503020203020204" pitchFamily="34" charset="-78"/>
                  <a:cs typeface="Avenir Book" panose="020B0503020203020204" pitchFamily="34" charset="-78"/>
                </a:rPr>
                <a:t>1 </a:t>
              </a:r>
              <a:r>
                <a:rPr kumimoji="0" lang="en-US" sz="1400" b="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rPr>
                <a:t>2 3 4</a:t>
              </a:r>
              <a:r>
                <a:rPr kumimoji="0" lang="en-US" sz="1400" b="0" u="none" strike="noStrike" kern="1200" cap="none" spc="0" normalizeH="0" baseline="0" noProof="0" dirty="0">
                  <a:ln>
                    <a:noFill/>
                  </a:ln>
                  <a:solidFill>
                    <a:schemeClr val="bg1"/>
                  </a:solidFill>
                  <a:effectLst/>
                  <a:uLnTx/>
                  <a:uFillTx/>
                  <a:latin typeface="Avenir Book" panose="020B0503020203020204" pitchFamily="34" charset="-78"/>
                  <a:cs typeface="Avenir Book" panose="020B0503020203020204" pitchFamily="34" charset="-78"/>
                </a:rPr>
                <a:t> 5 6 7 </a:t>
              </a:r>
              <a:r>
                <a:rPr kumimoji="0" lang="en-US" sz="1400" b="0" u="none" strike="noStrike" kern="1200" cap="none" spc="0" normalizeH="0" baseline="0" noProof="0" dirty="0" smtClean="0">
                  <a:ln>
                    <a:noFill/>
                  </a:ln>
                  <a:solidFill>
                    <a:schemeClr val="bg1"/>
                  </a:solidFill>
                  <a:effectLst/>
                  <a:uLnTx/>
                  <a:uFillTx/>
                  <a:latin typeface="Avenir Book" panose="020B0503020203020204" pitchFamily="34" charset="-78"/>
                  <a:cs typeface="Avenir Book" panose="020B0503020203020204" pitchFamily="34" charset="-78"/>
                </a:rPr>
                <a:t>8 </a:t>
              </a:r>
              <a:r>
                <a:rPr kumimoji="0" lang="en-US" sz="1400" b="0" u="none" strike="noStrike" kern="1200" cap="none" spc="0" normalizeH="0" baseline="0" noProof="0" dirty="0" smtClean="0">
                  <a:ln>
                    <a:noFill/>
                  </a:ln>
                  <a:effectLst/>
                  <a:uLnTx/>
                  <a:uFillTx/>
                  <a:latin typeface="Avenir Book" panose="020B0503020203020204" pitchFamily="34" charset="-78"/>
                  <a:cs typeface="Avenir Book" panose="020B0503020203020204" pitchFamily="34" charset="-78"/>
                </a:rPr>
                <a:t>9 10 11 </a:t>
              </a:r>
              <a:r>
                <a:rPr kumimoji="0" lang="en-US" sz="1400" b="0" u="none" strike="noStrike" kern="1200" cap="none" spc="0" normalizeH="0" baseline="0" noProof="0" dirty="0" smtClean="0">
                  <a:ln>
                    <a:noFill/>
                  </a:ln>
                  <a:effectLst/>
                  <a:uLnTx/>
                  <a:uFillTx/>
                  <a:latin typeface="Avenir Book" panose="020B0503020203020204" pitchFamily="34" charset="-78"/>
                  <a:cs typeface="Avenir Book" panose="020B0503020203020204" pitchFamily="34" charset="-78"/>
                </a:rPr>
                <a:t>12 13 </a:t>
              </a:r>
              <a:endParaRPr kumimoji="0" lang="en-US" sz="1400" b="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grpSp>
      <p:sp>
        <p:nvSpPr>
          <p:cNvPr id="196" name="Text Box 36">
            <a:extLst>
              <a:ext uri="{FF2B5EF4-FFF2-40B4-BE49-F238E27FC236}">
                <a16:creationId xmlns:a16="http://schemas.microsoft.com/office/drawing/2014/main" id="{325F31E4-5A9D-1040-8789-38B287C19C3E}"/>
              </a:ext>
            </a:extLst>
          </p:cNvPr>
          <p:cNvSpPr txBox="1">
            <a:spLocks noChangeArrowheads="1"/>
          </p:cNvSpPr>
          <p:nvPr/>
        </p:nvSpPr>
        <p:spPr bwMode="auto">
          <a:xfrm>
            <a:off x="6002065" y="2727082"/>
            <a:ext cx="1284326"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0" cap="none" spc="0" normalizeH="0" baseline="0" noProof="0" dirty="0" smtClean="0">
                <a:ln>
                  <a:noFill/>
                </a:ln>
                <a:solidFill>
                  <a:srgbClr val="C00000"/>
                </a:solidFill>
                <a:effectLst/>
                <a:uLnTx/>
                <a:uFillTx/>
                <a:latin typeface="Avenir Book" panose="020B0503020203020204" pitchFamily="34" charset="-78"/>
                <a:cs typeface="Avenir Book" panose="020B0503020203020204" pitchFamily="34" charset="-78"/>
              </a:rPr>
              <a:t>CW = 4 + 1/4</a:t>
            </a:r>
            <a:endParaRPr kumimoji="0" lang="en-US" sz="1400" b="0" u="none" strike="noStrike" kern="0" cap="none" spc="0" normalizeH="0" baseline="0" noProof="0" dirty="0">
              <a:ln>
                <a:noFill/>
              </a:ln>
              <a:solidFill>
                <a:srgbClr val="C00000"/>
              </a:solidFill>
              <a:effectLst/>
              <a:uLnTx/>
              <a:uFillTx/>
              <a:latin typeface="Avenir Book" panose="020B0503020203020204" pitchFamily="34" charset="-78"/>
              <a:cs typeface="Avenir Book" panose="020B0503020203020204" pitchFamily="34" charset="-78"/>
            </a:endParaRPr>
          </a:p>
        </p:txBody>
      </p:sp>
      <p:grpSp>
        <p:nvGrpSpPr>
          <p:cNvPr id="197" name="Group 65">
            <a:extLst>
              <a:ext uri="{FF2B5EF4-FFF2-40B4-BE49-F238E27FC236}">
                <a16:creationId xmlns:a16="http://schemas.microsoft.com/office/drawing/2014/main" id="{931A5080-440D-784B-A586-03D399A7E982}"/>
              </a:ext>
            </a:extLst>
          </p:cNvPr>
          <p:cNvGrpSpPr>
            <a:grpSpLocks/>
          </p:cNvGrpSpPr>
          <p:nvPr/>
        </p:nvGrpSpPr>
        <p:grpSpPr bwMode="auto">
          <a:xfrm>
            <a:off x="7215991" y="3261361"/>
            <a:ext cx="2519295" cy="307977"/>
            <a:chOff x="-173" y="951"/>
            <a:chExt cx="1054" cy="194"/>
          </a:xfrm>
        </p:grpSpPr>
        <p:sp>
          <p:nvSpPr>
            <p:cNvPr id="198" name="Rectangle 60">
              <a:extLst>
                <a:ext uri="{FF2B5EF4-FFF2-40B4-BE49-F238E27FC236}">
                  <a16:creationId xmlns:a16="http://schemas.microsoft.com/office/drawing/2014/main" id="{B26ABC90-7E5F-8A4E-8270-EAE554611A43}"/>
                </a:ext>
              </a:extLst>
            </p:cNvPr>
            <p:cNvSpPr>
              <a:spLocks noChangeArrowheads="1"/>
            </p:cNvSpPr>
            <p:nvPr/>
          </p:nvSpPr>
          <p:spPr bwMode="auto">
            <a:xfrm>
              <a:off x="175" y="960"/>
              <a:ext cx="243" cy="144"/>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99" name="Text Box 46">
              <a:extLst>
                <a:ext uri="{FF2B5EF4-FFF2-40B4-BE49-F238E27FC236}">
                  <a16:creationId xmlns:a16="http://schemas.microsoft.com/office/drawing/2014/main" id="{7BFA6562-0DAC-EB45-9C52-212661A48237}"/>
                </a:ext>
              </a:extLst>
            </p:cNvPr>
            <p:cNvSpPr txBox="1">
              <a:spLocks noChangeArrowheads="1"/>
            </p:cNvSpPr>
            <p:nvPr/>
          </p:nvSpPr>
          <p:spPr bwMode="auto">
            <a:xfrm>
              <a:off x="-173" y="951"/>
              <a:ext cx="1054"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1200" cap="none" spc="0" normalizeH="0" baseline="0" noProof="0" dirty="0" smtClean="0">
                  <a:ln>
                    <a:noFill/>
                  </a:ln>
                  <a:effectLst/>
                  <a:uLnTx/>
                  <a:uFillTx/>
                  <a:latin typeface="Avenir Book" panose="020B0503020203020204" pitchFamily="34" charset="-78"/>
                  <a:cs typeface="Avenir Book" panose="020B0503020203020204" pitchFamily="34" charset="-78"/>
                </a:rPr>
                <a:t>1 </a:t>
              </a:r>
              <a:r>
                <a:rPr kumimoji="0" lang="en-US" sz="1400" b="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rPr>
                <a:t>2 3 4 5 </a:t>
              </a:r>
              <a:r>
                <a:rPr kumimoji="0" lang="en-US" sz="1400" b="0" u="none" strike="noStrike" kern="1200" cap="none" spc="0" normalizeH="0" baseline="0" noProof="0" dirty="0">
                  <a:ln>
                    <a:noFill/>
                  </a:ln>
                  <a:solidFill>
                    <a:schemeClr val="bg1"/>
                  </a:solidFill>
                  <a:effectLst/>
                  <a:uLnTx/>
                  <a:uFillTx/>
                  <a:latin typeface="Avenir Book" panose="020B0503020203020204" pitchFamily="34" charset="-78"/>
                  <a:cs typeface="Avenir Book" panose="020B0503020203020204" pitchFamily="34" charset="-78"/>
                </a:rPr>
                <a:t>6 7 </a:t>
              </a:r>
              <a:r>
                <a:rPr kumimoji="0" lang="en-US" sz="1400" b="0" u="none" strike="noStrike" kern="1200" cap="none" spc="0" normalizeH="0" baseline="0" noProof="0" dirty="0" smtClean="0">
                  <a:ln>
                    <a:noFill/>
                  </a:ln>
                  <a:solidFill>
                    <a:schemeClr val="bg1"/>
                  </a:solidFill>
                  <a:effectLst/>
                  <a:uLnTx/>
                  <a:uFillTx/>
                  <a:latin typeface="Avenir Book" panose="020B0503020203020204" pitchFamily="34" charset="-78"/>
                  <a:cs typeface="Avenir Book" panose="020B0503020203020204" pitchFamily="34" charset="-78"/>
                </a:rPr>
                <a:t>8 9</a:t>
              </a:r>
              <a:r>
                <a:rPr kumimoji="0" lang="en-US" sz="1400" b="0" u="none" strike="noStrike" kern="1200" cap="none" spc="0" normalizeH="0" baseline="0" noProof="0" dirty="0" smtClean="0">
                  <a:ln>
                    <a:noFill/>
                  </a:ln>
                  <a:effectLst/>
                  <a:uLnTx/>
                  <a:uFillTx/>
                  <a:latin typeface="Avenir Book" panose="020B0503020203020204" pitchFamily="34" charset="-78"/>
                  <a:cs typeface="Avenir Book" panose="020B0503020203020204" pitchFamily="34" charset="-78"/>
                </a:rPr>
                <a:t> 10 11 </a:t>
              </a:r>
              <a:r>
                <a:rPr kumimoji="0" lang="en-US" sz="1400" b="0" u="none" strike="noStrike" kern="1200" cap="none" spc="0" normalizeH="0" baseline="0" noProof="0" dirty="0" smtClean="0">
                  <a:ln>
                    <a:noFill/>
                  </a:ln>
                  <a:effectLst/>
                  <a:uLnTx/>
                  <a:uFillTx/>
                  <a:latin typeface="Avenir Book" panose="020B0503020203020204" pitchFamily="34" charset="-78"/>
                  <a:cs typeface="Avenir Book" panose="020B0503020203020204" pitchFamily="34" charset="-78"/>
                </a:rPr>
                <a:t>12 13 </a:t>
              </a:r>
              <a:endParaRPr kumimoji="0" lang="en-US" sz="1400" b="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grpSp>
      <p:sp>
        <p:nvSpPr>
          <p:cNvPr id="200" name="Text Box 36">
            <a:extLst>
              <a:ext uri="{FF2B5EF4-FFF2-40B4-BE49-F238E27FC236}">
                <a16:creationId xmlns:a16="http://schemas.microsoft.com/office/drawing/2014/main" id="{325F31E4-5A9D-1040-8789-38B287C19C3E}"/>
              </a:ext>
            </a:extLst>
          </p:cNvPr>
          <p:cNvSpPr txBox="1">
            <a:spLocks noChangeArrowheads="1"/>
          </p:cNvSpPr>
          <p:nvPr/>
        </p:nvSpPr>
        <p:spPr bwMode="auto">
          <a:xfrm>
            <a:off x="6006207" y="3261823"/>
            <a:ext cx="1284326"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0" cap="none" spc="0" normalizeH="0" baseline="0" noProof="0" dirty="0" smtClean="0">
                <a:ln>
                  <a:noFill/>
                </a:ln>
                <a:solidFill>
                  <a:srgbClr val="C00000"/>
                </a:solidFill>
                <a:effectLst/>
                <a:uLnTx/>
                <a:uFillTx/>
                <a:latin typeface="Avenir Book" panose="020B0503020203020204" pitchFamily="34" charset="-78"/>
                <a:cs typeface="Avenir Book" panose="020B0503020203020204" pitchFamily="34" charset="-78"/>
              </a:rPr>
              <a:t>CW = 4 + 2/4</a:t>
            </a:r>
            <a:endParaRPr kumimoji="0" lang="en-US" sz="1400" b="0" u="none" strike="noStrike" kern="0" cap="none" spc="0" normalizeH="0" baseline="0" noProof="0" dirty="0">
              <a:ln>
                <a:noFill/>
              </a:ln>
              <a:solidFill>
                <a:srgbClr val="C00000"/>
              </a:solidFill>
              <a:effectLst/>
              <a:uLnTx/>
              <a:uFillTx/>
              <a:latin typeface="Avenir Book" panose="020B0503020203020204" pitchFamily="34" charset="-78"/>
              <a:cs typeface="Avenir Book" panose="020B0503020203020204" pitchFamily="34" charset="-78"/>
            </a:endParaRPr>
          </a:p>
        </p:txBody>
      </p:sp>
      <p:grpSp>
        <p:nvGrpSpPr>
          <p:cNvPr id="201" name="Group 65">
            <a:extLst>
              <a:ext uri="{FF2B5EF4-FFF2-40B4-BE49-F238E27FC236}">
                <a16:creationId xmlns:a16="http://schemas.microsoft.com/office/drawing/2014/main" id="{931A5080-440D-784B-A586-03D399A7E982}"/>
              </a:ext>
            </a:extLst>
          </p:cNvPr>
          <p:cNvGrpSpPr>
            <a:grpSpLocks/>
          </p:cNvGrpSpPr>
          <p:nvPr/>
        </p:nvGrpSpPr>
        <p:grpSpPr bwMode="auto">
          <a:xfrm>
            <a:off x="7221410" y="3718824"/>
            <a:ext cx="2519295" cy="307976"/>
            <a:chOff x="-177" y="968"/>
            <a:chExt cx="1054" cy="194"/>
          </a:xfrm>
        </p:grpSpPr>
        <p:sp>
          <p:nvSpPr>
            <p:cNvPr id="202" name="Rectangle 60">
              <a:extLst>
                <a:ext uri="{FF2B5EF4-FFF2-40B4-BE49-F238E27FC236}">
                  <a16:creationId xmlns:a16="http://schemas.microsoft.com/office/drawing/2014/main" id="{B26ABC90-7E5F-8A4E-8270-EAE554611A43}"/>
                </a:ext>
              </a:extLst>
            </p:cNvPr>
            <p:cNvSpPr>
              <a:spLocks noChangeArrowheads="1"/>
            </p:cNvSpPr>
            <p:nvPr/>
          </p:nvSpPr>
          <p:spPr bwMode="auto">
            <a:xfrm>
              <a:off x="236" y="971"/>
              <a:ext cx="290" cy="144"/>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203" name="Text Box 46">
              <a:extLst>
                <a:ext uri="{FF2B5EF4-FFF2-40B4-BE49-F238E27FC236}">
                  <a16:creationId xmlns:a16="http://schemas.microsoft.com/office/drawing/2014/main" id="{7BFA6562-0DAC-EB45-9C52-212661A48237}"/>
                </a:ext>
              </a:extLst>
            </p:cNvPr>
            <p:cNvSpPr txBox="1">
              <a:spLocks noChangeArrowheads="1"/>
            </p:cNvSpPr>
            <p:nvPr/>
          </p:nvSpPr>
          <p:spPr bwMode="auto">
            <a:xfrm>
              <a:off x="-177" y="968"/>
              <a:ext cx="1054"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1200" cap="none" spc="0" normalizeH="0" baseline="0" noProof="0" dirty="0" smtClean="0">
                  <a:ln>
                    <a:noFill/>
                  </a:ln>
                  <a:effectLst/>
                  <a:uLnTx/>
                  <a:uFillTx/>
                  <a:latin typeface="Avenir Book" panose="020B0503020203020204" pitchFamily="34" charset="-78"/>
                  <a:cs typeface="Avenir Book" panose="020B0503020203020204" pitchFamily="34" charset="-78"/>
                </a:rPr>
                <a:t>1 </a:t>
              </a:r>
              <a:r>
                <a:rPr kumimoji="0" lang="en-US" sz="1400" b="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rPr>
                <a:t>2 3 4 5 6</a:t>
              </a:r>
              <a:r>
                <a:rPr kumimoji="0" lang="en-US" sz="1400" b="0" u="none" strike="noStrike" kern="1200" cap="none" spc="0" normalizeH="0" baseline="0" noProof="0" dirty="0">
                  <a:ln>
                    <a:noFill/>
                  </a:ln>
                  <a:solidFill>
                    <a:schemeClr val="bg1"/>
                  </a:solidFill>
                  <a:effectLst/>
                  <a:uLnTx/>
                  <a:uFillTx/>
                  <a:latin typeface="Avenir Book" panose="020B0503020203020204" pitchFamily="34" charset="-78"/>
                  <a:cs typeface="Avenir Book" panose="020B0503020203020204" pitchFamily="34" charset="-78"/>
                </a:rPr>
                <a:t> 7 </a:t>
              </a:r>
              <a:r>
                <a:rPr kumimoji="0" lang="en-US" sz="1400" b="0" u="none" strike="noStrike" kern="1200" cap="none" spc="0" normalizeH="0" baseline="0" noProof="0" dirty="0" smtClean="0">
                  <a:ln>
                    <a:noFill/>
                  </a:ln>
                  <a:solidFill>
                    <a:schemeClr val="bg1"/>
                  </a:solidFill>
                  <a:effectLst/>
                  <a:uLnTx/>
                  <a:uFillTx/>
                  <a:latin typeface="Avenir Book" panose="020B0503020203020204" pitchFamily="34" charset="-78"/>
                  <a:cs typeface="Avenir Book" panose="020B0503020203020204" pitchFamily="34" charset="-78"/>
                </a:rPr>
                <a:t>8 9</a:t>
              </a:r>
              <a:r>
                <a:rPr kumimoji="0" lang="en-US" sz="1400" b="0" u="none" strike="noStrike" kern="1200" cap="none" spc="0" normalizeH="0" baseline="0" noProof="0" dirty="0" smtClean="0">
                  <a:ln>
                    <a:noFill/>
                  </a:ln>
                  <a:effectLst/>
                  <a:uLnTx/>
                  <a:uFillTx/>
                  <a:latin typeface="Avenir Book" panose="020B0503020203020204" pitchFamily="34" charset="-78"/>
                  <a:cs typeface="Avenir Book" panose="020B0503020203020204" pitchFamily="34" charset="-78"/>
                </a:rPr>
                <a:t> </a:t>
              </a:r>
              <a:r>
                <a:rPr kumimoji="0" lang="en-US" sz="1400" b="0" u="none" strike="noStrike" kern="1200" cap="none" spc="0" normalizeH="0" baseline="0" noProof="0" dirty="0" smtClean="0">
                  <a:ln>
                    <a:noFill/>
                  </a:ln>
                  <a:solidFill>
                    <a:schemeClr val="bg1"/>
                  </a:solidFill>
                  <a:effectLst/>
                  <a:uLnTx/>
                  <a:uFillTx/>
                  <a:latin typeface="Avenir Book" panose="020B0503020203020204" pitchFamily="34" charset="-78"/>
                  <a:cs typeface="Avenir Book" panose="020B0503020203020204" pitchFamily="34" charset="-78"/>
                </a:rPr>
                <a:t>10</a:t>
              </a:r>
              <a:r>
                <a:rPr kumimoji="0" lang="en-US" sz="1400" b="0" u="none" strike="noStrike" kern="1200" cap="none" spc="0" normalizeH="0" baseline="0" noProof="0" dirty="0" smtClean="0">
                  <a:ln>
                    <a:noFill/>
                  </a:ln>
                  <a:effectLst/>
                  <a:uLnTx/>
                  <a:uFillTx/>
                  <a:latin typeface="Avenir Book" panose="020B0503020203020204" pitchFamily="34" charset="-78"/>
                  <a:cs typeface="Avenir Book" panose="020B0503020203020204" pitchFamily="34" charset="-78"/>
                </a:rPr>
                <a:t> 11 </a:t>
              </a:r>
              <a:r>
                <a:rPr kumimoji="0" lang="en-US" sz="1400" b="0" u="none" strike="noStrike" kern="1200" cap="none" spc="0" normalizeH="0" baseline="0" noProof="0" dirty="0" smtClean="0">
                  <a:ln>
                    <a:noFill/>
                  </a:ln>
                  <a:effectLst/>
                  <a:uLnTx/>
                  <a:uFillTx/>
                  <a:latin typeface="Avenir Book" panose="020B0503020203020204" pitchFamily="34" charset="-78"/>
                  <a:cs typeface="Avenir Book" panose="020B0503020203020204" pitchFamily="34" charset="-78"/>
                </a:rPr>
                <a:t>12 13 </a:t>
              </a:r>
              <a:endParaRPr kumimoji="0" lang="en-US" sz="1400" b="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grpSp>
      <p:sp>
        <p:nvSpPr>
          <p:cNvPr id="204" name="Text Box 36">
            <a:extLst>
              <a:ext uri="{FF2B5EF4-FFF2-40B4-BE49-F238E27FC236}">
                <a16:creationId xmlns:a16="http://schemas.microsoft.com/office/drawing/2014/main" id="{325F31E4-5A9D-1040-8789-38B287C19C3E}"/>
              </a:ext>
            </a:extLst>
          </p:cNvPr>
          <p:cNvSpPr txBox="1">
            <a:spLocks noChangeArrowheads="1"/>
          </p:cNvSpPr>
          <p:nvPr/>
        </p:nvSpPr>
        <p:spPr bwMode="auto">
          <a:xfrm>
            <a:off x="6021187" y="3692303"/>
            <a:ext cx="1284327"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0" cap="none" spc="0" normalizeH="0" baseline="0" noProof="0" dirty="0" smtClean="0">
                <a:ln>
                  <a:noFill/>
                </a:ln>
                <a:solidFill>
                  <a:srgbClr val="C00000"/>
                </a:solidFill>
                <a:effectLst/>
                <a:uLnTx/>
                <a:uFillTx/>
                <a:latin typeface="Avenir Book" panose="020B0503020203020204" pitchFamily="34" charset="-78"/>
                <a:cs typeface="Avenir Book" panose="020B0503020203020204" pitchFamily="34" charset="-78"/>
              </a:rPr>
              <a:t>CW = 4 + 3/4</a:t>
            </a:r>
            <a:endParaRPr kumimoji="0" lang="en-US" sz="1400" b="0" u="none" strike="noStrike" kern="0" cap="none" spc="0" normalizeH="0" baseline="0" noProof="0" dirty="0">
              <a:ln>
                <a:noFill/>
              </a:ln>
              <a:solidFill>
                <a:srgbClr val="C00000"/>
              </a:solidFill>
              <a:effectLst/>
              <a:uLnTx/>
              <a:uFillTx/>
              <a:latin typeface="Avenir Book" panose="020B0503020203020204" pitchFamily="34" charset="-78"/>
              <a:cs typeface="Avenir Book" panose="020B0503020203020204" pitchFamily="34" charset="-78"/>
            </a:endParaRPr>
          </a:p>
        </p:txBody>
      </p:sp>
      <p:grpSp>
        <p:nvGrpSpPr>
          <p:cNvPr id="205" name="Group 65">
            <a:extLst>
              <a:ext uri="{FF2B5EF4-FFF2-40B4-BE49-F238E27FC236}">
                <a16:creationId xmlns:a16="http://schemas.microsoft.com/office/drawing/2014/main" id="{931A5080-440D-784B-A586-03D399A7E982}"/>
              </a:ext>
            </a:extLst>
          </p:cNvPr>
          <p:cNvGrpSpPr>
            <a:grpSpLocks/>
          </p:cNvGrpSpPr>
          <p:nvPr/>
        </p:nvGrpSpPr>
        <p:grpSpPr bwMode="auto">
          <a:xfrm>
            <a:off x="7198065" y="4208158"/>
            <a:ext cx="2519295" cy="307976"/>
            <a:chOff x="-191" y="928"/>
            <a:chExt cx="1054" cy="194"/>
          </a:xfrm>
        </p:grpSpPr>
        <p:sp>
          <p:nvSpPr>
            <p:cNvPr id="206" name="Rectangle 60">
              <a:extLst>
                <a:ext uri="{FF2B5EF4-FFF2-40B4-BE49-F238E27FC236}">
                  <a16:creationId xmlns:a16="http://schemas.microsoft.com/office/drawing/2014/main" id="{B26ABC90-7E5F-8A4E-8270-EAE554611A43}"/>
                </a:ext>
              </a:extLst>
            </p:cNvPr>
            <p:cNvSpPr>
              <a:spLocks noChangeArrowheads="1"/>
            </p:cNvSpPr>
            <p:nvPr/>
          </p:nvSpPr>
          <p:spPr bwMode="auto">
            <a:xfrm>
              <a:off x="270" y="940"/>
              <a:ext cx="446" cy="144"/>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207" name="Text Box 46">
              <a:extLst>
                <a:ext uri="{FF2B5EF4-FFF2-40B4-BE49-F238E27FC236}">
                  <a16:creationId xmlns:a16="http://schemas.microsoft.com/office/drawing/2014/main" id="{7BFA6562-0DAC-EB45-9C52-212661A48237}"/>
                </a:ext>
              </a:extLst>
            </p:cNvPr>
            <p:cNvSpPr txBox="1">
              <a:spLocks noChangeArrowheads="1"/>
            </p:cNvSpPr>
            <p:nvPr/>
          </p:nvSpPr>
          <p:spPr bwMode="auto">
            <a:xfrm>
              <a:off x="-191" y="928"/>
              <a:ext cx="1054"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1200" cap="none" spc="0" normalizeH="0" baseline="0" noProof="0" dirty="0" smtClean="0">
                  <a:ln>
                    <a:noFill/>
                  </a:ln>
                  <a:effectLst/>
                  <a:uLnTx/>
                  <a:uFillTx/>
                  <a:latin typeface="Avenir Book" panose="020B0503020203020204" pitchFamily="34" charset="-78"/>
                  <a:cs typeface="Avenir Book" panose="020B0503020203020204" pitchFamily="34" charset="-78"/>
                </a:rPr>
                <a:t>1 </a:t>
              </a:r>
              <a:r>
                <a:rPr kumimoji="0" lang="en-US" sz="1400" b="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rPr>
                <a:t>2 3 4 5 6 7 </a:t>
              </a:r>
              <a:r>
                <a:rPr kumimoji="0" lang="en-US" sz="1400" b="0" u="none" strike="noStrike" kern="1200" cap="none" spc="0" normalizeH="0" baseline="0" noProof="0" dirty="0" smtClean="0">
                  <a:ln>
                    <a:noFill/>
                  </a:ln>
                  <a:solidFill>
                    <a:schemeClr val="bg1"/>
                  </a:solidFill>
                  <a:effectLst/>
                  <a:uLnTx/>
                  <a:uFillTx/>
                  <a:latin typeface="Avenir Book" panose="020B0503020203020204" pitchFamily="34" charset="-78"/>
                  <a:cs typeface="Avenir Book" panose="020B0503020203020204" pitchFamily="34" charset="-78"/>
                </a:rPr>
                <a:t>8</a:t>
              </a:r>
              <a:r>
                <a:rPr kumimoji="0" lang="en-US" sz="1400" b="0" u="none" strike="noStrike" kern="1200" cap="none" spc="0" normalizeH="0" baseline="0" noProof="0" dirty="0" smtClean="0">
                  <a:ln>
                    <a:noFill/>
                  </a:ln>
                  <a:effectLst/>
                  <a:uLnTx/>
                  <a:uFillTx/>
                  <a:latin typeface="Avenir Book" panose="020B0503020203020204" pitchFamily="34" charset="-78"/>
                  <a:cs typeface="Avenir Book" panose="020B0503020203020204" pitchFamily="34" charset="-78"/>
                </a:rPr>
                <a:t> </a:t>
              </a:r>
              <a:r>
                <a:rPr kumimoji="0" lang="en-US" sz="1400" b="0" u="none" strike="noStrike" kern="1200" cap="none" spc="0" normalizeH="0" baseline="0" noProof="0" dirty="0" smtClean="0">
                  <a:ln>
                    <a:noFill/>
                  </a:ln>
                  <a:solidFill>
                    <a:schemeClr val="bg1"/>
                  </a:solidFill>
                  <a:effectLst/>
                  <a:uLnTx/>
                  <a:uFillTx/>
                  <a:latin typeface="Avenir Book" panose="020B0503020203020204" pitchFamily="34" charset="-78"/>
                  <a:cs typeface="Avenir Book" panose="020B0503020203020204" pitchFamily="34" charset="-78"/>
                </a:rPr>
                <a:t>9</a:t>
              </a:r>
              <a:r>
                <a:rPr kumimoji="0" lang="en-US" sz="1400" b="0" u="none" strike="noStrike" kern="1200" cap="none" spc="0" normalizeH="0" baseline="0" noProof="0" dirty="0" smtClean="0">
                  <a:ln>
                    <a:noFill/>
                  </a:ln>
                  <a:effectLst/>
                  <a:uLnTx/>
                  <a:uFillTx/>
                  <a:latin typeface="Avenir Book" panose="020B0503020203020204" pitchFamily="34" charset="-78"/>
                  <a:cs typeface="Avenir Book" panose="020B0503020203020204" pitchFamily="34" charset="-78"/>
                </a:rPr>
                <a:t> </a:t>
              </a:r>
              <a:r>
                <a:rPr kumimoji="0" lang="en-US" sz="1400" b="0" u="none" strike="noStrike" kern="1200" cap="none" spc="0" normalizeH="0" baseline="0" noProof="0" dirty="0" smtClean="0">
                  <a:ln>
                    <a:noFill/>
                  </a:ln>
                  <a:solidFill>
                    <a:schemeClr val="bg1"/>
                  </a:solidFill>
                  <a:effectLst/>
                  <a:uLnTx/>
                  <a:uFillTx/>
                  <a:latin typeface="Avenir Book" panose="020B0503020203020204" pitchFamily="34" charset="-78"/>
                  <a:cs typeface="Avenir Book" panose="020B0503020203020204" pitchFamily="34" charset="-78"/>
                </a:rPr>
                <a:t>10 11 </a:t>
              </a:r>
              <a:r>
                <a:rPr kumimoji="0" lang="en-US" sz="1400" b="0" u="none" strike="noStrike" kern="1200" cap="none" spc="0" normalizeH="0" baseline="0" noProof="0" dirty="0" smtClean="0">
                  <a:ln>
                    <a:noFill/>
                  </a:ln>
                  <a:solidFill>
                    <a:schemeClr val="bg1"/>
                  </a:solidFill>
                  <a:effectLst/>
                  <a:uLnTx/>
                  <a:uFillTx/>
                  <a:latin typeface="Avenir Book" panose="020B0503020203020204" pitchFamily="34" charset="-78"/>
                  <a:cs typeface="Avenir Book" panose="020B0503020203020204" pitchFamily="34" charset="-78"/>
                </a:rPr>
                <a:t>12 </a:t>
              </a:r>
              <a:r>
                <a:rPr kumimoji="0" lang="en-US" sz="1400" b="0" u="none" strike="noStrike" kern="1200" cap="none" spc="0" normalizeH="0" baseline="0" noProof="0" dirty="0" smtClean="0">
                  <a:ln>
                    <a:noFill/>
                  </a:ln>
                  <a:effectLst/>
                  <a:uLnTx/>
                  <a:uFillTx/>
                  <a:latin typeface="Avenir Book" panose="020B0503020203020204" pitchFamily="34" charset="-78"/>
                  <a:cs typeface="Avenir Book" panose="020B0503020203020204" pitchFamily="34" charset="-78"/>
                </a:rPr>
                <a:t>13</a:t>
              </a:r>
              <a:r>
                <a:rPr kumimoji="0" lang="en-US" sz="1400" b="0" u="none" strike="noStrike" kern="1200" cap="none" spc="0" normalizeH="0" baseline="0" noProof="0" dirty="0" smtClean="0">
                  <a:ln>
                    <a:noFill/>
                  </a:ln>
                  <a:solidFill>
                    <a:schemeClr val="bg1"/>
                  </a:solidFill>
                  <a:effectLst/>
                  <a:uLnTx/>
                  <a:uFillTx/>
                  <a:latin typeface="Avenir Book" panose="020B0503020203020204" pitchFamily="34" charset="-78"/>
                  <a:cs typeface="Avenir Book" panose="020B0503020203020204" pitchFamily="34" charset="-78"/>
                </a:rPr>
                <a:t> </a:t>
              </a:r>
              <a:endParaRPr kumimoji="0" lang="en-US" sz="1400" b="0" u="none" strike="noStrike" kern="1200" cap="none" spc="0" normalizeH="0" baseline="0" noProof="0" dirty="0">
                <a:ln>
                  <a:noFill/>
                </a:ln>
                <a:solidFill>
                  <a:schemeClr val="bg1"/>
                </a:solidFill>
                <a:effectLst/>
                <a:uLnTx/>
                <a:uFillTx/>
                <a:latin typeface="Avenir Book" panose="020B0503020203020204" pitchFamily="34" charset="-78"/>
                <a:cs typeface="Avenir Book" panose="020B0503020203020204" pitchFamily="34" charset="-78"/>
              </a:endParaRPr>
            </a:p>
          </p:txBody>
        </p:sp>
      </p:grpSp>
      <p:sp>
        <p:nvSpPr>
          <p:cNvPr id="208" name="Text Box 36">
            <a:extLst>
              <a:ext uri="{FF2B5EF4-FFF2-40B4-BE49-F238E27FC236}">
                <a16:creationId xmlns:a16="http://schemas.microsoft.com/office/drawing/2014/main" id="{325F31E4-5A9D-1040-8789-38B287C19C3E}"/>
              </a:ext>
            </a:extLst>
          </p:cNvPr>
          <p:cNvSpPr txBox="1">
            <a:spLocks noChangeArrowheads="1"/>
          </p:cNvSpPr>
          <p:nvPr/>
        </p:nvSpPr>
        <p:spPr bwMode="auto">
          <a:xfrm>
            <a:off x="5758027" y="4227044"/>
            <a:ext cx="1603324"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0" cap="none" spc="0" normalizeH="0" baseline="0" noProof="0" dirty="0" smtClean="0">
                <a:ln>
                  <a:noFill/>
                </a:ln>
                <a:solidFill>
                  <a:srgbClr val="C00000"/>
                </a:solidFill>
                <a:effectLst/>
                <a:uLnTx/>
                <a:uFillTx/>
                <a:latin typeface="Avenir Book" panose="020B0503020203020204" pitchFamily="34" charset="-78"/>
                <a:cs typeface="Avenir Book" panose="020B0503020203020204" pitchFamily="34" charset="-78"/>
              </a:rPr>
              <a:t>CW = 4 + 4/4 = 5</a:t>
            </a:r>
            <a:endParaRPr kumimoji="0" lang="en-US" sz="1400" b="0" u="none" strike="noStrike" kern="0" cap="none" spc="0" normalizeH="0" baseline="0" noProof="0" dirty="0">
              <a:ln>
                <a:noFill/>
              </a:ln>
              <a:solidFill>
                <a:srgbClr val="C00000"/>
              </a:solidFill>
              <a:effectLst/>
              <a:uLnTx/>
              <a:uFillTx/>
              <a:latin typeface="Avenir Book" panose="020B0503020203020204" pitchFamily="34" charset="-78"/>
              <a:cs typeface="Avenir Book" panose="020B0503020203020204" pitchFamily="34" charset="-78"/>
            </a:endParaRPr>
          </a:p>
        </p:txBody>
      </p:sp>
      <p:grpSp>
        <p:nvGrpSpPr>
          <p:cNvPr id="209" name="Group 65">
            <a:extLst>
              <a:ext uri="{FF2B5EF4-FFF2-40B4-BE49-F238E27FC236}">
                <a16:creationId xmlns:a16="http://schemas.microsoft.com/office/drawing/2014/main" id="{931A5080-440D-784B-A586-03D399A7E982}"/>
              </a:ext>
            </a:extLst>
          </p:cNvPr>
          <p:cNvGrpSpPr>
            <a:grpSpLocks/>
          </p:cNvGrpSpPr>
          <p:nvPr/>
        </p:nvGrpSpPr>
        <p:grpSpPr bwMode="auto">
          <a:xfrm>
            <a:off x="7911077" y="2022371"/>
            <a:ext cx="1427163" cy="307976"/>
            <a:chOff x="-59" y="959"/>
            <a:chExt cx="899" cy="194"/>
          </a:xfrm>
        </p:grpSpPr>
        <p:sp>
          <p:nvSpPr>
            <p:cNvPr id="210" name="Rectangle 60">
              <a:extLst>
                <a:ext uri="{FF2B5EF4-FFF2-40B4-BE49-F238E27FC236}">
                  <a16:creationId xmlns:a16="http://schemas.microsoft.com/office/drawing/2014/main" id="{B26ABC90-7E5F-8A4E-8270-EAE554611A43}"/>
                </a:ext>
              </a:extLst>
            </p:cNvPr>
            <p:cNvSpPr>
              <a:spLocks noChangeArrowheads="1"/>
            </p:cNvSpPr>
            <p:nvPr/>
          </p:nvSpPr>
          <p:spPr bwMode="auto">
            <a:xfrm>
              <a:off x="281" y="980"/>
              <a:ext cx="389" cy="144"/>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211" name="Text Box 46">
              <a:extLst>
                <a:ext uri="{FF2B5EF4-FFF2-40B4-BE49-F238E27FC236}">
                  <a16:creationId xmlns:a16="http://schemas.microsoft.com/office/drawing/2014/main" id="{7BFA6562-0DAC-EB45-9C52-212661A48237}"/>
                </a:ext>
              </a:extLst>
            </p:cNvPr>
            <p:cNvSpPr txBox="1">
              <a:spLocks noChangeArrowheads="1"/>
            </p:cNvSpPr>
            <p:nvPr/>
          </p:nvSpPr>
          <p:spPr bwMode="auto">
            <a:xfrm>
              <a:off x="-59" y="959"/>
              <a:ext cx="899"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1200" cap="none" spc="0" normalizeH="0" baseline="0" noProof="0" dirty="0" smtClean="0">
                  <a:ln>
                    <a:noFill/>
                  </a:ln>
                  <a:effectLst/>
                  <a:uLnTx/>
                  <a:uFillTx/>
                  <a:latin typeface="Avenir Book" panose="020B0503020203020204" pitchFamily="34" charset="-78"/>
                  <a:cs typeface="Avenir Book" panose="020B0503020203020204" pitchFamily="34" charset="-78"/>
                </a:rPr>
                <a:t>1 </a:t>
              </a:r>
              <a:r>
                <a:rPr kumimoji="0" lang="en-US" sz="1400" b="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rPr>
                <a:t>2 3 </a:t>
              </a:r>
              <a:r>
                <a:rPr kumimoji="0" lang="en-US" sz="1400" b="0" u="none" strike="noStrike" kern="1200" cap="none" spc="0" normalizeH="0" baseline="0" noProof="0" dirty="0">
                  <a:ln>
                    <a:noFill/>
                  </a:ln>
                  <a:solidFill>
                    <a:schemeClr val="bg1"/>
                  </a:solidFill>
                  <a:effectLst/>
                  <a:uLnTx/>
                  <a:uFillTx/>
                  <a:latin typeface="Avenir Book" panose="020B0503020203020204" pitchFamily="34" charset="-78"/>
                  <a:cs typeface="Avenir Book" panose="020B0503020203020204" pitchFamily="34" charset="-78"/>
                </a:rPr>
                <a:t>4 5 6 7 </a:t>
              </a:r>
              <a:r>
                <a:rPr kumimoji="0" lang="en-US" sz="1400" b="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rPr>
                <a:t>8 </a:t>
              </a:r>
            </a:p>
          </p:txBody>
        </p:sp>
      </p:grpSp>
      <p:sp>
        <p:nvSpPr>
          <p:cNvPr id="212" name="Text Box 36">
            <a:extLst>
              <a:ext uri="{FF2B5EF4-FFF2-40B4-BE49-F238E27FC236}">
                <a16:creationId xmlns:a16="http://schemas.microsoft.com/office/drawing/2014/main" id="{325F31E4-5A9D-1040-8789-38B287C19C3E}"/>
              </a:ext>
            </a:extLst>
          </p:cNvPr>
          <p:cNvSpPr txBox="1">
            <a:spLocks noChangeArrowheads="1"/>
          </p:cNvSpPr>
          <p:nvPr/>
        </p:nvSpPr>
        <p:spPr bwMode="auto">
          <a:xfrm>
            <a:off x="5975837" y="2033319"/>
            <a:ext cx="1635384"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0" cap="none" spc="0" normalizeH="0" baseline="0" noProof="0" dirty="0" smtClean="0">
                <a:ln>
                  <a:noFill/>
                </a:ln>
                <a:solidFill>
                  <a:srgbClr val="C00000"/>
                </a:solidFill>
                <a:effectLst/>
                <a:uLnTx/>
                <a:uFillTx/>
                <a:latin typeface="Avenir Book" panose="020B0503020203020204" pitchFamily="34" charset="-78"/>
                <a:cs typeface="Avenir Book" panose="020B0503020203020204" pitchFamily="34" charset="-78"/>
              </a:rPr>
              <a:t>CW = CW + 1 = 4</a:t>
            </a:r>
            <a:endParaRPr kumimoji="0" lang="en-US" sz="1400" b="0" u="none" strike="noStrike" kern="0" cap="none" spc="0" normalizeH="0" baseline="0" noProof="0" dirty="0">
              <a:ln>
                <a:noFill/>
              </a:ln>
              <a:solidFill>
                <a:srgbClr val="C00000"/>
              </a:solidFill>
              <a:effectLst/>
              <a:uLnTx/>
              <a:uFillTx/>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373074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dissolve">
                                      <p:cBhvr>
                                        <p:cTn id="7" dur="500"/>
                                        <p:tgtEl>
                                          <p:spTgt spid="7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6"/>
                                        </p:tgtEl>
                                        <p:attrNameLst>
                                          <p:attrName>style.visibility</p:attrName>
                                        </p:attrNameLst>
                                      </p:cBhvr>
                                      <p:to>
                                        <p:strVal val="visible"/>
                                      </p:to>
                                    </p:set>
                                    <p:animEffect transition="in" filter="wipe(left)">
                                      <p:cBhvr>
                                        <p:cTn id="11" dur="500"/>
                                        <p:tgtEl>
                                          <p:spTgt spid="156"/>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62"/>
                                        </p:tgtEl>
                                        <p:attrNameLst>
                                          <p:attrName>style.visibility</p:attrName>
                                        </p:attrNameLst>
                                      </p:cBhvr>
                                      <p:to>
                                        <p:strVal val="visible"/>
                                      </p:to>
                                    </p:set>
                                    <p:animEffect transition="in" filter="wipe(right)">
                                      <p:cBhvr>
                                        <p:cTn id="14" dur="500"/>
                                        <p:tgtEl>
                                          <p:spTgt spid="16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35"/>
                                        </p:tgtEl>
                                        <p:attrNameLst>
                                          <p:attrName>style.visibility</p:attrName>
                                        </p:attrNameLst>
                                      </p:cBhvr>
                                      <p:to>
                                        <p:strVal val="visible"/>
                                      </p:to>
                                    </p:set>
                                    <p:animEffect transition="in" filter="wipe(left)">
                                      <p:cBhvr>
                                        <p:cTn id="18" dur="500"/>
                                        <p:tgtEl>
                                          <p:spTgt spid="235"/>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36"/>
                                        </p:tgtEl>
                                        <p:attrNameLst>
                                          <p:attrName>style.visibility</p:attrName>
                                        </p:attrNameLst>
                                      </p:cBhvr>
                                      <p:to>
                                        <p:strVal val="visible"/>
                                      </p:to>
                                    </p:set>
                                    <p:animEffect transition="in" filter="wipe(left)">
                                      <p:cBhvr>
                                        <p:cTn id="22" dur="500"/>
                                        <p:tgtEl>
                                          <p:spTgt spid="236"/>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248"/>
                                        </p:tgtEl>
                                        <p:attrNameLst>
                                          <p:attrName>style.visibility</p:attrName>
                                        </p:attrNameLst>
                                      </p:cBhvr>
                                      <p:to>
                                        <p:strVal val="visible"/>
                                      </p:to>
                                    </p:set>
                                    <p:animEffect transition="in" filter="wipe(left)">
                                      <p:cBhvr>
                                        <p:cTn id="26" dur="500"/>
                                        <p:tgtEl>
                                          <p:spTgt spid="248"/>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03"/>
                                        </p:tgtEl>
                                        <p:attrNameLst>
                                          <p:attrName>style.visibility</p:attrName>
                                        </p:attrNameLst>
                                      </p:cBhvr>
                                      <p:to>
                                        <p:strVal val="visible"/>
                                      </p:to>
                                    </p:set>
                                    <p:animEffect transition="in" filter="dissolve">
                                      <p:cBhvr>
                                        <p:cTn id="29" dur="500"/>
                                        <p:tgtEl>
                                          <p:spTgt spid="303"/>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04"/>
                                        </p:tgtEl>
                                        <p:attrNameLst>
                                          <p:attrName>style.visibility</p:attrName>
                                        </p:attrNameLst>
                                      </p:cBhvr>
                                      <p:to>
                                        <p:strVal val="visible"/>
                                      </p:to>
                                    </p:set>
                                    <p:animEffect transition="in" filter="dissolve">
                                      <p:cBhvr>
                                        <p:cTn id="32" dur="500"/>
                                        <p:tgtEl>
                                          <p:spTgt spid="304"/>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305"/>
                                        </p:tgtEl>
                                        <p:attrNameLst>
                                          <p:attrName>style.visibility</p:attrName>
                                        </p:attrNameLst>
                                      </p:cBhvr>
                                      <p:to>
                                        <p:strVal val="visible"/>
                                      </p:to>
                                    </p:set>
                                    <p:animEffect transition="in" filter="dissolve">
                                      <p:cBhvr>
                                        <p:cTn id="35" dur="500"/>
                                        <p:tgtEl>
                                          <p:spTgt spid="305"/>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306"/>
                                        </p:tgtEl>
                                        <p:attrNameLst>
                                          <p:attrName>style.visibility</p:attrName>
                                        </p:attrNameLst>
                                      </p:cBhvr>
                                      <p:to>
                                        <p:strVal val="visible"/>
                                      </p:to>
                                    </p:set>
                                    <p:animEffect transition="in" filter="dissolve">
                                      <p:cBhvr>
                                        <p:cTn id="38" dur="500"/>
                                        <p:tgtEl>
                                          <p:spTgt spid="306"/>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307"/>
                                        </p:tgtEl>
                                        <p:attrNameLst>
                                          <p:attrName>style.visibility</p:attrName>
                                        </p:attrNameLst>
                                      </p:cBhvr>
                                      <p:to>
                                        <p:strVal val="visible"/>
                                      </p:to>
                                    </p:set>
                                    <p:animEffect transition="in" filter="dissolve">
                                      <p:cBhvr>
                                        <p:cTn id="41" dur="500"/>
                                        <p:tgtEl>
                                          <p:spTgt spid="307"/>
                                        </p:tgtEl>
                                      </p:cBhvr>
                                    </p:animEffect>
                                  </p:childTnLst>
                                </p:cTn>
                              </p:par>
                              <p:par>
                                <p:cTn id="42" presetID="22" presetClass="entr" presetSubtype="2" fill="hold" grpId="0" nodeType="withEffect">
                                  <p:stCondLst>
                                    <p:cond delay="0"/>
                                  </p:stCondLst>
                                  <p:childTnLst>
                                    <p:set>
                                      <p:cBhvr>
                                        <p:cTn id="43" dur="1" fill="hold">
                                          <p:stCondLst>
                                            <p:cond delay="0"/>
                                          </p:stCondLst>
                                        </p:cTn>
                                        <p:tgtEl>
                                          <p:spTgt spid="350"/>
                                        </p:tgtEl>
                                        <p:attrNameLst>
                                          <p:attrName>style.visibility</p:attrName>
                                        </p:attrNameLst>
                                      </p:cBhvr>
                                      <p:to>
                                        <p:strVal val="visible"/>
                                      </p:to>
                                    </p:set>
                                    <p:animEffect transition="in" filter="wipe(right)">
                                      <p:cBhvr>
                                        <p:cTn id="44" dur="500"/>
                                        <p:tgtEl>
                                          <p:spTgt spid="350"/>
                                        </p:tgtEl>
                                      </p:cBhvr>
                                    </p:animEffect>
                                  </p:childTnLst>
                                </p:cTn>
                              </p:par>
                              <p:par>
                                <p:cTn id="45" presetID="22" presetClass="entr" presetSubtype="2" fill="hold" grpId="0" nodeType="withEffect">
                                  <p:stCondLst>
                                    <p:cond delay="0"/>
                                  </p:stCondLst>
                                  <p:childTnLst>
                                    <p:set>
                                      <p:cBhvr>
                                        <p:cTn id="46" dur="1" fill="hold">
                                          <p:stCondLst>
                                            <p:cond delay="0"/>
                                          </p:stCondLst>
                                        </p:cTn>
                                        <p:tgtEl>
                                          <p:spTgt spid="351"/>
                                        </p:tgtEl>
                                        <p:attrNameLst>
                                          <p:attrName>style.visibility</p:attrName>
                                        </p:attrNameLst>
                                      </p:cBhvr>
                                      <p:to>
                                        <p:strVal val="visible"/>
                                      </p:to>
                                    </p:set>
                                    <p:animEffect transition="in" filter="wipe(right)">
                                      <p:cBhvr>
                                        <p:cTn id="47" dur="500"/>
                                        <p:tgtEl>
                                          <p:spTgt spid="351"/>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352"/>
                                        </p:tgtEl>
                                        <p:attrNameLst>
                                          <p:attrName>style.visibility</p:attrName>
                                        </p:attrNameLst>
                                      </p:cBhvr>
                                      <p:to>
                                        <p:strVal val="visible"/>
                                      </p:to>
                                    </p:set>
                                    <p:animEffect transition="in" filter="wipe(right)">
                                      <p:cBhvr>
                                        <p:cTn id="50" dur="500"/>
                                        <p:tgtEl>
                                          <p:spTgt spid="352"/>
                                        </p:tgtEl>
                                      </p:cBhvr>
                                    </p:animEffect>
                                  </p:childTnLst>
                                </p:cTn>
                              </p:par>
                              <p:par>
                                <p:cTn id="51" presetID="22" presetClass="entr" presetSubtype="2" fill="hold" grpId="0" nodeType="withEffect">
                                  <p:stCondLst>
                                    <p:cond delay="0"/>
                                  </p:stCondLst>
                                  <p:childTnLst>
                                    <p:set>
                                      <p:cBhvr>
                                        <p:cTn id="52" dur="1" fill="hold">
                                          <p:stCondLst>
                                            <p:cond delay="0"/>
                                          </p:stCondLst>
                                        </p:cTn>
                                        <p:tgtEl>
                                          <p:spTgt spid="353"/>
                                        </p:tgtEl>
                                        <p:attrNameLst>
                                          <p:attrName>style.visibility</p:attrName>
                                        </p:attrNameLst>
                                      </p:cBhvr>
                                      <p:to>
                                        <p:strVal val="visible"/>
                                      </p:to>
                                    </p:set>
                                    <p:animEffect transition="in" filter="wipe(right)">
                                      <p:cBhvr>
                                        <p:cTn id="53" dur="500"/>
                                        <p:tgtEl>
                                          <p:spTgt spid="353"/>
                                        </p:tgtEl>
                                      </p:cBhvr>
                                    </p:animEffect>
                                  </p:childTnLst>
                                </p:cTn>
                              </p:par>
                            </p:childTnLst>
                          </p:cTn>
                        </p:par>
                        <p:par>
                          <p:cTn id="54" fill="hold">
                            <p:stCondLst>
                              <p:cond delay="2500"/>
                            </p:stCondLst>
                            <p:childTnLst>
                              <p:par>
                                <p:cTn id="55" presetID="22" presetClass="entr" presetSubtype="8" fill="hold" grpId="0" nodeType="afterEffect">
                                  <p:stCondLst>
                                    <p:cond delay="0"/>
                                  </p:stCondLst>
                                  <p:childTnLst>
                                    <p:set>
                                      <p:cBhvr>
                                        <p:cTn id="56" dur="1" fill="hold">
                                          <p:stCondLst>
                                            <p:cond delay="0"/>
                                          </p:stCondLst>
                                        </p:cTn>
                                        <p:tgtEl>
                                          <p:spTgt spid="354"/>
                                        </p:tgtEl>
                                        <p:attrNameLst>
                                          <p:attrName>style.visibility</p:attrName>
                                        </p:attrNameLst>
                                      </p:cBhvr>
                                      <p:to>
                                        <p:strVal val="visible"/>
                                      </p:to>
                                    </p:set>
                                    <p:animEffect transition="in" filter="wipe(left)">
                                      <p:cBhvr>
                                        <p:cTn id="57" dur="500"/>
                                        <p:tgtEl>
                                          <p:spTgt spid="354"/>
                                        </p:tgtEl>
                                      </p:cBhvr>
                                    </p:animEffect>
                                  </p:childTnLst>
                                </p:cTn>
                              </p:par>
                            </p:childTnLst>
                          </p:cTn>
                        </p:par>
                        <p:par>
                          <p:cTn id="58" fill="hold">
                            <p:stCondLst>
                              <p:cond delay="3000"/>
                            </p:stCondLst>
                            <p:childTnLst>
                              <p:par>
                                <p:cTn id="59" presetID="22" presetClass="entr" presetSubtype="8" fill="hold" grpId="0" nodeType="afterEffect">
                                  <p:stCondLst>
                                    <p:cond delay="0"/>
                                  </p:stCondLst>
                                  <p:childTnLst>
                                    <p:set>
                                      <p:cBhvr>
                                        <p:cTn id="60" dur="1" fill="hold">
                                          <p:stCondLst>
                                            <p:cond delay="0"/>
                                          </p:stCondLst>
                                        </p:cTn>
                                        <p:tgtEl>
                                          <p:spTgt spid="355"/>
                                        </p:tgtEl>
                                        <p:attrNameLst>
                                          <p:attrName>style.visibility</p:attrName>
                                        </p:attrNameLst>
                                      </p:cBhvr>
                                      <p:to>
                                        <p:strVal val="visible"/>
                                      </p:to>
                                    </p:set>
                                    <p:animEffect transition="in" filter="wipe(left)">
                                      <p:cBhvr>
                                        <p:cTn id="61" dur="500"/>
                                        <p:tgtEl>
                                          <p:spTgt spid="355"/>
                                        </p:tgtEl>
                                      </p:cBhvr>
                                    </p:animEffect>
                                  </p:childTnLst>
                                </p:cTn>
                              </p:par>
                            </p:childTnLst>
                          </p:cTn>
                        </p:par>
                        <p:par>
                          <p:cTn id="62" fill="hold">
                            <p:stCondLst>
                              <p:cond delay="3500"/>
                            </p:stCondLst>
                            <p:childTnLst>
                              <p:par>
                                <p:cTn id="63" presetID="22" presetClass="entr" presetSubtype="8" fill="hold" grpId="0" nodeType="afterEffect">
                                  <p:stCondLst>
                                    <p:cond delay="0"/>
                                  </p:stCondLst>
                                  <p:childTnLst>
                                    <p:set>
                                      <p:cBhvr>
                                        <p:cTn id="64" dur="1" fill="hold">
                                          <p:stCondLst>
                                            <p:cond delay="0"/>
                                          </p:stCondLst>
                                        </p:cTn>
                                        <p:tgtEl>
                                          <p:spTgt spid="356"/>
                                        </p:tgtEl>
                                        <p:attrNameLst>
                                          <p:attrName>style.visibility</p:attrName>
                                        </p:attrNameLst>
                                      </p:cBhvr>
                                      <p:to>
                                        <p:strVal val="visible"/>
                                      </p:to>
                                    </p:set>
                                    <p:animEffect transition="in" filter="wipe(left)">
                                      <p:cBhvr>
                                        <p:cTn id="65" dur="500"/>
                                        <p:tgtEl>
                                          <p:spTgt spid="356"/>
                                        </p:tgtEl>
                                      </p:cBhvr>
                                    </p:animEffect>
                                  </p:childTnLst>
                                </p:cTn>
                              </p:par>
                            </p:childTnLst>
                          </p:cTn>
                        </p:par>
                        <p:par>
                          <p:cTn id="66" fill="hold">
                            <p:stCondLst>
                              <p:cond delay="4000"/>
                            </p:stCondLst>
                            <p:childTnLst>
                              <p:par>
                                <p:cTn id="67" presetID="22" presetClass="entr" presetSubtype="8" fill="hold" grpId="0" nodeType="afterEffect">
                                  <p:stCondLst>
                                    <p:cond delay="0"/>
                                  </p:stCondLst>
                                  <p:childTnLst>
                                    <p:set>
                                      <p:cBhvr>
                                        <p:cTn id="68" dur="1" fill="hold">
                                          <p:stCondLst>
                                            <p:cond delay="0"/>
                                          </p:stCondLst>
                                        </p:cTn>
                                        <p:tgtEl>
                                          <p:spTgt spid="357"/>
                                        </p:tgtEl>
                                        <p:attrNameLst>
                                          <p:attrName>style.visibility</p:attrName>
                                        </p:attrNameLst>
                                      </p:cBhvr>
                                      <p:to>
                                        <p:strVal val="visible"/>
                                      </p:to>
                                    </p:set>
                                    <p:animEffect transition="in" filter="wipe(left)">
                                      <p:cBhvr>
                                        <p:cTn id="69" dur="500"/>
                                        <p:tgtEl>
                                          <p:spTgt spid="357"/>
                                        </p:tgtEl>
                                      </p:cBhvr>
                                    </p:animEffect>
                                  </p:childTnLst>
                                </p:cTn>
                              </p:par>
                            </p:childTnLst>
                          </p:cTn>
                        </p:par>
                        <p:par>
                          <p:cTn id="70" fill="hold">
                            <p:stCondLst>
                              <p:cond delay="4500"/>
                            </p:stCondLst>
                            <p:childTnLst>
                              <p:par>
                                <p:cTn id="71" presetID="22" presetClass="entr" presetSubtype="8" fill="hold" grpId="0" nodeType="afterEffect">
                                  <p:stCondLst>
                                    <p:cond delay="0"/>
                                  </p:stCondLst>
                                  <p:childTnLst>
                                    <p:set>
                                      <p:cBhvr>
                                        <p:cTn id="72" dur="1" fill="hold">
                                          <p:stCondLst>
                                            <p:cond delay="0"/>
                                          </p:stCondLst>
                                        </p:cTn>
                                        <p:tgtEl>
                                          <p:spTgt spid="358"/>
                                        </p:tgtEl>
                                        <p:attrNameLst>
                                          <p:attrName>style.visibility</p:attrName>
                                        </p:attrNameLst>
                                      </p:cBhvr>
                                      <p:to>
                                        <p:strVal val="visible"/>
                                      </p:to>
                                    </p:set>
                                    <p:animEffect transition="in" filter="wipe(left)">
                                      <p:cBhvr>
                                        <p:cTn id="73" dur="500"/>
                                        <p:tgtEl>
                                          <p:spTgt spid="358"/>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360"/>
                                        </p:tgtEl>
                                        <p:attrNameLst>
                                          <p:attrName>style.visibility</p:attrName>
                                        </p:attrNameLst>
                                      </p:cBhvr>
                                      <p:to>
                                        <p:strVal val="visible"/>
                                      </p:to>
                                    </p:set>
                                    <p:animEffect transition="in" filter="dissolve">
                                      <p:cBhvr>
                                        <p:cTn id="76" dur="500"/>
                                        <p:tgtEl>
                                          <p:spTgt spid="360"/>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361"/>
                                        </p:tgtEl>
                                        <p:attrNameLst>
                                          <p:attrName>style.visibility</p:attrName>
                                        </p:attrNameLst>
                                      </p:cBhvr>
                                      <p:to>
                                        <p:strVal val="visible"/>
                                      </p:to>
                                    </p:set>
                                    <p:animEffect transition="in" filter="dissolve">
                                      <p:cBhvr>
                                        <p:cTn id="79" dur="500"/>
                                        <p:tgtEl>
                                          <p:spTgt spid="361"/>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362"/>
                                        </p:tgtEl>
                                        <p:attrNameLst>
                                          <p:attrName>style.visibility</p:attrName>
                                        </p:attrNameLst>
                                      </p:cBhvr>
                                      <p:to>
                                        <p:strVal val="visible"/>
                                      </p:to>
                                    </p:set>
                                    <p:animEffect transition="in" filter="dissolve">
                                      <p:cBhvr>
                                        <p:cTn id="82" dur="500"/>
                                        <p:tgtEl>
                                          <p:spTgt spid="362"/>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63"/>
                                        </p:tgtEl>
                                        <p:attrNameLst>
                                          <p:attrName>style.visibility</p:attrName>
                                        </p:attrNameLst>
                                      </p:cBhvr>
                                      <p:to>
                                        <p:strVal val="visible"/>
                                      </p:to>
                                    </p:set>
                                    <p:animEffect transition="in" filter="dissolve">
                                      <p:cBhvr>
                                        <p:cTn id="85" dur="500"/>
                                        <p:tgtEl>
                                          <p:spTgt spid="363"/>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64"/>
                                        </p:tgtEl>
                                        <p:attrNameLst>
                                          <p:attrName>style.visibility</p:attrName>
                                        </p:attrNameLst>
                                      </p:cBhvr>
                                      <p:to>
                                        <p:strVal val="visible"/>
                                      </p:to>
                                    </p:set>
                                    <p:animEffect transition="in" filter="dissolve">
                                      <p:cBhvr>
                                        <p:cTn id="88" dur="500"/>
                                        <p:tgtEl>
                                          <p:spTgt spid="364"/>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365"/>
                                        </p:tgtEl>
                                        <p:attrNameLst>
                                          <p:attrName>style.visibility</p:attrName>
                                        </p:attrNameLst>
                                      </p:cBhvr>
                                      <p:to>
                                        <p:strVal val="visible"/>
                                      </p:to>
                                    </p:set>
                                    <p:animEffect transition="in" filter="dissolve">
                                      <p:cBhvr>
                                        <p:cTn id="91" dur="500"/>
                                        <p:tgtEl>
                                          <p:spTgt spid="365"/>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366"/>
                                        </p:tgtEl>
                                        <p:attrNameLst>
                                          <p:attrName>style.visibility</p:attrName>
                                        </p:attrNameLst>
                                      </p:cBhvr>
                                      <p:to>
                                        <p:strVal val="visible"/>
                                      </p:to>
                                    </p:set>
                                    <p:animEffect transition="in" filter="dissolve">
                                      <p:cBhvr>
                                        <p:cTn id="94" dur="500"/>
                                        <p:tgtEl>
                                          <p:spTgt spid="366"/>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367"/>
                                        </p:tgtEl>
                                        <p:attrNameLst>
                                          <p:attrName>style.visibility</p:attrName>
                                        </p:attrNameLst>
                                      </p:cBhvr>
                                      <p:to>
                                        <p:strVal val="visible"/>
                                      </p:to>
                                    </p:set>
                                    <p:animEffect transition="in" filter="dissolve">
                                      <p:cBhvr>
                                        <p:cTn id="97" dur="500"/>
                                        <p:tgtEl>
                                          <p:spTgt spid="367"/>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282"/>
                                        </p:tgtEl>
                                        <p:attrNameLst>
                                          <p:attrName>style.visibility</p:attrName>
                                        </p:attrNameLst>
                                      </p:cBhvr>
                                      <p:to>
                                        <p:strVal val="visible"/>
                                      </p:to>
                                    </p:set>
                                    <p:animEffect transition="in" filter="wipe(left)">
                                      <p:cBhvr>
                                        <p:cTn id="102" dur="500"/>
                                        <p:tgtEl>
                                          <p:spTgt spid="282"/>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284"/>
                                        </p:tgtEl>
                                        <p:attrNameLst>
                                          <p:attrName>style.visibility</p:attrName>
                                        </p:attrNameLst>
                                      </p:cBhvr>
                                      <p:to>
                                        <p:strVal val="visible"/>
                                      </p:to>
                                    </p:set>
                                    <p:animEffect transition="in" filter="dissolve">
                                      <p:cBhvr>
                                        <p:cTn id="105" dur="500"/>
                                        <p:tgtEl>
                                          <p:spTgt spid="284"/>
                                        </p:tgtEl>
                                      </p:cBhvr>
                                    </p:animEffect>
                                  </p:childTnLst>
                                </p:cTn>
                              </p:par>
                            </p:childTnLst>
                          </p:cTn>
                        </p:par>
                        <p:par>
                          <p:cTn id="106" fill="hold">
                            <p:stCondLst>
                              <p:cond delay="500"/>
                            </p:stCondLst>
                            <p:childTnLst>
                              <p:par>
                                <p:cTn id="107" presetID="22" presetClass="entr" presetSubtype="2" fill="hold" grpId="0" nodeType="afterEffect">
                                  <p:stCondLst>
                                    <p:cond delay="0"/>
                                  </p:stCondLst>
                                  <p:childTnLst>
                                    <p:set>
                                      <p:cBhvr>
                                        <p:cTn id="108" dur="1" fill="hold">
                                          <p:stCondLst>
                                            <p:cond delay="0"/>
                                          </p:stCondLst>
                                        </p:cTn>
                                        <p:tgtEl>
                                          <p:spTgt spid="292"/>
                                        </p:tgtEl>
                                        <p:attrNameLst>
                                          <p:attrName>style.visibility</p:attrName>
                                        </p:attrNameLst>
                                      </p:cBhvr>
                                      <p:to>
                                        <p:strVal val="visible"/>
                                      </p:to>
                                    </p:set>
                                    <p:animEffect transition="in" filter="wipe(right)">
                                      <p:cBhvr>
                                        <p:cTn id="109" dur="500"/>
                                        <p:tgtEl>
                                          <p:spTgt spid="292"/>
                                        </p:tgtEl>
                                      </p:cBhvr>
                                    </p:animEffect>
                                  </p:childTnLst>
                                </p:cTn>
                              </p:par>
                            </p:childTnLst>
                          </p:cTn>
                        </p:par>
                        <p:par>
                          <p:cTn id="110" fill="hold">
                            <p:stCondLst>
                              <p:cond delay="1000"/>
                            </p:stCondLst>
                            <p:childTnLst>
                              <p:par>
                                <p:cTn id="111" presetID="9" presetClass="entr" presetSubtype="0" fill="hold" nodeType="afterEffect">
                                  <p:stCondLst>
                                    <p:cond delay="0"/>
                                  </p:stCondLst>
                                  <p:childTnLst>
                                    <p:set>
                                      <p:cBhvr>
                                        <p:cTn id="112" dur="1" fill="hold">
                                          <p:stCondLst>
                                            <p:cond delay="0"/>
                                          </p:stCondLst>
                                        </p:cTn>
                                        <p:tgtEl>
                                          <p:spTgt spid="288"/>
                                        </p:tgtEl>
                                        <p:attrNameLst>
                                          <p:attrName>style.visibility</p:attrName>
                                        </p:attrNameLst>
                                      </p:cBhvr>
                                      <p:to>
                                        <p:strVal val="visible"/>
                                      </p:to>
                                    </p:set>
                                    <p:animEffect transition="in" filter="dissolve">
                                      <p:cBhvr>
                                        <p:cTn id="113" dur="500"/>
                                        <p:tgtEl>
                                          <p:spTgt spid="288"/>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297"/>
                                        </p:tgtEl>
                                        <p:attrNameLst>
                                          <p:attrName>style.visibility</p:attrName>
                                        </p:attrNameLst>
                                      </p:cBhvr>
                                      <p:to>
                                        <p:strVal val="visible"/>
                                      </p:to>
                                    </p:set>
                                    <p:animEffect transition="in" filter="wipe(left)">
                                      <p:cBhvr>
                                        <p:cTn id="118" dur="500"/>
                                        <p:tgtEl>
                                          <p:spTgt spid="297"/>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384"/>
                                        </p:tgtEl>
                                        <p:attrNameLst>
                                          <p:attrName>style.visibility</p:attrName>
                                        </p:attrNameLst>
                                      </p:cBhvr>
                                      <p:to>
                                        <p:strVal val="visible"/>
                                      </p:to>
                                    </p:set>
                                    <p:animEffect transition="in" filter="dissolve">
                                      <p:cBhvr>
                                        <p:cTn id="121" dur="500"/>
                                        <p:tgtEl>
                                          <p:spTgt spid="384"/>
                                        </p:tgtEl>
                                      </p:cBhvr>
                                    </p:animEffect>
                                  </p:childTnLst>
                                </p:cTn>
                              </p:par>
                            </p:childTnLst>
                          </p:cTn>
                        </p:par>
                        <p:par>
                          <p:cTn id="122" fill="hold">
                            <p:stCondLst>
                              <p:cond delay="500"/>
                            </p:stCondLst>
                            <p:childTnLst>
                              <p:par>
                                <p:cTn id="123" presetID="22" presetClass="entr" presetSubtype="2" fill="hold" nodeType="afterEffect">
                                  <p:stCondLst>
                                    <p:cond delay="0"/>
                                  </p:stCondLst>
                                  <p:childTnLst>
                                    <p:set>
                                      <p:cBhvr>
                                        <p:cTn id="124" dur="1" fill="hold">
                                          <p:stCondLst>
                                            <p:cond delay="0"/>
                                          </p:stCondLst>
                                        </p:cTn>
                                        <p:tgtEl>
                                          <p:spTgt spid="300"/>
                                        </p:tgtEl>
                                        <p:attrNameLst>
                                          <p:attrName>style.visibility</p:attrName>
                                        </p:attrNameLst>
                                      </p:cBhvr>
                                      <p:to>
                                        <p:strVal val="visible"/>
                                      </p:to>
                                    </p:set>
                                    <p:animEffect transition="in" filter="wipe(right)">
                                      <p:cBhvr>
                                        <p:cTn id="125" dur="500"/>
                                        <p:tgtEl>
                                          <p:spTgt spid="300"/>
                                        </p:tgtEl>
                                      </p:cBhvr>
                                    </p:animEffect>
                                  </p:childTnLst>
                                </p:cTn>
                              </p:par>
                            </p:childTnLst>
                          </p:cTn>
                        </p:par>
                        <p:par>
                          <p:cTn id="126" fill="hold">
                            <p:stCondLst>
                              <p:cond delay="1000"/>
                            </p:stCondLst>
                            <p:childTnLst>
                              <p:par>
                                <p:cTn id="127" presetID="22" presetClass="entr" presetSubtype="8" fill="hold" nodeType="afterEffect">
                                  <p:stCondLst>
                                    <p:cond delay="0"/>
                                  </p:stCondLst>
                                  <p:childTnLst>
                                    <p:set>
                                      <p:cBhvr>
                                        <p:cTn id="128" dur="1" fill="hold">
                                          <p:stCondLst>
                                            <p:cond delay="0"/>
                                          </p:stCondLst>
                                        </p:cTn>
                                        <p:tgtEl>
                                          <p:spTgt spid="386"/>
                                        </p:tgtEl>
                                        <p:attrNameLst>
                                          <p:attrName>style.visibility</p:attrName>
                                        </p:attrNameLst>
                                      </p:cBhvr>
                                      <p:to>
                                        <p:strVal val="visible"/>
                                      </p:to>
                                    </p:set>
                                    <p:animEffect transition="in" filter="wipe(left)">
                                      <p:cBhvr>
                                        <p:cTn id="129" dur="500"/>
                                        <p:tgtEl>
                                          <p:spTgt spid="386"/>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385"/>
                                        </p:tgtEl>
                                        <p:attrNameLst>
                                          <p:attrName>style.visibility</p:attrName>
                                        </p:attrNameLst>
                                      </p:cBhvr>
                                      <p:to>
                                        <p:strVal val="visible"/>
                                      </p:to>
                                    </p:set>
                                    <p:animEffect transition="in" filter="dissolve">
                                      <p:cBhvr>
                                        <p:cTn id="132" dur="500"/>
                                        <p:tgtEl>
                                          <p:spTgt spid="385"/>
                                        </p:tgtEl>
                                      </p:cBhvr>
                                    </p:animEffect>
                                  </p:childTnLst>
                                </p:cTn>
                              </p:par>
                            </p:childTnLst>
                          </p:cTn>
                        </p:par>
                        <p:par>
                          <p:cTn id="133" fill="hold">
                            <p:stCondLst>
                              <p:cond delay="1500"/>
                            </p:stCondLst>
                            <p:childTnLst>
                              <p:par>
                                <p:cTn id="134" presetID="22" presetClass="entr" presetSubtype="2" fill="hold" nodeType="afterEffect">
                                  <p:stCondLst>
                                    <p:cond delay="0"/>
                                  </p:stCondLst>
                                  <p:childTnLst>
                                    <p:set>
                                      <p:cBhvr>
                                        <p:cTn id="135" dur="1" fill="hold">
                                          <p:stCondLst>
                                            <p:cond delay="0"/>
                                          </p:stCondLst>
                                        </p:cTn>
                                        <p:tgtEl>
                                          <p:spTgt spid="391"/>
                                        </p:tgtEl>
                                        <p:attrNameLst>
                                          <p:attrName>style.visibility</p:attrName>
                                        </p:attrNameLst>
                                      </p:cBhvr>
                                      <p:to>
                                        <p:strVal val="visible"/>
                                      </p:to>
                                    </p:set>
                                    <p:animEffect transition="in" filter="wipe(right)">
                                      <p:cBhvr>
                                        <p:cTn id="136" dur="500"/>
                                        <p:tgtEl>
                                          <p:spTgt spid="391"/>
                                        </p:tgtEl>
                                      </p:cBhvr>
                                    </p:animEffect>
                                  </p:childTnLst>
                                </p:cTn>
                              </p:par>
                            </p:childTnLst>
                          </p:cTn>
                        </p:par>
                        <p:par>
                          <p:cTn id="137" fill="hold">
                            <p:stCondLst>
                              <p:cond delay="2000"/>
                            </p:stCondLst>
                            <p:childTnLst>
                              <p:par>
                                <p:cTn id="138" presetID="9" presetClass="entr" presetSubtype="0" fill="hold" nodeType="afterEffect">
                                  <p:stCondLst>
                                    <p:cond delay="0"/>
                                  </p:stCondLst>
                                  <p:childTnLst>
                                    <p:set>
                                      <p:cBhvr>
                                        <p:cTn id="139" dur="1" fill="hold">
                                          <p:stCondLst>
                                            <p:cond delay="0"/>
                                          </p:stCondLst>
                                        </p:cTn>
                                        <p:tgtEl>
                                          <p:spTgt spid="432"/>
                                        </p:tgtEl>
                                        <p:attrNameLst>
                                          <p:attrName>style.visibility</p:attrName>
                                        </p:attrNameLst>
                                      </p:cBhvr>
                                      <p:to>
                                        <p:strVal val="visible"/>
                                      </p:to>
                                    </p:set>
                                    <p:animEffect transition="in" filter="dissolve">
                                      <p:cBhvr>
                                        <p:cTn id="140" dur="500"/>
                                        <p:tgtEl>
                                          <p:spTgt spid="432"/>
                                        </p:tgtEl>
                                      </p:cBhvr>
                                    </p:animEffect>
                                  </p:childTnLst>
                                </p:cTn>
                              </p:par>
                            </p:childTnLst>
                          </p:cTn>
                        </p:par>
                        <p:par>
                          <p:cTn id="141" fill="hold">
                            <p:stCondLst>
                              <p:cond delay="2500"/>
                            </p:stCondLst>
                            <p:childTnLst>
                              <p:par>
                                <p:cTn id="142" presetID="9" presetClass="entr" presetSubtype="0" fill="hold" nodeType="afterEffect">
                                  <p:stCondLst>
                                    <p:cond delay="0"/>
                                  </p:stCondLst>
                                  <p:childTnLst>
                                    <p:set>
                                      <p:cBhvr>
                                        <p:cTn id="143" dur="1" fill="hold">
                                          <p:stCondLst>
                                            <p:cond delay="0"/>
                                          </p:stCondLst>
                                        </p:cTn>
                                        <p:tgtEl>
                                          <p:spTgt spid="436"/>
                                        </p:tgtEl>
                                        <p:attrNameLst>
                                          <p:attrName>style.visibility</p:attrName>
                                        </p:attrNameLst>
                                      </p:cBhvr>
                                      <p:to>
                                        <p:strVal val="visible"/>
                                      </p:to>
                                    </p:set>
                                    <p:animEffect transition="in" filter="dissolve">
                                      <p:cBhvr>
                                        <p:cTn id="144" dur="500"/>
                                        <p:tgtEl>
                                          <p:spTgt spid="436"/>
                                        </p:tgtEl>
                                      </p:cBhvr>
                                    </p:animEffect>
                                  </p:childTnLst>
                                </p:cTn>
                              </p:par>
                            </p:childTnLst>
                          </p:cTn>
                        </p:par>
                        <p:par>
                          <p:cTn id="145" fill="hold">
                            <p:stCondLst>
                              <p:cond delay="3000"/>
                            </p:stCondLst>
                            <p:childTnLst>
                              <p:par>
                                <p:cTn id="146" presetID="9" presetClass="entr" presetSubtype="0" fill="hold" grpId="0" nodeType="afterEffect">
                                  <p:stCondLst>
                                    <p:cond delay="0"/>
                                  </p:stCondLst>
                                  <p:childTnLst>
                                    <p:set>
                                      <p:cBhvr>
                                        <p:cTn id="147" dur="1" fill="hold">
                                          <p:stCondLst>
                                            <p:cond delay="0"/>
                                          </p:stCondLst>
                                        </p:cTn>
                                        <p:tgtEl>
                                          <p:spTgt spid="441"/>
                                        </p:tgtEl>
                                        <p:attrNameLst>
                                          <p:attrName>style.visibility</p:attrName>
                                        </p:attrNameLst>
                                      </p:cBhvr>
                                      <p:to>
                                        <p:strVal val="visible"/>
                                      </p:to>
                                    </p:set>
                                    <p:animEffect transition="in" filter="dissolve">
                                      <p:cBhvr>
                                        <p:cTn id="148" dur="500"/>
                                        <p:tgtEl>
                                          <p:spTgt spid="441"/>
                                        </p:tgtEl>
                                      </p:cBhvr>
                                    </p:animEffect>
                                  </p:childTnLst>
                                </p:cTn>
                              </p:par>
                            </p:childTnLst>
                          </p:cTn>
                        </p:par>
                        <p:par>
                          <p:cTn id="149" fill="hold">
                            <p:stCondLst>
                              <p:cond delay="3500"/>
                            </p:stCondLst>
                            <p:childTnLst>
                              <p:par>
                                <p:cTn id="150" presetID="9" presetClass="entr" presetSubtype="0" fill="hold" grpId="0" nodeType="afterEffect">
                                  <p:stCondLst>
                                    <p:cond delay="0"/>
                                  </p:stCondLst>
                                  <p:childTnLst>
                                    <p:set>
                                      <p:cBhvr>
                                        <p:cTn id="151" dur="1" fill="hold">
                                          <p:stCondLst>
                                            <p:cond delay="0"/>
                                          </p:stCondLst>
                                        </p:cTn>
                                        <p:tgtEl>
                                          <p:spTgt spid="442"/>
                                        </p:tgtEl>
                                        <p:attrNameLst>
                                          <p:attrName>style.visibility</p:attrName>
                                        </p:attrNameLst>
                                      </p:cBhvr>
                                      <p:to>
                                        <p:strVal val="visible"/>
                                      </p:to>
                                    </p:set>
                                    <p:animEffect transition="in" filter="dissolve">
                                      <p:cBhvr>
                                        <p:cTn id="152" dur="500"/>
                                        <p:tgtEl>
                                          <p:spTgt spid="442"/>
                                        </p:tgtEl>
                                      </p:cBhvr>
                                    </p:animEffect>
                                  </p:childTnLst>
                                </p:cTn>
                              </p:par>
                            </p:childTnLst>
                          </p:cTn>
                        </p:par>
                        <p:par>
                          <p:cTn id="153" fill="hold">
                            <p:stCondLst>
                              <p:cond delay="4000"/>
                            </p:stCondLst>
                            <p:childTnLst>
                              <p:par>
                                <p:cTn id="154" presetID="9" presetClass="entr" presetSubtype="0" fill="hold" grpId="0" nodeType="afterEffect">
                                  <p:stCondLst>
                                    <p:cond delay="0"/>
                                  </p:stCondLst>
                                  <p:childTnLst>
                                    <p:set>
                                      <p:cBhvr>
                                        <p:cTn id="155" dur="1" fill="hold">
                                          <p:stCondLst>
                                            <p:cond delay="0"/>
                                          </p:stCondLst>
                                        </p:cTn>
                                        <p:tgtEl>
                                          <p:spTgt spid="443"/>
                                        </p:tgtEl>
                                        <p:attrNameLst>
                                          <p:attrName>style.visibility</p:attrName>
                                        </p:attrNameLst>
                                      </p:cBhvr>
                                      <p:to>
                                        <p:strVal val="visible"/>
                                      </p:to>
                                    </p:set>
                                    <p:animEffect transition="in" filter="dissolve">
                                      <p:cBhvr>
                                        <p:cTn id="156" dur="500"/>
                                        <p:tgtEl>
                                          <p:spTgt spid="443"/>
                                        </p:tgtEl>
                                      </p:cBhvr>
                                    </p:animEffect>
                                  </p:childTnLst>
                                </p:cTn>
                              </p:par>
                            </p:childTnLst>
                          </p:cTn>
                        </p:par>
                        <p:par>
                          <p:cTn id="157" fill="hold">
                            <p:stCondLst>
                              <p:cond delay="4500"/>
                            </p:stCondLst>
                            <p:childTnLst>
                              <p:par>
                                <p:cTn id="158" presetID="9" presetClass="entr" presetSubtype="0" fill="hold" grpId="0" nodeType="afterEffect">
                                  <p:stCondLst>
                                    <p:cond delay="0"/>
                                  </p:stCondLst>
                                  <p:childTnLst>
                                    <p:set>
                                      <p:cBhvr>
                                        <p:cTn id="159" dur="1" fill="hold">
                                          <p:stCondLst>
                                            <p:cond delay="0"/>
                                          </p:stCondLst>
                                        </p:cTn>
                                        <p:tgtEl>
                                          <p:spTgt spid="444"/>
                                        </p:tgtEl>
                                        <p:attrNameLst>
                                          <p:attrName>style.visibility</p:attrName>
                                        </p:attrNameLst>
                                      </p:cBhvr>
                                      <p:to>
                                        <p:strVal val="visible"/>
                                      </p:to>
                                    </p:set>
                                    <p:animEffect transition="in" filter="dissolve">
                                      <p:cBhvr>
                                        <p:cTn id="160" dur="500"/>
                                        <p:tgtEl>
                                          <p:spTgt spid="444"/>
                                        </p:tgtEl>
                                      </p:cBhvr>
                                    </p:animEffect>
                                  </p:childTnLst>
                                </p:cTn>
                              </p:par>
                            </p:childTnLst>
                          </p:cTn>
                        </p:par>
                        <p:par>
                          <p:cTn id="161" fill="hold">
                            <p:stCondLst>
                              <p:cond delay="5000"/>
                            </p:stCondLst>
                            <p:childTnLst>
                              <p:par>
                                <p:cTn id="162" presetID="9" presetClass="entr" presetSubtype="0" fill="hold" grpId="0" nodeType="afterEffect">
                                  <p:stCondLst>
                                    <p:cond delay="0"/>
                                  </p:stCondLst>
                                  <p:childTnLst>
                                    <p:set>
                                      <p:cBhvr>
                                        <p:cTn id="163" dur="1" fill="hold">
                                          <p:stCondLst>
                                            <p:cond delay="0"/>
                                          </p:stCondLst>
                                        </p:cTn>
                                        <p:tgtEl>
                                          <p:spTgt spid="196"/>
                                        </p:tgtEl>
                                        <p:attrNameLst>
                                          <p:attrName>style.visibility</p:attrName>
                                        </p:attrNameLst>
                                      </p:cBhvr>
                                      <p:to>
                                        <p:strVal val="visible"/>
                                      </p:to>
                                    </p:set>
                                    <p:animEffect transition="in" filter="dissolve">
                                      <p:cBhvr>
                                        <p:cTn id="164" dur="500"/>
                                        <p:tgtEl>
                                          <p:spTgt spid="196"/>
                                        </p:tgtEl>
                                      </p:cBhvr>
                                    </p:animEffect>
                                  </p:childTnLst>
                                </p:cTn>
                              </p:par>
                            </p:childTnLst>
                          </p:cTn>
                        </p:par>
                        <p:par>
                          <p:cTn id="165" fill="hold">
                            <p:stCondLst>
                              <p:cond delay="5500"/>
                            </p:stCondLst>
                            <p:childTnLst>
                              <p:par>
                                <p:cTn id="166" presetID="9" presetClass="entr" presetSubtype="0" fill="hold" grpId="0" nodeType="afterEffect">
                                  <p:stCondLst>
                                    <p:cond delay="0"/>
                                  </p:stCondLst>
                                  <p:childTnLst>
                                    <p:set>
                                      <p:cBhvr>
                                        <p:cTn id="167" dur="1" fill="hold">
                                          <p:stCondLst>
                                            <p:cond delay="0"/>
                                          </p:stCondLst>
                                        </p:cTn>
                                        <p:tgtEl>
                                          <p:spTgt spid="200"/>
                                        </p:tgtEl>
                                        <p:attrNameLst>
                                          <p:attrName>style.visibility</p:attrName>
                                        </p:attrNameLst>
                                      </p:cBhvr>
                                      <p:to>
                                        <p:strVal val="visible"/>
                                      </p:to>
                                    </p:set>
                                    <p:animEffect transition="in" filter="dissolve">
                                      <p:cBhvr>
                                        <p:cTn id="168" dur="500"/>
                                        <p:tgtEl>
                                          <p:spTgt spid="200"/>
                                        </p:tgtEl>
                                      </p:cBhvr>
                                    </p:animEffect>
                                  </p:childTnLst>
                                </p:cTn>
                              </p:par>
                            </p:childTnLst>
                          </p:cTn>
                        </p:par>
                        <p:par>
                          <p:cTn id="169" fill="hold">
                            <p:stCondLst>
                              <p:cond delay="6000"/>
                            </p:stCondLst>
                            <p:childTnLst>
                              <p:par>
                                <p:cTn id="170" presetID="9" presetClass="entr" presetSubtype="0" fill="hold" grpId="0" nodeType="afterEffect">
                                  <p:stCondLst>
                                    <p:cond delay="0"/>
                                  </p:stCondLst>
                                  <p:childTnLst>
                                    <p:set>
                                      <p:cBhvr>
                                        <p:cTn id="171" dur="1" fill="hold">
                                          <p:stCondLst>
                                            <p:cond delay="0"/>
                                          </p:stCondLst>
                                        </p:cTn>
                                        <p:tgtEl>
                                          <p:spTgt spid="204"/>
                                        </p:tgtEl>
                                        <p:attrNameLst>
                                          <p:attrName>style.visibility</p:attrName>
                                        </p:attrNameLst>
                                      </p:cBhvr>
                                      <p:to>
                                        <p:strVal val="visible"/>
                                      </p:to>
                                    </p:set>
                                    <p:animEffect transition="in" filter="dissolve">
                                      <p:cBhvr>
                                        <p:cTn id="172" dur="500"/>
                                        <p:tgtEl>
                                          <p:spTgt spid="204"/>
                                        </p:tgtEl>
                                      </p:cBhvr>
                                    </p:animEffect>
                                  </p:childTnLst>
                                </p:cTn>
                              </p:par>
                            </p:childTnLst>
                          </p:cTn>
                        </p:par>
                        <p:par>
                          <p:cTn id="173" fill="hold">
                            <p:stCondLst>
                              <p:cond delay="6500"/>
                            </p:stCondLst>
                            <p:childTnLst>
                              <p:par>
                                <p:cTn id="174" presetID="9" presetClass="entr" presetSubtype="0" fill="hold" grpId="0" nodeType="afterEffect">
                                  <p:stCondLst>
                                    <p:cond delay="0"/>
                                  </p:stCondLst>
                                  <p:childTnLst>
                                    <p:set>
                                      <p:cBhvr>
                                        <p:cTn id="175" dur="1" fill="hold">
                                          <p:stCondLst>
                                            <p:cond delay="0"/>
                                          </p:stCondLst>
                                        </p:cTn>
                                        <p:tgtEl>
                                          <p:spTgt spid="208"/>
                                        </p:tgtEl>
                                        <p:attrNameLst>
                                          <p:attrName>style.visibility</p:attrName>
                                        </p:attrNameLst>
                                      </p:cBhvr>
                                      <p:to>
                                        <p:strVal val="visible"/>
                                      </p:to>
                                    </p:set>
                                    <p:animEffect transition="in" filter="dissolve">
                                      <p:cBhvr>
                                        <p:cTn id="176" dur="500"/>
                                        <p:tgtEl>
                                          <p:spTgt spid="208"/>
                                        </p:tgtEl>
                                      </p:cBhvr>
                                    </p:animEffect>
                                  </p:childTnLst>
                                </p:cTn>
                              </p:par>
                            </p:childTnLst>
                          </p:cTn>
                        </p:par>
                        <p:par>
                          <p:cTn id="177" fill="hold">
                            <p:stCondLst>
                              <p:cond delay="7000"/>
                            </p:stCondLst>
                            <p:childTnLst>
                              <p:par>
                                <p:cTn id="178" presetID="9" presetClass="entr" presetSubtype="0" fill="hold" grpId="0" nodeType="afterEffect">
                                  <p:stCondLst>
                                    <p:cond delay="0"/>
                                  </p:stCondLst>
                                  <p:childTnLst>
                                    <p:set>
                                      <p:cBhvr>
                                        <p:cTn id="179" dur="1" fill="hold">
                                          <p:stCondLst>
                                            <p:cond delay="0"/>
                                          </p:stCondLst>
                                        </p:cTn>
                                        <p:tgtEl>
                                          <p:spTgt spid="212"/>
                                        </p:tgtEl>
                                        <p:attrNameLst>
                                          <p:attrName>style.visibility</p:attrName>
                                        </p:attrNameLst>
                                      </p:cBhvr>
                                      <p:to>
                                        <p:strVal val="visible"/>
                                      </p:to>
                                    </p:set>
                                    <p:animEffect transition="in" filter="dissolve">
                                      <p:cBhvr>
                                        <p:cTn id="180" dur="500"/>
                                        <p:tgtEl>
                                          <p:spTgt spid="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156" grpId="0" animBg="1"/>
      <p:bldP spid="162" grpId="0" animBg="1"/>
      <p:bldP spid="235" grpId="0" animBg="1"/>
      <p:bldP spid="236" grpId="0" animBg="1"/>
      <p:bldP spid="248" grpId="0" animBg="1"/>
      <p:bldP spid="303" grpId="0"/>
      <p:bldP spid="304" grpId="0"/>
      <p:bldP spid="305" grpId="0"/>
      <p:bldP spid="306" grpId="0"/>
      <p:bldP spid="307" grpId="0"/>
      <p:bldP spid="350" grpId="0" animBg="1"/>
      <p:bldP spid="351" grpId="0" animBg="1"/>
      <p:bldP spid="352" grpId="0" animBg="1"/>
      <p:bldP spid="353" grpId="0" animBg="1"/>
      <p:bldP spid="354" grpId="0" animBg="1"/>
      <p:bldP spid="355" grpId="0" animBg="1"/>
      <p:bldP spid="356" grpId="0" animBg="1"/>
      <p:bldP spid="357" grpId="0" animBg="1"/>
      <p:bldP spid="358" grpId="0" animBg="1"/>
      <p:bldP spid="360" grpId="0"/>
      <p:bldP spid="361" grpId="0"/>
      <p:bldP spid="362" grpId="0"/>
      <p:bldP spid="363" grpId="0"/>
      <p:bldP spid="364" grpId="0"/>
      <p:bldP spid="365" grpId="0"/>
      <p:bldP spid="366" grpId="0"/>
      <p:bldP spid="367" grpId="0"/>
      <p:bldP spid="282" grpId="0" animBg="1"/>
      <p:bldP spid="284" grpId="0"/>
      <p:bldP spid="292" grpId="0" animBg="1"/>
      <p:bldP spid="384" grpId="0"/>
      <p:bldP spid="385" grpId="0"/>
      <p:bldP spid="441" grpId="0"/>
      <p:bldP spid="442" grpId="0"/>
      <p:bldP spid="443" grpId="0"/>
      <p:bldP spid="444" grpId="0"/>
      <p:bldP spid="196" grpId="0"/>
      <p:bldP spid="200" grpId="0"/>
      <p:bldP spid="204" grpId="0"/>
      <p:bldP spid="208" grpId="0"/>
      <p:bldP spid="2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42222" y="94925"/>
            <a:ext cx="5200339" cy="670967"/>
          </a:xfrm>
        </p:spPr>
        <p:txBody>
          <a:bodyPr>
            <a:normAutofit fontScale="90000"/>
          </a:bodyPr>
          <a:lstStyle/>
          <a:p>
            <a:r>
              <a:rPr lang="en-US" sz="3600" dirty="0">
                <a:latin typeface="Avenir Book" panose="020B0503020203020204" pitchFamily="34" charset="-78"/>
                <a:cs typeface="Avenir Book" panose="020B0503020203020204" pitchFamily="34" charset="-78"/>
              </a:rPr>
              <a:t>TCP </a:t>
            </a:r>
            <a:r>
              <a:rPr lang="en-US" sz="3600" dirty="0" smtClean="0">
                <a:latin typeface="Avenir Book" panose="020B0503020203020204" pitchFamily="34" charset="-78"/>
                <a:cs typeface="Avenir Book" panose="020B0503020203020204" pitchFamily="34" charset="-78"/>
              </a:rPr>
              <a:t>Congestion Avoidance</a:t>
            </a:r>
            <a:endParaRPr lang="en-US" sz="3300" dirty="0">
              <a:latin typeface="Avenir Book" panose="020B0503020203020204" pitchFamily="34" charset="-78"/>
              <a:cs typeface="Avenir Book" panose="020B0503020203020204" pitchFamily="34" charset="-78"/>
            </a:endParaRPr>
          </a:p>
        </p:txBody>
      </p:sp>
      <p:sp>
        <p:nvSpPr>
          <p:cNvPr id="73" name="Rectangle 3">
            <a:extLst>
              <a:ext uri="{FF2B5EF4-FFF2-40B4-BE49-F238E27FC236}">
                <a16:creationId xmlns:a16="http://schemas.microsoft.com/office/drawing/2014/main" id="{E8DFB3C6-E718-DE4A-87C1-CF7178F7C295}"/>
              </a:ext>
            </a:extLst>
          </p:cNvPr>
          <p:cNvSpPr txBox="1">
            <a:spLocks noChangeArrowheads="1"/>
          </p:cNvSpPr>
          <p:nvPr/>
        </p:nvSpPr>
        <p:spPr>
          <a:xfrm>
            <a:off x="192750" y="734465"/>
            <a:ext cx="5753821" cy="535745"/>
          </a:xfrm>
          <a:prstGeom prst="rect">
            <a:avLst/>
          </a:prstGeom>
        </p:spPr>
        <p:txBody>
          <a:bodyPr vert="horz" lIns="68580" tIns="34290" rIns="68580" bIns="34290" rtlCol="0">
            <a:normAutofit fontScale="850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95275" indent="-197644" defTabSz="685800">
              <a:spcBef>
                <a:spcPts val="750"/>
              </a:spcBef>
              <a:buFont typeface="Wingdings" charset="2"/>
              <a:buChar char="§"/>
              <a:defRPr/>
            </a:pPr>
            <a:r>
              <a:rPr lang="en-US" sz="2400" dirty="0" smtClean="0">
                <a:solidFill>
                  <a:prstClr val="black"/>
                </a:solidFill>
                <a:latin typeface="Avenir Book" panose="020B0503020203020204" pitchFamily="34" charset="-78"/>
                <a:cs typeface="Avenir Book" panose="020B0503020203020204" pitchFamily="34" charset="-78"/>
              </a:rPr>
              <a:t>After </a:t>
            </a:r>
            <a:r>
              <a:rPr lang="en-US" sz="2400" dirty="0" err="1" smtClean="0">
                <a:solidFill>
                  <a:prstClr val="black"/>
                </a:solidFill>
                <a:latin typeface="Avenir Book" panose="020B0503020203020204" pitchFamily="34" charset="-78"/>
                <a:cs typeface="Avenir Book" panose="020B0503020203020204" pitchFamily="34" charset="-78"/>
              </a:rPr>
              <a:t>ssthresh</a:t>
            </a:r>
            <a:r>
              <a:rPr lang="en-US" sz="2400" dirty="0" smtClean="0">
                <a:solidFill>
                  <a:prstClr val="black"/>
                </a:solidFill>
                <a:latin typeface="Avenir Book" panose="020B0503020203020204" pitchFamily="34" charset="-78"/>
                <a:cs typeface="Avenir Book" panose="020B0503020203020204" pitchFamily="34" charset="-78"/>
              </a:rPr>
              <a:t>, reduce the rate of CW increase</a:t>
            </a:r>
          </a:p>
        </p:txBody>
      </p:sp>
      <mc:AlternateContent xmlns:mc="http://schemas.openxmlformats.org/markup-compatibility/2006" xmlns:a14="http://schemas.microsoft.com/office/drawing/2010/main">
        <mc:Choice Requires="a14">
          <p:sp>
            <p:nvSpPr>
              <p:cNvPr id="293" name="TextBox 292"/>
              <p:cNvSpPr txBox="1"/>
              <p:nvPr/>
            </p:nvSpPr>
            <p:spPr>
              <a:xfrm>
                <a:off x="7879971" y="326579"/>
                <a:ext cx="2733478" cy="1186094"/>
              </a:xfrm>
              <a:prstGeom prst="rect">
                <a:avLst/>
              </a:prstGeom>
              <a:solidFill>
                <a:srgbClr val="FF9999">
                  <a:alpha val="32000"/>
                </a:srgbClr>
              </a:solidFill>
              <a:ln cap="rnd">
                <a:solidFill>
                  <a:srgbClr val="C00000"/>
                </a:solidFill>
              </a:ln>
            </p:spPr>
            <p:txBody>
              <a:bodyPr wrap="square" rtlCol="0">
                <a:spAutoFit/>
              </a:bodyPr>
              <a:lstStyle/>
              <a:p>
                <a:pPr algn="ctr"/>
                <a:r>
                  <a:rPr lang="en-US" altLang="en-US" dirty="0" smtClean="0">
                    <a:solidFill>
                      <a:srgbClr val="0000FF"/>
                    </a:solidFill>
                    <a:latin typeface="Avenir Book" panose="020B0503020203020204" pitchFamily="34" charset="-78"/>
                    <a:cs typeface="Avenir Book" panose="020B0503020203020204" pitchFamily="34" charset="-78"/>
                  </a:rPr>
                  <a:t>Upon every ACK</a:t>
                </a:r>
                <a:r>
                  <a:rPr lang="en-US" altLang="en-US" dirty="0" smtClean="0">
                    <a:solidFill>
                      <a:srgbClr val="0000FF"/>
                    </a:solidFill>
                    <a:latin typeface="Avenir Book" panose="020B0503020203020204" pitchFamily="34" charset="-78"/>
                    <a:cs typeface="Avenir Book" panose="020B0503020203020204" pitchFamily="34" charset="-78"/>
                    <a:sym typeface="Wingdings" panose="05000000000000000000" pitchFamily="2" charset="2"/>
                  </a:rPr>
                  <a:t></a:t>
                </a:r>
              </a:p>
              <a:p>
                <a:pPr algn="ctr"/>
                <a:r>
                  <a:rPr lang="en-US" altLang="en-US" dirty="0" smtClean="0">
                    <a:solidFill>
                      <a:srgbClr val="0000FF"/>
                    </a:solidFill>
                    <a:latin typeface="Avenir Book" panose="020B0503020203020204" pitchFamily="34" charset="-78"/>
                    <a:cs typeface="Avenir Book" panose="020B0503020203020204" pitchFamily="34" charset="-78"/>
                    <a:sym typeface="Wingdings" panose="05000000000000000000" pitchFamily="2" charset="2"/>
                  </a:rPr>
                  <a:t>CW = CW + MSS </a:t>
                </a:r>
                <a14:m>
                  <m:oMath xmlns:m="http://schemas.openxmlformats.org/officeDocument/2006/math">
                    <m:r>
                      <a:rPr lang="en-IN" altLang="en-US" b="0" i="0" smtClean="0">
                        <a:solidFill>
                          <a:srgbClr val="0000FF"/>
                        </a:solidFill>
                        <a:latin typeface="Cambria Math" panose="02040503050406030204" pitchFamily="18" charset="0"/>
                        <a:cs typeface="Avenir Book" panose="020B0503020203020204" pitchFamily="34" charset="-78"/>
                        <a:sym typeface="Wingdings" panose="05000000000000000000" pitchFamily="2" charset="2"/>
                      </a:rPr>
                      <m:t>×</m:t>
                    </m:r>
                    <m:f>
                      <m:fPr>
                        <m:ctrlPr>
                          <a:rPr lang="en-IN" altLang="en-US" b="0" i="1" smtClean="0">
                            <a:solidFill>
                              <a:srgbClr val="0000FF"/>
                            </a:solidFill>
                            <a:latin typeface="Cambria Math" panose="02040503050406030204" pitchFamily="18" charset="0"/>
                            <a:cs typeface="Avenir Book" panose="020B0503020203020204" pitchFamily="34" charset="-78"/>
                            <a:sym typeface="Wingdings" panose="05000000000000000000" pitchFamily="2" charset="2"/>
                          </a:rPr>
                        </m:ctrlPr>
                      </m:fPr>
                      <m:num>
                        <m:r>
                          <m:rPr>
                            <m:sty m:val="p"/>
                          </m:rPr>
                          <a:rPr lang="en-IN" altLang="en-US" b="0" i="0" smtClean="0">
                            <a:solidFill>
                              <a:srgbClr val="0000FF"/>
                            </a:solidFill>
                            <a:latin typeface="Cambria Math" panose="02040503050406030204" pitchFamily="18" charset="0"/>
                            <a:cs typeface="Avenir Book" panose="020B0503020203020204" pitchFamily="34" charset="-78"/>
                            <a:sym typeface="Wingdings" panose="05000000000000000000" pitchFamily="2" charset="2"/>
                          </a:rPr>
                          <m:t>MSS</m:t>
                        </m:r>
                      </m:num>
                      <m:den>
                        <m:r>
                          <m:rPr>
                            <m:sty m:val="p"/>
                          </m:rPr>
                          <a:rPr lang="en-IN" altLang="en-US" b="0" i="0" smtClean="0">
                            <a:solidFill>
                              <a:srgbClr val="0000FF"/>
                            </a:solidFill>
                            <a:latin typeface="Cambria Math" panose="02040503050406030204" pitchFamily="18" charset="0"/>
                            <a:cs typeface="Avenir Book" panose="020B0503020203020204" pitchFamily="34" charset="-78"/>
                            <a:sym typeface="Wingdings" panose="05000000000000000000" pitchFamily="2" charset="2"/>
                          </a:rPr>
                          <m:t>cwnd</m:t>
                        </m:r>
                      </m:den>
                    </m:f>
                  </m:oMath>
                </a14:m>
                <a:r>
                  <a:rPr lang="en-US" altLang="en-US" dirty="0" smtClean="0">
                    <a:solidFill>
                      <a:srgbClr val="0000FF"/>
                    </a:solidFill>
                    <a:latin typeface="Avenir Book" panose="020B0503020203020204" pitchFamily="34" charset="-78"/>
                    <a:cs typeface="Avenir Book" panose="020B0503020203020204" pitchFamily="34" charset="-78"/>
                    <a:sym typeface="Wingdings" panose="05000000000000000000" pitchFamily="2" charset="2"/>
                  </a:rPr>
                  <a:t> </a:t>
                </a:r>
              </a:p>
              <a:p>
                <a:pPr algn="ctr"/>
                <a:r>
                  <a:rPr lang="en-US" altLang="en-US" dirty="0" smtClean="0">
                    <a:solidFill>
                      <a:srgbClr val="0000FF"/>
                    </a:solidFill>
                    <a:latin typeface="Avenir Book" panose="020B0503020203020204" pitchFamily="34" charset="-78"/>
                    <a:cs typeface="Avenir Book" panose="020B0503020203020204" pitchFamily="34" charset="-78"/>
                    <a:sym typeface="Wingdings" panose="05000000000000000000" pitchFamily="2" charset="2"/>
                  </a:rPr>
                  <a:t>= CW +</a:t>
                </a:r>
                <a14:m>
                  <m:oMath xmlns:m="http://schemas.openxmlformats.org/officeDocument/2006/math">
                    <m:f>
                      <m:fPr>
                        <m:ctrlPr>
                          <a:rPr lang="en-US" altLang="en-US" i="1" smtClean="0">
                            <a:solidFill>
                              <a:srgbClr val="0000FF"/>
                            </a:solidFill>
                            <a:latin typeface="Cambria Math" panose="02040503050406030204" pitchFamily="18" charset="0"/>
                            <a:cs typeface="Avenir Book" panose="020B0503020203020204" pitchFamily="34" charset="-78"/>
                            <a:sym typeface="Wingdings" panose="05000000000000000000" pitchFamily="2" charset="2"/>
                          </a:rPr>
                        </m:ctrlPr>
                      </m:fPr>
                      <m:num>
                        <m:r>
                          <a:rPr lang="en-IN" altLang="en-US" b="0" i="0" smtClean="0">
                            <a:solidFill>
                              <a:srgbClr val="0000FF"/>
                            </a:solidFill>
                            <a:latin typeface="Cambria Math" panose="02040503050406030204" pitchFamily="18" charset="0"/>
                            <a:cs typeface="Avenir Book" panose="020B0503020203020204" pitchFamily="34" charset="-78"/>
                            <a:sym typeface="Wingdings" panose="05000000000000000000" pitchFamily="2" charset="2"/>
                          </a:rPr>
                          <m:t>1</m:t>
                        </m:r>
                      </m:num>
                      <m:den>
                        <m:r>
                          <m:rPr>
                            <m:sty m:val="p"/>
                          </m:rPr>
                          <a:rPr lang="en-IN" altLang="en-US" b="0" i="0" smtClean="0">
                            <a:solidFill>
                              <a:srgbClr val="0000FF"/>
                            </a:solidFill>
                            <a:latin typeface="Cambria Math" panose="02040503050406030204" pitchFamily="18" charset="0"/>
                            <a:cs typeface="Avenir Book" panose="020B0503020203020204" pitchFamily="34" charset="-78"/>
                            <a:sym typeface="Wingdings" panose="05000000000000000000" pitchFamily="2" charset="2"/>
                          </a:rPr>
                          <m:t>CW</m:t>
                        </m:r>
                      </m:den>
                    </m:f>
                  </m:oMath>
                </a14:m>
                <a:endParaRPr lang="en-IN" dirty="0">
                  <a:solidFill>
                    <a:srgbClr val="0000FF"/>
                  </a:solidFill>
                  <a:latin typeface="Avenir Book" panose="020B0503020203020204" pitchFamily="34" charset="-78"/>
                  <a:cs typeface="Avenir Book" panose="020B0503020203020204" pitchFamily="34" charset="-78"/>
                </a:endParaRPr>
              </a:p>
            </p:txBody>
          </p:sp>
        </mc:Choice>
        <mc:Fallback xmlns="">
          <p:sp>
            <p:nvSpPr>
              <p:cNvPr id="293" name="TextBox 292"/>
              <p:cNvSpPr txBox="1">
                <a:spLocks noRot="1" noChangeAspect="1" noMove="1" noResize="1" noEditPoints="1" noAdjustHandles="1" noChangeArrowheads="1" noChangeShapeType="1" noTextEdit="1"/>
              </p:cNvSpPr>
              <p:nvPr/>
            </p:nvSpPr>
            <p:spPr>
              <a:xfrm>
                <a:off x="7879971" y="326579"/>
                <a:ext cx="2733478" cy="1186094"/>
              </a:xfrm>
              <a:prstGeom prst="rect">
                <a:avLst/>
              </a:prstGeom>
              <a:blipFill>
                <a:blip r:embed="rId3"/>
                <a:stretch>
                  <a:fillRect l="-667" t="-4082" b="-2041"/>
                </a:stretch>
              </a:blipFill>
              <a:ln cap="rnd">
                <a:solidFill>
                  <a:srgbClr val="C00000"/>
                </a:solidFill>
              </a:ln>
            </p:spPr>
            <p:txBody>
              <a:bodyPr/>
              <a:lstStyle/>
              <a:p>
                <a:r>
                  <a:rPr lang="en-IN">
                    <a:noFill/>
                  </a:rPr>
                  <a:t> </a:t>
                </a:r>
              </a:p>
            </p:txBody>
          </p:sp>
        </mc:Fallback>
      </mc:AlternateContent>
      <p:sp>
        <p:nvSpPr>
          <p:cNvPr id="282" name="Line 6">
            <a:extLst>
              <a:ext uri="{FF2B5EF4-FFF2-40B4-BE49-F238E27FC236}">
                <a16:creationId xmlns:a16="http://schemas.microsoft.com/office/drawing/2014/main" id="{6A528287-EE91-2148-8BF9-9042AB1CFB64}"/>
              </a:ext>
            </a:extLst>
          </p:cNvPr>
          <p:cNvSpPr>
            <a:spLocks noChangeShapeType="1"/>
          </p:cNvSpPr>
          <p:nvPr/>
        </p:nvSpPr>
        <p:spPr bwMode="auto">
          <a:xfrm>
            <a:off x="2007350" y="2152286"/>
            <a:ext cx="1878806" cy="264319"/>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83" name="Text Box 8">
            <a:extLst>
              <a:ext uri="{FF2B5EF4-FFF2-40B4-BE49-F238E27FC236}">
                <a16:creationId xmlns:a16="http://schemas.microsoft.com/office/drawing/2014/main" id="{BF8683E2-9BD1-4641-8269-1F97FE166C40}"/>
              </a:ext>
            </a:extLst>
          </p:cNvPr>
          <p:cNvSpPr txBox="1">
            <a:spLocks noChangeArrowheads="1"/>
          </p:cNvSpPr>
          <p:nvPr/>
        </p:nvSpPr>
        <p:spPr bwMode="auto">
          <a:xfrm>
            <a:off x="1683921" y="1298606"/>
            <a:ext cx="694485" cy="3000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350">
                <a:solidFill>
                  <a:srgbClr val="000000"/>
                </a:solidFill>
                <a:latin typeface="Arial" charset="0"/>
              </a:rPr>
              <a:t>Host A</a:t>
            </a:r>
          </a:p>
        </p:txBody>
      </p:sp>
      <p:sp>
        <p:nvSpPr>
          <p:cNvPr id="284"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408567">
            <a:off x="2732576" y="2114624"/>
            <a:ext cx="965329"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a:solidFill>
                  <a:srgbClr val="000000"/>
                </a:solidFill>
                <a:latin typeface="Arial" charset="0"/>
              </a:rPr>
              <a:t>one segment</a:t>
            </a:r>
            <a:endParaRPr lang="en-US" sz="750" dirty="0">
              <a:solidFill>
                <a:srgbClr val="000000"/>
              </a:solidFill>
              <a:latin typeface="Times New Roman" charset="0"/>
            </a:endParaRPr>
          </a:p>
        </p:txBody>
      </p:sp>
      <p:sp>
        <p:nvSpPr>
          <p:cNvPr id="285" name="Text Box 12">
            <a:extLst>
              <a:ext uri="{FF2B5EF4-FFF2-40B4-BE49-F238E27FC236}">
                <a16:creationId xmlns:a16="http://schemas.microsoft.com/office/drawing/2014/main" id="{51858FD0-9B85-8441-9B12-8875189F665C}"/>
              </a:ext>
            </a:extLst>
          </p:cNvPr>
          <p:cNvSpPr txBox="1">
            <a:spLocks noChangeArrowheads="1"/>
          </p:cNvSpPr>
          <p:nvPr/>
        </p:nvSpPr>
        <p:spPr bwMode="auto">
          <a:xfrm>
            <a:off x="3506752" y="1287891"/>
            <a:ext cx="704040" cy="3000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350">
                <a:solidFill>
                  <a:srgbClr val="000000"/>
                </a:solidFill>
                <a:latin typeface="Arial" charset="0"/>
              </a:rPr>
              <a:t>Host B</a:t>
            </a:r>
          </a:p>
        </p:txBody>
      </p:sp>
      <p:sp>
        <p:nvSpPr>
          <p:cNvPr id="286" name="Line 13">
            <a:extLst>
              <a:ext uri="{FF2B5EF4-FFF2-40B4-BE49-F238E27FC236}">
                <a16:creationId xmlns:a16="http://schemas.microsoft.com/office/drawing/2014/main" id="{A18AC8EC-DBD1-E34E-B3EA-D3876A530333}"/>
              </a:ext>
            </a:extLst>
          </p:cNvPr>
          <p:cNvSpPr>
            <a:spLocks noChangeShapeType="1"/>
          </p:cNvSpPr>
          <p:nvPr/>
        </p:nvSpPr>
        <p:spPr bwMode="auto">
          <a:xfrm>
            <a:off x="2003778" y="2012982"/>
            <a:ext cx="7144" cy="2466369"/>
          </a:xfrm>
          <a:prstGeom prst="line">
            <a:avLst/>
          </a:prstGeom>
          <a:noFill/>
          <a:ln w="19050">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287" name="Line 14">
            <a:extLst>
              <a:ext uri="{FF2B5EF4-FFF2-40B4-BE49-F238E27FC236}">
                <a16:creationId xmlns:a16="http://schemas.microsoft.com/office/drawing/2014/main" id="{77B3310E-1B60-414E-9423-328982307B1D}"/>
              </a:ext>
            </a:extLst>
          </p:cNvPr>
          <p:cNvSpPr>
            <a:spLocks noChangeShapeType="1"/>
          </p:cNvSpPr>
          <p:nvPr/>
        </p:nvSpPr>
        <p:spPr bwMode="auto">
          <a:xfrm>
            <a:off x="3889728" y="2041558"/>
            <a:ext cx="11314" cy="2283806"/>
          </a:xfrm>
          <a:prstGeom prst="line">
            <a:avLst/>
          </a:prstGeom>
          <a:noFill/>
          <a:ln w="19050">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grpSp>
        <p:nvGrpSpPr>
          <p:cNvPr id="288" name="Group 287">
            <a:extLst>
              <a:ext uri="{FF2B5EF4-FFF2-40B4-BE49-F238E27FC236}">
                <a16:creationId xmlns:a16="http://schemas.microsoft.com/office/drawing/2014/main" id="{E69B56F2-B7D2-5247-8C5B-11CDFE50D6C7}"/>
              </a:ext>
            </a:extLst>
          </p:cNvPr>
          <p:cNvGrpSpPr/>
          <p:nvPr/>
        </p:nvGrpSpPr>
        <p:grpSpPr>
          <a:xfrm>
            <a:off x="1747035" y="2124901"/>
            <a:ext cx="253916" cy="622697"/>
            <a:chOff x="7237996" y="2270077"/>
            <a:chExt cx="338555" cy="830263"/>
          </a:xfrm>
        </p:grpSpPr>
        <p:sp>
          <p:nvSpPr>
            <p:cNvPr id="289" name="Text Box 10">
              <a:extLst>
                <a:ext uri="{FF2B5EF4-FFF2-40B4-BE49-F238E27FC236}">
                  <a16:creationId xmlns:a16="http://schemas.microsoft.com/office/drawing/2014/main" id="{A25707E3-FE96-074A-AE26-F8222C4C395A}"/>
                </a:ext>
              </a:extLst>
            </p:cNvPr>
            <p:cNvSpPr txBox="1">
              <a:spLocks noChangeArrowheads="1"/>
            </p:cNvSpPr>
            <p:nvPr/>
          </p:nvSpPr>
          <p:spPr bwMode="auto">
            <a:xfrm rot="16200000">
              <a:off x="7109970" y="2493708"/>
              <a:ext cx="594608" cy="33855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a:solidFill>
                    <a:srgbClr val="000000"/>
                  </a:solidFill>
                  <a:latin typeface="Arial" charset="0"/>
                </a:rPr>
                <a:t>RTT</a:t>
              </a:r>
              <a:endParaRPr lang="en-US" sz="750" dirty="0">
                <a:solidFill>
                  <a:srgbClr val="000000"/>
                </a:solidFill>
                <a:latin typeface="Arial" charset="0"/>
              </a:endParaRPr>
            </a:p>
          </p:txBody>
        </p:sp>
        <p:sp>
          <p:nvSpPr>
            <p:cNvPr id="290" name="Line 15">
              <a:extLst>
                <a:ext uri="{FF2B5EF4-FFF2-40B4-BE49-F238E27FC236}">
                  <a16:creationId xmlns:a16="http://schemas.microsoft.com/office/drawing/2014/main" id="{1BE79FAE-9CDC-7B45-A6C0-E89FC9FC2363}"/>
                </a:ext>
              </a:extLst>
            </p:cNvPr>
            <p:cNvSpPr>
              <a:spLocks noChangeShapeType="1"/>
            </p:cNvSpPr>
            <p:nvPr/>
          </p:nvSpPr>
          <p:spPr bwMode="auto">
            <a:xfrm flipH="1" flipV="1">
              <a:off x="7399338" y="2270077"/>
              <a:ext cx="4762" cy="219075"/>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91" name="Line 16">
              <a:extLst>
                <a:ext uri="{FF2B5EF4-FFF2-40B4-BE49-F238E27FC236}">
                  <a16:creationId xmlns:a16="http://schemas.microsoft.com/office/drawing/2014/main" id="{59A77926-4B5A-AC4A-B560-0B735D6BC784}"/>
                </a:ext>
              </a:extLst>
            </p:cNvPr>
            <p:cNvSpPr>
              <a:spLocks noChangeShapeType="1"/>
            </p:cNvSpPr>
            <p:nvPr/>
          </p:nvSpPr>
          <p:spPr bwMode="auto">
            <a:xfrm>
              <a:off x="7408863" y="2876502"/>
              <a:ext cx="4762" cy="223838"/>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292" name="Line 17">
            <a:extLst>
              <a:ext uri="{FF2B5EF4-FFF2-40B4-BE49-F238E27FC236}">
                <a16:creationId xmlns:a16="http://schemas.microsoft.com/office/drawing/2014/main" id="{6F1B852B-55C3-8747-96CA-AA2F2AB5E525}"/>
              </a:ext>
            </a:extLst>
          </p:cNvPr>
          <p:cNvSpPr>
            <a:spLocks noChangeShapeType="1"/>
          </p:cNvSpPr>
          <p:nvPr/>
        </p:nvSpPr>
        <p:spPr bwMode="auto">
          <a:xfrm flipV="1">
            <a:off x="1989491" y="2455895"/>
            <a:ext cx="1878806" cy="264319"/>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nvGrpSpPr>
          <p:cNvPr id="297" name="Group 296">
            <a:extLst>
              <a:ext uri="{FF2B5EF4-FFF2-40B4-BE49-F238E27FC236}">
                <a16:creationId xmlns:a16="http://schemas.microsoft.com/office/drawing/2014/main" id="{4100408E-3418-754E-97D5-873085045522}"/>
              </a:ext>
            </a:extLst>
          </p:cNvPr>
          <p:cNvGrpSpPr/>
          <p:nvPr/>
        </p:nvGrpSpPr>
        <p:grpSpPr>
          <a:xfrm>
            <a:off x="2007350" y="2738073"/>
            <a:ext cx="1882379" cy="328613"/>
            <a:chOff x="7585075" y="3087640"/>
            <a:chExt cx="2509838" cy="438150"/>
          </a:xfrm>
        </p:grpSpPr>
        <p:sp>
          <p:nvSpPr>
            <p:cNvPr id="298" name="Line 21">
              <a:extLst>
                <a:ext uri="{FF2B5EF4-FFF2-40B4-BE49-F238E27FC236}">
                  <a16:creationId xmlns:a16="http://schemas.microsoft.com/office/drawing/2014/main" id="{9884C69B-71B1-0942-8DD7-4BADAC4C58CF}"/>
                </a:ext>
              </a:extLst>
            </p:cNvPr>
            <p:cNvSpPr>
              <a:spLocks noChangeShapeType="1"/>
            </p:cNvSpPr>
            <p:nvPr/>
          </p:nvSpPr>
          <p:spPr bwMode="auto">
            <a:xfrm>
              <a:off x="7589838" y="3087640"/>
              <a:ext cx="2505075" cy="352425"/>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99" name="Line 22">
              <a:extLst>
                <a:ext uri="{FF2B5EF4-FFF2-40B4-BE49-F238E27FC236}">
                  <a16:creationId xmlns:a16="http://schemas.microsoft.com/office/drawing/2014/main" id="{51BC13AD-02C4-1049-8BE5-DF4431F8416C}"/>
                </a:ext>
              </a:extLst>
            </p:cNvPr>
            <p:cNvSpPr>
              <a:spLocks noChangeShapeType="1"/>
            </p:cNvSpPr>
            <p:nvPr/>
          </p:nvSpPr>
          <p:spPr bwMode="auto">
            <a:xfrm>
              <a:off x="7585075" y="3173365"/>
              <a:ext cx="2505075" cy="352425"/>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grpSp>
        <p:nvGrpSpPr>
          <p:cNvPr id="300" name="Group 299">
            <a:extLst>
              <a:ext uri="{FF2B5EF4-FFF2-40B4-BE49-F238E27FC236}">
                <a16:creationId xmlns:a16="http://schemas.microsoft.com/office/drawing/2014/main" id="{C604703D-5DBE-F940-8D53-F844A095856D}"/>
              </a:ext>
            </a:extLst>
          </p:cNvPr>
          <p:cNvGrpSpPr/>
          <p:nvPr/>
        </p:nvGrpSpPr>
        <p:grpSpPr>
          <a:xfrm>
            <a:off x="1987110" y="3195272"/>
            <a:ext cx="1916906" cy="375046"/>
            <a:chOff x="7558088" y="3697240"/>
            <a:chExt cx="2555875" cy="500062"/>
          </a:xfrm>
        </p:grpSpPr>
        <p:sp>
          <p:nvSpPr>
            <p:cNvPr id="301" name="Line 23">
              <a:extLst>
                <a:ext uri="{FF2B5EF4-FFF2-40B4-BE49-F238E27FC236}">
                  <a16:creationId xmlns:a16="http://schemas.microsoft.com/office/drawing/2014/main" id="{4B52376E-4BCD-9A4A-845B-15A59AA4FC46}"/>
                </a:ext>
              </a:extLst>
            </p:cNvPr>
            <p:cNvSpPr>
              <a:spLocks noChangeShapeType="1"/>
            </p:cNvSpPr>
            <p:nvPr/>
          </p:nvSpPr>
          <p:spPr bwMode="auto">
            <a:xfrm flipV="1">
              <a:off x="7585075" y="3697240"/>
              <a:ext cx="2528888" cy="361950"/>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02" name="Line 24">
              <a:extLst>
                <a:ext uri="{FF2B5EF4-FFF2-40B4-BE49-F238E27FC236}">
                  <a16:creationId xmlns:a16="http://schemas.microsoft.com/office/drawing/2014/main" id="{645C0ACA-0EDA-5E4A-9046-377D9678C0E7}"/>
                </a:ext>
              </a:extLst>
            </p:cNvPr>
            <p:cNvSpPr>
              <a:spLocks noChangeShapeType="1"/>
            </p:cNvSpPr>
            <p:nvPr/>
          </p:nvSpPr>
          <p:spPr bwMode="auto">
            <a:xfrm flipV="1">
              <a:off x="7558088" y="3844876"/>
              <a:ext cx="2505075" cy="352426"/>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384" name="Text Box 25">
            <a:extLst>
              <a:ext uri="{FF2B5EF4-FFF2-40B4-BE49-F238E27FC236}">
                <a16:creationId xmlns:a16="http://schemas.microsoft.com/office/drawing/2014/main" id="{01076F6F-B790-D24D-9445-FAC03A5C45E4}"/>
              </a:ext>
            </a:extLst>
          </p:cNvPr>
          <p:cNvSpPr txBox="1">
            <a:spLocks noChangeArrowheads="1"/>
          </p:cNvSpPr>
          <p:nvPr/>
        </p:nvSpPr>
        <p:spPr bwMode="auto">
          <a:xfrm rot="408567">
            <a:off x="2731930" y="2703983"/>
            <a:ext cx="1016625"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a:solidFill>
                  <a:srgbClr val="000000"/>
                </a:solidFill>
                <a:latin typeface="Arial" charset="0"/>
              </a:rPr>
              <a:t>two segments</a:t>
            </a:r>
            <a:endParaRPr lang="en-US" sz="750" dirty="0">
              <a:solidFill>
                <a:srgbClr val="000000"/>
              </a:solidFill>
              <a:latin typeface="Times New Roman" charset="0"/>
            </a:endParaRPr>
          </a:p>
        </p:txBody>
      </p:sp>
      <p:sp>
        <p:nvSpPr>
          <p:cNvPr id="385" name="Text Box 26">
            <a:extLst>
              <a:ext uri="{FF2B5EF4-FFF2-40B4-BE49-F238E27FC236}">
                <a16:creationId xmlns:a16="http://schemas.microsoft.com/office/drawing/2014/main" id="{1B8C0342-7E57-2343-86AD-47B5AB1AA675}"/>
              </a:ext>
            </a:extLst>
          </p:cNvPr>
          <p:cNvSpPr txBox="1">
            <a:spLocks noChangeArrowheads="1"/>
          </p:cNvSpPr>
          <p:nvPr/>
        </p:nvSpPr>
        <p:spPr bwMode="auto">
          <a:xfrm rot="408567">
            <a:off x="2800482" y="3464792"/>
            <a:ext cx="1039067"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a:solidFill>
                  <a:srgbClr val="000000"/>
                </a:solidFill>
                <a:latin typeface="Arial" charset="0"/>
              </a:rPr>
              <a:t>four segments</a:t>
            </a:r>
            <a:endParaRPr lang="en-US" sz="750" dirty="0">
              <a:solidFill>
                <a:srgbClr val="000000"/>
              </a:solidFill>
              <a:latin typeface="Times New Roman" charset="0"/>
            </a:endParaRPr>
          </a:p>
        </p:txBody>
      </p:sp>
      <p:grpSp>
        <p:nvGrpSpPr>
          <p:cNvPr id="386" name="Group 27">
            <a:extLst>
              <a:ext uri="{FF2B5EF4-FFF2-40B4-BE49-F238E27FC236}">
                <a16:creationId xmlns:a16="http://schemas.microsoft.com/office/drawing/2014/main" id="{B634F089-4244-B04A-8749-7ACF0E0264A8}"/>
              </a:ext>
            </a:extLst>
          </p:cNvPr>
          <p:cNvGrpSpPr>
            <a:grpSpLocks/>
          </p:cNvGrpSpPr>
          <p:nvPr/>
        </p:nvGrpSpPr>
        <p:grpSpPr bwMode="auto">
          <a:xfrm>
            <a:off x="2003781" y="3491739"/>
            <a:ext cx="1889522" cy="489347"/>
            <a:chOff x="3954" y="2214"/>
            <a:chExt cx="1587" cy="411"/>
          </a:xfrm>
        </p:grpSpPr>
        <p:sp>
          <p:nvSpPr>
            <p:cNvPr id="387" name="Line 28">
              <a:extLst>
                <a:ext uri="{FF2B5EF4-FFF2-40B4-BE49-F238E27FC236}">
                  <a16:creationId xmlns:a16="http://schemas.microsoft.com/office/drawing/2014/main" id="{6F92F39D-0B5B-8944-8B48-2B288C8AA12C}"/>
                </a:ext>
              </a:extLst>
            </p:cNvPr>
            <p:cNvSpPr>
              <a:spLocks noChangeShapeType="1"/>
            </p:cNvSpPr>
            <p:nvPr/>
          </p:nvSpPr>
          <p:spPr bwMode="auto">
            <a:xfrm>
              <a:off x="3963" y="2214"/>
              <a:ext cx="1578" cy="222"/>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88" name="Line 29">
              <a:extLst>
                <a:ext uri="{FF2B5EF4-FFF2-40B4-BE49-F238E27FC236}">
                  <a16:creationId xmlns:a16="http://schemas.microsoft.com/office/drawing/2014/main" id="{C48577E5-7DD4-034F-9CF0-3D303E956AEB}"/>
                </a:ext>
              </a:extLst>
            </p:cNvPr>
            <p:cNvSpPr>
              <a:spLocks noChangeShapeType="1"/>
            </p:cNvSpPr>
            <p:nvPr/>
          </p:nvSpPr>
          <p:spPr bwMode="auto">
            <a:xfrm>
              <a:off x="3954" y="2274"/>
              <a:ext cx="1578" cy="222"/>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89" name="Line 30">
              <a:extLst>
                <a:ext uri="{FF2B5EF4-FFF2-40B4-BE49-F238E27FC236}">
                  <a16:creationId xmlns:a16="http://schemas.microsoft.com/office/drawing/2014/main" id="{B96B9B7F-8E30-7743-AEDD-727B51D6B27C}"/>
                </a:ext>
              </a:extLst>
            </p:cNvPr>
            <p:cNvSpPr>
              <a:spLocks noChangeShapeType="1"/>
            </p:cNvSpPr>
            <p:nvPr/>
          </p:nvSpPr>
          <p:spPr bwMode="auto">
            <a:xfrm>
              <a:off x="3963" y="2340"/>
              <a:ext cx="1578" cy="222"/>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90" name="Line 31">
              <a:extLst>
                <a:ext uri="{FF2B5EF4-FFF2-40B4-BE49-F238E27FC236}">
                  <a16:creationId xmlns:a16="http://schemas.microsoft.com/office/drawing/2014/main" id="{B83505EC-39A5-D64D-8E5C-39A07A090F7F}"/>
                </a:ext>
              </a:extLst>
            </p:cNvPr>
            <p:cNvSpPr>
              <a:spLocks noChangeShapeType="1"/>
            </p:cNvSpPr>
            <p:nvPr/>
          </p:nvSpPr>
          <p:spPr bwMode="auto">
            <a:xfrm>
              <a:off x="3957" y="2403"/>
              <a:ext cx="1578" cy="222"/>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grpSp>
        <p:nvGrpSpPr>
          <p:cNvPr id="391" name="Group 32">
            <a:extLst>
              <a:ext uri="{FF2B5EF4-FFF2-40B4-BE49-F238E27FC236}">
                <a16:creationId xmlns:a16="http://schemas.microsoft.com/office/drawing/2014/main" id="{00C5C000-11E9-BE42-9849-B1B7B9E99FE0}"/>
              </a:ext>
            </a:extLst>
          </p:cNvPr>
          <p:cNvGrpSpPr>
            <a:grpSpLocks/>
          </p:cNvGrpSpPr>
          <p:nvPr/>
        </p:nvGrpSpPr>
        <p:grpSpPr bwMode="auto">
          <a:xfrm flipV="1">
            <a:off x="1986862" y="3777487"/>
            <a:ext cx="1902866" cy="453629"/>
            <a:chOff x="3954" y="2214"/>
            <a:chExt cx="1587" cy="411"/>
          </a:xfrm>
        </p:grpSpPr>
        <p:sp>
          <p:nvSpPr>
            <p:cNvPr id="392" name="Line 33">
              <a:extLst>
                <a:ext uri="{FF2B5EF4-FFF2-40B4-BE49-F238E27FC236}">
                  <a16:creationId xmlns:a16="http://schemas.microsoft.com/office/drawing/2014/main" id="{4332886D-58A3-5C48-9DD4-0435A9D316B6}"/>
                </a:ext>
              </a:extLst>
            </p:cNvPr>
            <p:cNvSpPr>
              <a:spLocks noChangeShapeType="1"/>
            </p:cNvSpPr>
            <p:nvPr/>
          </p:nvSpPr>
          <p:spPr bwMode="auto">
            <a:xfrm>
              <a:off x="3963" y="2214"/>
              <a:ext cx="1578" cy="222"/>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93" name="Line 34">
              <a:extLst>
                <a:ext uri="{FF2B5EF4-FFF2-40B4-BE49-F238E27FC236}">
                  <a16:creationId xmlns:a16="http://schemas.microsoft.com/office/drawing/2014/main" id="{C0026D13-F3ED-354E-AB62-DED685C67E13}"/>
                </a:ext>
              </a:extLst>
            </p:cNvPr>
            <p:cNvSpPr>
              <a:spLocks noChangeShapeType="1"/>
            </p:cNvSpPr>
            <p:nvPr/>
          </p:nvSpPr>
          <p:spPr bwMode="auto">
            <a:xfrm>
              <a:off x="3954" y="2274"/>
              <a:ext cx="1578" cy="220"/>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94" name="Line 35">
              <a:extLst>
                <a:ext uri="{FF2B5EF4-FFF2-40B4-BE49-F238E27FC236}">
                  <a16:creationId xmlns:a16="http://schemas.microsoft.com/office/drawing/2014/main" id="{36EDBC83-2FCD-4D49-9A45-B0773BAEE370}"/>
                </a:ext>
              </a:extLst>
            </p:cNvPr>
            <p:cNvSpPr>
              <a:spLocks noChangeShapeType="1"/>
            </p:cNvSpPr>
            <p:nvPr/>
          </p:nvSpPr>
          <p:spPr bwMode="auto">
            <a:xfrm>
              <a:off x="3963" y="2340"/>
              <a:ext cx="1578" cy="222"/>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95" name="Line 36">
              <a:extLst>
                <a:ext uri="{FF2B5EF4-FFF2-40B4-BE49-F238E27FC236}">
                  <a16:creationId xmlns:a16="http://schemas.microsoft.com/office/drawing/2014/main" id="{8BA1B8D7-7D1E-2947-8988-7C4595578CA6}"/>
                </a:ext>
              </a:extLst>
            </p:cNvPr>
            <p:cNvSpPr>
              <a:spLocks noChangeShapeType="1"/>
            </p:cNvSpPr>
            <p:nvPr/>
          </p:nvSpPr>
          <p:spPr bwMode="auto">
            <a:xfrm>
              <a:off x="3957" y="2403"/>
              <a:ext cx="1578" cy="222"/>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grpSp>
        <p:nvGrpSpPr>
          <p:cNvPr id="396" name="Group 43">
            <a:extLst>
              <a:ext uri="{FF2B5EF4-FFF2-40B4-BE49-F238E27FC236}">
                <a16:creationId xmlns:a16="http://schemas.microsoft.com/office/drawing/2014/main" id="{D0982D30-E871-F344-B80E-157861960777}"/>
              </a:ext>
            </a:extLst>
          </p:cNvPr>
          <p:cNvGrpSpPr>
            <a:grpSpLocks/>
          </p:cNvGrpSpPr>
          <p:nvPr/>
        </p:nvGrpSpPr>
        <p:grpSpPr bwMode="auto">
          <a:xfrm>
            <a:off x="1675165" y="1541495"/>
            <a:ext cx="490538" cy="451247"/>
            <a:chOff x="-44" y="1473"/>
            <a:chExt cx="981" cy="1105"/>
          </a:xfrm>
        </p:grpSpPr>
        <p:pic>
          <p:nvPicPr>
            <p:cNvPr id="397" name="Picture 44" descr="desktop_computer_stylized_medium">
              <a:extLst>
                <a:ext uri="{FF2B5EF4-FFF2-40B4-BE49-F238E27FC236}">
                  <a16:creationId xmlns:a16="http://schemas.microsoft.com/office/drawing/2014/main" id="{0C5F9445-24EE-C948-8E49-3FEF71FC59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8" name="Freeform 45">
              <a:extLst>
                <a:ext uri="{FF2B5EF4-FFF2-40B4-BE49-F238E27FC236}">
                  <a16:creationId xmlns:a16="http://schemas.microsoft.com/office/drawing/2014/main" id="{568D3F7F-13C8-1742-BB47-FC4C8107BA4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grpSp>
      <p:grpSp>
        <p:nvGrpSpPr>
          <p:cNvPr id="399" name="Group 46">
            <a:extLst>
              <a:ext uri="{FF2B5EF4-FFF2-40B4-BE49-F238E27FC236}">
                <a16:creationId xmlns:a16="http://schemas.microsoft.com/office/drawing/2014/main" id="{514EF769-BED4-DE47-BE55-0913ABFB155D}"/>
              </a:ext>
            </a:extLst>
          </p:cNvPr>
          <p:cNvGrpSpPr>
            <a:grpSpLocks/>
          </p:cNvGrpSpPr>
          <p:nvPr/>
        </p:nvGrpSpPr>
        <p:grpSpPr bwMode="auto">
          <a:xfrm>
            <a:off x="3726613" y="1552211"/>
            <a:ext cx="286941" cy="410765"/>
            <a:chOff x="4140" y="429"/>
            <a:chExt cx="1425" cy="2396"/>
          </a:xfrm>
        </p:grpSpPr>
        <p:sp>
          <p:nvSpPr>
            <p:cNvPr id="400" name="Freeform 47">
              <a:extLst>
                <a:ext uri="{FF2B5EF4-FFF2-40B4-BE49-F238E27FC236}">
                  <a16:creationId xmlns:a16="http://schemas.microsoft.com/office/drawing/2014/main" id="{9A7FEAB4-C4F3-E042-96AB-2FC0D99EA40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401" name="Rectangle 48">
              <a:extLst>
                <a:ext uri="{FF2B5EF4-FFF2-40B4-BE49-F238E27FC236}">
                  <a16:creationId xmlns:a16="http://schemas.microsoft.com/office/drawing/2014/main" id="{0E59C13E-BE84-BA48-8D46-C29C0270384D}"/>
                </a:ext>
              </a:extLst>
            </p:cNvPr>
            <p:cNvSpPr>
              <a:spLocks noChangeArrowheads="1"/>
            </p:cNvSpPr>
            <p:nvPr/>
          </p:nvSpPr>
          <p:spPr bwMode="auto">
            <a:xfrm>
              <a:off x="4205" y="429"/>
              <a:ext cx="1047"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02" name="Freeform 49">
              <a:extLst>
                <a:ext uri="{FF2B5EF4-FFF2-40B4-BE49-F238E27FC236}">
                  <a16:creationId xmlns:a16="http://schemas.microsoft.com/office/drawing/2014/main" id="{CF502E49-4DFE-2340-8749-43933F8387F8}"/>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403" name="Freeform 50">
              <a:extLst>
                <a:ext uri="{FF2B5EF4-FFF2-40B4-BE49-F238E27FC236}">
                  <a16:creationId xmlns:a16="http://schemas.microsoft.com/office/drawing/2014/main" id="{C8ED811D-DAEF-B141-A80E-204FE9D19196}"/>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404" name="Rectangle 51">
              <a:extLst>
                <a:ext uri="{FF2B5EF4-FFF2-40B4-BE49-F238E27FC236}">
                  <a16:creationId xmlns:a16="http://schemas.microsoft.com/office/drawing/2014/main" id="{E540E7B8-30E6-B846-823A-6925D9600320}"/>
                </a:ext>
              </a:extLst>
            </p:cNvPr>
            <p:cNvSpPr>
              <a:spLocks noChangeArrowheads="1"/>
            </p:cNvSpPr>
            <p:nvPr/>
          </p:nvSpPr>
          <p:spPr bwMode="auto">
            <a:xfrm>
              <a:off x="4211" y="693"/>
              <a:ext cx="597"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nvGrpSpPr>
            <p:cNvPr id="405" name="Group 52">
              <a:extLst>
                <a:ext uri="{FF2B5EF4-FFF2-40B4-BE49-F238E27FC236}">
                  <a16:creationId xmlns:a16="http://schemas.microsoft.com/office/drawing/2014/main" id="{DE3F2659-D2D6-6C4C-9DF4-EEDFBE720D96}"/>
                </a:ext>
              </a:extLst>
            </p:cNvPr>
            <p:cNvGrpSpPr>
              <a:grpSpLocks/>
            </p:cNvGrpSpPr>
            <p:nvPr/>
          </p:nvGrpSpPr>
          <p:grpSpPr bwMode="auto">
            <a:xfrm>
              <a:off x="4749" y="668"/>
              <a:ext cx="581" cy="145"/>
              <a:chOff x="614" y="2568"/>
              <a:chExt cx="725" cy="139"/>
            </a:xfrm>
          </p:grpSpPr>
          <p:sp>
            <p:nvSpPr>
              <p:cNvPr id="430" name="AutoShape 53">
                <a:extLst>
                  <a:ext uri="{FF2B5EF4-FFF2-40B4-BE49-F238E27FC236}">
                    <a16:creationId xmlns:a16="http://schemas.microsoft.com/office/drawing/2014/main" id="{0ABA0FE6-EF08-7D42-838B-AEB8F187397A}"/>
                  </a:ext>
                </a:extLst>
              </p:cNvPr>
              <p:cNvSpPr>
                <a:spLocks noChangeArrowheads="1"/>
              </p:cNvSpPr>
              <p:nvPr/>
            </p:nvSpPr>
            <p:spPr bwMode="auto">
              <a:xfrm>
                <a:off x="614" y="2565"/>
                <a:ext cx="723"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31" name="AutoShape 54">
                <a:extLst>
                  <a:ext uri="{FF2B5EF4-FFF2-40B4-BE49-F238E27FC236}">
                    <a16:creationId xmlns:a16="http://schemas.microsoft.com/office/drawing/2014/main" id="{AD5B052B-FFFB-424E-B4B9-AC7809F4BBB1}"/>
                  </a:ext>
                </a:extLst>
              </p:cNvPr>
              <p:cNvSpPr>
                <a:spLocks noChangeArrowheads="1"/>
              </p:cNvSpPr>
              <p:nvPr/>
            </p:nvSpPr>
            <p:spPr bwMode="auto">
              <a:xfrm>
                <a:off x="629" y="2579"/>
                <a:ext cx="694"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406" name="Rectangle 55">
              <a:extLst>
                <a:ext uri="{FF2B5EF4-FFF2-40B4-BE49-F238E27FC236}">
                  <a16:creationId xmlns:a16="http://schemas.microsoft.com/office/drawing/2014/main" id="{E9301038-767E-E14B-8FDB-B55EE9CA10CE}"/>
                </a:ext>
              </a:extLst>
            </p:cNvPr>
            <p:cNvSpPr>
              <a:spLocks noChangeArrowheads="1"/>
            </p:cNvSpPr>
            <p:nvPr/>
          </p:nvSpPr>
          <p:spPr bwMode="auto">
            <a:xfrm>
              <a:off x="4223" y="1019"/>
              <a:ext cx="597"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nvGrpSpPr>
            <p:cNvPr id="407" name="Group 56">
              <a:extLst>
                <a:ext uri="{FF2B5EF4-FFF2-40B4-BE49-F238E27FC236}">
                  <a16:creationId xmlns:a16="http://schemas.microsoft.com/office/drawing/2014/main" id="{2654E7B8-586D-8C4D-A5CD-CC6977E9551F}"/>
                </a:ext>
              </a:extLst>
            </p:cNvPr>
            <p:cNvGrpSpPr>
              <a:grpSpLocks/>
            </p:cNvGrpSpPr>
            <p:nvPr/>
          </p:nvGrpSpPr>
          <p:grpSpPr bwMode="auto">
            <a:xfrm>
              <a:off x="4747" y="994"/>
              <a:ext cx="581" cy="134"/>
              <a:chOff x="614" y="2568"/>
              <a:chExt cx="725" cy="139"/>
            </a:xfrm>
          </p:grpSpPr>
          <p:sp>
            <p:nvSpPr>
              <p:cNvPr id="428" name="AutoShape 57">
                <a:extLst>
                  <a:ext uri="{FF2B5EF4-FFF2-40B4-BE49-F238E27FC236}">
                    <a16:creationId xmlns:a16="http://schemas.microsoft.com/office/drawing/2014/main" id="{4E195FC5-FC94-1542-9BBD-0BDFF1D5CB13}"/>
                  </a:ext>
                </a:extLst>
              </p:cNvPr>
              <p:cNvSpPr>
                <a:spLocks noChangeArrowheads="1"/>
              </p:cNvSpPr>
              <p:nvPr/>
            </p:nvSpPr>
            <p:spPr bwMode="auto">
              <a:xfrm>
                <a:off x="617" y="2565"/>
                <a:ext cx="723" cy="144"/>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29" name="AutoShape 58">
                <a:extLst>
                  <a:ext uri="{FF2B5EF4-FFF2-40B4-BE49-F238E27FC236}">
                    <a16:creationId xmlns:a16="http://schemas.microsoft.com/office/drawing/2014/main" id="{7E2D9C3B-E255-964C-9508-E66C9FF597CE}"/>
                  </a:ext>
                </a:extLst>
              </p:cNvPr>
              <p:cNvSpPr>
                <a:spLocks noChangeArrowheads="1"/>
              </p:cNvSpPr>
              <p:nvPr/>
            </p:nvSpPr>
            <p:spPr bwMode="auto">
              <a:xfrm>
                <a:off x="631" y="2580"/>
                <a:ext cx="694" cy="11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408" name="Rectangle 59">
              <a:extLst>
                <a:ext uri="{FF2B5EF4-FFF2-40B4-BE49-F238E27FC236}">
                  <a16:creationId xmlns:a16="http://schemas.microsoft.com/office/drawing/2014/main" id="{0D35C755-AFBC-C143-94D5-E34C8F255668}"/>
                </a:ext>
              </a:extLst>
            </p:cNvPr>
            <p:cNvSpPr>
              <a:spLocks noChangeArrowheads="1"/>
            </p:cNvSpPr>
            <p:nvPr/>
          </p:nvSpPr>
          <p:spPr bwMode="auto">
            <a:xfrm>
              <a:off x="4217" y="1360"/>
              <a:ext cx="597" cy="4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09" name="Rectangle 60">
              <a:extLst>
                <a:ext uri="{FF2B5EF4-FFF2-40B4-BE49-F238E27FC236}">
                  <a16:creationId xmlns:a16="http://schemas.microsoft.com/office/drawing/2014/main" id="{8990E763-A8F8-E645-8A01-F6B16D853137}"/>
                </a:ext>
              </a:extLst>
            </p:cNvPr>
            <p:cNvSpPr>
              <a:spLocks noChangeArrowheads="1"/>
            </p:cNvSpPr>
            <p:nvPr/>
          </p:nvSpPr>
          <p:spPr bwMode="auto">
            <a:xfrm>
              <a:off x="4229" y="1658"/>
              <a:ext cx="597" cy="4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nvGrpSpPr>
            <p:cNvPr id="410" name="Group 61">
              <a:extLst>
                <a:ext uri="{FF2B5EF4-FFF2-40B4-BE49-F238E27FC236}">
                  <a16:creationId xmlns:a16="http://schemas.microsoft.com/office/drawing/2014/main" id="{6F65B17F-5946-9A47-9972-2B907C05984E}"/>
                </a:ext>
              </a:extLst>
            </p:cNvPr>
            <p:cNvGrpSpPr>
              <a:grpSpLocks/>
            </p:cNvGrpSpPr>
            <p:nvPr/>
          </p:nvGrpSpPr>
          <p:grpSpPr bwMode="auto">
            <a:xfrm>
              <a:off x="4735" y="1627"/>
              <a:ext cx="582" cy="151"/>
              <a:chOff x="614" y="2568"/>
              <a:chExt cx="725" cy="139"/>
            </a:xfrm>
          </p:grpSpPr>
          <p:sp>
            <p:nvSpPr>
              <p:cNvPr id="426" name="AutoShape 62">
                <a:extLst>
                  <a:ext uri="{FF2B5EF4-FFF2-40B4-BE49-F238E27FC236}">
                    <a16:creationId xmlns:a16="http://schemas.microsoft.com/office/drawing/2014/main" id="{F08D8399-0C1A-1847-A17B-5B4FDBE7FAAE}"/>
                  </a:ext>
                </a:extLst>
              </p:cNvPr>
              <p:cNvSpPr>
                <a:spLocks noChangeArrowheads="1"/>
              </p:cNvSpPr>
              <p:nvPr/>
            </p:nvSpPr>
            <p:spPr bwMode="auto">
              <a:xfrm>
                <a:off x="617" y="2571"/>
                <a:ext cx="722" cy="134"/>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27" name="AutoShape 63">
                <a:extLst>
                  <a:ext uri="{FF2B5EF4-FFF2-40B4-BE49-F238E27FC236}">
                    <a16:creationId xmlns:a16="http://schemas.microsoft.com/office/drawing/2014/main" id="{99FEA9D9-F58C-C34F-AA76-A96DFE0CE70A}"/>
                  </a:ext>
                </a:extLst>
              </p:cNvPr>
              <p:cNvSpPr>
                <a:spLocks noChangeArrowheads="1"/>
              </p:cNvSpPr>
              <p:nvPr/>
            </p:nvSpPr>
            <p:spPr bwMode="auto">
              <a:xfrm>
                <a:off x="631" y="2584"/>
                <a:ext cx="692"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411" name="Freeform 64">
              <a:extLst>
                <a:ext uri="{FF2B5EF4-FFF2-40B4-BE49-F238E27FC236}">
                  <a16:creationId xmlns:a16="http://schemas.microsoft.com/office/drawing/2014/main" id="{76F83DEB-6CB2-5740-875B-1B89844BE263}"/>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grpSp>
          <p:nvGrpSpPr>
            <p:cNvPr id="412" name="Group 65">
              <a:extLst>
                <a:ext uri="{FF2B5EF4-FFF2-40B4-BE49-F238E27FC236}">
                  <a16:creationId xmlns:a16="http://schemas.microsoft.com/office/drawing/2014/main" id="{7398C74D-4650-204D-91E2-CBB3BD641926}"/>
                </a:ext>
              </a:extLst>
            </p:cNvPr>
            <p:cNvGrpSpPr>
              <a:grpSpLocks/>
            </p:cNvGrpSpPr>
            <p:nvPr/>
          </p:nvGrpSpPr>
          <p:grpSpPr bwMode="auto">
            <a:xfrm>
              <a:off x="4739" y="1327"/>
              <a:ext cx="582" cy="139"/>
              <a:chOff x="614" y="2568"/>
              <a:chExt cx="725" cy="139"/>
            </a:xfrm>
          </p:grpSpPr>
          <p:sp>
            <p:nvSpPr>
              <p:cNvPr id="424" name="AutoShape 66">
                <a:extLst>
                  <a:ext uri="{FF2B5EF4-FFF2-40B4-BE49-F238E27FC236}">
                    <a16:creationId xmlns:a16="http://schemas.microsoft.com/office/drawing/2014/main" id="{039023CA-977C-5946-9E46-D41AFAF2B198}"/>
                  </a:ext>
                </a:extLst>
              </p:cNvPr>
              <p:cNvSpPr>
                <a:spLocks noChangeArrowheads="1"/>
              </p:cNvSpPr>
              <p:nvPr/>
            </p:nvSpPr>
            <p:spPr bwMode="auto">
              <a:xfrm>
                <a:off x="612" y="2566"/>
                <a:ext cx="729"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25" name="AutoShape 67">
                <a:extLst>
                  <a:ext uri="{FF2B5EF4-FFF2-40B4-BE49-F238E27FC236}">
                    <a16:creationId xmlns:a16="http://schemas.microsoft.com/office/drawing/2014/main" id="{A95F4972-A071-D241-8DB3-965104C3EDEE}"/>
                  </a:ext>
                </a:extLst>
              </p:cNvPr>
              <p:cNvSpPr>
                <a:spLocks noChangeArrowheads="1"/>
              </p:cNvSpPr>
              <p:nvPr/>
            </p:nvSpPr>
            <p:spPr bwMode="auto">
              <a:xfrm>
                <a:off x="626" y="2580"/>
                <a:ext cx="700"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413" name="Rectangle 68">
              <a:extLst>
                <a:ext uri="{FF2B5EF4-FFF2-40B4-BE49-F238E27FC236}">
                  <a16:creationId xmlns:a16="http://schemas.microsoft.com/office/drawing/2014/main" id="{87EA3775-452B-1C4A-BCB4-1F82D746EBF2}"/>
                </a:ext>
              </a:extLst>
            </p:cNvPr>
            <p:cNvSpPr>
              <a:spLocks noChangeArrowheads="1"/>
            </p:cNvSpPr>
            <p:nvPr/>
          </p:nvSpPr>
          <p:spPr bwMode="auto">
            <a:xfrm>
              <a:off x="5252" y="429"/>
              <a:ext cx="65"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14" name="Freeform 69">
              <a:extLst>
                <a:ext uri="{FF2B5EF4-FFF2-40B4-BE49-F238E27FC236}">
                  <a16:creationId xmlns:a16="http://schemas.microsoft.com/office/drawing/2014/main" id="{45913A8B-722F-4340-A919-72B4EE032AF2}"/>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415" name="Freeform 70">
              <a:extLst>
                <a:ext uri="{FF2B5EF4-FFF2-40B4-BE49-F238E27FC236}">
                  <a16:creationId xmlns:a16="http://schemas.microsoft.com/office/drawing/2014/main" id="{2676EFF8-49E0-8440-A1AD-B54B20D4F45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416" name="Oval 71">
              <a:extLst>
                <a:ext uri="{FF2B5EF4-FFF2-40B4-BE49-F238E27FC236}">
                  <a16:creationId xmlns:a16="http://schemas.microsoft.com/office/drawing/2014/main" id="{1F85A707-5AE3-F64D-94EF-B9C82DB6D43A}"/>
                </a:ext>
              </a:extLst>
            </p:cNvPr>
            <p:cNvSpPr>
              <a:spLocks noChangeArrowheads="1"/>
            </p:cNvSpPr>
            <p:nvPr/>
          </p:nvSpPr>
          <p:spPr bwMode="auto">
            <a:xfrm>
              <a:off x="5518" y="2610"/>
              <a:ext cx="47"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17" name="Freeform 72">
              <a:extLst>
                <a:ext uri="{FF2B5EF4-FFF2-40B4-BE49-F238E27FC236}">
                  <a16:creationId xmlns:a16="http://schemas.microsoft.com/office/drawing/2014/main" id="{CAAAAF2D-30B7-D84B-BF96-1507DDCB2A1E}"/>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418" name="AutoShape 73">
              <a:extLst>
                <a:ext uri="{FF2B5EF4-FFF2-40B4-BE49-F238E27FC236}">
                  <a16:creationId xmlns:a16="http://schemas.microsoft.com/office/drawing/2014/main" id="{BA3EE2C3-2176-8A45-B380-5804587A3840}"/>
                </a:ext>
              </a:extLst>
            </p:cNvPr>
            <p:cNvSpPr>
              <a:spLocks noChangeArrowheads="1"/>
            </p:cNvSpPr>
            <p:nvPr/>
          </p:nvSpPr>
          <p:spPr bwMode="auto">
            <a:xfrm>
              <a:off x="4140" y="2679"/>
              <a:ext cx="1200"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19" name="AutoShape 74">
              <a:extLst>
                <a:ext uri="{FF2B5EF4-FFF2-40B4-BE49-F238E27FC236}">
                  <a16:creationId xmlns:a16="http://schemas.microsoft.com/office/drawing/2014/main" id="{08D47FAF-BF1B-1F44-985D-760303B47B3A}"/>
                </a:ext>
              </a:extLst>
            </p:cNvPr>
            <p:cNvSpPr>
              <a:spLocks noChangeArrowheads="1"/>
            </p:cNvSpPr>
            <p:nvPr/>
          </p:nvSpPr>
          <p:spPr bwMode="auto">
            <a:xfrm>
              <a:off x="4205" y="2714"/>
              <a:ext cx="1070" cy="76"/>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20" name="Oval 75">
              <a:extLst>
                <a:ext uri="{FF2B5EF4-FFF2-40B4-BE49-F238E27FC236}">
                  <a16:creationId xmlns:a16="http://schemas.microsoft.com/office/drawing/2014/main" id="{AF962D89-4DC3-CB40-AD48-4E975B0F2900}"/>
                </a:ext>
              </a:extLst>
            </p:cNvPr>
            <p:cNvSpPr>
              <a:spLocks noChangeArrowheads="1"/>
            </p:cNvSpPr>
            <p:nvPr/>
          </p:nvSpPr>
          <p:spPr bwMode="auto">
            <a:xfrm>
              <a:off x="4306" y="2381"/>
              <a:ext cx="160"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21" name="Oval 76">
              <a:extLst>
                <a:ext uri="{FF2B5EF4-FFF2-40B4-BE49-F238E27FC236}">
                  <a16:creationId xmlns:a16="http://schemas.microsoft.com/office/drawing/2014/main" id="{BA8014D1-6702-5849-87C3-1AE05DDF6085}"/>
                </a:ext>
              </a:extLst>
            </p:cNvPr>
            <p:cNvSpPr>
              <a:spLocks noChangeArrowheads="1"/>
            </p:cNvSpPr>
            <p:nvPr/>
          </p:nvSpPr>
          <p:spPr bwMode="auto">
            <a:xfrm>
              <a:off x="4489" y="2387"/>
              <a:ext cx="160" cy="139"/>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fontAlgn="base">
                <a:spcBef>
                  <a:spcPct val="0"/>
                </a:spcBef>
                <a:spcAft>
                  <a:spcPct val="0"/>
                </a:spcAft>
                <a:defRPr/>
              </a:pPr>
              <a:endParaRPr lang="en-US" sz="1350" kern="0">
                <a:solidFill>
                  <a:srgbClr val="FF0000"/>
                </a:solidFill>
                <a:latin typeface="Arial" charset="0"/>
                <a:ea typeface="ＭＳ Ｐゴシック" charset="0"/>
                <a:cs typeface="Arial" charset="0"/>
              </a:endParaRPr>
            </a:p>
          </p:txBody>
        </p:sp>
        <p:sp>
          <p:nvSpPr>
            <p:cNvPr id="422" name="Oval 77">
              <a:extLst>
                <a:ext uri="{FF2B5EF4-FFF2-40B4-BE49-F238E27FC236}">
                  <a16:creationId xmlns:a16="http://schemas.microsoft.com/office/drawing/2014/main" id="{3083C069-59B7-F047-91ED-17672B32B7F3}"/>
                </a:ext>
              </a:extLst>
            </p:cNvPr>
            <p:cNvSpPr>
              <a:spLocks noChangeArrowheads="1"/>
            </p:cNvSpPr>
            <p:nvPr/>
          </p:nvSpPr>
          <p:spPr bwMode="auto">
            <a:xfrm>
              <a:off x="4660" y="2381"/>
              <a:ext cx="160" cy="139"/>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23" name="Rectangle 78">
              <a:extLst>
                <a:ext uri="{FF2B5EF4-FFF2-40B4-BE49-F238E27FC236}">
                  <a16:creationId xmlns:a16="http://schemas.microsoft.com/office/drawing/2014/main" id="{A0E616B9-1439-8B49-B42F-245B61F69E59}"/>
                </a:ext>
              </a:extLst>
            </p:cNvPr>
            <p:cNvSpPr>
              <a:spLocks noChangeArrowheads="1"/>
            </p:cNvSpPr>
            <p:nvPr/>
          </p:nvSpPr>
          <p:spPr bwMode="auto">
            <a:xfrm>
              <a:off x="5062" y="1832"/>
              <a:ext cx="83" cy="764"/>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grpSp>
        <p:nvGrpSpPr>
          <p:cNvPr id="432" name="Group 431">
            <a:extLst>
              <a:ext uri="{FF2B5EF4-FFF2-40B4-BE49-F238E27FC236}">
                <a16:creationId xmlns:a16="http://schemas.microsoft.com/office/drawing/2014/main" id="{E69B56F2-B7D2-5247-8C5B-11CDFE50D6C7}"/>
              </a:ext>
            </a:extLst>
          </p:cNvPr>
          <p:cNvGrpSpPr/>
          <p:nvPr/>
        </p:nvGrpSpPr>
        <p:grpSpPr>
          <a:xfrm>
            <a:off x="1768111" y="2897322"/>
            <a:ext cx="253916" cy="622697"/>
            <a:chOff x="7237996" y="2270077"/>
            <a:chExt cx="338555" cy="830263"/>
          </a:xfrm>
        </p:grpSpPr>
        <p:sp>
          <p:nvSpPr>
            <p:cNvPr id="433" name="Text Box 10">
              <a:extLst>
                <a:ext uri="{FF2B5EF4-FFF2-40B4-BE49-F238E27FC236}">
                  <a16:creationId xmlns:a16="http://schemas.microsoft.com/office/drawing/2014/main" id="{A25707E3-FE96-074A-AE26-F8222C4C395A}"/>
                </a:ext>
              </a:extLst>
            </p:cNvPr>
            <p:cNvSpPr txBox="1">
              <a:spLocks noChangeArrowheads="1"/>
            </p:cNvSpPr>
            <p:nvPr/>
          </p:nvSpPr>
          <p:spPr bwMode="auto">
            <a:xfrm rot="16200000">
              <a:off x="7109970" y="2493708"/>
              <a:ext cx="594608" cy="33855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a:solidFill>
                    <a:srgbClr val="000000"/>
                  </a:solidFill>
                  <a:latin typeface="Arial" charset="0"/>
                </a:rPr>
                <a:t>RTT</a:t>
              </a:r>
              <a:endParaRPr lang="en-US" sz="750" dirty="0">
                <a:solidFill>
                  <a:srgbClr val="000000"/>
                </a:solidFill>
                <a:latin typeface="Arial" charset="0"/>
              </a:endParaRPr>
            </a:p>
          </p:txBody>
        </p:sp>
        <p:sp>
          <p:nvSpPr>
            <p:cNvPr id="434" name="Line 15">
              <a:extLst>
                <a:ext uri="{FF2B5EF4-FFF2-40B4-BE49-F238E27FC236}">
                  <a16:creationId xmlns:a16="http://schemas.microsoft.com/office/drawing/2014/main" id="{1BE79FAE-9CDC-7B45-A6C0-E89FC9FC2363}"/>
                </a:ext>
              </a:extLst>
            </p:cNvPr>
            <p:cNvSpPr>
              <a:spLocks noChangeShapeType="1"/>
            </p:cNvSpPr>
            <p:nvPr/>
          </p:nvSpPr>
          <p:spPr bwMode="auto">
            <a:xfrm flipH="1" flipV="1">
              <a:off x="7399338" y="2270077"/>
              <a:ext cx="4762" cy="219075"/>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35" name="Line 16">
              <a:extLst>
                <a:ext uri="{FF2B5EF4-FFF2-40B4-BE49-F238E27FC236}">
                  <a16:creationId xmlns:a16="http://schemas.microsoft.com/office/drawing/2014/main" id="{59A77926-4B5A-AC4A-B560-0B735D6BC784}"/>
                </a:ext>
              </a:extLst>
            </p:cNvPr>
            <p:cNvSpPr>
              <a:spLocks noChangeShapeType="1"/>
            </p:cNvSpPr>
            <p:nvPr/>
          </p:nvSpPr>
          <p:spPr bwMode="auto">
            <a:xfrm>
              <a:off x="7408863" y="2876502"/>
              <a:ext cx="4762" cy="223838"/>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grpSp>
        <p:nvGrpSpPr>
          <p:cNvPr id="436" name="Group 435">
            <a:extLst>
              <a:ext uri="{FF2B5EF4-FFF2-40B4-BE49-F238E27FC236}">
                <a16:creationId xmlns:a16="http://schemas.microsoft.com/office/drawing/2014/main" id="{E69B56F2-B7D2-5247-8C5B-11CDFE50D6C7}"/>
              </a:ext>
            </a:extLst>
          </p:cNvPr>
          <p:cNvGrpSpPr/>
          <p:nvPr/>
        </p:nvGrpSpPr>
        <p:grpSpPr>
          <a:xfrm>
            <a:off x="1785916" y="3600032"/>
            <a:ext cx="253916" cy="622697"/>
            <a:chOff x="7237996" y="2270077"/>
            <a:chExt cx="338555" cy="830263"/>
          </a:xfrm>
        </p:grpSpPr>
        <p:sp>
          <p:nvSpPr>
            <p:cNvPr id="437" name="Text Box 10">
              <a:extLst>
                <a:ext uri="{FF2B5EF4-FFF2-40B4-BE49-F238E27FC236}">
                  <a16:creationId xmlns:a16="http://schemas.microsoft.com/office/drawing/2014/main" id="{A25707E3-FE96-074A-AE26-F8222C4C395A}"/>
                </a:ext>
              </a:extLst>
            </p:cNvPr>
            <p:cNvSpPr txBox="1">
              <a:spLocks noChangeArrowheads="1"/>
            </p:cNvSpPr>
            <p:nvPr/>
          </p:nvSpPr>
          <p:spPr bwMode="auto">
            <a:xfrm rot="16200000">
              <a:off x="7109970" y="2493708"/>
              <a:ext cx="594608" cy="33855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a:solidFill>
                    <a:srgbClr val="000000"/>
                  </a:solidFill>
                  <a:latin typeface="Arial" charset="0"/>
                </a:rPr>
                <a:t>RTT</a:t>
              </a:r>
              <a:endParaRPr lang="en-US" sz="750" dirty="0">
                <a:solidFill>
                  <a:srgbClr val="000000"/>
                </a:solidFill>
                <a:latin typeface="Arial" charset="0"/>
              </a:endParaRPr>
            </a:p>
          </p:txBody>
        </p:sp>
        <p:sp>
          <p:nvSpPr>
            <p:cNvPr id="438" name="Line 15">
              <a:extLst>
                <a:ext uri="{FF2B5EF4-FFF2-40B4-BE49-F238E27FC236}">
                  <a16:creationId xmlns:a16="http://schemas.microsoft.com/office/drawing/2014/main" id="{1BE79FAE-9CDC-7B45-A6C0-E89FC9FC2363}"/>
                </a:ext>
              </a:extLst>
            </p:cNvPr>
            <p:cNvSpPr>
              <a:spLocks noChangeShapeType="1"/>
            </p:cNvSpPr>
            <p:nvPr/>
          </p:nvSpPr>
          <p:spPr bwMode="auto">
            <a:xfrm flipH="1" flipV="1">
              <a:off x="7399338" y="2270077"/>
              <a:ext cx="4762" cy="219075"/>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39" name="Line 16">
              <a:extLst>
                <a:ext uri="{FF2B5EF4-FFF2-40B4-BE49-F238E27FC236}">
                  <a16:creationId xmlns:a16="http://schemas.microsoft.com/office/drawing/2014/main" id="{59A77926-4B5A-AC4A-B560-0B735D6BC784}"/>
                </a:ext>
              </a:extLst>
            </p:cNvPr>
            <p:cNvSpPr>
              <a:spLocks noChangeShapeType="1"/>
            </p:cNvSpPr>
            <p:nvPr/>
          </p:nvSpPr>
          <p:spPr bwMode="auto">
            <a:xfrm>
              <a:off x="7408863" y="2876502"/>
              <a:ext cx="4762" cy="223838"/>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441" name="Text Box 36">
            <a:extLst>
              <a:ext uri="{FF2B5EF4-FFF2-40B4-BE49-F238E27FC236}">
                <a16:creationId xmlns:a16="http://schemas.microsoft.com/office/drawing/2014/main" id="{325F31E4-5A9D-1040-8789-38B287C19C3E}"/>
              </a:ext>
            </a:extLst>
          </p:cNvPr>
          <p:cNvSpPr txBox="1">
            <a:spLocks noChangeArrowheads="1"/>
          </p:cNvSpPr>
          <p:nvPr/>
        </p:nvSpPr>
        <p:spPr bwMode="auto">
          <a:xfrm>
            <a:off x="993705" y="2041557"/>
            <a:ext cx="713657"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u="none" strike="noStrike" kern="0" cap="none" spc="0" normalizeH="0" baseline="0" noProof="0" dirty="0" smtClean="0">
                <a:ln>
                  <a:noFill/>
                </a:ln>
                <a:solidFill>
                  <a:srgbClr val="C00000"/>
                </a:solidFill>
                <a:effectLst/>
                <a:uLnTx/>
                <a:uFillTx/>
                <a:latin typeface="Avenir Book" panose="020B0503020203020204" pitchFamily="34" charset="-78"/>
                <a:cs typeface="Avenir Book" panose="020B0503020203020204" pitchFamily="34" charset="-78"/>
              </a:rPr>
              <a:t>CW = 1</a:t>
            </a:r>
            <a:endParaRPr kumimoji="0" lang="en-US" sz="1200" b="0" u="none" strike="noStrike" kern="0" cap="none" spc="0" normalizeH="0" baseline="0" noProof="0" dirty="0">
              <a:ln>
                <a:noFill/>
              </a:ln>
              <a:solidFill>
                <a:srgbClr val="C00000"/>
              </a:solidFill>
              <a:effectLst/>
              <a:uLnTx/>
              <a:uFillTx/>
              <a:latin typeface="Avenir Book" panose="020B0503020203020204" pitchFamily="34" charset="-78"/>
              <a:cs typeface="Avenir Book" panose="020B0503020203020204" pitchFamily="34" charset="-78"/>
            </a:endParaRPr>
          </a:p>
        </p:txBody>
      </p:sp>
      <p:sp>
        <p:nvSpPr>
          <p:cNvPr id="442" name="Text Box 36">
            <a:extLst>
              <a:ext uri="{FF2B5EF4-FFF2-40B4-BE49-F238E27FC236}">
                <a16:creationId xmlns:a16="http://schemas.microsoft.com/office/drawing/2014/main" id="{325F31E4-5A9D-1040-8789-38B287C19C3E}"/>
              </a:ext>
            </a:extLst>
          </p:cNvPr>
          <p:cNvSpPr txBox="1">
            <a:spLocks noChangeArrowheads="1"/>
          </p:cNvSpPr>
          <p:nvPr/>
        </p:nvSpPr>
        <p:spPr bwMode="auto">
          <a:xfrm>
            <a:off x="970264" y="2594841"/>
            <a:ext cx="713657"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u="none" strike="noStrike" kern="0" cap="none" spc="0" normalizeH="0" baseline="0" noProof="0" dirty="0" smtClean="0">
                <a:ln>
                  <a:noFill/>
                </a:ln>
                <a:solidFill>
                  <a:srgbClr val="C00000"/>
                </a:solidFill>
                <a:effectLst/>
                <a:uLnTx/>
                <a:uFillTx/>
                <a:latin typeface="Avenir Book" panose="020B0503020203020204" pitchFamily="34" charset="-78"/>
                <a:cs typeface="Avenir Book" panose="020B0503020203020204" pitchFamily="34" charset="-78"/>
              </a:rPr>
              <a:t>CW = 2</a:t>
            </a:r>
            <a:endParaRPr kumimoji="0" lang="en-US" sz="1200" b="0" u="none" strike="noStrike" kern="0" cap="none" spc="0" normalizeH="0" baseline="0" noProof="0" dirty="0">
              <a:ln>
                <a:noFill/>
              </a:ln>
              <a:solidFill>
                <a:srgbClr val="C00000"/>
              </a:solidFill>
              <a:effectLst/>
              <a:uLnTx/>
              <a:uFillTx/>
              <a:latin typeface="Avenir Book" panose="020B0503020203020204" pitchFamily="34" charset="-78"/>
              <a:cs typeface="Avenir Book" panose="020B0503020203020204" pitchFamily="34" charset="-78"/>
            </a:endParaRPr>
          </a:p>
        </p:txBody>
      </p:sp>
      <p:sp>
        <p:nvSpPr>
          <p:cNvPr id="443" name="Text Box 36">
            <a:extLst>
              <a:ext uri="{FF2B5EF4-FFF2-40B4-BE49-F238E27FC236}">
                <a16:creationId xmlns:a16="http://schemas.microsoft.com/office/drawing/2014/main" id="{325F31E4-5A9D-1040-8789-38B287C19C3E}"/>
              </a:ext>
            </a:extLst>
          </p:cNvPr>
          <p:cNvSpPr txBox="1">
            <a:spLocks noChangeArrowheads="1"/>
          </p:cNvSpPr>
          <p:nvPr/>
        </p:nvSpPr>
        <p:spPr bwMode="auto">
          <a:xfrm>
            <a:off x="988650" y="3379328"/>
            <a:ext cx="713657"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u="none" strike="noStrike" kern="0" cap="none" spc="0" normalizeH="0" baseline="0" noProof="0" dirty="0" smtClean="0">
                <a:ln>
                  <a:noFill/>
                </a:ln>
                <a:solidFill>
                  <a:srgbClr val="C00000"/>
                </a:solidFill>
                <a:effectLst/>
                <a:uLnTx/>
                <a:uFillTx/>
                <a:latin typeface="Avenir Book" panose="020B0503020203020204" pitchFamily="34" charset="-78"/>
                <a:cs typeface="Avenir Book" panose="020B0503020203020204" pitchFamily="34" charset="-78"/>
              </a:rPr>
              <a:t>CW = 4</a:t>
            </a:r>
            <a:endParaRPr kumimoji="0" lang="en-US" sz="1200" b="0" u="none" strike="noStrike" kern="0" cap="none" spc="0" normalizeH="0" baseline="0" noProof="0" dirty="0">
              <a:ln>
                <a:noFill/>
              </a:ln>
              <a:solidFill>
                <a:srgbClr val="C00000"/>
              </a:solidFill>
              <a:effectLst/>
              <a:uLnTx/>
              <a:uFillTx/>
              <a:latin typeface="Avenir Book" panose="020B0503020203020204" pitchFamily="34" charset="-78"/>
              <a:cs typeface="Avenir Book" panose="020B0503020203020204" pitchFamily="34" charset="-78"/>
            </a:endParaRPr>
          </a:p>
        </p:txBody>
      </p:sp>
      <p:sp>
        <p:nvSpPr>
          <p:cNvPr id="444" name="Text Box 36">
            <a:extLst>
              <a:ext uri="{FF2B5EF4-FFF2-40B4-BE49-F238E27FC236}">
                <a16:creationId xmlns:a16="http://schemas.microsoft.com/office/drawing/2014/main" id="{325F31E4-5A9D-1040-8789-38B287C19C3E}"/>
              </a:ext>
            </a:extLst>
          </p:cNvPr>
          <p:cNvSpPr txBox="1">
            <a:spLocks noChangeArrowheads="1"/>
          </p:cNvSpPr>
          <p:nvPr/>
        </p:nvSpPr>
        <p:spPr bwMode="auto">
          <a:xfrm>
            <a:off x="981287" y="4048364"/>
            <a:ext cx="713657"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u="none" strike="noStrike" kern="0" cap="none" spc="0" normalizeH="0" baseline="0" noProof="0" dirty="0" smtClean="0">
                <a:ln>
                  <a:noFill/>
                </a:ln>
                <a:solidFill>
                  <a:srgbClr val="C00000"/>
                </a:solidFill>
                <a:effectLst/>
                <a:uLnTx/>
                <a:uFillTx/>
                <a:latin typeface="Avenir Book" panose="020B0503020203020204" pitchFamily="34" charset="-78"/>
                <a:cs typeface="Avenir Book" panose="020B0503020203020204" pitchFamily="34" charset="-78"/>
              </a:rPr>
              <a:t>CW = 5</a:t>
            </a:r>
            <a:endParaRPr kumimoji="0" lang="en-US" sz="1200" b="0" u="none" strike="noStrike" kern="0" cap="none" spc="0" normalizeH="0" baseline="0" noProof="0" dirty="0">
              <a:ln>
                <a:noFill/>
              </a:ln>
              <a:solidFill>
                <a:srgbClr val="C00000"/>
              </a:solidFill>
              <a:effectLst/>
              <a:uLnTx/>
              <a:uFillTx/>
              <a:latin typeface="Avenir Book" panose="020B0503020203020204" pitchFamily="34" charset="-78"/>
              <a:cs typeface="Avenir Book" panose="020B0503020203020204" pitchFamily="34" charset="-78"/>
            </a:endParaRPr>
          </a:p>
        </p:txBody>
      </p:sp>
      <p:sp>
        <p:nvSpPr>
          <p:cNvPr id="445" name="TextBox 444"/>
          <p:cNvSpPr txBox="1"/>
          <p:nvPr/>
        </p:nvSpPr>
        <p:spPr>
          <a:xfrm>
            <a:off x="458404" y="4760393"/>
            <a:ext cx="8274654" cy="369332"/>
          </a:xfrm>
          <a:prstGeom prst="rect">
            <a:avLst/>
          </a:prstGeom>
          <a:solidFill>
            <a:srgbClr val="FF9999">
              <a:alpha val="32000"/>
            </a:srgbClr>
          </a:solidFill>
          <a:ln cap="rnd">
            <a:solidFill>
              <a:srgbClr val="C00000"/>
            </a:solidFill>
          </a:ln>
        </p:spPr>
        <p:txBody>
          <a:bodyPr wrap="square" rtlCol="0">
            <a:spAutoFit/>
          </a:bodyPr>
          <a:lstStyle/>
          <a:p>
            <a:pPr algn="ctr"/>
            <a:r>
              <a:rPr lang="en-US" altLang="en-US" dirty="0" smtClean="0">
                <a:solidFill>
                  <a:srgbClr val="0000FF"/>
                </a:solidFill>
                <a:latin typeface="Avenir Book" panose="020B0503020203020204" pitchFamily="34" charset="-78"/>
                <a:cs typeface="Avenir Book" panose="020B0503020203020204" pitchFamily="34" charset="-78"/>
              </a:rPr>
              <a:t>After 1 RTT, the CW is approx. increasing by 1 MSS </a:t>
            </a:r>
            <a:r>
              <a:rPr lang="en-US" altLang="en-US" dirty="0" smtClean="0">
                <a:solidFill>
                  <a:srgbClr val="0000FF"/>
                </a:solidFill>
                <a:latin typeface="Avenir Book" panose="020B0503020203020204" pitchFamily="34" charset="-78"/>
                <a:cs typeface="Avenir Book" panose="020B0503020203020204" pitchFamily="34" charset="-78"/>
                <a:sym typeface="Wingdings" panose="05000000000000000000" pitchFamily="2" charset="2"/>
              </a:rPr>
              <a:t> Congestion avoidance</a:t>
            </a:r>
            <a:endParaRPr lang="en-IN" dirty="0">
              <a:solidFill>
                <a:srgbClr val="0000FF"/>
              </a:solidFill>
              <a:latin typeface="Avenir Book" panose="020B0503020203020204" pitchFamily="34" charset="-78"/>
              <a:cs typeface="Avenir Book" panose="020B0503020203020204" pitchFamily="34" charset="-78"/>
            </a:endParaRPr>
          </a:p>
        </p:txBody>
      </p:sp>
      <mc:AlternateContent xmlns:mc="http://schemas.openxmlformats.org/markup-compatibility/2006" xmlns:a14="http://schemas.microsoft.com/office/drawing/2010/main">
        <mc:Choice Requires="a14">
          <p:sp>
            <p:nvSpPr>
              <p:cNvPr id="171" name="TextBox 170"/>
              <p:cNvSpPr txBox="1"/>
              <p:nvPr/>
            </p:nvSpPr>
            <p:spPr>
              <a:xfrm>
                <a:off x="4746171" y="2254124"/>
                <a:ext cx="6651709" cy="1316194"/>
              </a:xfrm>
              <a:prstGeom prst="rect">
                <a:avLst/>
              </a:prstGeom>
              <a:solidFill>
                <a:schemeClr val="accent6">
                  <a:lumMod val="40000"/>
                  <a:lumOff val="60000"/>
                  <a:alpha val="32000"/>
                </a:schemeClr>
              </a:solidFill>
              <a:ln cap="rnd">
                <a:solidFill>
                  <a:srgbClr val="C00000"/>
                </a:solidFill>
              </a:ln>
            </p:spPr>
            <p:txBody>
              <a:bodyPr wrap="square" rtlCol="0">
                <a:spAutoFit/>
              </a:bodyPr>
              <a:lstStyle/>
              <a:p>
                <a:pPr algn="ctr"/>
                <a:r>
                  <a:rPr lang="en-US" altLang="en-US" dirty="0" smtClean="0">
                    <a:solidFill>
                      <a:srgbClr val="0000FF"/>
                    </a:solidFill>
                    <a:latin typeface="Avenir Book" panose="020B0503020203020204" pitchFamily="34" charset="-78"/>
                    <a:cs typeface="Avenir Book" panose="020B0503020203020204" pitchFamily="34" charset="-78"/>
                  </a:rPr>
                  <a:t>If MSS = 1460 Bytes, CW = 14600 Bytes </a:t>
                </a:r>
              </a:p>
              <a:p>
                <a:pPr algn="ctr"/>
                <a:r>
                  <a:rPr lang="en-US" altLang="en-US" dirty="0" smtClean="0">
                    <a:solidFill>
                      <a:srgbClr val="0000FF"/>
                    </a:solidFill>
                    <a:latin typeface="Avenir Book" panose="020B0503020203020204" pitchFamily="34" charset="-78"/>
                    <a:cs typeface="Avenir Book" panose="020B0503020203020204" pitchFamily="34" charset="-78"/>
                    <a:sym typeface="Wingdings" panose="05000000000000000000" pitchFamily="2" charset="2"/>
                  </a:rPr>
                  <a:t> CW = CW + MSS </a:t>
                </a:r>
                <a14:m>
                  <m:oMath xmlns:m="http://schemas.openxmlformats.org/officeDocument/2006/math">
                    <m:r>
                      <a:rPr lang="en-IN" altLang="en-US" b="0" i="0" smtClean="0">
                        <a:solidFill>
                          <a:srgbClr val="0000FF"/>
                        </a:solidFill>
                        <a:latin typeface="Cambria Math" panose="02040503050406030204" pitchFamily="18" charset="0"/>
                        <a:cs typeface="Avenir Book" panose="020B0503020203020204" pitchFamily="34" charset="-78"/>
                        <a:sym typeface="Wingdings" panose="05000000000000000000" pitchFamily="2" charset="2"/>
                      </a:rPr>
                      <m:t>×</m:t>
                    </m:r>
                    <m:f>
                      <m:fPr>
                        <m:ctrlPr>
                          <a:rPr lang="en-IN" altLang="en-US" b="0" i="1" smtClean="0">
                            <a:solidFill>
                              <a:srgbClr val="0000FF"/>
                            </a:solidFill>
                            <a:latin typeface="Cambria Math" panose="02040503050406030204" pitchFamily="18" charset="0"/>
                            <a:cs typeface="Avenir Book" panose="020B0503020203020204" pitchFamily="34" charset="-78"/>
                            <a:sym typeface="Wingdings" panose="05000000000000000000" pitchFamily="2" charset="2"/>
                          </a:rPr>
                        </m:ctrlPr>
                      </m:fPr>
                      <m:num>
                        <m:r>
                          <a:rPr lang="en-IN" altLang="en-US" b="0" i="0" smtClean="0">
                            <a:solidFill>
                              <a:srgbClr val="0000FF"/>
                            </a:solidFill>
                            <a:latin typeface="Cambria Math" panose="02040503050406030204" pitchFamily="18" charset="0"/>
                            <a:cs typeface="Avenir Book" panose="020B0503020203020204" pitchFamily="34" charset="-78"/>
                            <a:sym typeface="Wingdings" panose="05000000000000000000" pitchFamily="2" charset="2"/>
                          </a:rPr>
                          <m:t>1</m:t>
                        </m:r>
                      </m:num>
                      <m:den>
                        <m:r>
                          <a:rPr lang="en-IN" altLang="en-US" b="0" i="0" smtClean="0">
                            <a:solidFill>
                              <a:srgbClr val="0000FF"/>
                            </a:solidFill>
                            <a:latin typeface="Cambria Math" panose="02040503050406030204" pitchFamily="18" charset="0"/>
                            <a:cs typeface="Avenir Book" panose="020B0503020203020204" pitchFamily="34" charset="-78"/>
                            <a:sym typeface="Wingdings" panose="05000000000000000000" pitchFamily="2" charset="2"/>
                          </a:rPr>
                          <m:t>10</m:t>
                        </m:r>
                      </m:den>
                    </m:f>
                  </m:oMath>
                </a14:m>
                <a:r>
                  <a:rPr lang="en-US" altLang="en-US" dirty="0" smtClean="0">
                    <a:solidFill>
                      <a:srgbClr val="0000FF"/>
                    </a:solidFill>
                    <a:latin typeface="Avenir Book" panose="020B0503020203020204" pitchFamily="34" charset="-78"/>
                    <a:cs typeface="Avenir Book" panose="020B0503020203020204" pitchFamily="34" charset="-78"/>
                    <a:sym typeface="Wingdings" panose="05000000000000000000" pitchFamily="2" charset="2"/>
                  </a:rPr>
                  <a:t> </a:t>
                </a:r>
              </a:p>
              <a:p>
                <a:pPr algn="ctr"/>
                <a:r>
                  <a:rPr lang="en-US" altLang="en-US" dirty="0" smtClean="0">
                    <a:solidFill>
                      <a:srgbClr val="0000FF"/>
                    </a:solidFill>
                    <a:latin typeface="Avenir Book" panose="020B0503020203020204" pitchFamily="34" charset="-78"/>
                    <a:cs typeface="Avenir Book" panose="020B0503020203020204" pitchFamily="34" charset="-78"/>
                    <a:sym typeface="Symbol" panose="05050102010706020507" pitchFamily="18" charset="2"/>
                  </a:rPr>
                  <a:t></a:t>
                </a:r>
                <a:r>
                  <a:rPr lang="en-US" altLang="en-US" dirty="0" smtClean="0">
                    <a:solidFill>
                      <a:srgbClr val="0000FF"/>
                    </a:solidFill>
                    <a:latin typeface="Avenir Book" panose="020B0503020203020204" pitchFamily="34" charset="-78"/>
                    <a:cs typeface="Avenir Book" panose="020B0503020203020204" pitchFamily="34" charset="-78"/>
                    <a:sym typeface="Wingdings" panose="05000000000000000000" pitchFamily="2" charset="2"/>
                  </a:rPr>
                  <a:t> </a:t>
                </a:r>
                <a:r>
                  <a:rPr lang="en-IN" altLang="en-US" dirty="0" smtClean="0">
                    <a:solidFill>
                      <a:srgbClr val="0000FF"/>
                    </a:solidFill>
                    <a:latin typeface="Avenir Book" panose="020B0503020203020204" pitchFamily="34" charset="-78"/>
                    <a:cs typeface="Avenir Book" panose="020B0503020203020204" pitchFamily="34" charset="-78"/>
                    <a:sym typeface="Wingdings" panose="05000000000000000000" pitchFamily="2" charset="2"/>
                  </a:rPr>
                  <a:t>CW will be increased by 1 MSS after all 10 segments will be received </a:t>
                </a:r>
                <a:r>
                  <a:rPr lang="en-IN" altLang="en-US" dirty="0" smtClean="0">
                    <a:solidFill>
                      <a:srgbClr val="0000FF"/>
                    </a:solidFill>
                    <a:latin typeface="Avenir Book" panose="020B0503020203020204" pitchFamily="34" charset="-78"/>
                    <a:cs typeface="Avenir Book" panose="020B0503020203020204" pitchFamily="34" charset="-78"/>
                    <a:sym typeface="Symbol" panose="05050102010706020507" pitchFamily="18" charset="2"/>
                  </a:rPr>
                  <a:t> </a:t>
                </a:r>
                <a:r>
                  <a:rPr lang="en-IN" altLang="en-US" dirty="0" smtClean="0">
                    <a:solidFill>
                      <a:srgbClr val="0000FF"/>
                    </a:solidFill>
                    <a:latin typeface="Avenir Book" panose="020B0503020203020204" pitchFamily="34" charset="-78"/>
                    <a:cs typeface="Avenir Book" panose="020B0503020203020204" pitchFamily="34" charset="-78"/>
                    <a:sym typeface="Wingdings" panose="05000000000000000000" pitchFamily="2" charset="2"/>
                  </a:rPr>
                  <a:t>after 1 RTT</a:t>
                </a:r>
                <a:endParaRPr lang="en-IN" dirty="0">
                  <a:solidFill>
                    <a:srgbClr val="0000FF"/>
                  </a:solidFill>
                  <a:latin typeface="Avenir Book" panose="020B0503020203020204" pitchFamily="34" charset="-78"/>
                  <a:cs typeface="Avenir Book" panose="020B0503020203020204" pitchFamily="34" charset="-78"/>
                </a:endParaRPr>
              </a:p>
            </p:txBody>
          </p:sp>
        </mc:Choice>
        <mc:Fallback xmlns="">
          <p:sp>
            <p:nvSpPr>
              <p:cNvPr id="171" name="TextBox 170"/>
              <p:cNvSpPr txBox="1">
                <a:spLocks noRot="1" noChangeAspect="1" noMove="1" noResize="1" noEditPoints="1" noAdjustHandles="1" noChangeArrowheads="1" noChangeShapeType="1" noTextEdit="1"/>
              </p:cNvSpPr>
              <p:nvPr/>
            </p:nvSpPr>
            <p:spPr>
              <a:xfrm>
                <a:off x="4746171" y="2254124"/>
                <a:ext cx="6651709" cy="1316194"/>
              </a:xfrm>
              <a:prstGeom prst="rect">
                <a:avLst/>
              </a:prstGeom>
              <a:blipFill>
                <a:blip r:embed="rId5"/>
                <a:stretch>
                  <a:fillRect t="-2294" r="-640" b="-6422"/>
                </a:stretch>
              </a:blipFill>
              <a:ln cap="rnd">
                <a:solidFill>
                  <a:srgbClr val="C00000"/>
                </a:solidFill>
              </a:ln>
            </p:spPr>
            <p:txBody>
              <a:bodyPr/>
              <a:lstStyle/>
              <a:p>
                <a:r>
                  <a:rPr lang="en-IN">
                    <a:noFill/>
                  </a:rPr>
                  <a:t> </a:t>
                </a:r>
              </a:p>
            </p:txBody>
          </p:sp>
        </mc:Fallback>
      </mc:AlternateContent>
    </p:spTree>
    <p:extLst>
      <p:ext uri="{BB962C8B-B14F-4D97-AF65-F5344CB8AC3E}">
        <p14:creationId xmlns:p14="http://schemas.microsoft.com/office/powerpoint/2010/main" val="378482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dissolve">
                                      <p:cBhvr>
                                        <p:cTn id="7" dur="5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2"/>
                                        </p:tgtEl>
                                        <p:attrNameLst>
                                          <p:attrName>style.visibility</p:attrName>
                                        </p:attrNameLst>
                                      </p:cBhvr>
                                      <p:to>
                                        <p:strVal val="visible"/>
                                      </p:to>
                                    </p:set>
                                    <p:animEffect transition="in" filter="wipe(left)">
                                      <p:cBhvr>
                                        <p:cTn id="12" dur="500"/>
                                        <p:tgtEl>
                                          <p:spTgt spid="282"/>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84"/>
                                        </p:tgtEl>
                                        <p:attrNameLst>
                                          <p:attrName>style.visibility</p:attrName>
                                        </p:attrNameLst>
                                      </p:cBhvr>
                                      <p:to>
                                        <p:strVal val="visible"/>
                                      </p:to>
                                    </p:set>
                                    <p:animEffect transition="in" filter="dissolve">
                                      <p:cBhvr>
                                        <p:cTn id="15" dur="500"/>
                                        <p:tgtEl>
                                          <p:spTgt spid="284"/>
                                        </p:tgtEl>
                                      </p:cBhvr>
                                    </p:animEffect>
                                  </p:childTnLst>
                                </p:cTn>
                              </p:par>
                            </p:childTnLst>
                          </p:cTn>
                        </p:par>
                        <p:par>
                          <p:cTn id="16" fill="hold">
                            <p:stCondLst>
                              <p:cond delay="500"/>
                            </p:stCondLst>
                            <p:childTnLst>
                              <p:par>
                                <p:cTn id="17" presetID="22" presetClass="entr" presetSubtype="2" fill="hold" grpId="0" nodeType="afterEffect">
                                  <p:stCondLst>
                                    <p:cond delay="0"/>
                                  </p:stCondLst>
                                  <p:childTnLst>
                                    <p:set>
                                      <p:cBhvr>
                                        <p:cTn id="18" dur="1" fill="hold">
                                          <p:stCondLst>
                                            <p:cond delay="0"/>
                                          </p:stCondLst>
                                        </p:cTn>
                                        <p:tgtEl>
                                          <p:spTgt spid="292"/>
                                        </p:tgtEl>
                                        <p:attrNameLst>
                                          <p:attrName>style.visibility</p:attrName>
                                        </p:attrNameLst>
                                      </p:cBhvr>
                                      <p:to>
                                        <p:strVal val="visible"/>
                                      </p:to>
                                    </p:set>
                                    <p:animEffect transition="in" filter="wipe(right)">
                                      <p:cBhvr>
                                        <p:cTn id="19" dur="500"/>
                                        <p:tgtEl>
                                          <p:spTgt spid="292"/>
                                        </p:tgtEl>
                                      </p:cBhvr>
                                    </p:animEffect>
                                  </p:childTnLst>
                                </p:cTn>
                              </p:par>
                            </p:childTnLst>
                          </p:cTn>
                        </p:par>
                        <p:par>
                          <p:cTn id="20" fill="hold">
                            <p:stCondLst>
                              <p:cond delay="1000"/>
                            </p:stCondLst>
                            <p:childTnLst>
                              <p:par>
                                <p:cTn id="21" presetID="9" presetClass="entr" presetSubtype="0" fill="hold" nodeType="afterEffect">
                                  <p:stCondLst>
                                    <p:cond delay="0"/>
                                  </p:stCondLst>
                                  <p:childTnLst>
                                    <p:set>
                                      <p:cBhvr>
                                        <p:cTn id="22" dur="1" fill="hold">
                                          <p:stCondLst>
                                            <p:cond delay="0"/>
                                          </p:stCondLst>
                                        </p:cTn>
                                        <p:tgtEl>
                                          <p:spTgt spid="288"/>
                                        </p:tgtEl>
                                        <p:attrNameLst>
                                          <p:attrName>style.visibility</p:attrName>
                                        </p:attrNameLst>
                                      </p:cBhvr>
                                      <p:to>
                                        <p:strVal val="visible"/>
                                      </p:to>
                                    </p:set>
                                    <p:animEffect transition="in" filter="dissolve">
                                      <p:cBhvr>
                                        <p:cTn id="23" dur="500"/>
                                        <p:tgtEl>
                                          <p:spTgt spid="28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97"/>
                                        </p:tgtEl>
                                        <p:attrNameLst>
                                          <p:attrName>style.visibility</p:attrName>
                                        </p:attrNameLst>
                                      </p:cBhvr>
                                      <p:to>
                                        <p:strVal val="visible"/>
                                      </p:to>
                                    </p:set>
                                    <p:animEffect transition="in" filter="wipe(left)">
                                      <p:cBhvr>
                                        <p:cTn id="28" dur="500"/>
                                        <p:tgtEl>
                                          <p:spTgt spid="297"/>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84"/>
                                        </p:tgtEl>
                                        <p:attrNameLst>
                                          <p:attrName>style.visibility</p:attrName>
                                        </p:attrNameLst>
                                      </p:cBhvr>
                                      <p:to>
                                        <p:strVal val="visible"/>
                                      </p:to>
                                    </p:set>
                                    <p:animEffect transition="in" filter="dissolve">
                                      <p:cBhvr>
                                        <p:cTn id="31" dur="500"/>
                                        <p:tgtEl>
                                          <p:spTgt spid="384"/>
                                        </p:tgtEl>
                                      </p:cBhvr>
                                    </p:animEffect>
                                  </p:childTnLst>
                                </p:cTn>
                              </p:par>
                            </p:childTnLst>
                          </p:cTn>
                        </p:par>
                        <p:par>
                          <p:cTn id="32" fill="hold">
                            <p:stCondLst>
                              <p:cond delay="500"/>
                            </p:stCondLst>
                            <p:childTnLst>
                              <p:par>
                                <p:cTn id="33" presetID="22" presetClass="entr" presetSubtype="2" fill="hold" nodeType="afterEffect">
                                  <p:stCondLst>
                                    <p:cond delay="0"/>
                                  </p:stCondLst>
                                  <p:childTnLst>
                                    <p:set>
                                      <p:cBhvr>
                                        <p:cTn id="34" dur="1" fill="hold">
                                          <p:stCondLst>
                                            <p:cond delay="0"/>
                                          </p:stCondLst>
                                        </p:cTn>
                                        <p:tgtEl>
                                          <p:spTgt spid="300"/>
                                        </p:tgtEl>
                                        <p:attrNameLst>
                                          <p:attrName>style.visibility</p:attrName>
                                        </p:attrNameLst>
                                      </p:cBhvr>
                                      <p:to>
                                        <p:strVal val="visible"/>
                                      </p:to>
                                    </p:set>
                                    <p:animEffect transition="in" filter="wipe(right)">
                                      <p:cBhvr>
                                        <p:cTn id="35" dur="500"/>
                                        <p:tgtEl>
                                          <p:spTgt spid="300"/>
                                        </p:tgtEl>
                                      </p:cBhvr>
                                    </p:animEffect>
                                  </p:childTnLst>
                                </p:cTn>
                              </p:par>
                            </p:childTnLst>
                          </p:cTn>
                        </p:par>
                        <p:par>
                          <p:cTn id="36" fill="hold">
                            <p:stCondLst>
                              <p:cond delay="1000"/>
                            </p:stCondLst>
                            <p:childTnLst>
                              <p:par>
                                <p:cTn id="37" presetID="22" presetClass="entr" presetSubtype="8" fill="hold" nodeType="afterEffect">
                                  <p:stCondLst>
                                    <p:cond delay="0"/>
                                  </p:stCondLst>
                                  <p:childTnLst>
                                    <p:set>
                                      <p:cBhvr>
                                        <p:cTn id="38" dur="1" fill="hold">
                                          <p:stCondLst>
                                            <p:cond delay="0"/>
                                          </p:stCondLst>
                                        </p:cTn>
                                        <p:tgtEl>
                                          <p:spTgt spid="386"/>
                                        </p:tgtEl>
                                        <p:attrNameLst>
                                          <p:attrName>style.visibility</p:attrName>
                                        </p:attrNameLst>
                                      </p:cBhvr>
                                      <p:to>
                                        <p:strVal val="visible"/>
                                      </p:to>
                                    </p:set>
                                    <p:animEffect transition="in" filter="wipe(left)">
                                      <p:cBhvr>
                                        <p:cTn id="39" dur="500"/>
                                        <p:tgtEl>
                                          <p:spTgt spid="386"/>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385"/>
                                        </p:tgtEl>
                                        <p:attrNameLst>
                                          <p:attrName>style.visibility</p:attrName>
                                        </p:attrNameLst>
                                      </p:cBhvr>
                                      <p:to>
                                        <p:strVal val="visible"/>
                                      </p:to>
                                    </p:set>
                                    <p:animEffect transition="in" filter="dissolve">
                                      <p:cBhvr>
                                        <p:cTn id="42" dur="500"/>
                                        <p:tgtEl>
                                          <p:spTgt spid="385"/>
                                        </p:tgtEl>
                                      </p:cBhvr>
                                    </p:animEffect>
                                  </p:childTnLst>
                                </p:cTn>
                              </p:par>
                            </p:childTnLst>
                          </p:cTn>
                        </p:par>
                        <p:par>
                          <p:cTn id="43" fill="hold">
                            <p:stCondLst>
                              <p:cond delay="1500"/>
                            </p:stCondLst>
                            <p:childTnLst>
                              <p:par>
                                <p:cTn id="44" presetID="22" presetClass="entr" presetSubtype="2" fill="hold" nodeType="afterEffect">
                                  <p:stCondLst>
                                    <p:cond delay="0"/>
                                  </p:stCondLst>
                                  <p:childTnLst>
                                    <p:set>
                                      <p:cBhvr>
                                        <p:cTn id="45" dur="1" fill="hold">
                                          <p:stCondLst>
                                            <p:cond delay="0"/>
                                          </p:stCondLst>
                                        </p:cTn>
                                        <p:tgtEl>
                                          <p:spTgt spid="391"/>
                                        </p:tgtEl>
                                        <p:attrNameLst>
                                          <p:attrName>style.visibility</p:attrName>
                                        </p:attrNameLst>
                                      </p:cBhvr>
                                      <p:to>
                                        <p:strVal val="visible"/>
                                      </p:to>
                                    </p:set>
                                    <p:animEffect transition="in" filter="wipe(right)">
                                      <p:cBhvr>
                                        <p:cTn id="46" dur="500"/>
                                        <p:tgtEl>
                                          <p:spTgt spid="391"/>
                                        </p:tgtEl>
                                      </p:cBhvr>
                                    </p:animEffect>
                                  </p:childTnLst>
                                </p:cTn>
                              </p:par>
                            </p:childTnLst>
                          </p:cTn>
                        </p:par>
                        <p:par>
                          <p:cTn id="47" fill="hold">
                            <p:stCondLst>
                              <p:cond delay="2000"/>
                            </p:stCondLst>
                            <p:childTnLst>
                              <p:par>
                                <p:cTn id="48" presetID="9" presetClass="entr" presetSubtype="0" fill="hold" nodeType="afterEffect">
                                  <p:stCondLst>
                                    <p:cond delay="0"/>
                                  </p:stCondLst>
                                  <p:childTnLst>
                                    <p:set>
                                      <p:cBhvr>
                                        <p:cTn id="49" dur="1" fill="hold">
                                          <p:stCondLst>
                                            <p:cond delay="0"/>
                                          </p:stCondLst>
                                        </p:cTn>
                                        <p:tgtEl>
                                          <p:spTgt spid="432"/>
                                        </p:tgtEl>
                                        <p:attrNameLst>
                                          <p:attrName>style.visibility</p:attrName>
                                        </p:attrNameLst>
                                      </p:cBhvr>
                                      <p:to>
                                        <p:strVal val="visible"/>
                                      </p:to>
                                    </p:set>
                                    <p:animEffect transition="in" filter="dissolve">
                                      <p:cBhvr>
                                        <p:cTn id="50" dur="500"/>
                                        <p:tgtEl>
                                          <p:spTgt spid="432"/>
                                        </p:tgtEl>
                                      </p:cBhvr>
                                    </p:animEffect>
                                  </p:childTnLst>
                                </p:cTn>
                              </p:par>
                            </p:childTnLst>
                          </p:cTn>
                        </p:par>
                        <p:par>
                          <p:cTn id="51" fill="hold">
                            <p:stCondLst>
                              <p:cond delay="2500"/>
                            </p:stCondLst>
                            <p:childTnLst>
                              <p:par>
                                <p:cTn id="52" presetID="9" presetClass="entr" presetSubtype="0" fill="hold" nodeType="afterEffect">
                                  <p:stCondLst>
                                    <p:cond delay="0"/>
                                  </p:stCondLst>
                                  <p:childTnLst>
                                    <p:set>
                                      <p:cBhvr>
                                        <p:cTn id="53" dur="1" fill="hold">
                                          <p:stCondLst>
                                            <p:cond delay="0"/>
                                          </p:stCondLst>
                                        </p:cTn>
                                        <p:tgtEl>
                                          <p:spTgt spid="436"/>
                                        </p:tgtEl>
                                        <p:attrNameLst>
                                          <p:attrName>style.visibility</p:attrName>
                                        </p:attrNameLst>
                                      </p:cBhvr>
                                      <p:to>
                                        <p:strVal val="visible"/>
                                      </p:to>
                                    </p:set>
                                    <p:animEffect transition="in" filter="dissolve">
                                      <p:cBhvr>
                                        <p:cTn id="54" dur="500"/>
                                        <p:tgtEl>
                                          <p:spTgt spid="436"/>
                                        </p:tgtEl>
                                      </p:cBhvr>
                                    </p:animEffect>
                                  </p:childTnLst>
                                </p:cTn>
                              </p:par>
                            </p:childTnLst>
                          </p:cTn>
                        </p:par>
                        <p:par>
                          <p:cTn id="55" fill="hold">
                            <p:stCondLst>
                              <p:cond delay="3000"/>
                            </p:stCondLst>
                            <p:childTnLst>
                              <p:par>
                                <p:cTn id="56" presetID="9" presetClass="entr" presetSubtype="0" fill="hold" grpId="0" nodeType="afterEffect">
                                  <p:stCondLst>
                                    <p:cond delay="0"/>
                                  </p:stCondLst>
                                  <p:childTnLst>
                                    <p:set>
                                      <p:cBhvr>
                                        <p:cTn id="57" dur="1" fill="hold">
                                          <p:stCondLst>
                                            <p:cond delay="0"/>
                                          </p:stCondLst>
                                        </p:cTn>
                                        <p:tgtEl>
                                          <p:spTgt spid="441"/>
                                        </p:tgtEl>
                                        <p:attrNameLst>
                                          <p:attrName>style.visibility</p:attrName>
                                        </p:attrNameLst>
                                      </p:cBhvr>
                                      <p:to>
                                        <p:strVal val="visible"/>
                                      </p:to>
                                    </p:set>
                                    <p:animEffect transition="in" filter="dissolve">
                                      <p:cBhvr>
                                        <p:cTn id="58" dur="500"/>
                                        <p:tgtEl>
                                          <p:spTgt spid="441"/>
                                        </p:tgtEl>
                                      </p:cBhvr>
                                    </p:animEffect>
                                  </p:childTnLst>
                                </p:cTn>
                              </p:par>
                            </p:childTnLst>
                          </p:cTn>
                        </p:par>
                        <p:par>
                          <p:cTn id="59" fill="hold">
                            <p:stCondLst>
                              <p:cond delay="3500"/>
                            </p:stCondLst>
                            <p:childTnLst>
                              <p:par>
                                <p:cTn id="60" presetID="9" presetClass="entr" presetSubtype="0" fill="hold" grpId="0" nodeType="afterEffect">
                                  <p:stCondLst>
                                    <p:cond delay="0"/>
                                  </p:stCondLst>
                                  <p:childTnLst>
                                    <p:set>
                                      <p:cBhvr>
                                        <p:cTn id="61" dur="1" fill="hold">
                                          <p:stCondLst>
                                            <p:cond delay="0"/>
                                          </p:stCondLst>
                                        </p:cTn>
                                        <p:tgtEl>
                                          <p:spTgt spid="442"/>
                                        </p:tgtEl>
                                        <p:attrNameLst>
                                          <p:attrName>style.visibility</p:attrName>
                                        </p:attrNameLst>
                                      </p:cBhvr>
                                      <p:to>
                                        <p:strVal val="visible"/>
                                      </p:to>
                                    </p:set>
                                    <p:animEffect transition="in" filter="dissolve">
                                      <p:cBhvr>
                                        <p:cTn id="62" dur="500"/>
                                        <p:tgtEl>
                                          <p:spTgt spid="442"/>
                                        </p:tgtEl>
                                      </p:cBhvr>
                                    </p:animEffect>
                                  </p:childTnLst>
                                </p:cTn>
                              </p:par>
                            </p:childTnLst>
                          </p:cTn>
                        </p:par>
                        <p:par>
                          <p:cTn id="63" fill="hold">
                            <p:stCondLst>
                              <p:cond delay="4000"/>
                            </p:stCondLst>
                            <p:childTnLst>
                              <p:par>
                                <p:cTn id="64" presetID="9" presetClass="entr" presetSubtype="0" fill="hold" grpId="0" nodeType="afterEffect">
                                  <p:stCondLst>
                                    <p:cond delay="0"/>
                                  </p:stCondLst>
                                  <p:childTnLst>
                                    <p:set>
                                      <p:cBhvr>
                                        <p:cTn id="65" dur="1" fill="hold">
                                          <p:stCondLst>
                                            <p:cond delay="0"/>
                                          </p:stCondLst>
                                        </p:cTn>
                                        <p:tgtEl>
                                          <p:spTgt spid="443"/>
                                        </p:tgtEl>
                                        <p:attrNameLst>
                                          <p:attrName>style.visibility</p:attrName>
                                        </p:attrNameLst>
                                      </p:cBhvr>
                                      <p:to>
                                        <p:strVal val="visible"/>
                                      </p:to>
                                    </p:set>
                                    <p:animEffect transition="in" filter="dissolve">
                                      <p:cBhvr>
                                        <p:cTn id="66" dur="500"/>
                                        <p:tgtEl>
                                          <p:spTgt spid="443"/>
                                        </p:tgtEl>
                                      </p:cBhvr>
                                    </p:animEffect>
                                  </p:childTnLst>
                                </p:cTn>
                              </p:par>
                            </p:childTnLst>
                          </p:cTn>
                        </p:par>
                        <p:par>
                          <p:cTn id="67" fill="hold">
                            <p:stCondLst>
                              <p:cond delay="4500"/>
                            </p:stCondLst>
                            <p:childTnLst>
                              <p:par>
                                <p:cTn id="68" presetID="9" presetClass="entr" presetSubtype="0" fill="hold" grpId="0" nodeType="afterEffect">
                                  <p:stCondLst>
                                    <p:cond delay="0"/>
                                  </p:stCondLst>
                                  <p:childTnLst>
                                    <p:set>
                                      <p:cBhvr>
                                        <p:cTn id="69" dur="1" fill="hold">
                                          <p:stCondLst>
                                            <p:cond delay="0"/>
                                          </p:stCondLst>
                                        </p:cTn>
                                        <p:tgtEl>
                                          <p:spTgt spid="444"/>
                                        </p:tgtEl>
                                        <p:attrNameLst>
                                          <p:attrName>style.visibility</p:attrName>
                                        </p:attrNameLst>
                                      </p:cBhvr>
                                      <p:to>
                                        <p:strVal val="visible"/>
                                      </p:to>
                                    </p:set>
                                    <p:animEffect transition="in" filter="dissolve">
                                      <p:cBhvr>
                                        <p:cTn id="70" dur="500"/>
                                        <p:tgtEl>
                                          <p:spTgt spid="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282" grpId="0" animBg="1"/>
      <p:bldP spid="284" grpId="0"/>
      <p:bldP spid="292" grpId="0" animBg="1"/>
      <p:bldP spid="384" grpId="0"/>
      <p:bldP spid="385" grpId="0"/>
      <p:bldP spid="441" grpId="0"/>
      <p:bldP spid="442" grpId="0"/>
      <p:bldP spid="443" grpId="0"/>
      <p:bldP spid="44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42222" y="94925"/>
            <a:ext cx="5200339" cy="670967"/>
          </a:xfrm>
        </p:spPr>
        <p:txBody>
          <a:bodyPr>
            <a:normAutofit fontScale="90000"/>
          </a:bodyPr>
          <a:lstStyle/>
          <a:p>
            <a:r>
              <a:rPr lang="en-US" sz="3600" dirty="0">
                <a:latin typeface="Avenir Book" panose="020B0503020203020204" pitchFamily="34" charset="-78"/>
                <a:cs typeface="Avenir Book" panose="020B0503020203020204" pitchFamily="34" charset="-78"/>
              </a:rPr>
              <a:t>TCP </a:t>
            </a:r>
            <a:r>
              <a:rPr lang="en-US" sz="3600" dirty="0" smtClean="0">
                <a:latin typeface="Avenir Book" panose="020B0503020203020204" pitchFamily="34" charset="-78"/>
                <a:cs typeface="Avenir Book" panose="020B0503020203020204" pitchFamily="34" charset="-78"/>
              </a:rPr>
              <a:t>Congestion Avoidance</a:t>
            </a:r>
            <a:endParaRPr lang="en-US" sz="3300" dirty="0">
              <a:latin typeface="Avenir Book" panose="020B0503020203020204" pitchFamily="34" charset="-78"/>
              <a:cs typeface="Avenir Book" panose="020B0503020203020204" pitchFamily="34" charset="-78"/>
            </a:endParaRPr>
          </a:p>
        </p:txBody>
      </p:sp>
      <p:sp>
        <p:nvSpPr>
          <p:cNvPr id="73" name="Rectangle 3">
            <a:extLst>
              <a:ext uri="{FF2B5EF4-FFF2-40B4-BE49-F238E27FC236}">
                <a16:creationId xmlns:a16="http://schemas.microsoft.com/office/drawing/2014/main" id="{E8DFB3C6-E718-DE4A-87C1-CF7178F7C295}"/>
              </a:ext>
            </a:extLst>
          </p:cNvPr>
          <p:cNvSpPr txBox="1">
            <a:spLocks noChangeArrowheads="1"/>
          </p:cNvSpPr>
          <p:nvPr/>
        </p:nvSpPr>
        <p:spPr>
          <a:xfrm>
            <a:off x="192750" y="734465"/>
            <a:ext cx="5753821" cy="535745"/>
          </a:xfrm>
          <a:prstGeom prst="rect">
            <a:avLst/>
          </a:prstGeom>
        </p:spPr>
        <p:txBody>
          <a:bodyPr vert="horz" lIns="68580" tIns="34290" rIns="68580" bIns="34290" rtlCol="0">
            <a:normAutofit fontScale="850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95275" indent="-197644" defTabSz="685800">
              <a:spcBef>
                <a:spcPts val="750"/>
              </a:spcBef>
              <a:buFont typeface="Wingdings" charset="2"/>
              <a:buChar char="§"/>
              <a:defRPr/>
            </a:pPr>
            <a:r>
              <a:rPr lang="en-US" sz="2400" dirty="0" smtClean="0">
                <a:solidFill>
                  <a:prstClr val="black"/>
                </a:solidFill>
                <a:latin typeface="Avenir Book" panose="020B0503020203020204" pitchFamily="34" charset="-78"/>
                <a:cs typeface="Avenir Book" panose="020B0503020203020204" pitchFamily="34" charset="-78"/>
              </a:rPr>
              <a:t>After </a:t>
            </a:r>
            <a:r>
              <a:rPr lang="en-US" sz="2400" dirty="0" err="1" smtClean="0">
                <a:solidFill>
                  <a:prstClr val="black"/>
                </a:solidFill>
                <a:latin typeface="Avenir Book" panose="020B0503020203020204" pitchFamily="34" charset="-78"/>
                <a:cs typeface="Avenir Book" panose="020B0503020203020204" pitchFamily="34" charset="-78"/>
              </a:rPr>
              <a:t>ssthresh</a:t>
            </a:r>
            <a:r>
              <a:rPr lang="en-US" sz="2400" dirty="0" smtClean="0">
                <a:solidFill>
                  <a:prstClr val="black"/>
                </a:solidFill>
                <a:latin typeface="Avenir Book" panose="020B0503020203020204" pitchFamily="34" charset="-78"/>
                <a:cs typeface="Avenir Book" panose="020B0503020203020204" pitchFamily="34" charset="-78"/>
              </a:rPr>
              <a:t>, reduce the rate of CW increase</a:t>
            </a:r>
          </a:p>
        </p:txBody>
      </p:sp>
      <p:sp>
        <p:nvSpPr>
          <p:cNvPr id="282" name="Line 6">
            <a:extLst>
              <a:ext uri="{FF2B5EF4-FFF2-40B4-BE49-F238E27FC236}">
                <a16:creationId xmlns:a16="http://schemas.microsoft.com/office/drawing/2014/main" id="{6A528287-EE91-2148-8BF9-9042AB1CFB64}"/>
              </a:ext>
            </a:extLst>
          </p:cNvPr>
          <p:cNvSpPr>
            <a:spLocks noChangeShapeType="1"/>
          </p:cNvSpPr>
          <p:nvPr/>
        </p:nvSpPr>
        <p:spPr bwMode="auto">
          <a:xfrm>
            <a:off x="2007350" y="2152286"/>
            <a:ext cx="1878806" cy="264319"/>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83" name="Text Box 8">
            <a:extLst>
              <a:ext uri="{FF2B5EF4-FFF2-40B4-BE49-F238E27FC236}">
                <a16:creationId xmlns:a16="http://schemas.microsoft.com/office/drawing/2014/main" id="{BF8683E2-9BD1-4641-8269-1F97FE166C40}"/>
              </a:ext>
            </a:extLst>
          </p:cNvPr>
          <p:cNvSpPr txBox="1">
            <a:spLocks noChangeArrowheads="1"/>
          </p:cNvSpPr>
          <p:nvPr/>
        </p:nvSpPr>
        <p:spPr bwMode="auto">
          <a:xfrm>
            <a:off x="1683921" y="1298606"/>
            <a:ext cx="694485" cy="3000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350">
                <a:solidFill>
                  <a:srgbClr val="000000"/>
                </a:solidFill>
                <a:latin typeface="Arial" charset="0"/>
              </a:rPr>
              <a:t>Host A</a:t>
            </a:r>
          </a:p>
        </p:txBody>
      </p:sp>
      <p:sp>
        <p:nvSpPr>
          <p:cNvPr id="284"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408567">
            <a:off x="2732576" y="2114624"/>
            <a:ext cx="965329"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a:solidFill>
                  <a:srgbClr val="000000"/>
                </a:solidFill>
                <a:latin typeface="Arial" charset="0"/>
              </a:rPr>
              <a:t>one segment</a:t>
            </a:r>
            <a:endParaRPr lang="en-US" sz="750" dirty="0">
              <a:solidFill>
                <a:srgbClr val="000000"/>
              </a:solidFill>
              <a:latin typeface="Times New Roman" charset="0"/>
            </a:endParaRPr>
          </a:p>
        </p:txBody>
      </p:sp>
      <p:sp>
        <p:nvSpPr>
          <p:cNvPr id="285" name="Text Box 12">
            <a:extLst>
              <a:ext uri="{FF2B5EF4-FFF2-40B4-BE49-F238E27FC236}">
                <a16:creationId xmlns:a16="http://schemas.microsoft.com/office/drawing/2014/main" id="{51858FD0-9B85-8441-9B12-8875189F665C}"/>
              </a:ext>
            </a:extLst>
          </p:cNvPr>
          <p:cNvSpPr txBox="1">
            <a:spLocks noChangeArrowheads="1"/>
          </p:cNvSpPr>
          <p:nvPr/>
        </p:nvSpPr>
        <p:spPr bwMode="auto">
          <a:xfrm>
            <a:off x="3506752" y="1287891"/>
            <a:ext cx="704040" cy="3000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350">
                <a:solidFill>
                  <a:srgbClr val="000000"/>
                </a:solidFill>
                <a:latin typeface="Arial" charset="0"/>
              </a:rPr>
              <a:t>Host B</a:t>
            </a:r>
          </a:p>
        </p:txBody>
      </p:sp>
      <p:sp>
        <p:nvSpPr>
          <p:cNvPr id="286" name="Line 13">
            <a:extLst>
              <a:ext uri="{FF2B5EF4-FFF2-40B4-BE49-F238E27FC236}">
                <a16:creationId xmlns:a16="http://schemas.microsoft.com/office/drawing/2014/main" id="{A18AC8EC-DBD1-E34E-B3EA-D3876A530333}"/>
              </a:ext>
            </a:extLst>
          </p:cNvPr>
          <p:cNvSpPr>
            <a:spLocks noChangeShapeType="1"/>
          </p:cNvSpPr>
          <p:nvPr/>
        </p:nvSpPr>
        <p:spPr bwMode="auto">
          <a:xfrm>
            <a:off x="2003778" y="2012982"/>
            <a:ext cx="7144" cy="2466369"/>
          </a:xfrm>
          <a:prstGeom prst="line">
            <a:avLst/>
          </a:prstGeom>
          <a:noFill/>
          <a:ln w="19050">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287" name="Line 14">
            <a:extLst>
              <a:ext uri="{FF2B5EF4-FFF2-40B4-BE49-F238E27FC236}">
                <a16:creationId xmlns:a16="http://schemas.microsoft.com/office/drawing/2014/main" id="{77B3310E-1B60-414E-9423-328982307B1D}"/>
              </a:ext>
            </a:extLst>
          </p:cNvPr>
          <p:cNvSpPr>
            <a:spLocks noChangeShapeType="1"/>
          </p:cNvSpPr>
          <p:nvPr/>
        </p:nvSpPr>
        <p:spPr bwMode="auto">
          <a:xfrm>
            <a:off x="3889728" y="2041558"/>
            <a:ext cx="11314" cy="2283806"/>
          </a:xfrm>
          <a:prstGeom prst="line">
            <a:avLst/>
          </a:prstGeom>
          <a:noFill/>
          <a:ln w="19050">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grpSp>
        <p:nvGrpSpPr>
          <p:cNvPr id="288" name="Group 287">
            <a:extLst>
              <a:ext uri="{FF2B5EF4-FFF2-40B4-BE49-F238E27FC236}">
                <a16:creationId xmlns:a16="http://schemas.microsoft.com/office/drawing/2014/main" id="{E69B56F2-B7D2-5247-8C5B-11CDFE50D6C7}"/>
              </a:ext>
            </a:extLst>
          </p:cNvPr>
          <p:cNvGrpSpPr/>
          <p:nvPr/>
        </p:nvGrpSpPr>
        <p:grpSpPr>
          <a:xfrm>
            <a:off x="1747035" y="2124901"/>
            <a:ext cx="253916" cy="622697"/>
            <a:chOff x="7237996" y="2270077"/>
            <a:chExt cx="338555" cy="830263"/>
          </a:xfrm>
        </p:grpSpPr>
        <p:sp>
          <p:nvSpPr>
            <p:cNvPr id="289" name="Text Box 10">
              <a:extLst>
                <a:ext uri="{FF2B5EF4-FFF2-40B4-BE49-F238E27FC236}">
                  <a16:creationId xmlns:a16="http://schemas.microsoft.com/office/drawing/2014/main" id="{A25707E3-FE96-074A-AE26-F8222C4C395A}"/>
                </a:ext>
              </a:extLst>
            </p:cNvPr>
            <p:cNvSpPr txBox="1">
              <a:spLocks noChangeArrowheads="1"/>
            </p:cNvSpPr>
            <p:nvPr/>
          </p:nvSpPr>
          <p:spPr bwMode="auto">
            <a:xfrm rot="16200000">
              <a:off x="7109970" y="2493708"/>
              <a:ext cx="594608" cy="33855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a:solidFill>
                    <a:srgbClr val="000000"/>
                  </a:solidFill>
                  <a:latin typeface="Arial" charset="0"/>
                </a:rPr>
                <a:t>RTT</a:t>
              </a:r>
              <a:endParaRPr lang="en-US" sz="750" dirty="0">
                <a:solidFill>
                  <a:srgbClr val="000000"/>
                </a:solidFill>
                <a:latin typeface="Arial" charset="0"/>
              </a:endParaRPr>
            </a:p>
          </p:txBody>
        </p:sp>
        <p:sp>
          <p:nvSpPr>
            <p:cNvPr id="290" name="Line 15">
              <a:extLst>
                <a:ext uri="{FF2B5EF4-FFF2-40B4-BE49-F238E27FC236}">
                  <a16:creationId xmlns:a16="http://schemas.microsoft.com/office/drawing/2014/main" id="{1BE79FAE-9CDC-7B45-A6C0-E89FC9FC2363}"/>
                </a:ext>
              </a:extLst>
            </p:cNvPr>
            <p:cNvSpPr>
              <a:spLocks noChangeShapeType="1"/>
            </p:cNvSpPr>
            <p:nvPr/>
          </p:nvSpPr>
          <p:spPr bwMode="auto">
            <a:xfrm flipH="1" flipV="1">
              <a:off x="7399338" y="2270077"/>
              <a:ext cx="4762" cy="219075"/>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91" name="Line 16">
              <a:extLst>
                <a:ext uri="{FF2B5EF4-FFF2-40B4-BE49-F238E27FC236}">
                  <a16:creationId xmlns:a16="http://schemas.microsoft.com/office/drawing/2014/main" id="{59A77926-4B5A-AC4A-B560-0B735D6BC784}"/>
                </a:ext>
              </a:extLst>
            </p:cNvPr>
            <p:cNvSpPr>
              <a:spLocks noChangeShapeType="1"/>
            </p:cNvSpPr>
            <p:nvPr/>
          </p:nvSpPr>
          <p:spPr bwMode="auto">
            <a:xfrm>
              <a:off x="7408863" y="2876502"/>
              <a:ext cx="4762" cy="223838"/>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292" name="Line 17">
            <a:extLst>
              <a:ext uri="{FF2B5EF4-FFF2-40B4-BE49-F238E27FC236}">
                <a16:creationId xmlns:a16="http://schemas.microsoft.com/office/drawing/2014/main" id="{6F1B852B-55C3-8747-96CA-AA2F2AB5E525}"/>
              </a:ext>
            </a:extLst>
          </p:cNvPr>
          <p:cNvSpPr>
            <a:spLocks noChangeShapeType="1"/>
          </p:cNvSpPr>
          <p:nvPr/>
        </p:nvSpPr>
        <p:spPr bwMode="auto">
          <a:xfrm flipV="1">
            <a:off x="1989491" y="2455895"/>
            <a:ext cx="1878806" cy="264319"/>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nvGrpSpPr>
          <p:cNvPr id="297" name="Group 296">
            <a:extLst>
              <a:ext uri="{FF2B5EF4-FFF2-40B4-BE49-F238E27FC236}">
                <a16:creationId xmlns:a16="http://schemas.microsoft.com/office/drawing/2014/main" id="{4100408E-3418-754E-97D5-873085045522}"/>
              </a:ext>
            </a:extLst>
          </p:cNvPr>
          <p:cNvGrpSpPr/>
          <p:nvPr/>
        </p:nvGrpSpPr>
        <p:grpSpPr>
          <a:xfrm>
            <a:off x="2007350" y="2738073"/>
            <a:ext cx="1882379" cy="328613"/>
            <a:chOff x="7585075" y="3087640"/>
            <a:chExt cx="2509838" cy="438150"/>
          </a:xfrm>
        </p:grpSpPr>
        <p:sp>
          <p:nvSpPr>
            <p:cNvPr id="298" name="Line 21">
              <a:extLst>
                <a:ext uri="{FF2B5EF4-FFF2-40B4-BE49-F238E27FC236}">
                  <a16:creationId xmlns:a16="http://schemas.microsoft.com/office/drawing/2014/main" id="{9884C69B-71B1-0942-8DD7-4BADAC4C58CF}"/>
                </a:ext>
              </a:extLst>
            </p:cNvPr>
            <p:cNvSpPr>
              <a:spLocks noChangeShapeType="1"/>
            </p:cNvSpPr>
            <p:nvPr/>
          </p:nvSpPr>
          <p:spPr bwMode="auto">
            <a:xfrm>
              <a:off x="7589838" y="3087640"/>
              <a:ext cx="2505075" cy="352425"/>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99" name="Line 22">
              <a:extLst>
                <a:ext uri="{FF2B5EF4-FFF2-40B4-BE49-F238E27FC236}">
                  <a16:creationId xmlns:a16="http://schemas.microsoft.com/office/drawing/2014/main" id="{51BC13AD-02C4-1049-8BE5-DF4431F8416C}"/>
                </a:ext>
              </a:extLst>
            </p:cNvPr>
            <p:cNvSpPr>
              <a:spLocks noChangeShapeType="1"/>
            </p:cNvSpPr>
            <p:nvPr/>
          </p:nvSpPr>
          <p:spPr bwMode="auto">
            <a:xfrm>
              <a:off x="7585075" y="3173365"/>
              <a:ext cx="2505075" cy="352425"/>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grpSp>
        <p:nvGrpSpPr>
          <p:cNvPr id="300" name="Group 299">
            <a:extLst>
              <a:ext uri="{FF2B5EF4-FFF2-40B4-BE49-F238E27FC236}">
                <a16:creationId xmlns:a16="http://schemas.microsoft.com/office/drawing/2014/main" id="{C604703D-5DBE-F940-8D53-F844A095856D}"/>
              </a:ext>
            </a:extLst>
          </p:cNvPr>
          <p:cNvGrpSpPr/>
          <p:nvPr/>
        </p:nvGrpSpPr>
        <p:grpSpPr>
          <a:xfrm>
            <a:off x="1987110" y="3195272"/>
            <a:ext cx="1916906" cy="375046"/>
            <a:chOff x="7558088" y="3697240"/>
            <a:chExt cx="2555875" cy="500062"/>
          </a:xfrm>
        </p:grpSpPr>
        <p:sp>
          <p:nvSpPr>
            <p:cNvPr id="301" name="Line 23">
              <a:extLst>
                <a:ext uri="{FF2B5EF4-FFF2-40B4-BE49-F238E27FC236}">
                  <a16:creationId xmlns:a16="http://schemas.microsoft.com/office/drawing/2014/main" id="{4B52376E-4BCD-9A4A-845B-15A59AA4FC46}"/>
                </a:ext>
              </a:extLst>
            </p:cNvPr>
            <p:cNvSpPr>
              <a:spLocks noChangeShapeType="1"/>
            </p:cNvSpPr>
            <p:nvPr/>
          </p:nvSpPr>
          <p:spPr bwMode="auto">
            <a:xfrm flipV="1">
              <a:off x="7585075" y="3697240"/>
              <a:ext cx="2528888" cy="361950"/>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02" name="Line 24">
              <a:extLst>
                <a:ext uri="{FF2B5EF4-FFF2-40B4-BE49-F238E27FC236}">
                  <a16:creationId xmlns:a16="http://schemas.microsoft.com/office/drawing/2014/main" id="{645C0ACA-0EDA-5E4A-9046-377D9678C0E7}"/>
                </a:ext>
              </a:extLst>
            </p:cNvPr>
            <p:cNvSpPr>
              <a:spLocks noChangeShapeType="1"/>
            </p:cNvSpPr>
            <p:nvPr/>
          </p:nvSpPr>
          <p:spPr bwMode="auto">
            <a:xfrm flipV="1">
              <a:off x="7558088" y="3844876"/>
              <a:ext cx="2505075" cy="352426"/>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384" name="Text Box 25">
            <a:extLst>
              <a:ext uri="{FF2B5EF4-FFF2-40B4-BE49-F238E27FC236}">
                <a16:creationId xmlns:a16="http://schemas.microsoft.com/office/drawing/2014/main" id="{01076F6F-B790-D24D-9445-FAC03A5C45E4}"/>
              </a:ext>
            </a:extLst>
          </p:cNvPr>
          <p:cNvSpPr txBox="1">
            <a:spLocks noChangeArrowheads="1"/>
          </p:cNvSpPr>
          <p:nvPr/>
        </p:nvSpPr>
        <p:spPr bwMode="auto">
          <a:xfrm rot="408567">
            <a:off x="2731930" y="2703983"/>
            <a:ext cx="1016625"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a:solidFill>
                  <a:srgbClr val="000000"/>
                </a:solidFill>
                <a:latin typeface="Arial" charset="0"/>
              </a:rPr>
              <a:t>two segments</a:t>
            </a:r>
            <a:endParaRPr lang="en-US" sz="750" dirty="0">
              <a:solidFill>
                <a:srgbClr val="000000"/>
              </a:solidFill>
              <a:latin typeface="Times New Roman" charset="0"/>
            </a:endParaRPr>
          </a:p>
        </p:txBody>
      </p:sp>
      <p:sp>
        <p:nvSpPr>
          <p:cNvPr id="385" name="Text Box 26">
            <a:extLst>
              <a:ext uri="{FF2B5EF4-FFF2-40B4-BE49-F238E27FC236}">
                <a16:creationId xmlns:a16="http://schemas.microsoft.com/office/drawing/2014/main" id="{1B8C0342-7E57-2343-86AD-47B5AB1AA675}"/>
              </a:ext>
            </a:extLst>
          </p:cNvPr>
          <p:cNvSpPr txBox="1">
            <a:spLocks noChangeArrowheads="1"/>
          </p:cNvSpPr>
          <p:nvPr/>
        </p:nvSpPr>
        <p:spPr bwMode="auto">
          <a:xfrm rot="408567">
            <a:off x="2800482" y="3464792"/>
            <a:ext cx="1039067"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a:solidFill>
                  <a:srgbClr val="000000"/>
                </a:solidFill>
                <a:latin typeface="Arial" charset="0"/>
              </a:rPr>
              <a:t>four segments</a:t>
            </a:r>
            <a:endParaRPr lang="en-US" sz="750" dirty="0">
              <a:solidFill>
                <a:srgbClr val="000000"/>
              </a:solidFill>
              <a:latin typeface="Times New Roman" charset="0"/>
            </a:endParaRPr>
          </a:p>
        </p:txBody>
      </p:sp>
      <p:grpSp>
        <p:nvGrpSpPr>
          <p:cNvPr id="386" name="Group 27">
            <a:extLst>
              <a:ext uri="{FF2B5EF4-FFF2-40B4-BE49-F238E27FC236}">
                <a16:creationId xmlns:a16="http://schemas.microsoft.com/office/drawing/2014/main" id="{B634F089-4244-B04A-8749-7ACF0E0264A8}"/>
              </a:ext>
            </a:extLst>
          </p:cNvPr>
          <p:cNvGrpSpPr>
            <a:grpSpLocks/>
          </p:cNvGrpSpPr>
          <p:nvPr/>
        </p:nvGrpSpPr>
        <p:grpSpPr bwMode="auto">
          <a:xfrm>
            <a:off x="2003781" y="3491739"/>
            <a:ext cx="1889522" cy="489347"/>
            <a:chOff x="3954" y="2214"/>
            <a:chExt cx="1587" cy="411"/>
          </a:xfrm>
        </p:grpSpPr>
        <p:sp>
          <p:nvSpPr>
            <p:cNvPr id="387" name="Line 28">
              <a:extLst>
                <a:ext uri="{FF2B5EF4-FFF2-40B4-BE49-F238E27FC236}">
                  <a16:creationId xmlns:a16="http://schemas.microsoft.com/office/drawing/2014/main" id="{6F92F39D-0B5B-8944-8B48-2B288C8AA12C}"/>
                </a:ext>
              </a:extLst>
            </p:cNvPr>
            <p:cNvSpPr>
              <a:spLocks noChangeShapeType="1"/>
            </p:cNvSpPr>
            <p:nvPr/>
          </p:nvSpPr>
          <p:spPr bwMode="auto">
            <a:xfrm>
              <a:off x="3963" y="2214"/>
              <a:ext cx="1578" cy="222"/>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88" name="Line 29">
              <a:extLst>
                <a:ext uri="{FF2B5EF4-FFF2-40B4-BE49-F238E27FC236}">
                  <a16:creationId xmlns:a16="http://schemas.microsoft.com/office/drawing/2014/main" id="{C48577E5-7DD4-034F-9CF0-3D303E956AEB}"/>
                </a:ext>
              </a:extLst>
            </p:cNvPr>
            <p:cNvSpPr>
              <a:spLocks noChangeShapeType="1"/>
            </p:cNvSpPr>
            <p:nvPr/>
          </p:nvSpPr>
          <p:spPr bwMode="auto">
            <a:xfrm>
              <a:off x="3954" y="2274"/>
              <a:ext cx="1578" cy="222"/>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89" name="Line 30">
              <a:extLst>
                <a:ext uri="{FF2B5EF4-FFF2-40B4-BE49-F238E27FC236}">
                  <a16:creationId xmlns:a16="http://schemas.microsoft.com/office/drawing/2014/main" id="{B96B9B7F-8E30-7743-AEDD-727B51D6B27C}"/>
                </a:ext>
              </a:extLst>
            </p:cNvPr>
            <p:cNvSpPr>
              <a:spLocks noChangeShapeType="1"/>
            </p:cNvSpPr>
            <p:nvPr/>
          </p:nvSpPr>
          <p:spPr bwMode="auto">
            <a:xfrm>
              <a:off x="3963" y="2340"/>
              <a:ext cx="1578" cy="222"/>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90" name="Line 31">
              <a:extLst>
                <a:ext uri="{FF2B5EF4-FFF2-40B4-BE49-F238E27FC236}">
                  <a16:creationId xmlns:a16="http://schemas.microsoft.com/office/drawing/2014/main" id="{B83505EC-39A5-D64D-8E5C-39A07A090F7F}"/>
                </a:ext>
              </a:extLst>
            </p:cNvPr>
            <p:cNvSpPr>
              <a:spLocks noChangeShapeType="1"/>
            </p:cNvSpPr>
            <p:nvPr/>
          </p:nvSpPr>
          <p:spPr bwMode="auto">
            <a:xfrm>
              <a:off x="3957" y="2403"/>
              <a:ext cx="1578" cy="222"/>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grpSp>
        <p:nvGrpSpPr>
          <p:cNvPr id="391" name="Group 32">
            <a:extLst>
              <a:ext uri="{FF2B5EF4-FFF2-40B4-BE49-F238E27FC236}">
                <a16:creationId xmlns:a16="http://schemas.microsoft.com/office/drawing/2014/main" id="{00C5C000-11E9-BE42-9849-B1B7B9E99FE0}"/>
              </a:ext>
            </a:extLst>
          </p:cNvPr>
          <p:cNvGrpSpPr>
            <a:grpSpLocks/>
          </p:cNvGrpSpPr>
          <p:nvPr/>
        </p:nvGrpSpPr>
        <p:grpSpPr bwMode="auto">
          <a:xfrm flipV="1">
            <a:off x="1986862" y="3777487"/>
            <a:ext cx="1902866" cy="453629"/>
            <a:chOff x="3954" y="2214"/>
            <a:chExt cx="1587" cy="411"/>
          </a:xfrm>
        </p:grpSpPr>
        <p:sp>
          <p:nvSpPr>
            <p:cNvPr id="392" name="Line 33">
              <a:extLst>
                <a:ext uri="{FF2B5EF4-FFF2-40B4-BE49-F238E27FC236}">
                  <a16:creationId xmlns:a16="http://schemas.microsoft.com/office/drawing/2014/main" id="{4332886D-58A3-5C48-9DD4-0435A9D316B6}"/>
                </a:ext>
              </a:extLst>
            </p:cNvPr>
            <p:cNvSpPr>
              <a:spLocks noChangeShapeType="1"/>
            </p:cNvSpPr>
            <p:nvPr/>
          </p:nvSpPr>
          <p:spPr bwMode="auto">
            <a:xfrm>
              <a:off x="3963" y="2214"/>
              <a:ext cx="1578" cy="222"/>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93" name="Line 34">
              <a:extLst>
                <a:ext uri="{FF2B5EF4-FFF2-40B4-BE49-F238E27FC236}">
                  <a16:creationId xmlns:a16="http://schemas.microsoft.com/office/drawing/2014/main" id="{C0026D13-F3ED-354E-AB62-DED685C67E13}"/>
                </a:ext>
              </a:extLst>
            </p:cNvPr>
            <p:cNvSpPr>
              <a:spLocks noChangeShapeType="1"/>
            </p:cNvSpPr>
            <p:nvPr/>
          </p:nvSpPr>
          <p:spPr bwMode="auto">
            <a:xfrm>
              <a:off x="3954" y="2274"/>
              <a:ext cx="1578" cy="220"/>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94" name="Line 35">
              <a:extLst>
                <a:ext uri="{FF2B5EF4-FFF2-40B4-BE49-F238E27FC236}">
                  <a16:creationId xmlns:a16="http://schemas.microsoft.com/office/drawing/2014/main" id="{36EDBC83-2FCD-4D49-9A45-B0773BAEE370}"/>
                </a:ext>
              </a:extLst>
            </p:cNvPr>
            <p:cNvSpPr>
              <a:spLocks noChangeShapeType="1"/>
            </p:cNvSpPr>
            <p:nvPr/>
          </p:nvSpPr>
          <p:spPr bwMode="auto">
            <a:xfrm>
              <a:off x="3963" y="2340"/>
              <a:ext cx="1578" cy="222"/>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95" name="Line 36">
              <a:extLst>
                <a:ext uri="{FF2B5EF4-FFF2-40B4-BE49-F238E27FC236}">
                  <a16:creationId xmlns:a16="http://schemas.microsoft.com/office/drawing/2014/main" id="{8BA1B8D7-7D1E-2947-8988-7C4595578CA6}"/>
                </a:ext>
              </a:extLst>
            </p:cNvPr>
            <p:cNvSpPr>
              <a:spLocks noChangeShapeType="1"/>
            </p:cNvSpPr>
            <p:nvPr/>
          </p:nvSpPr>
          <p:spPr bwMode="auto">
            <a:xfrm>
              <a:off x="3957" y="2403"/>
              <a:ext cx="1578" cy="222"/>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grpSp>
        <p:nvGrpSpPr>
          <p:cNvPr id="396" name="Group 43">
            <a:extLst>
              <a:ext uri="{FF2B5EF4-FFF2-40B4-BE49-F238E27FC236}">
                <a16:creationId xmlns:a16="http://schemas.microsoft.com/office/drawing/2014/main" id="{D0982D30-E871-F344-B80E-157861960777}"/>
              </a:ext>
            </a:extLst>
          </p:cNvPr>
          <p:cNvGrpSpPr>
            <a:grpSpLocks/>
          </p:cNvGrpSpPr>
          <p:nvPr/>
        </p:nvGrpSpPr>
        <p:grpSpPr bwMode="auto">
          <a:xfrm>
            <a:off x="1675165" y="1541495"/>
            <a:ext cx="490538" cy="451247"/>
            <a:chOff x="-44" y="1473"/>
            <a:chExt cx="981" cy="1105"/>
          </a:xfrm>
        </p:grpSpPr>
        <p:pic>
          <p:nvPicPr>
            <p:cNvPr id="397" name="Picture 44" descr="desktop_computer_stylized_medium">
              <a:extLst>
                <a:ext uri="{FF2B5EF4-FFF2-40B4-BE49-F238E27FC236}">
                  <a16:creationId xmlns:a16="http://schemas.microsoft.com/office/drawing/2014/main" id="{0C5F9445-24EE-C948-8E49-3FEF71FC5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8" name="Freeform 45">
              <a:extLst>
                <a:ext uri="{FF2B5EF4-FFF2-40B4-BE49-F238E27FC236}">
                  <a16:creationId xmlns:a16="http://schemas.microsoft.com/office/drawing/2014/main" id="{568D3F7F-13C8-1742-BB47-FC4C8107BA4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grpSp>
      <p:grpSp>
        <p:nvGrpSpPr>
          <p:cNvPr id="399" name="Group 46">
            <a:extLst>
              <a:ext uri="{FF2B5EF4-FFF2-40B4-BE49-F238E27FC236}">
                <a16:creationId xmlns:a16="http://schemas.microsoft.com/office/drawing/2014/main" id="{514EF769-BED4-DE47-BE55-0913ABFB155D}"/>
              </a:ext>
            </a:extLst>
          </p:cNvPr>
          <p:cNvGrpSpPr>
            <a:grpSpLocks/>
          </p:cNvGrpSpPr>
          <p:nvPr/>
        </p:nvGrpSpPr>
        <p:grpSpPr bwMode="auto">
          <a:xfrm>
            <a:off x="3726613" y="1552211"/>
            <a:ext cx="286941" cy="410765"/>
            <a:chOff x="4140" y="429"/>
            <a:chExt cx="1425" cy="2396"/>
          </a:xfrm>
        </p:grpSpPr>
        <p:sp>
          <p:nvSpPr>
            <p:cNvPr id="400" name="Freeform 47">
              <a:extLst>
                <a:ext uri="{FF2B5EF4-FFF2-40B4-BE49-F238E27FC236}">
                  <a16:creationId xmlns:a16="http://schemas.microsoft.com/office/drawing/2014/main" id="{9A7FEAB4-C4F3-E042-96AB-2FC0D99EA40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401" name="Rectangle 48">
              <a:extLst>
                <a:ext uri="{FF2B5EF4-FFF2-40B4-BE49-F238E27FC236}">
                  <a16:creationId xmlns:a16="http://schemas.microsoft.com/office/drawing/2014/main" id="{0E59C13E-BE84-BA48-8D46-C29C0270384D}"/>
                </a:ext>
              </a:extLst>
            </p:cNvPr>
            <p:cNvSpPr>
              <a:spLocks noChangeArrowheads="1"/>
            </p:cNvSpPr>
            <p:nvPr/>
          </p:nvSpPr>
          <p:spPr bwMode="auto">
            <a:xfrm>
              <a:off x="4205" y="429"/>
              <a:ext cx="1047"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02" name="Freeform 49">
              <a:extLst>
                <a:ext uri="{FF2B5EF4-FFF2-40B4-BE49-F238E27FC236}">
                  <a16:creationId xmlns:a16="http://schemas.microsoft.com/office/drawing/2014/main" id="{CF502E49-4DFE-2340-8749-43933F8387F8}"/>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403" name="Freeform 50">
              <a:extLst>
                <a:ext uri="{FF2B5EF4-FFF2-40B4-BE49-F238E27FC236}">
                  <a16:creationId xmlns:a16="http://schemas.microsoft.com/office/drawing/2014/main" id="{C8ED811D-DAEF-B141-A80E-204FE9D19196}"/>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404" name="Rectangle 51">
              <a:extLst>
                <a:ext uri="{FF2B5EF4-FFF2-40B4-BE49-F238E27FC236}">
                  <a16:creationId xmlns:a16="http://schemas.microsoft.com/office/drawing/2014/main" id="{E540E7B8-30E6-B846-823A-6925D9600320}"/>
                </a:ext>
              </a:extLst>
            </p:cNvPr>
            <p:cNvSpPr>
              <a:spLocks noChangeArrowheads="1"/>
            </p:cNvSpPr>
            <p:nvPr/>
          </p:nvSpPr>
          <p:spPr bwMode="auto">
            <a:xfrm>
              <a:off x="4211" y="693"/>
              <a:ext cx="597"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nvGrpSpPr>
            <p:cNvPr id="405" name="Group 52">
              <a:extLst>
                <a:ext uri="{FF2B5EF4-FFF2-40B4-BE49-F238E27FC236}">
                  <a16:creationId xmlns:a16="http://schemas.microsoft.com/office/drawing/2014/main" id="{DE3F2659-D2D6-6C4C-9DF4-EEDFBE720D96}"/>
                </a:ext>
              </a:extLst>
            </p:cNvPr>
            <p:cNvGrpSpPr>
              <a:grpSpLocks/>
            </p:cNvGrpSpPr>
            <p:nvPr/>
          </p:nvGrpSpPr>
          <p:grpSpPr bwMode="auto">
            <a:xfrm>
              <a:off x="4749" y="668"/>
              <a:ext cx="581" cy="145"/>
              <a:chOff x="614" y="2568"/>
              <a:chExt cx="725" cy="139"/>
            </a:xfrm>
          </p:grpSpPr>
          <p:sp>
            <p:nvSpPr>
              <p:cNvPr id="430" name="AutoShape 53">
                <a:extLst>
                  <a:ext uri="{FF2B5EF4-FFF2-40B4-BE49-F238E27FC236}">
                    <a16:creationId xmlns:a16="http://schemas.microsoft.com/office/drawing/2014/main" id="{0ABA0FE6-EF08-7D42-838B-AEB8F187397A}"/>
                  </a:ext>
                </a:extLst>
              </p:cNvPr>
              <p:cNvSpPr>
                <a:spLocks noChangeArrowheads="1"/>
              </p:cNvSpPr>
              <p:nvPr/>
            </p:nvSpPr>
            <p:spPr bwMode="auto">
              <a:xfrm>
                <a:off x="614" y="2565"/>
                <a:ext cx="723"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31" name="AutoShape 54">
                <a:extLst>
                  <a:ext uri="{FF2B5EF4-FFF2-40B4-BE49-F238E27FC236}">
                    <a16:creationId xmlns:a16="http://schemas.microsoft.com/office/drawing/2014/main" id="{AD5B052B-FFFB-424E-B4B9-AC7809F4BBB1}"/>
                  </a:ext>
                </a:extLst>
              </p:cNvPr>
              <p:cNvSpPr>
                <a:spLocks noChangeArrowheads="1"/>
              </p:cNvSpPr>
              <p:nvPr/>
            </p:nvSpPr>
            <p:spPr bwMode="auto">
              <a:xfrm>
                <a:off x="629" y="2579"/>
                <a:ext cx="694"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406" name="Rectangle 55">
              <a:extLst>
                <a:ext uri="{FF2B5EF4-FFF2-40B4-BE49-F238E27FC236}">
                  <a16:creationId xmlns:a16="http://schemas.microsoft.com/office/drawing/2014/main" id="{E9301038-767E-E14B-8FDB-B55EE9CA10CE}"/>
                </a:ext>
              </a:extLst>
            </p:cNvPr>
            <p:cNvSpPr>
              <a:spLocks noChangeArrowheads="1"/>
            </p:cNvSpPr>
            <p:nvPr/>
          </p:nvSpPr>
          <p:spPr bwMode="auto">
            <a:xfrm>
              <a:off x="4223" y="1019"/>
              <a:ext cx="597"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nvGrpSpPr>
            <p:cNvPr id="407" name="Group 56">
              <a:extLst>
                <a:ext uri="{FF2B5EF4-FFF2-40B4-BE49-F238E27FC236}">
                  <a16:creationId xmlns:a16="http://schemas.microsoft.com/office/drawing/2014/main" id="{2654E7B8-586D-8C4D-A5CD-CC6977E9551F}"/>
                </a:ext>
              </a:extLst>
            </p:cNvPr>
            <p:cNvGrpSpPr>
              <a:grpSpLocks/>
            </p:cNvGrpSpPr>
            <p:nvPr/>
          </p:nvGrpSpPr>
          <p:grpSpPr bwMode="auto">
            <a:xfrm>
              <a:off x="4747" y="994"/>
              <a:ext cx="581" cy="134"/>
              <a:chOff x="614" y="2568"/>
              <a:chExt cx="725" cy="139"/>
            </a:xfrm>
          </p:grpSpPr>
          <p:sp>
            <p:nvSpPr>
              <p:cNvPr id="428" name="AutoShape 57">
                <a:extLst>
                  <a:ext uri="{FF2B5EF4-FFF2-40B4-BE49-F238E27FC236}">
                    <a16:creationId xmlns:a16="http://schemas.microsoft.com/office/drawing/2014/main" id="{4E195FC5-FC94-1542-9BBD-0BDFF1D5CB13}"/>
                  </a:ext>
                </a:extLst>
              </p:cNvPr>
              <p:cNvSpPr>
                <a:spLocks noChangeArrowheads="1"/>
              </p:cNvSpPr>
              <p:nvPr/>
            </p:nvSpPr>
            <p:spPr bwMode="auto">
              <a:xfrm>
                <a:off x="617" y="2565"/>
                <a:ext cx="723" cy="144"/>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29" name="AutoShape 58">
                <a:extLst>
                  <a:ext uri="{FF2B5EF4-FFF2-40B4-BE49-F238E27FC236}">
                    <a16:creationId xmlns:a16="http://schemas.microsoft.com/office/drawing/2014/main" id="{7E2D9C3B-E255-964C-9508-E66C9FF597CE}"/>
                  </a:ext>
                </a:extLst>
              </p:cNvPr>
              <p:cNvSpPr>
                <a:spLocks noChangeArrowheads="1"/>
              </p:cNvSpPr>
              <p:nvPr/>
            </p:nvSpPr>
            <p:spPr bwMode="auto">
              <a:xfrm>
                <a:off x="631" y="2580"/>
                <a:ext cx="694" cy="11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408" name="Rectangle 59">
              <a:extLst>
                <a:ext uri="{FF2B5EF4-FFF2-40B4-BE49-F238E27FC236}">
                  <a16:creationId xmlns:a16="http://schemas.microsoft.com/office/drawing/2014/main" id="{0D35C755-AFBC-C143-94D5-E34C8F255668}"/>
                </a:ext>
              </a:extLst>
            </p:cNvPr>
            <p:cNvSpPr>
              <a:spLocks noChangeArrowheads="1"/>
            </p:cNvSpPr>
            <p:nvPr/>
          </p:nvSpPr>
          <p:spPr bwMode="auto">
            <a:xfrm>
              <a:off x="4217" y="1360"/>
              <a:ext cx="597" cy="4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09" name="Rectangle 60">
              <a:extLst>
                <a:ext uri="{FF2B5EF4-FFF2-40B4-BE49-F238E27FC236}">
                  <a16:creationId xmlns:a16="http://schemas.microsoft.com/office/drawing/2014/main" id="{8990E763-A8F8-E645-8A01-F6B16D853137}"/>
                </a:ext>
              </a:extLst>
            </p:cNvPr>
            <p:cNvSpPr>
              <a:spLocks noChangeArrowheads="1"/>
            </p:cNvSpPr>
            <p:nvPr/>
          </p:nvSpPr>
          <p:spPr bwMode="auto">
            <a:xfrm>
              <a:off x="4229" y="1658"/>
              <a:ext cx="597" cy="4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nvGrpSpPr>
            <p:cNvPr id="410" name="Group 61">
              <a:extLst>
                <a:ext uri="{FF2B5EF4-FFF2-40B4-BE49-F238E27FC236}">
                  <a16:creationId xmlns:a16="http://schemas.microsoft.com/office/drawing/2014/main" id="{6F65B17F-5946-9A47-9972-2B907C05984E}"/>
                </a:ext>
              </a:extLst>
            </p:cNvPr>
            <p:cNvGrpSpPr>
              <a:grpSpLocks/>
            </p:cNvGrpSpPr>
            <p:nvPr/>
          </p:nvGrpSpPr>
          <p:grpSpPr bwMode="auto">
            <a:xfrm>
              <a:off x="4735" y="1627"/>
              <a:ext cx="582" cy="151"/>
              <a:chOff x="614" y="2568"/>
              <a:chExt cx="725" cy="139"/>
            </a:xfrm>
          </p:grpSpPr>
          <p:sp>
            <p:nvSpPr>
              <p:cNvPr id="426" name="AutoShape 62">
                <a:extLst>
                  <a:ext uri="{FF2B5EF4-FFF2-40B4-BE49-F238E27FC236}">
                    <a16:creationId xmlns:a16="http://schemas.microsoft.com/office/drawing/2014/main" id="{F08D8399-0C1A-1847-A17B-5B4FDBE7FAAE}"/>
                  </a:ext>
                </a:extLst>
              </p:cNvPr>
              <p:cNvSpPr>
                <a:spLocks noChangeArrowheads="1"/>
              </p:cNvSpPr>
              <p:nvPr/>
            </p:nvSpPr>
            <p:spPr bwMode="auto">
              <a:xfrm>
                <a:off x="617" y="2571"/>
                <a:ext cx="722" cy="134"/>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27" name="AutoShape 63">
                <a:extLst>
                  <a:ext uri="{FF2B5EF4-FFF2-40B4-BE49-F238E27FC236}">
                    <a16:creationId xmlns:a16="http://schemas.microsoft.com/office/drawing/2014/main" id="{99FEA9D9-F58C-C34F-AA76-A96DFE0CE70A}"/>
                  </a:ext>
                </a:extLst>
              </p:cNvPr>
              <p:cNvSpPr>
                <a:spLocks noChangeArrowheads="1"/>
              </p:cNvSpPr>
              <p:nvPr/>
            </p:nvSpPr>
            <p:spPr bwMode="auto">
              <a:xfrm>
                <a:off x="631" y="2584"/>
                <a:ext cx="692"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411" name="Freeform 64">
              <a:extLst>
                <a:ext uri="{FF2B5EF4-FFF2-40B4-BE49-F238E27FC236}">
                  <a16:creationId xmlns:a16="http://schemas.microsoft.com/office/drawing/2014/main" id="{76F83DEB-6CB2-5740-875B-1B89844BE263}"/>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grpSp>
          <p:nvGrpSpPr>
            <p:cNvPr id="412" name="Group 65">
              <a:extLst>
                <a:ext uri="{FF2B5EF4-FFF2-40B4-BE49-F238E27FC236}">
                  <a16:creationId xmlns:a16="http://schemas.microsoft.com/office/drawing/2014/main" id="{7398C74D-4650-204D-91E2-CBB3BD641926}"/>
                </a:ext>
              </a:extLst>
            </p:cNvPr>
            <p:cNvGrpSpPr>
              <a:grpSpLocks/>
            </p:cNvGrpSpPr>
            <p:nvPr/>
          </p:nvGrpSpPr>
          <p:grpSpPr bwMode="auto">
            <a:xfrm>
              <a:off x="4739" y="1327"/>
              <a:ext cx="582" cy="139"/>
              <a:chOff x="614" y="2568"/>
              <a:chExt cx="725" cy="139"/>
            </a:xfrm>
          </p:grpSpPr>
          <p:sp>
            <p:nvSpPr>
              <p:cNvPr id="424" name="AutoShape 66">
                <a:extLst>
                  <a:ext uri="{FF2B5EF4-FFF2-40B4-BE49-F238E27FC236}">
                    <a16:creationId xmlns:a16="http://schemas.microsoft.com/office/drawing/2014/main" id="{039023CA-977C-5946-9E46-D41AFAF2B198}"/>
                  </a:ext>
                </a:extLst>
              </p:cNvPr>
              <p:cNvSpPr>
                <a:spLocks noChangeArrowheads="1"/>
              </p:cNvSpPr>
              <p:nvPr/>
            </p:nvSpPr>
            <p:spPr bwMode="auto">
              <a:xfrm>
                <a:off x="612" y="2566"/>
                <a:ext cx="729"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25" name="AutoShape 67">
                <a:extLst>
                  <a:ext uri="{FF2B5EF4-FFF2-40B4-BE49-F238E27FC236}">
                    <a16:creationId xmlns:a16="http://schemas.microsoft.com/office/drawing/2014/main" id="{A95F4972-A071-D241-8DB3-965104C3EDEE}"/>
                  </a:ext>
                </a:extLst>
              </p:cNvPr>
              <p:cNvSpPr>
                <a:spLocks noChangeArrowheads="1"/>
              </p:cNvSpPr>
              <p:nvPr/>
            </p:nvSpPr>
            <p:spPr bwMode="auto">
              <a:xfrm>
                <a:off x="626" y="2580"/>
                <a:ext cx="700"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413" name="Rectangle 68">
              <a:extLst>
                <a:ext uri="{FF2B5EF4-FFF2-40B4-BE49-F238E27FC236}">
                  <a16:creationId xmlns:a16="http://schemas.microsoft.com/office/drawing/2014/main" id="{87EA3775-452B-1C4A-BCB4-1F82D746EBF2}"/>
                </a:ext>
              </a:extLst>
            </p:cNvPr>
            <p:cNvSpPr>
              <a:spLocks noChangeArrowheads="1"/>
            </p:cNvSpPr>
            <p:nvPr/>
          </p:nvSpPr>
          <p:spPr bwMode="auto">
            <a:xfrm>
              <a:off x="5252" y="429"/>
              <a:ext cx="65"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14" name="Freeform 69">
              <a:extLst>
                <a:ext uri="{FF2B5EF4-FFF2-40B4-BE49-F238E27FC236}">
                  <a16:creationId xmlns:a16="http://schemas.microsoft.com/office/drawing/2014/main" id="{45913A8B-722F-4340-A919-72B4EE032AF2}"/>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415" name="Freeform 70">
              <a:extLst>
                <a:ext uri="{FF2B5EF4-FFF2-40B4-BE49-F238E27FC236}">
                  <a16:creationId xmlns:a16="http://schemas.microsoft.com/office/drawing/2014/main" id="{2676EFF8-49E0-8440-A1AD-B54B20D4F45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416" name="Oval 71">
              <a:extLst>
                <a:ext uri="{FF2B5EF4-FFF2-40B4-BE49-F238E27FC236}">
                  <a16:creationId xmlns:a16="http://schemas.microsoft.com/office/drawing/2014/main" id="{1F85A707-5AE3-F64D-94EF-B9C82DB6D43A}"/>
                </a:ext>
              </a:extLst>
            </p:cNvPr>
            <p:cNvSpPr>
              <a:spLocks noChangeArrowheads="1"/>
            </p:cNvSpPr>
            <p:nvPr/>
          </p:nvSpPr>
          <p:spPr bwMode="auto">
            <a:xfrm>
              <a:off x="5518" y="2610"/>
              <a:ext cx="47"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17" name="Freeform 72">
              <a:extLst>
                <a:ext uri="{FF2B5EF4-FFF2-40B4-BE49-F238E27FC236}">
                  <a16:creationId xmlns:a16="http://schemas.microsoft.com/office/drawing/2014/main" id="{CAAAAF2D-30B7-D84B-BF96-1507DDCB2A1E}"/>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418" name="AutoShape 73">
              <a:extLst>
                <a:ext uri="{FF2B5EF4-FFF2-40B4-BE49-F238E27FC236}">
                  <a16:creationId xmlns:a16="http://schemas.microsoft.com/office/drawing/2014/main" id="{BA3EE2C3-2176-8A45-B380-5804587A3840}"/>
                </a:ext>
              </a:extLst>
            </p:cNvPr>
            <p:cNvSpPr>
              <a:spLocks noChangeArrowheads="1"/>
            </p:cNvSpPr>
            <p:nvPr/>
          </p:nvSpPr>
          <p:spPr bwMode="auto">
            <a:xfrm>
              <a:off x="4140" y="2679"/>
              <a:ext cx="1200"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19" name="AutoShape 74">
              <a:extLst>
                <a:ext uri="{FF2B5EF4-FFF2-40B4-BE49-F238E27FC236}">
                  <a16:creationId xmlns:a16="http://schemas.microsoft.com/office/drawing/2014/main" id="{08D47FAF-BF1B-1F44-985D-760303B47B3A}"/>
                </a:ext>
              </a:extLst>
            </p:cNvPr>
            <p:cNvSpPr>
              <a:spLocks noChangeArrowheads="1"/>
            </p:cNvSpPr>
            <p:nvPr/>
          </p:nvSpPr>
          <p:spPr bwMode="auto">
            <a:xfrm>
              <a:off x="4205" y="2714"/>
              <a:ext cx="1070" cy="76"/>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20" name="Oval 75">
              <a:extLst>
                <a:ext uri="{FF2B5EF4-FFF2-40B4-BE49-F238E27FC236}">
                  <a16:creationId xmlns:a16="http://schemas.microsoft.com/office/drawing/2014/main" id="{AF962D89-4DC3-CB40-AD48-4E975B0F2900}"/>
                </a:ext>
              </a:extLst>
            </p:cNvPr>
            <p:cNvSpPr>
              <a:spLocks noChangeArrowheads="1"/>
            </p:cNvSpPr>
            <p:nvPr/>
          </p:nvSpPr>
          <p:spPr bwMode="auto">
            <a:xfrm>
              <a:off x="4306" y="2381"/>
              <a:ext cx="160"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21" name="Oval 76">
              <a:extLst>
                <a:ext uri="{FF2B5EF4-FFF2-40B4-BE49-F238E27FC236}">
                  <a16:creationId xmlns:a16="http://schemas.microsoft.com/office/drawing/2014/main" id="{BA8014D1-6702-5849-87C3-1AE05DDF6085}"/>
                </a:ext>
              </a:extLst>
            </p:cNvPr>
            <p:cNvSpPr>
              <a:spLocks noChangeArrowheads="1"/>
            </p:cNvSpPr>
            <p:nvPr/>
          </p:nvSpPr>
          <p:spPr bwMode="auto">
            <a:xfrm>
              <a:off x="4489" y="2387"/>
              <a:ext cx="160" cy="139"/>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fontAlgn="base">
                <a:spcBef>
                  <a:spcPct val="0"/>
                </a:spcBef>
                <a:spcAft>
                  <a:spcPct val="0"/>
                </a:spcAft>
                <a:defRPr/>
              </a:pPr>
              <a:endParaRPr lang="en-US" sz="1350" kern="0">
                <a:solidFill>
                  <a:srgbClr val="FF0000"/>
                </a:solidFill>
                <a:latin typeface="Arial" charset="0"/>
                <a:ea typeface="ＭＳ Ｐゴシック" charset="0"/>
                <a:cs typeface="Arial" charset="0"/>
              </a:endParaRPr>
            </a:p>
          </p:txBody>
        </p:sp>
        <p:sp>
          <p:nvSpPr>
            <p:cNvPr id="422" name="Oval 77">
              <a:extLst>
                <a:ext uri="{FF2B5EF4-FFF2-40B4-BE49-F238E27FC236}">
                  <a16:creationId xmlns:a16="http://schemas.microsoft.com/office/drawing/2014/main" id="{3083C069-59B7-F047-91ED-17672B32B7F3}"/>
                </a:ext>
              </a:extLst>
            </p:cNvPr>
            <p:cNvSpPr>
              <a:spLocks noChangeArrowheads="1"/>
            </p:cNvSpPr>
            <p:nvPr/>
          </p:nvSpPr>
          <p:spPr bwMode="auto">
            <a:xfrm>
              <a:off x="4660" y="2381"/>
              <a:ext cx="160" cy="139"/>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23" name="Rectangle 78">
              <a:extLst>
                <a:ext uri="{FF2B5EF4-FFF2-40B4-BE49-F238E27FC236}">
                  <a16:creationId xmlns:a16="http://schemas.microsoft.com/office/drawing/2014/main" id="{A0E616B9-1439-8B49-B42F-245B61F69E59}"/>
                </a:ext>
              </a:extLst>
            </p:cNvPr>
            <p:cNvSpPr>
              <a:spLocks noChangeArrowheads="1"/>
            </p:cNvSpPr>
            <p:nvPr/>
          </p:nvSpPr>
          <p:spPr bwMode="auto">
            <a:xfrm>
              <a:off x="5062" y="1832"/>
              <a:ext cx="83" cy="764"/>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grpSp>
        <p:nvGrpSpPr>
          <p:cNvPr id="432" name="Group 431">
            <a:extLst>
              <a:ext uri="{FF2B5EF4-FFF2-40B4-BE49-F238E27FC236}">
                <a16:creationId xmlns:a16="http://schemas.microsoft.com/office/drawing/2014/main" id="{E69B56F2-B7D2-5247-8C5B-11CDFE50D6C7}"/>
              </a:ext>
            </a:extLst>
          </p:cNvPr>
          <p:cNvGrpSpPr/>
          <p:nvPr/>
        </p:nvGrpSpPr>
        <p:grpSpPr>
          <a:xfrm>
            <a:off x="1768111" y="2897322"/>
            <a:ext cx="253916" cy="622697"/>
            <a:chOff x="7237996" y="2270077"/>
            <a:chExt cx="338555" cy="830263"/>
          </a:xfrm>
        </p:grpSpPr>
        <p:sp>
          <p:nvSpPr>
            <p:cNvPr id="433" name="Text Box 10">
              <a:extLst>
                <a:ext uri="{FF2B5EF4-FFF2-40B4-BE49-F238E27FC236}">
                  <a16:creationId xmlns:a16="http://schemas.microsoft.com/office/drawing/2014/main" id="{A25707E3-FE96-074A-AE26-F8222C4C395A}"/>
                </a:ext>
              </a:extLst>
            </p:cNvPr>
            <p:cNvSpPr txBox="1">
              <a:spLocks noChangeArrowheads="1"/>
            </p:cNvSpPr>
            <p:nvPr/>
          </p:nvSpPr>
          <p:spPr bwMode="auto">
            <a:xfrm rot="16200000">
              <a:off x="7109970" y="2493708"/>
              <a:ext cx="594608" cy="33855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a:solidFill>
                    <a:srgbClr val="000000"/>
                  </a:solidFill>
                  <a:latin typeface="Arial" charset="0"/>
                </a:rPr>
                <a:t>RTT</a:t>
              </a:r>
              <a:endParaRPr lang="en-US" sz="750" dirty="0">
                <a:solidFill>
                  <a:srgbClr val="000000"/>
                </a:solidFill>
                <a:latin typeface="Arial" charset="0"/>
              </a:endParaRPr>
            </a:p>
          </p:txBody>
        </p:sp>
        <p:sp>
          <p:nvSpPr>
            <p:cNvPr id="434" name="Line 15">
              <a:extLst>
                <a:ext uri="{FF2B5EF4-FFF2-40B4-BE49-F238E27FC236}">
                  <a16:creationId xmlns:a16="http://schemas.microsoft.com/office/drawing/2014/main" id="{1BE79FAE-9CDC-7B45-A6C0-E89FC9FC2363}"/>
                </a:ext>
              </a:extLst>
            </p:cNvPr>
            <p:cNvSpPr>
              <a:spLocks noChangeShapeType="1"/>
            </p:cNvSpPr>
            <p:nvPr/>
          </p:nvSpPr>
          <p:spPr bwMode="auto">
            <a:xfrm flipH="1" flipV="1">
              <a:off x="7399338" y="2270077"/>
              <a:ext cx="4762" cy="219075"/>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35" name="Line 16">
              <a:extLst>
                <a:ext uri="{FF2B5EF4-FFF2-40B4-BE49-F238E27FC236}">
                  <a16:creationId xmlns:a16="http://schemas.microsoft.com/office/drawing/2014/main" id="{59A77926-4B5A-AC4A-B560-0B735D6BC784}"/>
                </a:ext>
              </a:extLst>
            </p:cNvPr>
            <p:cNvSpPr>
              <a:spLocks noChangeShapeType="1"/>
            </p:cNvSpPr>
            <p:nvPr/>
          </p:nvSpPr>
          <p:spPr bwMode="auto">
            <a:xfrm>
              <a:off x="7408863" y="2876502"/>
              <a:ext cx="4762" cy="223838"/>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grpSp>
        <p:nvGrpSpPr>
          <p:cNvPr id="436" name="Group 435">
            <a:extLst>
              <a:ext uri="{FF2B5EF4-FFF2-40B4-BE49-F238E27FC236}">
                <a16:creationId xmlns:a16="http://schemas.microsoft.com/office/drawing/2014/main" id="{E69B56F2-B7D2-5247-8C5B-11CDFE50D6C7}"/>
              </a:ext>
            </a:extLst>
          </p:cNvPr>
          <p:cNvGrpSpPr/>
          <p:nvPr/>
        </p:nvGrpSpPr>
        <p:grpSpPr>
          <a:xfrm>
            <a:off x="1785916" y="3600032"/>
            <a:ext cx="253916" cy="622697"/>
            <a:chOff x="7237996" y="2270077"/>
            <a:chExt cx="338555" cy="830263"/>
          </a:xfrm>
        </p:grpSpPr>
        <p:sp>
          <p:nvSpPr>
            <p:cNvPr id="437" name="Text Box 10">
              <a:extLst>
                <a:ext uri="{FF2B5EF4-FFF2-40B4-BE49-F238E27FC236}">
                  <a16:creationId xmlns:a16="http://schemas.microsoft.com/office/drawing/2014/main" id="{A25707E3-FE96-074A-AE26-F8222C4C395A}"/>
                </a:ext>
              </a:extLst>
            </p:cNvPr>
            <p:cNvSpPr txBox="1">
              <a:spLocks noChangeArrowheads="1"/>
            </p:cNvSpPr>
            <p:nvPr/>
          </p:nvSpPr>
          <p:spPr bwMode="auto">
            <a:xfrm rot="16200000">
              <a:off x="7109970" y="2493708"/>
              <a:ext cx="594608" cy="33855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a:solidFill>
                    <a:srgbClr val="000000"/>
                  </a:solidFill>
                  <a:latin typeface="Arial" charset="0"/>
                </a:rPr>
                <a:t>RTT</a:t>
              </a:r>
              <a:endParaRPr lang="en-US" sz="750" dirty="0">
                <a:solidFill>
                  <a:srgbClr val="000000"/>
                </a:solidFill>
                <a:latin typeface="Arial" charset="0"/>
              </a:endParaRPr>
            </a:p>
          </p:txBody>
        </p:sp>
        <p:sp>
          <p:nvSpPr>
            <p:cNvPr id="438" name="Line 15">
              <a:extLst>
                <a:ext uri="{FF2B5EF4-FFF2-40B4-BE49-F238E27FC236}">
                  <a16:creationId xmlns:a16="http://schemas.microsoft.com/office/drawing/2014/main" id="{1BE79FAE-9CDC-7B45-A6C0-E89FC9FC2363}"/>
                </a:ext>
              </a:extLst>
            </p:cNvPr>
            <p:cNvSpPr>
              <a:spLocks noChangeShapeType="1"/>
            </p:cNvSpPr>
            <p:nvPr/>
          </p:nvSpPr>
          <p:spPr bwMode="auto">
            <a:xfrm flipH="1" flipV="1">
              <a:off x="7399338" y="2270077"/>
              <a:ext cx="4762" cy="219075"/>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39" name="Line 16">
              <a:extLst>
                <a:ext uri="{FF2B5EF4-FFF2-40B4-BE49-F238E27FC236}">
                  <a16:creationId xmlns:a16="http://schemas.microsoft.com/office/drawing/2014/main" id="{59A77926-4B5A-AC4A-B560-0B735D6BC784}"/>
                </a:ext>
              </a:extLst>
            </p:cNvPr>
            <p:cNvSpPr>
              <a:spLocks noChangeShapeType="1"/>
            </p:cNvSpPr>
            <p:nvPr/>
          </p:nvSpPr>
          <p:spPr bwMode="auto">
            <a:xfrm>
              <a:off x="7408863" y="2876502"/>
              <a:ext cx="4762" cy="223838"/>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441" name="Text Box 36">
            <a:extLst>
              <a:ext uri="{FF2B5EF4-FFF2-40B4-BE49-F238E27FC236}">
                <a16:creationId xmlns:a16="http://schemas.microsoft.com/office/drawing/2014/main" id="{325F31E4-5A9D-1040-8789-38B287C19C3E}"/>
              </a:ext>
            </a:extLst>
          </p:cNvPr>
          <p:cNvSpPr txBox="1">
            <a:spLocks noChangeArrowheads="1"/>
          </p:cNvSpPr>
          <p:nvPr/>
        </p:nvSpPr>
        <p:spPr bwMode="auto">
          <a:xfrm>
            <a:off x="993705" y="2041557"/>
            <a:ext cx="713657"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u="none" strike="noStrike" kern="0" cap="none" spc="0" normalizeH="0" baseline="0" noProof="0" dirty="0" smtClean="0">
                <a:ln>
                  <a:noFill/>
                </a:ln>
                <a:solidFill>
                  <a:srgbClr val="C00000"/>
                </a:solidFill>
                <a:effectLst/>
                <a:uLnTx/>
                <a:uFillTx/>
                <a:latin typeface="Avenir Book" panose="020B0503020203020204" pitchFamily="34" charset="-78"/>
                <a:cs typeface="Avenir Book" panose="020B0503020203020204" pitchFamily="34" charset="-78"/>
              </a:rPr>
              <a:t>CW = 1</a:t>
            </a:r>
            <a:endParaRPr kumimoji="0" lang="en-US" sz="1200" b="0" u="none" strike="noStrike" kern="0" cap="none" spc="0" normalizeH="0" baseline="0" noProof="0" dirty="0">
              <a:ln>
                <a:noFill/>
              </a:ln>
              <a:solidFill>
                <a:srgbClr val="C00000"/>
              </a:solidFill>
              <a:effectLst/>
              <a:uLnTx/>
              <a:uFillTx/>
              <a:latin typeface="Avenir Book" panose="020B0503020203020204" pitchFamily="34" charset="-78"/>
              <a:cs typeface="Avenir Book" panose="020B0503020203020204" pitchFamily="34" charset="-78"/>
            </a:endParaRPr>
          </a:p>
        </p:txBody>
      </p:sp>
      <p:sp>
        <p:nvSpPr>
          <p:cNvPr id="442" name="Text Box 36">
            <a:extLst>
              <a:ext uri="{FF2B5EF4-FFF2-40B4-BE49-F238E27FC236}">
                <a16:creationId xmlns:a16="http://schemas.microsoft.com/office/drawing/2014/main" id="{325F31E4-5A9D-1040-8789-38B287C19C3E}"/>
              </a:ext>
            </a:extLst>
          </p:cNvPr>
          <p:cNvSpPr txBox="1">
            <a:spLocks noChangeArrowheads="1"/>
          </p:cNvSpPr>
          <p:nvPr/>
        </p:nvSpPr>
        <p:spPr bwMode="auto">
          <a:xfrm>
            <a:off x="970264" y="2594841"/>
            <a:ext cx="713657"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u="none" strike="noStrike" kern="0" cap="none" spc="0" normalizeH="0" baseline="0" noProof="0" dirty="0" smtClean="0">
                <a:ln>
                  <a:noFill/>
                </a:ln>
                <a:solidFill>
                  <a:srgbClr val="C00000"/>
                </a:solidFill>
                <a:effectLst/>
                <a:uLnTx/>
                <a:uFillTx/>
                <a:latin typeface="Avenir Book" panose="020B0503020203020204" pitchFamily="34" charset="-78"/>
                <a:cs typeface="Avenir Book" panose="020B0503020203020204" pitchFamily="34" charset="-78"/>
              </a:rPr>
              <a:t>CW = 2</a:t>
            </a:r>
            <a:endParaRPr kumimoji="0" lang="en-US" sz="1200" b="0" u="none" strike="noStrike" kern="0" cap="none" spc="0" normalizeH="0" baseline="0" noProof="0" dirty="0">
              <a:ln>
                <a:noFill/>
              </a:ln>
              <a:solidFill>
                <a:srgbClr val="C00000"/>
              </a:solidFill>
              <a:effectLst/>
              <a:uLnTx/>
              <a:uFillTx/>
              <a:latin typeface="Avenir Book" panose="020B0503020203020204" pitchFamily="34" charset="-78"/>
              <a:cs typeface="Avenir Book" panose="020B0503020203020204" pitchFamily="34" charset="-78"/>
            </a:endParaRPr>
          </a:p>
        </p:txBody>
      </p:sp>
      <p:sp>
        <p:nvSpPr>
          <p:cNvPr id="443" name="Text Box 36">
            <a:extLst>
              <a:ext uri="{FF2B5EF4-FFF2-40B4-BE49-F238E27FC236}">
                <a16:creationId xmlns:a16="http://schemas.microsoft.com/office/drawing/2014/main" id="{325F31E4-5A9D-1040-8789-38B287C19C3E}"/>
              </a:ext>
            </a:extLst>
          </p:cNvPr>
          <p:cNvSpPr txBox="1">
            <a:spLocks noChangeArrowheads="1"/>
          </p:cNvSpPr>
          <p:nvPr/>
        </p:nvSpPr>
        <p:spPr bwMode="auto">
          <a:xfrm>
            <a:off x="988650" y="3379328"/>
            <a:ext cx="713657"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u="none" strike="noStrike" kern="0" cap="none" spc="0" normalizeH="0" baseline="0" noProof="0" dirty="0" smtClean="0">
                <a:ln>
                  <a:noFill/>
                </a:ln>
                <a:solidFill>
                  <a:srgbClr val="C00000"/>
                </a:solidFill>
                <a:effectLst/>
                <a:uLnTx/>
                <a:uFillTx/>
                <a:latin typeface="Avenir Book" panose="020B0503020203020204" pitchFamily="34" charset="-78"/>
                <a:cs typeface="Avenir Book" panose="020B0503020203020204" pitchFamily="34" charset="-78"/>
              </a:rPr>
              <a:t>CW = 4</a:t>
            </a:r>
            <a:endParaRPr kumimoji="0" lang="en-US" sz="1200" b="0" u="none" strike="noStrike" kern="0" cap="none" spc="0" normalizeH="0" baseline="0" noProof="0" dirty="0">
              <a:ln>
                <a:noFill/>
              </a:ln>
              <a:solidFill>
                <a:srgbClr val="C00000"/>
              </a:solidFill>
              <a:effectLst/>
              <a:uLnTx/>
              <a:uFillTx/>
              <a:latin typeface="Avenir Book" panose="020B0503020203020204" pitchFamily="34" charset="-78"/>
              <a:cs typeface="Avenir Book" panose="020B0503020203020204" pitchFamily="34" charset="-78"/>
            </a:endParaRPr>
          </a:p>
        </p:txBody>
      </p:sp>
      <p:sp>
        <p:nvSpPr>
          <p:cNvPr id="444" name="Text Box 36">
            <a:extLst>
              <a:ext uri="{FF2B5EF4-FFF2-40B4-BE49-F238E27FC236}">
                <a16:creationId xmlns:a16="http://schemas.microsoft.com/office/drawing/2014/main" id="{325F31E4-5A9D-1040-8789-38B287C19C3E}"/>
              </a:ext>
            </a:extLst>
          </p:cNvPr>
          <p:cNvSpPr txBox="1">
            <a:spLocks noChangeArrowheads="1"/>
          </p:cNvSpPr>
          <p:nvPr/>
        </p:nvSpPr>
        <p:spPr bwMode="auto">
          <a:xfrm>
            <a:off x="981287" y="4048364"/>
            <a:ext cx="713657"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u="none" strike="noStrike" kern="0" cap="none" spc="0" normalizeH="0" baseline="0" noProof="0" dirty="0" smtClean="0">
                <a:ln>
                  <a:noFill/>
                </a:ln>
                <a:solidFill>
                  <a:srgbClr val="C00000"/>
                </a:solidFill>
                <a:effectLst/>
                <a:uLnTx/>
                <a:uFillTx/>
                <a:latin typeface="Avenir Book" panose="020B0503020203020204" pitchFamily="34" charset="-78"/>
                <a:cs typeface="Avenir Book" panose="020B0503020203020204" pitchFamily="34" charset="-78"/>
              </a:rPr>
              <a:t>CW = 5</a:t>
            </a:r>
            <a:endParaRPr kumimoji="0" lang="en-US" sz="1200" b="0" u="none" strike="noStrike" kern="0" cap="none" spc="0" normalizeH="0" baseline="0" noProof="0" dirty="0">
              <a:ln>
                <a:noFill/>
              </a:ln>
              <a:solidFill>
                <a:srgbClr val="C00000"/>
              </a:solidFill>
              <a:effectLst/>
              <a:uLnTx/>
              <a:uFillTx/>
              <a:latin typeface="Avenir Book" panose="020B0503020203020204" pitchFamily="34" charset="-78"/>
              <a:cs typeface="Avenir Book" panose="020B0503020203020204" pitchFamily="34" charset="-78"/>
            </a:endParaRPr>
          </a:p>
        </p:txBody>
      </p:sp>
      <p:sp>
        <p:nvSpPr>
          <p:cNvPr id="445" name="TextBox 444"/>
          <p:cNvSpPr txBox="1"/>
          <p:nvPr/>
        </p:nvSpPr>
        <p:spPr>
          <a:xfrm>
            <a:off x="458404" y="4760393"/>
            <a:ext cx="8274654" cy="369332"/>
          </a:xfrm>
          <a:prstGeom prst="rect">
            <a:avLst/>
          </a:prstGeom>
          <a:solidFill>
            <a:srgbClr val="FF9999">
              <a:alpha val="32000"/>
            </a:srgbClr>
          </a:solidFill>
          <a:ln cap="rnd">
            <a:solidFill>
              <a:srgbClr val="C00000"/>
            </a:solidFill>
          </a:ln>
        </p:spPr>
        <p:txBody>
          <a:bodyPr wrap="square" rtlCol="0">
            <a:spAutoFit/>
          </a:bodyPr>
          <a:lstStyle/>
          <a:p>
            <a:pPr algn="ctr"/>
            <a:r>
              <a:rPr lang="en-US" altLang="en-US" dirty="0" smtClean="0">
                <a:solidFill>
                  <a:srgbClr val="0000FF"/>
                </a:solidFill>
                <a:latin typeface="Avenir Book" panose="020B0503020203020204" pitchFamily="34" charset="-78"/>
                <a:cs typeface="Avenir Book" panose="020B0503020203020204" pitchFamily="34" charset="-78"/>
              </a:rPr>
              <a:t>After 1 RTT, the CW is approx. increasing by 1 MSS </a:t>
            </a:r>
            <a:r>
              <a:rPr lang="en-US" altLang="en-US" dirty="0" smtClean="0">
                <a:solidFill>
                  <a:srgbClr val="0000FF"/>
                </a:solidFill>
                <a:latin typeface="Avenir Book" panose="020B0503020203020204" pitchFamily="34" charset="-78"/>
                <a:cs typeface="Avenir Book" panose="020B0503020203020204" pitchFamily="34" charset="-78"/>
                <a:sym typeface="Wingdings" panose="05000000000000000000" pitchFamily="2" charset="2"/>
              </a:rPr>
              <a:t> Congestion avoidance</a:t>
            </a:r>
            <a:endParaRPr lang="en-IN" dirty="0">
              <a:solidFill>
                <a:srgbClr val="0000FF"/>
              </a:solidFill>
              <a:latin typeface="Avenir Book" panose="020B0503020203020204" pitchFamily="34" charset="-78"/>
              <a:cs typeface="Avenir Book" panose="020B0503020203020204" pitchFamily="34" charset="-78"/>
            </a:endParaRPr>
          </a:p>
        </p:txBody>
      </p:sp>
      <p:grpSp>
        <p:nvGrpSpPr>
          <p:cNvPr id="84" name="Group 83"/>
          <p:cNvGrpSpPr>
            <a:grpSpLocks noGrp="1" noUngrp="1" noChangeAspect="1"/>
          </p:cNvGrpSpPr>
          <p:nvPr/>
        </p:nvGrpSpPr>
        <p:grpSpPr>
          <a:xfrm>
            <a:off x="6829374" y="651529"/>
            <a:ext cx="7772400" cy="4111625"/>
            <a:chOff x="685800" y="1603375"/>
            <a:chExt cx="7772400" cy="4111625"/>
          </a:xfrm>
        </p:grpSpPr>
        <p:pic>
          <p:nvPicPr>
            <p:cNvPr id="85" name="Picture 84" descr="06_Page_40.tif"/>
            <p:cNvPicPr>
              <a:picLocks noRot="1" noChangeAspect="1" noMove="1" noResize="1"/>
            </p:cNvPicPr>
            <p:nvPr isPhoto="1"/>
          </p:nvPicPr>
          <p:blipFill rotWithShape="1">
            <a:blip r:embed="rId4" cstate="print">
              <a:lum/>
            </a:blip>
            <a:srcRect r="43598" b="5145"/>
            <a:stretch/>
          </p:blipFill>
          <p:spPr>
            <a:xfrm>
              <a:off x="685800" y="1603375"/>
              <a:ext cx="4383791" cy="3463402"/>
            </a:xfrm>
            <a:prstGeom prst="rect">
              <a:avLst/>
            </a:prstGeom>
            <a:noFill/>
            <a:ln>
              <a:noFill/>
            </a:ln>
          </p:spPr>
        </p:pic>
        <p:sp>
          <p:nvSpPr>
            <p:cNvPr id="86" name="Rectangle 85"/>
            <p:cNvSpPr/>
            <p:nvPr/>
          </p:nvSpPr>
          <p:spPr>
            <a:xfrm>
              <a:off x="685800" y="5372100"/>
              <a:ext cx="7772400" cy="342900"/>
            </a:xfrm>
            <a:prstGeom prst="rect">
              <a:avLst/>
            </a:prstGeom>
            <a:noFill/>
            <a:ln>
              <a:noFill/>
            </a:ln>
          </p:spPr>
          <p:txBody>
            <a:bodyPr anchor="ctr">
              <a:noAutofit/>
            </a:bodyPr>
            <a:lstStyle/>
            <a:p>
              <a:pPr algn="ctr"/>
              <a:endParaRPr lang="en-US" sz="2000" dirty="0"/>
            </a:p>
          </p:txBody>
        </p:sp>
      </p:grpSp>
      <p:grpSp>
        <p:nvGrpSpPr>
          <p:cNvPr id="88" name="Group 87"/>
          <p:cNvGrpSpPr>
            <a:grpSpLocks noGrp="1" noUngrp="1" noChangeAspect="1"/>
          </p:cNvGrpSpPr>
          <p:nvPr/>
        </p:nvGrpSpPr>
        <p:grpSpPr>
          <a:xfrm>
            <a:off x="5283553" y="4092047"/>
            <a:ext cx="7772400" cy="686675"/>
            <a:chOff x="685800" y="5028325"/>
            <a:chExt cx="7772400" cy="686675"/>
          </a:xfrm>
        </p:grpSpPr>
        <p:pic>
          <p:nvPicPr>
            <p:cNvPr id="89" name="Picture 88" descr="06_Page_40.tif"/>
            <p:cNvPicPr>
              <a:picLocks noRot="1" noChangeAspect="1" noMove="1" noResize="1"/>
            </p:cNvPicPr>
            <p:nvPr isPhoto="1"/>
          </p:nvPicPr>
          <p:blipFill rotWithShape="1">
            <a:blip r:embed="rId4" cstate="print">
              <a:lum/>
            </a:blip>
            <a:srcRect l="37900" t="93802" r="30237" b="-63"/>
            <a:stretch/>
          </p:blipFill>
          <p:spPr>
            <a:xfrm>
              <a:off x="3631572" y="5028325"/>
              <a:ext cx="2476500" cy="228600"/>
            </a:xfrm>
            <a:prstGeom prst="rect">
              <a:avLst/>
            </a:prstGeom>
            <a:noFill/>
            <a:ln>
              <a:noFill/>
            </a:ln>
          </p:spPr>
        </p:pic>
        <p:sp>
          <p:nvSpPr>
            <p:cNvPr id="90" name="Rectangle 89"/>
            <p:cNvSpPr/>
            <p:nvPr/>
          </p:nvSpPr>
          <p:spPr>
            <a:xfrm>
              <a:off x="685800" y="5372100"/>
              <a:ext cx="7772400" cy="342900"/>
            </a:xfrm>
            <a:prstGeom prst="rect">
              <a:avLst/>
            </a:prstGeom>
            <a:noFill/>
            <a:ln>
              <a:noFill/>
            </a:ln>
          </p:spPr>
          <p:txBody>
            <a:bodyPr anchor="ctr">
              <a:noAutofit/>
            </a:bodyPr>
            <a:lstStyle/>
            <a:p>
              <a:pPr algn="ctr"/>
              <a:endParaRPr lang="en-US" sz="2000" dirty="0"/>
            </a:p>
          </p:txBody>
        </p:sp>
      </p:grpSp>
    </p:spTree>
    <p:extLst>
      <p:ext uri="{BB962C8B-B14F-4D97-AF65-F5344CB8AC3E}">
        <p14:creationId xmlns:p14="http://schemas.microsoft.com/office/powerpoint/2010/main" val="172865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dissolve">
                                      <p:cBhvr>
                                        <p:cTn id="7" dur="5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2"/>
                                        </p:tgtEl>
                                        <p:attrNameLst>
                                          <p:attrName>style.visibility</p:attrName>
                                        </p:attrNameLst>
                                      </p:cBhvr>
                                      <p:to>
                                        <p:strVal val="visible"/>
                                      </p:to>
                                    </p:set>
                                    <p:animEffect transition="in" filter="wipe(left)">
                                      <p:cBhvr>
                                        <p:cTn id="12" dur="500"/>
                                        <p:tgtEl>
                                          <p:spTgt spid="282"/>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84"/>
                                        </p:tgtEl>
                                        <p:attrNameLst>
                                          <p:attrName>style.visibility</p:attrName>
                                        </p:attrNameLst>
                                      </p:cBhvr>
                                      <p:to>
                                        <p:strVal val="visible"/>
                                      </p:to>
                                    </p:set>
                                    <p:animEffect transition="in" filter="dissolve">
                                      <p:cBhvr>
                                        <p:cTn id="15" dur="500"/>
                                        <p:tgtEl>
                                          <p:spTgt spid="284"/>
                                        </p:tgtEl>
                                      </p:cBhvr>
                                    </p:animEffect>
                                  </p:childTnLst>
                                </p:cTn>
                              </p:par>
                            </p:childTnLst>
                          </p:cTn>
                        </p:par>
                        <p:par>
                          <p:cTn id="16" fill="hold">
                            <p:stCondLst>
                              <p:cond delay="500"/>
                            </p:stCondLst>
                            <p:childTnLst>
                              <p:par>
                                <p:cTn id="17" presetID="22" presetClass="entr" presetSubtype="2" fill="hold" grpId="0" nodeType="afterEffect">
                                  <p:stCondLst>
                                    <p:cond delay="0"/>
                                  </p:stCondLst>
                                  <p:childTnLst>
                                    <p:set>
                                      <p:cBhvr>
                                        <p:cTn id="18" dur="1" fill="hold">
                                          <p:stCondLst>
                                            <p:cond delay="0"/>
                                          </p:stCondLst>
                                        </p:cTn>
                                        <p:tgtEl>
                                          <p:spTgt spid="292"/>
                                        </p:tgtEl>
                                        <p:attrNameLst>
                                          <p:attrName>style.visibility</p:attrName>
                                        </p:attrNameLst>
                                      </p:cBhvr>
                                      <p:to>
                                        <p:strVal val="visible"/>
                                      </p:to>
                                    </p:set>
                                    <p:animEffect transition="in" filter="wipe(right)">
                                      <p:cBhvr>
                                        <p:cTn id="19" dur="500"/>
                                        <p:tgtEl>
                                          <p:spTgt spid="292"/>
                                        </p:tgtEl>
                                      </p:cBhvr>
                                    </p:animEffect>
                                  </p:childTnLst>
                                </p:cTn>
                              </p:par>
                            </p:childTnLst>
                          </p:cTn>
                        </p:par>
                        <p:par>
                          <p:cTn id="20" fill="hold">
                            <p:stCondLst>
                              <p:cond delay="1000"/>
                            </p:stCondLst>
                            <p:childTnLst>
                              <p:par>
                                <p:cTn id="21" presetID="9" presetClass="entr" presetSubtype="0" fill="hold" nodeType="afterEffect">
                                  <p:stCondLst>
                                    <p:cond delay="0"/>
                                  </p:stCondLst>
                                  <p:childTnLst>
                                    <p:set>
                                      <p:cBhvr>
                                        <p:cTn id="22" dur="1" fill="hold">
                                          <p:stCondLst>
                                            <p:cond delay="0"/>
                                          </p:stCondLst>
                                        </p:cTn>
                                        <p:tgtEl>
                                          <p:spTgt spid="288"/>
                                        </p:tgtEl>
                                        <p:attrNameLst>
                                          <p:attrName>style.visibility</p:attrName>
                                        </p:attrNameLst>
                                      </p:cBhvr>
                                      <p:to>
                                        <p:strVal val="visible"/>
                                      </p:to>
                                    </p:set>
                                    <p:animEffect transition="in" filter="dissolve">
                                      <p:cBhvr>
                                        <p:cTn id="23" dur="500"/>
                                        <p:tgtEl>
                                          <p:spTgt spid="28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97"/>
                                        </p:tgtEl>
                                        <p:attrNameLst>
                                          <p:attrName>style.visibility</p:attrName>
                                        </p:attrNameLst>
                                      </p:cBhvr>
                                      <p:to>
                                        <p:strVal val="visible"/>
                                      </p:to>
                                    </p:set>
                                    <p:animEffect transition="in" filter="wipe(left)">
                                      <p:cBhvr>
                                        <p:cTn id="28" dur="500"/>
                                        <p:tgtEl>
                                          <p:spTgt spid="297"/>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84"/>
                                        </p:tgtEl>
                                        <p:attrNameLst>
                                          <p:attrName>style.visibility</p:attrName>
                                        </p:attrNameLst>
                                      </p:cBhvr>
                                      <p:to>
                                        <p:strVal val="visible"/>
                                      </p:to>
                                    </p:set>
                                    <p:animEffect transition="in" filter="dissolve">
                                      <p:cBhvr>
                                        <p:cTn id="31" dur="500"/>
                                        <p:tgtEl>
                                          <p:spTgt spid="384"/>
                                        </p:tgtEl>
                                      </p:cBhvr>
                                    </p:animEffect>
                                  </p:childTnLst>
                                </p:cTn>
                              </p:par>
                            </p:childTnLst>
                          </p:cTn>
                        </p:par>
                        <p:par>
                          <p:cTn id="32" fill="hold">
                            <p:stCondLst>
                              <p:cond delay="500"/>
                            </p:stCondLst>
                            <p:childTnLst>
                              <p:par>
                                <p:cTn id="33" presetID="22" presetClass="entr" presetSubtype="2" fill="hold" nodeType="afterEffect">
                                  <p:stCondLst>
                                    <p:cond delay="0"/>
                                  </p:stCondLst>
                                  <p:childTnLst>
                                    <p:set>
                                      <p:cBhvr>
                                        <p:cTn id="34" dur="1" fill="hold">
                                          <p:stCondLst>
                                            <p:cond delay="0"/>
                                          </p:stCondLst>
                                        </p:cTn>
                                        <p:tgtEl>
                                          <p:spTgt spid="300"/>
                                        </p:tgtEl>
                                        <p:attrNameLst>
                                          <p:attrName>style.visibility</p:attrName>
                                        </p:attrNameLst>
                                      </p:cBhvr>
                                      <p:to>
                                        <p:strVal val="visible"/>
                                      </p:to>
                                    </p:set>
                                    <p:animEffect transition="in" filter="wipe(right)">
                                      <p:cBhvr>
                                        <p:cTn id="35" dur="500"/>
                                        <p:tgtEl>
                                          <p:spTgt spid="300"/>
                                        </p:tgtEl>
                                      </p:cBhvr>
                                    </p:animEffect>
                                  </p:childTnLst>
                                </p:cTn>
                              </p:par>
                            </p:childTnLst>
                          </p:cTn>
                        </p:par>
                        <p:par>
                          <p:cTn id="36" fill="hold">
                            <p:stCondLst>
                              <p:cond delay="1000"/>
                            </p:stCondLst>
                            <p:childTnLst>
                              <p:par>
                                <p:cTn id="37" presetID="22" presetClass="entr" presetSubtype="8" fill="hold" nodeType="afterEffect">
                                  <p:stCondLst>
                                    <p:cond delay="0"/>
                                  </p:stCondLst>
                                  <p:childTnLst>
                                    <p:set>
                                      <p:cBhvr>
                                        <p:cTn id="38" dur="1" fill="hold">
                                          <p:stCondLst>
                                            <p:cond delay="0"/>
                                          </p:stCondLst>
                                        </p:cTn>
                                        <p:tgtEl>
                                          <p:spTgt spid="386"/>
                                        </p:tgtEl>
                                        <p:attrNameLst>
                                          <p:attrName>style.visibility</p:attrName>
                                        </p:attrNameLst>
                                      </p:cBhvr>
                                      <p:to>
                                        <p:strVal val="visible"/>
                                      </p:to>
                                    </p:set>
                                    <p:animEffect transition="in" filter="wipe(left)">
                                      <p:cBhvr>
                                        <p:cTn id="39" dur="500"/>
                                        <p:tgtEl>
                                          <p:spTgt spid="386"/>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385"/>
                                        </p:tgtEl>
                                        <p:attrNameLst>
                                          <p:attrName>style.visibility</p:attrName>
                                        </p:attrNameLst>
                                      </p:cBhvr>
                                      <p:to>
                                        <p:strVal val="visible"/>
                                      </p:to>
                                    </p:set>
                                    <p:animEffect transition="in" filter="dissolve">
                                      <p:cBhvr>
                                        <p:cTn id="42" dur="500"/>
                                        <p:tgtEl>
                                          <p:spTgt spid="385"/>
                                        </p:tgtEl>
                                      </p:cBhvr>
                                    </p:animEffect>
                                  </p:childTnLst>
                                </p:cTn>
                              </p:par>
                            </p:childTnLst>
                          </p:cTn>
                        </p:par>
                        <p:par>
                          <p:cTn id="43" fill="hold">
                            <p:stCondLst>
                              <p:cond delay="1500"/>
                            </p:stCondLst>
                            <p:childTnLst>
                              <p:par>
                                <p:cTn id="44" presetID="22" presetClass="entr" presetSubtype="2" fill="hold" nodeType="afterEffect">
                                  <p:stCondLst>
                                    <p:cond delay="0"/>
                                  </p:stCondLst>
                                  <p:childTnLst>
                                    <p:set>
                                      <p:cBhvr>
                                        <p:cTn id="45" dur="1" fill="hold">
                                          <p:stCondLst>
                                            <p:cond delay="0"/>
                                          </p:stCondLst>
                                        </p:cTn>
                                        <p:tgtEl>
                                          <p:spTgt spid="391"/>
                                        </p:tgtEl>
                                        <p:attrNameLst>
                                          <p:attrName>style.visibility</p:attrName>
                                        </p:attrNameLst>
                                      </p:cBhvr>
                                      <p:to>
                                        <p:strVal val="visible"/>
                                      </p:to>
                                    </p:set>
                                    <p:animEffect transition="in" filter="wipe(right)">
                                      <p:cBhvr>
                                        <p:cTn id="46" dur="500"/>
                                        <p:tgtEl>
                                          <p:spTgt spid="391"/>
                                        </p:tgtEl>
                                      </p:cBhvr>
                                    </p:animEffect>
                                  </p:childTnLst>
                                </p:cTn>
                              </p:par>
                            </p:childTnLst>
                          </p:cTn>
                        </p:par>
                        <p:par>
                          <p:cTn id="47" fill="hold">
                            <p:stCondLst>
                              <p:cond delay="2000"/>
                            </p:stCondLst>
                            <p:childTnLst>
                              <p:par>
                                <p:cTn id="48" presetID="9" presetClass="entr" presetSubtype="0" fill="hold" nodeType="afterEffect">
                                  <p:stCondLst>
                                    <p:cond delay="0"/>
                                  </p:stCondLst>
                                  <p:childTnLst>
                                    <p:set>
                                      <p:cBhvr>
                                        <p:cTn id="49" dur="1" fill="hold">
                                          <p:stCondLst>
                                            <p:cond delay="0"/>
                                          </p:stCondLst>
                                        </p:cTn>
                                        <p:tgtEl>
                                          <p:spTgt spid="432"/>
                                        </p:tgtEl>
                                        <p:attrNameLst>
                                          <p:attrName>style.visibility</p:attrName>
                                        </p:attrNameLst>
                                      </p:cBhvr>
                                      <p:to>
                                        <p:strVal val="visible"/>
                                      </p:to>
                                    </p:set>
                                    <p:animEffect transition="in" filter="dissolve">
                                      <p:cBhvr>
                                        <p:cTn id="50" dur="500"/>
                                        <p:tgtEl>
                                          <p:spTgt spid="432"/>
                                        </p:tgtEl>
                                      </p:cBhvr>
                                    </p:animEffect>
                                  </p:childTnLst>
                                </p:cTn>
                              </p:par>
                            </p:childTnLst>
                          </p:cTn>
                        </p:par>
                        <p:par>
                          <p:cTn id="51" fill="hold">
                            <p:stCondLst>
                              <p:cond delay="2500"/>
                            </p:stCondLst>
                            <p:childTnLst>
                              <p:par>
                                <p:cTn id="52" presetID="9" presetClass="entr" presetSubtype="0" fill="hold" nodeType="afterEffect">
                                  <p:stCondLst>
                                    <p:cond delay="0"/>
                                  </p:stCondLst>
                                  <p:childTnLst>
                                    <p:set>
                                      <p:cBhvr>
                                        <p:cTn id="53" dur="1" fill="hold">
                                          <p:stCondLst>
                                            <p:cond delay="0"/>
                                          </p:stCondLst>
                                        </p:cTn>
                                        <p:tgtEl>
                                          <p:spTgt spid="436"/>
                                        </p:tgtEl>
                                        <p:attrNameLst>
                                          <p:attrName>style.visibility</p:attrName>
                                        </p:attrNameLst>
                                      </p:cBhvr>
                                      <p:to>
                                        <p:strVal val="visible"/>
                                      </p:to>
                                    </p:set>
                                    <p:animEffect transition="in" filter="dissolve">
                                      <p:cBhvr>
                                        <p:cTn id="54" dur="500"/>
                                        <p:tgtEl>
                                          <p:spTgt spid="436"/>
                                        </p:tgtEl>
                                      </p:cBhvr>
                                    </p:animEffect>
                                  </p:childTnLst>
                                </p:cTn>
                              </p:par>
                            </p:childTnLst>
                          </p:cTn>
                        </p:par>
                        <p:par>
                          <p:cTn id="55" fill="hold">
                            <p:stCondLst>
                              <p:cond delay="3000"/>
                            </p:stCondLst>
                            <p:childTnLst>
                              <p:par>
                                <p:cTn id="56" presetID="9" presetClass="entr" presetSubtype="0" fill="hold" grpId="0" nodeType="afterEffect">
                                  <p:stCondLst>
                                    <p:cond delay="0"/>
                                  </p:stCondLst>
                                  <p:childTnLst>
                                    <p:set>
                                      <p:cBhvr>
                                        <p:cTn id="57" dur="1" fill="hold">
                                          <p:stCondLst>
                                            <p:cond delay="0"/>
                                          </p:stCondLst>
                                        </p:cTn>
                                        <p:tgtEl>
                                          <p:spTgt spid="441"/>
                                        </p:tgtEl>
                                        <p:attrNameLst>
                                          <p:attrName>style.visibility</p:attrName>
                                        </p:attrNameLst>
                                      </p:cBhvr>
                                      <p:to>
                                        <p:strVal val="visible"/>
                                      </p:to>
                                    </p:set>
                                    <p:animEffect transition="in" filter="dissolve">
                                      <p:cBhvr>
                                        <p:cTn id="58" dur="500"/>
                                        <p:tgtEl>
                                          <p:spTgt spid="441"/>
                                        </p:tgtEl>
                                      </p:cBhvr>
                                    </p:animEffect>
                                  </p:childTnLst>
                                </p:cTn>
                              </p:par>
                            </p:childTnLst>
                          </p:cTn>
                        </p:par>
                        <p:par>
                          <p:cTn id="59" fill="hold">
                            <p:stCondLst>
                              <p:cond delay="3500"/>
                            </p:stCondLst>
                            <p:childTnLst>
                              <p:par>
                                <p:cTn id="60" presetID="9" presetClass="entr" presetSubtype="0" fill="hold" grpId="0" nodeType="afterEffect">
                                  <p:stCondLst>
                                    <p:cond delay="0"/>
                                  </p:stCondLst>
                                  <p:childTnLst>
                                    <p:set>
                                      <p:cBhvr>
                                        <p:cTn id="61" dur="1" fill="hold">
                                          <p:stCondLst>
                                            <p:cond delay="0"/>
                                          </p:stCondLst>
                                        </p:cTn>
                                        <p:tgtEl>
                                          <p:spTgt spid="442"/>
                                        </p:tgtEl>
                                        <p:attrNameLst>
                                          <p:attrName>style.visibility</p:attrName>
                                        </p:attrNameLst>
                                      </p:cBhvr>
                                      <p:to>
                                        <p:strVal val="visible"/>
                                      </p:to>
                                    </p:set>
                                    <p:animEffect transition="in" filter="dissolve">
                                      <p:cBhvr>
                                        <p:cTn id="62" dur="500"/>
                                        <p:tgtEl>
                                          <p:spTgt spid="442"/>
                                        </p:tgtEl>
                                      </p:cBhvr>
                                    </p:animEffect>
                                  </p:childTnLst>
                                </p:cTn>
                              </p:par>
                            </p:childTnLst>
                          </p:cTn>
                        </p:par>
                        <p:par>
                          <p:cTn id="63" fill="hold">
                            <p:stCondLst>
                              <p:cond delay="4000"/>
                            </p:stCondLst>
                            <p:childTnLst>
                              <p:par>
                                <p:cTn id="64" presetID="9" presetClass="entr" presetSubtype="0" fill="hold" grpId="0" nodeType="afterEffect">
                                  <p:stCondLst>
                                    <p:cond delay="0"/>
                                  </p:stCondLst>
                                  <p:childTnLst>
                                    <p:set>
                                      <p:cBhvr>
                                        <p:cTn id="65" dur="1" fill="hold">
                                          <p:stCondLst>
                                            <p:cond delay="0"/>
                                          </p:stCondLst>
                                        </p:cTn>
                                        <p:tgtEl>
                                          <p:spTgt spid="443"/>
                                        </p:tgtEl>
                                        <p:attrNameLst>
                                          <p:attrName>style.visibility</p:attrName>
                                        </p:attrNameLst>
                                      </p:cBhvr>
                                      <p:to>
                                        <p:strVal val="visible"/>
                                      </p:to>
                                    </p:set>
                                    <p:animEffect transition="in" filter="dissolve">
                                      <p:cBhvr>
                                        <p:cTn id="66" dur="500"/>
                                        <p:tgtEl>
                                          <p:spTgt spid="443"/>
                                        </p:tgtEl>
                                      </p:cBhvr>
                                    </p:animEffect>
                                  </p:childTnLst>
                                </p:cTn>
                              </p:par>
                            </p:childTnLst>
                          </p:cTn>
                        </p:par>
                        <p:par>
                          <p:cTn id="67" fill="hold">
                            <p:stCondLst>
                              <p:cond delay="4500"/>
                            </p:stCondLst>
                            <p:childTnLst>
                              <p:par>
                                <p:cTn id="68" presetID="9" presetClass="entr" presetSubtype="0" fill="hold" grpId="0" nodeType="afterEffect">
                                  <p:stCondLst>
                                    <p:cond delay="0"/>
                                  </p:stCondLst>
                                  <p:childTnLst>
                                    <p:set>
                                      <p:cBhvr>
                                        <p:cTn id="69" dur="1" fill="hold">
                                          <p:stCondLst>
                                            <p:cond delay="0"/>
                                          </p:stCondLst>
                                        </p:cTn>
                                        <p:tgtEl>
                                          <p:spTgt spid="444"/>
                                        </p:tgtEl>
                                        <p:attrNameLst>
                                          <p:attrName>style.visibility</p:attrName>
                                        </p:attrNameLst>
                                      </p:cBhvr>
                                      <p:to>
                                        <p:strVal val="visible"/>
                                      </p:to>
                                    </p:set>
                                    <p:animEffect transition="in" filter="dissolve">
                                      <p:cBhvr>
                                        <p:cTn id="70" dur="500"/>
                                        <p:tgtEl>
                                          <p:spTgt spid="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282" grpId="0" animBg="1"/>
      <p:bldP spid="284" grpId="0"/>
      <p:bldP spid="292" grpId="0" animBg="1"/>
      <p:bldP spid="384" grpId="0"/>
      <p:bldP spid="385" grpId="0"/>
      <p:bldP spid="441" grpId="0"/>
      <p:bldP spid="442" grpId="0"/>
      <p:bldP spid="443" grpId="0"/>
      <p:bldP spid="44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489397" y="94925"/>
            <a:ext cx="4953164" cy="670967"/>
          </a:xfrm>
        </p:spPr>
        <p:txBody>
          <a:bodyPr>
            <a:normAutofit/>
          </a:bodyPr>
          <a:lstStyle/>
          <a:p>
            <a:r>
              <a:rPr lang="en-US" sz="3600" dirty="0" smtClean="0">
                <a:latin typeface="Avenir Book" panose="020B0503020203020204" pitchFamily="34" charset="-78"/>
                <a:cs typeface="Avenir Book" panose="020B0503020203020204" pitchFamily="34" charset="-78"/>
              </a:rPr>
              <a:t>Packet/ACK Drop</a:t>
            </a:r>
            <a:endParaRPr lang="en-US" sz="3300" dirty="0">
              <a:latin typeface="Avenir Book" panose="020B0503020203020204" pitchFamily="34" charset="-78"/>
              <a:cs typeface="Avenir Book" panose="020B0503020203020204" pitchFamily="34" charset="-78"/>
            </a:endParaRPr>
          </a:p>
        </p:txBody>
      </p:sp>
      <mc:AlternateContent xmlns:mc="http://schemas.openxmlformats.org/markup-compatibility/2006" xmlns:a14="http://schemas.microsoft.com/office/drawing/2010/main">
        <mc:Choice Requires="a14">
          <p:sp>
            <p:nvSpPr>
              <p:cNvPr id="293" name="TextBox 292"/>
              <p:cNvSpPr txBox="1"/>
              <p:nvPr/>
            </p:nvSpPr>
            <p:spPr>
              <a:xfrm>
                <a:off x="582910" y="4368693"/>
                <a:ext cx="7140203" cy="811761"/>
              </a:xfrm>
              <a:prstGeom prst="rect">
                <a:avLst/>
              </a:prstGeom>
              <a:solidFill>
                <a:srgbClr val="FF9999">
                  <a:alpha val="32000"/>
                </a:srgbClr>
              </a:solidFill>
              <a:ln cap="rnd">
                <a:solidFill>
                  <a:srgbClr val="C00000"/>
                </a:solidFill>
              </a:ln>
            </p:spPr>
            <p:txBody>
              <a:bodyPr wrap="square" rtlCol="0">
                <a:spAutoFit/>
              </a:bodyPr>
              <a:lstStyle/>
              <a:p>
                <a:pPr algn="ctr"/>
                <a:r>
                  <a:rPr lang="en-US" altLang="en-US" dirty="0" smtClean="0">
                    <a:solidFill>
                      <a:srgbClr val="0000FF"/>
                    </a:solidFill>
                    <a:latin typeface="Avenir Book" panose="020B0503020203020204" pitchFamily="34" charset="-78"/>
                    <a:cs typeface="Avenir Book" panose="020B0503020203020204" pitchFamily="34" charset="-78"/>
                  </a:rPr>
                  <a:t>TX infers a packet loss </a:t>
                </a:r>
                <a:r>
                  <a:rPr lang="en-US" altLang="en-US" dirty="0" smtClean="0">
                    <a:solidFill>
                      <a:srgbClr val="0000FF"/>
                    </a:solidFill>
                    <a:latin typeface="Avenir Book" panose="020B0503020203020204" pitchFamily="34" charset="-78"/>
                    <a:cs typeface="Avenir Book" panose="020B0503020203020204" pitchFamily="34" charset="-78"/>
                    <a:sym typeface="Wingdings" panose="05000000000000000000" pitchFamily="2" charset="2"/>
                  </a:rPr>
                  <a:t> goes to slow start  </a:t>
                </a:r>
                <a14:m>
                  <m:oMath xmlns:m="http://schemas.openxmlformats.org/officeDocument/2006/math">
                    <m:d>
                      <m:dPr>
                        <m:begChr m:val="{"/>
                        <m:endChr m:val=""/>
                        <m:ctrlPr>
                          <a:rPr lang="en-US" altLang="en-US" i="1" smtClean="0">
                            <a:solidFill>
                              <a:srgbClr val="0000FF"/>
                            </a:solidFill>
                            <a:latin typeface="Cambria Math" panose="02040503050406030204" pitchFamily="18" charset="0"/>
                            <a:cs typeface="Avenir Book" panose="020B0503020203020204" pitchFamily="34" charset="-78"/>
                            <a:sym typeface="Wingdings" panose="05000000000000000000" pitchFamily="2" charset="2"/>
                          </a:rPr>
                        </m:ctrlPr>
                      </m:dPr>
                      <m:e>
                        <m:eqArr>
                          <m:eqArrPr>
                            <m:ctrlPr>
                              <a:rPr lang="en-US" altLang="en-US" i="1" smtClean="0">
                                <a:solidFill>
                                  <a:srgbClr val="0000FF"/>
                                </a:solidFill>
                                <a:latin typeface="Cambria Math" panose="02040503050406030204" pitchFamily="18" charset="0"/>
                                <a:cs typeface="Avenir Book" panose="020B0503020203020204" pitchFamily="34" charset="-78"/>
                                <a:sym typeface="Wingdings" panose="05000000000000000000" pitchFamily="2" charset="2"/>
                              </a:rPr>
                            </m:ctrlPr>
                          </m:eqArrPr>
                          <m:e>
                            <m:r>
                              <m:rPr>
                                <m:sty m:val="p"/>
                              </m:rPr>
                              <a:rPr lang="en-IN" altLang="en-US" b="0" i="0" smtClean="0">
                                <a:solidFill>
                                  <a:srgbClr val="0000FF"/>
                                </a:solidFill>
                                <a:latin typeface="Cambria Math" panose="02040503050406030204" pitchFamily="18" charset="0"/>
                                <a:cs typeface="Avenir Book" panose="020B0503020203020204" pitchFamily="34" charset="-78"/>
                                <a:sym typeface="Wingdings" panose="05000000000000000000" pitchFamily="2" charset="2"/>
                              </a:rPr>
                              <m:t>ssthresh</m:t>
                            </m:r>
                            <m:r>
                              <a:rPr lang="en-IN" altLang="en-US" b="0" i="0" smtClean="0">
                                <a:solidFill>
                                  <a:srgbClr val="0000FF"/>
                                </a:solidFill>
                                <a:latin typeface="Cambria Math" panose="02040503050406030204" pitchFamily="18" charset="0"/>
                                <a:cs typeface="Avenir Book" panose="020B0503020203020204" pitchFamily="34" charset="-78"/>
                                <a:sym typeface="Wingdings" panose="05000000000000000000" pitchFamily="2" charset="2"/>
                              </a:rPr>
                              <m:t>= </m:t>
                            </m:r>
                            <m:f>
                              <m:fPr>
                                <m:ctrlPr>
                                  <a:rPr lang="en-IN" altLang="en-US" b="0" i="1" smtClean="0">
                                    <a:solidFill>
                                      <a:srgbClr val="0000FF"/>
                                    </a:solidFill>
                                    <a:latin typeface="Cambria Math" panose="02040503050406030204" pitchFamily="18" charset="0"/>
                                    <a:cs typeface="Avenir Book" panose="020B0503020203020204" pitchFamily="34" charset="-78"/>
                                    <a:sym typeface="Wingdings" panose="05000000000000000000" pitchFamily="2" charset="2"/>
                                  </a:rPr>
                                </m:ctrlPr>
                              </m:fPr>
                              <m:num>
                                <m:r>
                                  <m:rPr>
                                    <m:sty m:val="p"/>
                                  </m:rPr>
                                  <a:rPr lang="en-IN" altLang="en-US" b="0" i="0" smtClean="0">
                                    <a:solidFill>
                                      <a:srgbClr val="0000FF"/>
                                    </a:solidFill>
                                    <a:latin typeface="Cambria Math" panose="02040503050406030204" pitchFamily="18" charset="0"/>
                                    <a:cs typeface="Avenir Book" panose="020B0503020203020204" pitchFamily="34" charset="-78"/>
                                    <a:sym typeface="Wingdings" panose="05000000000000000000" pitchFamily="2" charset="2"/>
                                  </a:rPr>
                                  <m:t>CW</m:t>
                                </m:r>
                              </m:num>
                              <m:den>
                                <m:r>
                                  <a:rPr lang="en-IN" altLang="en-US" b="0" i="0" smtClean="0">
                                    <a:solidFill>
                                      <a:srgbClr val="0000FF"/>
                                    </a:solidFill>
                                    <a:latin typeface="Cambria Math" panose="02040503050406030204" pitchFamily="18" charset="0"/>
                                    <a:cs typeface="Avenir Book" panose="020B0503020203020204" pitchFamily="34" charset="-78"/>
                                    <a:sym typeface="Wingdings" panose="05000000000000000000" pitchFamily="2" charset="2"/>
                                  </a:rPr>
                                  <m:t>2</m:t>
                                </m:r>
                              </m:den>
                            </m:f>
                          </m:e>
                          <m:e>
                            <m:r>
                              <m:rPr>
                                <m:sty m:val="p"/>
                              </m:rPr>
                              <a:rPr lang="en-IN" b="0" i="0" smtClean="0">
                                <a:solidFill>
                                  <a:srgbClr val="0000FF"/>
                                </a:solidFill>
                                <a:latin typeface="Cambria Math" panose="02040503050406030204" pitchFamily="18" charset="0"/>
                              </a:rPr>
                              <m:t>CW</m:t>
                            </m:r>
                            <m:r>
                              <a:rPr lang="en-IN" b="0" i="0" smtClean="0">
                                <a:solidFill>
                                  <a:srgbClr val="0000FF"/>
                                </a:solidFill>
                                <a:latin typeface="Cambria Math" panose="02040503050406030204" pitchFamily="18" charset="0"/>
                              </a:rPr>
                              <m:t>=1</m:t>
                            </m:r>
                          </m:e>
                        </m:eqArr>
                      </m:e>
                    </m:d>
                  </m:oMath>
                </a14:m>
                <a:endParaRPr lang="en-IN" dirty="0">
                  <a:solidFill>
                    <a:srgbClr val="0000FF"/>
                  </a:solidFill>
                  <a:latin typeface="Avenir Book" panose="020B0503020203020204" pitchFamily="34" charset="-78"/>
                  <a:cs typeface="Avenir Book" panose="020B0503020203020204" pitchFamily="34" charset="-78"/>
                </a:endParaRPr>
              </a:p>
            </p:txBody>
          </p:sp>
        </mc:Choice>
        <mc:Fallback xmlns="">
          <p:sp>
            <p:nvSpPr>
              <p:cNvPr id="293" name="TextBox 292"/>
              <p:cNvSpPr txBox="1">
                <a:spLocks noRot="1" noChangeAspect="1" noMove="1" noResize="1" noEditPoints="1" noAdjustHandles="1" noChangeArrowheads="1" noChangeShapeType="1" noTextEdit="1"/>
              </p:cNvSpPr>
              <p:nvPr/>
            </p:nvSpPr>
            <p:spPr>
              <a:xfrm>
                <a:off x="582910" y="4368693"/>
                <a:ext cx="7140203" cy="811761"/>
              </a:xfrm>
              <a:prstGeom prst="rect">
                <a:avLst/>
              </a:prstGeom>
              <a:blipFill>
                <a:blip r:embed="rId3"/>
                <a:stretch>
                  <a:fillRect/>
                </a:stretch>
              </a:blipFill>
              <a:ln cap="rnd">
                <a:solidFill>
                  <a:srgbClr val="C00000"/>
                </a:solidFill>
              </a:ln>
            </p:spPr>
            <p:txBody>
              <a:bodyPr/>
              <a:lstStyle/>
              <a:p>
                <a:r>
                  <a:rPr lang="en-IN">
                    <a:noFill/>
                  </a:rPr>
                  <a:t> </a:t>
                </a:r>
              </a:p>
            </p:txBody>
          </p:sp>
        </mc:Fallback>
      </mc:AlternateContent>
      <p:sp>
        <p:nvSpPr>
          <p:cNvPr id="147" name="Text Box 107">
            <a:extLst>
              <a:ext uri="{FF2B5EF4-FFF2-40B4-BE49-F238E27FC236}">
                <a16:creationId xmlns:a16="http://schemas.microsoft.com/office/drawing/2014/main" id="{F3A3ACB5-362A-6544-B734-58B0D301B082}"/>
              </a:ext>
            </a:extLst>
          </p:cNvPr>
          <p:cNvSpPr txBox="1">
            <a:spLocks noChangeArrowheads="1"/>
          </p:cNvSpPr>
          <p:nvPr/>
        </p:nvSpPr>
        <p:spPr bwMode="auto">
          <a:xfrm>
            <a:off x="2575645" y="814404"/>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B</a:t>
            </a:r>
          </a:p>
        </p:txBody>
      </p:sp>
      <p:sp>
        <p:nvSpPr>
          <p:cNvPr id="148" name="Text Box 111">
            <a:extLst>
              <a:ext uri="{FF2B5EF4-FFF2-40B4-BE49-F238E27FC236}">
                <a16:creationId xmlns:a16="http://schemas.microsoft.com/office/drawing/2014/main" id="{C335325B-B5CF-6043-990C-413A908C3855}"/>
              </a:ext>
            </a:extLst>
          </p:cNvPr>
          <p:cNvSpPr txBox="1">
            <a:spLocks noChangeArrowheads="1"/>
          </p:cNvSpPr>
          <p:nvPr/>
        </p:nvSpPr>
        <p:spPr bwMode="auto">
          <a:xfrm>
            <a:off x="242020" y="831867"/>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A</a:t>
            </a:r>
          </a:p>
        </p:txBody>
      </p:sp>
      <p:sp>
        <p:nvSpPr>
          <p:cNvPr id="155" name="Line 100">
            <a:extLst>
              <a:ext uri="{FF2B5EF4-FFF2-40B4-BE49-F238E27FC236}">
                <a16:creationId xmlns:a16="http://schemas.microsoft.com/office/drawing/2014/main" id="{9BCB851E-085B-9D4B-8A34-064757F2C932}"/>
              </a:ext>
            </a:extLst>
          </p:cNvPr>
          <p:cNvSpPr>
            <a:spLocks noChangeShapeType="1"/>
          </p:cNvSpPr>
          <p:nvPr/>
        </p:nvSpPr>
        <p:spPr bwMode="auto">
          <a:xfrm>
            <a:off x="637309" y="1973279"/>
            <a:ext cx="1563824" cy="419056"/>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8" name="Line 118">
            <a:extLst>
              <a:ext uri="{FF2B5EF4-FFF2-40B4-BE49-F238E27FC236}">
                <a16:creationId xmlns:a16="http://schemas.microsoft.com/office/drawing/2014/main" id="{5429E427-16E3-344A-A034-DAE0253AB97D}"/>
              </a:ext>
            </a:extLst>
          </p:cNvPr>
          <p:cNvSpPr>
            <a:spLocks noChangeShapeType="1"/>
          </p:cNvSpPr>
          <p:nvPr/>
        </p:nvSpPr>
        <p:spPr bwMode="auto">
          <a:xfrm flipH="1">
            <a:off x="606771" y="1731979"/>
            <a:ext cx="9899" cy="2390139"/>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9" name="Line 119">
            <a:extLst>
              <a:ext uri="{FF2B5EF4-FFF2-40B4-BE49-F238E27FC236}">
                <a16:creationId xmlns:a16="http://schemas.microsoft.com/office/drawing/2014/main" id="{B685EEAE-4766-CE43-A2A6-32288A3FE5E9}"/>
              </a:ext>
            </a:extLst>
          </p:cNvPr>
          <p:cNvSpPr>
            <a:spLocks noChangeShapeType="1"/>
          </p:cNvSpPr>
          <p:nvPr/>
        </p:nvSpPr>
        <p:spPr bwMode="auto">
          <a:xfrm flipH="1">
            <a:off x="3032844" y="1727217"/>
            <a:ext cx="11113" cy="2394901"/>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96" name="Group 295">
            <a:extLst>
              <a:ext uri="{FF2B5EF4-FFF2-40B4-BE49-F238E27FC236}">
                <a16:creationId xmlns:a16="http://schemas.microsoft.com/office/drawing/2014/main" id="{9218D318-345A-1343-9E16-E2157D9EC9CA}"/>
              </a:ext>
            </a:extLst>
          </p:cNvPr>
          <p:cNvGrpSpPr/>
          <p:nvPr/>
        </p:nvGrpSpPr>
        <p:grpSpPr>
          <a:xfrm>
            <a:off x="243608" y="1978042"/>
            <a:ext cx="396875" cy="1751012"/>
            <a:chOff x="1638369" y="2347585"/>
            <a:chExt cx="396875" cy="1751012"/>
          </a:xfrm>
        </p:grpSpPr>
        <p:sp>
          <p:nvSpPr>
            <p:cNvPr id="297" name="Text Box 126">
              <a:extLst>
                <a:ext uri="{FF2B5EF4-FFF2-40B4-BE49-F238E27FC236}">
                  <a16:creationId xmlns:a16="http://schemas.microsoft.com/office/drawing/2014/main" id="{708F4626-9140-0E43-9D62-AA0567E12965}"/>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298" name="Group 134">
              <a:extLst>
                <a:ext uri="{FF2B5EF4-FFF2-40B4-BE49-F238E27FC236}">
                  <a16:creationId xmlns:a16="http://schemas.microsoft.com/office/drawing/2014/main" id="{A9BA4A8C-06E2-9D49-BA1F-308DB5A5179B}"/>
                </a:ext>
              </a:extLst>
            </p:cNvPr>
            <p:cNvGrpSpPr>
              <a:grpSpLocks/>
            </p:cNvGrpSpPr>
            <p:nvPr/>
          </p:nvGrpSpPr>
          <p:grpSpPr bwMode="auto">
            <a:xfrm>
              <a:off x="1779656" y="2347585"/>
              <a:ext cx="104775" cy="508000"/>
              <a:chOff x="3099" y="1749"/>
              <a:chExt cx="66" cy="320"/>
            </a:xfrm>
          </p:grpSpPr>
          <p:sp>
            <p:nvSpPr>
              <p:cNvPr id="302" name="Line 132">
                <a:extLst>
                  <a:ext uri="{FF2B5EF4-FFF2-40B4-BE49-F238E27FC236}">
                    <a16:creationId xmlns:a16="http://schemas.microsoft.com/office/drawing/2014/main" id="{9EFE05E8-2CD9-1641-9F8B-2FBC570F2364}"/>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03" name="Line 133">
                <a:extLst>
                  <a:ext uri="{FF2B5EF4-FFF2-40B4-BE49-F238E27FC236}">
                    <a16:creationId xmlns:a16="http://schemas.microsoft.com/office/drawing/2014/main" id="{65E827A8-0207-644E-85CB-90C7657D1F32}"/>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299" name="Group 135">
              <a:extLst>
                <a:ext uri="{FF2B5EF4-FFF2-40B4-BE49-F238E27FC236}">
                  <a16:creationId xmlns:a16="http://schemas.microsoft.com/office/drawing/2014/main" id="{0EF52FA7-3D6C-FA40-A158-75B80E576A89}"/>
                </a:ext>
              </a:extLst>
            </p:cNvPr>
            <p:cNvGrpSpPr>
              <a:grpSpLocks/>
            </p:cNvGrpSpPr>
            <p:nvPr/>
          </p:nvGrpSpPr>
          <p:grpSpPr bwMode="auto">
            <a:xfrm rot="10800000">
              <a:off x="1774894" y="3590597"/>
              <a:ext cx="104775" cy="508000"/>
              <a:chOff x="3099" y="1749"/>
              <a:chExt cx="66" cy="320"/>
            </a:xfrm>
          </p:grpSpPr>
          <p:sp>
            <p:nvSpPr>
              <p:cNvPr id="300" name="Line 136">
                <a:extLst>
                  <a:ext uri="{FF2B5EF4-FFF2-40B4-BE49-F238E27FC236}">
                    <a16:creationId xmlns:a16="http://schemas.microsoft.com/office/drawing/2014/main" id="{5229B570-0DC5-A34A-9912-9DC1EC3AF608}"/>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01" name="Line 137">
                <a:extLst>
                  <a:ext uri="{FF2B5EF4-FFF2-40B4-BE49-F238E27FC236}">
                    <a16:creationId xmlns:a16="http://schemas.microsoft.com/office/drawing/2014/main" id="{F842F667-D30F-4D4B-9510-3CA19042994E}"/>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grpSp>
        <p:nvGrpSpPr>
          <p:cNvPr id="304" name="Group 228">
            <a:extLst>
              <a:ext uri="{FF2B5EF4-FFF2-40B4-BE49-F238E27FC236}">
                <a16:creationId xmlns:a16="http://schemas.microsoft.com/office/drawing/2014/main" id="{F8939732-2442-144E-A5BB-23D63EE09D71}"/>
              </a:ext>
            </a:extLst>
          </p:cNvPr>
          <p:cNvGrpSpPr>
            <a:grpSpLocks/>
          </p:cNvGrpSpPr>
          <p:nvPr/>
        </p:nvGrpSpPr>
        <p:grpSpPr bwMode="auto">
          <a:xfrm>
            <a:off x="207095" y="1104917"/>
            <a:ext cx="630238" cy="533400"/>
            <a:chOff x="-44" y="1473"/>
            <a:chExt cx="981" cy="1105"/>
          </a:xfrm>
        </p:grpSpPr>
        <p:pic>
          <p:nvPicPr>
            <p:cNvPr id="305" name="Picture 229" descr="desktop_computer_stylized_medium">
              <a:extLst>
                <a:ext uri="{FF2B5EF4-FFF2-40B4-BE49-F238E27FC236}">
                  <a16:creationId xmlns:a16="http://schemas.microsoft.com/office/drawing/2014/main" id="{D7F5765B-05B0-5245-99DA-1820CD6FB8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6" name="Freeform 230">
              <a:extLst>
                <a:ext uri="{FF2B5EF4-FFF2-40B4-BE49-F238E27FC236}">
                  <a16:creationId xmlns:a16="http://schemas.microsoft.com/office/drawing/2014/main" id="{D897DE15-A97F-F848-8C0A-B28F47B3323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307" name="Group 231">
            <a:extLst>
              <a:ext uri="{FF2B5EF4-FFF2-40B4-BE49-F238E27FC236}">
                <a16:creationId xmlns:a16="http://schemas.microsoft.com/office/drawing/2014/main" id="{E145A84A-1570-9C46-A817-B68A25E966D9}"/>
              </a:ext>
            </a:extLst>
          </p:cNvPr>
          <p:cNvGrpSpPr>
            <a:grpSpLocks/>
          </p:cNvGrpSpPr>
          <p:nvPr/>
        </p:nvGrpSpPr>
        <p:grpSpPr bwMode="auto">
          <a:xfrm flipH="1">
            <a:off x="2785195" y="1089042"/>
            <a:ext cx="709613" cy="600075"/>
            <a:chOff x="-44" y="1473"/>
            <a:chExt cx="981" cy="1105"/>
          </a:xfrm>
        </p:grpSpPr>
        <p:pic>
          <p:nvPicPr>
            <p:cNvPr id="308" name="Picture 232" descr="desktop_computer_stylized_medium">
              <a:extLst>
                <a:ext uri="{FF2B5EF4-FFF2-40B4-BE49-F238E27FC236}">
                  <a16:creationId xmlns:a16="http://schemas.microsoft.com/office/drawing/2014/main" id="{332C004D-ED3A-7348-8EC0-DF65AFEC65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 name="Freeform 233">
              <a:extLst>
                <a:ext uri="{FF2B5EF4-FFF2-40B4-BE49-F238E27FC236}">
                  <a16:creationId xmlns:a16="http://schemas.microsoft.com/office/drawing/2014/main" id="{A74C9FB1-2D29-F14B-8569-8E203840CFB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10" name="Text Box 107">
            <a:extLst>
              <a:ext uri="{FF2B5EF4-FFF2-40B4-BE49-F238E27FC236}">
                <a16:creationId xmlns:a16="http://schemas.microsoft.com/office/drawing/2014/main" id="{F3A3ACB5-362A-6544-B734-58B0D301B082}"/>
              </a:ext>
            </a:extLst>
          </p:cNvPr>
          <p:cNvSpPr txBox="1">
            <a:spLocks noChangeArrowheads="1"/>
          </p:cNvSpPr>
          <p:nvPr/>
        </p:nvSpPr>
        <p:spPr bwMode="auto">
          <a:xfrm>
            <a:off x="7050964" y="864435"/>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B</a:t>
            </a:r>
          </a:p>
        </p:txBody>
      </p:sp>
      <p:sp>
        <p:nvSpPr>
          <p:cNvPr id="311" name="Text Box 111">
            <a:extLst>
              <a:ext uri="{FF2B5EF4-FFF2-40B4-BE49-F238E27FC236}">
                <a16:creationId xmlns:a16="http://schemas.microsoft.com/office/drawing/2014/main" id="{C335325B-B5CF-6043-990C-413A908C3855}"/>
              </a:ext>
            </a:extLst>
          </p:cNvPr>
          <p:cNvSpPr txBox="1">
            <a:spLocks noChangeArrowheads="1"/>
          </p:cNvSpPr>
          <p:nvPr/>
        </p:nvSpPr>
        <p:spPr bwMode="auto">
          <a:xfrm>
            <a:off x="4717339" y="881898"/>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A</a:t>
            </a:r>
          </a:p>
        </p:txBody>
      </p:sp>
      <p:sp>
        <p:nvSpPr>
          <p:cNvPr id="312" name="Line 100">
            <a:extLst>
              <a:ext uri="{FF2B5EF4-FFF2-40B4-BE49-F238E27FC236}">
                <a16:creationId xmlns:a16="http://schemas.microsoft.com/office/drawing/2014/main" id="{9BCB851E-085B-9D4B-8A34-064757F2C932}"/>
              </a:ext>
            </a:extLst>
          </p:cNvPr>
          <p:cNvSpPr>
            <a:spLocks noChangeShapeType="1"/>
          </p:cNvSpPr>
          <p:nvPr/>
        </p:nvSpPr>
        <p:spPr bwMode="auto">
          <a:xfrm>
            <a:off x="5112627" y="2023310"/>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3" name="Line 118">
            <a:extLst>
              <a:ext uri="{FF2B5EF4-FFF2-40B4-BE49-F238E27FC236}">
                <a16:creationId xmlns:a16="http://schemas.microsoft.com/office/drawing/2014/main" id="{5429E427-16E3-344A-A034-DAE0253AB97D}"/>
              </a:ext>
            </a:extLst>
          </p:cNvPr>
          <p:cNvSpPr>
            <a:spLocks noChangeShapeType="1"/>
          </p:cNvSpPr>
          <p:nvPr/>
        </p:nvSpPr>
        <p:spPr bwMode="auto">
          <a:xfrm flipH="1">
            <a:off x="5082090" y="1782010"/>
            <a:ext cx="9899" cy="2390139"/>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4" name="Line 119">
            <a:extLst>
              <a:ext uri="{FF2B5EF4-FFF2-40B4-BE49-F238E27FC236}">
                <a16:creationId xmlns:a16="http://schemas.microsoft.com/office/drawing/2014/main" id="{B685EEAE-4766-CE43-A2A6-32288A3FE5E9}"/>
              </a:ext>
            </a:extLst>
          </p:cNvPr>
          <p:cNvSpPr>
            <a:spLocks noChangeShapeType="1"/>
          </p:cNvSpPr>
          <p:nvPr/>
        </p:nvSpPr>
        <p:spPr bwMode="auto">
          <a:xfrm flipH="1">
            <a:off x="7508163" y="1777248"/>
            <a:ext cx="11113" cy="2394901"/>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15" name="Group 314">
            <a:extLst>
              <a:ext uri="{FF2B5EF4-FFF2-40B4-BE49-F238E27FC236}">
                <a16:creationId xmlns:a16="http://schemas.microsoft.com/office/drawing/2014/main" id="{BDFBEB0F-AD33-9841-96A8-08332FBAA960}"/>
              </a:ext>
            </a:extLst>
          </p:cNvPr>
          <p:cNvGrpSpPr/>
          <p:nvPr/>
        </p:nvGrpSpPr>
        <p:grpSpPr>
          <a:xfrm>
            <a:off x="5938127" y="2685298"/>
            <a:ext cx="1484312" cy="628650"/>
            <a:chOff x="2857569" y="3004810"/>
            <a:chExt cx="1484312" cy="628650"/>
          </a:xfrm>
        </p:grpSpPr>
        <p:sp>
          <p:nvSpPr>
            <p:cNvPr id="316" name="Line 104">
              <a:extLst>
                <a:ext uri="{FF2B5EF4-FFF2-40B4-BE49-F238E27FC236}">
                  <a16:creationId xmlns:a16="http://schemas.microsoft.com/office/drawing/2014/main" id="{CDD77362-C693-4645-AF99-2BBCF441D31A}"/>
                </a:ext>
              </a:extLst>
            </p:cNvPr>
            <p:cNvSpPr>
              <a:spLocks noChangeShapeType="1"/>
            </p:cNvSpPr>
            <p:nvPr/>
          </p:nvSpPr>
          <p:spPr bwMode="auto">
            <a:xfrm flipH="1">
              <a:off x="3068706" y="3004810"/>
              <a:ext cx="1273175" cy="4270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9" name="Text Box 124">
              <a:extLst>
                <a:ext uri="{FF2B5EF4-FFF2-40B4-BE49-F238E27FC236}">
                  <a16:creationId xmlns:a16="http://schemas.microsoft.com/office/drawing/2014/main" id="{41BA4870-FF33-4142-991E-EDDE2B5293A4}"/>
                </a:ext>
              </a:extLst>
            </p:cNvPr>
            <p:cNvSpPr txBox="1">
              <a:spLocks noChangeArrowheads="1"/>
            </p:cNvSpPr>
            <p:nvPr/>
          </p:nvSpPr>
          <p:spPr bwMode="auto">
            <a:xfrm>
              <a:off x="2857569" y="3236585"/>
              <a:ext cx="3587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grpSp>
      <p:grpSp>
        <p:nvGrpSpPr>
          <p:cNvPr id="320" name="Group 319">
            <a:extLst>
              <a:ext uri="{FF2B5EF4-FFF2-40B4-BE49-F238E27FC236}">
                <a16:creationId xmlns:a16="http://schemas.microsoft.com/office/drawing/2014/main" id="{9218D318-345A-1343-9E16-E2157D9EC9CA}"/>
              </a:ext>
            </a:extLst>
          </p:cNvPr>
          <p:cNvGrpSpPr/>
          <p:nvPr/>
        </p:nvGrpSpPr>
        <p:grpSpPr>
          <a:xfrm>
            <a:off x="4718927" y="2028073"/>
            <a:ext cx="396875" cy="1751012"/>
            <a:chOff x="1638369" y="2347585"/>
            <a:chExt cx="396875" cy="1751012"/>
          </a:xfrm>
        </p:grpSpPr>
        <p:sp>
          <p:nvSpPr>
            <p:cNvPr id="321" name="Text Box 126">
              <a:extLst>
                <a:ext uri="{FF2B5EF4-FFF2-40B4-BE49-F238E27FC236}">
                  <a16:creationId xmlns:a16="http://schemas.microsoft.com/office/drawing/2014/main" id="{708F4626-9140-0E43-9D62-AA0567E12965}"/>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322" name="Group 134">
              <a:extLst>
                <a:ext uri="{FF2B5EF4-FFF2-40B4-BE49-F238E27FC236}">
                  <a16:creationId xmlns:a16="http://schemas.microsoft.com/office/drawing/2014/main" id="{A9BA4A8C-06E2-9D49-BA1F-308DB5A5179B}"/>
                </a:ext>
              </a:extLst>
            </p:cNvPr>
            <p:cNvGrpSpPr>
              <a:grpSpLocks/>
            </p:cNvGrpSpPr>
            <p:nvPr/>
          </p:nvGrpSpPr>
          <p:grpSpPr bwMode="auto">
            <a:xfrm>
              <a:off x="1779656" y="2347585"/>
              <a:ext cx="104775" cy="508000"/>
              <a:chOff x="3099" y="1749"/>
              <a:chExt cx="66" cy="320"/>
            </a:xfrm>
          </p:grpSpPr>
          <p:sp>
            <p:nvSpPr>
              <p:cNvPr id="326" name="Line 132">
                <a:extLst>
                  <a:ext uri="{FF2B5EF4-FFF2-40B4-BE49-F238E27FC236}">
                    <a16:creationId xmlns:a16="http://schemas.microsoft.com/office/drawing/2014/main" id="{9EFE05E8-2CD9-1641-9F8B-2FBC570F2364}"/>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7" name="Line 133">
                <a:extLst>
                  <a:ext uri="{FF2B5EF4-FFF2-40B4-BE49-F238E27FC236}">
                    <a16:creationId xmlns:a16="http://schemas.microsoft.com/office/drawing/2014/main" id="{65E827A8-0207-644E-85CB-90C7657D1F32}"/>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323" name="Group 135">
              <a:extLst>
                <a:ext uri="{FF2B5EF4-FFF2-40B4-BE49-F238E27FC236}">
                  <a16:creationId xmlns:a16="http://schemas.microsoft.com/office/drawing/2014/main" id="{0EF52FA7-3D6C-FA40-A158-75B80E576A89}"/>
                </a:ext>
              </a:extLst>
            </p:cNvPr>
            <p:cNvGrpSpPr>
              <a:grpSpLocks/>
            </p:cNvGrpSpPr>
            <p:nvPr/>
          </p:nvGrpSpPr>
          <p:grpSpPr bwMode="auto">
            <a:xfrm rot="10800000">
              <a:off x="1774894" y="3590597"/>
              <a:ext cx="104775" cy="508000"/>
              <a:chOff x="3099" y="1749"/>
              <a:chExt cx="66" cy="320"/>
            </a:xfrm>
          </p:grpSpPr>
          <p:sp>
            <p:nvSpPr>
              <p:cNvPr id="324" name="Line 136">
                <a:extLst>
                  <a:ext uri="{FF2B5EF4-FFF2-40B4-BE49-F238E27FC236}">
                    <a16:creationId xmlns:a16="http://schemas.microsoft.com/office/drawing/2014/main" id="{5229B570-0DC5-A34A-9912-9DC1EC3AF608}"/>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5" name="Line 137">
                <a:extLst>
                  <a:ext uri="{FF2B5EF4-FFF2-40B4-BE49-F238E27FC236}">
                    <a16:creationId xmlns:a16="http://schemas.microsoft.com/office/drawing/2014/main" id="{F842F667-D30F-4D4B-9510-3CA19042994E}"/>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grpSp>
        <p:nvGrpSpPr>
          <p:cNvPr id="328" name="Group 228">
            <a:extLst>
              <a:ext uri="{FF2B5EF4-FFF2-40B4-BE49-F238E27FC236}">
                <a16:creationId xmlns:a16="http://schemas.microsoft.com/office/drawing/2014/main" id="{F8939732-2442-144E-A5BB-23D63EE09D71}"/>
              </a:ext>
            </a:extLst>
          </p:cNvPr>
          <p:cNvGrpSpPr>
            <a:grpSpLocks/>
          </p:cNvGrpSpPr>
          <p:nvPr/>
        </p:nvGrpSpPr>
        <p:grpSpPr bwMode="auto">
          <a:xfrm>
            <a:off x="4682414" y="1154948"/>
            <a:ext cx="630238" cy="533400"/>
            <a:chOff x="-44" y="1473"/>
            <a:chExt cx="981" cy="1105"/>
          </a:xfrm>
        </p:grpSpPr>
        <p:pic>
          <p:nvPicPr>
            <p:cNvPr id="329" name="Picture 229" descr="desktop_computer_stylized_medium">
              <a:extLst>
                <a:ext uri="{FF2B5EF4-FFF2-40B4-BE49-F238E27FC236}">
                  <a16:creationId xmlns:a16="http://schemas.microsoft.com/office/drawing/2014/main" id="{D7F5765B-05B0-5245-99DA-1820CD6FB8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0" name="Freeform 230">
              <a:extLst>
                <a:ext uri="{FF2B5EF4-FFF2-40B4-BE49-F238E27FC236}">
                  <a16:creationId xmlns:a16="http://schemas.microsoft.com/office/drawing/2014/main" id="{D897DE15-A97F-F848-8C0A-B28F47B3323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331" name="Group 231">
            <a:extLst>
              <a:ext uri="{FF2B5EF4-FFF2-40B4-BE49-F238E27FC236}">
                <a16:creationId xmlns:a16="http://schemas.microsoft.com/office/drawing/2014/main" id="{E145A84A-1570-9C46-A817-B68A25E966D9}"/>
              </a:ext>
            </a:extLst>
          </p:cNvPr>
          <p:cNvGrpSpPr>
            <a:grpSpLocks/>
          </p:cNvGrpSpPr>
          <p:nvPr/>
        </p:nvGrpSpPr>
        <p:grpSpPr bwMode="auto">
          <a:xfrm flipH="1">
            <a:off x="7260514" y="1139073"/>
            <a:ext cx="709613" cy="600075"/>
            <a:chOff x="-44" y="1473"/>
            <a:chExt cx="981" cy="1105"/>
          </a:xfrm>
        </p:grpSpPr>
        <p:pic>
          <p:nvPicPr>
            <p:cNvPr id="332" name="Picture 232" descr="desktop_computer_stylized_medium">
              <a:extLst>
                <a:ext uri="{FF2B5EF4-FFF2-40B4-BE49-F238E27FC236}">
                  <a16:creationId xmlns:a16="http://schemas.microsoft.com/office/drawing/2014/main" id="{332C004D-ED3A-7348-8EC0-DF65AFEC65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3" name="Freeform 233">
              <a:extLst>
                <a:ext uri="{FF2B5EF4-FFF2-40B4-BE49-F238E27FC236}">
                  <a16:creationId xmlns:a16="http://schemas.microsoft.com/office/drawing/2014/main" id="{A74C9FB1-2D29-F14B-8569-8E203840CFB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34" name="Text Box 124">
            <a:extLst>
              <a:ext uri="{FF2B5EF4-FFF2-40B4-BE49-F238E27FC236}">
                <a16:creationId xmlns:a16="http://schemas.microsoft.com/office/drawing/2014/main" id="{41BA4870-FF33-4142-991E-EDDE2B5293A4}"/>
              </a:ext>
            </a:extLst>
          </p:cNvPr>
          <p:cNvSpPr txBox="1">
            <a:spLocks noChangeArrowheads="1"/>
          </p:cNvSpPr>
          <p:nvPr/>
        </p:nvSpPr>
        <p:spPr bwMode="auto">
          <a:xfrm>
            <a:off x="2084569" y="2174123"/>
            <a:ext cx="3587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sp>
        <p:nvSpPr>
          <p:cNvPr id="336" name="Line 36">
            <a:extLst>
              <a:ext uri="{FF2B5EF4-FFF2-40B4-BE49-F238E27FC236}">
                <a16:creationId xmlns:a16="http://schemas.microsoft.com/office/drawing/2014/main" id="{CCBE06AD-8A86-F04F-8691-D7894B915278}"/>
              </a:ext>
            </a:extLst>
          </p:cNvPr>
          <p:cNvSpPr>
            <a:spLocks noChangeShapeType="1"/>
          </p:cNvSpPr>
          <p:nvPr/>
        </p:nvSpPr>
        <p:spPr bwMode="auto">
          <a:xfrm>
            <a:off x="9326769" y="1328754"/>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37" name="Text Box 39">
            <a:extLst>
              <a:ext uri="{FF2B5EF4-FFF2-40B4-BE49-F238E27FC236}">
                <a16:creationId xmlns:a16="http://schemas.microsoft.com/office/drawing/2014/main" id="{97669ECF-79A1-4D41-8748-0027E9432529}"/>
              </a:ext>
            </a:extLst>
          </p:cNvPr>
          <p:cNvSpPr txBox="1">
            <a:spLocks noChangeArrowheads="1"/>
          </p:cNvSpPr>
          <p:nvPr/>
        </p:nvSpPr>
        <p:spPr bwMode="auto">
          <a:xfrm>
            <a:off x="11252406" y="157179"/>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B</a:t>
            </a:r>
          </a:p>
        </p:txBody>
      </p:sp>
      <p:sp>
        <p:nvSpPr>
          <p:cNvPr id="338" name="Text Box 43">
            <a:extLst>
              <a:ext uri="{FF2B5EF4-FFF2-40B4-BE49-F238E27FC236}">
                <a16:creationId xmlns:a16="http://schemas.microsoft.com/office/drawing/2014/main" id="{0992C83B-4206-984D-AB17-6BDBF1D64593}"/>
              </a:ext>
            </a:extLst>
          </p:cNvPr>
          <p:cNvSpPr txBox="1">
            <a:spLocks noChangeArrowheads="1"/>
          </p:cNvSpPr>
          <p:nvPr/>
        </p:nvSpPr>
        <p:spPr bwMode="auto">
          <a:xfrm>
            <a:off x="8931481" y="187342"/>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A</a:t>
            </a:r>
          </a:p>
        </p:txBody>
      </p:sp>
      <p:sp>
        <p:nvSpPr>
          <p:cNvPr id="341" name="Line 49">
            <a:extLst>
              <a:ext uri="{FF2B5EF4-FFF2-40B4-BE49-F238E27FC236}">
                <a16:creationId xmlns:a16="http://schemas.microsoft.com/office/drawing/2014/main" id="{7554A1BA-7B17-9947-9957-0D23896F869A}"/>
              </a:ext>
            </a:extLst>
          </p:cNvPr>
          <p:cNvSpPr>
            <a:spLocks noChangeShapeType="1"/>
          </p:cNvSpPr>
          <p:nvPr/>
        </p:nvSpPr>
        <p:spPr bwMode="auto">
          <a:xfrm>
            <a:off x="9306131" y="1087454"/>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2" name="Line 50">
            <a:extLst>
              <a:ext uri="{FF2B5EF4-FFF2-40B4-BE49-F238E27FC236}">
                <a16:creationId xmlns:a16="http://schemas.microsoft.com/office/drawing/2014/main" id="{CBDA8AA8-732F-A344-BAE1-68752D7E6D4A}"/>
              </a:ext>
            </a:extLst>
          </p:cNvPr>
          <p:cNvSpPr>
            <a:spLocks noChangeShapeType="1"/>
          </p:cNvSpPr>
          <p:nvPr/>
        </p:nvSpPr>
        <p:spPr bwMode="auto">
          <a:xfrm>
            <a:off x="11711194" y="1082692"/>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43" name="Group 342">
            <a:extLst>
              <a:ext uri="{FF2B5EF4-FFF2-40B4-BE49-F238E27FC236}">
                <a16:creationId xmlns:a16="http://schemas.microsoft.com/office/drawing/2014/main" id="{15CBAF7E-F641-074E-A960-6453A9AD2BBF}"/>
              </a:ext>
            </a:extLst>
          </p:cNvPr>
          <p:cNvGrpSpPr/>
          <p:nvPr/>
        </p:nvGrpSpPr>
        <p:grpSpPr>
          <a:xfrm>
            <a:off x="9306131" y="3259973"/>
            <a:ext cx="2441575" cy="879475"/>
            <a:chOff x="2063612" y="4444549"/>
            <a:chExt cx="2441575" cy="879475"/>
          </a:xfrm>
        </p:grpSpPr>
        <p:sp>
          <p:nvSpPr>
            <p:cNvPr id="344" name="Line 35">
              <a:extLst>
                <a:ext uri="{FF2B5EF4-FFF2-40B4-BE49-F238E27FC236}">
                  <a16:creationId xmlns:a16="http://schemas.microsoft.com/office/drawing/2014/main" id="{2F729834-AA00-3F49-9DAA-5799D25FBE77}"/>
                </a:ext>
              </a:extLst>
            </p:cNvPr>
            <p:cNvSpPr>
              <a:spLocks noChangeShapeType="1"/>
            </p:cNvSpPr>
            <p:nvPr/>
          </p:nvSpPr>
          <p:spPr bwMode="auto">
            <a:xfrm>
              <a:off x="2063612" y="4444549"/>
              <a:ext cx="2441575" cy="66516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7" name="Rectangle 55">
              <a:extLst>
                <a:ext uri="{FF2B5EF4-FFF2-40B4-BE49-F238E27FC236}">
                  <a16:creationId xmlns:a16="http://schemas.microsoft.com/office/drawing/2014/main" id="{448E8CE2-468E-C147-BBB6-851B8973F0A4}"/>
                </a:ext>
              </a:extLst>
            </p:cNvPr>
            <p:cNvSpPr>
              <a:spLocks noChangeArrowheads="1"/>
            </p:cNvSpPr>
            <p:nvPr/>
          </p:nvSpPr>
          <p:spPr bwMode="auto">
            <a:xfrm>
              <a:off x="2871650" y="5077962"/>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49" name="Line 64">
            <a:extLst>
              <a:ext uri="{FF2B5EF4-FFF2-40B4-BE49-F238E27FC236}">
                <a16:creationId xmlns:a16="http://schemas.microsoft.com/office/drawing/2014/main" id="{1530CC4E-B289-DB44-8685-B440E2B60DE1}"/>
              </a:ext>
            </a:extLst>
          </p:cNvPr>
          <p:cNvSpPr>
            <a:spLocks noChangeShapeType="1"/>
          </p:cNvSpPr>
          <p:nvPr/>
        </p:nvSpPr>
        <p:spPr bwMode="auto">
          <a:xfrm>
            <a:off x="9312481" y="1714517"/>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52" name="Group 351">
            <a:extLst>
              <a:ext uri="{FF2B5EF4-FFF2-40B4-BE49-F238E27FC236}">
                <a16:creationId xmlns:a16="http://schemas.microsoft.com/office/drawing/2014/main" id="{AEA8CEC7-4316-034E-9A10-D1758AB5C1E8}"/>
              </a:ext>
            </a:extLst>
          </p:cNvPr>
          <p:cNvGrpSpPr/>
          <p:nvPr/>
        </p:nvGrpSpPr>
        <p:grpSpPr>
          <a:xfrm>
            <a:off x="9306131" y="1990742"/>
            <a:ext cx="2335213" cy="1206501"/>
            <a:chOff x="2019162" y="3011037"/>
            <a:chExt cx="2335213" cy="1206501"/>
          </a:xfrm>
        </p:grpSpPr>
        <p:sp>
          <p:nvSpPr>
            <p:cNvPr id="353" name="Text Box 22">
              <a:extLst>
                <a:ext uri="{FF2B5EF4-FFF2-40B4-BE49-F238E27FC236}">
                  <a16:creationId xmlns:a16="http://schemas.microsoft.com/office/drawing/2014/main" id="{26DC4EAE-1D60-F74E-A59A-4591BEF7DB8A}"/>
                </a:ext>
              </a:extLst>
            </p:cNvPr>
            <p:cNvSpPr txBox="1">
              <a:spLocks noChangeArrowheads="1"/>
            </p:cNvSpPr>
            <p:nvPr/>
          </p:nvSpPr>
          <p:spPr bwMode="auto">
            <a:xfrm>
              <a:off x="2654162" y="3372987"/>
              <a:ext cx="3587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a:ln>
                    <a:noFill/>
                  </a:ln>
                  <a:solidFill>
                    <a:srgbClr val="FF0000"/>
                  </a:solidFill>
                  <a:effectLst/>
                  <a:uLnTx/>
                  <a:uFillTx/>
                  <a:latin typeface="Tahoma" charset="0"/>
                  <a:ea typeface="ＭＳ Ｐゴシック" charset="0"/>
                  <a:cs typeface="+mn-cs"/>
                </a:rPr>
                <a:t>X</a:t>
              </a:r>
            </a:p>
          </p:txBody>
        </p:sp>
        <p:sp>
          <p:nvSpPr>
            <p:cNvPr id="354" name="Line 37">
              <a:extLst>
                <a:ext uri="{FF2B5EF4-FFF2-40B4-BE49-F238E27FC236}">
                  <a16:creationId xmlns:a16="http://schemas.microsoft.com/office/drawing/2014/main" id="{F82F123D-402E-6549-ACF5-E00DB455230B}"/>
                </a:ext>
              </a:extLst>
            </p:cNvPr>
            <p:cNvSpPr>
              <a:spLocks noChangeShapeType="1"/>
            </p:cNvSpPr>
            <p:nvPr/>
          </p:nvSpPr>
          <p:spPr bwMode="auto">
            <a:xfrm flipH="1">
              <a:off x="2917687" y="3011037"/>
              <a:ext cx="1431925" cy="573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56" name="Line 67">
              <a:extLst>
                <a:ext uri="{FF2B5EF4-FFF2-40B4-BE49-F238E27FC236}">
                  <a16:creationId xmlns:a16="http://schemas.microsoft.com/office/drawing/2014/main" id="{3A9C7800-3C25-D246-B475-A10782D1A42F}"/>
                </a:ext>
              </a:extLst>
            </p:cNvPr>
            <p:cNvSpPr>
              <a:spLocks noChangeShapeType="1"/>
            </p:cNvSpPr>
            <p:nvPr/>
          </p:nvSpPr>
          <p:spPr bwMode="auto">
            <a:xfrm flipH="1">
              <a:off x="2019162" y="3366638"/>
              <a:ext cx="2335213" cy="8509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362" name="Group 84">
            <a:extLst>
              <a:ext uri="{FF2B5EF4-FFF2-40B4-BE49-F238E27FC236}">
                <a16:creationId xmlns:a16="http://schemas.microsoft.com/office/drawing/2014/main" id="{A513F213-614E-9644-8CDB-349CE9C0E465}"/>
              </a:ext>
            </a:extLst>
          </p:cNvPr>
          <p:cNvGrpSpPr>
            <a:grpSpLocks/>
          </p:cNvGrpSpPr>
          <p:nvPr/>
        </p:nvGrpSpPr>
        <p:grpSpPr bwMode="auto">
          <a:xfrm>
            <a:off x="8885444" y="449279"/>
            <a:ext cx="630237" cy="533400"/>
            <a:chOff x="-44" y="1473"/>
            <a:chExt cx="981" cy="1105"/>
          </a:xfrm>
        </p:grpSpPr>
        <p:pic>
          <p:nvPicPr>
            <p:cNvPr id="363" name="Picture 85" descr="desktop_computer_stylized_medium">
              <a:extLst>
                <a:ext uri="{FF2B5EF4-FFF2-40B4-BE49-F238E27FC236}">
                  <a16:creationId xmlns:a16="http://schemas.microsoft.com/office/drawing/2014/main" id="{9BBAD69B-B04A-1542-BCB4-1BBB280A55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 name="Freeform 86">
              <a:extLst>
                <a:ext uri="{FF2B5EF4-FFF2-40B4-BE49-F238E27FC236}">
                  <a16:creationId xmlns:a16="http://schemas.microsoft.com/office/drawing/2014/main" id="{B7171269-7915-9C4F-B3F9-C51F59FC719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365" name="Group 87">
            <a:extLst>
              <a:ext uri="{FF2B5EF4-FFF2-40B4-BE49-F238E27FC236}">
                <a16:creationId xmlns:a16="http://schemas.microsoft.com/office/drawing/2014/main" id="{C16FC996-18F5-D44A-B06A-968A8827AE39}"/>
              </a:ext>
            </a:extLst>
          </p:cNvPr>
          <p:cNvGrpSpPr>
            <a:grpSpLocks/>
          </p:cNvGrpSpPr>
          <p:nvPr/>
        </p:nvGrpSpPr>
        <p:grpSpPr bwMode="auto">
          <a:xfrm flipH="1">
            <a:off x="11463544" y="444517"/>
            <a:ext cx="674687" cy="590550"/>
            <a:chOff x="-44" y="1473"/>
            <a:chExt cx="981" cy="1105"/>
          </a:xfrm>
        </p:grpSpPr>
        <p:pic>
          <p:nvPicPr>
            <p:cNvPr id="366" name="Picture 88" descr="desktop_computer_stylized_medium">
              <a:extLst>
                <a:ext uri="{FF2B5EF4-FFF2-40B4-BE49-F238E27FC236}">
                  <a16:creationId xmlns:a16="http://schemas.microsoft.com/office/drawing/2014/main" id="{DD8C1025-5742-124A-A45D-17C092AE9E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7" name="Freeform 89">
              <a:extLst>
                <a:ext uri="{FF2B5EF4-FFF2-40B4-BE49-F238E27FC236}">
                  <a16:creationId xmlns:a16="http://schemas.microsoft.com/office/drawing/2014/main" id="{29DD3896-6A51-A043-8276-55B2A1834AB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68"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706724">
            <a:off x="1352315" y="1947741"/>
            <a:ext cx="344967"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B1</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369"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706724">
            <a:off x="6154636" y="2062130"/>
            <a:ext cx="344967"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B1</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371"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20445563">
            <a:off x="6386272" y="2701939"/>
            <a:ext cx="352982"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A2</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372"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706724">
            <a:off x="10397911" y="1355275"/>
            <a:ext cx="344967"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B1</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373"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20445563">
            <a:off x="10355877" y="2165453"/>
            <a:ext cx="352982"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A2</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374"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706724">
            <a:off x="10325567" y="1788245"/>
            <a:ext cx="344967"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B2</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375"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20445563">
            <a:off x="10425727" y="2505133"/>
            <a:ext cx="352982"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A3</a:t>
            </a:r>
            <a:endParaRPr lang="en-US" sz="750" dirty="0">
              <a:solidFill>
                <a:srgbClr val="000000"/>
              </a:solidFill>
              <a:latin typeface="Avenir Book" panose="020B0503020203020204" pitchFamily="34" charset="-78"/>
              <a:cs typeface="Avenir Book" panose="020B0503020203020204" pitchFamily="34" charset="-78"/>
            </a:endParaRPr>
          </a:p>
        </p:txBody>
      </p:sp>
      <p:grpSp>
        <p:nvGrpSpPr>
          <p:cNvPr id="376" name="Group 375">
            <a:extLst>
              <a:ext uri="{FF2B5EF4-FFF2-40B4-BE49-F238E27FC236}">
                <a16:creationId xmlns:a16="http://schemas.microsoft.com/office/drawing/2014/main" id="{9218D318-345A-1343-9E16-E2157D9EC9CA}"/>
              </a:ext>
            </a:extLst>
          </p:cNvPr>
          <p:cNvGrpSpPr/>
          <p:nvPr/>
        </p:nvGrpSpPr>
        <p:grpSpPr>
          <a:xfrm>
            <a:off x="8952579" y="1755542"/>
            <a:ext cx="396875" cy="1751012"/>
            <a:chOff x="1638369" y="2347585"/>
            <a:chExt cx="396875" cy="1751012"/>
          </a:xfrm>
        </p:grpSpPr>
        <p:sp>
          <p:nvSpPr>
            <p:cNvPr id="377" name="Text Box 126">
              <a:extLst>
                <a:ext uri="{FF2B5EF4-FFF2-40B4-BE49-F238E27FC236}">
                  <a16:creationId xmlns:a16="http://schemas.microsoft.com/office/drawing/2014/main" id="{708F4626-9140-0E43-9D62-AA0567E12965}"/>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378" name="Group 134">
              <a:extLst>
                <a:ext uri="{FF2B5EF4-FFF2-40B4-BE49-F238E27FC236}">
                  <a16:creationId xmlns:a16="http://schemas.microsoft.com/office/drawing/2014/main" id="{A9BA4A8C-06E2-9D49-BA1F-308DB5A5179B}"/>
                </a:ext>
              </a:extLst>
            </p:cNvPr>
            <p:cNvGrpSpPr>
              <a:grpSpLocks/>
            </p:cNvGrpSpPr>
            <p:nvPr/>
          </p:nvGrpSpPr>
          <p:grpSpPr bwMode="auto">
            <a:xfrm>
              <a:off x="1779656" y="2347585"/>
              <a:ext cx="104775" cy="508000"/>
              <a:chOff x="3099" y="1749"/>
              <a:chExt cx="66" cy="320"/>
            </a:xfrm>
          </p:grpSpPr>
          <p:sp>
            <p:nvSpPr>
              <p:cNvPr id="382" name="Line 132">
                <a:extLst>
                  <a:ext uri="{FF2B5EF4-FFF2-40B4-BE49-F238E27FC236}">
                    <a16:creationId xmlns:a16="http://schemas.microsoft.com/office/drawing/2014/main" id="{9EFE05E8-2CD9-1641-9F8B-2FBC570F2364}"/>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83" name="Line 133">
                <a:extLst>
                  <a:ext uri="{FF2B5EF4-FFF2-40B4-BE49-F238E27FC236}">
                    <a16:creationId xmlns:a16="http://schemas.microsoft.com/office/drawing/2014/main" id="{65E827A8-0207-644E-85CB-90C7657D1F32}"/>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379" name="Group 135">
              <a:extLst>
                <a:ext uri="{FF2B5EF4-FFF2-40B4-BE49-F238E27FC236}">
                  <a16:creationId xmlns:a16="http://schemas.microsoft.com/office/drawing/2014/main" id="{0EF52FA7-3D6C-FA40-A158-75B80E576A89}"/>
                </a:ext>
              </a:extLst>
            </p:cNvPr>
            <p:cNvGrpSpPr>
              <a:grpSpLocks/>
            </p:cNvGrpSpPr>
            <p:nvPr/>
          </p:nvGrpSpPr>
          <p:grpSpPr bwMode="auto">
            <a:xfrm rot="10800000">
              <a:off x="1774894" y="3590597"/>
              <a:ext cx="104775" cy="508000"/>
              <a:chOff x="3099" y="1749"/>
              <a:chExt cx="66" cy="320"/>
            </a:xfrm>
          </p:grpSpPr>
          <p:sp>
            <p:nvSpPr>
              <p:cNvPr id="380" name="Line 136">
                <a:extLst>
                  <a:ext uri="{FF2B5EF4-FFF2-40B4-BE49-F238E27FC236}">
                    <a16:creationId xmlns:a16="http://schemas.microsoft.com/office/drawing/2014/main" id="{5229B570-0DC5-A34A-9912-9DC1EC3AF608}"/>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81" name="Line 137">
                <a:extLst>
                  <a:ext uri="{FF2B5EF4-FFF2-40B4-BE49-F238E27FC236}">
                    <a16:creationId xmlns:a16="http://schemas.microsoft.com/office/drawing/2014/main" id="{F842F667-D30F-4D4B-9510-3CA19042994E}"/>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grpSp>
        <p:nvGrpSpPr>
          <p:cNvPr id="384" name="Group 383">
            <a:extLst>
              <a:ext uri="{FF2B5EF4-FFF2-40B4-BE49-F238E27FC236}">
                <a16:creationId xmlns:a16="http://schemas.microsoft.com/office/drawing/2014/main" id="{15CBAF7E-F641-074E-A960-6453A9AD2BBF}"/>
              </a:ext>
            </a:extLst>
          </p:cNvPr>
          <p:cNvGrpSpPr/>
          <p:nvPr/>
        </p:nvGrpSpPr>
        <p:grpSpPr>
          <a:xfrm>
            <a:off x="9317706" y="3364740"/>
            <a:ext cx="2441575" cy="879475"/>
            <a:chOff x="2063612" y="4444549"/>
            <a:chExt cx="2441575" cy="879475"/>
          </a:xfrm>
        </p:grpSpPr>
        <p:sp>
          <p:nvSpPr>
            <p:cNvPr id="385" name="Line 35">
              <a:extLst>
                <a:ext uri="{FF2B5EF4-FFF2-40B4-BE49-F238E27FC236}">
                  <a16:creationId xmlns:a16="http://schemas.microsoft.com/office/drawing/2014/main" id="{2F729834-AA00-3F49-9DAA-5799D25FBE77}"/>
                </a:ext>
              </a:extLst>
            </p:cNvPr>
            <p:cNvSpPr>
              <a:spLocks noChangeShapeType="1"/>
            </p:cNvSpPr>
            <p:nvPr/>
          </p:nvSpPr>
          <p:spPr bwMode="auto">
            <a:xfrm>
              <a:off x="2063612" y="4444549"/>
              <a:ext cx="2441575" cy="66516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86" name="Rectangle 55">
              <a:extLst>
                <a:ext uri="{FF2B5EF4-FFF2-40B4-BE49-F238E27FC236}">
                  <a16:creationId xmlns:a16="http://schemas.microsoft.com/office/drawing/2014/main" id="{448E8CE2-468E-C147-BBB6-851B8973F0A4}"/>
                </a:ext>
              </a:extLst>
            </p:cNvPr>
            <p:cNvSpPr>
              <a:spLocks noChangeArrowheads="1"/>
            </p:cNvSpPr>
            <p:nvPr/>
          </p:nvSpPr>
          <p:spPr bwMode="auto">
            <a:xfrm>
              <a:off x="2871650" y="5077962"/>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387" name="Group 386">
            <a:extLst>
              <a:ext uri="{FF2B5EF4-FFF2-40B4-BE49-F238E27FC236}">
                <a16:creationId xmlns:a16="http://schemas.microsoft.com/office/drawing/2014/main" id="{15CBAF7E-F641-074E-A960-6453A9AD2BBF}"/>
              </a:ext>
            </a:extLst>
          </p:cNvPr>
          <p:cNvGrpSpPr/>
          <p:nvPr/>
        </p:nvGrpSpPr>
        <p:grpSpPr>
          <a:xfrm>
            <a:off x="9306130" y="3483810"/>
            <a:ext cx="2441575" cy="879475"/>
            <a:chOff x="2063612" y="4444549"/>
            <a:chExt cx="2441575" cy="879475"/>
          </a:xfrm>
        </p:grpSpPr>
        <p:sp>
          <p:nvSpPr>
            <p:cNvPr id="388" name="Line 35">
              <a:extLst>
                <a:ext uri="{FF2B5EF4-FFF2-40B4-BE49-F238E27FC236}">
                  <a16:creationId xmlns:a16="http://schemas.microsoft.com/office/drawing/2014/main" id="{2F729834-AA00-3F49-9DAA-5799D25FBE77}"/>
                </a:ext>
              </a:extLst>
            </p:cNvPr>
            <p:cNvSpPr>
              <a:spLocks noChangeShapeType="1"/>
            </p:cNvSpPr>
            <p:nvPr/>
          </p:nvSpPr>
          <p:spPr bwMode="auto">
            <a:xfrm>
              <a:off x="2063612" y="4444549"/>
              <a:ext cx="2441575" cy="66516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89" name="Rectangle 55">
              <a:extLst>
                <a:ext uri="{FF2B5EF4-FFF2-40B4-BE49-F238E27FC236}">
                  <a16:creationId xmlns:a16="http://schemas.microsoft.com/office/drawing/2014/main" id="{448E8CE2-468E-C147-BBB6-851B8973F0A4}"/>
                </a:ext>
              </a:extLst>
            </p:cNvPr>
            <p:cNvSpPr>
              <a:spLocks noChangeArrowheads="1"/>
            </p:cNvSpPr>
            <p:nvPr/>
          </p:nvSpPr>
          <p:spPr bwMode="auto">
            <a:xfrm>
              <a:off x="2871650" y="5077962"/>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390" name="Group 389">
            <a:extLst>
              <a:ext uri="{FF2B5EF4-FFF2-40B4-BE49-F238E27FC236}">
                <a16:creationId xmlns:a16="http://schemas.microsoft.com/office/drawing/2014/main" id="{15CBAF7E-F641-074E-A960-6453A9AD2BBF}"/>
              </a:ext>
            </a:extLst>
          </p:cNvPr>
          <p:cNvGrpSpPr/>
          <p:nvPr/>
        </p:nvGrpSpPr>
        <p:grpSpPr>
          <a:xfrm>
            <a:off x="9306131" y="3640436"/>
            <a:ext cx="2441575" cy="879475"/>
            <a:chOff x="2063612" y="4444549"/>
            <a:chExt cx="2441575" cy="879475"/>
          </a:xfrm>
        </p:grpSpPr>
        <p:sp>
          <p:nvSpPr>
            <p:cNvPr id="391" name="Line 35">
              <a:extLst>
                <a:ext uri="{FF2B5EF4-FFF2-40B4-BE49-F238E27FC236}">
                  <a16:creationId xmlns:a16="http://schemas.microsoft.com/office/drawing/2014/main" id="{2F729834-AA00-3F49-9DAA-5799D25FBE77}"/>
                </a:ext>
              </a:extLst>
            </p:cNvPr>
            <p:cNvSpPr>
              <a:spLocks noChangeShapeType="1"/>
            </p:cNvSpPr>
            <p:nvPr/>
          </p:nvSpPr>
          <p:spPr bwMode="auto">
            <a:xfrm>
              <a:off x="2063612" y="4444549"/>
              <a:ext cx="2441575" cy="66516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92" name="Rectangle 55">
              <a:extLst>
                <a:ext uri="{FF2B5EF4-FFF2-40B4-BE49-F238E27FC236}">
                  <a16:creationId xmlns:a16="http://schemas.microsoft.com/office/drawing/2014/main" id="{448E8CE2-468E-C147-BBB6-851B8973F0A4}"/>
                </a:ext>
              </a:extLst>
            </p:cNvPr>
            <p:cNvSpPr>
              <a:spLocks noChangeArrowheads="1"/>
            </p:cNvSpPr>
            <p:nvPr/>
          </p:nvSpPr>
          <p:spPr bwMode="auto">
            <a:xfrm>
              <a:off x="2871650" y="5077962"/>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93" name="Text Box 36">
            <a:extLst>
              <a:ext uri="{FF2B5EF4-FFF2-40B4-BE49-F238E27FC236}">
                <a16:creationId xmlns:a16="http://schemas.microsoft.com/office/drawing/2014/main" id="{325F31E4-5A9D-1040-8789-38B287C19C3E}"/>
              </a:ext>
            </a:extLst>
          </p:cNvPr>
          <p:cNvSpPr txBox="1">
            <a:spLocks noChangeArrowheads="1"/>
          </p:cNvSpPr>
          <p:nvPr/>
        </p:nvSpPr>
        <p:spPr bwMode="auto">
          <a:xfrm>
            <a:off x="8372268" y="1367822"/>
            <a:ext cx="713657"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u="none" strike="noStrike" kern="0" cap="none" spc="0" normalizeH="0" baseline="0" noProof="0" dirty="0" smtClean="0">
                <a:ln>
                  <a:noFill/>
                </a:ln>
                <a:solidFill>
                  <a:srgbClr val="C00000"/>
                </a:solidFill>
                <a:effectLst/>
                <a:uLnTx/>
                <a:uFillTx/>
                <a:latin typeface="Avenir Book" panose="020B0503020203020204" pitchFamily="34" charset="-78"/>
                <a:cs typeface="Avenir Book" panose="020B0503020203020204" pitchFamily="34" charset="-78"/>
              </a:rPr>
              <a:t>CW = 2</a:t>
            </a:r>
            <a:endParaRPr kumimoji="0" lang="en-US" sz="1200" b="0" u="none" strike="noStrike" kern="0" cap="none" spc="0" normalizeH="0" baseline="0" noProof="0" dirty="0">
              <a:ln>
                <a:noFill/>
              </a:ln>
              <a:solidFill>
                <a:srgbClr val="C00000"/>
              </a:solidFill>
              <a:effectLst/>
              <a:uLnTx/>
              <a:uFillTx/>
              <a:latin typeface="Avenir Book" panose="020B0503020203020204" pitchFamily="34" charset="-78"/>
              <a:cs typeface="Avenir Book" panose="020B0503020203020204" pitchFamily="34" charset="-78"/>
            </a:endParaRPr>
          </a:p>
        </p:txBody>
      </p:sp>
      <p:sp>
        <p:nvSpPr>
          <p:cNvPr id="394" name="Text Box 36">
            <a:extLst>
              <a:ext uri="{FF2B5EF4-FFF2-40B4-BE49-F238E27FC236}">
                <a16:creationId xmlns:a16="http://schemas.microsoft.com/office/drawing/2014/main" id="{325F31E4-5A9D-1040-8789-38B287C19C3E}"/>
              </a:ext>
            </a:extLst>
          </p:cNvPr>
          <p:cNvSpPr txBox="1">
            <a:spLocks noChangeArrowheads="1"/>
          </p:cNvSpPr>
          <p:nvPr/>
        </p:nvSpPr>
        <p:spPr bwMode="auto">
          <a:xfrm>
            <a:off x="8384974" y="3091090"/>
            <a:ext cx="713657"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u="none" strike="noStrike" kern="0" cap="none" spc="0" normalizeH="0" baseline="0" noProof="0" dirty="0" smtClean="0">
                <a:ln>
                  <a:noFill/>
                </a:ln>
                <a:solidFill>
                  <a:srgbClr val="C00000"/>
                </a:solidFill>
                <a:effectLst/>
                <a:uLnTx/>
                <a:uFillTx/>
                <a:latin typeface="Avenir Book" panose="020B0503020203020204" pitchFamily="34" charset="-78"/>
                <a:cs typeface="Avenir Book" panose="020B0503020203020204" pitchFamily="34" charset="-78"/>
              </a:rPr>
              <a:t>CW = 4</a:t>
            </a:r>
            <a:endParaRPr kumimoji="0" lang="en-US" sz="1200" b="0" u="none" strike="noStrike" kern="0" cap="none" spc="0" normalizeH="0" baseline="0" noProof="0" dirty="0">
              <a:ln>
                <a:noFill/>
              </a:ln>
              <a:solidFill>
                <a:srgbClr val="C00000"/>
              </a:solidFill>
              <a:effectLst/>
              <a:uLnTx/>
              <a:uFillTx/>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4032217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6"/>
                                        </p:tgtEl>
                                        <p:attrNameLst>
                                          <p:attrName>style.visibility</p:attrName>
                                        </p:attrNameLst>
                                      </p:cBhvr>
                                      <p:to>
                                        <p:strVal val="visible"/>
                                      </p:to>
                                    </p:set>
                                    <p:animEffect transition="in" filter="dissolve">
                                      <p:cBhvr>
                                        <p:cTn id="7" dur="500"/>
                                        <p:tgtEl>
                                          <p:spTgt spid="296"/>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315"/>
                                        </p:tgtEl>
                                        <p:attrNameLst>
                                          <p:attrName>style.visibility</p:attrName>
                                        </p:attrNameLst>
                                      </p:cBhvr>
                                      <p:to>
                                        <p:strVal val="visible"/>
                                      </p:to>
                                    </p:set>
                                    <p:animEffect transition="in" filter="wipe(right)">
                                      <p:cBhvr>
                                        <p:cTn id="11" dur="500"/>
                                        <p:tgtEl>
                                          <p:spTgt spid="315"/>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20"/>
                                        </p:tgtEl>
                                        <p:attrNameLst>
                                          <p:attrName>style.visibility</p:attrName>
                                        </p:attrNameLst>
                                      </p:cBhvr>
                                      <p:to>
                                        <p:strVal val="visible"/>
                                      </p:to>
                                    </p:set>
                                    <p:animEffect transition="in" filter="dissolve">
                                      <p:cBhvr>
                                        <p:cTn id="16" dur="500"/>
                                        <p:tgtEl>
                                          <p:spTgt spid="32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36"/>
                                        </p:tgtEl>
                                        <p:attrNameLst>
                                          <p:attrName>style.visibility</p:attrName>
                                        </p:attrNameLst>
                                      </p:cBhvr>
                                      <p:to>
                                        <p:strVal val="visible"/>
                                      </p:to>
                                    </p:set>
                                    <p:animEffect transition="in" filter="wipe(left)">
                                      <p:cBhvr>
                                        <p:cTn id="21" dur="500"/>
                                        <p:tgtEl>
                                          <p:spTgt spid="336"/>
                                        </p:tgtEl>
                                      </p:cBhvr>
                                    </p:animEffect>
                                  </p:childTnLst>
                                </p:cTn>
                              </p:par>
                            </p:childTnLst>
                          </p:cTn>
                        </p:par>
                        <p:par>
                          <p:cTn id="22" fill="hold">
                            <p:stCondLst>
                              <p:cond delay="500"/>
                            </p:stCondLst>
                            <p:childTnLst>
                              <p:par>
                                <p:cTn id="23" presetID="22" presetClass="entr" presetSubtype="2" fill="hold" nodeType="afterEffect">
                                  <p:stCondLst>
                                    <p:cond delay="0"/>
                                  </p:stCondLst>
                                  <p:childTnLst>
                                    <p:set>
                                      <p:cBhvr>
                                        <p:cTn id="24" dur="1" fill="hold">
                                          <p:stCondLst>
                                            <p:cond delay="0"/>
                                          </p:stCondLst>
                                        </p:cTn>
                                        <p:tgtEl>
                                          <p:spTgt spid="352"/>
                                        </p:tgtEl>
                                        <p:attrNameLst>
                                          <p:attrName>style.visibility</p:attrName>
                                        </p:attrNameLst>
                                      </p:cBhvr>
                                      <p:to>
                                        <p:strVal val="visible"/>
                                      </p:to>
                                    </p:set>
                                    <p:animEffect transition="in" filter="wipe(right)">
                                      <p:cBhvr>
                                        <p:cTn id="25" dur="500"/>
                                        <p:tgtEl>
                                          <p:spTgt spid="35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43"/>
                                        </p:tgtEl>
                                        <p:attrNameLst>
                                          <p:attrName>style.visibility</p:attrName>
                                        </p:attrNameLst>
                                      </p:cBhvr>
                                      <p:to>
                                        <p:strVal val="visible"/>
                                      </p:to>
                                    </p:set>
                                    <p:animEffect transition="in" filter="wipe(left)">
                                      <p:cBhvr>
                                        <p:cTn id="30" dur="500"/>
                                        <p:tgtEl>
                                          <p:spTgt spid="343"/>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68"/>
                                        </p:tgtEl>
                                        <p:attrNameLst>
                                          <p:attrName>style.visibility</p:attrName>
                                        </p:attrNameLst>
                                      </p:cBhvr>
                                      <p:to>
                                        <p:strVal val="visible"/>
                                      </p:to>
                                    </p:set>
                                    <p:animEffect transition="in" filter="dissolve">
                                      <p:cBhvr>
                                        <p:cTn id="33" dur="500"/>
                                        <p:tgtEl>
                                          <p:spTgt spid="368"/>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69"/>
                                        </p:tgtEl>
                                        <p:attrNameLst>
                                          <p:attrName>style.visibility</p:attrName>
                                        </p:attrNameLst>
                                      </p:cBhvr>
                                      <p:to>
                                        <p:strVal val="visible"/>
                                      </p:to>
                                    </p:set>
                                    <p:animEffect transition="in" filter="dissolve">
                                      <p:cBhvr>
                                        <p:cTn id="36" dur="500"/>
                                        <p:tgtEl>
                                          <p:spTgt spid="369"/>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71"/>
                                        </p:tgtEl>
                                        <p:attrNameLst>
                                          <p:attrName>style.visibility</p:attrName>
                                        </p:attrNameLst>
                                      </p:cBhvr>
                                      <p:to>
                                        <p:strVal val="visible"/>
                                      </p:to>
                                    </p:set>
                                    <p:animEffect transition="in" filter="dissolve">
                                      <p:cBhvr>
                                        <p:cTn id="39" dur="500"/>
                                        <p:tgtEl>
                                          <p:spTgt spid="371"/>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372"/>
                                        </p:tgtEl>
                                        <p:attrNameLst>
                                          <p:attrName>style.visibility</p:attrName>
                                        </p:attrNameLst>
                                      </p:cBhvr>
                                      <p:to>
                                        <p:strVal val="visible"/>
                                      </p:to>
                                    </p:set>
                                    <p:animEffect transition="in" filter="dissolve">
                                      <p:cBhvr>
                                        <p:cTn id="42" dur="500"/>
                                        <p:tgtEl>
                                          <p:spTgt spid="372"/>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373"/>
                                        </p:tgtEl>
                                        <p:attrNameLst>
                                          <p:attrName>style.visibility</p:attrName>
                                        </p:attrNameLst>
                                      </p:cBhvr>
                                      <p:to>
                                        <p:strVal val="visible"/>
                                      </p:to>
                                    </p:set>
                                    <p:animEffect transition="in" filter="dissolve">
                                      <p:cBhvr>
                                        <p:cTn id="45" dur="500"/>
                                        <p:tgtEl>
                                          <p:spTgt spid="373"/>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374"/>
                                        </p:tgtEl>
                                        <p:attrNameLst>
                                          <p:attrName>style.visibility</p:attrName>
                                        </p:attrNameLst>
                                      </p:cBhvr>
                                      <p:to>
                                        <p:strVal val="visible"/>
                                      </p:to>
                                    </p:set>
                                    <p:animEffect transition="in" filter="dissolve">
                                      <p:cBhvr>
                                        <p:cTn id="48" dur="500"/>
                                        <p:tgtEl>
                                          <p:spTgt spid="374"/>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375"/>
                                        </p:tgtEl>
                                        <p:attrNameLst>
                                          <p:attrName>style.visibility</p:attrName>
                                        </p:attrNameLst>
                                      </p:cBhvr>
                                      <p:to>
                                        <p:strVal val="visible"/>
                                      </p:to>
                                    </p:set>
                                    <p:animEffect transition="in" filter="dissolve">
                                      <p:cBhvr>
                                        <p:cTn id="51" dur="500"/>
                                        <p:tgtEl>
                                          <p:spTgt spid="375"/>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376"/>
                                        </p:tgtEl>
                                        <p:attrNameLst>
                                          <p:attrName>style.visibility</p:attrName>
                                        </p:attrNameLst>
                                      </p:cBhvr>
                                      <p:to>
                                        <p:strVal val="visible"/>
                                      </p:to>
                                    </p:set>
                                    <p:animEffect transition="in" filter="dissolve">
                                      <p:cBhvr>
                                        <p:cTn id="56" dur="500"/>
                                        <p:tgtEl>
                                          <p:spTgt spid="37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384"/>
                                        </p:tgtEl>
                                        <p:attrNameLst>
                                          <p:attrName>style.visibility</p:attrName>
                                        </p:attrNameLst>
                                      </p:cBhvr>
                                      <p:to>
                                        <p:strVal val="visible"/>
                                      </p:to>
                                    </p:set>
                                    <p:animEffect transition="in" filter="wipe(left)">
                                      <p:cBhvr>
                                        <p:cTn id="61" dur="500"/>
                                        <p:tgtEl>
                                          <p:spTgt spid="38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387"/>
                                        </p:tgtEl>
                                        <p:attrNameLst>
                                          <p:attrName>style.visibility</p:attrName>
                                        </p:attrNameLst>
                                      </p:cBhvr>
                                      <p:to>
                                        <p:strVal val="visible"/>
                                      </p:to>
                                    </p:set>
                                    <p:animEffect transition="in" filter="wipe(left)">
                                      <p:cBhvr>
                                        <p:cTn id="66" dur="500"/>
                                        <p:tgtEl>
                                          <p:spTgt spid="387"/>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390"/>
                                        </p:tgtEl>
                                        <p:attrNameLst>
                                          <p:attrName>style.visibility</p:attrName>
                                        </p:attrNameLst>
                                      </p:cBhvr>
                                      <p:to>
                                        <p:strVal val="visible"/>
                                      </p:to>
                                    </p:set>
                                    <p:animEffect transition="in" filter="wipe(left)">
                                      <p:cBhvr>
                                        <p:cTn id="71" dur="500"/>
                                        <p:tgtEl>
                                          <p:spTgt spid="390"/>
                                        </p:tgtEl>
                                      </p:cBhvr>
                                    </p:animEffect>
                                  </p:childTnLst>
                                </p:cTn>
                              </p:par>
                            </p:childTnLst>
                          </p:cTn>
                        </p:par>
                        <p:par>
                          <p:cTn id="72" fill="hold">
                            <p:stCondLst>
                              <p:cond delay="500"/>
                            </p:stCondLst>
                            <p:childTnLst>
                              <p:par>
                                <p:cTn id="73" presetID="9" presetClass="entr" presetSubtype="0" fill="hold" grpId="0" nodeType="afterEffect">
                                  <p:stCondLst>
                                    <p:cond delay="0"/>
                                  </p:stCondLst>
                                  <p:childTnLst>
                                    <p:set>
                                      <p:cBhvr>
                                        <p:cTn id="74" dur="1" fill="hold">
                                          <p:stCondLst>
                                            <p:cond delay="0"/>
                                          </p:stCondLst>
                                        </p:cTn>
                                        <p:tgtEl>
                                          <p:spTgt spid="393"/>
                                        </p:tgtEl>
                                        <p:attrNameLst>
                                          <p:attrName>style.visibility</p:attrName>
                                        </p:attrNameLst>
                                      </p:cBhvr>
                                      <p:to>
                                        <p:strVal val="visible"/>
                                      </p:to>
                                    </p:set>
                                    <p:animEffect transition="in" filter="dissolve">
                                      <p:cBhvr>
                                        <p:cTn id="75" dur="500"/>
                                        <p:tgtEl>
                                          <p:spTgt spid="393"/>
                                        </p:tgtEl>
                                      </p:cBhvr>
                                    </p:animEffect>
                                  </p:childTnLst>
                                </p:cTn>
                              </p:par>
                            </p:childTnLst>
                          </p:cTn>
                        </p:par>
                        <p:par>
                          <p:cTn id="76" fill="hold">
                            <p:stCondLst>
                              <p:cond delay="1000"/>
                            </p:stCondLst>
                            <p:childTnLst>
                              <p:par>
                                <p:cTn id="77" presetID="9" presetClass="entr" presetSubtype="0" fill="hold" grpId="0" nodeType="afterEffect">
                                  <p:stCondLst>
                                    <p:cond delay="0"/>
                                  </p:stCondLst>
                                  <p:childTnLst>
                                    <p:set>
                                      <p:cBhvr>
                                        <p:cTn id="78" dur="1" fill="hold">
                                          <p:stCondLst>
                                            <p:cond delay="0"/>
                                          </p:stCondLst>
                                        </p:cTn>
                                        <p:tgtEl>
                                          <p:spTgt spid="394"/>
                                        </p:tgtEl>
                                        <p:attrNameLst>
                                          <p:attrName>style.visibility</p:attrName>
                                        </p:attrNameLst>
                                      </p:cBhvr>
                                      <p:to>
                                        <p:strVal val="visible"/>
                                      </p:to>
                                    </p:set>
                                    <p:animEffect transition="in" filter="dissolve">
                                      <p:cBhvr>
                                        <p:cTn id="79" dur="500"/>
                                        <p:tgtEl>
                                          <p:spTgt spid="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 grpId="0" animBg="1"/>
      <p:bldP spid="368" grpId="0"/>
      <p:bldP spid="369" grpId="0"/>
      <p:bldP spid="371" grpId="0"/>
      <p:bldP spid="372" grpId="0"/>
      <p:bldP spid="373" grpId="0"/>
      <p:bldP spid="374" grpId="0"/>
      <p:bldP spid="375" grpId="0"/>
      <p:bldP spid="393" grpId="0"/>
      <p:bldP spid="39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latin typeface="Avenir Book" panose="020B0503020203020204" pitchFamily="34" charset="-78"/>
                <a:cs typeface="Avenir Book" panose="020B0503020203020204" pitchFamily="34" charset="-78"/>
              </a:rPr>
              <a:t>TCP </a:t>
            </a:r>
            <a:r>
              <a:rPr lang="en-US" sz="4800" dirty="0" smtClean="0">
                <a:latin typeface="Avenir Book" panose="020B0503020203020204" pitchFamily="34" charset="-78"/>
                <a:cs typeface="Avenir Book" panose="020B0503020203020204" pitchFamily="34" charset="-78"/>
              </a:rPr>
              <a:t>Fast </a:t>
            </a:r>
            <a:r>
              <a:rPr lang="en-US" sz="4800" dirty="0">
                <a:latin typeface="Avenir Book" panose="020B0503020203020204" pitchFamily="34" charset="-78"/>
                <a:cs typeface="Avenir Book" panose="020B0503020203020204" pitchFamily="34" charset="-78"/>
              </a:rPr>
              <a:t>R</a:t>
            </a:r>
            <a:r>
              <a:rPr lang="en-US" sz="4800" dirty="0" smtClean="0">
                <a:latin typeface="Avenir Book" panose="020B0503020203020204" pitchFamily="34" charset="-78"/>
                <a:cs typeface="Avenir Book" panose="020B0503020203020204" pitchFamily="34" charset="-78"/>
              </a:rPr>
              <a:t>etransmit</a:t>
            </a:r>
            <a:endParaRPr lang="en-US" sz="4400" b="0" dirty="0">
              <a:latin typeface="Avenir Book" panose="020B0503020203020204" pitchFamily="34" charset="-78"/>
              <a:cs typeface="Avenir Book" panose="020B0503020203020204" pitchFamily="34" charset="-78"/>
            </a:endParaRPr>
          </a:p>
        </p:txBody>
      </p:sp>
      <p:sp>
        <p:nvSpPr>
          <p:cNvPr id="54" name="Line 10">
            <a:extLst>
              <a:ext uri="{FF2B5EF4-FFF2-40B4-BE49-F238E27FC236}">
                <a16:creationId xmlns:a16="http://schemas.microsoft.com/office/drawing/2014/main" id="{D5DBB1B8-3A7B-2149-A7A5-727E44799BF4}"/>
              </a:ext>
            </a:extLst>
          </p:cNvPr>
          <p:cNvSpPr>
            <a:spLocks noChangeShapeType="1"/>
          </p:cNvSpPr>
          <p:nvPr/>
        </p:nvSpPr>
        <p:spPr bwMode="auto">
          <a:xfrm>
            <a:off x="8504114" y="984786"/>
            <a:ext cx="8780" cy="4083037"/>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55" name="Line 11">
            <a:extLst>
              <a:ext uri="{FF2B5EF4-FFF2-40B4-BE49-F238E27FC236}">
                <a16:creationId xmlns:a16="http://schemas.microsoft.com/office/drawing/2014/main" id="{689C7DF6-5B6C-F34C-B350-3B553A4C7C71}"/>
              </a:ext>
            </a:extLst>
          </p:cNvPr>
          <p:cNvSpPr>
            <a:spLocks noChangeShapeType="1"/>
          </p:cNvSpPr>
          <p:nvPr/>
        </p:nvSpPr>
        <p:spPr bwMode="auto">
          <a:xfrm>
            <a:off x="11372296" y="1040496"/>
            <a:ext cx="38377" cy="4027327"/>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56" name="Text Box 34">
            <a:extLst>
              <a:ext uri="{FF2B5EF4-FFF2-40B4-BE49-F238E27FC236}">
                <a16:creationId xmlns:a16="http://schemas.microsoft.com/office/drawing/2014/main" id="{7F373F6A-C03C-9348-95D5-6812428E4AB9}"/>
              </a:ext>
            </a:extLst>
          </p:cNvPr>
          <p:cNvSpPr txBox="1">
            <a:spLocks noChangeArrowheads="1"/>
          </p:cNvSpPr>
          <p:nvPr/>
        </p:nvSpPr>
        <p:spPr bwMode="auto">
          <a:xfrm>
            <a:off x="10854150" y="69186"/>
            <a:ext cx="797013"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rPr>
              <a:t>Host B</a:t>
            </a:r>
          </a:p>
        </p:txBody>
      </p:sp>
      <p:sp>
        <p:nvSpPr>
          <p:cNvPr id="77" name="Text Box 38">
            <a:extLst>
              <a:ext uri="{FF2B5EF4-FFF2-40B4-BE49-F238E27FC236}">
                <a16:creationId xmlns:a16="http://schemas.microsoft.com/office/drawing/2014/main" id="{DAC7237E-4C51-2843-8070-FFEA26334B0E}"/>
              </a:ext>
            </a:extLst>
          </p:cNvPr>
          <p:cNvSpPr txBox="1">
            <a:spLocks noChangeArrowheads="1"/>
          </p:cNvSpPr>
          <p:nvPr/>
        </p:nvSpPr>
        <p:spPr bwMode="auto">
          <a:xfrm>
            <a:off x="8232809" y="122201"/>
            <a:ext cx="808235"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rPr>
              <a:t>Host A</a:t>
            </a:r>
          </a:p>
        </p:txBody>
      </p:sp>
      <p:grpSp>
        <p:nvGrpSpPr>
          <p:cNvPr id="78" name="Group 78">
            <a:extLst>
              <a:ext uri="{FF2B5EF4-FFF2-40B4-BE49-F238E27FC236}">
                <a16:creationId xmlns:a16="http://schemas.microsoft.com/office/drawing/2014/main" id="{BFB3AB37-E716-1346-A8BA-2EFF122E1DFB}"/>
              </a:ext>
            </a:extLst>
          </p:cNvPr>
          <p:cNvGrpSpPr>
            <a:grpSpLocks/>
          </p:cNvGrpSpPr>
          <p:nvPr/>
        </p:nvGrpSpPr>
        <p:grpSpPr bwMode="auto">
          <a:xfrm>
            <a:off x="8047503" y="1481133"/>
            <a:ext cx="399534" cy="3368061"/>
            <a:chOff x="431" y="868"/>
            <a:chExt cx="182" cy="2220"/>
          </a:xfrm>
        </p:grpSpPr>
        <p:sp>
          <p:nvSpPr>
            <p:cNvPr id="88" name="Text Box 50">
              <a:extLst>
                <a:ext uri="{FF2B5EF4-FFF2-40B4-BE49-F238E27FC236}">
                  <a16:creationId xmlns:a16="http://schemas.microsoft.com/office/drawing/2014/main" id="{20D2BEC4-83BC-594C-9709-4963DF5C652E}"/>
                </a:ext>
              </a:extLst>
            </p:cNvPr>
            <p:cNvSpPr txBox="1">
              <a:spLocks noChangeArrowheads="1"/>
            </p:cNvSpPr>
            <p:nvPr/>
          </p:nvSpPr>
          <p:spPr bwMode="auto">
            <a:xfrm rot="10800000">
              <a:off x="431" y="1739"/>
              <a:ext cx="182" cy="5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rPr>
                <a:t>timeout</a:t>
              </a:r>
            </a:p>
          </p:txBody>
        </p:sp>
        <p:grpSp>
          <p:nvGrpSpPr>
            <p:cNvPr id="89" name="Group 51">
              <a:extLst>
                <a:ext uri="{FF2B5EF4-FFF2-40B4-BE49-F238E27FC236}">
                  <a16:creationId xmlns:a16="http://schemas.microsoft.com/office/drawing/2014/main" id="{EDCC85C1-CBD8-CF48-BE14-AB550ACC9CD9}"/>
                </a:ext>
              </a:extLst>
            </p:cNvPr>
            <p:cNvGrpSpPr>
              <a:grpSpLocks/>
            </p:cNvGrpSpPr>
            <p:nvPr/>
          </p:nvGrpSpPr>
          <p:grpSpPr bwMode="auto">
            <a:xfrm>
              <a:off x="488" y="868"/>
              <a:ext cx="66" cy="893"/>
              <a:chOff x="3099" y="1749"/>
              <a:chExt cx="66" cy="320"/>
            </a:xfrm>
          </p:grpSpPr>
          <p:sp>
            <p:nvSpPr>
              <p:cNvPr id="95" name="Line 52">
                <a:extLst>
                  <a:ext uri="{FF2B5EF4-FFF2-40B4-BE49-F238E27FC236}">
                    <a16:creationId xmlns:a16="http://schemas.microsoft.com/office/drawing/2014/main" id="{F5C3CCA7-42E1-5E4B-B134-3ADAAE25F478}"/>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08" name="Line 53">
                <a:extLst>
                  <a:ext uri="{FF2B5EF4-FFF2-40B4-BE49-F238E27FC236}">
                    <a16:creationId xmlns:a16="http://schemas.microsoft.com/office/drawing/2014/main" id="{8E5A8D16-FBBC-D14E-8BAD-251BDDCBBDB1}"/>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grpSp>
        <p:grpSp>
          <p:nvGrpSpPr>
            <p:cNvPr id="91" name="Group 54">
              <a:extLst>
                <a:ext uri="{FF2B5EF4-FFF2-40B4-BE49-F238E27FC236}">
                  <a16:creationId xmlns:a16="http://schemas.microsoft.com/office/drawing/2014/main" id="{21D50596-28D4-5A43-9FB1-7BBC7387FCE9}"/>
                </a:ext>
              </a:extLst>
            </p:cNvPr>
            <p:cNvGrpSpPr>
              <a:grpSpLocks/>
            </p:cNvGrpSpPr>
            <p:nvPr/>
          </p:nvGrpSpPr>
          <p:grpSpPr bwMode="auto">
            <a:xfrm rot="10800000">
              <a:off x="485" y="2224"/>
              <a:ext cx="66" cy="864"/>
              <a:chOff x="3099" y="1749"/>
              <a:chExt cx="66" cy="320"/>
            </a:xfrm>
          </p:grpSpPr>
          <p:sp>
            <p:nvSpPr>
              <p:cNvPr id="92" name="Line 55">
                <a:extLst>
                  <a:ext uri="{FF2B5EF4-FFF2-40B4-BE49-F238E27FC236}">
                    <a16:creationId xmlns:a16="http://schemas.microsoft.com/office/drawing/2014/main" id="{80D32A34-44D9-C043-A214-A031ADF68922}"/>
                  </a:ext>
                </a:extLst>
              </p:cNvPr>
              <p:cNvSpPr>
                <a:spLocks noChangeShapeType="1"/>
              </p:cNvSpPr>
              <p:nvPr/>
            </p:nvSpPr>
            <p:spPr bwMode="auto">
              <a:xfrm flipV="1">
                <a:off x="3132"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94" name="Line 56">
                <a:extLst>
                  <a:ext uri="{FF2B5EF4-FFF2-40B4-BE49-F238E27FC236}">
                    <a16:creationId xmlns:a16="http://schemas.microsoft.com/office/drawing/2014/main" id="{AE50FFCD-888F-5F49-95EA-1422F4F92DA1}"/>
                  </a:ext>
                </a:extLst>
              </p:cNvPr>
              <p:cNvSpPr>
                <a:spLocks noChangeShapeType="1"/>
              </p:cNvSpPr>
              <p:nvPr/>
            </p:nvSpPr>
            <p:spPr bwMode="auto">
              <a:xfrm>
                <a:off x="3106"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grpSp>
      </p:grpSp>
      <p:grpSp>
        <p:nvGrpSpPr>
          <p:cNvPr id="109" name="Group 108">
            <a:extLst>
              <a:ext uri="{FF2B5EF4-FFF2-40B4-BE49-F238E27FC236}">
                <a16:creationId xmlns:a16="http://schemas.microsoft.com/office/drawing/2014/main" id="{DFEC346A-D192-A745-962D-2F7187BE2EBA}"/>
              </a:ext>
            </a:extLst>
          </p:cNvPr>
          <p:cNvGrpSpPr/>
          <p:nvPr/>
        </p:nvGrpSpPr>
        <p:grpSpPr>
          <a:xfrm>
            <a:off x="8474643" y="2551902"/>
            <a:ext cx="2919646" cy="1600635"/>
            <a:chOff x="7126535" y="3495131"/>
            <a:chExt cx="3499219" cy="1600635"/>
          </a:xfrm>
        </p:grpSpPr>
        <p:sp>
          <p:nvSpPr>
            <p:cNvPr id="110" name="Line 17">
              <a:extLst>
                <a:ext uri="{FF2B5EF4-FFF2-40B4-BE49-F238E27FC236}">
                  <a16:creationId xmlns:a16="http://schemas.microsoft.com/office/drawing/2014/main" id="{D424C827-C61B-5F47-A8EF-11555EB430C0}"/>
                </a:ext>
              </a:extLst>
            </p:cNvPr>
            <p:cNvSpPr>
              <a:spLocks noChangeShapeType="1"/>
            </p:cNvSpPr>
            <p:nvPr/>
          </p:nvSpPr>
          <p:spPr bwMode="auto">
            <a:xfrm flipH="1">
              <a:off x="7126535" y="3495131"/>
              <a:ext cx="3499219" cy="96377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11" name="Line 18">
              <a:extLst>
                <a:ext uri="{FF2B5EF4-FFF2-40B4-BE49-F238E27FC236}">
                  <a16:creationId xmlns:a16="http://schemas.microsoft.com/office/drawing/2014/main" id="{E299C9DA-59E0-D740-8F25-10DD099B646A}"/>
                </a:ext>
              </a:extLst>
            </p:cNvPr>
            <p:cNvSpPr>
              <a:spLocks noChangeShapeType="1"/>
            </p:cNvSpPr>
            <p:nvPr/>
          </p:nvSpPr>
          <p:spPr bwMode="auto">
            <a:xfrm flipH="1">
              <a:off x="7137252" y="3785544"/>
              <a:ext cx="3466289" cy="10301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12" name="Line 19">
              <a:extLst>
                <a:ext uri="{FF2B5EF4-FFF2-40B4-BE49-F238E27FC236}">
                  <a16:creationId xmlns:a16="http://schemas.microsoft.com/office/drawing/2014/main" id="{5BBCCA9A-EE48-4F4D-B1C7-EAC125089125}"/>
                </a:ext>
              </a:extLst>
            </p:cNvPr>
            <p:cNvSpPr>
              <a:spLocks noChangeShapeType="1"/>
            </p:cNvSpPr>
            <p:nvPr/>
          </p:nvSpPr>
          <p:spPr bwMode="auto">
            <a:xfrm flipH="1">
              <a:off x="7137252" y="4050906"/>
              <a:ext cx="3450923" cy="104486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grpSp>
      <p:sp>
        <p:nvSpPr>
          <p:cNvPr id="113" name="Rectangle 84">
            <a:extLst>
              <a:ext uri="{FF2B5EF4-FFF2-40B4-BE49-F238E27FC236}">
                <a16:creationId xmlns:a16="http://schemas.microsoft.com/office/drawing/2014/main" id="{DDC13008-E549-D946-9386-1DAF70895444}"/>
              </a:ext>
            </a:extLst>
          </p:cNvPr>
          <p:cNvSpPr>
            <a:spLocks noChangeArrowheads="1"/>
          </p:cNvSpPr>
          <p:nvPr/>
        </p:nvSpPr>
        <p:spPr bwMode="auto">
          <a:xfrm>
            <a:off x="8802668" y="1620547"/>
            <a:ext cx="1047131" cy="26167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grpSp>
        <p:nvGrpSpPr>
          <p:cNvPr id="114" name="Group 113">
            <a:extLst>
              <a:ext uri="{FF2B5EF4-FFF2-40B4-BE49-F238E27FC236}">
                <a16:creationId xmlns:a16="http://schemas.microsoft.com/office/drawing/2014/main" id="{A410A887-ABC6-3C43-BE7B-AF0C2FBB6C93}"/>
              </a:ext>
            </a:extLst>
          </p:cNvPr>
          <p:cNvGrpSpPr/>
          <p:nvPr/>
        </p:nvGrpSpPr>
        <p:grpSpPr>
          <a:xfrm>
            <a:off x="8504116" y="1603962"/>
            <a:ext cx="2890174" cy="1481601"/>
            <a:chOff x="7137252" y="2547191"/>
            <a:chExt cx="3503609" cy="1481601"/>
          </a:xfrm>
        </p:grpSpPr>
        <p:sp>
          <p:nvSpPr>
            <p:cNvPr id="115" name="Line 9">
              <a:extLst>
                <a:ext uri="{FF2B5EF4-FFF2-40B4-BE49-F238E27FC236}">
                  <a16:creationId xmlns:a16="http://schemas.microsoft.com/office/drawing/2014/main" id="{7443982D-7E67-3541-8BDB-FB3F54B4C262}"/>
                </a:ext>
              </a:extLst>
            </p:cNvPr>
            <p:cNvSpPr>
              <a:spLocks noChangeShapeType="1"/>
            </p:cNvSpPr>
            <p:nvPr/>
          </p:nvSpPr>
          <p:spPr bwMode="auto">
            <a:xfrm>
              <a:off x="7137252" y="2547191"/>
              <a:ext cx="1523642" cy="311082"/>
            </a:xfrm>
            <a:prstGeom prst="line">
              <a:avLst/>
            </a:prstGeom>
            <a:noFill/>
            <a:ln w="28575">
              <a:solidFill>
                <a:srgbClr val="3333CC"/>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16" name="Line 14">
              <a:extLst>
                <a:ext uri="{FF2B5EF4-FFF2-40B4-BE49-F238E27FC236}">
                  <a16:creationId xmlns:a16="http://schemas.microsoft.com/office/drawing/2014/main" id="{45E4DCDF-3370-7840-AFF3-2F4DBC2FB6CD}"/>
                </a:ext>
              </a:extLst>
            </p:cNvPr>
            <p:cNvSpPr>
              <a:spLocks noChangeShapeType="1"/>
            </p:cNvSpPr>
            <p:nvPr/>
          </p:nvSpPr>
          <p:spPr bwMode="auto">
            <a:xfrm>
              <a:off x="7137252" y="2812553"/>
              <a:ext cx="3503609" cy="6855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17" name="Line 15">
              <a:extLst>
                <a:ext uri="{FF2B5EF4-FFF2-40B4-BE49-F238E27FC236}">
                  <a16:creationId xmlns:a16="http://schemas.microsoft.com/office/drawing/2014/main" id="{99432412-7F47-DD4A-A770-DACE51980B08}"/>
                </a:ext>
              </a:extLst>
            </p:cNvPr>
            <p:cNvSpPr>
              <a:spLocks noChangeShapeType="1"/>
            </p:cNvSpPr>
            <p:nvPr/>
          </p:nvSpPr>
          <p:spPr bwMode="auto">
            <a:xfrm>
              <a:off x="7137252" y="3343275"/>
              <a:ext cx="3503609" cy="6855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18" name="Line 16">
              <a:extLst>
                <a:ext uri="{FF2B5EF4-FFF2-40B4-BE49-F238E27FC236}">
                  <a16:creationId xmlns:a16="http://schemas.microsoft.com/office/drawing/2014/main" id="{D5993C48-F14C-2044-846C-9FEC391300A9}"/>
                </a:ext>
              </a:extLst>
            </p:cNvPr>
            <p:cNvSpPr>
              <a:spLocks noChangeShapeType="1"/>
            </p:cNvSpPr>
            <p:nvPr/>
          </p:nvSpPr>
          <p:spPr bwMode="auto">
            <a:xfrm>
              <a:off x="7137252" y="3077914"/>
              <a:ext cx="3503609" cy="6855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grpSp>
      <p:grpSp>
        <p:nvGrpSpPr>
          <p:cNvPr id="119" name="Group 93">
            <a:extLst>
              <a:ext uri="{FF2B5EF4-FFF2-40B4-BE49-F238E27FC236}">
                <a16:creationId xmlns:a16="http://schemas.microsoft.com/office/drawing/2014/main" id="{90980625-BCFD-F546-BD95-6CC80FC48859}"/>
              </a:ext>
            </a:extLst>
          </p:cNvPr>
          <p:cNvGrpSpPr>
            <a:grpSpLocks/>
          </p:cNvGrpSpPr>
          <p:nvPr/>
        </p:nvGrpSpPr>
        <p:grpSpPr bwMode="auto">
          <a:xfrm>
            <a:off x="7975061" y="400461"/>
            <a:ext cx="810044" cy="619176"/>
            <a:chOff x="-44" y="1473"/>
            <a:chExt cx="981" cy="1105"/>
          </a:xfrm>
        </p:grpSpPr>
        <p:pic>
          <p:nvPicPr>
            <p:cNvPr id="120" name="Picture 94" descr="desktop_computer_stylized_medium">
              <a:extLst>
                <a:ext uri="{FF2B5EF4-FFF2-40B4-BE49-F238E27FC236}">
                  <a16:creationId xmlns:a16="http://schemas.microsoft.com/office/drawing/2014/main" id="{6FD17C8F-7985-B64F-82A4-84E39A7C70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Freeform 95">
              <a:extLst>
                <a:ext uri="{FF2B5EF4-FFF2-40B4-BE49-F238E27FC236}">
                  <a16:creationId xmlns:a16="http://schemas.microsoft.com/office/drawing/2014/main" id="{F7BDE405-F464-BB4E-8D0F-F82DE05FCBE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22" name="Group 96">
            <a:extLst>
              <a:ext uri="{FF2B5EF4-FFF2-40B4-BE49-F238E27FC236}">
                <a16:creationId xmlns:a16="http://schemas.microsoft.com/office/drawing/2014/main" id="{30D13886-717C-5C49-84EB-DD7C28AC75E9}"/>
              </a:ext>
            </a:extLst>
          </p:cNvPr>
          <p:cNvGrpSpPr>
            <a:grpSpLocks/>
          </p:cNvGrpSpPr>
          <p:nvPr/>
        </p:nvGrpSpPr>
        <p:grpSpPr bwMode="auto">
          <a:xfrm flipH="1">
            <a:off x="11086399" y="399045"/>
            <a:ext cx="749093" cy="672617"/>
            <a:chOff x="-44" y="1473"/>
            <a:chExt cx="981" cy="1105"/>
          </a:xfrm>
        </p:grpSpPr>
        <p:pic>
          <p:nvPicPr>
            <p:cNvPr id="123" name="Picture 97" descr="desktop_computer_stylized_medium">
              <a:extLst>
                <a:ext uri="{FF2B5EF4-FFF2-40B4-BE49-F238E27FC236}">
                  <a16:creationId xmlns:a16="http://schemas.microsoft.com/office/drawing/2014/main" id="{5EB3C43B-1013-9A41-8AA9-8D6C5A2815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 name="Freeform 98">
              <a:extLst>
                <a:ext uri="{FF2B5EF4-FFF2-40B4-BE49-F238E27FC236}">
                  <a16:creationId xmlns:a16="http://schemas.microsoft.com/office/drawing/2014/main" id="{1D800635-1037-4C4C-A3B0-794CE30A5042}"/>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125" name="Line 19">
            <a:extLst>
              <a:ext uri="{FF2B5EF4-FFF2-40B4-BE49-F238E27FC236}">
                <a16:creationId xmlns:a16="http://schemas.microsoft.com/office/drawing/2014/main" id="{5BBCCA9A-EE48-4F4D-B1C7-EAC125089125}"/>
              </a:ext>
            </a:extLst>
          </p:cNvPr>
          <p:cNvSpPr>
            <a:spLocks noChangeShapeType="1"/>
          </p:cNvSpPr>
          <p:nvPr/>
        </p:nvSpPr>
        <p:spPr bwMode="auto">
          <a:xfrm flipH="1">
            <a:off x="8504505" y="1040383"/>
            <a:ext cx="2724412" cy="525875"/>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26"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20445563">
            <a:off x="9471063" y="1086979"/>
            <a:ext cx="352982"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A5</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127"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20445563">
            <a:off x="9251086" y="3590753"/>
            <a:ext cx="352982"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A5</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128"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20445563">
            <a:off x="9205643" y="3344845"/>
            <a:ext cx="352982"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A5</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129"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20445563">
            <a:off x="9144672" y="2982187"/>
            <a:ext cx="352982"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A5</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130"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706724">
            <a:off x="10176086" y="2016652"/>
            <a:ext cx="344967"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B6</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131"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706724">
            <a:off x="10143831" y="2358866"/>
            <a:ext cx="344967"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B7</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132"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706724">
            <a:off x="10147866" y="2633216"/>
            <a:ext cx="344967"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B8</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133"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924268">
            <a:off x="9227644" y="1554169"/>
            <a:ext cx="344967"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B5</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134" name="Text Box 124">
            <a:extLst>
              <a:ext uri="{FF2B5EF4-FFF2-40B4-BE49-F238E27FC236}">
                <a16:creationId xmlns:a16="http://schemas.microsoft.com/office/drawing/2014/main" id="{41BA4870-FF33-4142-991E-EDDE2B5293A4}"/>
              </a:ext>
            </a:extLst>
          </p:cNvPr>
          <p:cNvSpPr txBox="1">
            <a:spLocks noChangeArrowheads="1"/>
          </p:cNvSpPr>
          <p:nvPr/>
        </p:nvSpPr>
        <p:spPr bwMode="auto">
          <a:xfrm>
            <a:off x="9743519" y="1737161"/>
            <a:ext cx="3587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Avenir Book" panose="020B0503020203020204" pitchFamily="34" charset="-78"/>
                <a:cs typeface="Avenir Book" panose="020B0503020203020204" pitchFamily="34" charset="-78"/>
              </a:rPr>
              <a:t>X</a:t>
            </a:r>
          </a:p>
        </p:txBody>
      </p:sp>
      <p:sp>
        <p:nvSpPr>
          <p:cNvPr id="135" name="Rectangle 3">
            <a:extLst>
              <a:ext uri="{FF2B5EF4-FFF2-40B4-BE49-F238E27FC236}">
                <a16:creationId xmlns:a16="http://schemas.microsoft.com/office/drawing/2014/main" id="{8A57114D-913B-0446-AF23-3E8C1F4B81CA}"/>
              </a:ext>
            </a:extLst>
          </p:cNvPr>
          <p:cNvSpPr txBox="1">
            <a:spLocks noChangeArrowheads="1"/>
          </p:cNvSpPr>
          <p:nvPr/>
        </p:nvSpPr>
        <p:spPr>
          <a:xfrm>
            <a:off x="673332" y="1157130"/>
            <a:ext cx="6342610" cy="3910693"/>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95275" indent="-197644" defTabSz="685800">
              <a:lnSpc>
                <a:spcPct val="100000"/>
              </a:lnSpc>
              <a:spcBef>
                <a:spcPts val="750"/>
              </a:spcBef>
              <a:buFont typeface="Wingdings" charset="2"/>
              <a:buChar char="§"/>
              <a:defRPr/>
            </a:pPr>
            <a:r>
              <a:rPr lang="en-GB" sz="2400" dirty="0">
                <a:solidFill>
                  <a:prstClr val="black"/>
                </a:solidFill>
                <a:latin typeface="Avenir Book" panose="020B0503020203020204" pitchFamily="34" charset="-78"/>
                <a:cs typeface="Avenir Book" panose="020B0503020203020204" pitchFamily="34" charset="-78"/>
              </a:rPr>
              <a:t>If sender receives </a:t>
            </a:r>
            <a:r>
              <a:rPr lang="en-GB" sz="2400" dirty="0">
                <a:solidFill>
                  <a:srgbClr val="C00000"/>
                </a:solidFill>
                <a:latin typeface="Avenir Book" panose="020B0503020203020204" pitchFamily="34" charset="-78"/>
                <a:cs typeface="Avenir Book" panose="020B0503020203020204" pitchFamily="34" charset="-78"/>
              </a:rPr>
              <a:t>3 duplicate </a:t>
            </a:r>
            <a:r>
              <a:rPr lang="en-GB" sz="2400" dirty="0" smtClean="0">
                <a:solidFill>
                  <a:srgbClr val="C00000"/>
                </a:solidFill>
                <a:latin typeface="Avenir Book" panose="020B0503020203020204" pitchFamily="34" charset="-78"/>
                <a:cs typeface="Avenir Book" panose="020B0503020203020204" pitchFamily="34" charset="-78"/>
              </a:rPr>
              <a:t>ACKs</a:t>
            </a:r>
            <a:r>
              <a:rPr lang="en-GB" sz="2400" dirty="0">
                <a:solidFill>
                  <a:prstClr val="black"/>
                </a:solidFill>
                <a:latin typeface="Avenir Book" panose="020B0503020203020204" pitchFamily="34" charset="-78"/>
                <a:cs typeface="Avenir Book" panose="020B0503020203020204" pitchFamily="34" charset="-78"/>
              </a:rPr>
              <a:t>:</a:t>
            </a:r>
          </a:p>
          <a:p>
            <a:pPr marL="521494" lvl="1" indent="-173831" defTabSz="685800">
              <a:lnSpc>
                <a:spcPct val="100000"/>
              </a:lnSpc>
              <a:spcBef>
                <a:spcPts val="375"/>
              </a:spcBef>
              <a:buFont typeface="Arial"/>
              <a:buChar char="•"/>
              <a:defRPr/>
            </a:pPr>
            <a:r>
              <a:rPr lang="en-GB" sz="2100" dirty="0">
                <a:solidFill>
                  <a:prstClr val="black"/>
                </a:solidFill>
                <a:latin typeface="Avenir Book" panose="020B0503020203020204" pitchFamily="34" charset="-78"/>
                <a:cs typeface="Avenir Book" panose="020B0503020203020204" pitchFamily="34" charset="-78"/>
              </a:rPr>
              <a:t>Likely that </a:t>
            </a:r>
            <a:r>
              <a:rPr lang="en-GB" sz="2100" dirty="0" err="1">
                <a:solidFill>
                  <a:prstClr val="black"/>
                </a:solidFill>
                <a:latin typeface="Avenir Book" panose="020B0503020203020204" pitchFamily="34" charset="-78"/>
                <a:cs typeface="Avenir Book" panose="020B0503020203020204" pitchFamily="34" charset="-78"/>
              </a:rPr>
              <a:t>unACKed</a:t>
            </a:r>
            <a:r>
              <a:rPr lang="en-GB" sz="2100" dirty="0">
                <a:solidFill>
                  <a:prstClr val="black"/>
                </a:solidFill>
                <a:latin typeface="Avenir Book" panose="020B0503020203020204" pitchFamily="34" charset="-78"/>
                <a:cs typeface="Avenir Book" panose="020B0503020203020204" pitchFamily="34" charset="-78"/>
              </a:rPr>
              <a:t> segment lost, so don’t wait for timeout</a:t>
            </a:r>
          </a:p>
          <a:p>
            <a:pPr marL="521494" lvl="1" indent="-173831" defTabSz="685800">
              <a:lnSpc>
                <a:spcPct val="100000"/>
              </a:lnSpc>
              <a:spcBef>
                <a:spcPts val="375"/>
              </a:spcBef>
              <a:buFont typeface="Arial"/>
              <a:buChar char="•"/>
              <a:defRPr/>
            </a:pPr>
            <a:r>
              <a:rPr lang="en-GB" sz="2100" dirty="0">
                <a:solidFill>
                  <a:prstClr val="black"/>
                </a:solidFill>
                <a:latin typeface="Avenir Book" panose="020B0503020203020204" pitchFamily="34" charset="-78"/>
                <a:cs typeface="Avenir Book" panose="020B0503020203020204" pitchFamily="34" charset="-78"/>
              </a:rPr>
              <a:t>Resend </a:t>
            </a:r>
            <a:r>
              <a:rPr lang="en-GB" sz="2100" dirty="0" err="1">
                <a:solidFill>
                  <a:prstClr val="black"/>
                </a:solidFill>
                <a:latin typeface="Avenir Book" panose="020B0503020203020204" pitchFamily="34" charset="-78"/>
                <a:cs typeface="Avenir Book" panose="020B0503020203020204" pitchFamily="34" charset="-78"/>
              </a:rPr>
              <a:t>unACKed</a:t>
            </a:r>
            <a:r>
              <a:rPr lang="en-GB" sz="2100" dirty="0">
                <a:solidFill>
                  <a:prstClr val="black"/>
                </a:solidFill>
                <a:latin typeface="Avenir Book" panose="020B0503020203020204" pitchFamily="34" charset="-78"/>
                <a:cs typeface="Avenir Book" panose="020B0503020203020204" pitchFamily="34" charset="-78"/>
              </a:rPr>
              <a:t> segment with smallest </a:t>
            </a:r>
            <a:r>
              <a:rPr lang="en-GB" sz="2100" dirty="0" err="1">
                <a:solidFill>
                  <a:prstClr val="black"/>
                </a:solidFill>
                <a:latin typeface="Avenir Book" panose="020B0503020203020204" pitchFamily="34" charset="-78"/>
                <a:cs typeface="Avenir Book" panose="020B0503020203020204" pitchFamily="34" charset="-78"/>
              </a:rPr>
              <a:t>seq</a:t>
            </a:r>
            <a:r>
              <a:rPr lang="en-GB" sz="2100" dirty="0">
                <a:solidFill>
                  <a:prstClr val="black"/>
                </a:solidFill>
                <a:latin typeface="Avenir Book" panose="020B0503020203020204" pitchFamily="34" charset="-78"/>
                <a:cs typeface="Avenir Book" panose="020B0503020203020204" pitchFamily="34" charset="-78"/>
              </a:rPr>
              <a:t> #</a:t>
            </a:r>
          </a:p>
        </p:txBody>
      </p:sp>
      <p:sp>
        <p:nvSpPr>
          <p:cNvPr id="136" name="Line 24">
            <a:extLst>
              <a:ext uri="{FF2B5EF4-FFF2-40B4-BE49-F238E27FC236}">
                <a16:creationId xmlns:a16="http://schemas.microsoft.com/office/drawing/2014/main" id="{A22F562A-B278-CF40-B0A2-08D7E895698A}"/>
              </a:ext>
            </a:extLst>
          </p:cNvPr>
          <p:cNvSpPr>
            <a:spLocks noChangeShapeType="1"/>
          </p:cNvSpPr>
          <p:nvPr/>
        </p:nvSpPr>
        <p:spPr bwMode="auto">
          <a:xfrm>
            <a:off x="8516838" y="4163678"/>
            <a:ext cx="2877452" cy="6855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7"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706724">
            <a:off x="9651787" y="4266061"/>
            <a:ext cx="344967"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B5</a:t>
            </a:r>
            <a:endParaRPr lang="en-US" sz="750" dirty="0">
              <a:solidFill>
                <a:srgbClr val="000000"/>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811440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wipe(left)">
                                      <p:cBhvr>
                                        <p:cTn id="7" dur="500"/>
                                        <p:tgtEl>
                                          <p:spTgt spid="1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09"/>
                                        </p:tgtEl>
                                        <p:attrNameLst>
                                          <p:attrName>style.visibility</p:attrName>
                                        </p:attrNameLst>
                                      </p:cBhvr>
                                      <p:to>
                                        <p:strVal val="visible"/>
                                      </p:to>
                                    </p:set>
                                    <p:animEffect transition="in" filter="wipe(right)">
                                      <p:cBhvr>
                                        <p:cTn id="12" dur="500"/>
                                        <p:tgtEl>
                                          <p:spTgt spid="109"/>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26"/>
                                        </p:tgtEl>
                                        <p:attrNameLst>
                                          <p:attrName>style.visibility</p:attrName>
                                        </p:attrNameLst>
                                      </p:cBhvr>
                                      <p:to>
                                        <p:strVal val="visible"/>
                                      </p:to>
                                    </p:set>
                                    <p:animEffect transition="in" filter="dissolve">
                                      <p:cBhvr>
                                        <p:cTn id="15" dur="500"/>
                                        <p:tgtEl>
                                          <p:spTgt spid="12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27"/>
                                        </p:tgtEl>
                                        <p:attrNameLst>
                                          <p:attrName>style.visibility</p:attrName>
                                        </p:attrNameLst>
                                      </p:cBhvr>
                                      <p:to>
                                        <p:strVal val="visible"/>
                                      </p:to>
                                    </p:set>
                                    <p:animEffect transition="in" filter="dissolve">
                                      <p:cBhvr>
                                        <p:cTn id="18" dur="500"/>
                                        <p:tgtEl>
                                          <p:spTgt spid="12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28"/>
                                        </p:tgtEl>
                                        <p:attrNameLst>
                                          <p:attrName>style.visibility</p:attrName>
                                        </p:attrNameLst>
                                      </p:cBhvr>
                                      <p:to>
                                        <p:strVal val="visible"/>
                                      </p:to>
                                    </p:set>
                                    <p:animEffect transition="in" filter="dissolve">
                                      <p:cBhvr>
                                        <p:cTn id="21" dur="500"/>
                                        <p:tgtEl>
                                          <p:spTgt spid="128"/>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dissolve">
                                      <p:cBhvr>
                                        <p:cTn id="24" dur="500"/>
                                        <p:tgtEl>
                                          <p:spTgt spid="129"/>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30"/>
                                        </p:tgtEl>
                                        <p:attrNameLst>
                                          <p:attrName>style.visibility</p:attrName>
                                        </p:attrNameLst>
                                      </p:cBhvr>
                                      <p:to>
                                        <p:strVal val="visible"/>
                                      </p:to>
                                    </p:set>
                                    <p:animEffect transition="in" filter="dissolve">
                                      <p:cBhvr>
                                        <p:cTn id="27" dur="500"/>
                                        <p:tgtEl>
                                          <p:spTgt spid="130"/>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31"/>
                                        </p:tgtEl>
                                        <p:attrNameLst>
                                          <p:attrName>style.visibility</p:attrName>
                                        </p:attrNameLst>
                                      </p:cBhvr>
                                      <p:to>
                                        <p:strVal val="visible"/>
                                      </p:to>
                                    </p:set>
                                    <p:animEffect transition="in" filter="dissolve">
                                      <p:cBhvr>
                                        <p:cTn id="30" dur="500"/>
                                        <p:tgtEl>
                                          <p:spTgt spid="131"/>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32"/>
                                        </p:tgtEl>
                                        <p:attrNameLst>
                                          <p:attrName>style.visibility</p:attrName>
                                        </p:attrNameLst>
                                      </p:cBhvr>
                                      <p:to>
                                        <p:strVal val="visible"/>
                                      </p:to>
                                    </p:set>
                                    <p:animEffect transition="in" filter="dissolve">
                                      <p:cBhvr>
                                        <p:cTn id="33" dur="500"/>
                                        <p:tgtEl>
                                          <p:spTgt spid="132"/>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33"/>
                                        </p:tgtEl>
                                        <p:attrNameLst>
                                          <p:attrName>style.visibility</p:attrName>
                                        </p:attrNameLst>
                                      </p:cBhvr>
                                      <p:to>
                                        <p:strVal val="visible"/>
                                      </p:to>
                                    </p:set>
                                    <p:animEffect transition="in" filter="dissolve">
                                      <p:cBhvr>
                                        <p:cTn id="36" dur="500"/>
                                        <p:tgtEl>
                                          <p:spTgt spid="133"/>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37"/>
                                        </p:tgtEl>
                                        <p:attrNameLst>
                                          <p:attrName>style.visibility</p:attrName>
                                        </p:attrNameLst>
                                      </p:cBhvr>
                                      <p:to>
                                        <p:strVal val="visible"/>
                                      </p:to>
                                    </p:set>
                                    <p:animEffect transition="in" filter="dissolve">
                                      <p:cBhvr>
                                        <p:cTn id="39"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127" grpId="0"/>
      <p:bldP spid="128" grpId="0"/>
      <p:bldP spid="129" grpId="0"/>
      <p:bldP spid="130" grpId="0"/>
      <p:bldP spid="131" grpId="0"/>
      <p:bldP spid="132" grpId="0"/>
      <p:bldP spid="133" grpId="0"/>
      <p:bldP spid="13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9" name="Rectangle 3">
            <a:extLst>
              <a:ext uri="{FF2B5EF4-FFF2-40B4-BE49-F238E27FC236}">
                <a16:creationId xmlns:a16="http://schemas.microsoft.com/office/drawing/2014/main" id="{D469BBE5-2D5E-1245-BE57-AED04CA89E18}"/>
              </a:ext>
            </a:extLst>
          </p:cNvPr>
          <p:cNvSpPr>
            <a:spLocks noGrp="1" noChangeArrowheads="1"/>
          </p:cNvSpPr>
          <p:nvPr>
            <p:ph idx="1"/>
          </p:nvPr>
        </p:nvSpPr>
        <p:spPr>
          <a:xfrm>
            <a:off x="295518" y="924450"/>
            <a:ext cx="10319835" cy="3763701"/>
          </a:xfrm>
        </p:spPr>
        <p:txBody>
          <a:bodyPr>
            <a:normAutofit/>
          </a:bodyPr>
          <a:lstStyle/>
          <a:p>
            <a:pPr marL="350044" indent="-252413">
              <a:defRPr/>
            </a:pPr>
            <a:r>
              <a:rPr lang="en-US" sz="2400" dirty="0" smtClean="0">
                <a:latin typeface="Avenir Book" panose="020B0503020203020204" pitchFamily="34" charset="-78"/>
                <a:cs typeface="Avenir Book" panose="020B0503020203020204" pitchFamily="34" charset="-78"/>
              </a:rPr>
              <a:t>Routers have input/output queue</a:t>
            </a:r>
          </a:p>
          <a:p>
            <a:pPr marL="807244" lvl="1" indent="-252413">
              <a:defRPr/>
            </a:pPr>
            <a:r>
              <a:rPr lang="en-US" sz="2000" dirty="0" smtClean="0">
                <a:latin typeface="Avenir Book" panose="020B0503020203020204" pitchFamily="34" charset="-78"/>
                <a:cs typeface="Avenir Book" panose="020B0503020203020204" pitchFamily="34" charset="-78"/>
              </a:rPr>
              <a:t>These queues get filled up </a:t>
            </a:r>
            <a:r>
              <a:rPr lang="en-US" sz="2000" dirty="0" smtClean="0">
                <a:latin typeface="Avenir Book" panose="020B0503020203020204" pitchFamily="34" charset="-78"/>
                <a:cs typeface="Avenir Book" panose="020B0503020203020204" pitchFamily="34" charset="-78"/>
                <a:sym typeface="Wingdings" panose="05000000000000000000" pitchFamily="2" charset="2"/>
              </a:rPr>
              <a:t> leads to congestion</a:t>
            </a:r>
            <a:endParaRPr lang="en-US" sz="2000" dirty="0">
              <a:latin typeface="Avenir Book" panose="020B0503020203020204" pitchFamily="34" charset="-78"/>
              <a:cs typeface="Avenir Book" panose="020B0503020203020204" pitchFamily="34" charset="-78"/>
            </a:endParaRPr>
          </a:p>
        </p:txBody>
      </p:sp>
      <p:sp>
        <p:nvSpPr>
          <p:cNvPr id="97284" name="Rectangle 2">
            <a:extLst>
              <a:ext uri="{FF2B5EF4-FFF2-40B4-BE49-F238E27FC236}">
                <a16:creationId xmlns:a16="http://schemas.microsoft.com/office/drawing/2014/main" id="{15E2A5A3-138A-0644-B40C-0B75A1130E15}"/>
              </a:ext>
            </a:extLst>
          </p:cNvPr>
          <p:cNvSpPr>
            <a:spLocks noGrp="1" noChangeArrowheads="1"/>
          </p:cNvSpPr>
          <p:nvPr>
            <p:ph type="title"/>
          </p:nvPr>
        </p:nvSpPr>
        <p:spPr>
          <a:xfrm>
            <a:off x="2100539" y="166055"/>
            <a:ext cx="8354291" cy="642002"/>
          </a:xfrm>
        </p:spPr>
        <p:txBody>
          <a:bodyPr>
            <a:normAutofit/>
          </a:bodyPr>
          <a:lstStyle/>
          <a:p>
            <a:pPr algn="ctr">
              <a:defRPr/>
            </a:pPr>
            <a:r>
              <a:rPr lang="en-US" sz="3600" dirty="0" smtClean="0">
                <a:latin typeface="Avenir Book" panose="020B0503020203020204" pitchFamily="34" charset="-78"/>
                <a:cs typeface="Avenir Book" panose="020B0503020203020204" pitchFamily="34" charset="-78"/>
              </a:rPr>
              <a:t>Network Congestion</a:t>
            </a:r>
            <a:endParaRPr lang="en-US" sz="4050" dirty="0">
              <a:latin typeface="Avenir Book" panose="020B0503020203020204" pitchFamily="34" charset="-78"/>
              <a:cs typeface="Avenir Book" panose="020B0503020203020204" pitchFamily="34" charset="-78"/>
            </a:endParaRPr>
          </a:p>
        </p:txBody>
      </p:sp>
      <p:grpSp>
        <p:nvGrpSpPr>
          <p:cNvPr id="133" name="Group 79">
            <a:extLst>
              <a:ext uri="{FF2B5EF4-FFF2-40B4-BE49-F238E27FC236}">
                <a16:creationId xmlns:a16="http://schemas.microsoft.com/office/drawing/2014/main" id="{C5196E2D-6A1D-9849-8A2B-31C0EF009838}"/>
              </a:ext>
            </a:extLst>
          </p:cNvPr>
          <p:cNvGrpSpPr>
            <a:grpSpLocks/>
          </p:cNvGrpSpPr>
          <p:nvPr/>
        </p:nvGrpSpPr>
        <p:grpSpPr bwMode="auto">
          <a:xfrm>
            <a:off x="8344831" y="2847721"/>
            <a:ext cx="2270522" cy="1357313"/>
            <a:chOff x="3074" y="2047"/>
            <a:chExt cx="1907" cy="1140"/>
          </a:xfrm>
        </p:grpSpPr>
        <p:grpSp>
          <p:nvGrpSpPr>
            <p:cNvPr id="142" name="Group 31">
              <a:extLst>
                <a:ext uri="{FF2B5EF4-FFF2-40B4-BE49-F238E27FC236}">
                  <a16:creationId xmlns:a16="http://schemas.microsoft.com/office/drawing/2014/main" id="{961F130E-3A11-5044-A5C6-98D394F90B30}"/>
                </a:ext>
              </a:extLst>
            </p:cNvPr>
            <p:cNvGrpSpPr>
              <a:grpSpLocks/>
            </p:cNvGrpSpPr>
            <p:nvPr/>
          </p:nvGrpSpPr>
          <p:grpSpPr bwMode="auto">
            <a:xfrm>
              <a:off x="3074" y="2047"/>
              <a:ext cx="1907" cy="1140"/>
              <a:chOff x="523" y="976"/>
              <a:chExt cx="2099" cy="1356"/>
            </a:xfrm>
          </p:grpSpPr>
          <p:sp>
            <p:nvSpPr>
              <p:cNvPr id="152" name="Rectangle 32">
                <a:extLst>
                  <a:ext uri="{FF2B5EF4-FFF2-40B4-BE49-F238E27FC236}">
                    <a16:creationId xmlns:a16="http://schemas.microsoft.com/office/drawing/2014/main" id="{72F70161-3D6F-B147-8A8F-41A13F54E1D6}"/>
                  </a:ext>
                </a:extLst>
              </p:cNvPr>
              <p:cNvSpPr>
                <a:spLocks noChangeArrowheads="1"/>
              </p:cNvSpPr>
              <p:nvPr/>
            </p:nvSpPr>
            <p:spPr bwMode="auto">
              <a:xfrm>
                <a:off x="1208" y="976"/>
                <a:ext cx="745" cy="13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nvGrpSpPr>
              <p:cNvPr id="153" name="Group 33">
                <a:extLst>
                  <a:ext uri="{FF2B5EF4-FFF2-40B4-BE49-F238E27FC236}">
                    <a16:creationId xmlns:a16="http://schemas.microsoft.com/office/drawing/2014/main" id="{E1D22FF4-168D-4C4A-9242-A4710729BBB9}"/>
                  </a:ext>
                </a:extLst>
              </p:cNvPr>
              <p:cNvGrpSpPr>
                <a:grpSpLocks/>
              </p:cNvGrpSpPr>
              <p:nvPr/>
            </p:nvGrpSpPr>
            <p:grpSpPr bwMode="auto">
              <a:xfrm>
                <a:off x="804" y="997"/>
                <a:ext cx="249" cy="1295"/>
                <a:chOff x="748" y="997"/>
                <a:chExt cx="249" cy="1295"/>
              </a:xfrm>
            </p:grpSpPr>
            <p:sp>
              <p:nvSpPr>
                <p:cNvPr id="172" name="Rectangle 34">
                  <a:extLst>
                    <a:ext uri="{FF2B5EF4-FFF2-40B4-BE49-F238E27FC236}">
                      <a16:creationId xmlns:a16="http://schemas.microsoft.com/office/drawing/2014/main" id="{90EE215A-C3AE-254D-88D8-6E5E1C625304}"/>
                    </a:ext>
                  </a:extLst>
                </p:cNvPr>
                <p:cNvSpPr>
                  <a:spLocks noChangeArrowheads="1"/>
                </p:cNvSpPr>
                <p:nvPr/>
              </p:nvSpPr>
              <p:spPr bwMode="auto">
                <a:xfrm>
                  <a:off x="759" y="997"/>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73" name="Rectangle 35">
                  <a:extLst>
                    <a:ext uri="{FF2B5EF4-FFF2-40B4-BE49-F238E27FC236}">
                      <a16:creationId xmlns:a16="http://schemas.microsoft.com/office/drawing/2014/main" id="{B87EB84E-1DCB-6747-983D-A91A87C6BA50}"/>
                    </a:ext>
                  </a:extLst>
                </p:cNvPr>
                <p:cNvSpPr>
                  <a:spLocks noChangeArrowheads="1"/>
                </p:cNvSpPr>
                <p:nvPr/>
              </p:nvSpPr>
              <p:spPr bwMode="auto">
                <a:xfrm>
                  <a:off x="750" y="1472"/>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74" name="Rectangle 36">
                  <a:extLst>
                    <a:ext uri="{FF2B5EF4-FFF2-40B4-BE49-F238E27FC236}">
                      <a16:creationId xmlns:a16="http://schemas.microsoft.com/office/drawing/2014/main" id="{13842296-C860-1A4C-94BA-0C09F8E543A4}"/>
                    </a:ext>
                  </a:extLst>
                </p:cNvPr>
                <p:cNvSpPr>
                  <a:spLocks noChangeArrowheads="1"/>
                </p:cNvSpPr>
                <p:nvPr/>
              </p:nvSpPr>
              <p:spPr bwMode="auto">
                <a:xfrm>
                  <a:off x="748" y="1938"/>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grpSp>
            <p:nvGrpSpPr>
              <p:cNvPr id="154" name="Group 37">
                <a:extLst>
                  <a:ext uri="{FF2B5EF4-FFF2-40B4-BE49-F238E27FC236}">
                    <a16:creationId xmlns:a16="http://schemas.microsoft.com/office/drawing/2014/main" id="{20C7A379-A501-F04B-A31A-66AAB7D4ABA9}"/>
                  </a:ext>
                </a:extLst>
              </p:cNvPr>
              <p:cNvGrpSpPr>
                <a:grpSpLocks/>
              </p:cNvGrpSpPr>
              <p:nvPr/>
            </p:nvGrpSpPr>
            <p:grpSpPr bwMode="auto">
              <a:xfrm>
                <a:off x="2109" y="1002"/>
                <a:ext cx="249" cy="1295"/>
                <a:chOff x="748" y="997"/>
                <a:chExt cx="249" cy="1295"/>
              </a:xfrm>
            </p:grpSpPr>
            <p:sp>
              <p:nvSpPr>
                <p:cNvPr id="169" name="Rectangle 38">
                  <a:extLst>
                    <a:ext uri="{FF2B5EF4-FFF2-40B4-BE49-F238E27FC236}">
                      <a16:creationId xmlns:a16="http://schemas.microsoft.com/office/drawing/2014/main" id="{9AE46CFA-B305-FE44-AB5C-0CCBC6BAF91B}"/>
                    </a:ext>
                  </a:extLst>
                </p:cNvPr>
                <p:cNvSpPr>
                  <a:spLocks noChangeArrowheads="1"/>
                </p:cNvSpPr>
                <p:nvPr/>
              </p:nvSpPr>
              <p:spPr bwMode="auto">
                <a:xfrm>
                  <a:off x="759" y="997"/>
                  <a:ext cx="238" cy="352"/>
                </a:xfrm>
                <a:prstGeom prst="rect">
                  <a:avLst/>
                </a:prstGeom>
                <a:solidFill>
                  <a:srgbClr val="FFFFFF"/>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70" name="Rectangle 39">
                  <a:extLst>
                    <a:ext uri="{FF2B5EF4-FFF2-40B4-BE49-F238E27FC236}">
                      <a16:creationId xmlns:a16="http://schemas.microsoft.com/office/drawing/2014/main" id="{06D7163C-5A06-6144-AF1D-9BE7DECCB8B7}"/>
                    </a:ext>
                  </a:extLst>
                </p:cNvPr>
                <p:cNvSpPr>
                  <a:spLocks noChangeArrowheads="1"/>
                </p:cNvSpPr>
                <p:nvPr/>
              </p:nvSpPr>
              <p:spPr bwMode="auto">
                <a:xfrm>
                  <a:off x="750" y="1472"/>
                  <a:ext cx="238" cy="352"/>
                </a:xfrm>
                <a:prstGeom prst="rect">
                  <a:avLst/>
                </a:prstGeom>
                <a:solidFill>
                  <a:srgbClr val="FFFFFF"/>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71" name="Rectangle 40">
                  <a:extLst>
                    <a:ext uri="{FF2B5EF4-FFF2-40B4-BE49-F238E27FC236}">
                      <a16:creationId xmlns:a16="http://schemas.microsoft.com/office/drawing/2014/main" id="{06F54AE9-52AF-6E46-8BE7-EDEF5EBD718A}"/>
                    </a:ext>
                  </a:extLst>
                </p:cNvPr>
                <p:cNvSpPr>
                  <a:spLocks noChangeArrowheads="1"/>
                </p:cNvSpPr>
                <p:nvPr/>
              </p:nvSpPr>
              <p:spPr bwMode="auto">
                <a:xfrm>
                  <a:off x="748" y="1940"/>
                  <a:ext cx="238" cy="352"/>
                </a:xfrm>
                <a:prstGeom prst="rect">
                  <a:avLst/>
                </a:prstGeom>
                <a:solidFill>
                  <a:srgbClr val="FFFFFF"/>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sp>
            <p:nvSpPr>
              <p:cNvPr id="155" name="Line 41">
                <a:extLst>
                  <a:ext uri="{FF2B5EF4-FFF2-40B4-BE49-F238E27FC236}">
                    <a16:creationId xmlns:a16="http://schemas.microsoft.com/office/drawing/2014/main" id="{DBC39202-C178-0345-82BD-7B039DC4DAAF}"/>
                  </a:ext>
                </a:extLst>
              </p:cNvPr>
              <p:cNvSpPr>
                <a:spLocks noChangeShapeType="1"/>
              </p:cNvSpPr>
              <p:nvPr/>
            </p:nvSpPr>
            <p:spPr bwMode="auto">
              <a:xfrm>
                <a:off x="1946" y="1181"/>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56" name="Line 42">
                <a:extLst>
                  <a:ext uri="{FF2B5EF4-FFF2-40B4-BE49-F238E27FC236}">
                    <a16:creationId xmlns:a16="http://schemas.microsoft.com/office/drawing/2014/main" id="{7204CF78-4E3E-4646-91B1-ADD2AF615C5C}"/>
                  </a:ext>
                </a:extLst>
              </p:cNvPr>
              <p:cNvSpPr>
                <a:spLocks noChangeShapeType="1"/>
              </p:cNvSpPr>
              <p:nvPr/>
            </p:nvSpPr>
            <p:spPr bwMode="auto">
              <a:xfrm>
                <a:off x="1940" y="1644"/>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57" name="Line 43">
                <a:extLst>
                  <a:ext uri="{FF2B5EF4-FFF2-40B4-BE49-F238E27FC236}">
                    <a16:creationId xmlns:a16="http://schemas.microsoft.com/office/drawing/2014/main" id="{1055BDC1-D40C-E34D-8FC0-FEC34E65B74A}"/>
                  </a:ext>
                </a:extLst>
              </p:cNvPr>
              <p:cNvSpPr>
                <a:spLocks noChangeShapeType="1"/>
              </p:cNvSpPr>
              <p:nvPr/>
            </p:nvSpPr>
            <p:spPr bwMode="auto">
              <a:xfrm>
                <a:off x="1940" y="2119"/>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58" name="Line 44">
                <a:extLst>
                  <a:ext uri="{FF2B5EF4-FFF2-40B4-BE49-F238E27FC236}">
                    <a16:creationId xmlns:a16="http://schemas.microsoft.com/office/drawing/2014/main" id="{ED714F6D-8C7C-B141-9C39-2A02E5F58775}"/>
                  </a:ext>
                </a:extLst>
              </p:cNvPr>
              <p:cNvSpPr>
                <a:spLocks noChangeShapeType="1"/>
              </p:cNvSpPr>
              <p:nvPr/>
            </p:nvSpPr>
            <p:spPr bwMode="auto">
              <a:xfrm>
                <a:off x="1044" y="1164"/>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59" name="Line 45">
                <a:extLst>
                  <a:ext uri="{FF2B5EF4-FFF2-40B4-BE49-F238E27FC236}">
                    <a16:creationId xmlns:a16="http://schemas.microsoft.com/office/drawing/2014/main" id="{933F11AA-9C89-1D46-94C9-F6A2C2D75F3D}"/>
                  </a:ext>
                </a:extLst>
              </p:cNvPr>
              <p:cNvSpPr>
                <a:spLocks noChangeShapeType="1"/>
              </p:cNvSpPr>
              <p:nvPr/>
            </p:nvSpPr>
            <p:spPr bwMode="auto">
              <a:xfrm>
                <a:off x="1038" y="162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60" name="Line 46">
                <a:extLst>
                  <a:ext uri="{FF2B5EF4-FFF2-40B4-BE49-F238E27FC236}">
                    <a16:creationId xmlns:a16="http://schemas.microsoft.com/office/drawing/2014/main" id="{24DAFD3A-BCAA-494F-BFF3-4DD6E41FEE98}"/>
                  </a:ext>
                </a:extLst>
              </p:cNvPr>
              <p:cNvSpPr>
                <a:spLocks noChangeShapeType="1"/>
              </p:cNvSpPr>
              <p:nvPr/>
            </p:nvSpPr>
            <p:spPr bwMode="auto">
              <a:xfrm>
                <a:off x="1038" y="2102"/>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61" name="Group 47">
                <a:extLst>
                  <a:ext uri="{FF2B5EF4-FFF2-40B4-BE49-F238E27FC236}">
                    <a16:creationId xmlns:a16="http://schemas.microsoft.com/office/drawing/2014/main" id="{727F9349-D858-B041-AFEF-0AA192390617}"/>
                  </a:ext>
                </a:extLst>
              </p:cNvPr>
              <p:cNvGrpSpPr>
                <a:grpSpLocks/>
              </p:cNvGrpSpPr>
              <p:nvPr/>
            </p:nvGrpSpPr>
            <p:grpSpPr bwMode="auto">
              <a:xfrm>
                <a:off x="523" y="1169"/>
                <a:ext cx="288" cy="939"/>
                <a:chOff x="-60" y="1148"/>
                <a:chExt cx="168" cy="939"/>
              </a:xfrm>
            </p:grpSpPr>
            <p:sp>
              <p:nvSpPr>
                <p:cNvPr id="166" name="Line 48">
                  <a:extLst>
                    <a:ext uri="{FF2B5EF4-FFF2-40B4-BE49-F238E27FC236}">
                      <a16:creationId xmlns:a16="http://schemas.microsoft.com/office/drawing/2014/main" id="{92DDAA32-1BC7-F341-9DF3-8F292F94E486}"/>
                    </a:ext>
                  </a:extLst>
                </p:cNvPr>
                <p:cNvSpPr>
                  <a:spLocks noChangeShapeType="1"/>
                </p:cNvSpPr>
                <p:nvPr/>
              </p:nvSpPr>
              <p:spPr bwMode="auto">
                <a:xfrm>
                  <a:off x="-54" y="1148"/>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67" name="Line 49">
                  <a:extLst>
                    <a:ext uri="{FF2B5EF4-FFF2-40B4-BE49-F238E27FC236}">
                      <a16:creationId xmlns:a16="http://schemas.microsoft.com/office/drawing/2014/main" id="{E1CF388A-0B46-9045-8B1B-9EFE86E92625}"/>
                    </a:ext>
                  </a:extLst>
                </p:cNvPr>
                <p:cNvSpPr>
                  <a:spLocks noChangeShapeType="1"/>
                </p:cNvSpPr>
                <p:nvPr/>
              </p:nvSpPr>
              <p:spPr bwMode="auto">
                <a:xfrm>
                  <a:off x="-60" y="161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68" name="Line 50">
                  <a:extLst>
                    <a:ext uri="{FF2B5EF4-FFF2-40B4-BE49-F238E27FC236}">
                      <a16:creationId xmlns:a16="http://schemas.microsoft.com/office/drawing/2014/main" id="{8098E830-FF85-B942-A58C-7073F1ABDACD}"/>
                    </a:ext>
                  </a:extLst>
                </p:cNvPr>
                <p:cNvSpPr>
                  <a:spLocks noChangeShapeType="1"/>
                </p:cNvSpPr>
                <p:nvPr/>
              </p:nvSpPr>
              <p:spPr bwMode="auto">
                <a:xfrm>
                  <a:off x="-60" y="2087"/>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62" name="Group 51">
                <a:extLst>
                  <a:ext uri="{FF2B5EF4-FFF2-40B4-BE49-F238E27FC236}">
                    <a16:creationId xmlns:a16="http://schemas.microsoft.com/office/drawing/2014/main" id="{3BE0EB8F-2722-8840-9E9E-42692DC4ECD5}"/>
                  </a:ext>
                </a:extLst>
              </p:cNvPr>
              <p:cNvGrpSpPr>
                <a:grpSpLocks/>
              </p:cNvGrpSpPr>
              <p:nvPr/>
            </p:nvGrpSpPr>
            <p:grpSpPr bwMode="auto">
              <a:xfrm>
                <a:off x="2334" y="1173"/>
                <a:ext cx="288" cy="939"/>
                <a:chOff x="-60" y="1148"/>
                <a:chExt cx="168" cy="939"/>
              </a:xfrm>
            </p:grpSpPr>
            <p:sp>
              <p:nvSpPr>
                <p:cNvPr id="163" name="Line 52">
                  <a:extLst>
                    <a:ext uri="{FF2B5EF4-FFF2-40B4-BE49-F238E27FC236}">
                      <a16:creationId xmlns:a16="http://schemas.microsoft.com/office/drawing/2014/main" id="{1471ECA8-52E2-7B48-B1D0-0E3A3FC8CCDB}"/>
                    </a:ext>
                  </a:extLst>
                </p:cNvPr>
                <p:cNvSpPr>
                  <a:spLocks noChangeShapeType="1"/>
                </p:cNvSpPr>
                <p:nvPr/>
              </p:nvSpPr>
              <p:spPr bwMode="auto">
                <a:xfrm>
                  <a:off x="-54" y="1148"/>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64" name="Line 53">
                  <a:extLst>
                    <a:ext uri="{FF2B5EF4-FFF2-40B4-BE49-F238E27FC236}">
                      <a16:creationId xmlns:a16="http://schemas.microsoft.com/office/drawing/2014/main" id="{5E4485D6-A44E-9F41-A60B-F118E84451BF}"/>
                    </a:ext>
                  </a:extLst>
                </p:cNvPr>
                <p:cNvSpPr>
                  <a:spLocks noChangeShapeType="1"/>
                </p:cNvSpPr>
                <p:nvPr/>
              </p:nvSpPr>
              <p:spPr bwMode="auto">
                <a:xfrm>
                  <a:off x="-60" y="1615"/>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65" name="Line 54">
                  <a:extLst>
                    <a:ext uri="{FF2B5EF4-FFF2-40B4-BE49-F238E27FC236}">
                      <a16:creationId xmlns:a16="http://schemas.microsoft.com/office/drawing/2014/main" id="{76683E62-74AF-A340-8049-71651532D7CF}"/>
                    </a:ext>
                  </a:extLst>
                </p:cNvPr>
                <p:cNvSpPr>
                  <a:spLocks noChangeShapeType="1"/>
                </p:cNvSpPr>
                <p:nvPr/>
              </p:nvSpPr>
              <p:spPr bwMode="auto">
                <a:xfrm>
                  <a:off x="-60" y="2087"/>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sp>
          <p:nvSpPr>
            <p:cNvPr id="144" name="Text Box 65">
              <a:extLst>
                <a:ext uri="{FF2B5EF4-FFF2-40B4-BE49-F238E27FC236}">
                  <a16:creationId xmlns:a16="http://schemas.microsoft.com/office/drawing/2014/main" id="{07D40F57-D66B-F444-8FCA-AFEAF69F0D14}"/>
                </a:ext>
              </a:extLst>
            </p:cNvPr>
            <p:cNvSpPr txBox="1">
              <a:spLocks noChangeArrowheads="1"/>
            </p:cNvSpPr>
            <p:nvPr/>
          </p:nvSpPr>
          <p:spPr bwMode="auto">
            <a:xfrm>
              <a:off x="3753" y="2436"/>
              <a:ext cx="527"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smtClean="0">
                  <a:solidFill>
                    <a:srgbClr val="000000"/>
                  </a:solidFill>
                  <a:latin typeface="Avenir Book" panose="020B0503020203020204" pitchFamily="34" charset="-78"/>
                  <a:cs typeface="Avenir Book" panose="020B0503020203020204" pitchFamily="34" charset="-78"/>
                </a:rPr>
                <a:t>Switch</a:t>
              </a:r>
              <a:endParaRPr lang="en-US" altLang="en-US" sz="1200" kern="0" dirty="0">
                <a:solidFill>
                  <a:srgbClr val="000000"/>
                </a:solidFill>
                <a:latin typeface="Avenir Book" panose="020B0503020203020204" pitchFamily="34" charset="-78"/>
                <a:cs typeface="Avenir Book" panose="020B0503020203020204" pitchFamily="34" charset="-78"/>
              </a:endParaRPr>
            </a:p>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fabric</a:t>
              </a:r>
            </a:p>
          </p:txBody>
        </p:sp>
        <p:sp>
          <p:nvSpPr>
            <p:cNvPr id="145" name="Rectangle 66">
              <a:extLst>
                <a:ext uri="{FF2B5EF4-FFF2-40B4-BE49-F238E27FC236}">
                  <a16:creationId xmlns:a16="http://schemas.microsoft.com/office/drawing/2014/main" id="{CF7111F1-74EA-1F48-AF61-C3DDC0EAC0AE}"/>
                </a:ext>
              </a:extLst>
            </p:cNvPr>
            <p:cNvSpPr>
              <a:spLocks noChangeArrowheads="1"/>
            </p:cNvSpPr>
            <p:nvPr/>
          </p:nvSpPr>
          <p:spPr bwMode="auto">
            <a:xfrm>
              <a:off x="4542" y="2583"/>
              <a:ext cx="159" cy="83"/>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46" name="Rectangle 69">
              <a:extLst>
                <a:ext uri="{FF2B5EF4-FFF2-40B4-BE49-F238E27FC236}">
                  <a16:creationId xmlns:a16="http://schemas.microsoft.com/office/drawing/2014/main" id="{C338CC7B-B194-3243-B60D-75BEFA01C177}"/>
                </a:ext>
              </a:extLst>
            </p:cNvPr>
            <p:cNvSpPr>
              <a:spLocks noChangeArrowheads="1"/>
            </p:cNvSpPr>
            <p:nvPr/>
          </p:nvSpPr>
          <p:spPr bwMode="auto">
            <a:xfrm>
              <a:off x="3369" y="2164"/>
              <a:ext cx="159" cy="82"/>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47" name="Rectangle 70">
              <a:extLst>
                <a:ext uri="{FF2B5EF4-FFF2-40B4-BE49-F238E27FC236}">
                  <a16:creationId xmlns:a16="http://schemas.microsoft.com/office/drawing/2014/main" id="{CD0DF6A5-8591-FF4A-B8B0-1D6E21620201}"/>
                </a:ext>
              </a:extLst>
            </p:cNvPr>
            <p:cNvSpPr>
              <a:spLocks noChangeArrowheads="1"/>
            </p:cNvSpPr>
            <p:nvPr/>
          </p:nvSpPr>
          <p:spPr bwMode="auto">
            <a:xfrm>
              <a:off x="3360" y="2916"/>
              <a:ext cx="159" cy="83"/>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48" name="Freeform 71">
              <a:extLst>
                <a:ext uri="{FF2B5EF4-FFF2-40B4-BE49-F238E27FC236}">
                  <a16:creationId xmlns:a16="http://schemas.microsoft.com/office/drawing/2014/main" id="{D86522CF-FBA5-EA4F-A7F3-97C45B0DB909}"/>
                </a:ext>
              </a:extLst>
            </p:cNvPr>
            <p:cNvSpPr>
              <a:spLocks/>
            </p:cNvSpPr>
            <p:nvPr/>
          </p:nvSpPr>
          <p:spPr bwMode="auto">
            <a:xfrm>
              <a:off x="3585" y="2630"/>
              <a:ext cx="848" cy="312"/>
            </a:xfrm>
            <a:custGeom>
              <a:avLst/>
              <a:gdLst>
                <a:gd name="T0" fmla="*/ 0 w 967"/>
                <a:gd name="T1" fmla="*/ 65 h 735"/>
                <a:gd name="T2" fmla="*/ 134 w 967"/>
                <a:gd name="T3" fmla="*/ 65 h 735"/>
                <a:gd name="T4" fmla="*/ 251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9" name="Freeform 72">
              <a:extLst>
                <a:ext uri="{FF2B5EF4-FFF2-40B4-BE49-F238E27FC236}">
                  <a16:creationId xmlns:a16="http://schemas.microsoft.com/office/drawing/2014/main" id="{F3DEE41D-FD9A-D049-8B83-8B6A31265C7F}"/>
                </a:ext>
              </a:extLst>
            </p:cNvPr>
            <p:cNvSpPr>
              <a:spLocks/>
            </p:cNvSpPr>
            <p:nvPr/>
          </p:nvSpPr>
          <p:spPr bwMode="auto">
            <a:xfrm>
              <a:off x="3573" y="2134"/>
              <a:ext cx="860" cy="437"/>
            </a:xfrm>
            <a:custGeom>
              <a:avLst/>
              <a:gdLst>
                <a:gd name="T0" fmla="*/ 0 w 860"/>
                <a:gd name="T1" fmla="*/ 3 h 437"/>
                <a:gd name="T2" fmla="*/ 468 w 860"/>
                <a:gd name="T3" fmla="*/ 0 h 437"/>
                <a:gd name="T4" fmla="*/ 860 w 860"/>
                <a:gd name="T5" fmla="*/ 437 h 437"/>
                <a:gd name="T6" fmla="*/ 0 60000 65536"/>
                <a:gd name="T7" fmla="*/ 0 60000 65536"/>
                <a:gd name="T8" fmla="*/ 0 60000 65536"/>
                <a:gd name="T9" fmla="*/ 0 w 860"/>
                <a:gd name="T10" fmla="*/ 0 h 437"/>
                <a:gd name="T11" fmla="*/ 860 w 860"/>
                <a:gd name="T12" fmla="*/ 437 h 437"/>
              </a:gdLst>
              <a:ahLst/>
              <a:cxnLst>
                <a:cxn ang="T6">
                  <a:pos x="T0" y="T1"/>
                </a:cxn>
                <a:cxn ang="T7">
                  <a:pos x="T2" y="T3"/>
                </a:cxn>
                <a:cxn ang="T8">
                  <a:pos x="T4" y="T5"/>
                </a:cxn>
              </a:cxnLst>
              <a:rect l="T9" t="T10" r="T11" b="T12"/>
              <a:pathLst>
                <a:path w="860" h="437">
                  <a:moveTo>
                    <a:pt x="0" y="3"/>
                  </a:moveTo>
                  <a:lnTo>
                    <a:pt x="468" y="0"/>
                  </a:lnTo>
                  <a:lnTo>
                    <a:pt x="860" y="437"/>
                  </a:lnTo>
                </a:path>
              </a:pathLst>
            </a:custGeom>
            <a:noFill/>
            <a:ln w="28575" cap="flat" cmpd="sng">
              <a:solidFill>
                <a:srgbClr val="000099"/>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50" name="Rectangle 76">
              <a:extLst>
                <a:ext uri="{FF2B5EF4-FFF2-40B4-BE49-F238E27FC236}">
                  <a16:creationId xmlns:a16="http://schemas.microsoft.com/office/drawing/2014/main" id="{CC9EB8FA-449A-AD48-B0D0-F22B0CB1DCA2}"/>
                </a:ext>
              </a:extLst>
            </p:cNvPr>
            <p:cNvSpPr>
              <a:spLocks noChangeArrowheads="1"/>
            </p:cNvSpPr>
            <p:nvPr/>
          </p:nvSpPr>
          <p:spPr bwMode="auto">
            <a:xfrm>
              <a:off x="3363" y="2563"/>
              <a:ext cx="159" cy="83"/>
            </a:xfrm>
            <a:prstGeom prst="rect">
              <a:avLst/>
            </a:prstGeom>
            <a:solidFill>
              <a:srgbClr val="00CC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51" name="Rectangle 77">
              <a:extLst>
                <a:ext uri="{FF2B5EF4-FFF2-40B4-BE49-F238E27FC236}">
                  <a16:creationId xmlns:a16="http://schemas.microsoft.com/office/drawing/2014/main" id="{ED96AE20-CFC4-C449-96F2-A1836A8ADFC9}"/>
                </a:ext>
              </a:extLst>
            </p:cNvPr>
            <p:cNvSpPr>
              <a:spLocks noChangeArrowheads="1"/>
            </p:cNvSpPr>
            <p:nvPr/>
          </p:nvSpPr>
          <p:spPr bwMode="auto">
            <a:xfrm>
              <a:off x="4542" y="2490"/>
              <a:ext cx="159" cy="83"/>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sp>
        <p:nvSpPr>
          <p:cNvPr id="185" name="Freeform 6">
            <a:extLst>
              <a:ext uri="{FF2B5EF4-FFF2-40B4-BE49-F238E27FC236}">
                <a16:creationId xmlns:a16="http://schemas.microsoft.com/office/drawing/2014/main" id="{48AC5632-6C88-9B4F-8AC4-BA566F7E218B}"/>
              </a:ext>
            </a:extLst>
          </p:cNvPr>
          <p:cNvSpPr>
            <a:spLocks/>
          </p:cNvSpPr>
          <p:nvPr/>
        </p:nvSpPr>
        <p:spPr bwMode="auto">
          <a:xfrm>
            <a:off x="5237882" y="3468274"/>
            <a:ext cx="250825" cy="9302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6" name="Freeform 3">
            <a:extLst>
              <a:ext uri="{FF2B5EF4-FFF2-40B4-BE49-F238E27FC236}">
                <a16:creationId xmlns:a16="http://schemas.microsoft.com/office/drawing/2014/main" id="{28E26305-1B9C-8A47-B034-2E9BCCD87DED}"/>
              </a:ext>
            </a:extLst>
          </p:cNvPr>
          <p:cNvSpPr>
            <a:spLocks/>
          </p:cNvSpPr>
          <p:nvPr/>
        </p:nvSpPr>
        <p:spPr bwMode="auto">
          <a:xfrm>
            <a:off x="6169468" y="3466208"/>
            <a:ext cx="250825" cy="9302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87" name="Group 186">
            <a:extLst>
              <a:ext uri="{FF2B5EF4-FFF2-40B4-BE49-F238E27FC236}">
                <a16:creationId xmlns:a16="http://schemas.microsoft.com/office/drawing/2014/main" id="{3138E679-7A6F-3F4C-9CD4-1BC53C242F2F}"/>
              </a:ext>
            </a:extLst>
          </p:cNvPr>
          <p:cNvGrpSpPr/>
          <p:nvPr/>
        </p:nvGrpSpPr>
        <p:grpSpPr>
          <a:xfrm>
            <a:off x="5588976" y="3440670"/>
            <a:ext cx="586768" cy="904023"/>
            <a:chOff x="10910965" y="2513124"/>
            <a:chExt cx="586768" cy="904023"/>
          </a:xfrm>
        </p:grpSpPr>
        <p:sp>
          <p:nvSpPr>
            <p:cNvPr id="188" name="Rectangle 187">
              <a:extLst>
                <a:ext uri="{FF2B5EF4-FFF2-40B4-BE49-F238E27FC236}">
                  <a16:creationId xmlns:a16="http://schemas.microsoft.com/office/drawing/2014/main" id="{59524EB8-FD55-1D48-99F1-D1FB7A8F9D07}"/>
                </a:ext>
              </a:extLst>
            </p:cNvPr>
            <p:cNvSpPr/>
            <p:nvPr/>
          </p:nvSpPr>
          <p:spPr>
            <a:xfrm>
              <a:off x="10916736" y="2513124"/>
              <a:ext cx="574264" cy="904023"/>
            </a:xfrm>
            <a:prstGeom prst="rect">
              <a:avLst/>
            </a:prstGeom>
            <a:solidFill>
              <a:schemeClr val="bg1"/>
            </a:solidFill>
            <a:ln w="19050">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189" name="Straight Connector 188">
              <a:extLst>
                <a:ext uri="{FF2B5EF4-FFF2-40B4-BE49-F238E27FC236}">
                  <a16:creationId xmlns:a16="http://schemas.microsoft.com/office/drawing/2014/main" id="{F1173737-3613-AA43-B1AC-4838A3EDB684}"/>
                </a:ext>
              </a:extLst>
            </p:cNvPr>
            <p:cNvCxnSpPr/>
            <p:nvPr/>
          </p:nvCxnSpPr>
          <p:spPr>
            <a:xfrm>
              <a:off x="10910965" y="2696064"/>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5C427322-6070-F549-83A0-B70739AD3320}"/>
                </a:ext>
              </a:extLst>
            </p:cNvPr>
            <p:cNvCxnSpPr/>
            <p:nvPr/>
          </p:nvCxnSpPr>
          <p:spPr>
            <a:xfrm>
              <a:off x="10914332" y="2881753"/>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9463F3C4-F379-1D41-902B-28BB5B0172CF}"/>
                </a:ext>
              </a:extLst>
            </p:cNvPr>
            <p:cNvCxnSpPr/>
            <p:nvPr/>
          </p:nvCxnSpPr>
          <p:spPr>
            <a:xfrm>
              <a:off x="10923469" y="3064677"/>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34B78D94-0CBB-174E-B3E9-C26DCE4669A5}"/>
                </a:ext>
              </a:extLst>
            </p:cNvPr>
            <p:cNvCxnSpPr/>
            <p:nvPr/>
          </p:nvCxnSpPr>
          <p:spPr>
            <a:xfrm>
              <a:off x="10915293" y="3242073"/>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3" name="Freeform 9">
            <a:extLst>
              <a:ext uri="{FF2B5EF4-FFF2-40B4-BE49-F238E27FC236}">
                <a16:creationId xmlns:a16="http://schemas.microsoft.com/office/drawing/2014/main" id="{5547101E-4A79-584C-9989-5E85D28B6DAA}"/>
              </a:ext>
            </a:extLst>
          </p:cNvPr>
          <p:cNvSpPr>
            <a:spLocks/>
          </p:cNvSpPr>
          <p:nvPr/>
        </p:nvSpPr>
        <p:spPr bwMode="auto">
          <a:xfrm flipH="1">
            <a:off x="2015582" y="2324323"/>
            <a:ext cx="430143" cy="900469"/>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 name="connsiteX0" fmla="*/ 10401 w 10401"/>
              <a:gd name="connsiteY0" fmla="*/ 9412 h 9459"/>
              <a:gd name="connsiteX1" fmla="*/ 0 w 10401"/>
              <a:gd name="connsiteY1" fmla="*/ 0 h 9459"/>
              <a:gd name="connsiteX2" fmla="*/ 401 w 10401"/>
              <a:gd name="connsiteY2" fmla="*/ 8992 h 9459"/>
              <a:gd name="connsiteX3" fmla="*/ 5483 w 10401"/>
              <a:gd name="connsiteY3" fmla="*/ 9459 h 9459"/>
              <a:gd name="connsiteX4" fmla="*/ 10401 w 10401"/>
              <a:gd name="connsiteY4" fmla="*/ 9412 h 9459"/>
              <a:gd name="connsiteX0" fmla="*/ 14206 w 14206"/>
              <a:gd name="connsiteY0" fmla="*/ 3611 h 10000"/>
              <a:gd name="connsiteX1" fmla="*/ 0 w 14206"/>
              <a:gd name="connsiteY1" fmla="*/ 0 h 10000"/>
              <a:gd name="connsiteX2" fmla="*/ 386 w 14206"/>
              <a:gd name="connsiteY2" fmla="*/ 9506 h 10000"/>
              <a:gd name="connsiteX3" fmla="*/ 5272 w 14206"/>
              <a:gd name="connsiteY3" fmla="*/ 10000 h 10000"/>
              <a:gd name="connsiteX4" fmla="*/ 14206 w 14206"/>
              <a:gd name="connsiteY4" fmla="*/ 3611 h 10000"/>
              <a:gd name="connsiteX0" fmla="*/ 14206 w 16488"/>
              <a:gd name="connsiteY0" fmla="*/ 3611 h 9506"/>
              <a:gd name="connsiteX1" fmla="*/ 0 w 16488"/>
              <a:gd name="connsiteY1" fmla="*/ 0 h 9506"/>
              <a:gd name="connsiteX2" fmla="*/ 386 w 16488"/>
              <a:gd name="connsiteY2" fmla="*/ 9506 h 9506"/>
              <a:gd name="connsiteX3" fmla="*/ 16488 w 16488"/>
              <a:gd name="connsiteY3" fmla="*/ 6207 h 9506"/>
              <a:gd name="connsiteX4" fmla="*/ 14206 w 16488"/>
              <a:gd name="connsiteY4" fmla="*/ 3611 h 9506"/>
              <a:gd name="connsiteX0" fmla="*/ 8616 w 10000"/>
              <a:gd name="connsiteY0" fmla="*/ 3799 h 10765"/>
              <a:gd name="connsiteX1" fmla="*/ 0 w 10000"/>
              <a:gd name="connsiteY1" fmla="*/ 0 h 10765"/>
              <a:gd name="connsiteX2" fmla="*/ 128 w 10000"/>
              <a:gd name="connsiteY2" fmla="*/ 10765 h 10765"/>
              <a:gd name="connsiteX3" fmla="*/ 10000 w 10000"/>
              <a:gd name="connsiteY3" fmla="*/ 6530 h 10765"/>
              <a:gd name="connsiteX4" fmla="*/ 8616 w 10000"/>
              <a:gd name="connsiteY4" fmla="*/ 3799 h 10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765">
                <a:moveTo>
                  <a:pt x="8616" y="3799"/>
                </a:moveTo>
                <a:lnTo>
                  <a:pt x="0" y="0"/>
                </a:lnTo>
                <a:cubicBezTo>
                  <a:pt x="78" y="3333"/>
                  <a:pt x="50" y="7432"/>
                  <a:pt x="128" y="10765"/>
                </a:cubicBezTo>
                <a:lnTo>
                  <a:pt x="10000" y="6530"/>
                </a:lnTo>
                <a:lnTo>
                  <a:pt x="8616" y="3799"/>
                </a:lnTo>
                <a:close/>
              </a:path>
            </a:pathLst>
          </a:custGeom>
          <a:gradFill rotWithShape="1">
            <a:gsLst>
              <a:gs pos="0">
                <a:srgbClr val="B2B2B2"/>
              </a:gs>
              <a:gs pos="100000">
                <a:srgbClr val="FFFFFF"/>
              </a:gs>
            </a:gsLst>
            <a:lin ang="0" scaled="1"/>
          </a:gradFill>
          <a:ln>
            <a:noFill/>
          </a:ln>
          <a:effectLst/>
          <a:extLst>
            <a:ext uri="{91240B29-F687-4F45-9708-019B960494DF}">
              <a14:hiddenLine xmlns:a14="http://schemas.microsoft.com/office/drawing/2010/main" w="9525">
                <a:solidFill>
                  <a:srgbClr val="DDDDDD"/>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94" name="Group 193">
            <a:extLst>
              <a:ext uri="{FF2B5EF4-FFF2-40B4-BE49-F238E27FC236}">
                <a16:creationId xmlns:a16="http://schemas.microsoft.com/office/drawing/2014/main" id="{B6427DD3-BCDC-1D47-B9EA-F052CBEE3779}"/>
              </a:ext>
            </a:extLst>
          </p:cNvPr>
          <p:cNvGrpSpPr/>
          <p:nvPr/>
        </p:nvGrpSpPr>
        <p:grpSpPr>
          <a:xfrm>
            <a:off x="1554750" y="3216982"/>
            <a:ext cx="586768" cy="904023"/>
            <a:chOff x="10910965" y="2513124"/>
            <a:chExt cx="586768" cy="904023"/>
          </a:xfrm>
        </p:grpSpPr>
        <p:sp>
          <p:nvSpPr>
            <p:cNvPr id="195" name="Rectangle 194">
              <a:extLst>
                <a:ext uri="{FF2B5EF4-FFF2-40B4-BE49-F238E27FC236}">
                  <a16:creationId xmlns:a16="http://schemas.microsoft.com/office/drawing/2014/main" id="{334B80B7-DAB2-0C45-A85B-02F9853489C8}"/>
                </a:ext>
              </a:extLst>
            </p:cNvPr>
            <p:cNvSpPr/>
            <p:nvPr/>
          </p:nvSpPr>
          <p:spPr>
            <a:xfrm>
              <a:off x="10916736" y="2513124"/>
              <a:ext cx="574264" cy="904023"/>
            </a:xfrm>
            <a:prstGeom prst="rect">
              <a:avLst/>
            </a:prstGeom>
            <a:solidFill>
              <a:schemeClr val="bg1"/>
            </a:solidFill>
            <a:ln w="19050">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196" name="Straight Connector 195">
              <a:extLst>
                <a:ext uri="{FF2B5EF4-FFF2-40B4-BE49-F238E27FC236}">
                  <a16:creationId xmlns:a16="http://schemas.microsoft.com/office/drawing/2014/main" id="{9B105EEA-CD5C-4D41-AA8D-44A16BCD200E}"/>
                </a:ext>
              </a:extLst>
            </p:cNvPr>
            <p:cNvCxnSpPr/>
            <p:nvPr/>
          </p:nvCxnSpPr>
          <p:spPr>
            <a:xfrm>
              <a:off x="10910965" y="2696064"/>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300FADAA-FF42-DC4F-B232-CEDC63569590}"/>
                </a:ext>
              </a:extLst>
            </p:cNvPr>
            <p:cNvCxnSpPr/>
            <p:nvPr/>
          </p:nvCxnSpPr>
          <p:spPr>
            <a:xfrm>
              <a:off x="10914332" y="2881753"/>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96243C39-7124-B447-92F8-07DFDCABC20C}"/>
                </a:ext>
              </a:extLst>
            </p:cNvPr>
            <p:cNvCxnSpPr/>
            <p:nvPr/>
          </p:nvCxnSpPr>
          <p:spPr>
            <a:xfrm>
              <a:off x="10923469" y="3064677"/>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D2849888-7EC3-EB4C-8BC1-51F7CF36C2D6}"/>
                </a:ext>
              </a:extLst>
            </p:cNvPr>
            <p:cNvCxnSpPr/>
            <p:nvPr/>
          </p:nvCxnSpPr>
          <p:spPr>
            <a:xfrm>
              <a:off x="10915293" y="3242073"/>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0" name="Group 199">
            <a:extLst>
              <a:ext uri="{FF2B5EF4-FFF2-40B4-BE49-F238E27FC236}">
                <a16:creationId xmlns:a16="http://schemas.microsoft.com/office/drawing/2014/main" id="{F01A9AD5-3D29-E044-89AB-2A8A2872A48C}"/>
              </a:ext>
            </a:extLst>
          </p:cNvPr>
          <p:cNvGrpSpPr/>
          <p:nvPr/>
        </p:nvGrpSpPr>
        <p:grpSpPr>
          <a:xfrm>
            <a:off x="2431050" y="2328490"/>
            <a:ext cx="586768" cy="904023"/>
            <a:chOff x="10910965" y="2513124"/>
            <a:chExt cx="586768" cy="904023"/>
          </a:xfrm>
        </p:grpSpPr>
        <p:sp>
          <p:nvSpPr>
            <p:cNvPr id="201" name="Rectangle 200">
              <a:extLst>
                <a:ext uri="{FF2B5EF4-FFF2-40B4-BE49-F238E27FC236}">
                  <a16:creationId xmlns:a16="http://schemas.microsoft.com/office/drawing/2014/main" id="{4FE038A7-CF8F-144F-89E6-58D5113323E4}"/>
                </a:ext>
              </a:extLst>
            </p:cNvPr>
            <p:cNvSpPr/>
            <p:nvPr/>
          </p:nvSpPr>
          <p:spPr>
            <a:xfrm>
              <a:off x="10916736" y="2513124"/>
              <a:ext cx="574264" cy="904023"/>
            </a:xfrm>
            <a:prstGeom prst="rect">
              <a:avLst/>
            </a:prstGeom>
            <a:solidFill>
              <a:schemeClr val="bg1"/>
            </a:solidFill>
            <a:ln w="19050">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02" name="Straight Connector 201">
              <a:extLst>
                <a:ext uri="{FF2B5EF4-FFF2-40B4-BE49-F238E27FC236}">
                  <a16:creationId xmlns:a16="http://schemas.microsoft.com/office/drawing/2014/main" id="{022D2CD4-E115-9446-9F3B-70153BE86FD0}"/>
                </a:ext>
              </a:extLst>
            </p:cNvPr>
            <p:cNvCxnSpPr/>
            <p:nvPr/>
          </p:nvCxnSpPr>
          <p:spPr>
            <a:xfrm>
              <a:off x="10910965" y="2696064"/>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8DA93D54-B8CD-E944-A9A0-CD19B3D9BEB3}"/>
                </a:ext>
              </a:extLst>
            </p:cNvPr>
            <p:cNvCxnSpPr/>
            <p:nvPr/>
          </p:nvCxnSpPr>
          <p:spPr>
            <a:xfrm>
              <a:off x="10914332" y="2881753"/>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8C307284-45EC-EF40-B8C6-ACFAE3B84F26}"/>
                </a:ext>
              </a:extLst>
            </p:cNvPr>
            <p:cNvCxnSpPr/>
            <p:nvPr/>
          </p:nvCxnSpPr>
          <p:spPr>
            <a:xfrm>
              <a:off x="10923469" y="3064677"/>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A5E51FF6-6B9B-CB46-932F-6752F8BC41C5}"/>
                </a:ext>
              </a:extLst>
            </p:cNvPr>
            <p:cNvCxnSpPr/>
            <p:nvPr/>
          </p:nvCxnSpPr>
          <p:spPr>
            <a:xfrm>
              <a:off x="10915293" y="3242073"/>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6" name="Freeform 6">
            <a:extLst>
              <a:ext uri="{FF2B5EF4-FFF2-40B4-BE49-F238E27FC236}">
                <a16:creationId xmlns:a16="http://schemas.microsoft.com/office/drawing/2014/main" id="{48AC5632-6C88-9B4F-8AC4-BA566F7E218B}"/>
              </a:ext>
            </a:extLst>
          </p:cNvPr>
          <p:cNvSpPr>
            <a:spLocks/>
          </p:cNvSpPr>
          <p:nvPr/>
        </p:nvSpPr>
        <p:spPr bwMode="auto">
          <a:xfrm>
            <a:off x="6545706" y="2464811"/>
            <a:ext cx="250825" cy="9302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07" name="Group 206">
            <a:extLst>
              <a:ext uri="{FF2B5EF4-FFF2-40B4-BE49-F238E27FC236}">
                <a16:creationId xmlns:a16="http://schemas.microsoft.com/office/drawing/2014/main" id="{7395260E-0495-5549-B67B-D0932B2922A1}"/>
              </a:ext>
            </a:extLst>
          </p:cNvPr>
          <p:cNvGrpSpPr/>
          <p:nvPr/>
        </p:nvGrpSpPr>
        <p:grpSpPr>
          <a:xfrm>
            <a:off x="5967517" y="2440677"/>
            <a:ext cx="586768" cy="904023"/>
            <a:chOff x="10910965" y="2513124"/>
            <a:chExt cx="586768" cy="904023"/>
          </a:xfrm>
        </p:grpSpPr>
        <p:sp>
          <p:nvSpPr>
            <p:cNvPr id="208" name="Rectangle 207">
              <a:extLst>
                <a:ext uri="{FF2B5EF4-FFF2-40B4-BE49-F238E27FC236}">
                  <a16:creationId xmlns:a16="http://schemas.microsoft.com/office/drawing/2014/main" id="{F9C766A0-70B1-1B4B-AE37-4A6E9AF88F33}"/>
                </a:ext>
              </a:extLst>
            </p:cNvPr>
            <p:cNvSpPr/>
            <p:nvPr/>
          </p:nvSpPr>
          <p:spPr>
            <a:xfrm>
              <a:off x="10916736" y="2513124"/>
              <a:ext cx="574264" cy="904023"/>
            </a:xfrm>
            <a:prstGeom prst="rect">
              <a:avLst/>
            </a:prstGeom>
            <a:solidFill>
              <a:schemeClr val="bg1"/>
            </a:solidFill>
            <a:ln w="19050">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09" name="Straight Connector 208">
              <a:extLst>
                <a:ext uri="{FF2B5EF4-FFF2-40B4-BE49-F238E27FC236}">
                  <a16:creationId xmlns:a16="http://schemas.microsoft.com/office/drawing/2014/main" id="{AC485D2E-710B-7446-BEF0-A9782257832E}"/>
                </a:ext>
              </a:extLst>
            </p:cNvPr>
            <p:cNvCxnSpPr/>
            <p:nvPr/>
          </p:nvCxnSpPr>
          <p:spPr>
            <a:xfrm>
              <a:off x="10910965" y="2696064"/>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67BF4BF4-4371-1D47-B858-D6B04135BAE0}"/>
                </a:ext>
              </a:extLst>
            </p:cNvPr>
            <p:cNvCxnSpPr/>
            <p:nvPr/>
          </p:nvCxnSpPr>
          <p:spPr>
            <a:xfrm>
              <a:off x="10914332" y="2881753"/>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02AEE228-C85E-AC45-B2C5-C8182C643EF4}"/>
                </a:ext>
              </a:extLst>
            </p:cNvPr>
            <p:cNvCxnSpPr/>
            <p:nvPr/>
          </p:nvCxnSpPr>
          <p:spPr>
            <a:xfrm>
              <a:off x="10923469" y="3064677"/>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0353931E-8944-EF4A-9720-7519EA6C48F0}"/>
                </a:ext>
              </a:extLst>
            </p:cNvPr>
            <p:cNvCxnSpPr/>
            <p:nvPr/>
          </p:nvCxnSpPr>
          <p:spPr>
            <a:xfrm>
              <a:off x="10915293" y="3242073"/>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1" name="Group 124">
            <a:extLst>
              <a:ext uri="{FF2B5EF4-FFF2-40B4-BE49-F238E27FC236}">
                <a16:creationId xmlns:a16="http://schemas.microsoft.com/office/drawing/2014/main" id="{09EDE4D1-769E-664A-B492-F153D45C56DF}"/>
              </a:ext>
            </a:extLst>
          </p:cNvPr>
          <p:cNvGrpSpPr>
            <a:grpSpLocks/>
          </p:cNvGrpSpPr>
          <p:nvPr/>
        </p:nvGrpSpPr>
        <p:grpSpPr bwMode="auto">
          <a:xfrm>
            <a:off x="1586292" y="2600576"/>
            <a:ext cx="525463" cy="434975"/>
            <a:chOff x="-44" y="1473"/>
            <a:chExt cx="981" cy="1105"/>
          </a:xfrm>
        </p:grpSpPr>
        <p:pic>
          <p:nvPicPr>
            <p:cNvPr id="222" name="Picture 125" descr="desktop_computer_stylized_medium">
              <a:extLst>
                <a:ext uri="{FF2B5EF4-FFF2-40B4-BE49-F238E27FC236}">
                  <a16:creationId xmlns:a16="http://schemas.microsoft.com/office/drawing/2014/main" id="{BCF21B40-E1CC-014D-891D-609787EB16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3" name="Freeform 126">
              <a:extLst>
                <a:ext uri="{FF2B5EF4-FFF2-40B4-BE49-F238E27FC236}">
                  <a16:creationId xmlns:a16="http://schemas.microsoft.com/office/drawing/2014/main" id="{083D804D-E191-C349-B559-AC9913D588A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224" name="Freeform 12">
            <a:extLst>
              <a:ext uri="{FF2B5EF4-FFF2-40B4-BE49-F238E27FC236}">
                <a16:creationId xmlns:a16="http://schemas.microsoft.com/office/drawing/2014/main" id="{AC913105-44C9-2F4B-B4CF-997DA724B11C}"/>
              </a:ext>
            </a:extLst>
          </p:cNvPr>
          <p:cNvSpPr>
            <a:spLocks/>
          </p:cNvSpPr>
          <p:nvPr/>
        </p:nvSpPr>
        <p:spPr bwMode="auto">
          <a:xfrm flipH="1">
            <a:off x="1310131" y="3215383"/>
            <a:ext cx="250825" cy="9302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5" name="Line 33">
            <a:extLst>
              <a:ext uri="{FF2B5EF4-FFF2-40B4-BE49-F238E27FC236}">
                <a16:creationId xmlns:a16="http://schemas.microsoft.com/office/drawing/2014/main" id="{A9B30674-B59F-1643-8F90-1D2641E2102B}"/>
              </a:ext>
            </a:extLst>
          </p:cNvPr>
          <p:cNvSpPr>
            <a:spLocks noChangeShapeType="1"/>
          </p:cNvSpPr>
          <p:nvPr/>
        </p:nvSpPr>
        <p:spPr bwMode="auto">
          <a:xfrm flipH="1">
            <a:off x="2472181" y="3348733"/>
            <a:ext cx="923925" cy="866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6" name="Text Box 42">
            <a:extLst>
              <a:ext uri="{FF2B5EF4-FFF2-40B4-BE49-F238E27FC236}">
                <a16:creationId xmlns:a16="http://schemas.microsoft.com/office/drawing/2014/main" id="{45FD0EC2-A145-DC4A-9A60-DC5E453EC52B}"/>
              </a:ext>
            </a:extLst>
          </p:cNvPr>
          <p:cNvSpPr txBox="1">
            <a:spLocks noChangeArrowheads="1"/>
          </p:cNvSpPr>
          <p:nvPr/>
        </p:nvSpPr>
        <p:spPr bwMode="auto">
          <a:xfrm>
            <a:off x="1400016" y="2335159"/>
            <a:ext cx="913861"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C00000"/>
                </a:solidFill>
                <a:effectLst/>
                <a:uLnTx/>
                <a:uFillTx/>
                <a:latin typeface="Arial" panose="020B0604020202020204" pitchFamily="34" charset="0"/>
                <a:ea typeface="ＭＳ Ｐゴシック" panose="020B0600070205080204" pitchFamily="34" charset="-128"/>
                <a:cs typeface="+mn-cs"/>
              </a:rPr>
              <a:t>Host A</a:t>
            </a:r>
            <a:endParaRPr kumimoji="0" lang="en-US" altLang="en-US" sz="4000" b="0" i="0" u="none" strike="noStrike" kern="1200" cap="none" spc="0" normalizeH="0" baseline="0" noProof="0" dirty="0">
              <a:ln>
                <a:noFill/>
              </a:ln>
              <a:solidFill>
                <a:srgbClr val="C00000"/>
              </a:solidFill>
              <a:effectLst/>
              <a:uLnTx/>
              <a:uFillTx/>
              <a:latin typeface="Comic Sans MS" panose="030F0902030302020204" pitchFamily="66" charset="0"/>
              <a:ea typeface="ＭＳ Ｐゴシック" panose="020B0600070205080204" pitchFamily="34" charset="-128"/>
              <a:cs typeface="+mn-cs"/>
            </a:endParaRPr>
          </a:p>
        </p:txBody>
      </p:sp>
      <p:sp>
        <p:nvSpPr>
          <p:cNvPr id="227" name="Text Box 52">
            <a:extLst>
              <a:ext uri="{FF2B5EF4-FFF2-40B4-BE49-F238E27FC236}">
                <a16:creationId xmlns:a16="http://schemas.microsoft.com/office/drawing/2014/main" id="{4BAC9BCC-8A73-B14B-8D28-0C77BB126162}"/>
              </a:ext>
            </a:extLst>
          </p:cNvPr>
          <p:cNvSpPr txBox="1">
            <a:spLocks noChangeArrowheads="1"/>
          </p:cNvSpPr>
          <p:nvPr/>
        </p:nvSpPr>
        <p:spPr bwMode="auto">
          <a:xfrm>
            <a:off x="1395798" y="4263808"/>
            <a:ext cx="799129"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13A3"/>
                </a:solidFill>
                <a:effectLst/>
                <a:uLnTx/>
                <a:uFillTx/>
                <a:latin typeface="Arial" panose="020B0604020202020204" pitchFamily="34" charset="0"/>
                <a:ea typeface="ＭＳ Ｐゴシック" panose="020B0600070205080204" pitchFamily="34" charset="-128"/>
                <a:cs typeface="+mn-cs"/>
              </a:rPr>
              <a:t>Host B</a:t>
            </a:r>
            <a:endParaRPr kumimoji="0" lang="en-US" altLang="en-US" sz="4000" b="0" i="0" u="none" strike="noStrike" kern="1200" cap="none" spc="0" normalizeH="0" baseline="0" noProof="0" dirty="0">
              <a:ln>
                <a:noFill/>
              </a:ln>
              <a:solidFill>
                <a:srgbClr val="0013A3"/>
              </a:solidFill>
              <a:effectLst/>
              <a:uLnTx/>
              <a:uFillTx/>
              <a:latin typeface="Comic Sans MS" panose="030F0902030302020204" pitchFamily="66" charset="0"/>
              <a:ea typeface="ＭＳ Ｐゴシック" panose="020B0600070205080204" pitchFamily="34" charset="-128"/>
              <a:cs typeface="+mn-cs"/>
            </a:endParaRPr>
          </a:p>
        </p:txBody>
      </p:sp>
      <p:sp>
        <p:nvSpPr>
          <p:cNvPr id="228" name="Line 53">
            <a:extLst>
              <a:ext uri="{FF2B5EF4-FFF2-40B4-BE49-F238E27FC236}">
                <a16:creationId xmlns:a16="http://schemas.microsoft.com/office/drawing/2014/main" id="{8E626A5E-7769-D34B-B652-6F3C2A3740FB}"/>
              </a:ext>
            </a:extLst>
          </p:cNvPr>
          <p:cNvSpPr>
            <a:spLocks noChangeShapeType="1"/>
          </p:cNvSpPr>
          <p:nvPr/>
        </p:nvSpPr>
        <p:spPr bwMode="auto">
          <a:xfrm flipH="1">
            <a:off x="2957956" y="3748783"/>
            <a:ext cx="609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9" name="Line 54">
            <a:extLst>
              <a:ext uri="{FF2B5EF4-FFF2-40B4-BE49-F238E27FC236}">
                <a16:creationId xmlns:a16="http://schemas.microsoft.com/office/drawing/2014/main" id="{DFB6E6E2-8DA8-C549-8AC1-828F8F828431}"/>
              </a:ext>
            </a:extLst>
          </p:cNvPr>
          <p:cNvSpPr>
            <a:spLocks noChangeShapeType="1"/>
          </p:cNvSpPr>
          <p:nvPr/>
        </p:nvSpPr>
        <p:spPr bwMode="auto">
          <a:xfrm flipH="1">
            <a:off x="4577206" y="3748783"/>
            <a:ext cx="609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0" name="Line 55">
            <a:extLst>
              <a:ext uri="{FF2B5EF4-FFF2-40B4-BE49-F238E27FC236}">
                <a16:creationId xmlns:a16="http://schemas.microsoft.com/office/drawing/2014/main" id="{66F3E5E4-6136-594F-B2C6-BF81A4932B2E}"/>
              </a:ext>
            </a:extLst>
          </p:cNvPr>
          <p:cNvSpPr>
            <a:spLocks noChangeShapeType="1"/>
          </p:cNvSpPr>
          <p:nvPr/>
        </p:nvSpPr>
        <p:spPr bwMode="auto">
          <a:xfrm flipH="1">
            <a:off x="4701031" y="3348733"/>
            <a:ext cx="923925" cy="866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1" name="Line 57">
            <a:extLst>
              <a:ext uri="{FF2B5EF4-FFF2-40B4-BE49-F238E27FC236}">
                <a16:creationId xmlns:a16="http://schemas.microsoft.com/office/drawing/2014/main" id="{3D95A033-C14C-3448-9016-0C9E6C4CF3A2}"/>
              </a:ext>
            </a:extLst>
          </p:cNvPr>
          <p:cNvSpPr>
            <a:spLocks noChangeShapeType="1"/>
          </p:cNvSpPr>
          <p:nvPr/>
        </p:nvSpPr>
        <p:spPr bwMode="auto">
          <a:xfrm flipH="1">
            <a:off x="5622927" y="3348880"/>
            <a:ext cx="4397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32" name="Group 127">
            <a:extLst>
              <a:ext uri="{FF2B5EF4-FFF2-40B4-BE49-F238E27FC236}">
                <a16:creationId xmlns:a16="http://schemas.microsoft.com/office/drawing/2014/main" id="{879C5F16-9AAB-6840-B838-D482AFD339D0}"/>
              </a:ext>
            </a:extLst>
          </p:cNvPr>
          <p:cNvGrpSpPr>
            <a:grpSpLocks/>
          </p:cNvGrpSpPr>
          <p:nvPr/>
        </p:nvGrpSpPr>
        <p:grpSpPr bwMode="auto">
          <a:xfrm>
            <a:off x="6645718" y="3056633"/>
            <a:ext cx="231775" cy="441325"/>
            <a:chOff x="4140" y="429"/>
            <a:chExt cx="1425" cy="2396"/>
          </a:xfrm>
        </p:grpSpPr>
        <p:sp>
          <p:nvSpPr>
            <p:cNvPr id="233" name="Freeform 128">
              <a:extLst>
                <a:ext uri="{FF2B5EF4-FFF2-40B4-BE49-F238E27FC236}">
                  <a16:creationId xmlns:a16="http://schemas.microsoft.com/office/drawing/2014/main" id="{EEE9D070-85E1-B647-B7C8-1DB5376AB2DB}"/>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4" name="Rectangle 129">
              <a:extLst>
                <a:ext uri="{FF2B5EF4-FFF2-40B4-BE49-F238E27FC236}">
                  <a16:creationId xmlns:a16="http://schemas.microsoft.com/office/drawing/2014/main" id="{E73B241F-DFB6-C64D-BF7F-84EE703171DB}"/>
                </a:ext>
              </a:extLst>
            </p:cNvPr>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5" name="Freeform 130">
              <a:extLst>
                <a:ext uri="{FF2B5EF4-FFF2-40B4-BE49-F238E27FC236}">
                  <a16:creationId xmlns:a16="http://schemas.microsoft.com/office/drawing/2014/main" id="{64CD10E5-9AA0-9F41-9104-ED6E9D5A2A7B}"/>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6" name="Freeform 131">
              <a:extLst>
                <a:ext uri="{FF2B5EF4-FFF2-40B4-BE49-F238E27FC236}">
                  <a16:creationId xmlns:a16="http://schemas.microsoft.com/office/drawing/2014/main" id="{8E369838-B1C5-9B4A-8873-925C9867C0AC}"/>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7" name="Rectangle 132">
              <a:extLst>
                <a:ext uri="{FF2B5EF4-FFF2-40B4-BE49-F238E27FC236}">
                  <a16:creationId xmlns:a16="http://schemas.microsoft.com/office/drawing/2014/main" id="{44FFFEBD-8F73-6E40-B407-310565525D04}"/>
                </a:ext>
              </a:extLst>
            </p:cNvPr>
            <p:cNvSpPr>
              <a:spLocks noChangeArrowheads="1"/>
            </p:cNvSpPr>
            <p:nvPr/>
          </p:nvSpPr>
          <p:spPr bwMode="auto">
            <a:xfrm>
              <a:off x="4208" y="696"/>
              <a:ext cx="595" cy="43"/>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38" name="Group 133">
              <a:extLst>
                <a:ext uri="{FF2B5EF4-FFF2-40B4-BE49-F238E27FC236}">
                  <a16:creationId xmlns:a16="http://schemas.microsoft.com/office/drawing/2014/main" id="{6C449BB4-7723-4842-B85A-6CD8ADE6EEF7}"/>
                </a:ext>
              </a:extLst>
            </p:cNvPr>
            <p:cNvGrpSpPr>
              <a:grpSpLocks/>
            </p:cNvGrpSpPr>
            <p:nvPr/>
          </p:nvGrpSpPr>
          <p:grpSpPr bwMode="auto">
            <a:xfrm>
              <a:off x="4749" y="668"/>
              <a:ext cx="581" cy="145"/>
              <a:chOff x="614" y="2568"/>
              <a:chExt cx="725" cy="139"/>
            </a:xfrm>
          </p:grpSpPr>
          <p:sp>
            <p:nvSpPr>
              <p:cNvPr id="263" name="AutoShape 134">
                <a:extLst>
                  <a:ext uri="{FF2B5EF4-FFF2-40B4-BE49-F238E27FC236}">
                    <a16:creationId xmlns:a16="http://schemas.microsoft.com/office/drawing/2014/main" id="{580CA213-4512-FA45-88F9-266D67459446}"/>
                  </a:ext>
                </a:extLst>
              </p:cNvPr>
              <p:cNvSpPr>
                <a:spLocks noChangeArrowheads="1"/>
              </p:cNvSpPr>
              <p:nvPr/>
            </p:nvSpPr>
            <p:spPr bwMode="auto">
              <a:xfrm>
                <a:off x="609" y="2570"/>
                <a:ext cx="731"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64" name="AutoShape 135">
                <a:extLst>
                  <a:ext uri="{FF2B5EF4-FFF2-40B4-BE49-F238E27FC236}">
                    <a16:creationId xmlns:a16="http://schemas.microsoft.com/office/drawing/2014/main" id="{7BFC849C-499A-0845-9AF3-BC589CDB087E}"/>
                  </a:ext>
                </a:extLst>
              </p:cNvPr>
              <p:cNvSpPr>
                <a:spLocks noChangeArrowheads="1"/>
              </p:cNvSpPr>
              <p:nvPr/>
            </p:nvSpPr>
            <p:spPr bwMode="auto">
              <a:xfrm>
                <a:off x="621" y="2587"/>
                <a:ext cx="706"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9" name="Rectangle 136">
              <a:extLst>
                <a:ext uri="{FF2B5EF4-FFF2-40B4-BE49-F238E27FC236}">
                  <a16:creationId xmlns:a16="http://schemas.microsoft.com/office/drawing/2014/main" id="{B0208157-D9CE-EF44-A82A-B9CE3EFD6F21}"/>
                </a:ext>
              </a:extLst>
            </p:cNvPr>
            <p:cNvSpPr>
              <a:spLocks noChangeArrowheads="1"/>
            </p:cNvSpPr>
            <p:nvPr/>
          </p:nvSpPr>
          <p:spPr bwMode="auto">
            <a:xfrm>
              <a:off x="4228" y="1015"/>
              <a:ext cx="595"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40" name="Group 137">
              <a:extLst>
                <a:ext uri="{FF2B5EF4-FFF2-40B4-BE49-F238E27FC236}">
                  <a16:creationId xmlns:a16="http://schemas.microsoft.com/office/drawing/2014/main" id="{6411A460-4D2F-6042-B3FA-7877FC08542A}"/>
                </a:ext>
              </a:extLst>
            </p:cNvPr>
            <p:cNvGrpSpPr>
              <a:grpSpLocks/>
            </p:cNvGrpSpPr>
            <p:nvPr/>
          </p:nvGrpSpPr>
          <p:grpSpPr bwMode="auto">
            <a:xfrm>
              <a:off x="4747" y="994"/>
              <a:ext cx="581" cy="134"/>
              <a:chOff x="614" y="2568"/>
              <a:chExt cx="725" cy="139"/>
            </a:xfrm>
          </p:grpSpPr>
          <p:sp>
            <p:nvSpPr>
              <p:cNvPr id="261" name="AutoShape 138">
                <a:extLst>
                  <a:ext uri="{FF2B5EF4-FFF2-40B4-BE49-F238E27FC236}">
                    <a16:creationId xmlns:a16="http://schemas.microsoft.com/office/drawing/2014/main" id="{2528368F-0A05-EE46-8F4D-04BE346F7E39}"/>
                  </a:ext>
                </a:extLst>
              </p:cNvPr>
              <p:cNvSpPr>
                <a:spLocks noChangeArrowheads="1"/>
              </p:cNvSpPr>
              <p:nvPr/>
            </p:nvSpPr>
            <p:spPr bwMode="auto">
              <a:xfrm>
                <a:off x="612" y="2572"/>
                <a:ext cx="731" cy="134"/>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62" name="AutoShape 139">
                <a:extLst>
                  <a:ext uri="{FF2B5EF4-FFF2-40B4-BE49-F238E27FC236}">
                    <a16:creationId xmlns:a16="http://schemas.microsoft.com/office/drawing/2014/main" id="{3B97611D-398F-1A45-996D-38BD9822FA17}"/>
                  </a:ext>
                </a:extLst>
              </p:cNvPr>
              <p:cNvSpPr>
                <a:spLocks noChangeArrowheads="1"/>
              </p:cNvSpPr>
              <p:nvPr/>
            </p:nvSpPr>
            <p:spPr bwMode="auto">
              <a:xfrm>
                <a:off x="624" y="2590"/>
                <a:ext cx="706" cy="9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41" name="Rectangle 140">
              <a:extLst>
                <a:ext uri="{FF2B5EF4-FFF2-40B4-BE49-F238E27FC236}">
                  <a16:creationId xmlns:a16="http://schemas.microsoft.com/office/drawing/2014/main" id="{4932601C-B73A-F24F-A7F0-F545FC9D85F6}"/>
                </a:ext>
              </a:extLst>
            </p:cNvPr>
            <p:cNvSpPr>
              <a:spLocks noChangeArrowheads="1"/>
            </p:cNvSpPr>
            <p:nvPr/>
          </p:nvSpPr>
          <p:spPr bwMode="auto">
            <a:xfrm>
              <a:off x="4218" y="1360"/>
              <a:ext cx="595" cy="43"/>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2" name="Rectangle 141">
              <a:extLst>
                <a:ext uri="{FF2B5EF4-FFF2-40B4-BE49-F238E27FC236}">
                  <a16:creationId xmlns:a16="http://schemas.microsoft.com/office/drawing/2014/main" id="{2E798033-84E0-4046-8123-A3E022BD0D0D}"/>
                </a:ext>
              </a:extLst>
            </p:cNvPr>
            <p:cNvSpPr>
              <a:spLocks noChangeArrowheads="1"/>
            </p:cNvSpPr>
            <p:nvPr/>
          </p:nvSpPr>
          <p:spPr bwMode="auto">
            <a:xfrm>
              <a:off x="4228" y="1653"/>
              <a:ext cx="595"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43" name="Group 142">
              <a:extLst>
                <a:ext uri="{FF2B5EF4-FFF2-40B4-BE49-F238E27FC236}">
                  <a16:creationId xmlns:a16="http://schemas.microsoft.com/office/drawing/2014/main" id="{CD337402-4020-0C40-A87E-04755B4A7EFA}"/>
                </a:ext>
              </a:extLst>
            </p:cNvPr>
            <p:cNvGrpSpPr>
              <a:grpSpLocks/>
            </p:cNvGrpSpPr>
            <p:nvPr/>
          </p:nvGrpSpPr>
          <p:grpSpPr bwMode="auto">
            <a:xfrm>
              <a:off x="4735" y="1627"/>
              <a:ext cx="582" cy="151"/>
              <a:chOff x="614" y="2568"/>
              <a:chExt cx="725" cy="139"/>
            </a:xfrm>
          </p:grpSpPr>
          <p:sp>
            <p:nvSpPr>
              <p:cNvPr id="259" name="AutoShape 143">
                <a:extLst>
                  <a:ext uri="{FF2B5EF4-FFF2-40B4-BE49-F238E27FC236}">
                    <a16:creationId xmlns:a16="http://schemas.microsoft.com/office/drawing/2014/main" id="{9BAD2454-875B-1040-9ABC-295C5238C730}"/>
                  </a:ext>
                </a:extLst>
              </p:cNvPr>
              <p:cNvSpPr>
                <a:spLocks noChangeArrowheads="1"/>
              </p:cNvSpPr>
              <p:nvPr/>
            </p:nvSpPr>
            <p:spPr bwMode="auto">
              <a:xfrm>
                <a:off x="614" y="2568"/>
                <a:ext cx="730" cy="198"/>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60" name="AutoShape 144">
                <a:extLst>
                  <a:ext uri="{FF2B5EF4-FFF2-40B4-BE49-F238E27FC236}">
                    <a16:creationId xmlns:a16="http://schemas.microsoft.com/office/drawing/2014/main" id="{811AD1F7-D00A-2044-8EE8-E002D9859C32}"/>
                  </a:ext>
                </a:extLst>
              </p:cNvPr>
              <p:cNvSpPr>
                <a:spLocks noChangeArrowheads="1"/>
              </p:cNvSpPr>
              <p:nvPr/>
            </p:nvSpPr>
            <p:spPr bwMode="auto">
              <a:xfrm>
                <a:off x="627" y="2584"/>
                <a:ext cx="70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44" name="Freeform 145">
              <a:extLst>
                <a:ext uri="{FF2B5EF4-FFF2-40B4-BE49-F238E27FC236}">
                  <a16:creationId xmlns:a16="http://schemas.microsoft.com/office/drawing/2014/main" id="{A082C83D-EAED-5146-8038-BE6D0CD214E0}"/>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45" name="Group 146">
              <a:extLst>
                <a:ext uri="{FF2B5EF4-FFF2-40B4-BE49-F238E27FC236}">
                  <a16:creationId xmlns:a16="http://schemas.microsoft.com/office/drawing/2014/main" id="{F3E31BE7-8EE9-F941-912B-D2464A54CE69}"/>
                </a:ext>
              </a:extLst>
            </p:cNvPr>
            <p:cNvGrpSpPr>
              <a:grpSpLocks/>
            </p:cNvGrpSpPr>
            <p:nvPr/>
          </p:nvGrpSpPr>
          <p:grpSpPr bwMode="auto">
            <a:xfrm>
              <a:off x="4739" y="1327"/>
              <a:ext cx="582" cy="139"/>
              <a:chOff x="614" y="2568"/>
              <a:chExt cx="725" cy="139"/>
            </a:xfrm>
          </p:grpSpPr>
          <p:sp>
            <p:nvSpPr>
              <p:cNvPr id="257" name="AutoShape 147">
                <a:extLst>
                  <a:ext uri="{FF2B5EF4-FFF2-40B4-BE49-F238E27FC236}">
                    <a16:creationId xmlns:a16="http://schemas.microsoft.com/office/drawing/2014/main" id="{732FE339-8FD2-B042-A014-EB19D7B67501}"/>
                  </a:ext>
                </a:extLst>
              </p:cNvPr>
              <p:cNvSpPr>
                <a:spLocks noChangeArrowheads="1"/>
              </p:cNvSpPr>
              <p:nvPr/>
            </p:nvSpPr>
            <p:spPr bwMode="auto">
              <a:xfrm>
                <a:off x="609" y="2566"/>
                <a:ext cx="730" cy="138"/>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8" name="AutoShape 148">
                <a:extLst>
                  <a:ext uri="{FF2B5EF4-FFF2-40B4-BE49-F238E27FC236}">
                    <a16:creationId xmlns:a16="http://schemas.microsoft.com/office/drawing/2014/main" id="{DB2D76FA-CDCC-F543-9A55-827409AD12DE}"/>
                  </a:ext>
                </a:extLst>
              </p:cNvPr>
              <p:cNvSpPr>
                <a:spLocks noChangeArrowheads="1"/>
              </p:cNvSpPr>
              <p:nvPr/>
            </p:nvSpPr>
            <p:spPr bwMode="auto">
              <a:xfrm>
                <a:off x="622" y="2584"/>
                <a:ext cx="705"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46" name="Rectangle 149">
              <a:extLst>
                <a:ext uri="{FF2B5EF4-FFF2-40B4-BE49-F238E27FC236}">
                  <a16:creationId xmlns:a16="http://schemas.microsoft.com/office/drawing/2014/main" id="{4AFD3D79-1011-034D-82FF-36956F3D9F31}"/>
                </a:ext>
              </a:extLst>
            </p:cNvPr>
            <p:cNvSpPr>
              <a:spLocks noChangeArrowheads="1"/>
            </p:cNvSpPr>
            <p:nvPr/>
          </p:nvSpPr>
          <p:spPr bwMode="auto">
            <a:xfrm>
              <a:off x="5253" y="429"/>
              <a:ext cx="68" cy="2293"/>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7" name="Freeform 150">
              <a:extLst>
                <a:ext uri="{FF2B5EF4-FFF2-40B4-BE49-F238E27FC236}">
                  <a16:creationId xmlns:a16="http://schemas.microsoft.com/office/drawing/2014/main" id="{52F521AF-DEC9-9748-8982-D368DDC2B6BB}"/>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48" name="Freeform 151">
              <a:extLst>
                <a:ext uri="{FF2B5EF4-FFF2-40B4-BE49-F238E27FC236}">
                  <a16:creationId xmlns:a16="http://schemas.microsoft.com/office/drawing/2014/main" id="{79F218C2-4B51-FB41-BB3E-2CB4FAE1682A}"/>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49" name="Oval 152">
              <a:extLst>
                <a:ext uri="{FF2B5EF4-FFF2-40B4-BE49-F238E27FC236}">
                  <a16:creationId xmlns:a16="http://schemas.microsoft.com/office/drawing/2014/main" id="{D16EE320-03FD-2743-B02B-D5E39593FF78}"/>
                </a:ext>
              </a:extLst>
            </p:cNvPr>
            <p:cNvSpPr>
              <a:spLocks noChangeArrowheads="1"/>
            </p:cNvSpPr>
            <p:nvPr/>
          </p:nvSpPr>
          <p:spPr bwMode="auto">
            <a:xfrm>
              <a:off x="5516" y="2610"/>
              <a:ext cx="49" cy="95"/>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0" name="Freeform 153">
              <a:extLst>
                <a:ext uri="{FF2B5EF4-FFF2-40B4-BE49-F238E27FC236}">
                  <a16:creationId xmlns:a16="http://schemas.microsoft.com/office/drawing/2014/main" id="{325E7068-4B41-AE4C-965D-DA302E309038}"/>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1" name="AutoShape 154">
              <a:extLst>
                <a:ext uri="{FF2B5EF4-FFF2-40B4-BE49-F238E27FC236}">
                  <a16:creationId xmlns:a16="http://schemas.microsoft.com/office/drawing/2014/main" id="{1527CD1D-4826-F249-8CC0-8D803950A593}"/>
                </a:ext>
              </a:extLst>
            </p:cNvPr>
            <p:cNvSpPr>
              <a:spLocks noChangeArrowheads="1"/>
            </p:cNvSpPr>
            <p:nvPr/>
          </p:nvSpPr>
          <p:spPr bwMode="auto">
            <a:xfrm>
              <a:off x="4140" y="2678"/>
              <a:ext cx="1201" cy="147"/>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2" name="AutoShape 155">
              <a:extLst>
                <a:ext uri="{FF2B5EF4-FFF2-40B4-BE49-F238E27FC236}">
                  <a16:creationId xmlns:a16="http://schemas.microsoft.com/office/drawing/2014/main" id="{4137A0DF-EEBF-3340-81E2-30FAAE1292FF}"/>
                </a:ext>
              </a:extLst>
            </p:cNvPr>
            <p:cNvSpPr>
              <a:spLocks noChangeArrowheads="1"/>
            </p:cNvSpPr>
            <p:nvPr/>
          </p:nvSpPr>
          <p:spPr bwMode="auto">
            <a:xfrm>
              <a:off x="4208" y="2713"/>
              <a:ext cx="1064" cy="78"/>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3" name="Oval 156">
              <a:extLst>
                <a:ext uri="{FF2B5EF4-FFF2-40B4-BE49-F238E27FC236}">
                  <a16:creationId xmlns:a16="http://schemas.microsoft.com/office/drawing/2014/main" id="{E1E6F14E-95D9-CC4D-BAB1-1C12B1C1A4A9}"/>
                </a:ext>
              </a:extLst>
            </p:cNvPr>
            <p:cNvSpPr>
              <a:spLocks noChangeArrowheads="1"/>
            </p:cNvSpPr>
            <p:nvPr/>
          </p:nvSpPr>
          <p:spPr bwMode="auto">
            <a:xfrm>
              <a:off x="4306" y="2385"/>
              <a:ext cx="156" cy="13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4" name="Oval 157">
              <a:extLst>
                <a:ext uri="{FF2B5EF4-FFF2-40B4-BE49-F238E27FC236}">
                  <a16:creationId xmlns:a16="http://schemas.microsoft.com/office/drawing/2014/main" id="{6F01C793-1A32-CA48-99E6-4C06A214A404}"/>
                </a:ext>
              </a:extLst>
            </p:cNvPr>
            <p:cNvSpPr>
              <a:spLocks noChangeArrowheads="1"/>
            </p:cNvSpPr>
            <p:nvPr/>
          </p:nvSpPr>
          <p:spPr bwMode="auto">
            <a:xfrm>
              <a:off x="4482" y="2385"/>
              <a:ext cx="166" cy="138"/>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255" name="Oval 158">
              <a:extLst>
                <a:ext uri="{FF2B5EF4-FFF2-40B4-BE49-F238E27FC236}">
                  <a16:creationId xmlns:a16="http://schemas.microsoft.com/office/drawing/2014/main" id="{3B94657D-9B77-1941-9CBF-A2C7591AF42A}"/>
                </a:ext>
              </a:extLst>
            </p:cNvPr>
            <p:cNvSpPr>
              <a:spLocks noChangeArrowheads="1"/>
            </p:cNvSpPr>
            <p:nvPr/>
          </p:nvSpPr>
          <p:spPr bwMode="auto">
            <a:xfrm>
              <a:off x="4657" y="2377"/>
              <a:ext cx="166" cy="147"/>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6" name="Rectangle 159">
              <a:extLst>
                <a:ext uri="{FF2B5EF4-FFF2-40B4-BE49-F238E27FC236}">
                  <a16:creationId xmlns:a16="http://schemas.microsoft.com/office/drawing/2014/main" id="{4C98791A-5A95-B940-9F34-EFDEF8150F81}"/>
                </a:ext>
              </a:extLst>
            </p:cNvPr>
            <p:cNvSpPr>
              <a:spLocks noChangeArrowheads="1"/>
            </p:cNvSpPr>
            <p:nvPr/>
          </p:nvSpPr>
          <p:spPr bwMode="auto">
            <a:xfrm>
              <a:off x="5057" y="1834"/>
              <a:ext cx="88" cy="758"/>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265" name="Group 160">
            <a:extLst>
              <a:ext uri="{FF2B5EF4-FFF2-40B4-BE49-F238E27FC236}">
                <a16:creationId xmlns:a16="http://schemas.microsoft.com/office/drawing/2014/main" id="{AD8E3A61-2C5A-CC41-9933-891EC27B5015}"/>
              </a:ext>
            </a:extLst>
          </p:cNvPr>
          <p:cNvGrpSpPr>
            <a:grpSpLocks/>
          </p:cNvGrpSpPr>
          <p:nvPr/>
        </p:nvGrpSpPr>
        <p:grpSpPr bwMode="auto">
          <a:xfrm>
            <a:off x="990249" y="3959485"/>
            <a:ext cx="525463" cy="434975"/>
            <a:chOff x="-44" y="1473"/>
            <a:chExt cx="981" cy="1105"/>
          </a:xfrm>
        </p:grpSpPr>
        <p:pic>
          <p:nvPicPr>
            <p:cNvPr id="266" name="Picture 161" descr="desktop_computer_stylized_medium">
              <a:extLst>
                <a:ext uri="{FF2B5EF4-FFF2-40B4-BE49-F238E27FC236}">
                  <a16:creationId xmlns:a16="http://schemas.microsoft.com/office/drawing/2014/main" id="{01E7AFB7-5DE3-CA4A-A50A-BEADA26B11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7" name="Freeform 162">
              <a:extLst>
                <a:ext uri="{FF2B5EF4-FFF2-40B4-BE49-F238E27FC236}">
                  <a16:creationId xmlns:a16="http://schemas.microsoft.com/office/drawing/2014/main" id="{4E443E40-A128-4E43-A736-B0C7F3C2A94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68" name="Group 163">
            <a:extLst>
              <a:ext uri="{FF2B5EF4-FFF2-40B4-BE49-F238E27FC236}">
                <a16:creationId xmlns:a16="http://schemas.microsoft.com/office/drawing/2014/main" id="{C476CE94-C91A-0846-B6B7-05E77113879F}"/>
              </a:ext>
            </a:extLst>
          </p:cNvPr>
          <p:cNvGrpSpPr>
            <a:grpSpLocks/>
          </p:cNvGrpSpPr>
          <p:nvPr/>
        </p:nvGrpSpPr>
        <p:grpSpPr bwMode="auto">
          <a:xfrm>
            <a:off x="6328218" y="4021833"/>
            <a:ext cx="231775" cy="441325"/>
            <a:chOff x="4140" y="429"/>
            <a:chExt cx="1425" cy="2396"/>
          </a:xfrm>
        </p:grpSpPr>
        <p:sp>
          <p:nvSpPr>
            <p:cNvPr id="269" name="Freeform 164">
              <a:extLst>
                <a:ext uri="{FF2B5EF4-FFF2-40B4-BE49-F238E27FC236}">
                  <a16:creationId xmlns:a16="http://schemas.microsoft.com/office/drawing/2014/main" id="{7E23E3E7-6D0C-A747-B7EB-BCB232D5625B}"/>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70" name="Rectangle 165">
              <a:extLst>
                <a:ext uri="{FF2B5EF4-FFF2-40B4-BE49-F238E27FC236}">
                  <a16:creationId xmlns:a16="http://schemas.microsoft.com/office/drawing/2014/main" id="{814A29A9-35F7-F44A-86DF-9F21E4CCB44D}"/>
                </a:ext>
              </a:extLst>
            </p:cNvPr>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1" name="Freeform 166">
              <a:extLst>
                <a:ext uri="{FF2B5EF4-FFF2-40B4-BE49-F238E27FC236}">
                  <a16:creationId xmlns:a16="http://schemas.microsoft.com/office/drawing/2014/main" id="{B8E9398E-F70E-104C-BC4B-6FFD09F2BA4D}"/>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72" name="Freeform 167">
              <a:extLst>
                <a:ext uri="{FF2B5EF4-FFF2-40B4-BE49-F238E27FC236}">
                  <a16:creationId xmlns:a16="http://schemas.microsoft.com/office/drawing/2014/main" id="{5AC97C88-7A57-AC44-A1DE-BDAB3D1F0E3C}"/>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73" name="Rectangle 168">
              <a:extLst>
                <a:ext uri="{FF2B5EF4-FFF2-40B4-BE49-F238E27FC236}">
                  <a16:creationId xmlns:a16="http://schemas.microsoft.com/office/drawing/2014/main" id="{229AF22C-8CDF-2B47-88DF-3B0B587AB207}"/>
                </a:ext>
              </a:extLst>
            </p:cNvPr>
            <p:cNvSpPr>
              <a:spLocks noChangeArrowheads="1"/>
            </p:cNvSpPr>
            <p:nvPr/>
          </p:nvSpPr>
          <p:spPr bwMode="auto">
            <a:xfrm>
              <a:off x="4208" y="696"/>
              <a:ext cx="595" cy="43"/>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74" name="Group 169">
              <a:extLst>
                <a:ext uri="{FF2B5EF4-FFF2-40B4-BE49-F238E27FC236}">
                  <a16:creationId xmlns:a16="http://schemas.microsoft.com/office/drawing/2014/main" id="{0515312F-DE85-5641-B779-E8991ECBE8F8}"/>
                </a:ext>
              </a:extLst>
            </p:cNvPr>
            <p:cNvGrpSpPr>
              <a:grpSpLocks/>
            </p:cNvGrpSpPr>
            <p:nvPr/>
          </p:nvGrpSpPr>
          <p:grpSpPr bwMode="auto">
            <a:xfrm>
              <a:off x="4749" y="668"/>
              <a:ext cx="581" cy="145"/>
              <a:chOff x="614" y="2568"/>
              <a:chExt cx="725" cy="139"/>
            </a:xfrm>
          </p:grpSpPr>
          <p:sp>
            <p:nvSpPr>
              <p:cNvPr id="299" name="AutoShape 170">
                <a:extLst>
                  <a:ext uri="{FF2B5EF4-FFF2-40B4-BE49-F238E27FC236}">
                    <a16:creationId xmlns:a16="http://schemas.microsoft.com/office/drawing/2014/main" id="{1534A008-335A-184E-AD46-396A2FE37196}"/>
                  </a:ext>
                </a:extLst>
              </p:cNvPr>
              <p:cNvSpPr>
                <a:spLocks noChangeArrowheads="1"/>
              </p:cNvSpPr>
              <p:nvPr/>
            </p:nvSpPr>
            <p:spPr bwMode="auto">
              <a:xfrm>
                <a:off x="609" y="2570"/>
                <a:ext cx="731"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00" name="AutoShape 171">
                <a:extLst>
                  <a:ext uri="{FF2B5EF4-FFF2-40B4-BE49-F238E27FC236}">
                    <a16:creationId xmlns:a16="http://schemas.microsoft.com/office/drawing/2014/main" id="{7B78E6A8-DEDF-8144-B322-E4206C6E43DF}"/>
                  </a:ext>
                </a:extLst>
              </p:cNvPr>
              <p:cNvSpPr>
                <a:spLocks noChangeArrowheads="1"/>
              </p:cNvSpPr>
              <p:nvPr/>
            </p:nvSpPr>
            <p:spPr bwMode="auto">
              <a:xfrm>
                <a:off x="621" y="2587"/>
                <a:ext cx="706"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75" name="Rectangle 172">
              <a:extLst>
                <a:ext uri="{FF2B5EF4-FFF2-40B4-BE49-F238E27FC236}">
                  <a16:creationId xmlns:a16="http://schemas.microsoft.com/office/drawing/2014/main" id="{41B3D22D-F506-A448-A3D5-682181A47A70}"/>
                </a:ext>
              </a:extLst>
            </p:cNvPr>
            <p:cNvSpPr>
              <a:spLocks noChangeArrowheads="1"/>
            </p:cNvSpPr>
            <p:nvPr/>
          </p:nvSpPr>
          <p:spPr bwMode="auto">
            <a:xfrm>
              <a:off x="4228" y="1015"/>
              <a:ext cx="595"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76" name="Group 173">
              <a:extLst>
                <a:ext uri="{FF2B5EF4-FFF2-40B4-BE49-F238E27FC236}">
                  <a16:creationId xmlns:a16="http://schemas.microsoft.com/office/drawing/2014/main" id="{BAB53084-6436-7444-ACD5-5E7D01263E2B}"/>
                </a:ext>
              </a:extLst>
            </p:cNvPr>
            <p:cNvGrpSpPr>
              <a:grpSpLocks/>
            </p:cNvGrpSpPr>
            <p:nvPr/>
          </p:nvGrpSpPr>
          <p:grpSpPr bwMode="auto">
            <a:xfrm>
              <a:off x="4747" y="994"/>
              <a:ext cx="581" cy="134"/>
              <a:chOff x="614" y="2568"/>
              <a:chExt cx="725" cy="139"/>
            </a:xfrm>
          </p:grpSpPr>
          <p:sp>
            <p:nvSpPr>
              <p:cNvPr id="297" name="AutoShape 174">
                <a:extLst>
                  <a:ext uri="{FF2B5EF4-FFF2-40B4-BE49-F238E27FC236}">
                    <a16:creationId xmlns:a16="http://schemas.microsoft.com/office/drawing/2014/main" id="{0369A39A-40F1-844B-BF97-43EE1A3A2ACD}"/>
                  </a:ext>
                </a:extLst>
              </p:cNvPr>
              <p:cNvSpPr>
                <a:spLocks noChangeArrowheads="1"/>
              </p:cNvSpPr>
              <p:nvPr/>
            </p:nvSpPr>
            <p:spPr bwMode="auto">
              <a:xfrm>
                <a:off x="612" y="2572"/>
                <a:ext cx="731" cy="134"/>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98" name="AutoShape 175">
                <a:extLst>
                  <a:ext uri="{FF2B5EF4-FFF2-40B4-BE49-F238E27FC236}">
                    <a16:creationId xmlns:a16="http://schemas.microsoft.com/office/drawing/2014/main" id="{D7484B32-60C3-FA43-A0AA-A0D628003D7E}"/>
                  </a:ext>
                </a:extLst>
              </p:cNvPr>
              <p:cNvSpPr>
                <a:spLocks noChangeArrowheads="1"/>
              </p:cNvSpPr>
              <p:nvPr/>
            </p:nvSpPr>
            <p:spPr bwMode="auto">
              <a:xfrm>
                <a:off x="624" y="2590"/>
                <a:ext cx="706" cy="9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77" name="Rectangle 176">
              <a:extLst>
                <a:ext uri="{FF2B5EF4-FFF2-40B4-BE49-F238E27FC236}">
                  <a16:creationId xmlns:a16="http://schemas.microsoft.com/office/drawing/2014/main" id="{47F75A27-CD31-C143-9419-3EFB2593973E}"/>
                </a:ext>
              </a:extLst>
            </p:cNvPr>
            <p:cNvSpPr>
              <a:spLocks noChangeArrowheads="1"/>
            </p:cNvSpPr>
            <p:nvPr/>
          </p:nvSpPr>
          <p:spPr bwMode="auto">
            <a:xfrm>
              <a:off x="4218" y="1360"/>
              <a:ext cx="595" cy="43"/>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8" name="Rectangle 177">
              <a:extLst>
                <a:ext uri="{FF2B5EF4-FFF2-40B4-BE49-F238E27FC236}">
                  <a16:creationId xmlns:a16="http://schemas.microsoft.com/office/drawing/2014/main" id="{EBB2CB62-D2FD-C047-94B4-C2C954564AFA}"/>
                </a:ext>
              </a:extLst>
            </p:cNvPr>
            <p:cNvSpPr>
              <a:spLocks noChangeArrowheads="1"/>
            </p:cNvSpPr>
            <p:nvPr/>
          </p:nvSpPr>
          <p:spPr bwMode="auto">
            <a:xfrm>
              <a:off x="4228" y="1653"/>
              <a:ext cx="595"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79" name="Group 178">
              <a:extLst>
                <a:ext uri="{FF2B5EF4-FFF2-40B4-BE49-F238E27FC236}">
                  <a16:creationId xmlns:a16="http://schemas.microsoft.com/office/drawing/2014/main" id="{E30BEF1D-E99C-EF4F-A2DE-968E737192AA}"/>
                </a:ext>
              </a:extLst>
            </p:cNvPr>
            <p:cNvGrpSpPr>
              <a:grpSpLocks/>
            </p:cNvGrpSpPr>
            <p:nvPr/>
          </p:nvGrpSpPr>
          <p:grpSpPr bwMode="auto">
            <a:xfrm>
              <a:off x="4735" y="1627"/>
              <a:ext cx="582" cy="151"/>
              <a:chOff x="614" y="2568"/>
              <a:chExt cx="725" cy="139"/>
            </a:xfrm>
          </p:grpSpPr>
          <p:sp>
            <p:nvSpPr>
              <p:cNvPr id="295" name="AutoShape 179">
                <a:extLst>
                  <a:ext uri="{FF2B5EF4-FFF2-40B4-BE49-F238E27FC236}">
                    <a16:creationId xmlns:a16="http://schemas.microsoft.com/office/drawing/2014/main" id="{F4DDADBC-B242-A44B-A408-F26BF5F85024}"/>
                  </a:ext>
                </a:extLst>
              </p:cNvPr>
              <p:cNvSpPr>
                <a:spLocks noChangeArrowheads="1"/>
              </p:cNvSpPr>
              <p:nvPr/>
            </p:nvSpPr>
            <p:spPr bwMode="auto">
              <a:xfrm>
                <a:off x="614" y="2568"/>
                <a:ext cx="730" cy="198"/>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96" name="AutoShape 180">
                <a:extLst>
                  <a:ext uri="{FF2B5EF4-FFF2-40B4-BE49-F238E27FC236}">
                    <a16:creationId xmlns:a16="http://schemas.microsoft.com/office/drawing/2014/main" id="{44C7D4E7-B87F-0F46-9357-55FA60430CB1}"/>
                  </a:ext>
                </a:extLst>
              </p:cNvPr>
              <p:cNvSpPr>
                <a:spLocks noChangeArrowheads="1"/>
              </p:cNvSpPr>
              <p:nvPr/>
            </p:nvSpPr>
            <p:spPr bwMode="auto">
              <a:xfrm>
                <a:off x="627" y="2584"/>
                <a:ext cx="70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80" name="Freeform 181">
              <a:extLst>
                <a:ext uri="{FF2B5EF4-FFF2-40B4-BE49-F238E27FC236}">
                  <a16:creationId xmlns:a16="http://schemas.microsoft.com/office/drawing/2014/main" id="{06EF0D71-8E6B-284F-8EA0-661C363088B6}"/>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81" name="Group 182">
              <a:extLst>
                <a:ext uri="{FF2B5EF4-FFF2-40B4-BE49-F238E27FC236}">
                  <a16:creationId xmlns:a16="http://schemas.microsoft.com/office/drawing/2014/main" id="{6A155784-A945-0F47-A39B-31F367A22CCA}"/>
                </a:ext>
              </a:extLst>
            </p:cNvPr>
            <p:cNvGrpSpPr>
              <a:grpSpLocks/>
            </p:cNvGrpSpPr>
            <p:nvPr/>
          </p:nvGrpSpPr>
          <p:grpSpPr bwMode="auto">
            <a:xfrm>
              <a:off x="4739" y="1327"/>
              <a:ext cx="582" cy="139"/>
              <a:chOff x="614" y="2568"/>
              <a:chExt cx="725" cy="139"/>
            </a:xfrm>
          </p:grpSpPr>
          <p:sp>
            <p:nvSpPr>
              <p:cNvPr id="293" name="AutoShape 183">
                <a:extLst>
                  <a:ext uri="{FF2B5EF4-FFF2-40B4-BE49-F238E27FC236}">
                    <a16:creationId xmlns:a16="http://schemas.microsoft.com/office/drawing/2014/main" id="{22B4B462-8B3B-7C4D-A454-5B71818EBC57}"/>
                  </a:ext>
                </a:extLst>
              </p:cNvPr>
              <p:cNvSpPr>
                <a:spLocks noChangeArrowheads="1"/>
              </p:cNvSpPr>
              <p:nvPr/>
            </p:nvSpPr>
            <p:spPr bwMode="auto">
              <a:xfrm>
                <a:off x="609" y="2566"/>
                <a:ext cx="730" cy="138"/>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94" name="AutoShape 184">
                <a:extLst>
                  <a:ext uri="{FF2B5EF4-FFF2-40B4-BE49-F238E27FC236}">
                    <a16:creationId xmlns:a16="http://schemas.microsoft.com/office/drawing/2014/main" id="{409F6314-B504-4546-8602-B7F2622A98DF}"/>
                  </a:ext>
                </a:extLst>
              </p:cNvPr>
              <p:cNvSpPr>
                <a:spLocks noChangeArrowheads="1"/>
              </p:cNvSpPr>
              <p:nvPr/>
            </p:nvSpPr>
            <p:spPr bwMode="auto">
              <a:xfrm>
                <a:off x="622" y="2584"/>
                <a:ext cx="705"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82" name="Rectangle 185">
              <a:extLst>
                <a:ext uri="{FF2B5EF4-FFF2-40B4-BE49-F238E27FC236}">
                  <a16:creationId xmlns:a16="http://schemas.microsoft.com/office/drawing/2014/main" id="{AF2779F2-42B0-3548-98BC-AAAD42547200}"/>
                </a:ext>
              </a:extLst>
            </p:cNvPr>
            <p:cNvSpPr>
              <a:spLocks noChangeArrowheads="1"/>
            </p:cNvSpPr>
            <p:nvPr/>
          </p:nvSpPr>
          <p:spPr bwMode="auto">
            <a:xfrm>
              <a:off x="5253" y="429"/>
              <a:ext cx="68" cy="2293"/>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3" name="Freeform 186">
              <a:extLst>
                <a:ext uri="{FF2B5EF4-FFF2-40B4-BE49-F238E27FC236}">
                  <a16:creationId xmlns:a16="http://schemas.microsoft.com/office/drawing/2014/main" id="{7820BB4F-C7CB-BA4F-BE2B-ACCFBB678F2B}"/>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84" name="Freeform 187">
              <a:extLst>
                <a:ext uri="{FF2B5EF4-FFF2-40B4-BE49-F238E27FC236}">
                  <a16:creationId xmlns:a16="http://schemas.microsoft.com/office/drawing/2014/main" id="{A1A403FF-DEAA-3D46-A5ED-A9AF23D9C5AD}"/>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85" name="Oval 188">
              <a:extLst>
                <a:ext uri="{FF2B5EF4-FFF2-40B4-BE49-F238E27FC236}">
                  <a16:creationId xmlns:a16="http://schemas.microsoft.com/office/drawing/2014/main" id="{F39A85A5-F2E7-8645-BCBC-3F68037F8275}"/>
                </a:ext>
              </a:extLst>
            </p:cNvPr>
            <p:cNvSpPr>
              <a:spLocks noChangeArrowheads="1"/>
            </p:cNvSpPr>
            <p:nvPr/>
          </p:nvSpPr>
          <p:spPr bwMode="auto">
            <a:xfrm>
              <a:off x="5516" y="2610"/>
              <a:ext cx="49" cy="95"/>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6" name="Freeform 189">
              <a:extLst>
                <a:ext uri="{FF2B5EF4-FFF2-40B4-BE49-F238E27FC236}">
                  <a16:creationId xmlns:a16="http://schemas.microsoft.com/office/drawing/2014/main" id="{0CB2E7B8-94AB-4F40-879D-C205945B4196}"/>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87" name="AutoShape 190">
              <a:extLst>
                <a:ext uri="{FF2B5EF4-FFF2-40B4-BE49-F238E27FC236}">
                  <a16:creationId xmlns:a16="http://schemas.microsoft.com/office/drawing/2014/main" id="{B6C28932-399E-9147-AD60-584710E9C015}"/>
                </a:ext>
              </a:extLst>
            </p:cNvPr>
            <p:cNvSpPr>
              <a:spLocks noChangeArrowheads="1"/>
            </p:cNvSpPr>
            <p:nvPr/>
          </p:nvSpPr>
          <p:spPr bwMode="auto">
            <a:xfrm>
              <a:off x="4140" y="2678"/>
              <a:ext cx="1201" cy="147"/>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8" name="AutoShape 191">
              <a:extLst>
                <a:ext uri="{FF2B5EF4-FFF2-40B4-BE49-F238E27FC236}">
                  <a16:creationId xmlns:a16="http://schemas.microsoft.com/office/drawing/2014/main" id="{F9F7B82B-B598-F440-A518-BFE64EF662D5}"/>
                </a:ext>
              </a:extLst>
            </p:cNvPr>
            <p:cNvSpPr>
              <a:spLocks noChangeArrowheads="1"/>
            </p:cNvSpPr>
            <p:nvPr/>
          </p:nvSpPr>
          <p:spPr bwMode="auto">
            <a:xfrm>
              <a:off x="4208" y="2713"/>
              <a:ext cx="1064" cy="78"/>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9" name="Oval 192">
              <a:extLst>
                <a:ext uri="{FF2B5EF4-FFF2-40B4-BE49-F238E27FC236}">
                  <a16:creationId xmlns:a16="http://schemas.microsoft.com/office/drawing/2014/main" id="{512A4325-4F66-844C-85B1-4C936DB52511}"/>
                </a:ext>
              </a:extLst>
            </p:cNvPr>
            <p:cNvSpPr>
              <a:spLocks noChangeArrowheads="1"/>
            </p:cNvSpPr>
            <p:nvPr/>
          </p:nvSpPr>
          <p:spPr bwMode="auto">
            <a:xfrm>
              <a:off x="4306" y="2385"/>
              <a:ext cx="156" cy="13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90" name="Oval 193">
              <a:extLst>
                <a:ext uri="{FF2B5EF4-FFF2-40B4-BE49-F238E27FC236}">
                  <a16:creationId xmlns:a16="http://schemas.microsoft.com/office/drawing/2014/main" id="{42DC5D9A-8390-1D4A-A8C1-3C193D975CBF}"/>
                </a:ext>
              </a:extLst>
            </p:cNvPr>
            <p:cNvSpPr>
              <a:spLocks noChangeArrowheads="1"/>
            </p:cNvSpPr>
            <p:nvPr/>
          </p:nvSpPr>
          <p:spPr bwMode="auto">
            <a:xfrm>
              <a:off x="4482" y="2385"/>
              <a:ext cx="166" cy="138"/>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291" name="Oval 194">
              <a:extLst>
                <a:ext uri="{FF2B5EF4-FFF2-40B4-BE49-F238E27FC236}">
                  <a16:creationId xmlns:a16="http://schemas.microsoft.com/office/drawing/2014/main" id="{2D7703BC-D6FE-9D4A-BE5F-ACBE696F02D9}"/>
                </a:ext>
              </a:extLst>
            </p:cNvPr>
            <p:cNvSpPr>
              <a:spLocks noChangeArrowheads="1"/>
            </p:cNvSpPr>
            <p:nvPr/>
          </p:nvSpPr>
          <p:spPr bwMode="auto">
            <a:xfrm>
              <a:off x="4657" y="2377"/>
              <a:ext cx="166" cy="147"/>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92" name="Rectangle 195">
              <a:extLst>
                <a:ext uri="{FF2B5EF4-FFF2-40B4-BE49-F238E27FC236}">
                  <a16:creationId xmlns:a16="http://schemas.microsoft.com/office/drawing/2014/main" id="{88471DD5-00EF-B34A-BAA1-AA8AE7CFB119}"/>
                </a:ext>
              </a:extLst>
            </p:cNvPr>
            <p:cNvSpPr>
              <a:spLocks noChangeArrowheads="1"/>
            </p:cNvSpPr>
            <p:nvPr/>
          </p:nvSpPr>
          <p:spPr bwMode="auto">
            <a:xfrm>
              <a:off x="5057" y="1834"/>
              <a:ext cx="88" cy="758"/>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01" name="Line 57">
            <a:extLst>
              <a:ext uri="{FF2B5EF4-FFF2-40B4-BE49-F238E27FC236}">
                <a16:creationId xmlns:a16="http://schemas.microsoft.com/office/drawing/2014/main" id="{198CECD8-AC19-4441-B07E-D812C1E4B022}"/>
              </a:ext>
            </a:extLst>
          </p:cNvPr>
          <p:cNvSpPr>
            <a:spLocks noChangeShapeType="1"/>
          </p:cNvSpPr>
          <p:nvPr/>
        </p:nvSpPr>
        <p:spPr bwMode="auto">
          <a:xfrm flipH="1">
            <a:off x="4710871" y="4214043"/>
            <a:ext cx="82220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02" name="Line 57">
            <a:extLst>
              <a:ext uri="{FF2B5EF4-FFF2-40B4-BE49-F238E27FC236}">
                <a16:creationId xmlns:a16="http://schemas.microsoft.com/office/drawing/2014/main" id="{E3F52AFD-CA05-E145-A13D-BB73559D50E0}"/>
              </a:ext>
            </a:extLst>
          </p:cNvPr>
          <p:cNvSpPr>
            <a:spLocks noChangeShapeType="1"/>
          </p:cNvSpPr>
          <p:nvPr/>
        </p:nvSpPr>
        <p:spPr bwMode="auto">
          <a:xfrm flipH="1">
            <a:off x="2957100" y="3346536"/>
            <a:ext cx="4397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03" name="Line 57">
            <a:extLst>
              <a:ext uri="{FF2B5EF4-FFF2-40B4-BE49-F238E27FC236}">
                <a16:creationId xmlns:a16="http://schemas.microsoft.com/office/drawing/2014/main" id="{1C06B2BF-A77D-004B-A9F1-4A7417598B7E}"/>
              </a:ext>
            </a:extLst>
          </p:cNvPr>
          <p:cNvSpPr>
            <a:spLocks noChangeShapeType="1"/>
          </p:cNvSpPr>
          <p:nvPr/>
        </p:nvSpPr>
        <p:spPr bwMode="auto">
          <a:xfrm flipH="1">
            <a:off x="2035666" y="4216388"/>
            <a:ext cx="4397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04" name="Freeform 91">
            <a:extLst>
              <a:ext uri="{FF2B5EF4-FFF2-40B4-BE49-F238E27FC236}">
                <a16:creationId xmlns:a16="http://schemas.microsoft.com/office/drawing/2014/main" id="{DCEE1836-E089-0E43-AA83-3C4D23A24812}"/>
              </a:ext>
            </a:extLst>
          </p:cNvPr>
          <p:cNvSpPr>
            <a:spLocks/>
          </p:cNvSpPr>
          <p:nvPr/>
        </p:nvSpPr>
        <p:spPr bwMode="auto">
          <a:xfrm>
            <a:off x="2796031" y="2434333"/>
            <a:ext cx="3429000" cy="1276350"/>
          </a:xfrm>
          <a:custGeom>
            <a:avLst/>
            <a:gdLst>
              <a:gd name="T0" fmla="*/ 0 w 2160"/>
              <a:gd name="T1" fmla="*/ 0 h 804"/>
              <a:gd name="T2" fmla="*/ 0 w 2160"/>
              <a:gd name="T3" fmla="*/ 2147483647 h 804"/>
              <a:gd name="T4" fmla="*/ 2147483647 w 2160"/>
              <a:gd name="T5" fmla="*/ 2147483647 h 804"/>
              <a:gd name="T6" fmla="*/ 2147483647 w 2160"/>
              <a:gd name="T7" fmla="*/ 2147483647 h 804"/>
              <a:gd name="T8" fmla="*/ 2147483647 w 2160"/>
              <a:gd name="T9" fmla="*/ 2147483647 h 804"/>
              <a:gd name="T10" fmla="*/ 2147483647 w 2160"/>
              <a:gd name="T11" fmla="*/ 2147483647 h 804"/>
              <a:gd name="T12" fmla="*/ 2147483647 w 2160"/>
              <a:gd name="T13" fmla="*/ 2147483647 h 804"/>
              <a:gd name="T14" fmla="*/ 2147483647 w 2160"/>
              <a:gd name="T15" fmla="*/ 2147483647 h 8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 h="804">
                <a:moveTo>
                  <a:pt x="0" y="0"/>
                </a:moveTo>
                <a:lnTo>
                  <a:pt x="0" y="594"/>
                </a:lnTo>
                <a:lnTo>
                  <a:pt x="402" y="600"/>
                </a:lnTo>
                <a:lnTo>
                  <a:pt x="216" y="804"/>
                </a:lnTo>
                <a:lnTo>
                  <a:pt x="1446" y="804"/>
                </a:lnTo>
                <a:lnTo>
                  <a:pt x="1770" y="524"/>
                </a:lnTo>
                <a:lnTo>
                  <a:pt x="2160" y="516"/>
                </a:lnTo>
                <a:lnTo>
                  <a:pt x="2160" y="48"/>
                </a:lnTo>
              </a:path>
            </a:pathLst>
          </a:custGeom>
          <a:noFill/>
          <a:ln w="3810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305" name="Group 304">
            <a:extLst>
              <a:ext uri="{FF2B5EF4-FFF2-40B4-BE49-F238E27FC236}">
                <a16:creationId xmlns:a16="http://schemas.microsoft.com/office/drawing/2014/main" id="{07632497-C7A3-5D43-A16B-0B4F26B7ADF5}"/>
              </a:ext>
            </a:extLst>
          </p:cNvPr>
          <p:cNvGrpSpPr/>
          <p:nvPr/>
        </p:nvGrpSpPr>
        <p:grpSpPr>
          <a:xfrm>
            <a:off x="1805431" y="3263008"/>
            <a:ext cx="4000500" cy="1028700"/>
            <a:chOff x="5641439" y="2685215"/>
            <a:chExt cx="4000500" cy="1028700"/>
          </a:xfrm>
        </p:grpSpPr>
        <p:sp>
          <p:nvSpPr>
            <p:cNvPr id="306" name="Oval 73">
              <a:extLst>
                <a:ext uri="{FF2B5EF4-FFF2-40B4-BE49-F238E27FC236}">
                  <a16:creationId xmlns:a16="http://schemas.microsoft.com/office/drawing/2014/main" id="{ED516131-17AE-C440-B198-2569A5BF2255}"/>
                </a:ext>
              </a:extLst>
            </p:cNvPr>
            <p:cNvSpPr>
              <a:spLocks noChangeArrowheads="1"/>
            </p:cNvSpPr>
            <p:nvPr/>
          </p:nvSpPr>
          <p:spPr bwMode="auto">
            <a:xfrm>
              <a:off x="5641439" y="2685215"/>
              <a:ext cx="92075" cy="90487"/>
            </a:xfrm>
            <a:prstGeom prst="ellipse">
              <a:avLst/>
            </a:prstGeom>
            <a:solidFill>
              <a:srgbClr val="0013A3"/>
            </a:solidFill>
            <a:ln w="9525">
              <a:solidFill>
                <a:srgbClr val="0013A3"/>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07" name="Freeform 90">
              <a:extLst>
                <a:ext uri="{FF2B5EF4-FFF2-40B4-BE49-F238E27FC236}">
                  <a16:creationId xmlns:a16="http://schemas.microsoft.com/office/drawing/2014/main" id="{3B8EFAC6-AD78-9046-A67E-7BBA82E667EB}"/>
                </a:ext>
              </a:extLst>
            </p:cNvPr>
            <p:cNvSpPr>
              <a:spLocks/>
            </p:cNvSpPr>
            <p:nvPr/>
          </p:nvSpPr>
          <p:spPr bwMode="auto">
            <a:xfrm>
              <a:off x="5689064" y="2761415"/>
              <a:ext cx="3952875" cy="952500"/>
            </a:xfrm>
            <a:custGeom>
              <a:avLst/>
              <a:gdLst>
                <a:gd name="T0" fmla="*/ 0 w 6225"/>
                <a:gd name="T1" fmla="*/ 0 h 1501"/>
                <a:gd name="T2" fmla="*/ 0 w 6225"/>
                <a:gd name="T3" fmla="*/ 2147483647 h 1501"/>
                <a:gd name="T4" fmla="*/ 2147483647 w 6225"/>
                <a:gd name="T5" fmla="*/ 2147483647 h 1501"/>
                <a:gd name="T6" fmla="*/ 2147483647 w 6225"/>
                <a:gd name="T7" fmla="*/ 2147483647 h 1501"/>
                <a:gd name="T8" fmla="*/ 2147483647 w 6225"/>
                <a:gd name="T9" fmla="*/ 2147483647 h 1501"/>
                <a:gd name="T10" fmla="*/ 2147483647 w 6225"/>
                <a:gd name="T11" fmla="*/ 2147483647 h 1501"/>
                <a:gd name="T12" fmla="*/ 2147483647 w 6225"/>
                <a:gd name="T13" fmla="*/ 2147483647 h 1501"/>
                <a:gd name="T14" fmla="*/ 2147483647 w 6225"/>
                <a:gd name="T15" fmla="*/ 2147483647 h 150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225" h="1501">
                  <a:moveTo>
                    <a:pt x="0" y="0"/>
                  </a:moveTo>
                  <a:lnTo>
                    <a:pt x="0" y="1486"/>
                  </a:lnTo>
                  <a:lnTo>
                    <a:pt x="1005" y="1501"/>
                  </a:lnTo>
                  <a:lnTo>
                    <a:pt x="1860" y="706"/>
                  </a:lnTo>
                  <a:lnTo>
                    <a:pt x="5085" y="721"/>
                  </a:lnTo>
                  <a:lnTo>
                    <a:pt x="4305" y="1456"/>
                  </a:lnTo>
                  <a:lnTo>
                    <a:pt x="6225" y="1456"/>
                  </a:lnTo>
                  <a:lnTo>
                    <a:pt x="6220" y="391"/>
                  </a:lnTo>
                </a:path>
              </a:pathLst>
            </a:custGeom>
            <a:noFill/>
            <a:ln w="38100" cmpd="sng">
              <a:solidFill>
                <a:srgbClr val="0013A3"/>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308" name="Group 307">
            <a:extLst>
              <a:ext uri="{FF2B5EF4-FFF2-40B4-BE49-F238E27FC236}">
                <a16:creationId xmlns:a16="http://schemas.microsoft.com/office/drawing/2014/main" id="{88E9FDF2-59AD-0849-94F0-90E7C39F4845}"/>
              </a:ext>
            </a:extLst>
          </p:cNvPr>
          <p:cNvGrpSpPr/>
          <p:nvPr/>
        </p:nvGrpSpPr>
        <p:grpSpPr>
          <a:xfrm>
            <a:off x="4232916" y="3560178"/>
            <a:ext cx="486450" cy="380335"/>
            <a:chOff x="7493876" y="2774731"/>
            <a:chExt cx="1481958" cy="894622"/>
          </a:xfrm>
        </p:grpSpPr>
        <p:sp>
          <p:nvSpPr>
            <p:cNvPr id="309" name="Freeform 308">
              <a:extLst>
                <a:ext uri="{FF2B5EF4-FFF2-40B4-BE49-F238E27FC236}">
                  <a16:creationId xmlns:a16="http://schemas.microsoft.com/office/drawing/2014/main" id="{43B8EDE0-230C-5542-B921-8F0ABAF1CBD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10" name="Oval 309">
              <a:extLst>
                <a:ext uri="{FF2B5EF4-FFF2-40B4-BE49-F238E27FC236}">
                  <a16:creationId xmlns:a16="http://schemas.microsoft.com/office/drawing/2014/main" id="{A0803D89-4B4C-1B4A-BA1C-522F051281C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11" name="Group 310">
              <a:extLst>
                <a:ext uri="{FF2B5EF4-FFF2-40B4-BE49-F238E27FC236}">
                  <a16:creationId xmlns:a16="http://schemas.microsoft.com/office/drawing/2014/main" id="{1101A5E5-CF40-804C-82BD-E8B63F1BC2AC}"/>
                </a:ext>
              </a:extLst>
            </p:cNvPr>
            <p:cNvGrpSpPr/>
            <p:nvPr/>
          </p:nvGrpSpPr>
          <p:grpSpPr>
            <a:xfrm>
              <a:off x="7713663" y="2848339"/>
              <a:ext cx="1042107" cy="425543"/>
              <a:chOff x="7786941" y="2884917"/>
              <a:chExt cx="897649" cy="353919"/>
            </a:xfrm>
          </p:grpSpPr>
          <p:sp>
            <p:nvSpPr>
              <p:cNvPr id="312" name="Freeform 311">
                <a:extLst>
                  <a:ext uri="{FF2B5EF4-FFF2-40B4-BE49-F238E27FC236}">
                    <a16:creationId xmlns:a16="http://schemas.microsoft.com/office/drawing/2014/main" id="{A40BF2E1-9425-BF47-9B1B-8AE2332218C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3" name="Freeform 312">
                <a:extLst>
                  <a:ext uri="{FF2B5EF4-FFF2-40B4-BE49-F238E27FC236}">
                    <a16:creationId xmlns:a16="http://schemas.microsoft.com/office/drawing/2014/main" id="{024B7FE2-D299-5444-BD23-74A1953D9C1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4" name="Freeform 313">
                <a:extLst>
                  <a:ext uri="{FF2B5EF4-FFF2-40B4-BE49-F238E27FC236}">
                    <a16:creationId xmlns:a16="http://schemas.microsoft.com/office/drawing/2014/main" id="{51583098-B4D9-DC4A-AED4-1FAEFC9C7D2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5" name="Freeform 314">
                <a:extLst>
                  <a:ext uri="{FF2B5EF4-FFF2-40B4-BE49-F238E27FC236}">
                    <a16:creationId xmlns:a16="http://schemas.microsoft.com/office/drawing/2014/main" id="{4DE1CA49-F338-444B-BB9A-F2991CA7D73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318" name="Line 73">
            <a:extLst>
              <a:ext uri="{FF2B5EF4-FFF2-40B4-BE49-F238E27FC236}">
                <a16:creationId xmlns:a16="http://schemas.microsoft.com/office/drawing/2014/main" id="{5550252A-B930-0747-B713-DACF5B30A867}"/>
              </a:ext>
            </a:extLst>
          </p:cNvPr>
          <p:cNvSpPr>
            <a:spLocks noChangeShapeType="1"/>
          </p:cNvSpPr>
          <p:nvPr/>
        </p:nvSpPr>
        <p:spPr bwMode="auto">
          <a:xfrm>
            <a:off x="8903829" y="3513282"/>
            <a:ext cx="1094185" cy="14287"/>
          </a:xfrm>
          <a:prstGeom prst="line">
            <a:avLst/>
          </a:prstGeom>
          <a:noFill/>
          <a:ln w="28575">
            <a:solidFill>
              <a:srgbClr val="00B050"/>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19" name="Rectangle 76">
            <a:extLst>
              <a:ext uri="{FF2B5EF4-FFF2-40B4-BE49-F238E27FC236}">
                <a16:creationId xmlns:a16="http://schemas.microsoft.com/office/drawing/2014/main" id="{CC9EB8FA-449A-AD48-B0D0-F22B0CB1DCA2}"/>
              </a:ext>
            </a:extLst>
          </p:cNvPr>
          <p:cNvSpPr>
            <a:spLocks noChangeArrowheads="1"/>
          </p:cNvSpPr>
          <p:nvPr/>
        </p:nvSpPr>
        <p:spPr bwMode="auto">
          <a:xfrm>
            <a:off x="10094502" y="3591178"/>
            <a:ext cx="189309" cy="98822"/>
          </a:xfrm>
          <a:prstGeom prst="rect">
            <a:avLst/>
          </a:prstGeom>
          <a:solidFill>
            <a:srgbClr val="00CC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nvGrpSpPr>
          <p:cNvPr id="213" name="Group 212">
            <a:extLst>
              <a:ext uri="{FF2B5EF4-FFF2-40B4-BE49-F238E27FC236}">
                <a16:creationId xmlns:a16="http://schemas.microsoft.com/office/drawing/2014/main" id="{88E9FDF2-59AD-0849-94F0-90E7C39F4845}"/>
              </a:ext>
            </a:extLst>
          </p:cNvPr>
          <p:cNvGrpSpPr/>
          <p:nvPr/>
        </p:nvGrpSpPr>
        <p:grpSpPr>
          <a:xfrm>
            <a:off x="3433703" y="3582091"/>
            <a:ext cx="486450" cy="363840"/>
            <a:chOff x="7493876" y="2774731"/>
            <a:chExt cx="1481958" cy="894622"/>
          </a:xfrm>
        </p:grpSpPr>
        <p:sp>
          <p:nvSpPr>
            <p:cNvPr id="214" name="Freeform 213">
              <a:extLst>
                <a:ext uri="{FF2B5EF4-FFF2-40B4-BE49-F238E27FC236}">
                  <a16:creationId xmlns:a16="http://schemas.microsoft.com/office/drawing/2014/main" id="{43B8EDE0-230C-5542-B921-8F0ABAF1CBD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5" name="Oval 214">
              <a:extLst>
                <a:ext uri="{FF2B5EF4-FFF2-40B4-BE49-F238E27FC236}">
                  <a16:creationId xmlns:a16="http://schemas.microsoft.com/office/drawing/2014/main" id="{A0803D89-4B4C-1B4A-BA1C-522F051281C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16" name="Group 215">
              <a:extLst>
                <a:ext uri="{FF2B5EF4-FFF2-40B4-BE49-F238E27FC236}">
                  <a16:creationId xmlns:a16="http://schemas.microsoft.com/office/drawing/2014/main" id="{1101A5E5-CF40-804C-82BD-E8B63F1BC2AC}"/>
                </a:ext>
              </a:extLst>
            </p:cNvPr>
            <p:cNvGrpSpPr/>
            <p:nvPr/>
          </p:nvGrpSpPr>
          <p:grpSpPr>
            <a:xfrm>
              <a:off x="7713663" y="2848339"/>
              <a:ext cx="1042107" cy="425543"/>
              <a:chOff x="7786941" y="2884917"/>
              <a:chExt cx="897649" cy="353919"/>
            </a:xfrm>
          </p:grpSpPr>
          <p:sp>
            <p:nvSpPr>
              <p:cNvPr id="217" name="Freeform 216">
                <a:extLst>
                  <a:ext uri="{FF2B5EF4-FFF2-40B4-BE49-F238E27FC236}">
                    <a16:creationId xmlns:a16="http://schemas.microsoft.com/office/drawing/2014/main" id="{A40BF2E1-9425-BF47-9B1B-8AE2332218C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8" name="Freeform 217">
                <a:extLst>
                  <a:ext uri="{FF2B5EF4-FFF2-40B4-BE49-F238E27FC236}">
                    <a16:creationId xmlns:a16="http://schemas.microsoft.com/office/drawing/2014/main" id="{024B7FE2-D299-5444-BD23-74A1953D9C1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9" name="Freeform 218">
                <a:extLst>
                  <a:ext uri="{FF2B5EF4-FFF2-40B4-BE49-F238E27FC236}">
                    <a16:creationId xmlns:a16="http://schemas.microsoft.com/office/drawing/2014/main" id="{51583098-B4D9-DC4A-AED4-1FAEFC9C7D2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0" name="Freeform 219">
                <a:extLst>
                  <a:ext uri="{FF2B5EF4-FFF2-40B4-BE49-F238E27FC236}">
                    <a16:creationId xmlns:a16="http://schemas.microsoft.com/office/drawing/2014/main" id="{4DE1CA49-F338-444B-BB9A-F2991CA7D73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197233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133475" y="175858"/>
            <a:ext cx="9991725" cy="670967"/>
          </a:xfrm>
        </p:spPr>
        <p:txBody>
          <a:bodyPr>
            <a:normAutofit fontScale="90000"/>
          </a:bodyPr>
          <a:lstStyle/>
          <a:p>
            <a:r>
              <a:rPr lang="en-US" sz="3600" dirty="0" smtClean="0">
                <a:latin typeface="Avenir Book" panose="020B0503020203020204" pitchFamily="34" charset="-78"/>
                <a:cs typeface="Avenir Book" panose="020B0503020203020204" pitchFamily="34" charset="-78"/>
              </a:rPr>
              <a:t>TCP Tahoe: </a:t>
            </a:r>
            <a:r>
              <a:rPr lang="en-US" sz="3600" dirty="0">
                <a:latin typeface="Avenir Book" panose="020B0503020203020204" pitchFamily="34" charset="-78"/>
                <a:cs typeface="Avenir Book" panose="020B0503020203020204" pitchFamily="34" charset="-78"/>
              </a:rPr>
              <a:t>Slow start followed by additive increase </a:t>
            </a:r>
            <a:endParaRPr lang="en-US" sz="3300" dirty="0">
              <a:latin typeface="Avenir Book" panose="020B0503020203020204" pitchFamily="34" charset="-78"/>
              <a:cs typeface="Avenir Book" panose="020B0503020203020204" pitchFamily="34" charset="-78"/>
            </a:endParaRPr>
          </a:p>
        </p:txBody>
      </p:sp>
      <p:sp>
        <p:nvSpPr>
          <p:cNvPr id="7" name="Rectangle 6">
            <a:extLst>
              <a:ext uri="{FF2B5EF4-FFF2-40B4-BE49-F238E27FC236}">
                <a16:creationId xmlns:a16="http://schemas.microsoft.com/office/drawing/2014/main" id="{7E5A3F5F-F42B-F04E-BB6A-D57835C29067}"/>
              </a:ext>
            </a:extLst>
          </p:cNvPr>
          <p:cNvSpPr/>
          <p:nvPr/>
        </p:nvSpPr>
        <p:spPr>
          <a:xfrm>
            <a:off x="7402249" y="3464501"/>
            <a:ext cx="638175" cy="1500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 name="Rectangle 11">
            <a:extLst>
              <a:ext uri="{FF2B5EF4-FFF2-40B4-BE49-F238E27FC236}">
                <a16:creationId xmlns:a16="http://schemas.microsoft.com/office/drawing/2014/main" id="{79BEA2FA-AD20-B940-ADBA-D9DD40684573}"/>
              </a:ext>
            </a:extLst>
          </p:cNvPr>
          <p:cNvSpPr/>
          <p:nvPr/>
        </p:nvSpPr>
        <p:spPr>
          <a:xfrm>
            <a:off x="7271281" y="3538320"/>
            <a:ext cx="638175" cy="34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pic>
        <p:nvPicPr>
          <p:cNvPr id="8" name="Picture 7">
            <a:extLst>
              <a:ext uri="{FF2B5EF4-FFF2-40B4-BE49-F238E27FC236}">
                <a16:creationId xmlns:a16="http://schemas.microsoft.com/office/drawing/2014/main" id="{D72B7EED-D8C9-284D-9A93-58D1D9D479F7}"/>
              </a:ext>
            </a:extLst>
          </p:cNvPr>
          <p:cNvPicPr>
            <a:picLocks noChangeAspect="1"/>
          </p:cNvPicPr>
          <p:nvPr/>
        </p:nvPicPr>
        <p:blipFill>
          <a:blip r:embed="rId3"/>
          <a:stretch>
            <a:fillRect/>
          </a:stretch>
        </p:blipFill>
        <p:spPr>
          <a:xfrm>
            <a:off x="9028643" y="3448467"/>
            <a:ext cx="752475" cy="175577"/>
          </a:xfrm>
          <a:prstGeom prst="rect">
            <a:avLst/>
          </a:prstGeom>
        </p:spPr>
      </p:pic>
      <p:sp>
        <p:nvSpPr>
          <p:cNvPr id="4" name="Rectangle 3">
            <a:extLst>
              <a:ext uri="{FF2B5EF4-FFF2-40B4-BE49-F238E27FC236}">
                <a16:creationId xmlns:a16="http://schemas.microsoft.com/office/drawing/2014/main" id="{F9E33F83-60EE-F54A-B838-917BE2E70995}"/>
              </a:ext>
            </a:extLst>
          </p:cNvPr>
          <p:cNvSpPr/>
          <p:nvPr/>
        </p:nvSpPr>
        <p:spPr>
          <a:xfrm>
            <a:off x="8409517" y="2014318"/>
            <a:ext cx="1600200" cy="1866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5" name="TextBox 4">
            <a:extLst>
              <a:ext uri="{FF2B5EF4-FFF2-40B4-BE49-F238E27FC236}">
                <a16:creationId xmlns:a16="http://schemas.microsoft.com/office/drawing/2014/main" id="{7A184EDA-6A29-2941-A0A9-C122E26F942B}"/>
              </a:ext>
            </a:extLst>
          </p:cNvPr>
          <p:cNvSpPr txBox="1"/>
          <p:nvPr/>
        </p:nvSpPr>
        <p:spPr>
          <a:xfrm>
            <a:off x="8314267" y="2242918"/>
            <a:ext cx="298480" cy="300082"/>
          </a:xfrm>
          <a:prstGeom prst="rect">
            <a:avLst/>
          </a:prstGeom>
          <a:noFill/>
        </p:spPr>
        <p:txBody>
          <a:bodyPr wrap="none" rtlCol="0">
            <a:spAutoFit/>
          </a:bodyPr>
          <a:lstStyle/>
          <a:p>
            <a:pPr defTabSz="685800">
              <a:defRPr/>
            </a:pPr>
            <a:r>
              <a:rPr lang="en-US" sz="1350" b="1" dirty="0">
                <a:solidFill>
                  <a:srgbClr val="FF0000"/>
                </a:solidFill>
                <a:latin typeface="Avenir Book" panose="020B0503020203020204" pitchFamily="34" charset="-78"/>
                <a:cs typeface="Avenir Book" panose="020B0503020203020204" pitchFamily="34" charset="-78"/>
              </a:rPr>
              <a:t>X</a:t>
            </a:r>
          </a:p>
        </p:txBody>
      </p:sp>
      <p:grpSp>
        <p:nvGrpSpPr>
          <p:cNvPr id="11" name="Group 10"/>
          <p:cNvGrpSpPr>
            <a:grpSpLocks noGrp="1" noUngrp="1" noChangeAspect="1"/>
          </p:cNvGrpSpPr>
          <p:nvPr/>
        </p:nvGrpSpPr>
        <p:grpSpPr>
          <a:xfrm>
            <a:off x="2391104" y="1229323"/>
            <a:ext cx="7772400" cy="4111625"/>
            <a:chOff x="685800" y="1603375"/>
            <a:chExt cx="7772400" cy="4111625"/>
          </a:xfrm>
        </p:grpSpPr>
        <p:pic>
          <p:nvPicPr>
            <p:cNvPr id="13" name="Picture 12" descr="06_Page_40.tif"/>
            <p:cNvPicPr>
              <a:picLocks noRot="1" noChangeAspect="1" noMove="1" noResize="1"/>
            </p:cNvPicPr>
            <p:nvPr isPhoto="1"/>
          </p:nvPicPr>
          <p:blipFill>
            <a:blip r:embed="rId4" cstate="print">
              <a:lum/>
            </a:blip>
            <a:stretch>
              <a:fillRect/>
            </a:stretch>
          </p:blipFill>
          <p:spPr>
            <a:xfrm>
              <a:off x="685800" y="1603375"/>
              <a:ext cx="7772400" cy="3651250"/>
            </a:xfrm>
            <a:prstGeom prst="rect">
              <a:avLst/>
            </a:prstGeom>
            <a:noFill/>
            <a:ln>
              <a:noFill/>
            </a:ln>
          </p:spPr>
        </p:pic>
        <p:sp>
          <p:nvSpPr>
            <p:cNvPr id="14" name="Rectangle 13"/>
            <p:cNvSpPr/>
            <p:nvPr/>
          </p:nvSpPr>
          <p:spPr>
            <a:xfrm>
              <a:off x="685800" y="5372100"/>
              <a:ext cx="7772400" cy="342900"/>
            </a:xfrm>
            <a:prstGeom prst="rect">
              <a:avLst/>
            </a:prstGeom>
            <a:noFill/>
            <a:ln>
              <a:noFill/>
            </a:ln>
          </p:spPr>
          <p:txBody>
            <a:bodyPr anchor="ctr">
              <a:noAutofit/>
            </a:bodyPr>
            <a:lstStyle/>
            <a:p>
              <a:pPr algn="ctr"/>
              <a:endParaRPr lang="en-US" sz="2000" dirty="0">
                <a:latin typeface="Avenir Book" panose="020B0503020203020204" pitchFamily="34" charset="-78"/>
                <a:cs typeface="Avenir Book" panose="020B0503020203020204" pitchFamily="34" charset="-78"/>
              </a:endParaRPr>
            </a:p>
          </p:txBody>
        </p:sp>
      </p:grpSp>
    </p:spTree>
    <p:extLst>
      <p:ext uri="{BB962C8B-B14F-4D97-AF65-F5344CB8AC3E}">
        <p14:creationId xmlns:p14="http://schemas.microsoft.com/office/powerpoint/2010/main" val="281077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088967" y="418868"/>
            <a:ext cx="9875519" cy="670967"/>
          </a:xfrm>
        </p:spPr>
        <p:txBody>
          <a:bodyPr>
            <a:normAutofit/>
          </a:bodyPr>
          <a:lstStyle/>
          <a:p>
            <a:pPr algn="ctr"/>
            <a:r>
              <a:rPr lang="en-US" sz="3600" dirty="0">
                <a:latin typeface="Avenir Book" panose="020B0503020203020204" pitchFamily="34" charset="-78"/>
                <a:cs typeface="Avenir Book" panose="020B0503020203020204" pitchFamily="34" charset="-78"/>
              </a:rPr>
              <a:t>TCP </a:t>
            </a:r>
            <a:r>
              <a:rPr lang="en-US" sz="3600" dirty="0" smtClean="0">
                <a:latin typeface="Avenir Book" panose="020B0503020203020204" pitchFamily="34" charset="-78"/>
                <a:cs typeface="Avenir Book" panose="020B0503020203020204" pitchFamily="34" charset="-78"/>
              </a:rPr>
              <a:t>Tahoe</a:t>
            </a:r>
            <a:endParaRPr lang="en-US" sz="3300" dirty="0">
              <a:latin typeface="Avenir Book" panose="020B0503020203020204" pitchFamily="34" charset="-78"/>
              <a:cs typeface="Avenir Book" panose="020B0503020203020204" pitchFamily="34" charset="-78"/>
            </a:endParaRPr>
          </a:p>
        </p:txBody>
      </p:sp>
      <p:grpSp>
        <p:nvGrpSpPr>
          <p:cNvPr id="120" name="Group 240">
            <a:extLst>
              <a:ext uri="{FF2B5EF4-FFF2-40B4-BE49-F238E27FC236}">
                <a16:creationId xmlns:a16="http://schemas.microsoft.com/office/drawing/2014/main" id="{B8318BC0-AA34-2B4C-984C-EDCF98015A80}"/>
              </a:ext>
            </a:extLst>
          </p:cNvPr>
          <p:cNvGrpSpPr>
            <a:grpSpLocks/>
          </p:cNvGrpSpPr>
          <p:nvPr/>
        </p:nvGrpSpPr>
        <p:grpSpPr bwMode="auto">
          <a:xfrm>
            <a:off x="5410369" y="3342836"/>
            <a:ext cx="1757364" cy="640558"/>
            <a:chOff x="2168" y="1734"/>
            <a:chExt cx="1476" cy="538"/>
          </a:xfrm>
        </p:grpSpPr>
        <p:grpSp>
          <p:nvGrpSpPr>
            <p:cNvPr id="121" name="Group 171">
              <a:extLst>
                <a:ext uri="{FF2B5EF4-FFF2-40B4-BE49-F238E27FC236}">
                  <a16:creationId xmlns:a16="http://schemas.microsoft.com/office/drawing/2014/main" id="{D4CA30E0-0C2B-AE49-9354-140DEA72FEEE}"/>
                </a:ext>
              </a:extLst>
            </p:cNvPr>
            <p:cNvGrpSpPr>
              <a:grpSpLocks/>
            </p:cNvGrpSpPr>
            <p:nvPr/>
          </p:nvGrpSpPr>
          <p:grpSpPr bwMode="auto">
            <a:xfrm>
              <a:off x="2186" y="1739"/>
              <a:ext cx="1458" cy="533"/>
              <a:chOff x="2186" y="1739"/>
              <a:chExt cx="1458" cy="533"/>
            </a:xfrm>
          </p:grpSpPr>
          <p:sp>
            <p:nvSpPr>
              <p:cNvPr id="123" name="Text Box 172">
                <a:extLst>
                  <a:ext uri="{FF2B5EF4-FFF2-40B4-BE49-F238E27FC236}">
                    <a16:creationId xmlns:a16="http://schemas.microsoft.com/office/drawing/2014/main" id="{FF8E7E11-C655-8C41-BFE2-A6DA1E48685D}"/>
                  </a:ext>
                </a:extLst>
              </p:cNvPr>
              <p:cNvSpPr txBox="1">
                <a:spLocks noChangeArrowheads="1"/>
              </p:cNvSpPr>
              <p:nvPr/>
            </p:nvSpPr>
            <p:spPr bwMode="auto">
              <a:xfrm>
                <a:off x="2270" y="1739"/>
                <a:ext cx="1374"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fontAlgn="base">
                  <a:spcBef>
                    <a:spcPct val="0"/>
                  </a:spcBef>
                  <a:spcAft>
                    <a:spcPct val="0"/>
                  </a:spcAft>
                  <a:defRPr/>
                </a:pPr>
                <a:r>
                  <a:rPr lang="en-US" sz="900" kern="0" dirty="0" smtClean="0">
                    <a:solidFill>
                      <a:srgbClr val="000000"/>
                    </a:solidFill>
                    <a:latin typeface="Avenir Book" panose="020B0503020203020204" pitchFamily="34" charset="-78"/>
                    <a:cs typeface="Avenir Book" panose="020B0503020203020204" pitchFamily="34" charset="-78"/>
                  </a:rPr>
                  <a:t>Timeout or 3 Duplicate ACK</a:t>
                </a:r>
                <a:endParaRPr lang="en-US" sz="900" kern="0" dirty="0">
                  <a:solidFill>
                    <a:srgbClr val="000000"/>
                  </a:solidFill>
                  <a:latin typeface="Avenir Book" panose="020B0503020203020204" pitchFamily="34" charset="-78"/>
                  <a:cs typeface="Avenir Book" panose="020B0503020203020204" pitchFamily="34" charset="-78"/>
                </a:endParaRPr>
              </a:p>
            </p:txBody>
          </p:sp>
          <p:sp>
            <p:nvSpPr>
              <p:cNvPr id="124" name="Text Box 173">
                <a:extLst>
                  <a:ext uri="{FF2B5EF4-FFF2-40B4-BE49-F238E27FC236}">
                    <a16:creationId xmlns:a16="http://schemas.microsoft.com/office/drawing/2014/main" id="{781154BA-9409-094D-BBC4-EE21CE699661}"/>
                  </a:ext>
                </a:extLst>
              </p:cNvPr>
              <p:cNvSpPr txBox="1">
                <a:spLocks noChangeArrowheads="1"/>
              </p:cNvSpPr>
              <p:nvPr/>
            </p:nvSpPr>
            <p:spPr bwMode="auto">
              <a:xfrm>
                <a:off x="2186" y="1898"/>
                <a:ext cx="1371" cy="3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fontAlgn="base">
                  <a:lnSpc>
                    <a:spcPct val="85000"/>
                  </a:lnSpc>
                  <a:spcBef>
                    <a:spcPct val="0"/>
                  </a:spcBef>
                  <a:spcAft>
                    <a:spcPct val="0"/>
                  </a:spcAft>
                  <a:defRPr/>
                </a:pPr>
                <a:r>
                  <a:rPr lang="en-US" sz="900" kern="0" dirty="0" err="1">
                    <a:solidFill>
                      <a:srgbClr val="000000"/>
                    </a:solidFill>
                    <a:latin typeface="Avenir Book" panose="020B0503020203020204" pitchFamily="34" charset="-78"/>
                    <a:cs typeface="Avenir Book" panose="020B0503020203020204" pitchFamily="34" charset="-78"/>
                  </a:rPr>
                  <a:t>ssthresh</a:t>
                </a:r>
                <a:r>
                  <a:rPr lang="en-US" sz="900" kern="0" dirty="0">
                    <a:solidFill>
                      <a:srgbClr val="000000"/>
                    </a:solidFill>
                    <a:latin typeface="Avenir Book" panose="020B0503020203020204" pitchFamily="34" charset="-78"/>
                    <a:cs typeface="Avenir Book" panose="020B0503020203020204" pitchFamily="34" charset="-78"/>
                  </a:rPr>
                  <a:t> = </a:t>
                </a:r>
                <a:r>
                  <a:rPr lang="en-US" sz="900" kern="0" dirty="0" err="1">
                    <a:solidFill>
                      <a:srgbClr val="000000"/>
                    </a:solidFill>
                    <a:latin typeface="Avenir Book" panose="020B0503020203020204" pitchFamily="34" charset="-78"/>
                    <a:cs typeface="Avenir Book" panose="020B0503020203020204" pitchFamily="34" charset="-78"/>
                  </a:rPr>
                  <a:t>cwnd</a:t>
                </a:r>
                <a:r>
                  <a:rPr lang="en-US" sz="900" kern="0" dirty="0">
                    <a:solidFill>
                      <a:srgbClr val="000000"/>
                    </a:solidFill>
                    <a:latin typeface="Avenir Book" panose="020B0503020203020204" pitchFamily="34" charset="-78"/>
                    <a:cs typeface="Avenir Book" panose="020B0503020203020204" pitchFamily="34" charset="-78"/>
                  </a:rPr>
                  <a:t>/2</a:t>
                </a:r>
              </a:p>
              <a:p>
                <a:pPr algn="ctr" defTabSz="685800" fontAlgn="base">
                  <a:lnSpc>
                    <a:spcPct val="85000"/>
                  </a:lnSpc>
                  <a:spcBef>
                    <a:spcPct val="0"/>
                  </a:spcBef>
                  <a:spcAft>
                    <a:spcPct val="0"/>
                  </a:spcAft>
                  <a:defRPr/>
                </a:pPr>
                <a:r>
                  <a:rPr lang="en-US" sz="900" kern="0" dirty="0" err="1">
                    <a:solidFill>
                      <a:srgbClr val="000000"/>
                    </a:solidFill>
                    <a:latin typeface="Avenir Book" panose="020B0503020203020204" pitchFamily="34" charset="-78"/>
                    <a:cs typeface="Avenir Book" panose="020B0503020203020204" pitchFamily="34" charset="-78"/>
                  </a:rPr>
                  <a:t>cwnd</a:t>
                </a:r>
                <a:r>
                  <a:rPr lang="en-US" sz="900" kern="0" dirty="0">
                    <a:solidFill>
                      <a:srgbClr val="000000"/>
                    </a:solidFill>
                    <a:latin typeface="Avenir Book" panose="020B0503020203020204" pitchFamily="34" charset="-78"/>
                    <a:cs typeface="Avenir Book" panose="020B0503020203020204" pitchFamily="34" charset="-78"/>
                  </a:rPr>
                  <a:t> = 1 </a:t>
                </a:r>
                <a:r>
                  <a:rPr lang="en-US" sz="900" kern="0" dirty="0" smtClean="0">
                    <a:solidFill>
                      <a:srgbClr val="000000"/>
                    </a:solidFill>
                    <a:latin typeface="Avenir Book" panose="020B0503020203020204" pitchFamily="34" charset="-78"/>
                    <a:cs typeface="Avenir Book" panose="020B0503020203020204" pitchFamily="34" charset="-78"/>
                  </a:rPr>
                  <a:t>MSS</a:t>
                </a:r>
                <a:endParaRPr lang="en-US" sz="900" kern="0" dirty="0">
                  <a:solidFill>
                    <a:srgbClr val="000000"/>
                  </a:solidFill>
                  <a:latin typeface="Avenir Book" panose="020B0503020203020204" pitchFamily="34" charset="-78"/>
                  <a:cs typeface="Avenir Book" panose="020B0503020203020204" pitchFamily="34" charset="-78"/>
                </a:endParaRPr>
              </a:p>
              <a:p>
                <a:pPr algn="ctr" defTabSz="685800" fontAlgn="base">
                  <a:lnSpc>
                    <a:spcPct val="85000"/>
                  </a:lnSpc>
                  <a:spcBef>
                    <a:spcPct val="0"/>
                  </a:spcBef>
                  <a:spcAft>
                    <a:spcPct val="0"/>
                  </a:spcAft>
                  <a:defRPr/>
                </a:pPr>
                <a:r>
                  <a:rPr lang="en-US" sz="900" i="1" kern="0" dirty="0">
                    <a:solidFill>
                      <a:srgbClr val="000099"/>
                    </a:solidFill>
                    <a:latin typeface="Avenir Book" panose="020B0503020203020204" pitchFamily="34" charset="-78"/>
                    <a:cs typeface="Avenir Book" panose="020B0503020203020204" pitchFamily="34" charset="-78"/>
                  </a:rPr>
                  <a:t>retransmit missing segment</a:t>
                </a:r>
                <a:r>
                  <a:rPr lang="en-US" sz="900" kern="0" dirty="0">
                    <a:solidFill>
                      <a:srgbClr val="000000"/>
                    </a:solidFill>
                    <a:latin typeface="Avenir Book" panose="020B0503020203020204" pitchFamily="34" charset="-78"/>
                    <a:cs typeface="Avenir Book" panose="020B0503020203020204" pitchFamily="34" charset="-78"/>
                  </a:rPr>
                  <a:t> </a:t>
                </a:r>
              </a:p>
            </p:txBody>
          </p:sp>
          <p:sp>
            <p:nvSpPr>
              <p:cNvPr id="125" name="Line 174">
                <a:extLst>
                  <a:ext uri="{FF2B5EF4-FFF2-40B4-BE49-F238E27FC236}">
                    <a16:creationId xmlns:a16="http://schemas.microsoft.com/office/drawing/2014/main" id="{23E8607A-0151-5141-A774-0AAB4333ECA7}"/>
                  </a:ext>
                </a:extLst>
              </p:cNvPr>
              <p:cNvSpPr>
                <a:spLocks noChangeShapeType="1"/>
              </p:cNvSpPr>
              <p:nvPr/>
            </p:nvSpPr>
            <p:spPr bwMode="auto">
              <a:xfrm>
                <a:off x="2491" y="1893"/>
                <a:ext cx="697"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9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22" name="Line 175">
              <a:extLst>
                <a:ext uri="{FF2B5EF4-FFF2-40B4-BE49-F238E27FC236}">
                  <a16:creationId xmlns:a16="http://schemas.microsoft.com/office/drawing/2014/main" id="{480EB5CD-B8F2-AD46-B2D4-50FE6302F915}"/>
                </a:ext>
              </a:extLst>
            </p:cNvPr>
            <p:cNvSpPr>
              <a:spLocks noChangeShapeType="1"/>
            </p:cNvSpPr>
            <p:nvPr/>
          </p:nvSpPr>
          <p:spPr bwMode="auto">
            <a:xfrm flipH="1">
              <a:off x="2168" y="1734"/>
              <a:ext cx="134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9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126" name="Group 239">
            <a:extLst>
              <a:ext uri="{FF2B5EF4-FFF2-40B4-BE49-F238E27FC236}">
                <a16:creationId xmlns:a16="http://schemas.microsoft.com/office/drawing/2014/main" id="{BEAEB11D-18E7-8047-A552-B728B0628FCC}"/>
              </a:ext>
            </a:extLst>
          </p:cNvPr>
          <p:cNvGrpSpPr>
            <a:grpSpLocks/>
          </p:cNvGrpSpPr>
          <p:nvPr/>
        </p:nvGrpSpPr>
        <p:grpSpPr bwMode="auto">
          <a:xfrm>
            <a:off x="5427633" y="2823723"/>
            <a:ext cx="1600200" cy="371476"/>
            <a:chOff x="2187" y="1402"/>
            <a:chExt cx="1344" cy="312"/>
          </a:xfrm>
        </p:grpSpPr>
        <p:sp>
          <p:nvSpPr>
            <p:cNvPr id="127" name="Line 176">
              <a:extLst>
                <a:ext uri="{FF2B5EF4-FFF2-40B4-BE49-F238E27FC236}">
                  <a16:creationId xmlns:a16="http://schemas.microsoft.com/office/drawing/2014/main" id="{D84A4978-7B73-A04D-B0FB-C9ECAA3BFBCF}"/>
                </a:ext>
              </a:extLst>
            </p:cNvPr>
            <p:cNvSpPr>
              <a:spLocks noChangeShapeType="1"/>
            </p:cNvSpPr>
            <p:nvPr/>
          </p:nvSpPr>
          <p:spPr bwMode="auto">
            <a:xfrm flipH="1">
              <a:off x="2187" y="1673"/>
              <a:ext cx="1344" cy="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9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8" name="Text Box 181">
              <a:extLst>
                <a:ext uri="{FF2B5EF4-FFF2-40B4-BE49-F238E27FC236}">
                  <a16:creationId xmlns:a16="http://schemas.microsoft.com/office/drawing/2014/main" id="{67AF987A-C53D-534B-8C98-26557C3B4EEF}"/>
                </a:ext>
              </a:extLst>
            </p:cNvPr>
            <p:cNvSpPr txBox="1">
              <a:spLocks noChangeArrowheads="1"/>
            </p:cNvSpPr>
            <p:nvPr/>
          </p:nvSpPr>
          <p:spPr bwMode="auto">
            <a:xfrm>
              <a:off x="2724" y="1543"/>
              <a:ext cx="204" cy="1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fontAlgn="base">
                <a:lnSpc>
                  <a:spcPct val="80000"/>
                </a:lnSpc>
                <a:spcBef>
                  <a:spcPct val="0"/>
                </a:spcBef>
                <a:spcAft>
                  <a:spcPct val="0"/>
                </a:spcAft>
                <a:defRPr/>
              </a:pPr>
              <a:r>
                <a:rPr lang="en-US" sz="900" kern="0">
                  <a:solidFill>
                    <a:srgbClr val="000000"/>
                  </a:solidFill>
                  <a:latin typeface="Avenir Book" panose="020B0503020203020204" pitchFamily="34" charset="-78"/>
                  <a:cs typeface="Avenir Book" panose="020B0503020203020204" pitchFamily="34" charset="-78"/>
                </a:rPr>
                <a:t>L</a:t>
              </a:r>
            </a:p>
          </p:txBody>
        </p:sp>
        <p:sp>
          <p:nvSpPr>
            <p:cNvPr id="129" name="Line 182">
              <a:extLst>
                <a:ext uri="{FF2B5EF4-FFF2-40B4-BE49-F238E27FC236}">
                  <a16:creationId xmlns:a16="http://schemas.microsoft.com/office/drawing/2014/main" id="{0957FCBB-06D0-8E4D-B983-2F2597BDE03A}"/>
                </a:ext>
              </a:extLst>
            </p:cNvPr>
            <p:cNvSpPr>
              <a:spLocks noChangeShapeType="1"/>
            </p:cNvSpPr>
            <p:nvPr/>
          </p:nvSpPr>
          <p:spPr bwMode="auto">
            <a:xfrm>
              <a:off x="2572" y="1554"/>
              <a:ext cx="53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9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30" name="Group 183">
              <a:extLst>
                <a:ext uri="{FF2B5EF4-FFF2-40B4-BE49-F238E27FC236}">
                  <a16:creationId xmlns:a16="http://schemas.microsoft.com/office/drawing/2014/main" id="{2A6AF175-C9C0-F044-9ECF-011972294E6E}"/>
                </a:ext>
              </a:extLst>
            </p:cNvPr>
            <p:cNvGrpSpPr>
              <a:grpSpLocks/>
            </p:cNvGrpSpPr>
            <p:nvPr/>
          </p:nvGrpSpPr>
          <p:grpSpPr bwMode="auto">
            <a:xfrm>
              <a:off x="2407" y="1402"/>
              <a:ext cx="855" cy="194"/>
              <a:chOff x="2379" y="1425"/>
              <a:chExt cx="855" cy="194"/>
            </a:xfrm>
          </p:grpSpPr>
          <p:sp>
            <p:nvSpPr>
              <p:cNvPr id="131" name="Text Box 184">
                <a:extLst>
                  <a:ext uri="{FF2B5EF4-FFF2-40B4-BE49-F238E27FC236}">
                    <a16:creationId xmlns:a16="http://schemas.microsoft.com/office/drawing/2014/main" id="{69E43EDF-5B05-364C-B439-379F8E8E5464}"/>
                  </a:ext>
                </a:extLst>
              </p:cNvPr>
              <p:cNvSpPr txBox="1">
                <a:spLocks noChangeArrowheads="1"/>
              </p:cNvSpPr>
              <p:nvPr/>
            </p:nvSpPr>
            <p:spPr bwMode="auto">
              <a:xfrm>
                <a:off x="2379" y="1425"/>
                <a:ext cx="855"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fontAlgn="base">
                  <a:spcBef>
                    <a:spcPct val="0"/>
                  </a:spcBef>
                  <a:spcAft>
                    <a:spcPct val="0"/>
                  </a:spcAft>
                  <a:defRPr/>
                </a:pPr>
                <a:r>
                  <a:rPr lang="en-US" sz="900" kern="0" dirty="0" err="1">
                    <a:solidFill>
                      <a:srgbClr val="000000"/>
                    </a:solidFill>
                    <a:latin typeface="Avenir Book" panose="020B0503020203020204" pitchFamily="34" charset="-78"/>
                    <a:cs typeface="Avenir Book" panose="020B0503020203020204" pitchFamily="34" charset="-78"/>
                  </a:rPr>
                  <a:t>cwnd</a:t>
                </a:r>
                <a:r>
                  <a:rPr lang="en-US" sz="900" kern="0" dirty="0">
                    <a:solidFill>
                      <a:srgbClr val="000000"/>
                    </a:solidFill>
                    <a:latin typeface="Avenir Book" panose="020B0503020203020204" pitchFamily="34" charset="-78"/>
                    <a:cs typeface="Avenir Book" panose="020B0503020203020204" pitchFamily="34" charset="-78"/>
                  </a:rPr>
                  <a:t> &gt; </a:t>
                </a:r>
                <a:r>
                  <a:rPr lang="en-US" sz="900" kern="0" dirty="0" err="1">
                    <a:solidFill>
                      <a:srgbClr val="000000"/>
                    </a:solidFill>
                    <a:latin typeface="Avenir Book" panose="020B0503020203020204" pitchFamily="34" charset="-78"/>
                    <a:cs typeface="Avenir Book" panose="020B0503020203020204" pitchFamily="34" charset="-78"/>
                  </a:rPr>
                  <a:t>ssthresh</a:t>
                </a:r>
                <a:endParaRPr lang="en-US" sz="900" kern="0" dirty="0">
                  <a:solidFill>
                    <a:srgbClr val="000000"/>
                  </a:solidFill>
                  <a:latin typeface="Avenir Book" panose="020B0503020203020204" pitchFamily="34" charset="-78"/>
                  <a:cs typeface="Avenir Book" panose="020B0503020203020204" pitchFamily="34" charset="-78"/>
                </a:endParaRPr>
              </a:p>
            </p:txBody>
          </p:sp>
          <p:sp>
            <p:nvSpPr>
              <p:cNvPr id="132" name="Line 185">
                <a:extLst>
                  <a:ext uri="{FF2B5EF4-FFF2-40B4-BE49-F238E27FC236}">
                    <a16:creationId xmlns:a16="http://schemas.microsoft.com/office/drawing/2014/main" id="{A2D5E496-DCFA-5A4E-A6E2-D2DB456893C6}"/>
                  </a:ext>
                </a:extLst>
              </p:cNvPr>
              <p:cNvSpPr>
                <a:spLocks noChangeShapeType="1"/>
              </p:cNvSpPr>
              <p:nvPr/>
            </p:nvSpPr>
            <p:spPr bwMode="auto">
              <a:xfrm>
                <a:off x="2724" y="1557"/>
                <a:ext cx="47"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9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grpSp>
        <p:nvGrpSpPr>
          <p:cNvPr id="133" name="Group 242">
            <a:extLst>
              <a:ext uri="{FF2B5EF4-FFF2-40B4-BE49-F238E27FC236}">
                <a16:creationId xmlns:a16="http://schemas.microsoft.com/office/drawing/2014/main" id="{47D1413D-A42B-8C4D-87CC-5C4E42849EFF}"/>
              </a:ext>
            </a:extLst>
          </p:cNvPr>
          <p:cNvGrpSpPr>
            <a:grpSpLocks/>
          </p:cNvGrpSpPr>
          <p:nvPr/>
        </p:nvGrpSpPr>
        <p:grpSpPr bwMode="auto">
          <a:xfrm>
            <a:off x="6833760" y="2056960"/>
            <a:ext cx="2039540" cy="1565672"/>
            <a:chOff x="3368" y="786"/>
            <a:chExt cx="1713" cy="1315"/>
          </a:xfrm>
        </p:grpSpPr>
        <p:grpSp>
          <p:nvGrpSpPr>
            <p:cNvPr id="134" name="Group 164">
              <a:extLst>
                <a:ext uri="{FF2B5EF4-FFF2-40B4-BE49-F238E27FC236}">
                  <a16:creationId xmlns:a16="http://schemas.microsoft.com/office/drawing/2014/main" id="{13A111CF-BAAF-8E4B-AD25-85FAC5339083}"/>
                </a:ext>
              </a:extLst>
            </p:cNvPr>
            <p:cNvGrpSpPr>
              <a:grpSpLocks/>
            </p:cNvGrpSpPr>
            <p:nvPr/>
          </p:nvGrpSpPr>
          <p:grpSpPr bwMode="auto">
            <a:xfrm>
              <a:off x="3559" y="1330"/>
              <a:ext cx="906" cy="771"/>
              <a:chOff x="2250" y="2021"/>
              <a:chExt cx="906" cy="771"/>
            </a:xfrm>
          </p:grpSpPr>
          <p:sp>
            <p:nvSpPr>
              <p:cNvPr id="146" name="Oval 165">
                <a:extLst>
                  <a:ext uri="{FF2B5EF4-FFF2-40B4-BE49-F238E27FC236}">
                    <a16:creationId xmlns:a16="http://schemas.microsoft.com/office/drawing/2014/main" id="{7F0D89BB-B178-8C49-9E72-934506A1B7F6}"/>
                  </a:ext>
                </a:extLst>
              </p:cNvPr>
              <p:cNvSpPr>
                <a:spLocks noChangeArrowheads="1"/>
              </p:cNvSpPr>
              <p:nvPr/>
            </p:nvSpPr>
            <p:spPr bwMode="auto">
              <a:xfrm>
                <a:off x="2293" y="2021"/>
                <a:ext cx="800" cy="754"/>
              </a:xfrm>
              <a:prstGeom prst="ellipse">
                <a:avLst/>
              </a:prstGeom>
              <a:solidFill>
                <a:srgbClr val="00CC99"/>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9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7" name="Text Box 166">
                <a:extLst>
                  <a:ext uri="{FF2B5EF4-FFF2-40B4-BE49-F238E27FC236}">
                    <a16:creationId xmlns:a16="http://schemas.microsoft.com/office/drawing/2014/main" id="{F3628968-0539-164C-B861-FF5A02A982C1}"/>
                  </a:ext>
                </a:extLst>
              </p:cNvPr>
              <p:cNvSpPr txBox="1">
                <a:spLocks noChangeArrowheads="1"/>
              </p:cNvSpPr>
              <p:nvPr/>
            </p:nvSpPr>
            <p:spPr bwMode="auto">
              <a:xfrm>
                <a:off x="2250" y="2191"/>
                <a:ext cx="906" cy="6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fontAlgn="base">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C</a:t>
                </a:r>
                <a:r>
                  <a:rPr lang="en-US" sz="1350" kern="0" dirty="0" smtClean="0">
                    <a:solidFill>
                      <a:srgbClr val="000000"/>
                    </a:solidFill>
                    <a:latin typeface="Avenir Book" panose="020B0503020203020204" pitchFamily="34" charset="-78"/>
                    <a:cs typeface="Avenir Book" panose="020B0503020203020204" pitchFamily="34" charset="-78"/>
                  </a:rPr>
                  <a:t>ongestion</a:t>
                </a:r>
                <a:endParaRPr lang="en-US" sz="1350" kern="0" dirty="0">
                  <a:solidFill>
                    <a:srgbClr val="000000"/>
                  </a:solidFill>
                  <a:latin typeface="Avenir Book" panose="020B0503020203020204" pitchFamily="34" charset="-78"/>
                  <a:cs typeface="Avenir Book" panose="020B0503020203020204" pitchFamily="34" charset="-78"/>
                </a:endParaRPr>
              </a:p>
              <a:p>
                <a:pPr algn="ctr" defTabSz="685800" fontAlgn="base">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avoidance </a:t>
                </a:r>
              </a:p>
              <a:p>
                <a:pPr algn="ctr" defTabSz="685800" fontAlgn="base">
                  <a:spcBef>
                    <a:spcPct val="0"/>
                  </a:spcBef>
                  <a:spcAft>
                    <a:spcPct val="0"/>
                  </a:spcAft>
                  <a:defRPr/>
                </a:pPr>
                <a:endParaRPr lang="en-US" sz="1350" kern="0" dirty="0">
                  <a:solidFill>
                    <a:srgbClr val="000000"/>
                  </a:solidFill>
                  <a:latin typeface="Avenir Book" panose="020B0503020203020204" pitchFamily="34" charset="-78"/>
                  <a:cs typeface="Avenir Book" panose="020B0503020203020204" pitchFamily="34" charset="-78"/>
                </a:endParaRPr>
              </a:p>
            </p:txBody>
          </p:sp>
        </p:grpSp>
        <p:grpSp>
          <p:nvGrpSpPr>
            <p:cNvPr id="135" name="Group 190">
              <a:extLst>
                <a:ext uri="{FF2B5EF4-FFF2-40B4-BE49-F238E27FC236}">
                  <a16:creationId xmlns:a16="http://schemas.microsoft.com/office/drawing/2014/main" id="{412FAE5F-D426-1A41-B7BF-9EE3E24BCCB0}"/>
                </a:ext>
              </a:extLst>
            </p:cNvPr>
            <p:cNvGrpSpPr>
              <a:grpSpLocks/>
            </p:cNvGrpSpPr>
            <p:nvPr/>
          </p:nvGrpSpPr>
          <p:grpSpPr bwMode="auto">
            <a:xfrm>
              <a:off x="3368" y="786"/>
              <a:ext cx="1713" cy="513"/>
              <a:chOff x="3391" y="904"/>
              <a:chExt cx="1713" cy="513"/>
            </a:xfrm>
          </p:grpSpPr>
          <p:sp>
            <p:nvSpPr>
              <p:cNvPr id="142" name="Text Box 191">
                <a:extLst>
                  <a:ext uri="{FF2B5EF4-FFF2-40B4-BE49-F238E27FC236}">
                    <a16:creationId xmlns:a16="http://schemas.microsoft.com/office/drawing/2014/main" id="{44318C88-BEF5-7146-AE72-3458C7D49FA3}"/>
                  </a:ext>
                </a:extLst>
              </p:cNvPr>
              <p:cNvSpPr txBox="1">
                <a:spLocks noChangeArrowheads="1"/>
              </p:cNvSpPr>
              <p:nvPr/>
            </p:nvSpPr>
            <p:spPr bwMode="auto">
              <a:xfrm>
                <a:off x="3391" y="1037"/>
                <a:ext cx="1713" cy="3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fontAlgn="base">
                  <a:lnSpc>
                    <a:spcPct val="90000"/>
                  </a:lnSpc>
                  <a:spcBef>
                    <a:spcPct val="0"/>
                  </a:spcBef>
                  <a:spcAft>
                    <a:spcPct val="0"/>
                  </a:spcAft>
                  <a:defRPr/>
                </a:pPr>
                <a:r>
                  <a:rPr lang="en-US" sz="900" kern="0" dirty="0" err="1">
                    <a:solidFill>
                      <a:srgbClr val="000000"/>
                    </a:solidFill>
                    <a:latin typeface="Avenir Book" panose="020B0503020203020204" pitchFamily="34" charset="-78"/>
                    <a:cs typeface="Avenir Book" panose="020B0503020203020204" pitchFamily="34" charset="-78"/>
                  </a:rPr>
                  <a:t>cwnd</a:t>
                </a:r>
                <a:r>
                  <a:rPr lang="en-US" sz="900" kern="0" dirty="0">
                    <a:solidFill>
                      <a:srgbClr val="000000"/>
                    </a:solidFill>
                    <a:latin typeface="Avenir Book" panose="020B0503020203020204" pitchFamily="34" charset="-78"/>
                    <a:cs typeface="Avenir Book" panose="020B0503020203020204" pitchFamily="34" charset="-78"/>
                  </a:rPr>
                  <a:t> = </a:t>
                </a:r>
                <a:r>
                  <a:rPr lang="en-US" sz="900" kern="0" dirty="0" err="1">
                    <a:solidFill>
                      <a:srgbClr val="000000"/>
                    </a:solidFill>
                    <a:latin typeface="Avenir Book" panose="020B0503020203020204" pitchFamily="34" charset="-78"/>
                    <a:cs typeface="Avenir Book" panose="020B0503020203020204" pitchFamily="34" charset="-78"/>
                  </a:rPr>
                  <a:t>cwnd</a:t>
                </a:r>
                <a:r>
                  <a:rPr lang="en-US" sz="900" kern="0" dirty="0">
                    <a:solidFill>
                      <a:srgbClr val="000000"/>
                    </a:solidFill>
                    <a:latin typeface="Avenir Book" panose="020B0503020203020204" pitchFamily="34" charset="-78"/>
                    <a:cs typeface="Avenir Book" panose="020B0503020203020204" pitchFamily="34" charset="-78"/>
                  </a:rPr>
                  <a:t> + MSS    (MSS/</a:t>
                </a:r>
                <a:r>
                  <a:rPr lang="en-US" sz="900" kern="0" dirty="0" err="1">
                    <a:solidFill>
                      <a:srgbClr val="000000"/>
                    </a:solidFill>
                    <a:latin typeface="Avenir Book" panose="020B0503020203020204" pitchFamily="34" charset="-78"/>
                    <a:cs typeface="Avenir Book" panose="020B0503020203020204" pitchFamily="34" charset="-78"/>
                  </a:rPr>
                  <a:t>cwnd</a:t>
                </a:r>
                <a:r>
                  <a:rPr lang="en-US" sz="900" kern="0" dirty="0" smtClean="0">
                    <a:solidFill>
                      <a:srgbClr val="000000"/>
                    </a:solidFill>
                    <a:latin typeface="Avenir Book" panose="020B0503020203020204" pitchFamily="34" charset="-78"/>
                    <a:cs typeface="Avenir Book" panose="020B0503020203020204" pitchFamily="34" charset="-78"/>
                  </a:rPr>
                  <a:t>)</a:t>
                </a:r>
                <a:endParaRPr lang="en-US" sz="900" kern="0" dirty="0">
                  <a:solidFill>
                    <a:srgbClr val="000000"/>
                  </a:solidFill>
                  <a:latin typeface="Avenir Book" panose="020B0503020203020204" pitchFamily="34" charset="-78"/>
                  <a:cs typeface="Avenir Book" panose="020B0503020203020204" pitchFamily="34" charset="-78"/>
                </a:endParaRPr>
              </a:p>
              <a:p>
                <a:pPr algn="ctr" defTabSz="685800" fontAlgn="base">
                  <a:lnSpc>
                    <a:spcPct val="90000"/>
                  </a:lnSpc>
                  <a:spcBef>
                    <a:spcPct val="0"/>
                  </a:spcBef>
                  <a:spcAft>
                    <a:spcPct val="0"/>
                  </a:spcAft>
                  <a:defRPr/>
                </a:pPr>
                <a:r>
                  <a:rPr lang="en-US" sz="900" i="1" kern="0" dirty="0">
                    <a:solidFill>
                      <a:srgbClr val="000099"/>
                    </a:solidFill>
                    <a:latin typeface="Avenir Book" panose="020B0503020203020204" pitchFamily="34" charset="-78"/>
                    <a:cs typeface="Avenir Book" panose="020B0503020203020204" pitchFamily="34" charset="-78"/>
                  </a:rPr>
                  <a:t>transmit new segment(s), as allowed</a:t>
                </a:r>
              </a:p>
              <a:p>
                <a:pPr algn="ctr" defTabSz="685800" fontAlgn="base">
                  <a:lnSpc>
                    <a:spcPct val="80000"/>
                  </a:lnSpc>
                  <a:spcBef>
                    <a:spcPct val="0"/>
                  </a:spcBef>
                  <a:spcAft>
                    <a:spcPct val="0"/>
                  </a:spcAft>
                  <a:defRPr/>
                </a:pPr>
                <a:endParaRPr lang="en-US" sz="900" i="1" kern="0" dirty="0">
                  <a:solidFill>
                    <a:srgbClr val="000000"/>
                  </a:solidFill>
                  <a:latin typeface="Avenir Book" panose="020B0503020203020204" pitchFamily="34" charset="-78"/>
                  <a:cs typeface="Avenir Book" panose="020B0503020203020204" pitchFamily="34" charset="-78"/>
                </a:endParaRPr>
              </a:p>
            </p:txBody>
          </p:sp>
          <p:sp>
            <p:nvSpPr>
              <p:cNvPr id="143" name="Line 192">
                <a:extLst>
                  <a:ext uri="{FF2B5EF4-FFF2-40B4-BE49-F238E27FC236}">
                    <a16:creationId xmlns:a16="http://schemas.microsoft.com/office/drawing/2014/main" id="{EC5DE775-BD59-2247-B940-402844468A0E}"/>
                  </a:ext>
                </a:extLst>
              </p:cNvPr>
              <p:cNvSpPr>
                <a:spLocks noChangeShapeType="1"/>
              </p:cNvSpPr>
              <p:nvPr/>
            </p:nvSpPr>
            <p:spPr bwMode="auto">
              <a:xfrm>
                <a:off x="3976" y="1054"/>
                <a:ext cx="53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9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4" name="Text Box 193">
                <a:extLst>
                  <a:ext uri="{FF2B5EF4-FFF2-40B4-BE49-F238E27FC236}">
                    <a16:creationId xmlns:a16="http://schemas.microsoft.com/office/drawing/2014/main" id="{1953AC16-16E8-A640-AE22-73DEDE1D319F}"/>
                  </a:ext>
                </a:extLst>
              </p:cNvPr>
              <p:cNvSpPr txBox="1">
                <a:spLocks noChangeArrowheads="1"/>
              </p:cNvSpPr>
              <p:nvPr/>
            </p:nvSpPr>
            <p:spPr bwMode="auto">
              <a:xfrm>
                <a:off x="3974" y="915"/>
                <a:ext cx="555"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fontAlgn="base">
                  <a:spcBef>
                    <a:spcPct val="0"/>
                  </a:spcBef>
                  <a:spcAft>
                    <a:spcPct val="0"/>
                  </a:spcAft>
                  <a:defRPr/>
                </a:pPr>
                <a:r>
                  <a:rPr lang="en-US" sz="900" kern="0" dirty="0">
                    <a:solidFill>
                      <a:srgbClr val="000000"/>
                    </a:solidFill>
                    <a:latin typeface="Avenir Book" panose="020B0503020203020204" pitchFamily="34" charset="-78"/>
                    <a:cs typeface="Avenir Book" panose="020B0503020203020204" pitchFamily="34" charset="-78"/>
                  </a:rPr>
                  <a:t>new ACK</a:t>
                </a:r>
              </a:p>
            </p:txBody>
          </p:sp>
          <p:sp>
            <p:nvSpPr>
              <p:cNvPr id="145" name="Text Box 194">
                <a:extLst>
                  <a:ext uri="{FF2B5EF4-FFF2-40B4-BE49-F238E27FC236}">
                    <a16:creationId xmlns:a16="http://schemas.microsoft.com/office/drawing/2014/main" id="{6D1C4C5E-4778-AF4F-812A-CF7A44F21F90}"/>
                  </a:ext>
                </a:extLst>
              </p:cNvPr>
              <p:cNvSpPr txBox="1">
                <a:spLocks noChangeArrowheads="1"/>
              </p:cNvSpPr>
              <p:nvPr/>
            </p:nvSpPr>
            <p:spPr bwMode="auto">
              <a:xfrm>
                <a:off x="4311" y="904"/>
                <a:ext cx="182"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fontAlgn="base">
                  <a:spcBef>
                    <a:spcPct val="0"/>
                  </a:spcBef>
                  <a:spcAft>
                    <a:spcPct val="0"/>
                  </a:spcAft>
                  <a:defRPr/>
                </a:pPr>
                <a:r>
                  <a:rPr lang="en-US" sz="900" kern="0">
                    <a:solidFill>
                      <a:srgbClr val="000000"/>
                    </a:solidFill>
                    <a:latin typeface="Avenir Book" panose="020B0503020203020204" pitchFamily="34" charset="-78"/>
                    <a:cs typeface="Avenir Book" panose="020B0503020203020204" pitchFamily="34" charset="-78"/>
                  </a:rPr>
                  <a:t>.</a:t>
                </a:r>
              </a:p>
            </p:txBody>
          </p:sp>
        </p:grpSp>
        <p:sp>
          <p:nvSpPr>
            <p:cNvPr id="136" name="Freeform 195">
              <a:extLst>
                <a:ext uri="{FF2B5EF4-FFF2-40B4-BE49-F238E27FC236}">
                  <a16:creationId xmlns:a16="http://schemas.microsoft.com/office/drawing/2014/main" id="{4555525A-5282-E944-A402-41F5363AC763}"/>
                </a:ext>
              </a:extLst>
            </p:cNvPr>
            <p:cNvSpPr>
              <a:spLocks/>
            </p:cNvSpPr>
            <p:nvPr/>
          </p:nvSpPr>
          <p:spPr bwMode="auto">
            <a:xfrm rot="9705213">
              <a:off x="4212" y="1145"/>
              <a:ext cx="333" cy="452"/>
            </a:xfrm>
            <a:custGeom>
              <a:avLst/>
              <a:gdLst>
                <a:gd name="T0" fmla="*/ 112 w 376"/>
                <a:gd name="T1" fmla="*/ 306 h 452"/>
                <a:gd name="T2" fmla="*/ 24 w 376"/>
                <a:gd name="T3" fmla="*/ 269 h 452"/>
                <a:gd name="T4" fmla="*/ 62 w 376"/>
                <a:gd name="T5" fmla="*/ 0 h 452"/>
                <a:gd name="T6" fmla="*/ 0 60000 65536"/>
                <a:gd name="T7" fmla="*/ 0 60000 65536"/>
                <a:gd name="T8" fmla="*/ 0 60000 65536"/>
              </a:gdLst>
              <a:ahLst/>
              <a:cxnLst>
                <a:cxn ang="T6">
                  <a:pos x="T0" y="T1"/>
                </a:cxn>
                <a:cxn ang="T7">
                  <a:pos x="T2" y="T3"/>
                </a:cxn>
                <a:cxn ang="T8">
                  <a:pos x="T4" y="T5"/>
                </a:cxn>
              </a:cxnLst>
              <a:rect l="0" t="0" r="r" b="b"/>
              <a:pathLst>
                <a:path w="376" h="452">
                  <a:moveTo>
                    <a:pt x="376" y="306"/>
                  </a:moveTo>
                  <a:cubicBezTo>
                    <a:pt x="332" y="380"/>
                    <a:pt x="164" y="452"/>
                    <a:pt x="82" y="269"/>
                  </a:cubicBezTo>
                  <a:cubicBezTo>
                    <a:pt x="0" y="86"/>
                    <a:pt x="66" y="18"/>
                    <a:pt x="208" y="0"/>
                  </a:cubicBezTo>
                </a:path>
              </a:pathLst>
            </a:custGeom>
            <a:noFill/>
            <a:ln w="9525">
              <a:solidFill>
                <a:srgbClr val="0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9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82" name="Group 241">
            <a:extLst>
              <a:ext uri="{FF2B5EF4-FFF2-40B4-BE49-F238E27FC236}">
                <a16:creationId xmlns:a16="http://schemas.microsoft.com/office/drawing/2014/main" id="{CDA92C42-F115-FC40-A5F8-C407673481F7}"/>
              </a:ext>
            </a:extLst>
          </p:cNvPr>
          <p:cNvGrpSpPr>
            <a:grpSpLocks/>
          </p:cNvGrpSpPr>
          <p:nvPr/>
        </p:nvGrpSpPr>
        <p:grpSpPr bwMode="auto">
          <a:xfrm>
            <a:off x="3304748" y="2264127"/>
            <a:ext cx="4145756" cy="1845471"/>
            <a:chOff x="404" y="960"/>
            <a:chExt cx="3482" cy="1550"/>
          </a:xfrm>
        </p:grpSpPr>
        <p:grpSp>
          <p:nvGrpSpPr>
            <p:cNvPr id="183" name="Group 161">
              <a:extLst>
                <a:ext uri="{FF2B5EF4-FFF2-40B4-BE49-F238E27FC236}">
                  <a16:creationId xmlns:a16="http://schemas.microsoft.com/office/drawing/2014/main" id="{7F0341B7-207C-3E40-8EC6-5911313C0608}"/>
                </a:ext>
              </a:extLst>
            </p:cNvPr>
            <p:cNvGrpSpPr>
              <a:grpSpLocks/>
            </p:cNvGrpSpPr>
            <p:nvPr/>
          </p:nvGrpSpPr>
          <p:grpSpPr bwMode="auto">
            <a:xfrm>
              <a:off x="1329" y="1320"/>
              <a:ext cx="800" cy="754"/>
              <a:chOff x="996" y="1773"/>
              <a:chExt cx="800" cy="754"/>
            </a:xfrm>
          </p:grpSpPr>
          <p:sp>
            <p:nvSpPr>
              <p:cNvPr id="204" name="Oval 162">
                <a:extLst>
                  <a:ext uri="{FF2B5EF4-FFF2-40B4-BE49-F238E27FC236}">
                    <a16:creationId xmlns:a16="http://schemas.microsoft.com/office/drawing/2014/main" id="{85E503DF-C6D4-9C4A-947F-F93B4C816434}"/>
                  </a:ext>
                </a:extLst>
              </p:cNvPr>
              <p:cNvSpPr>
                <a:spLocks noChangeArrowheads="1"/>
              </p:cNvSpPr>
              <p:nvPr/>
            </p:nvSpPr>
            <p:spPr bwMode="auto">
              <a:xfrm>
                <a:off x="996" y="1773"/>
                <a:ext cx="800" cy="754"/>
              </a:xfrm>
              <a:prstGeom prst="ellipse">
                <a:avLst/>
              </a:prstGeom>
              <a:solidFill>
                <a:srgbClr val="00CC99"/>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9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5" name="Text Box 163">
                <a:extLst>
                  <a:ext uri="{FF2B5EF4-FFF2-40B4-BE49-F238E27FC236}">
                    <a16:creationId xmlns:a16="http://schemas.microsoft.com/office/drawing/2014/main" id="{30575E3B-F1CE-CF43-A7C5-219046488BC3}"/>
                  </a:ext>
                </a:extLst>
              </p:cNvPr>
              <p:cNvSpPr txBox="1">
                <a:spLocks noChangeArrowheads="1"/>
              </p:cNvSpPr>
              <p:nvPr/>
            </p:nvSpPr>
            <p:spPr bwMode="auto">
              <a:xfrm>
                <a:off x="1151" y="1946"/>
                <a:ext cx="502" cy="4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fontAlgn="base">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S</a:t>
                </a:r>
                <a:r>
                  <a:rPr lang="en-US" sz="1350" kern="0" dirty="0" smtClean="0">
                    <a:solidFill>
                      <a:srgbClr val="000000"/>
                    </a:solidFill>
                    <a:latin typeface="Avenir Book" panose="020B0503020203020204" pitchFamily="34" charset="-78"/>
                    <a:cs typeface="Avenir Book" panose="020B0503020203020204" pitchFamily="34" charset="-78"/>
                  </a:rPr>
                  <a:t>low </a:t>
                </a:r>
                <a:endParaRPr lang="en-US" sz="1350" kern="0" dirty="0">
                  <a:solidFill>
                    <a:srgbClr val="000000"/>
                  </a:solidFill>
                  <a:latin typeface="Avenir Book" panose="020B0503020203020204" pitchFamily="34" charset="-78"/>
                  <a:cs typeface="Avenir Book" panose="020B0503020203020204" pitchFamily="34" charset="-78"/>
                </a:endParaRPr>
              </a:p>
              <a:p>
                <a:pPr algn="ctr" defTabSz="685800" fontAlgn="base">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start</a:t>
                </a:r>
              </a:p>
            </p:txBody>
          </p:sp>
        </p:grpSp>
        <p:grpSp>
          <p:nvGrpSpPr>
            <p:cNvPr id="184" name="Group 177">
              <a:extLst>
                <a:ext uri="{FF2B5EF4-FFF2-40B4-BE49-F238E27FC236}">
                  <a16:creationId xmlns:a16="http://schemas.microsoft.com/office/drawing/2014/main" id="{5836A4F2-D62D-B147-A532-A57E3C2474B2}"/>
                </a:ext>
              </a:extLst>
            </p:cNvPr>
            <p:cNvGrpSpPr>
              <a:grpSpLocks/>
            </p:cNvGrpSpPr>
            <p:nvPr/>
          </p:nvGrpSpPr>
          <p:grpSpPr bwMode="auto">
            <a:xfrm>
              <a:off x="404" y="2026"/>
              <a:ext cx="1371" cy="484"/>
              <a:chOff x="292" y="2713"/>
              <a:chExt cx="1371" cy="484"/>
            </a:xfrm>
          </p:grpSpPr>
          <p:sp>
            <p:nvSpPr>
              <p:cNvPr id="201" name="Text Box 178">
                <a:extLst>
                  <a:ext uri="{FF2B5EF4-FFF2-40B4-BE49-F238E27FC236}">
                    <a16:creationId xmlns:a16="http://schemas.microsoft.com/office/drawing/2014/main" id="{1852AE28-C2EC-5542-A261-91B127FC6EEC}"/>
                  </a:ext>
                </a:extLst>
              </p:cNvPr>
              <p:cNvSpPr txBox="1">
                <a:spLocks noChangeArrowheads="1"/>
              </p:cNvSpPr>
              <p:nvPr/>
            </p:nvSpPr>
            <p:spPr bwMode="auto">
              <a:xfrm>
                <a:off x="777" y="2713"/>
                <a:ext cx="490"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fontAlgn="base">
                  <a:spcBef>
                    <a:spcPct val="0"/>
                  </a:spcBef>
                  <a:spcAft>
                    <a:spcPct val="0"/>
                  </a:spcAft>
                  <a:defRPr/>
                </a:pPr>
                <a:r>
                  <a:rPr lang="en-US" sz="900" kern="0">
                    <a:solidFill>
                      <a:srgbClr val="000000"/>
                    </a:solidFill>
                    <a:latin typeface="Avenir Book" panose="020B0503020203020204" pitchFamily="34" charset="-78"/>
                    <a:cs typeface="Avenir Book" panose="020B0503020203020204" pitchFamily="34" charset="-78"/>
                  </a:rPr>
                  <a:t>timeout</a:t>
                </a:r>
              </a:p>
            </p:txBody>
          </p:sp>
          <p:sp>
            <p:nvSpPr>
              <p:cNvPr id="202" name="Text Box 179">
                <a:extLst>
                  <a:ext uri="{FF2B5EF4-FFF2-40B4-BE49-F238E27FC236}">
                    <a16:creationId xmlns:a16="http://schemas.microsoft.com/office/drawing/2014/main" id="{238E26A7-D428-7446-B0EA-57A95D6A24D0}"/>
                  </a:ext>
                </a:extLst>
              </p:cNvPr>
              <p:cNvSpPr txBox="1">
                <a:spLocks noChangeArrowheads="1"/>
              </p:cNvSpPr>
              <p:nvPr/>
            </p:nvSpPr>
            <p:spPr bwMode="auto">
              <a:xfrm>
                <a:off x="292" y="2840"/>
                <a:ext cx="1371" cy="3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fontAlgn="base">
                  <a:lnSpc>
                    <a:spcPct val="80000"/>
                  </a:lnSpc>
                  <a:spcBef>
                    <a:spcPct val="0"/>
                  </a:spcBef>
                  <a:spcAft>
                    <a:spcPct val="0"/>
                  </a:spcAft>
                  <a:defRPr/>
                </a:pPr>
                <a:r>
                  <a:rPr lang="en-US" sz="900" kern="0" dirty="0" err="1">
                    <a:solidFill>
                      <a:srgbClr val="000000"/>
                    </a:solidFill>
                    <a:latin typeface="Avenir Book" panose="020B0503020203020204" pitchFamily="34" charset="-78"/>
                    <a:cs typeface="Avenir Book" panose="020B0503020203020204" pitchFamily="34" charset="-78"/>
                  </a:rPr>
                  <a:t>ssthresh</a:t>
                </a:r>
                <a:r>
                  <a:rPr lang="en-US" sz="900" kern="0" dirty="0">
                    <a:solidFill>
                      <a:srgbClr val="000000"/>
                    </a:solidFill>
                    <a:latin typeface="Avenir Book" panose="020B0503020203020204" pitchFamily="34" charset="-78"/>
                    <a:cs typeface="Avenir Book" panose="020B0503020203020204" pitchFamily="34" charset="-78"/>
                  </a:rPr>
                  <a:t> = </a:t>
                </a:r>
                <a:r>
                  <a:rPr lang="en-US" sz="900" kern="0" dirty="0" err="1">
                    <a:solidFill>
                      <a:srgbClr val="000000"/>
                    </a:solidFill>
                    <a:latin typeface="Avenir Book" panose="020B0503020203020204" pitchFamily="34" charset="-78"/>
                    <a:cs typeface="Avenir Book" panose="020B0503020203020204" pitchFamily="34" charset="-78"/>
                  </a:rPr>
                  <a:t>cwnd</a:t>
                </a:r>
                <a:r>
                  <a:rPr lang="en-US" sz="900" kern="0" dirty="0">
                    <a:solidFill>
                      <a:srgbClr val="000000"/>
                    </a:solidFill>
                    <a:latin typeface="Avenir Book" panose="020B0503020203020204" pitchFamily="34" charset="-78"/>
                    <a:cs typeface="Avenir Book" panose="020B0503020203020204" pitchFamily="34" charset="-78"/>
                  </a:rPr>
                  <a:t>/2 </a:t>
                </a:r>
              </a:p>
              <a:p>
                <a:pPr algn="ctr" defTabSz="685800" fontAlgn="base">
                  <a:lnSpc>
                    <a:spcPct val="80000"/>
                  </a:lnSpc>
                  <a:spcBef>
                    <a:spcPct val="0"/>
                  </a:spcBef>
                  <a:spcAft>
                    <a:spcPct val="0"/>
                  </a:spcAft>
                  <a:defRPr/>
                </a:pPr>
                <a:r>
                  <a:rPr lang="en-US" sz="900" kern="0" dirty="0" err="1">
                    <a:solidFill>
                      <a:srgbClr val="000000"/>
                    </a:solidFill>
                    <a:latin typeface="Avenir Book" panose="020B0503020203020204" pitchFamily="34" charset="-78"/>
                    <a:cs typeface="Avenir Book" panose="020B0503020203020204" pitchFamily="34" charset="-78"/>
                  </a:rPr>
                  <a:t>cwnd</a:t>
                </a:r>
                <a:r>
                  <a:rPr lang="en-US" sz="900" kern="0" dirty="0">
                    <a:solidFill>
                      <a:srgbClr val="000000"/>
                    </a:solidFill>
                    <a:latin typeface="Avenir Book" panose="020B0503020203020204" pitchFamily="34" charset="-78"/>
                    <a:cs typeface="Avenir Book" panose="020B0503020203020204" pitchFamily="34" charset="-78"/>
                  </a:rPr>
                  <a:t> = 1 </a:t>
                </a:r>
                <a:r>
                  <a:rPr lang="en-US" sz="900" kern="0" dirty="0" smtClean="0">
                    <a:solidFill>
                      <a:srgbClr val="000000"/>
                    </a:solidFill>
                    <a:latin typeface="Avenir Book" panose="020B0503020203020204" pitchFamily="34" charset="-78"/>
                    <a:cs typeface="Avenir Book" panose="020B0503020203020204" pitchFamily="34" charset="-78"/>
                  </a:rPr>
                  <a:t>MSS</a:t>
                </a:r>
                <a:endParaRPr lang="en-US" sz="900" kern="0" dirty="0">
                  <a:solidFill>
                    <a:srgbClr val="000000"/>
                  </a:solidFill>
                  <a:latin typeface="Avenir Book" panose="020B0503020203020204" pitchFamily="34" charset="-78"/>
                  <a:cs typeface="Avenir Book" panose="020B0503020203020204" pitchFamily="34" charset="-78"/>
                </a:endParaRPr>
              </a:p>
              <a:p>
                <a:pPr algn="ctr" defTabSz="685800" fontAlgn="base">
                  <a:lnSpc>
                    <a:spcPct val="80000"/>
                  </a:lnSpc>
                  <a:spcBef>
                    <a:spcPct val="0"/>
                  </a:spcBef>
                  <a:spcAft>
                    <a:spcPct val="0"/>
                  </a:spcAft>
                  <a:defRPr/>
                </a:pPr>
                <a:r>
                  <a:rPr lang="en-US" sz="900" i="1" kern="0" dirty="0">
                    <a:solidFill>
                      <a:srgbClr val="000099"/>
                    </a:solidFill>
                    <a:latin typeface="Avenir Book" panose="020B0503020203020204" pitchFamily="34" charset="-78"/>
                    <a:cs typeface="Avenir Book" panose="020B0503020203020204" pitchFamily="34" charset="-78"/>
                  </a:rPr>
                  <a:t>retransmit missing segment</a:t>
                </a:r>
                <a:r>
                  <a:rPr lang="en-US" sz="900" kern="0" dirty="0">
                    <a:solidFill>
                      <a:srgbClr val="000000"/>
                    </a:solidFill>
                    <a:latin typeface="Avenir Book" panose="020B0503020203020204" pitchFamily="34" charset="-78"/>
                    <a:cs typeface="Avenir Book" panose="020B0503020203020204" pitchFamily="34" charset="-78"/>
                  </a:rPr>
                  <a:t> </a:t>
                </a:r>
              </a:p>
            </p:txBody>
          </p:sp>
          <p:sp>
            <p:nvSpPr>
              <p:cNvPr id="203" name="Line 180">
                <a:extLst>
                  <a:ext uri="{FF2B5EF4-FFF2-40B4-BE49-F238E27FC236}">
                    <a16:creationId xmlns:a16="http://schemas.microsoft.com/office/drawing/2014/main" id="{4D339203-1563-3844-9642-20DAA4DBE4B3}"/>
                  </a:ext>
                </a:extLst>
              </p:cNvPr>
              <p:cNvSpPr>
                <a:spLocks noChangeShapeType="1"/>
              </p:cNvSpPr>
              <p:nvPr/>
            </p:nvSpPr>
            <p:spPr bwMode="auto">
              <a:xfrm>
                <a:off x="709" y="2855"/>
                <a:ext cx="53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9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185" name="Group 186">
              <a:extLst>
                <a:ext uri="{FF2B5EF4-FFF2-40B4-BE49-F238E27FC236}">
                  <a16:creationId xmlns:a16="http://schemas.microsoft.com/office/drawing/2014/main" id="{F5B6412F-86EA-644E-B751-4756A58400F6}"/>
                </a:ext>
              </a:extLst>
            </p:cNvPr>
            <p:cNvGrpSpPr>
              <a:grpSpLocks/>
            </p:cNvGrpSpPr>
            <p:nvPr/>
          </p:nvGrpSpPr>
          <p:grpSpPr bwMode="auto">
            <a:xfrm>
              <a:off x="2173" y="960"/>
              <a:ext cx="1713" cy="499"/>
              <a:chOff x="2683" y="798"/>
              <a:chExt cx="1713" cy="499"/>
            </a:xfrm>
          </p:grpSpPr>
          <p:sp>
            <p:nvSpPr>
              <p:cNvPr id="198" name="Text Box 187">
                <a:extLst>
                  <a:ext uri="{FF2B5EF4-FFF2-40B4-BE49-F238E27FC236}">
                    <a16:creationId xmlns:a16="http://schemas.microsoft.com/office/drawing/2014/main" id="{33745650-56D6-E74A-A07A-E27A58809560}"/>
                  </a:ext>
                </a:extLst>
              </p:cNvPr>
              <p:cNvSpPr txBox="1">
                <a:spLocks noChangeArrowheads="1"/>
              </p:cNvSpPr>
              <p:nvPr/>
            </p:nvSpPr>
            <p:spPr bwMode="auto">
              <a:xfrm>
                <a:off x="2683" y="917"/>
                <a:ext cx="1713" cy="3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fontAlgn="base">
                  <a:lnSpc>
                    <a:spcPct val="90000"/>
                  </a:lnSpc>
                  <a:spcBef>
                    <a:spcPct val="0"/>
                  </a:spcBef>
                  <a:spcAft>
                    <a:spcPct val="0"/>
                  </a:spcAft>
                  <a:defRPr/>
                </a:pPr>
                <a:r>
                  <a:rPr lang="en-US" sz="900" kern="0" dirty="0" err="1">
                    <a:solidFill>
                      <a:srgbClr val="000000"/>
                    </a:solidFill>
                    <a:latin typeface="Avenir Book" panose="020B0503020203020204" pitchFamily="34" charset="-78"/>
                    <a:cs typeface="Avenir Book" panose="020B0503020203020204" pitchFamily="34" charset="-78"/>
                  </a:rPr>
                  <a:t>cwnd</a:t>
                </a:r>
                <a:r>
                  <a:rPr lang="en-US" sz="900" kern="0" dirty="0">
                    <a:solidFill>
                      <a:srgbClr val="000000"/>
                    </a:solidFill>
                    <a:latin typeface="Avenir Book" panose="020B0503020203020204" pitchFamily="34" charset="-78"/>
                    <a:cs typeface="Avenir Book" panose="020B0503020203020204" pitchFamily="34" charset="-78"/>
                  </a:rPr>
                  <a:t> = </a:t>
                </a:r>
                <a:r>
                  <a:rPr lang="en-US" sz="900" kern="0" dirty="0" err="1" smtClean="0">
                    <a:solidFill>
                      <a:srgbClr val="000000"/>
                    </a:solidFill>
                    <a:latin typeface="Avenir Book" panose="020B0503020203020204" pitchFamily="34" charset="-78"/>
                    <a:cs typeface="Avenir Book" panose="020B0503020203020204" pitchFamily="34" charset="-78"/>
                  </a:rPr>
                  <a:t>cwnd+MSS</a:t>
                </a:r>
                <a:endParaRPr lang="en-US" sz="900" kern="0" dirty="0">
                  <a:solidFill>
                    <a:srgbClr val="000000"/>
                  </a:solidFill>
                  <a:latin typeface="Avenir Book" panose="020B0503020203020204" pitchFamily="34" charset="-78"/>
                  <a:cs typeface="Avenir Book" panose="020B0503020203020204" pitchFamily="34" charset="-78"/>
                </a:endParaRPr>
              </a:p>
              <a:p>
                <a:pPr defTabSz="685800" fontAlgn="base">
                  <a:lnSpc>
                    <a:spcPct val="90000"/>
                  </a:lnSpc>
                  <a:spcBef>
                    <a:spcPct val="0"/>
                  </a:spcBef>
                  <a:spcAft>
                    <a:spcPct val="0"/>
                  </a:spcAft>
                  <a:defRPr/>
                </a:pPr>
                <a:r>
                  <a:rPr lang="en-US" sz="900" i="1" kern="0" dirty="0">
                    <a:solidFill>
                      <a:srgbClr val="000099"/>
                    </a:solidFill>
                    <a:latin typeface="Avenir Book" panose="020B0503020203020204" pitchFamily="34" charset="-78"/>
                    <a:cs typeface="Avenir Book" panose="020B0503020203020204" pitchFamily="34" charset="-78"/>
                  </a:rPr>
                  <a:t>transmit new segment(s), as allowed</a:t>
                </a:r>
              </a:p>
              <a:p>
                <a:pPr defTabSz="685800" fontAlgn="base">
                  <a:lnSpc>
                    <a:spcPct val="80000"/>
                  </a:lnSpc>
                  <a:spcBef>
                    <a:spcPct val="0"/>
                  </a:spcBef>
                  <a:spcAft>
                    <a:spcPct val="0"/>
                  </a:spcAft>
                  <a:defRPr/>
                </a:pPr>
                <a:endParaRPr lang="en-US" sz="900" kern="0" dirty="0">
                  <a:solidFill>
                    <a:srgbClr val="000000"/>
                  </a:solidFill>
                  <a:latin typeface="Avenir Book" panose="020B0503020203020204" pitchFamily="34" charset="-78"/>
                  <a:cs typeface="Avenir Book" panose="020B0503020203020204" pitchFamily="34" charset="-78"/>
                </a:endParaRPr>
              </a:p>
            </p:txBody>
          </p:sp>
          <p:sp>
            <p:nvSpPr>
              <p:cNvPr id="199" name="Line 188">
                <a:extLst>
                  <a:ext uri="{FF2B5EF4-FFF2-40B4-BE49-F238E27FC236}">
                    <a16:creationId xmlns:a16="http://schemas.microsoft.com/office/drawing/2014/main" id="{77E99221-132E-174B-8CBE-C1A955C064C2}"/>
                  </a:ext>
                </a:extLst>
              </p:cNvPr>
              <p:cNvSpPr>
                <a:spLocks noChangeShapeType="1"/>
              </p:cNvSpPr>
              <p:nvPr/>
            </p:nvSpPr>
            <p:spPr bwMode="auto">
              <a:xfrm>
                <a:off x="2744" y="934"/>
                <a:ext cx="53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9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0" name="Text Box 189">
                <a:extLst>
                  <a:ext uri="{FF2B5EF4-FFF2-40B4-BE49-F238E27FC236}">
                    <a16:creationId xmlns:a16="http://schemas.microsoft.com/office/drawing/2014/main" id="{321F9ADE-2971-8D42-964D-F2D594BDE59B}"/>
                  </a:ext>
                </a:extLst>
              </p:cNvPr>
              <p:cNvSpPr txBox="1">
                <a:spLocks noChangeArrowheads="1"/>
              </p:cNvSpPr>
              <p:nvPr/>
            </p:nvSpPr>
            <p:spPr bwMode="auto">
              <a:xfrm>
                <a:off x="2697" y="798"/>
                <a:ext cx="555"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fontAlgn="base">
                  <a:spcBef>
                    <a:spcPct val="0"/>
                  </a:spcBef>
                  <a:spcAft>
                    <a:spcPct val="0"/>
                  </a:spcAft>
                  <a:defRPr/>
                </a:pPr>
                <a:r>
                  <a:rPr lang="en-US" sz="900" kern="0">
                    <a:solidFill>
                      <a:srgbClr val="000000"/>
                    </a:solidFill>
                    <a:latin typeface="Avenir Book" panose="020B0503020203020204" pitchFamily="34" charset="-78"/>
                    <a:cs typeface="Avenir Book" panose="020B0503020203020204" pitchFamily="34" charset="-78"/>
                  </a:rPr>
                  <a:t>new ACK</a:t>
                </a:r>
              </a:p>
            </p:txBody>
          </p:sp>
        </p:grpSp>
        <p:sp>
          <p:nvSpPr>
            <p:cNvPr id="187" name="Freeform 206">
              <a:extLst>
                <a:ext uri="{FF2B5EF4-FFF2-40B4-BE49-F238E27FC236}">
                  <a16:creationId xmlns:a16="http://schemas.microsoft.com/office/drawing/2014/main" id="{750DB278-39B5-E245-8F7C-23929FAC1479}"/>
                </a:ext>
              </a:extLst>
            </p:cNvPr>
            <p:cNvSpPr>
              <a:spLocks/>
            </p:cNvSpPr>
            <p:nvPr/>
          </p:nvSpPr>
          <p:spPr bwMode="auto">
            <a:xfrm rot="2575893">
              <a:off x="1950" y="1316"/>
              <a:ext cx="313" cy="201"/>
            </a:xfrm>
            <a:custGeom>
              <a:avLst/>
              <a:gdLst>
                <a:gd name="T0" fmla="*/ 25 w 313"/>
                <a:gd name="T1" fmla="*/ 169 h 201"/>
                <a:gd name="T2" fmla="*/ 153 w 313"/>
                <a:gd name="T3" fmla="*/ 7 h 201"/>
                <a:gd name="T4" fmla="*/ 258 w 313"/>
                <a:gd name="T5" fmla="*/ 201 h 201"/>
                <a:gd name="T6" fmla="*/ 0 60000 65536"/>
                <a:gd name="T7" fmla="*/ 0 60000 65536"/>
                <a:gd name="T8" fmla="*/ 0 60000 65536"/>
              </a:gdLst>
              <a:ahLst/>
              <a:cxnLst>
                <a:cxn ang="T6">
                  <a:pos x="T0" y="T1"/>
                </a:cxn>
                <a:cxn ang="T7">
                  <a:pos x="T2" y="T3"/>
                </a:cxn>
                <a:cxn ang="T8">
                  <a:pos x="T4" y="T5"/>
                </a:cxn>
              </a:cxnLst>
              <a:rect l="0" t="0" r="r" b="b"/>
              <a:pathLst>
                <a:path w="313" h="201">
                  <a:moveTo>
                    <a:pt x="25" y="169"/>
                  </a:moveTo>
                  <a:cubicBezTo>
                    <a:pt x="0" y="108"/>
                    <a:pt x="5" y="0"/>
                    <a:pt x="153" y="7"/>
                  </a:cubicBezTo>
                  <a:cubicBezTo>
                    <a:pt x="302" y="12"/>
                    <a:pt x="313" y="87"/>
                    <a:pt x="258" y="201"/>
                  </a:cubicBezTo>
                </a:path>
              </a:pathLst>
            </a:custGeom>
            <a:noFill/>
            <a:ln w="9525">
              <a:solidFill>
                <a:srgbClr val="0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9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9" name="Freeform 211">
              <a:extLst>
                <a:ext uri="{FF2B5EF4-FFF2-40B4-BE49-F238E27FC236}">
                  <a16:creationId xmlns:a16="http://schemas.microsoft.com/office/drawing/2014/main" id="{3E6B1AA0-4286-9245-837B-6CBC21CE7E5B}"/>
                </a:ext>
              </a:extLst>
            </p:cNvPr>
            <p:cNvSpPr>
              <a:spLocks/>
            </p:cNvSpPr>
            <p:nvPr/>
          </p:nvSpPr>
          <p:spPr bwMode="auto">
            <a:xfrm rot="-8222029">
              <a:off x="1204" y="1903"/>
              <a:ext cx="313" cy="201"/>
            </a:xfrm>
            <a:custGeom>
              <a:avLst/>
              <a:gdLst>
                <a:gd name="T0" fmla="*/ 25 w 313"/>
                <a:gd name="T1" fmla="*/ 169 h 201"/>
                <a:gd name="T2" fmla="*/ 153 w 313"/>
                <a:gd name="T3" fmla="*/ 7 h 201"/>
                <a:gd name="T4" fmla="*/ 258 w 313"/>
                <a:gd name="T5" fmla="*/ 201 h 201"/>
                <a:gd name="T6" fmla="*/ 0 60000 65536"/>
                <a:gd name="T7" fmla="*/ 0 60000 65536"/>
                <a:gd name="T8" fmla="*/ 0 60000 65536"/>
              </a:gdLst>
              <a:ahLst/>
              <a:cxnLst>
                <a:cxn ang="T6">
                  <a:pos x="T0" y="T1"/>
                </a:cxn>
                <a:cxn ang="T7">
                  <a:pos x="T2" y="T3"/>
                </a:cxn>
                <a:cxn ang="T8">
                  <a:pos x="T4" y="T5"/>
                </a:cxn>
              </a:cxnLst>
              <a:rect l="0" t="0" r="r" b="b"/>
              <a:pathLst>
                <a:path w="313" h="201">
                  <a:moveTo>
                    <a:pt x="25" y="169"/>
                  </a:moveTo>
                  <a:cubicBezTo>
                    <a:pt x="0" y="108"/>
                    <a:pt x="5" y="0"/>
                    <a:pt x="153" y="7"/>
                  </a:cubicBezTo>
                  <a:cubicBezTo>
                    <a:pt x="302" y="12"/>
                    <a:pt x="313" y="87"/>
                    <a:pt x="258" y="201"/>
                  </a:cubicBezTo>
                </a:path>
              </a:pathLst>
            </a:custGeom>
            <a:noFill/>
            <a:ln w="9525">
              <a:solidFill>
                <a:srgbClr val="0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9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90" name="Line 234">
              <a:extLst>
                <a:ext uri="{FF2B5EF4-FFF2-40B4-BE49-F238E27FC236}">
                  <a16:creationId xmlns:a16="http://schemas.microsoft.com/office/drawing/2014/main" id="{F4D43A0C-EE6E-EC4A-8B33-48E0CE84AD67}"/>
                </a:ext>
              </a:extLst>
            </p:cNvPr>
            <p:cNvSpPr>
              <a:spLocks noChangeShapeType="1"/>
            </p:cNvSpPr>
            <p:nvPr/>
          </p:nvSpPr>
          <p:spPr bwMode="auto">
            <a:xfrm>
              <a:off x="536" y="1649"/>
              <a:ext cx="752" cy="1"/>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9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91" name="Group 235">
              <a:extLst>
                <a:ext uri="{FF2B5EF4-FFF2-40B4-BE49-F238E27FC236}">
                  <a16:creationId xmlns:a16="http://schemas.microsoft.com/office/drawing/2014/main" id="{A04F248C-CB56-5341-9121-CD7548EA20D6}"/>
                </a:ext>
              </a:extLst>
            </p:cNvPr>
            <p:cNvGrpSpPr>
              <a:grpSpLocks/>
            </p:cNvGrpSpPr>
            <p:nvPr/>
          </p:nvGrpSpPr>
          <p:grpSpPr bwMode="auto">
            <a:xfrm>
              <a:off x="447" y="1255"/>
              <a:ext cx="881" cy="391"/>
              <a:chOff x="469" y="936"/>
              <a:chExt cx="881" cy="391"/>
            </a:xfrm>
          </p:grpSpPr>
          <p:sp>
            <p:nvSpPr>
              <p:cNvPr id="192" name="Text Box 236">
                <a:extLst>
                  <a:ext uri="{FF2B5EF4-FFF2-40B4-BE49-F238E27FC236}">
                    <a16:creationId xmlns:a16="http://schemas.microsoft.com/office/drawing/2014/main" id="{DFCAD05B-CECB-F74A-83C0-04809C56403D}"/>
                  </a:ext>
                </a:extLst>
              </p:cNvPr>
              <p:cNvSpPr txBox="1">
                <a:spLocks noChangeArrowheads="1"/>
              </p:cNvSpPr>
              <p:nvPr/>
            </p:nvSpPr>
            <p:spPr bwMode="auto">
              <a:xfrm>
                <a:off x="816" y="936"/>
                <a:ext cx="204"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fontAlgn="base">
                  <a:spcBef>
                    <a:spcPct val="0"/>
                  </a:spcBef>
                  <a:spcAft>
                    <a:spcPct val="0"/>
                  </a:spcAft>
                  <a:defRPr/>
                </a:pPr>
                <a:r>
                  <a:rPr lang="en-US" sz="900" kern="0">
                    <a:solidFill>
                      <a:srgbClr val="000000"/>
                    </a:solidFill>
                    <a:latin typeface="Avenir Book" panose="020B0503020203020204" pitchFamily="34" charset="-78"/>
                    <a:cs typeface="Avenir Book" panose="020B0503020203020204" pitchFamily="34" charset="-78"/>
                  </a:rPr>
                  <a:t>L</a:t>
                </a:r>
              </a:p>
            </p:txBody>
          </p:sp>
          <p:sp>
            <p:nvSpPr>
              <p:cNvPr id="193" name="Text Box 237">
                <a:extLst>
                  <a:ext uri="{FF2B5EF4-FFF2-40B4-BE49-F238E27FC236}">
                    <a16:creationId xmlns:a16="http://schemas.microsoft.com/office/drawing/2014/main" id="{74E71529-C1EB-3448-B321-63BB937B34FE}"/>
                  </a:ext>
                </a:extLst>
              </p:cNvPr>
              <p:cNvSpPr txBox="1">
                <a:spLocks noChangeArrowheads="1"/>
              </p:cNvSpPr>
              <p:nvPr/>
            </p:nvSpPr>
            <p:spPr bwMode="auto">
              <a:xfrm>
                <a:off x="469" y="1063"/>
                <a:ext cx="881" cy="2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fontAlgn="base">
                  <a:lnSpc>
                    <a:spcPct val="80000"/>
                  </a:lnSpc>
                  <a:spcBef>
                    <a:spcPct val="0"/>
                  </a:spcBef>
                  <a:spcAft>
                    <a:spcPct val="0"/>
                  </a:spcAft>
                  <a:defRPr/>
                </a:pPr>
                <a:r>
                  <a:rPr lang="en-US" sz="900" kern="0" dirty="0" err="1">
                    <a:solidFill>
                      <a:srgbClr val="000000"/>
                    </a:solidFill>
                    <a:latin typeface="Avenir Book" panose="020B0503020203020204" pitchFamily="34" charset="-78"/>
                    <a:cs typeface="Avenir Book" panose="020B0503020203020204" pitchFamily="34" charset="-78"/>
                  </a:rPr>
                  <a:t>cwnd</a:t>
                </a:r>
                <a:r>
                  <a:rPr lang="en-US" sz="900" kern="0" dirty="0">
                    <a:solidFill>
                      <a:srgbClr val="000000"/>
                    </a:solidFill>
                    <a:latin typeface="Avenir Book" panose="020B0503020203020204" pitchFamily="34" charset="-78"/>
                    <a:cs typeface="Avenir Book" panose="020B0503020203020204" pitchFamily="34" charset="-78"/>
                  </a:rPr>
                  <a:t> = 1 MSS</a:t>
                </a:r>
              </a:p>
              <a:p>
                <a:pPr algn="ctr" defTabSz="685800" fontAlgn="base">
                  <a:lnSpc>
                    <a:spcPct val="80000"/>
                  </a:lnSpc>
                  <a:spcBef>
                    <a:spcPct val="0"/>
                  </a:spcBef>
                  <a:spcAft>
                    <a:spcPct val="0"/>
                  </a:spcAft>
                  <a:defRPr/>
                </a:pPr>
                <a:r>
                  <a:rPr lang="en-US" sz="900" kern="0" dirty="0" err="1">
                    <a:solidFill>
                      <a:srgbClr val="000000"/>
                    </a:solidFill>
                    <a:latin typeface="Avenir Book" panose="020B0503020203020204" pitchFamily="34" charset="-78"/>
                    <a:cs typeface="Avenir Book" panose="020B0503020203020204" pitchFamily="34" charset="-78"/>
                  </a:rPr>
                  <a:t>ssthresh</a:t>
                </a:r>
                <a:r>
                  <a:rPr lang="en-US" sz="900" kern="0" dirty="0">
                    <a:solidFill>
                      <a:srgbClr val="000000"/>
                    </a:solidFill>
                    <a:latin typeface="Avenir Book" panose="020B0503020203020204" pitchFamily="34" charset="-78"/>
                    <a:cs typeface="Avenir Book" panose="020B0503020203020204" pitchFamily="34" charset="-78"/>
                  </a:rPr>
                  <a:t> = 64 </a:t>
                </a:r>
                <a:r>
                  <a:rPr lang="en-US" sz="900" kern="0" dirty="0" smtClean="0">
                    <a:solidFill>
                      <a:srgbClr val="000000"/>
                    </a:solidFill>
                    <a:latin typeface="Avenir Book" panose="020B0503020203020204" pitchFamily="34" charset="-78"/>
                    <a:cs typeface="Avenir Book" panose="020B0503020203020204" pitchFamily="34" charset="-78"/>
                  </a:rPr>
                  <a:t>KB</a:t>
                </a:r>
                <a:endParaRPr lang="en-US" sz="900" kern="0" dirty="0">
                  <a:solidFill>
                    <a:srgbClr val="000000"/>
                  </a:solidFill>
                  <a:latin typeface="Avenir Book" panose="020B0503020203020204" pitchFamily="34" charset="-78"/>
                  <a:cs typeface="Avenir Book" panose="020B0503020203020204" pitchFamily="34" charset="-78"/>
                </a:endParaRPr>
              </a:p>
            </p:txBody>
          </p:sp>
          <p:sp>
            <p:nvSpPr>
              <p:cNvPr id="194" name="Line 238">
                <a:extLst>
                  <a:ext uri="{FF2B5EF4-FFF2-40B4-BE49-F238E27FC236}">
                    <a16:creationId xmlns:a16="http://schemas.microsoft.com/office/drawing/2014/main" id="{6EA26674-D5C9-9744-9287-ED272FC85120}"/>
                  </a:ext>
                </a:extLst>
              </p:cNvPr>
              <p:cNvSpPr>
                <a:spLocks noChangeShapeType="1"/>
              </p:cNvSpPr>
              <p:nvPr/>
            </p:nvSpPr>
            <p:spPr bwMode="auto">
              <a:xfrm>
                <a:off x="641" y="1078"/>
                <a:ext cx="53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9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spTree>
    <p:extLst>
      <p:ext uri="{BB962C8B-B14F-4D97-AF65-F5344CB8AC3E}">
        <p14:creationId xmlns:p14="http://schemas.microsoft.com/office/powerpoint/2010/main" val="190823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2"/>
                                        </p:tgtEl>
                                        <p:attrNameLst>
                                          <p:attrName>style.visibility</p:attrName>
                                        </p:attrNameLst>
                                      </p:cBhvr>
                                      <p:to>
                                        <p:strVal val="visible"/>
                                      </p:to>
                                    </p:set>
                                    <p:animEffect transition="in" filter="dissolve">
                                      <p:cBhvr>
                                        <p:cTn id="7" dur="500"/>
                                        <p:tgtEl>
                                          <p:spTgt spid="1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6"/>
                                        </p:tgtEl>
                                        <p:attrNameLst>
                                          <p:attrName>style.visibility</p:attrName>
                                        </p:attrNameLst>
                                      </p:cBhvr>
                                      <p:to>
                                        <p:strVal val="visible"/>
                                      </p:to>
                                    </p:set>
                                    <p:animEffect transition="in" filter="wipe(left)">
                                      <p:cBhvr>
                                        <p:cTn id="12" dur="500"/>
                                        <p:tgtEl>
                                          <p:spTgt spid="12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dissolve">
                                      <p:cBhvr>
                                        <p:cTn id="17" dur="500"/>
                                        <p:tgtEl>
                                          <p:spTgt spid="1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20"/>
                                        </p:tgtEl>
                                        <p:attrNameLst>
                                          <p:attrName>style.visibility</p:attrName>
                                        </p:attrNameLst>
                                      </p:cBhvr>
                                      <p:to>
                                        <p:strVal val="visible"/>
                                      </p:to>
                                    </p:set>
                                    <p:animEffect transition="in" filter="wipe(right)">
                                      <p:cBhvr>
                                        <p:cTn id="22"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981201" y="2133600"/>
            <a:ext cx="8180387" cy="1066800"/>
          </a:xfrm>
        </p:spPr>
        <p:txBody>
          <a:bodyPr>
            <a:normAutofit/>
          </a:bodyPr>
          <a:lstStyle/>
          <a:p>
            <a:r>
              <a:rPr lang="en-US" dirty="0" smtClean="0">
                <a:latin typeface="Avenir Book" panose="020B0503020203020204" pitchFamily="34" charset="-78"/>
                <a:cs typeface="Avenir Book" panose="020B0503020203020204" pitchFamily="34" charset="-78"/>
              </a:rPr>
              <a:t>TCP Reno</a:t>
            </a:r>
            <a:endParaRPr lang="en-US" dirty="0">
              <a:latin typeface="Avenir Book" panose="020B0503020203020204" pitchFamily="34" charset="-78"/>
              <a:cs typeface="Avenir Book" panose="020B0503020203020204" pitchFamily="34" charset="-78"/>
            </a:endParaRPr>
          </a:p>
        </p:txBody>
      </p:sp>
      <p:sp>
        <p:nvSpPr>
          <p:cNvPr id="59395" name="Text Placeholder 2"/>
          <p:cNvSpPr>
            <a:spLocks noGrp="1"/>
          </p:cNvSpPr>
          <p:nvPr>
            <p:ph type="body" sz="quarter" idx="10"/>
          </p:nvPr>
        </p:nvSpPr>
        <p:spPr>
          <a:xfrm>
            <a:off x="1892300" y="3087688"/>
            <a:ext cx="8382000" cy="1104900"/>
          </a:xfrm>
        </p:spPr>
        <p:txBody>
          <a:bodyPr/>
          <a:lstStyle/>
          <a:p>
            <a:pPr marL="0" indent="0">
              <a:buNone/>
            </a:pPr>
            <a:endParaRPr lang="en-US" sz="2600" dirty="0"/>
          </a:p>
          <a:p>
            <a:pPr marL="0" indent="0"/>
            <a:endParaRPr lang="en-US" sz="2200" dirty="0"/>
          </a:p>
          <a:p>
            <a:pPr lvl="1" eaLnBrk="1" hangingPunct="1"/>
            <a:endParaRPr lang="en-US" sz="2200" dirty="0"/>
          </a:p>
        </p:txBody>
      </p:sp>
    </p:spTree>
    <p:extLst>
      <p:ext uri="{BB962C8B-B14F-4D97-AF65-F5344CB8AC3E}">
        <p14:creationId xmlns:p14="http://schemas.microsoft.com/office/powerpoint/2010/main" val="3548919821"/>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325189" y="46164"/>
            <a:ext cx="5770019" cy="670967"/>
          </a:xfrm>
        </p:spPr>
        <p:txBody>
          <a:bodyPr>
            <a:normAutofit/>
          </a:bodyPr>
          <a:lstStyle/>
          <a:p>
            <a:r>
              <a:rPr lang="en-US" sz="3600" dirty="0" smtClean="0">
                <a:latin typeface="Avenir Book" panose="020B0503020203020204" pitchFamily="34" charset="-78"/>
                <a:cs typeface="Avenir Book" panose="020B0503020203020204" pitchFamily="34" charset="-78"/>
              </a:rPr>
              <a:t>Fast Recovery</a:t>
            </a:r>
            <a:endParaRPr lang="en-US" sz="3300" dirty="0">
              <a:latin typeface="Avenir Book" panose="020B0503020203020204" pitchFamily="34" charset="-78"/>
              <a:cs typeface="Avenir Book" panose="020B0503020203020204" pitchFamily="34" charset="-78"/>
            </a:endParaRPr>
          </a:p>
        </p:txBody>
      </p:sp>
      <p:sp>
        <p:nvSpPr>
          <p:cNvPr id="293" name="TextBox 292"/>
          <p:cNvSpPr txBox="1"/>
          <p:nvPr/>
        </p:nvSpPr>
        <p:spPr>
          <a:xfrm>
            <a:off x="8111228" y="241374"/>
            <a:ext cx="3898780" cy="4524315"/>
          </a:xfrm>
          <a:prstGeom prst="rect">
            <a:avLst/>
          </a:prstGeom>
          <a:solidFill>
            <a:srgbClr val="FF9999">
              <a:alpha val="32000"/>
            </a:srgbClr>
          </a:solidFill>
          <a:ln cap="rnd">
            <a:solidFill>
              <a:srgbClr val="C00000"/>
            </a:solidFill>
          </a:ln>
        </p:spPr>
        <p:txBody>
          <a:bodyPr wrap="square" rtlCol="0">
            <a:spAutoFit/>
          </a:bodyPr>
          <a:lstStyle/>
          <a:p>
            <a:pPr algn="ctr"/>
            <a:r>
              <a:rPr lang="en-IN" altLang="en-US" dirty="0" smtClean="0">
                <a:solidFill>
                  <a:srgbClr val="0000FF"/>
                </a:solidFill>
                <a:latin typeface="Avenir Book" panose="020B0503020203020204" pitchFamily="34" charset="-78"/>
                <a:cs typeface="Avenir Book" panose="020B0503020203020204" pitchFamily="34" charset="-78"/>
              </a:rPr>
              <a:t>3 </a:t>
            </a:r>
            <a:r>
              <a:rPr lang="en-IN" altLang="en-US" dirty="0" err="1" smtClean="0">
                <a:solidFill>
                  <a:srgbClr val="0000FF"/>
                </a:solidFill>
                <a:latin typeface="Avenir Book" panose="020B0503020203020204" pitchFamily="34" charset="-78"/>
                <a:cs typeface="Avenir Book" panose="020B0503020203020204" pitchFamily="34" charset="-78"/>
              </a:rPr>
              <a:t>DupACks</a:t>
            </a:r>
            <a:endParaRPr lang="en-IN" altLang="en-US" dirty="0" smtClean="0">
              <a:solidFill>
                <a:srgbClr val="0000FF"/>
              </a:solidFill>
              <a:latin typeface="Avenir Book" panose="020B0503020203020204" pitchFamily="34" charset="-78"/>
              <a:cs typeface="Avenir Book" panose="020B0503020203020204" pitchFamily="34" charset="-78"/>
            </a:endParaRPr>
          </a:p>
          <a:p>
            <a:pPr marL="285750" indent="-285750" algn="ctr">
              <a:buFont typeface="Wingdings" panose="05000000000000000000" pitchFamily="2" charset="2"/>
              <a:buChar char="à"/>
            </a:pPr>
            <a:r>
              <a:rPr lang="en-IN" dirty="0" smtClean="0">
                <a:solidFill>
                  <a:srgbClr val="0000FF"/>
                </a:solidFill>
                <a:latin typeface="Avenir Book" panose="020B0503020203020204" pitchFamily="34" charset="-78"/>
                <a:cs typeface="Avenir Book" panose="020B0503020203020204" pitchFamily="34" charset="-78"/>
                <a:sym typeface="Wingdings" panose="05000000000000000000" pitchFamily="2" charset="2"/>
              </a:rPr>
              <a:t>Trigger Fast Retransmit</a:t>
            </a:r>
          </a:p>
          <a:p>
            <a:pPr algn="ctr"/>
            <a:endParaRPr lang="en-IN" dirty="0" smtClean="0">
              <a:solidFill>
                <a:srgbClr val="0000FF"/>
              </a:solidFill>
              <a:latin typeface="Avenir Book" panose="020B0503020203020204" pitchFamily="34" charset="-78"/>
              <a:cs typeface="Avenir Book" panose="020B0503020203020204" pitchFamily="34" charset="-78"/>
              <a:sym typeface="Wingdings" panose="05000000000000000000" pitchFamily="2" charset="2"/>
            </a:endParaRPr>
          </a:p>
          <a:p>
            <a:pPr algn="ctr"/>
            <a:r>
              <a:rPr lang="en-IN" dirty="0" smtClean="0">
                <a:solidFill>
                  <a:srgbClr val="0000FF"/>
                </a:solidFill>
                <a:latin typeface="Avenir Book" panose="020B0503020203020204" pitchFamily="34" charset="-78"/>
                <a:cs typeface="Avenir Book" panose="020B0503020203020204" pitchFamily="34" charset="-78"/>
                <a:sym typeface="Wingdings" panose="05000000000000000000" pitchFamily="2" charset="2"/>
              </a:rPr>
              <a:t>1. </a:t>
            </a:r>
            <a:r>
              <a:rPr lang="en-IN" dirty="0" err="1" smtClean="0">
                <a:solidFill>
                  <a:srgbClr val="0000FF"/>
                </a:solidFill>
                <a:latin typeface="Avenir Book" panose="020B0503020203020204" pitchFamily="34" charset="-78"/>
                <a:cs typeface="Avenir Book" panose="020B0503020203020204" pitchFamily="34" charset="-78"/>
                <a:sym typeface="Wingdings" panose="05000000000000000000" pitchFamily="2" charset="2"/>
              </a:rPr>
              <a:t>Ssthresh</a:t>
            </a:r>
            <a:r>
              <a:rPr lang="en-IN" dirty="0" smtClean="0">
                <a:solidFill>
                  <a:srgbClr val="0000FF"/>
                </a:solidFill>
                <a:latin typeface="Avenir Book" panose="020B0503020203020204" pitchFamily="34" charset="-78"/>
                <a:cs typeface="Avenir Book" panose="020B0503020203020204" pitchFamily="34" charset="-78"/>
                <a:sym typeface="Wingdings" panose="05000000000000000000" pitchFamily="2" charset="2"/>
              </a:rPr>
              <a:t> = CW/2</a:t>
            </a:r>
          </a:p>
          <a:p>
            <a:pPr algn="ctr"/>
            <a:r>
              <a:rPr lang="en-IN" dirty="0" smtClean="0">
                <a:solidFill>
                  <a:srgbClr val="0000FF"/>
                </a:solidFill>
                <a:latin typeface="Avenir Book" panose="020B0503020203020204" pitchFamily="34" charset="-78"/>
                <a:cs typeface="Avenir Book" panose="020B0503020203020204" pitchFamily="34" charset="-78"/>
                <a:sym typeface="Wingdings" panose="05000000000000000000" pitchFamily="2" charset="2"/>
              </a:rPr>
              <a:t>2. Transmit missing segment that is definitely causing </a:t>
            </a:r>
            <a:r>
              <a:rPr lang="en-IN" dirty="0" err="1" smtClean="0">
                <a:solidFill>
                  <a:srgbClr val="0000FF"/>
                </a:solidFill>
                <a:latin typeface="Avenir Book" panose="020B0503020203020204" pitchFamily="34" charset="-78"/>
                <a:cs typeface="Avenir Book" panose="020B0503020203020204" pitchFamily="34" charset="-78"/>
                <a:sym typeface="Wingdings" panose="05000000000000000000" pitchFamily="2" charset="2"/>
              </a:rPr>
              <a:t>DupAcks</a:t>
            </a:r>
            <a:endParaRPr lang="en-IN" dirty="0" smtClean="0">
              <a:solidFill>
                <a:srgbClr val="0000FF"/>
              </a:solidFill>
              <a:latin typeface="Avenir Book" panose="020B0503020203020204" pitchFamily="34" charset="-78"/>
              <a:cs typeface="Avenir Book" panose="020B0503020203020204" pitchFamily="34" charset="-78"/>
              <a:sym typeface="Wingdings" panose="05000000000000000000" pitchFamily="2" charset="2"/>
            </a:endParaRPr>
          </a:p>
          <a:p>
            <a:pPr algn="ctr"/>
            <a:r>
              <a:rPr lang="en-IN" dirty="0" smtClean="0">
                <a:solidFill>
                  <a:srgbClr val="0000FF"/>
                </a:solidFill>
                <a:latin typeface="Avenir Book" panose="020B0503020203020204" pitchFamily="34" charset="-78"/>
                <a:cs typeface="Avenir Book" panose="020B0503020203020204" pitchFamily="34" charset="-78"/>
                <a:sym typeface="Wingdings" panose="05000000000000000000" pitchFamily="2" charset="2"/>
              </a:rPr>
              <a:t>3. CW = </a:t>
            </a:r>
            <a:r>
              <a:rPr lang="en-IN" dirty="0" err="1" smtClean="0">
                <a:solidFill>
                  <a:srgbClr val="0000FF"/>
                </a:solidFill>
                <a:latin typeface="Avenir Book" panose="020B0503020203020204" pitchFamily="34" charset="-78"/>
                <a:cs typeface="Avenir Book" panose="020B0503020203020204" pitchFamily="34" charset="-78"/>
                <a:sym typeface="Wingdings" panose="05000000000000000000" pitchFamily="2" charset="2"/>
              </a:rPr>
              <a:t>ssthresh</a:t>
            </a:r>
            <a:r>
              <a:rPr lang="en-IN" dirty="0" smtClean="0">
                <a:solidFill>
                  <a:srgbClr val="0000FF"/>
                </a:solidFill>
                <a:latin typeface="Avenir Book" panose="020B0503020203020204" pitchFamily="34" charset="-78"/>
                <a:cs typeface="Avenir Book" panose="020B0503020203020204" pitchFamily="34" charset="-78"/>
                <a:sym typeface="Wingdings" panose="05000000000000000000" pitchFamily="2" charset="2"/>
              </a:rPr>
              <a:t> + 3</a:t>
            </a:r>
          </a:p>
          <a:p>
            <a:pPr algn="ctr"/>
            <a:r>
              <a:rPr lang="en-IN" dirty="0" smtClean="0">
                <a:solidFill>
                  <a:srgbClr val="0000FF"/>
                </a:solidFill>
                <a:latin typeface="Avenir Book" panose="020B0503020203020204" pitchFamily="34" charset="-78"/>
                <a:cs typeface="Avenir Book" panose="020B0503020203020204" pitchFamily="34" charset="-78"/>
                <a:sym typeface="Wingdings" panose="05000000000000000000" pitchFamily="2" charset="2"/>
              </a:rPr>
              <a:t>4. Transmit new segments of CW allows</a:t>
            </a:r>
          </a:p>
          <a:p>
            <a:pPr algn="ctr"/>
            <a:r>
              <a:rPr lang="en-IN" dirty="0">
                <a:solidFill>
                  <a:srgbClr val="0000FF"/>
                </a:solidFill>
                <a:latin typeface="Avenir Book" panose="020B0503020203020204" pitchFamily="34" charset="-78"/>
                <a:cs typeface="Avenir Book" panose="020B0503020203020204" pitchFamily="34" charset="-78"/>
                <a:sym typeface="Wingdings" panose="05000000000000000000" pitchFamily="2" charset="2"/>
              </a:rPr>
              <a:t>5</a:t>
            </a:r>
            <a:r>
              <a:rPr lang="en-IN" dirty="0" smtClean="0">
                <a:solidFill>
                  <a:srgbClr val="0000FF"/>
                </a:solidFill>
                <a:latin typeface="Avenir Book" panose="020B0503020203020204" pitchFamily="34" charset="-78"/>
                <a:cs typeface="Avenir Book" panose="020B0503020203020204" pitchFamily="34" charset="-78"/>
                <a:sym typeface="Wingdings" panose="05000000000000000000" pitchFamily="2" charset="2"/>
              </a:rPr>
              <a:t>. More </a:t>
            </a:r>
            <a:r>
              <a:rPr lang="en-IN" dirty="0" err="1" smtClean="0">
                <a:solidFill>
                  <a:srgbClr val="0000FF"/>
                </a:solidFill>
                <a:latin typeface="Avenir Book" panose="020B0503020203020204" pitchFamily="34" charset="-78"/>
                <a:cs typeface="Avenir Book" panose="020B0503020203020204" pitchFamily="34" charset="-78"/>
                <a:sym typeface="Wingdings" panose="05000000000000000000" pitchFamily="2" charset="2"/>
              </a:rPr>
              <a:t>DupAcks</a:t>
            </a:r>
            <a:r>
              <a:rPr lang="en-IN" dirty="0" smtClean="0">
                <a:solidFill>
                  <a:srgbClr val="0000FF"/>
                </a:solidFill>
                <a:latin typeface="Avenir Book" panose="020B0503020203020204" pitchFamily="34" charset="-78"/>
                <a:cs typeface="Avenir Book" panose="020B0503020203020204" pitchFamily="34" charset="-78"/>
                <a:sym typeface="Wingdings" panose="05000000000000000000" pitchFamily="2" charset="2"/>
              </a:rPr>
              <a:t>:</a:t>
            </a:r>
          </a:p>
          <a:p>
            <a:pPr algn="ctr"/>
            <a:r>
              <a:rPr lang="en-IN" dirty="0" smtClean="0">
                <a:solidFill>
                  <a:srgbClr val="0000FF"/>
                </a:solidFill>
                <a:latin typeface="Avenir Book" panose="020B0503020203020204" pitchFamily="34" charset="-78"/>
                <a:cs typeface="Avenir Book" panose="020B0503020203020204" pitchFamily="34" charset="-78"/>
                <a:sym typeface="Wingdings" panose="05000000000000000000" pitchFamily="2" charset="2"/>
              </a:rPr>
              <a:t>CW = CW + 1</a:t>
            </a:r>
          </a:p>
          <a:p>
            <a:pPr algn="ctr"/>
            <a:r>
              <a:rPr lang="en-IN" dirty="0" smtClean="0">
                <a:solidFill>
                  <a:srgbClr val="0000FF"/>
                </a:solidFill>
                <a:latin typeface="Avenir Book" panose="020B0503020203020204" pitchFamily="34" charset="-78"/>
                <a:cs typeface="Avenir Book" panose="020B0503020203020204" pitchFamily="34" charset="-78"/>
                <a:sym typeface="Wingdings" panose="05000000000000000000" pitchFamily="2" charset="2"/>
              </a:rPr>
              <a:t>Transmit new segments if CW allows</a:t>
            </a:r>
          </a:p>
          <a:p>
            <a:pPr algn="ctr"/>
            <a:r>
              <a:rPr lang="en-IN" dirty="0" smtClean="0">
                <a:solidFill>
                  <a:srgbClr val="0000FF"/>
                </a:solidFill>
                <a:latin typeface="Avenir Book" panose="020B0503020203020204" pitchFamily="34" charset="-78"/>
                <a:cs typeface="Avenir Book" panose="020B0503020203020204" pitchFamily="34" charset="-78"/>
                <a:sym typeface="Wingdings" panose="05000000000000000000" pitchFamily="2" charset="2"/>
              </a:rPr>
              <a:t>6. Normal ACK:</a:t>
            </a:r>
          </a:p>
          <a:p>
            <a:pPr algn="ctr"/>
            <a:r>
              <a:rPr lang="en-IN" dirty="0" smtClean="0">
                <a:solidFill>
                  <a:srgbClr val="0000FF"/>
                </a:solidFill>
                <a:latin typeface="Avenir Book" panose="020B0503020203020204" pitchFamily="34" charset="-78"/>
                <a:cs typeface="Avenir Book" panose="020B0503020203020204" pitchFamily="34" charset="-78"/>
                <a:sym typeface="Wingdings" panose="05000000000000000000" pitchFamily="2" charset="2"/>
              </a:rPr>
              <a:t>CW = </a:t>
            </a:r>
            <a:r>
              <a:rPr lang="en-IN" dirty="0" err="1" smtClean="0">
                <a:solidFill>
                  <a:srgbClr val="0000FF"/>
                </a:solidFill>
                <a:latin typeface="Avenir Book" panose="020B0503020203020204" pitchFamily="34" charset="-78"/>
                <a:cs typeface="Avenir Book" panose="020B0503020203020204" pitchFamily="34" charset="-78"/>
                <a:sym typeface="Wingdings" panose="05000000000000000000" pitchFamily="2" charset="2"/>
              </a:rPr>
              <a:t>ssthresh</a:t>
            </a:r>
            <a:endParaRPr lang="en-IN" dirty="0" smtClean="0">
              <a:solidFill>
                <a:srgbClr val="0000FF"/>
              </a:solidFill>
              <a:latin typeface="Avenir Book" panose="020B0503020203020204" pitchFamily="34" charset="-78"/>
              <a:cs typeface="Avenir Book" panose="020B0503020203020204" pitchFamily="34" charset="-78"/>
              <a:sym typeface="Wingdings" panose="05000000000000000000" pitchFamily="2" charset="2"/>
            </a:endParaRPr>
          </a:p>
          <a:p>
            <a:pPr algn="ctr"/>
            <a:r>
              <a:rPr lang="en-IN" dirty="0" smtClean="0">
                <a:solidFill>
                  <a:srgbClr val="0000FF"/>
                </a:solidFill>
                <a:latin typeface="Avenir Book" panose="020B0503020203020204" pitchFamily="34" charset="-78"/>
                <a:cs typeface="Avenir Book" panose="020B0503020203020204" pitchFamily="34" charset="-78"/>
                <a:sym typeface="Wingdings" panose="05000000000000000000" pitchFamily="2" charset="2"/>
              </a:rPr>
              <a:t>Start congestion avoidance</a:t>
            </a:r>
            <a:endParaRPr lang="en-IN" dirty="0">
              <a:solidFill>
                <a:srgbClr val="0000FF"/>
              </a:solidFill>
              <a:latin typeface="Avenir Book" panose="020B0503020203020204" pitchFamily="34" charset="-78"/>
              <a:cs typeface="Avenir Book" panose="020B0503020203020204" pitchFamily="34" charset="-78"/>
            </a:endParaRPr>
          </a:p>
        </p:txBody>
      </p:sp>
      <p:sp>
        <p:nvSpPr>
          <p:cNvPr id="171" name="Line 10">
            <a:extLst>
              <a:ext uri="{FF2B5EF4-FFF2-40B4-BE49-F238E27FC236}">
                <a16:creationId xmlns:a16="http://schemas.microsoft.com/office/drawing/2014/main" id="{D5DBB1B8-3A7B-2149-A7A5-727E44799BF4}"/>
              </a:ext>
            </a:extLst>
          </p:cNvPr>
          <p:cNvSpPr>
            <a:spLocks noChangeShapeType="1"/>
          </p:cNvSpPr>
          <p:nvPr/>
        </p:nvSpPr>
        <p:spPr bwMode="auto">
          <a:xfrm flipH="1">
            <a:off x="592700" y="1482545"/>
            <a:ext cx="5664" cy="3660955"/>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2" name="Line 11">
            <a:extLst>
              <a:ext uri="{FF2B5EF4-FFF2-40B4-BE49-F238E27FC236}">
                <a16:creationId xmlns:a16="http://schemas.microsoft.com/office/drawing/2014/main" id="{689C7DF6-5B6C-F34C-B350-3B553A4C7C71}"/>
              </a:ext>
            </a:extLst>
          </p:cNvPr>
          <p:cNvSpPr>
            <a:spLocks noChangeShapeType="1"/>
          </p:cNvSpPr>
          <p:nvPr/>
        </p:nvSpPr>
        <p:spPr bwMode="auto">
          <a:xfrm>
            <a:off x="3466547" y="1538255"/>
            <a:ext cx="18444" cy="3605245"/>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3" name="Text Box 34">
            <a:extLst>
              <a:ext uri="{FF2B5EF4-FFF2-40B4-BE49-F238E27FC236}">
                <a16:creationId xmlns:a16="http://schemas.microsoft.com/office/drawing/2014/main" id="{7F373F6A-C03C-9348-95D5-6812428E4AB9}"/>
              </a:ext>
            </a:extLst>
          </p:cNvPr>
          <p:cNvSpPr txBox="1">
            <a:spLocks noChangeArrowheads="1"/>
          </p:cNvSpPr>
          <p:nvPr/>
        </p:nvSpPr>
        <p:spPr bwMode="auto">
          <a:xfrm>
            <a:off x="2812365" y="566945"/>
            <a:ext cx="1069083" cy="39067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B</a:t>
            </a:r>
          </a:p>
        </p:txBody>
      </p:sp>
      <p:sp>
        <p:nvSpPr>
          <p:cNvPr id="174" name="Text Box 38">
            <a:extLst>
              <a:ext uri="{FF2B5EF4-FFF2-40B4-BE49-F238E27FC236}">
                <a16:creationId xmlns:a16="http://schemas.microsoft.com/office/drawing/2014/main" id="{DAC7237E-4C51-2843-8070-FFEA26334B0E}"/>
              </a:ext>
            </a:extLst>
          </p:cNvPr>
          <p:cNvSpPr txBox="1">
            <a:spLocks noChangeArrowheads="1"/>
          </p:cNvSpPr>
          <p:nvPr/>
        </p:nvSpPr>
        <p:spPr bwMode="auto">
          <a:xfrm>
            <a:off x="194440" y="619960"/>
            <a:ext cx="1073474" cy="39067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A</a:t>
            </a:r>
          </a:p>
        </p:txBody>
      </p:sp>
      <p:grpSp>
        <p:nvGrpSpPr>
          <p:cNvPr id="175" name="Group 78">
            <a:extLst>
              <a:ext uri="{FF2B5EF4-FFF2-40B4-BE49-F238E27FC236}">
                <a16:creationId xmlns:a16="http://schemas.microsoft.com/office/drawing/2014/main" id="{BFB3AB37-E716-1346-A8BA-2EFF122E1DFB}"/>
              </a:ext>
            </a:extLst>
          </p:cNvPr>
          <p:cNvGrpSpPr>
            <a:grpSpLocks/>
          </p:cNvGrpSpPr>
          <p:nvPr/>
        </p:nvGrpSpPr>
        <p:grpSpPr bwMode="auto">
          <a:xfrm>
            <a:off x="67116" y="1978893"/>
            <a:ext cx="548811" cy="3078882"/>
            <a:chOff x="397" y="868"/>
            <a:chExt cx="250" cy="2220"/>
          </a:xfrm>
        </p:grpSpPr>
        <p:sp>
          <p:nvSpPr>
            <p:cNvPr id="176" name="Text Box 50">
              <a:extLst>
                <a:ext uri="{FF2B5EF4-FFF2-40B4-BE49-F238E27FC236}">
                  <a16:creationId xmlns:a16="http://schemas.microsoft.com/office/drawing/2014/main" id="{20D2BEC4-83BC-594C-9709-4963DF5C652E}"/>
                </a:ext>
              </a:extLst>
            </p:cNvPr>
            <p:cNvSpPr txBox="1">
              <a:spLocks noChangeArrowheads="1"/>
            </p:cNvSpPr>
            <p:nvPr/>
          </p:nvSpPr>
          <p:spPr bwMode="auto">
            <a:xfrm rot="10800000">
              <a:off x="397" y="1778"/>
              <a:ext cx="250" cy="4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timeout</a:t>
              </a:r>
            </a:p>
          </p:txBody>
        </p:sp>
        <p:grpSp>
          <p:nvGrpSpPr>
            <p:cNvPr id="177" name="Group 51">
              <a:extLst>
                <a:ext uri="{FF2B5EF4-FFF2-40B4-BE49-F238E27FC236}">
                  <a16:creationId xmlns:a16="http://schemas.microsoft.com/office/drawing/2014/main" id="{EDCC85C1-CBD8-CF48-BE14-AB550ACC9CD9}"/>
                </a:ext>
              </a:extLst>
            </p:cNvPr>
            <p:cNvGrpSpPr>
              <a:grpSpLocks/>
            </p:cNvGrpSpPr>
            <p:nvPr/>
          </p:nvGrpSpPr>
          <p:grpSpPr bwMode="auto">
            <a:xfrm>
              <a:off x="488" y="868"/>
              <a:ext cx="66" cy="893"/>
              <a:chOff x="3099" y="1749"/>
              <a:chExt cx="66" cy="320"/>
            </a:xfrm>
          </p:grpSpPr>
          <p:sp>
            <p:nvSpPr>
              <p:cNvPr id="181" name="Line 52">
                <a:extLst>
                  <a:ext uri="{FF2B5EF4-FFF2-40B4-BE49-F238E27FC236}">
                    <a16:creationId xmlns:a16="http://schemas.microsoft.com/office/drawing/2014/main" id="{F5C3CCA7-42E1-5E4B-B134-3ADAAE25F478}"/>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2" name="Line 53">
                <a:extLst>
                  <a:ext uri="{FF2B5EF4-FFF2-40B4-BE49-F238E27FC236}">
                    <a16:creationId xmlns:a16="http://schemas.microsoft.com/office/drawing/2014/main" id="{8E5A8D16-FBBC-D14E-8BAD-251BDDCBBDB1}"/>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78" name="Group 54">
              <a:extLst>
                <a:ext uri="{FF2B5EF4-FFF2-40B4-BE49-F238E27FC236}">
                  <a16:creationId xmlns:a16="http://schemas.microsoft.com/office/drawing/2014/main" id="{21D50596-28D4-5A43-9FB1-7BBC7387FCE9}"/>
                </a:ext>
              </a:extLst>
            </p:cNvPr>
            <p:cNvGrpSpPr>
              <a:grpSpLocks/>
            </p:cNvGrpSpPr>
            <p:nvPr/>
          </p:nvGrpSpPr>
          <p:grpSpPr bwMode="auto">
            <a:xfrm rot="10800000">
              <a:off x="485" y="2224"/>
              <a:ext cx="66" cy="864"/>
              <a:chOff x="3099" y="1749"/>
              <a:chExt cx="66" cy="320"/>
            </a:xfrm>
          </p:grpSpPr>
          <p:sp>
            <p:nvSpPr>
              <p:cNvPr id="179" name="Line 55">
                <a:extLst>
                  <a:ext uri="{FF2B5EF4-FFF2-40B4-BE49-F238E27FC236}">
                    <a16:creationId xmlns:a16="http://schemas.microsoft.com/office/drawing/2014/main" id="{80D32A34-44D9-C043-A214-A031ADF68922}"/>
                  </a:ext>
                </a:extLst>
              </p:cNvPr>
              <p:cNvSpPr>
                <a:spLocks noChangeShapeType="1"/>
              </p:cNvSpPr>
              <p:nvPr/>
            </p:nvSpPr>
            <p:spPr bwMode="auto">
              <a:xfrm flipV="1">
                <a:off x="3132"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0" name="Line 56">
                <a:extLst>
                  <a:ext uri="{FF2B5EF4-FFF2-40B4-BE49-F238E27FC236}">
                    <a16:creationId xmlns:a16="http://schemas.microsoft.com/office/drawing/2014/main" id="{AE50FFCD-888F-5F49-95EA-1422F4F92DA1}"/>
                  </a:ext>
                </a:extLst>
              </p:cNvPr>
              <p:cNvSpPr>
                <a:spLocks noChangeShapeType="1"/>
              </p:cNvSpPr>
              <p:nvPr/>
            </p:nvSpPr>
            <p:spPr bwMode="auto">
              <a:xfrm>
                <a:off x="3106"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grpSp>
        <p:nvGrpSpPr>
          <p:cNvPr id="183" name="Group 182">
            <a:extLst>
              <a:ext uri="{FF2B5EF4-FFF2-40B4-BE49-F238E27FC236}">
                <a16:creationId xmlns:a16="http://schemas.microsoft.com/office/drawing/2014/main" id="{DFEC346A-D192-A745-962D-2F7187BE2EBA}"/>
              </a:ext>
            </a:extLst>
          </p:cNvPr>
          <p:cNvGrpSpPr/>
          <p:nvPr/>
        </p:nvGrpSpPr>
        <p:grpSpPr>
          <a:xfrm>
            <a:off x="568893" y="3049661"/>
            <a:ext cx="2919646" cy="1600635"/>
            <a:chOff x="7126535" y="3495131"/>
            <a:chExt cx="3499219" cy="1600635"/>
          </a:xfrm>
        </p:grpSpPr>
        <p:sp>
          <p:nvSpPr>
            <p:cNvPr id="185" name="Line 17">
              <a:extLst>
                <a:ext uri="{FF2B5EF4-FFF2-40B4-BE49-F238E27FC236}">
                  <a16:creationId xmlns:a16="http://schemas.microsoft.com/office/drawing/2014/main" id="{D424C827-C61B-5F47-A8EF-11555EB430C0}"/>
                </a:ext>
              </a:extLst>
            </p:cNvPr>
            <p:cNvSpPr>
              <a:spLocks noChangeShapeType="1"/>
            </p:cNvSpPr>
            <p:nvPr/>
          </p:nvSpPr>
          <p:spPr bwMode="auto">
            <a:xfrm flipH="1">
              <a:off x="7126535" y="3495131"/>
              <a:ext cx="3499219" cy="96377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6" name="Line 18">
              <a:extLst>
                <a:ext uri="{FF2B5EF4-FFF2-40B4-BE49-F238E27FC236}">
                  <a16:creationId xmlns:a16="http://schemas.microsoft.com/office/drawing/2014/main" id="{E299C9DA-59E0-D740-8F25-10DD099B646A}"/>
                </a:ext>
              </a:extLst>
            </p:cNvPr>
            <p:cNvSpPr>
              <a:spLocks noChangeShapeType="1"/>
            </p:cNvSpPr>
            <p:nvPr/>
          </p:nvSpPr>
          <p:spPr bwMode="auto">
            <a:xfrm flipH="1">
              <a:off x="7137252" y="3785544"/>
              <a:ext cx="3466289" cy="10301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7" name="Line 19">
              <a:extLst>
                <a:ext uri="{FF2B5EF4-FFF2-40B4-BE49-F238E27FC236}">
                  <a16:creationId xmlns:a16="http://schemas.microsoft.com/office/drawing/2014/main" id="{5BBCCA9A-EE48-4F4D-B1C7-EAC125089125}"/>
                </a:ext>
              </a:extLst>
            </p:cNvPr>
            <p:cNvSpPr>
              <a:spLocks noChangeShapeType="1"/>
            </p:cNvSpPr>
            <p:nvPr/>
          </p:nvSpPr>
          <p:spPr bwMode="auto">
            <a:xfrm flipH="1">
              <a:off x="7137252" y="4050906"/>
              <a:ext cx="3450923" cy="104486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92" name="Rectangle 84">
            <a:extLst>
              <a:ext uri="{FF2B5EF4-FFF2-40B4-BE49-F238E27FC236}">
                <a16:creationId xmlns:a16="http://schemas.microsoft.com/office/drawing/2014/main" id="{DDC13008-E549-D946-9386-1DAF70895444}"/>
              </a:ext>
            </a:extLst>
          </p:cNvPr>
          <p:cNvSpPr>
            <a:spLocks noChangeArrowheads="1"/>
          </p:cNvSpPr>
          <p:nvPr/>
        </p:nvSpPr>
        <p:spPr bwMode="auto">
          <a:xfrm>
            <a:off x="896918" y="2118306"/>
            <a:ext cx="1047131" cy="26167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93" name="Group 192">
            <a:extLst>
              <a:ext uri="{FF2B5EF4-FFF2-40B4-BE49-F238E27FC236}">
                <a16:creationId xmlns:a16="http://schemas.microsoft.com/office/drawing/2014/main" id="{A410A887-ABC6-3C43-BE7B-AF0C2FBB6C93}"/>
              </a:ext>
            </a:extLst>
          </p:cNvPr>
          <p:cNvGrpSpPr/>
          <p:nvPr/>
        </p:nvGrpSpPr>
        <p:grpSpPr>
          <a:xfrm>
            <a:off x="598366" y="2101721"/>
            <a:ext cx="2890174" cy="2133874"/>
            <a:chOff x="7137252" y="2547191"/>
            <a:chExt cx="3503609" cy="2133874"/>
          </a:xfrm>
        </p:grpSpPr>
        <p:sp>
          <p:nvSpPr>
            <p:cNvPr id="195" name="Line 9">
              <a:extLst>
                <a:ext uri="{FF2B5EF4-FFF2-40B4-BE49-F238E27FC236}">
                  <a16:creationId xmlns:a16="http://schemas.microsoft.com/office/drawing/2014/main" id="{7443982D-7E67-3541-8BDB-FB3F54B4C262}"/>
                </a:ext>
              </a:extLst>
            </p:cNvPr>
            <p:cNvSpPr>
              <a:spLocks noChangeShapeType="1"/>
            </p:cNvSpPr>
            <p:nvPr/>
          </p:nvSpPr>
          <p:spPr bwMode="auto">
            <a:xfrm>
              <a:off x="7137252" y="2547191"/>
              <a:ext cx="3465598" cy="2133874"/>
            </a:xfrm>
            <a:prstGeom prst="line">
              <a:avLst/>
            </a:prstGeom>
            <a:noFill/>
            <a:ln w="28575">
              <a:solidFill>
                <a:srgbClr val="3333CC"/>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6" name="Line 14">
              <a:extLst>
                <a:ext uri="{FF2B5EF4-FFF2-40B4-BE49-F238E27FC236}">
                  <a16:creationId xmlns:a16="http://schemas.microsoft.com/office/drawing/2014/main" id="{45E4DCDF-3370-7840-AFF3-2F4DBC2FB6CD}"/>
                </a:ext>
              </a:extLst>
            </p:cNvPr>
            <p:cNvSpPr>
              <a:spLocks noChangeShapeType="1"/>
            </p:cNvSpPr>
            <p:nvPr/>
          </p:nvSpPr>
          <p:spPr bwMode="auto">
            <a:xfrm>
              <a:off x="7137252" y="2812553"/>
              <a:ext cx="3503609" cy="6855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7" name="Line 15">
              <a:extLst>
                <a:ext uri="{FF2B5EF4-FFF2-40B4-BE49-F238E27FC236}">
                  <a16:creationId xmlns:a16="http://schemas.microsoft.com/office/drawing/2014/main" id="{99432412-7F47-DD4A-A770-DACE51980B08}"/>
                </a:ext>
              </a:extLst>
            </p:cNvPr>
            <p:cNvSpPr>
              <a:spLocks noChangeShapeType="1"/>
            </p:cNvSpPr>
            <p:nvPr/>
          </p:nvSpPr>
          <p:spPr bwMode="auto">
            <a:xfrm>
              <a:off x="7137252" y="3343275"/>
              <a:ext cx="3503609" cy="6855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8" name="Line 16">
              <a:extLst>
                <a:ext uri="{FF2B5EF4-FFF2-40B4-BE49-F238E27FC236}">
                  <a16:creationId xmlns:a16="http://schemas.microsoft.com/office/drawing/2014/main" id="{D5993C48-F14C-2044-846C-9FEC391300A9}"/>
                </a:ext>
              </a:extLst>
            </p:cNvPr>
            <p:cNvSpPr>
              <a:spLocks noChangeShapeType="1"/>
            </p:cNvSpPr>
            <p:nvPr/>
          </p:nvSpPr>
          <p:spPr bwMode="auto">
            <a:xfrm>
              <a:off x="7137252" y="3077914"/>
              <a:ext cx="3503609" cy="6855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206" name="Group 93">
            <a:extLst>
              <a:ext uri="{FF2B5EF4-FFF2-40B4-BE49-F238E27FC236}">
                <a16:creationId xmlns:a16="http://schemas.microsoft.com/office/drawing/2014/main" id="{90980625-BCFD-F546-BD95-6CC80FC48859}"/>
              </a:ext>
            </a:extLst>
          </p:cNvPr>
          <p:cNvGrpSpPr>
            <a:grpSpLocks/>
          </p:cNvGrpSpPr>
          <p:nvPr/>
        </p:nvGrpSpPr>
        <p:grpSpPr bwMode="auto">
          <a:xfrm>
            <a:off x="69311" y="898220"/>
            <a:ext cx="810044" cy="619176"/>
            <a:chOff x="-44" y="1473"/>
            <a:chExt cx="981" cy="1105"/>
          </a:xfrm>
        </p:grpSpPr>
        <p:pic>
          <p:nvPicPr>
            <p:cNvPr id="207" name="Picture 94" descr="desktop_computer_stylized_medium">
              <a:extLst>
                <a:ext uri="{FF2B5EF4-FFF2-40B4-BE49-F238E27FC236}">
                  <a16:creationId xmlns:a16="http://schemas.microsoft.com/office/drawing/2014/main" id="{6FD17C8F-7985-B64F-82A4-84E39A7C70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 name="Freeform 95">
              <a:extLst>
                <a:ext uri="{FF2B5EF4-FFF2-40B4-BE49-F238E27FC236}">
                  <a16:creationId xmlns:a16="http://schemas.microsoft.com/office/drawing/2014/main" id="{F7BDE405-F464-BB4E-8D0F-F82DE05FCBE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09" name="Group 96">
            <a:extLst>
              <a:ext uri="{FF2B5EF4-FFF2-40B4-BE49-F238E27FC236}">
                <a16:creationId xmlns:a16="http://schemas.microsoft.com/office/drawing/2014/main" id="{30D13886-717C-5C49-84EB-DD7C28AC75E9}"/>
              </a:ext>
            </a:extLst>
          </p:cNvPr>
          <p:cNvGrpSpPr>
            <a:grpSpLocks/>
          </p:cNvGrpSpPr>
          <p:nvPr/>
        </p:nvGrpSpPr>
        <p:grpSpPr bwMode="auto">
          <a:xfrm flipH="1">
            <a:off x="3180649" y="896804"/>
            <a:ext cx="749093" cy="672617"/>
            <a:chOff x="-44" y="1473"/>
            <a:chExt cx="981" cy="1105"/>
          </a:xfrm>
        </p:grpSpPr>
        <p:pic>
          <p:nvPicPr>
            <p:cNvPr id="210" name="Picture 97" descr="desktop_computer_stylized_medium">
              <a:extLst>
                <a:ext uri="{FF2B5EF4-FFF2-40B4-BE49-F238E27FC236}">
                  <a16:creationId xmlns:a16="http://schemas.microsoft.com/office/drawing/2014/main" id="{5EB3C43B-1013-9A41-8AA9-8D6C5A2815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1" name="Freeform 98">
              <a:extLst>
                <a:ext uri="{FF2B5EF4-FFF2-40B4-BE49-F238E27FC236}">
                  <a16:creationId xmlns:a16="http://schemas.microsoft.com/office/drawing/2014/main" id="{1D800635-1037-4C4C-A3B0-794CE30A5042}"/>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212" name="Line 10">
            <a:extLst>
              <a:ext uri="{FF2B5EF4-FFF2-40B4-BE49-F238E27FC236}">
                <a16:creationId xmlns:a16="http://schemas.microsoft.com/office/drawing/2014/main" id="{D5DBB1B8-3A7B-2149-A7A5-727E44799BF4}"/>
              </a:ext>
            </a:extLst>
          </p:cNvPr>
          <p:cNvSpPr>
            <a:spLocks noChangeShapeType="1"/>
          </p:cNvSpPr>
          <p:nvPr/>
        </p:nvSpPr>
        <p:spPr bwMode="auto">
          <a:xfrm>
            <a:off x="4760690" y="1010631"/>
            <a:ext cx="50558" cy="3717362"/>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3" name="Line 11">
            <a:extLst>
              <a:ext uri="{FF2B5EF4-FFF2-40B4-BE49-F238E27FC236}">
                <a16:creationId xmlns:a16="http://schemas.microsoft.com/office/drawing/2014/main" id="{689C7DF6-5B6C-F34C-B350-3B553A4C7C71}"/>
              </a:ext>
            </a:extLst>
          </p:cNvPr>
          <p:cNvSpPr>
            <a:spLocks noChangeShapeType="1"/>
          </p:cNvSpPr>
          <p:nvPr/>
        </p:nvSpPr>
        <p:spPr bwMode="auto">
          <a:xfrm>
            <a:off x="7579906" y="957616"/>
            <a:ext cx="0" cy="376253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24" name="Group 223">
            <a:extLst>
              <a:ext uri="{FF2B5EF4-FFF2-40B4-BE49-F238E27FC236}">
                <a16:creationId xmlns:a16="http://schemas.microsoft.com/office/drawing/2014/main" id="{DFEC346A-D192-A745-962D-2F7187BE2EBA}"/>
              </a:ext>
            </a:extLst>
          </p:cNvPr>
          <p:cNvGrpSpPr/>
          <p:nvPr/>
        </p:nvGrpSpPr>
        <p:grpSpPr>
          <a:xfrm>
            <a:off x="4759379" y="1015116"/>
            <a:ext cx="2820526" cy="1600635"/>
            <a:chOff x="7126535" y="3495131"/>
            <a:chExt cx="3499219" cy="1600635"/>
          </a:xfrm>
        </p:grpSpPr>
        <p:sp>
          <p:nvSpPr>
            <p:cNvPr id="226" name="Line 17">
              <a:extLst>
                <a:ext uri="{FF2B5EF4-FFF2-40B4-BE49-F238E27FC236}">
                  <a16:creationId xmlns:a16="http://schemas.microsoft.com/office/drawing/2014/main" id="{D424C827-C61B-5F47-A8EF-11555EB430C0}"/>
                </a:ext>
              </a:extLst>
            </p:cNvPr>
            <p:cNvSpPr>
              <a:spLocks noChangeShapeType="1"/>
            </p:cNvSpPr>
            <p:nvPr/>
          </p:nvSpPr>
          <p:spPr bwMode="auto">
            <a:xfrm flipH="1">
              <a:off x="7126535" y="3495131"/>
              <a:ext cx="3499219" cy="96377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7" name="Line 18">
              <a:extLst>
                <a:ext uri="{FF2B5EF4-FFF2-40B4-BE49-F238E27FC236}">
                  <a16:creationId xmlns:a16="http://schemas.microsoft.com/office/drawing/2014/main" id="{E299C9DA-59E0-D740-8F25-10DD099B646A}"/>
                </a:ext>
              </a:extLst>
            </p:cNvPr>
            <p:cNvSpPr>
              <a:spLocks noChangeShapeType="1"/>
            </p:cNvSpPr>
            <p:nvPr/>
          </p:nvSpPr>
          <p:spPr bwMode="auto">
            <a:xfrm flipH="1">
              <a:off x="7137252" y="3785544"/>
              <a:ext cx="3466289" cy="10301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8" name="Line 19">
              <a:extLst>
                <a:ext uri="{FF2B5EF4-FFF2-40B4-BE49-F238E27FC236}">
                  <a16:creationId xmlns:a16="http://schemas.microsoft.com/office/drawing/2014/main" id="{5BBCCA9A-EE48-4F4D-B1C7-EAC125089125}"/>
                </a:ext>
              </a:extLst>
            </p:cNvPr>
            <p:cNvSpPr>
              <a:spLocks noChangeShapeType="1"/>
            </p:cNvSpPr>
            <p:nvPr/>
          </p:nvSpPr>
          <p:spPr bwMode="auto">
            <a:xfrm flipH="1">
              <a:off x="7137252" y="4050906"/>
              <a:ext cx="3450923" cy="104486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46" name="Line 24">
            <a:extLst>
              <a:ext uri="{FF2B5EF4-FFF2-40B4-BE49-F238E27FC236}">
                <a16:creationId xmlns:a16="http://schemas.microsoft.com/office/drawing/2014/main" id="{A22F562A-B278-CF40-B0A2-08D7E895698A}"/>
              </a:ext>
            </a:extLst>
          </p:cNvPr>
          <p:cNvSpPr>
            <a:spLocks noChangeShapeType="1"/>
          </p:cNvSpPr>
          <p:nvPr/>
        </p:nvSpPr>
        <p:spPr bwMode="auto">
          <a:xfrm>
            <a:off x="4810873" y="2623441"/>
            <a:ext cx="2817350" cy="6855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6" name="Line 24">
            <a:extLst>
              <a:ext uri="{FF2B5EF4-FFF2-40B4-BE49-F238E27FC236}">
                <a16:creationId xmlns:a16="http://schemas.microsoft.com/office/drawing/2014/main" id="{A22F562A-B278-CF40-B0A2-08D7E895698A}"/>
              </a:ext>
            </a:extLst>
          </p:cNvPr>
          <p:cNvSpPr>
            <a:spLocks noChangeShapeType="1"/>
          </p:cNvSpPr>
          <p:nvPr/>
        </p:nvSpPr>
        <p:spPr bwMode="auto">
          <a:xfrm>
            <a:off x="4799573" y="2949447"/>
            <a:ext cx="2806678" cy="72775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7" name="Line 19">
            <a:extLst>
              <a:ext uri="{FF2B5EF4-FFF2-40B4-BE49-F238E27FC236}">
                <a16:creationId xmlns:a16="http://schemas.microsoft.com/office/drawing/2014/main" id="{5BBCCA9A-EE48-4F4D-B1C7-EAC125089125}"/>
              </a:ext>
            </a:extLst>
          </p:cNvPr>
          <p:cNvSpPr>
            <a:spLocks noChangeShapeType="1"/>
          </p:cNvSpPr>
          <p:nvPr/>
        </p:nvSpPr>
        <p:spPr bwMode="auto">
          <a:xfrm flipH="1">
            <a:off x="4837591" y="3709720"/>
            <a:ext cx="2724412" cy="525875"/>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8" name="Line 24">
            <a:extLst>
              <a:ext uri="{FF2B5EF4-FFF2-40B4-BE49-F238E27FC236}">
                <a16:creationId xmlns:a16="http://schemas.microsoft.com/office/drawing/2014/main" id="{E42793DA-B54F-8A4A-B169-AADC48D8492B}"/>
              </a:ext>
            </a:extLst>
          </p:cNvPr>
          <p:cNvSpPr>
            <a:spLocks noChangeShapeType="1"/>
          </p:cNvSpPr>
          <p:nvPr/>
        </p:nvSpPr>
        <p:spPr bwMode="auto">
          <a:xfrm>
            <a:off x="4851573" y="4267333"/>
            <a:ext cx="1726384" cy="399457"/>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259" name="Line 24">
            <a:extLst>
              <a:ext uri="{FF2B5EF4-FFF2-40B4-BE49-F238E27FC236}">
                <a16:creationId xmlns:a16="http://schemas.microsoft.com/office/drawing/2014/main" id="{E42793DA-B54F-8A4A-B169-AADC48D8492B}"/>
              </a:ext>
            </a:extLst>
          </p:cNvPr>
          <p:cNvSpPr>
            <a:spLocks noChangeShapeType="1"/>
          </p:cNvSpPr>
          <p:nvPr/>
        </p:nvSpPr>
        <p:spPr bwMode="auto">
          <a:xfrm>
            <a:off x="4834351" y="4568050"/>
            <a:ext cx="1737940" cy="376220"/>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120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260"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706724">
            <a:off x="5812408" y="4304792"/>
            <a:ext cx="420308"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B11</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261"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706724">
            <a:off x="5748688" y="4600586"/>
            <a:ext cx="420308"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B12</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262" name="Line 19">
            <a:extLst>
              <a:ext uri="{FF2B5EF4-FFF2-40B4-BE49-F238E27FC236}">
                <a16:creationId xmlns:a16="http://schemas.microsoft.com/office/drawing/2014/main" id="{5BBCCA9A-EE48-4F4D-B1C7-EAC125089125}"/>
              </a:ext>
            </a:extLst>
          </p:cNvPr>
          <p:cNvSpPr>
            <a:spLocks noChangeShapeType="1"/>
          </p:cNvSpPr>
          <p:nvPr/>
        </p:nvSpPr>
        <p:spPr bwMode="auto">
          <a:xfrm flipH="1">
            <a:off x="598755" y="1538142"/>
            <a:ext cx="2724412" cy="525875"/>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63"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20445563">
            <a:off x="1565313" y="1584738"/>
            <a:ext cx="352982"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A5</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264"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20445563">
            <a:off x="1345336" y="4088512"/>
            <a:ext cx="352982"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A5</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265"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20445563">
            <a:off x="1299893" y="3842604"/>
            <a:ext cx="352982"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A5</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266"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20445563">
            <a:off x="1238922" y="3479946"/>
            <a:ext cx="352982"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A5</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267" name="Text Box 34">
            <a:extLst>
              <a:ext uri="{FF2B5EF4-FFF2-40B4-BE49-F238E27FC236}">
                <a16:creationId xmlns:a16="http://schemas.microsoft.com/office/drawing/2014/main" id="{7F373F6A-C03C-9348-95D5-6812428E4AB9}"/>
              </a:ext>
            </a:extLst>
          </p:cNvPr>
          <p:cNvSpPr txBox="1">
            <a:spLocks noChangeArrowheads="1"/>
          </p:cNvSpPr>
          <p:nvPr/>
        </p:nvSpPr>
        <p:spPr bwMode="auto">
          <a:xfrm>
            <a:off x="6993851" y="-31359"/>
            <a:ext cx="1069083" cy="39067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B</a:t>
            </a:r>
          </a:p>
        </p:txBody>
      </p:sp>
      <p:sp>
        <p:nvSpPr>
          <p:cNvPr id="268" name="Text Box 38">
            <a:extLst>
              <a:ext uri="{FF2B5EF4-FFF2-40B4-BE49-F238E27FC236}">
                <a16:creationId xmlns:a16="http://schemas.microsoft.com/office/drawing/2014/main" id="{DAC7237E-4C51-2843-8070-FFEA26334B0E}"/>
              </a:ext>
            </a:extLst>
          </p:cNvPr>
          <p:cNvSpPr txBox="1">
            <a:spLocks noChangeArrowheads="1"/>
          </p:cNvSpPr>
          <p:nvPr/>
        </p:nvSpPr>
        <p:spPr bwMode="auto">
          <a:xfrm>
            <a:off x="4375926" y="21656"/>
            <a:ext cx="1073474" cy="39067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A</a:t>
            </a:r>
          </a:p>
        </p:txBody>
      </p:sp>
      <p:grpSp>
        <p:nvGrpSpPr>
          <p:cNvPr id="269" name="Group 93">
            <a:extLst>
              <a:ext uri="{FF2B5EF4-FFF2-40B4-BE49-F238E27FC236}">
                <a16:creationId xmlns:a16="http://schemas.microsoft.com/office/drawing/2014/main" id="{90980625-BCFD-F546-BD95-6CC80FC48859}"/>
              </a:ext>
            </a:extLst>
          </p:cNvPr>
          <p:cNvGrpSpPr>
            <a:grpSpLocks/>
          </p:cNvGrpSpPr>
          <p:nvPr/>
        </p:nvGrpSpPr>
        <p:grpSpPr bwMode="auto">
          <a:xfrm>
            <a:off x="4250797" y="299916"/>
            <a:ext cx="810044" cy="619176"/>
            <a:chOff x="-44" y="1473"/>
            <a:chExt cx="981" cy="1105"/>
          </a:xfrm>
        </p:grpSpPr>
        <p:pic>
          <p:nvPicPr>
            <p:cNvPr id="270" name="Picture 94" descr="desktop_computer_stylized_medium">
              <a:extLst>
                <a:ext uri="{FF2B5EF4-FFF2-40B4-BE49-F238E27FC236}">
                  <a16:creationId xmlns:a16="http://schemas.microsoft.com/office/drawing/2014/main" id="{6FD17C8F-7985-B64F-82A4-84E39A7C70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1" name="Freeform 95">
              <a:extLst>
                <a:ext uri="{FF2B5EF4-FFF2-40B4-BE49-F238E27FC236}">
                  <a16:creationId xmlns:a16="http://schemas.microsoft.com/office/drawing/2014/main" id="{F7BDE405-F464-BB4E-8D0F-F82DE05FCBE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72" name="Group 96">
            <a:extLst>
              <a:ext uri="{FF2B5EF4-FFF2-40B4-BE49-F238E27FC236}">
                <a16:creationId xmlns:a16="http://schemas.microsoft.com/office/drawing/2014/main" id="{30D13886-717C-5C49-84EB-DD7C28AC75E9}"/>
              </a:ext>
            </a:extLst>
          </p:cNvPr>
          <p:cNvGrpSpPr>
            <a:grpSpLocks/>
          </p:cNvGrpSpPr>
          <p:nvPr/>
        </p:nvGrpSpPr>
        <p:grpSpPr bwMode="auto">
          <a:xfrm flipH="1">
            <a:off x="7362135" y="298500"/>
            <a:ext cx="749093" cy="672617"/>
            <a:chOff x="-44" y="1473"/>
            <a:chExt cx="981" cy="1105"/>
          </a:xfrm>
        </p:grpSpPr>
        <p:pic>
          <p:nvPicPr>
            <p:cNvPr id="273" name="Picture 97" descr="desktop_computer_stylized_medium">
              <a:extLst>
                <a:ext uri="{FF2B5EF4-FFF2-40B4-BE49-F238E27FC236}">
                  <a16:creationId xmlns:a16="http://schemas.microsoft.com/office/drawing/2014/main" id="{5EB3C43B-1013-9A41-8AA9-8D6C5A2815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4" name="Freeform 98">
              <a:extLst>
                <a:ext uri="{FF2B5EF4-FFF2-40B4-BE49-F238E27FC236}">
                  <a16:creationId xmlns:a16="http://schemas.microsoft.com/office/drawing/2014/main" id="{1D800635-1037-4C4C-A3B0-794CE30A5042}"/>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278"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20445563">
            <a:off x="5331198" y="2126124"/>
            <a:ext cx="352982"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A5</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279"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20445563">
            <a:off x="5285755" y="1880216"/>
            <a:ext cx="352982"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A5</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280"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20445563">
            <a:off x="5224784" y="1517558"/>
            <a:ext cx="352982"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A5</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281"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20445563">
            <a:off x="5279315" y="3842604"/>
            <a:ext cx="428322"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A10</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294"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706724">
            <a:off x="5964462" y="2714220"/>
            <a:ext cx="344967"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B5</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295"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706724">
            <a:off x="5932207" y="3056434"/>
            <a:ext cx="344967"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B9</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296"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706724">
            <a:off x="2270336" y="2514411"/>
            <a:ext cx="344967"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B6</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440"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706724">
            <a:off x="2238081" y="2856625"/>
            <a:ext cx="344967"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B7</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446"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706724">
            <a:off x="2242116" y="3130975"/>
            <a:ext cx="344967"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B8</a:t>
            </a:r>
            <a:endParaRPr lang="en-US" sz="750" dirty="0">
              <a:solidFill>
                <a:srgbClr val="000000"/>
              </a:solidFill>
              <a:latin typeface="Avenir Book" panose="020B0503020203020204" pitchFamily="34" charset="-78"/>
              <a:cs typeface="Avenir Book" panose="020B0503020203020204" pitchFamily="34" charset="-78"/>
            </a:endParaRPr>
          </a:p>
        </p:txBody>
      </p:sp>
      <p:sp>
        <p:nvSpPr>
          <p:cNvPr id="447"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2143357">
            <a:off x="930858" y="2195459"/>
            <a:ext cx="344967"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smtClean="0">
                <a:solidFill>
                  <a:srgbClr val="000000"/>
                </a:solidFill>
                <a:latin typeface="Avenir Book" panose="020B0503020203020204" pitchFamily="34" charset="-78"/>
                <a:cs typeface="Avenir Book" panose="020B0503020203020204" pitchFamily="34" charset="-78"/>
              </a:rPr>
              <a:t>B5</a:t>
            </a:r>
            <a:endParaRPr lang="en-US" sz="750" dirty="0">
              <a:solidFill>
                <a:srgbClr val="000000"/>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694655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3"/>
                                        </p:tgtEl>
                                        <p:attrNameLst>
                                          <p:attrName>style.visibility</p:attrName>
                                        </p:attrNameLst>
                                      </p:cBhvr>
                                      <p:to>
                                        <p:strVal val="visible"/>
                                      </p:to>
                                    </p:set>
                                    <p:animEffect transition="in" filter="wipe(left)">
                                      <p:cBhvr>
                                        <p:cTn id="7" dur="500"/>
                                        <p:tgtEl>
                                          <p:spTgt spid="1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83"/>
                                        </p:tgtEl>
                                        <p:attrNameLst>
                                          <p:attrName>style.visibility</p:attrName>
                                        </p:attrNameLst>
                                      </p:cBhvr>
                                      <p:to>
                                        <p:strVal val="visible"/>
                                      </p:to>
                                    </p:set>
                                    <p:animEffect transition="in" filter="wipe(right)">
                                      <p:cBhvr>
                                        <p:cTn id="12" dur="500"/>
                                        <p:tgtEl>
                                          <p:spTgt spid="18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24"/>
                                        </p:tgtEl>
                                        <p:attrNameLst>
                                          <p:attrName>style.visibility</p:attrName>
                                        </p:attrNameLst>
                                      </p:cBhvr>
                                      <p:to>
                                        <p:strVal val="visible"/>
                                      </p:to>
                                    </p:set>
                                    <p:animEffect transition="in" filter="wipe(right)">
                                      <p:cBhvr>
                                        <p:cTn id="17" dur="500"/>
                                        <p:tgtEl>
                                          <p:spTgt spid="224"/>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258"/>
                                        </p:tgtEl>
                                        <p:attrNameLst>
                                          <p:attrName>style.visibility</p:attrName>
                                        </p:attrNameLst>
                                      </p:cBhvr>
                                      <p:to>
                                        <p:strVal val="visible"/>
                                      </p:to>
                                    </p:set>
                                    <p:animEffect transition="in" filter="wipe(left)">
                                      <p:cBhvr>
                                        <p:cTn id="21" dur="500"/>
                                        <p:tgtEl>
                                          <p:spTgt spid="258"/>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259"/>
                                        </p:tgtEl>
                                        <p:attrNameLst>
                                          <p:attrName>style.visibility</p:attrName>
                                        </p:attrNameLst>
                                      </p:cBhvr>
                                      <p:to>
                                        <p:strVal val="visible"/>
                                      </p:to>
                                    </p:set>
                                    <p:animEffect transition="in" filter="wipe(left)">
                                      <p:cBhvr>
                                        <p:cTn id="25" dur="500"/>
                                        <p:tgtEl>
                                          <p:spTgt spid="25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60"/>
                                        </p:tgtEl>
                                        <p:attrNameLst>
                                          <p:attrName>style.visibility</p:attrName>
                                        </p:attrNameLst>
                                      </p:cBhvr>
                                      <p:to>
                                        <p:strVal val="visible"/>
                                      </p:to>
                                    </p:set>
                                    <p:animEffect transition="in" filter="dissolve">
                                      <p:cBhvr>
                                        <p:cTn id="28" dur="500"/>
                                        <p:tgtEl>
                                          <p:spTgt spid="26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61"/>
                                        </p:tgtEl>
                                        <p:attrNameLst>
                                          <p:attrName>style.visibility</p:attrName>
                                        </p:attrNameLst>
                                      </p:cBhvr>
                                      <p:to>
                                        <p:strVal val="visible"/>
                                      </p:to>
                                    </p:set>
                                    <p:animEffect transition="in" filter="dissolve">
                                      <p:cBhvr>
                                        <p:cTn id="31" dur="500"/>
                                        <p:tgtEl>
                                          <p:spTgt spid="26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63"/>
                                        </p:tgtEl>
                                        <p:attrNameLst>
                                          <p:attrName>style.visibility</p:attrName>
                                        </p:attrNameLst>
                                      </p:cBhvr>
                                      <p:to>
                                        <p:strVal val="visible"/>
                                      </p:to>
                                    </p:set>
                                    <p:animEffect transition="in" filter="dissolve">
                                      <p:cBhvr>
                                        <p:cTn id="34" dur="500"/>
                                        <p:tgtEl>
                                          <p:spTgt spid="26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64"/>
                                        </p:tgtEl>
                                        <p:attrNameLst>
                                          <p:attrName>style.visibility</p:attrName>
                                        </p:attrNameLst>
                                      </p:cBhvr>
                                      <p:to>
                                        <p:strVal val="visible"/>
                                      </p:to>
                                    </p:set>
                                    <p:animEffect transition="in" filter="dissolve">
                                      <p:cBhvr>
                                        <p:cTn id="37" dur="500"/>
                                        <p:tgtEl>
                                          <p:spTgt spid="26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65"/>
                                        </p:tgtEl>
                                        <p:attrNameLst>
                                          <p:attrName>style.visibility</p:attrName>
                                        </p:attrNameLst>
                                      </p:cBhvr>
                                      <p:to>
                                        <p:strVal val="visible"/>
                                      </p:to>
                                    </p:set>
                                    <p:animEffect transition="in" filter="dissolve">
                                      <p:cBhvr>
                                        <p:cTn id="40" dur="500"/>
                                        <p:tgtEl>
                                          <p:spTgt spid="26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66"/>
                                        </p:tgtEl>
                                        <p:attrNameLst>
                                          <p:attrName>style.visibility</p:attrName>
                                        </p:attrNameLst>
                                      </p:cBhvr>
                                      <p:to>
                                        <p:strVal val="visible"/>
                                      </p:to>
                                    </p:set>
                                    <p:animEffect transition="in" filter="dissolve">
                                      <p:cBhvr>
                                        <p:cTn id="43" dur="500"/>
                                        <p:tgtEl>
                                          <p:spTgt spid="26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78"/>
                                        </p:tgtEl>
                                        <p:attrNameLst>
                                          <p:attrName>style.visibility</p:attrName>
                                        </p:attrNameLst>
                                      </p:cBhvr>
                                      <p:to>
                                        <p:strVal val="visible"/>
                                      </p:to>
                                    </p:set>
                                    <p:animEffect transition="in" filter="dissolve">
                                      <p:cBhvr>
                                        <p:cTn id="46" dur="500"/>
                                        <p:tgtEl>
                                          <p:spTgt spid="278"/>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79"/>
                                        </p:tgtEl>
                                        <p:attrNameLst>
                                          <p:attrName>style.visibility</p:attrName>
                                        </p:attrNameLst>
                                      </p:cBhvr>
                                      <p:to>
                                        <p:strVal val="visible"/>
                                      </p:to>
                                    </p:set>
                                    <p:animEffect transition="in" filter="dissolve">
                                      <p:cBhvr>
                                        <p:cTn id="49" dur="500"/>
                                        <p:tgtEl>
                                          <p:spTgt spid="279"/>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80"/>
                                        </p:tgtEl>
                                        <p:attrNameLst>
                                          <p:attrName>style.visibility</p:attrName>
                                        </p:attrNameLst>
                                      </p:cBhvr>
                                      <p:to>
                                        <p:strVal val="visible"/>
                                      </p:to>
                                    </p:set>
                                    <p:animEffect transition="in" filter="dissolve">
                                      <p:cBhvr>
                                        <p:cTn id="52" dur="500"/>
                                        <p:tgtEl>
                                          <p:spTgt spid="280"/>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81"/>
                                        </p:tgtEl>
                                        <p:attrNameLst>
                                          <p:attrName>style.visibility</p:attrName>
                                        </p:attrNameLst>
                                      </p:cBhvr>
                                      <p:to>
                                        <p:strVal val="visible"/>
                                      </p:to>
                                    </p:set>
                                    <p:animEffect transition="in" filter="dissolve">
                                      <p:cBhvr>
                                        <p:cTn id="55" dur="500"/>
                                        <p:tgtEl>
                                          <p:spTgt spid="281"/>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94"/>
                                        </p:tgtEl>
                                        <p:attrNameLst>
                                          <p:attrName>style.visibility</p:attrName>
                                        </p:attrNameLst>
                                      </p:cBhvr>
                                      <p:to>
                                        <p:strVal val="visible"/>
                                      </p:to>
                                    </p:set>
                                    <p:animEffect transition="in" filter="dissolve">
                                      <p:cBhvr>
                                        <p:cTn id="58" dur="500"/>
                                        <p:tgtEl>
                                          <p:spTgt spid="294"/>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95"/>
                                        </p:tgtEl>
                                        <p:attrNameLst>
                                          <p:attrName>style.visibility</p:attrName>
                                        </p:attrNameLst>
                                      </p:cBhvr>
                                      <p:to>
                                        <p:strVal val="visible"/>
                                      </p:to>
                                    </p:set>
                                    <p:animEffect transition="in" filter="dissolve">
                                      <p:cBhvr>
                                        <p:cTn id="61" dur="500"/>
                                        <p:tgtEl>
                                          <p:spTgt spid="295"/>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96"/>
                                        </p:tgtEl>
                                        <p:attrNameLst>
                                          <p:attrName>style.visibility</p:attrName>
                                        </p:attrNameLst>
                                      </p:cBhvr>
                                      <p:to>
                                        <p:strVal val="visible"/>
                                      </p:to>
                                    </p:set>
                                    <p:animEffect transition="in" filter="dissolve">
                                      <p:cBhvr>
                                        <p:cTn id="64" dur="500"/>
                                        <p:tgtEl>
                                          <p:spTgt spid="296"/>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40"/>
                                        </p:tgtEl>
                                        <p:attrNameLst>
                                          <p:attrName>style.visibility</p:attrName>
                                        </p:attrNameLst>
                                      </p:cBhvr>
                                      <p:to>
                                        <p:strVal val="visible"/>
                                      </p:to>
                                    </p:set>
                                    <p:animEffect transition="in" filter="dissolve">
                                      <p:cBhvr>
                                        <p:cTn id="67" dur="500"/>
                                        <p:tgtEl>
                                          <p:spTgt spid="440"/>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446"/>
                                        </p:tgtEl>
                                        <p:attrNameLst>
                                          <p:attrName>style.visibility</p:attrName>
                                        </p:attrNameLst>
                                      </p:cBhvr>
                                      <p:to>
                                        <p:strVal val="visible"/>
                                      </p:to>
                                    </p:set>
                                    <p:animEffect transition="in" filter="dissolve">
                                      <p:cBhvr>
                                        <p:cTn id="70" dur="500"/>
                                        <p:tgtEl>
                                          <p:spTgt spid="446"/>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47"/>
                                        </p:tgtEl>
                                        <p:attrNameLst>
                                          <p:attrName>style.visibility</p:attrName>
                                        </p:attrNameLst>
                                      </p:cBhvr>
                                      <p:to>
                                        <p:strVal val="visible"/>
                                      </p:to>
                                    </p:set>
                                    <p:animEffect transition="in" filter="dissolve">
                                      <p:cBhvr>
                                        <p:cTn id="73" dur="500"/>
                                        <p:tgtEl>
                                          <p:spTgt spid="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 grpId="0" animBg="1"/>
      <p:bldP spid="259" grpId="0" animBg="1"/>
      <p:bldP spid="260" grpId="0"/>
      <p:bldP spid="261" grpId="0"/>
      <p:bldP spid="263" grpId="0"/>
      <p:bldP spid="264" grpId="0"/>
      <p:bldP spid="265" grpId="0"/>
      <p:bldP spid="266" grpId="0"/>
      <p:bldP spid="278" grpId="0"/>
      <p:bldP spid="279" grpId="0"/>
      <p:bldP spid="280" grpId="0"/>
      <p:bldP spid="281" grpId="0"/>
      <p:bldP spid="294" grpId="0"/>
      <p:bldP spid="295" grpId="0"/>
      <p:bldP spid="296" grpId="0"/>
      <p:bldP spid="440" grpId="0"/>
      <p:bldP spid="446" grpId="0"/>
      <p:bldP spid="44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855658" y="418868"/>
            <a:ext cx="8544983" cy="670967"/>
          </a:xfrm>
        </p:spPr>
        <p:txBody>
          <a:bodyPr>
            <a:normAutofit/>
          </a:bodyPr>
          <a:lstStyle/>
          <a:p>
            <a:pPr algn="ctr"/>
            <a:r>
              <a:rPr lang="en-US" sz="3600" dirty="0">
                <a:latin typeface="Avenir Book" panose="020B0503020203020204" pitchFamily="34" charset="-78"/>
                <a:cs typeface="Avenir Book" panose="020B0503020203020204" pitchFamily="34" charset="-78"/>
              </a:rPr>
              <a:t>TCP </a:t>
            </a:r>
            <a:r>
              <a:rPr lang="en-US" sz="3600" dirty="0" smtClean="0">
                <a:latin typeface="Avenir Book" panose="020B0503020203020204" pitchFamily="34" charset="-78"/>
                <a:cs typeface="Avenir Book" panose="020B0503020203020204" pitchFamily="34" charset="-78"/>
              </a:rPr>
              <a:t>Reno vs </a:t>
            </a:r>
            <a:r>
              <a:rPr lang="en-US" sz="3600" dirty="0">
                <a:latin typeface="Avenir Book" panose="020B0503020203020204" pitchFamily="34" charset="-78"/>
                <a:cs typeface="Avenir Book" panose="020B0503020203020204" pitchFamily="34" charset="-78"/>
              </a:rPr>
              <a:t>TCP </a:t>
            </a:r>
            <a:r>
              <a:rPr lang="en-US" sz="3600" dirty="0" smtClean="0">
                <a:latin typeface="Avenir Book" panose="020B0503020203020204" pitchFamily="34" charset="-78"/>
                <a:cs typeface="Avenir Book" panose="020B0503020203020204" pitchFamily="34" charset="-78"/>
              </a:rPr>
              <a:t>Tahoe</a:t>
            </a:r>
            <a:endParaRPr lang="en-US" sz="3300" dirty="0">
              <a:latin typeface="Avenir Book" panose="020B0503020203020204" pitchFamily="34" charset="-78"/>
              <a:cs typeface="Avenir Book" panose="020B0503020203020204" pitchFamily="34" charset="-78"/>
            </a:endParaRPr>
          </a:p>
        </p:txBody>
      </p:sp>
      <p:pic>
        <p:nvPicPr>
          <p:cNvPr id="3074" name="Picture 2" descr="File:CongWin in TCP Tahoe e Ren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819" y="1448493"/>
            <a:ext cx="7620000" cy="3105150"/>
          </a:xfrm>
          <a:prstGeom prst="rect">
            <a:avLst/>
          </a:prstGeom>
          <a:noFill/>
          <a:extLst>
            <a:ext uri="{909E8E84-426E-40DD-AFC4-6F175D3DCCD1}">
              <a14:hiddenFill xmlns:a14="http://schemas.microsoft.com/office/drawing/2010/main">
                <a:solidFill>
                  <a:srgbClr val="FFFFFF"/>
                </a:solidFill>
              </a14:hiddenFill>
            </a:ext>
          </a:extLst>
        </p:spPr>
      </p:pic>
      <p:sp>
        <p:nvSpPr>
          <p:cNvPr id="90"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5070764" y="4611643"/>
            <a:ext cx="5012571"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a:solidFill>
                  <a:prstClr val="black"/>
                </a:solidFill>
                <a:latin typeface="Avenir Book" panose="020B0503020203020204" pitchFamily="34" charset="-78"/>
                <a:ea typeface="Arial" panose="020B0604020202020204" pitchFamily="34" charset="0"/>
                <a:cs typeface="Avenir Book" panose="020B0503020203020204" pitchFamily="34" charset="-78"/>
              </a:rPr>
              <a:t>Src</a:t>
            </a:r>
            <a:r>
              <a:rPr lang="en-US" altLang="en-US" sz="1000" dirty="0">
                <a:solidFill>
                  <a:prstClr val="black"/>
                </a:solidFill>
                <a:latin typeface="Avenir Book" panose="020B0503020203020204" pitchFamily="34" charset="-78"/>
                <a:ea typeface="Arial" panose="020B0604020202020204" pitchFamily="34" charset="0"/>
                <a:cs typeface="Avenir Book" panose="020B0503020203020204" pitchFamily="34" charset="-78"/>
              </a:rPr>
              <a:t>: https://commons.wikimedia.org/wiki/File:CongWin_in_TCP_Tahoe_e_Reno.png</a:t>
            </a:r>
            <a:endParaRPr lang="en-US" altLang="en-US" sz="1000" dirty="0">
              <a:solidFill>
                <a:prstClr val="black"/>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41303628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846095" y="268593"/>
            <a:ext cx="8544983" cy="670967"/>
          </a:xfrm>
        </p:spPr>
        <p:txBody>
          <a:bodyPr>
            <a:normAutofit/>
          </a:bodyPr>
          <a:lstStyle/>
          <a:p>
            <a:pPr algn="ctr"/>
            <a:r>
              <a:rPr lang="en-US" sz="3600" dirty="0">
                <a:latin typeface="Avenir Book" panose="020B0503020203020204" pitchFamily="34" charset="-78"/>
                <a:cs typeface="Avenir Book" panose="020B0503020203020204" pitchFamily="34" charset="-78"/>
              </a:rPr>
              <a:t>TCP Reno: TCP Tahoe + Fast recovery </a:t>
            </a:r>
            <a:endParaRPr lang="en-US" sz="3300" dirty="0">
              <a:latin typeface="Avenir Book" panose="020B0503020203020204" pitchFamily="34" charset="-78"/>
              <a:cs typeface="Avenir Book" panose="020B0503020203020204" pitchFamily="34" charset="-78"/>
            </a:endParaRPr>
          </a:p>
        </p:txBody>
      </p:sp>
      <p:grpSp>
        <p:nvGrpSpPr>
          <p:cNvPr id="120" name="Group 240">
            <a:extLst>
              <a:ext uri="{FF2B5EF4-FFF2-40B4-BE49-F238E27FC236}">
                <a16:creationId xmlns:a16="http://schemas.microsoft.com/office/drawing/2014/main" id="{B8318BC0-AA34-2B4C-984C-EDCF98015A80}"/>
              </a:ext>
            </a:extLst>
          </p:cNvPr>
          <p:cNvGrpSpPr>
            <a:grpSpLocks/>
          </p:cNvGrpSpPr>
          <p:nvPr/>
        </p:nvGrpSpPr>
        <p:grpSpPr bwMode="auto">
          <a:xfrm>
            <a:off x="5010813" y="2359971"/>
            <a:ext cx="1632347" cy="695326"/>
            <a:chOff x="2154" y="1727"/>
            <a:chExt cx="1371" cy="584"/>
          </a:xfrm>
        </p:grpSpPr>
        <p:grpSp>
          <p:nvGrpSpPr>
            <p:cNvPr id="121" name="Group 171">
              <a:extLst>
                <a:ext uri="{FF2B5EF4-FFF2-40B4-BE49-F238E27FC236}">
                  <a16:creationId xmlns:a16="http://schemas.microsoft.com/office/drawing/2014/main" id="{D4CA30E0-0C2B-AE49-9354-140DEA72FEEE}"/>
                </a:ext>
              </a:extLst>
            </p:cNvPr>
            <p:cNvGrpSpPr>
              <a:grpSpLocks/>
            </p:cNvGrpSpPr>
            <p:nvPr/>
          </p:nvGrpSpPr>
          <p:grpSpPr bwMode="auto">
            <a:xfrm>
              <a:off x="2154" y="1727"/>
              <a:ext cx="1371" cy="584"/>
              <a:chOff x="2154" y="1727"/>
              <a:chExt cx="1371" cy="584"/>
            </a:xfrm>
          </p:grpSpPr>
          <p:sp>
            <p:nvSpPr>
              <p:cNvPr id="123" name="Text Box 172">
                <a:extLst>
                  <a:ext uri="{FF2B5EF4-FFF2-40B4-BE49-F238E27FC236}">
                    <a16:creationId xmlns:a16="http://schemas.microsoft.com/office/drawing/2014/main" id="{FF8E7E11-C655-8C41-BFE2-A6DA1E48685D}"/>
                  </a:ext>
                </a:extLst>
              </p:cNvPr>
              <p:cNvSpPr txBox="1">
                <a:spLocks noChangeArrowheads="1"/>
              </p:cNvSpPr>
              <p:nvPr/>
            </p:nvSpPr>
            <p:spPr bwMode="auto">
              <a:xfrm>
                <a:off x="2640" y="1727"/>
                <a:ext cx="490"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fontAlgn="base">
                  <a:spcBef>
                    <a:spcPct val="0"/>
                  </a:spcBef>
                  <a:spcAft>
                    <a:spcPct val="0"/>
                  </a:spcAft>
                  <a:defRPr/>
                </a:pPr>
                <a:r>
                  <a:rPr lang="en-US" sz="900" kern="0">
                    <a:solidFill>
                      <a:srgbClr val="000000"/>
                    </a:solidFill>
                    <a:latin typeface="Avenir Book" panose="020B0503020203020204" pitchFamily="34" charset="-78"/>
                    <a:cs typeface="Avenir Book" panose="020B0503020203020204" pitchFamily="34" charset="-78"/>
                  </a:rPr>
                  <a:t>timeout</a:t>
                </a:r>
              </a:p>
            </p:txBody>
          </p:sp>
          <p:sp>
            <p:nvSpPr>
              <p:cNvPr id="124" name="Text Box 173">
                <a:extLst>
                  <a:ext uri="{FF2B5EF4-FFF2-40B4-BE49-F238E27FC236}">
                    <a16:creationId xmlns:a16="http://schemas.microsoft.com/office/drawing/2014/main" id="{781154BA-9409-094D-BBC4-EE21CE699661}"/>
                  </a:ext>
                </a:extLst>
              </p:cNvPr>
              <p:cNvSpPr txBox="1">
                <a:spLocks noChangeArrowheads="1"/>
              </p:cNvSpPr>
              <p:nvPr/>
            </p:nvSpPr>
            <p:spPr bwMode="auto">
              <a:xfrm>
                <a:off x="2154" y="1838"/>
                <a:ext cx="1371" cy="4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fontAlgn="base">
                  <a:lnSpc>
                    <a:spcPct val="85000"/>
                  </a:lnSpc>
                  <a:spcBef>
                    <a:spcPct val="0"/>
                  </a:spcBef>
                  <a:spcAft>
                    <a:spcPct val="0"/>
                  </a:spcAft>
                  <a:defRPr/>
                </a:pPr>
                <a:r>
                  <a:rPr lang="en-US" sz="900" kern="0">
                    <a:solidFill>
                      <a:srgbClr val="000000"/>
                    </a:solidFill>
                    <a:latin typeface="Avenir Book" panose="020B0503020203020204" pitchFamily="34" charset="-78"/>
                    <a:cs typeface="Avenir Book" panose="020B0503020203020204" pitchFamily="34" charset="-78"/>
                  </a:rPr>
                  <a:t>ssthresh = cwnd/2</a:t>
                </a:r>
              </a:p>
              <a:p>
                <a:pPr algn="ctr" defTabSz="685800" fontAlgn="base">
                  <a:lnSpc>
                    <a:spcPct val="85000"/>
                  </a:lnSpc>
                  <a:spcBef>
                    <a:spcPct val="0"/>
                  </a:spcBef>
                  <a:spcAft>
                    <a:spcPct val="0"/>
                  </a:spcAft>
                  <a:defRPr/>
                </a:pPr>
                <a:r>
                  <a:rPr lang="en-US" sz="900" kern="0">
                    <a:solidFill>
                      <a:srgbClr val="000000"/>
                    </a:solidFill>
                    <a:latin typeface="Avenir Book" panose="020B0503020203020204" pitchFamily="34" charset="-78"/>
                    <a:cs typeface="Avenir Book" panose="020B0503020203020204" pitchFamily="34" charset="-78"/>
                  </a:rPr>
                  <a:t>cwnd = 1 MSS</a:t>
                </a:r>
              </a:p>
              <a:p>
                <a:pPr algn="ctr" defTabSz="685800" fontAlgn="base">
                  <a:lnSpc>
                    <a:spcPct val="85000"/>
                  </a:lnSpc>
                  <a:spcBef>
                    <a:spcPct val="0"/>
                  </a:spcBef>
                  <a:spcAft>
                    <a:spcPct val="0"/>
                  </a:spcAft>
                  <a:defRPr/>
                </a:pPr>
                <a:r>
                  <a:rPr lang="en-US" sz="900" kern="0">
                    <a:solidFill>
                      <a:srgbClr val="000000"/>
                    </a:solidFill>
                    <a:latin typeface="Avenir Book" panose="020B0503020203020204" pitchFamily="34" charset="-78"/>
                    <a:cs typeface="Avenir Book" panose="020B0503020203020204" pitchFamily="34" charset="-78"/>
                  </a:rPr>
                  <a:t>dupACKcount = 0</a:t>
                </a:r>
              </a:p>
              <a:p>
                <a:pPr algn="ctr" defTabSz="685800" fontAlgn="base">
                  <a:lnSpc>
                    <a:spcPct val="85000"/>
                  </a:lnSpc>
                  <a:spcBef>
                    <a:spcPct val="0"/>
                  </a:spcBef>
                  <a:spcAft>
                    <a:spcPct val="0"/>
                  </a:spcAft>
                  <a:defRPr/>
                </a:pPr>
                <a:r>
                  <a:rPr lang="en-US" sz="900" i="1" kern="0">
                    <a:solidFill>
                      <a:srgbClr val="000099"/>
                    </a:solidFill>
                    <a:latin typeface="Avenir Book" panose="020B0503020203020204" pitchFamily="34" charset="-78"/>
                    <a:cs typeface="Avenir Book" panose="020B0503020203020204" pitchFamily="34" charset="-78"/>
                  </a:rPr>
                  <a:t>retransmit missing segment</a:t>
                </a:r>
                <a:r>
                  <a:rPr lang="en-US" sz="900" kern="0">
                    <a:solidFill>
                      <a:srgbClr val="000000"/>
                    </a:solidFill>
                    <a:latin typeface="Avenir Book" panose="020B0503020203020204" pitchFamily="34" charset="-78"/>
                    <a:cs typeface="Avenir Book" panose="020B0503020203020204" pitchFamily="34" charset="-78"/>
                  </a:rPr>
                  <a:t> </a:t>
                </a:r>
              </a:p>
            </p:txBody>
          </p:sp>
          <p:sp>
            <p:nvSpPr>
              <p:cNvPr id="125" name="Line 174">
                <a:extLst>
                  <a:ext uri="{FF2B5EF4-FFF2-40B4-BE49-F238E27FC236}">
                    <a16:creationId xmlns:a16="http://schemas.microsoft.com/office/drawing/2014/main" id="{23E8607A-0151-5141-A774-0AAB4333ECA7}"/>
                  </a:ext>
                </a:extLst>
              </p:cNvPr>
              <p:cNvSpPr>
                <a:spLocks noChangeShapeType="1"/>
              </p:cNvSpPr>
              <p:nvPr/>
            </p:nvSpPr>
            <p:spPr bwMode="auto">
              <a:xfrm>
                <a:off x="2491" y="1857"/>
                <a:ext cx="697"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9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22" name="Line 175">
              <a:extLst>
                <a:ext uri="{FF2B5EF4-FFF2-40B4-BE49-F238E27FC236}">
                  <a16:creationId xmlns:a16="http://schemas.microsoft.com/office/drawing/2014/main" id="{480EB5CD-B8F2-AD46-B2D4-50FE6302F915}"/>
                </a:ext>
              </a:extLst>
            </p:cNvPr>
            <p:cNvSpPr>
              <a:spLocks noChangeShapeType="1"/>
            </p:cNvSpPr>
            <p:nvPr/>
          </p:nvSpPr>
          <p:spPr bwMode="auto">
            <a:xfrm flipH="1">
              <a:off x="2168" y="1734"/>
              <a:ext cx="134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9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126" name="Group 239">
            <a:extLst>
              <a:ext uri="{FF2B5EF4-FFF2-40B4-BE49-F238E27FC236}">
                <a16:creationId xmlns:a16="http://schemas.microsoft.com/office/drawing/2014/main" id="{BEAEB11D-18E7-8047-A552-B728B0628FCC}"/>
              </a:ext>
            </a:extLst>
          </p:cNvPr>
          <p:cNvGrpSpPr>
            <a:grpSpLocks/>
          </p:cNvGrpSpPr>
          <p:nvPr/>
        </p:nvGrpSpPr>
        <p:grpSpPr bwMode="auto">
          <a:xfrm>
            <a:off x="5050104" y="1971826"/>
            <a:ext cx="1600200" cy="372666"/>
            <a:chOff x="2187" y="1401"/>
            <a:chExt cx="1344" cy="313"/>
          </a:xfrm>
        </p:grpSpPr>
        <p:sp>
          <p:nvSpPr>
            <p:cNvPr id="127" name="Line 176">
              <a:extLst>
                <a:ext uri="{FF2B5EF4-FFF2-40B4-BE49-F238E27FC236}">
                  <a16:creationId xmlns:a16="http://schemas.microsoft.com/office/drawing/2014/main" id="{D84A4978-7B73-A04D-B0FB-C9ECAA3BFBCF}"/>
                </a:ext>
              </a:extLst>
            </p:cNvPr>
            <p:cNvSpPr>
              <a:spLocks noChangeShapeType="1"/>
            </p:cNvSpPr>
            <p:nvPr/>
          </p:nvSpPr>
          <p:spPr bwMode="auto">
            <a:xfrm flipH="1">
              <a:off x="2187" y="1673"/>
              <a:ext cx="1344" cy="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9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8" name="Text Box 181">
              <a:extLst>
                <a:ext uri="{FF2B5EF4-FFF2-40B4-BE49-F238E27FC236}">
                  <a16:creationId xmlns:a16="http://schemas.microsoft.com/office/drawing/2014/main" id="{67AF987A-C53D-534B-8C98-26557C3B4EEF}"/>
                </a:ext>
              </a:extLst>
            </p:cNvPr>
            <p:cNvSpPr txBox="1">
              <a:spLocks noChangeArrowheads="1"/>
            </p:cNvSpPr>
            <p:nvPr/>
          </p:nvSpPr>
          <p:spPr bwMode="auto">
            <a:xfrm>
              <a:off x="2724" y="1543"/>
              <a:ext cx="204" cy="1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fontAlgn="base">
                <a:lnSpc>
                  <a:spcPct val="80000"/>
                </a:lnSpc>
                <a:spcBef>
                  <a:spcPct val="0"/>
                </a:spcBef>
                <a:spcAft>
                  <a:spcPct val="0"/>
                </a:spcAft>
                <a:defRPr/>
              </a:pPr>
              <a:r>
                <a:rPr lang="en-US" sz="900" kern="0">
                  <a:solidFill>
                    <a:srgbClr val="000000"/>
                  </a:solidFill>
                  <a:latin typeface="Avenir Book" panose="020B0503020203020204" pitchFamily="34" charset="-78"/>
                  <a:cs typeface="Avenir Book" panose="020B0503020203020204" pitchFamily="34" charset="-78"/>
                </a:rPr>
                <a:t>L</a:t>
              </a:r>
            </a:p>
          </p:txBody>
        </p:sp>
        <p:sp>
          <p:nvSpPr>
            <p:cNvPr id="129" name="Line 182">
              <a:extLst>
                <a:ext uri="{FF2B5EF4-FFF2-40B4-BE49-F238E27FC236}">
                  <a16:creationId xmlns:a16="http://schemas.microsoft.com/office/drawing/2014/main" id="{0957FCBB-06D0-8E4D-B983-2F2597BDE03A}"/>
                </a:ext>
              </a:extLst>
            </p:cNvPr>
            <p:cNvSpPr>
              <a:spLocks noChangeShapeType="1"/>
            </p:cNvSpPr>
            <p:nvPr/>
          </p:nvSpPr>
          <p:spPr bwMode="auto">
            <a:xfrm>
              <a:off x="2572" y="1554"/>
              <a:ext cx="53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9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30" name="Group 183">
              <a:extLst>
                <a:ext uri="{FF2B5EF4-FFF2-40B4-BE49-F238E27FC236}">
                  <a16:creationId xmlns:a16="http://schemas.microsoft.com/office/drawing/2014/main" id="{2A6AF175-C9C0-F044-9ECF-011972294E6E}"/>
                </a:ext>
              </a:extLst>
            </p:cNvPr>
            <p:cNvGrpSpPr>
              <a:grpSpLocks/>
            </p:cNvGrpSpPr>
            <p:nvPr/>
          </p:nvGrpSpPr>
          <p:grpSpPr bwMode="auto">
            <a:xfrm>
              <a:off x="2412" y="1401"/>
              <a:ext cx="855" cy="194"/>
              <a:chOff x="2384" y="1424"/>
              <a:chExt cx="855" cy="194"/>
            </a:xfrm>
          </p:grpSpPr>
          <p:sp>
            <p:nvSpPr>
              <p:cNvPr id="131" name="Text Box 184">
                <a:extLst>
                  <a:ext uri="{FF2B5EF4-FFF2-40B4-BE49-F238E27FC236}">
                    <a16:creationId xmlns:a16="http://schemas.microsoft.com/office/drawing/2014/main" id="{69E43EDF-5B05-364C-B439-379F8E8E5464}"/>
                  </a:ext>
                </a:extLst>
              </p:cNvPr>
              <p:cNvSpPr txBox="1">
                <a:spLocks noChangeArrowheads="1"/>
              </p:cNvSpPr>
              <p:nvPr/>
            </p:nvSpPr>
            <p:spPr bwMode="auto">
              <a:xfrm>
                <a:off x="2384" y="1424"/>
                <a:ext cx="855"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fontAlgn="base">
                  <a:spcBef>
                    <a:spcPct val="0"/>
                  </a:spcBef>
                  <a:spcAft>
                    <a:spcPct val="0"/>
                  </a:spcAft>
                  <a:defRPr/>
                </a:pPr>
                <a:r>
                  <a:rPr lang="en-US" sz="900" kern="0" dirty="0" err="1">
                    <a:solidFill>
                      <a:srgbClr val="000000"/>
                    </a:solidFill>
                    <a:latin typeface="Avenir Book" panose="020B0503020203020204" pitchFamily="34" charset="-78"/>
                    <a:cs typeface="Avenir Book" panose="020B0503020203020204" pitchFamily="34" charset="-78"/>
                  </a:rPr>
                  <a:t>cwnd</a:t>
                </a:r>
                <a:r>
                  <a:rPr lang="en-US" sz="900" kern="0" dirty="0">
                    <a:solidFill>
                      <a:srgbClr val="000000"/>
                    </a:solidFill>
                    <a:latin typeface="Avenir Book" panose="020B0503020203020204" pitchFamily="34" charset="-78"/>
                    <a:cs typeface="Avenir Book" panose="020B0503020203020204" pitchFamily="34" charset="-78"/>
                  </a:rPr>
                  <a:t> &gt; </a:t>
                </a:r>
                <a:r>
                  <a:rPr lang="en-US" sz="900" kern="0" dirty="0" err="1">
                    <a:solidFill>
                      <a:srgbClr val="000000"/>
                    </a:solidFill>
                    <a:latin typeface="Avenir Book" panose="020B0503020203020204" pitchFamily="34" charset="-78"/>
                    <a:cs typeface="Avenir Book" panose="020B0503020203020204" pitchFamily="34" charset="-78"/>
                  </a:rPr>
                  <a:t>ssthresh</a:t>
                </a:r>
                <a:endParaRPr lang="en-US" sz="900" kern="0" dirty="0">
                  <a:solidFill>
                    <a:srgbClr val="000000"/>
                  </a:solidFill>
                  <a:latin typeface="Avenir Book" panose="020B0503020203020204" pitchFamily="34" charset="-78"/>
                  <a:cs typeface="Avenir Book" panose="020B0503020203020204" pitchFamily="34" charset="-78"/>
                </a:endParaRPr>
              </a:p>
            </p:txBody>
          </p:sp>
          <p:sp>
            <p:nvSpPr>
              <p:cNvPr id="132" name="Line 185">
                <a:extLst>
                  <a:ext uri="{FF2B5EF4-FFF2-40B4-BE49-F238E27FC236}">
                    <a16:creationId xmlns:a16="http://schemas.microsoft.com/office/drawing/2014/main" id="{A2D5E496-DCFA-5A4E-A6E2-D2DB456893C6}"/>
                  </a:ext>
                </a:extLst>
              </p:cNvPr>
              <p:cNvSpPr>
                <a:spLocks noChangeShapeType="1"/>
              </p:cNvSpPr>
              <p:nvPr/>
            </p:nvSpPr>
            <p:spPr bwMode="auto">
              <a:xfrm>
                <a:off x="2724" y="1557"/>
                <a:ext cx="47"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9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grpSp>
        <p:nvGrpSpPr>
          <p:cNvPr id="133" name="Group 242">
            <a:extLst>
              <a:ext uri="{FF2B5EF4-FFF2-40B4-BE49-F238E27FC236}">
                <a16:creationId xmlns:a16="http://schemas.microsoft.com/office/drawing/2014/main" id="{47D1413D-A42B-8C4D-87CC-5C4E42849EFF}"/>
              </a:ext>
            </a:extLst>
          </p:cNvPr>
          <p:cNvGrpSpPr>
            <a:grpSpLocks/>
          </p:cNvGrpSpPr>
          <p:nvPr/>
        </p:nvGrpSpPr>
        <p:grpSpPr bwMode="auto">
          <a:xfrm>
            <a:off x="6456230" y="1206257"/>
            <a:ext cx="2311002" cy="1818084"/>
            <a:chOff x="3368" y="786"/>
            <a:chExt cx="1941" cy="1527"/>
          </a:xfrm>
        </p:grpSpPr>
        <p:grpSp>
          <p:nvGrpSpPr>
            <p:cNvPr id="134" name="Group 164">
              <a:extLst>
                <a:ext uri="{FF2B5EF4-FFF2-40B4-BE49-F238E27FC236}">
                  <a16:creationId xmlns:a16="http://schemas.microsoft.com/office/drawing/2014/main" id="{13A111CF-BAAF-8E4B-AD25-85FAC5339083}"/>
                </a:ext>
              </a:extLst>
            </p:cNvPr>
            <p:cNvGrpSpPr>
              <a:grpSpLocks/>
            </p:cNvGrpSpPr>
            <p:nvPr/>
          </p:nvGrpSpPr>
          <p:grpSpPr bwMode="auto">
            <a:xfrm>
              <a:off x="3560" y="1330"/>
              <a:ext cx="906" cy="771"/>
              <a:chOff x="2251" y="2021"/>
              <a:chExt cx="906" cy="771"/>
            </a:xfrm>
          </p:grpSpPr>
          <p:sp>
            <p:nvSpPr>
              <p:cNvPr id="146" name="Oval 165">
                <a:extLst>
                  <a:ext uri="{FF2B5EF4-FFF2-40B4-BE49-F238E27FC236}">
                    <a16:creationId xmlns:a16="http://schemas.microsoft.com/office/drawing/2014/main" id="{7F0D89BB-B178-8C49-9E72-934506A1B7F6}"/>
                  </a:ext>
                </a:extLst>
              </p:cNvPr>
              <p:cNvSpPr>
                <a:spLocks noChangeArrowheads="1"/>
              </p:cNvSpPr>
              <p:nvPr/>
            </p:nvSpPr>
            <p:spPr bwMode="auto">
              <a:xfrm>
                <a:off x="2293" y="2021"/>
                <a:ext cx="800" cy="754"/>
              </a:xfrm>
              <a:prstGeom prst="ellipse">
                <a:avLst/>
              </a:prstGeom>
              <a:solidFill>
                <a:srgbClr val="00CC99"/>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9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7" name="Text Box 166">
                <a:extLst>
                  <a:ext uri="{FF2B5EF4-FFF2-40B4-BE49-F238E27FC236}">
                    <a16:creationId xmlns:a16="http://schemas.microsoft.com/office/drawing/2014/main" id="{F3628968-0539-164C-B861-FF5A02A982C1}"/>
                  </a:ext>
                </a:extLst>
              </p:cNvPr>
              <p:cNvSpPr txBox="1">
                <a:spLocks noChangeArrowheads="1"/>
              </p:cNvSpPr>
              <p:nvPr/>
            </p:nvSpPr>
            <p:spPr bwMode="auto">
              <a:xfrm>
                <a:off x="2251" y="2191"/>
                <a:ext cx="906" cy="6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fontAlgn="base">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C</a:t>
                </a:r>
                <a:r>
                  <a:rPr lang="en-US" sz="1350" kern="0" dirty="0" smtClean="0">
                    <a:solidFill>
                      <a:srgbClr val="000000"/>
                    </a:solidFill>
                    <a:latin typeface="Avenir Book" panose="020B0503020203020204" pitchFamily="34" charset="-78"/>
                    <a:cs typeface="Avenir Book" panose="020B0503020203020204" pitchFamily="34" charset="-78"/>
                  </a:rPr>
                  <a:t>ongestion</a:t>
                </a:r>
                <a:endParaRPr lang="en-US" sz="1350" kern="0" dirty="0">
                  <a:solidFill>
                    <a:srgbClr val="000000"/>
                  </a:solidFill>
                  <a:latin typeface="Avenir Book" panose="020B0503020203020204" pitchFamily="34" charset="-78"/>
                  <a:cs typeface="Avenir Book" panose="020B0503020203020204" pitchFamily="34" charset="-78"/>
                </a:endParaRPr>
              </a:p>
              <a:p>
                <a:pPr algn="ctr" defTabSz="685800" fontAlgn="base">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avoidance </a:t>
                </a:r>
              </a:p>
              <a:p>
                <a:pPr algn="ctr" defTabSz="685800" fontAlgn="base">
                  <a:spcBef>
                    <a:spcPct val="0"/>
                  </a:spcBef>
                  <a:spcAft>
                    <a:spcPct val="0"/>
                  </a:spcAft>
                  <a:defRPr/>
                </a:pPr>
                <a:endParaRPr lang="en-US" sz="1350" kern="0" dirty="0">
                  <a:solidFill>
                    <a:srgbClr val="000000"/>
                  </a:solidFill>
                  <a:latin typeface="Avenir Book" panose="020B0503020203020204" pitchFamily="34" charset="-78"/>
                  <a:cs typeface="Avenir Book" panose="020B0503020203020204" pitchFamily="34" charset="-78"/>
                </a:endParaRPr>
              </a:p>
            </p:txBody>
          </p:sp>
        </p:grpSp>
        <p:grpSp>
          <p:nvGrpSpPr>
            <p:cNvPr id="135" name="Group 190">
              <a:extLst>
                <a:ext uri="{FF2B5EF4-FFF2-40B4-BE49-F238E27FC236}">
                  <a16:creationId xmlns:a16="http://schemas.microsoft.com/office/drawing/2014/main" id="{412FAE5F-D426-1A41-B7BF-9EE3E24BCCB0}"/>
                </a:ext>
              </a:extLst>
            </p:cNvPr>
            <p:cNvGrpSpPr>
              <a:grpSpLocks/>
            </p:cNvGrpSpPr>
            <p:nvPr/>
          </p:nvGrpSpPr>
          <p:grpSpPr bwMode="auto">
            <a:xfrm>
              <a:off x="3368" y="786"/>
              <a:ext cx="1713" cy="618"/>
              <a:chOff x="3391" y="904"/>
              <a:chExt cx="1713" cy="618"/>
            </a:xfrm>
          </p:grpSpPr>
          <p:sp>
            <p:nvSpPr>
              <p:cNvPr id="142" name="Text Box 191">
                <a:extLst>
                  <a:ext uri="{FF2B5EF4-FFF2-40B4-BE49-F238E27FC236}">
                    <a16:creationId xmlns:a16="http://schemas.microsoft.com/office/drawing/2014/main" id="{44318C88-BEF5-7146-AE72-3458C7D49FA3}"/>
                  </a:ext>
                </a:extLst>
              </p:cNvPr>
              <p:cNvSpPr txBox="1">
                <a:spLocks noChangeArrowheads="1"/>
              </p:cNvSpPr>
              <p:nvPr/>
            </p:nvSpPr>
            <p:spPr bwMode="auto">
              <a:xfrm>
                <a:off x="3391" y="1037"/>
                <a:ext cx="1713" cy="4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fontAlgn="base">
                  <a:lnSpc>
                    <a:spcPct val="90000"/>
                  </a:lnSpc>
                  <a:spcBef>
                    <a:spcPct val="0"/>
                  </a:spcBef>
                  <a:spcAft>
                    <a:spcPct val="0"/>
                  </a:spcAft>
                  <a:defRPr/>
                </a:pPr>
                <a:r>
                  <a:rPr lang="en-US" sz="900" kern="0" dirty="0" err="1">
                    <a:solidFill>
                      <a:srgbClr val="000000"/>
                    </a:solidFill>
                    <a:latin typeface="Avenir Book" panose="020B0503020203020204" pitchFamily="34" charset="-78"/>
                    <a:cs typeface="Avenir Book" panose="020B0503020203020204" pitchFamily="34" charset="-78"/>
                  </a:rPr>
                  <a:t>cwnd</a:t>
                </a:r>
                <a:r>
                  <a:rPr lang="en-US" sz="900" kern="0" dirty="0">
                    <a:solidFill>
                      <a:srgbClr val="000000"/>
                    </a:solidFill>
                    <a:latin typeface="Avenir Book" panose="020B0503020203020204" pitchFamily="34" charset="-78"/>
                    <a:cs typeface="Avenir Book" panose="020B0503020203020204" pitchFamily="34" charset="-78"/>
                  </a:rPr>
                  <a:t> = </a:t>
                </a:r>
                <a:r>
                  <a:rPr lang="en-US" sz="900" kern="0" dirty="0" err="1">
                    <a:solidFill>
                      <a:srgbClr val="000000"/>
                    </a:solidFill>
                    <a:latin typeface="Avenir Book" panose="020B0503020203020204" pitchFamily="34" charset="-78"/>
                    <a:cs typeface="Avenir Book" panose="020B0503020203020204" pitchFamily="34" charset="-78"/>
                  </a:rPr>
                  <a:t>cwnd</a:t>
                </a:r>
                <a:r>
                  <a:rPr lang="en-US" sz="900" kern="0" dirty="0">
                    <a:solidFill>
                      <a:srgbClr val="000000"/>
                    </a:solidFill>
                    <a:latin typeface="Avenir Book" panose="020B0503020203020204" pitchFamily="34" charset="-78"/>
                    <a:cs typeface="Avenir Book" panose="020B0503020203020204" pitchFamily="34" charset="-78"/>
                  </a:rPr>
                  <a:t> + MSS </a:t>
                </a:r>
                <a:r>
                  <a:rPr lang="en-US" sz="900" kern="0" dirty="0" smtClean="0">
                    <a:solidFill>
                      <a:srgbClr val="000000"/>
                    </a:solidFill>
                    <a:latin typeface="Avenir Book" panose="020B0503020203020204" pitchFamily="34" charset="-78"/>
                    <a:cs typeface="Avenir Book" panose="020B0503020203020204" pitchFamily="34" charset="-78"/>
                    <a:sym typeface="Symbol" panose="05050102010706020507" pitchFamily="18" charset="2"/>
                  </a:rPr>
                  <a:t></a:t>
                </a:r>
                <a:r>
                  <a:rPr lang="en-US" sz="900" kern="0" dirty="0" smtClean="0">
                    <a:solidFill>
                      <a:srgbClr val="000000"/>
                    </a:solidFill>
                    <a:latin typeface="Avenir Book" panose="020B0503020203020204" pitchFamily="34" charset="-78"/>
                    <a:cs typeface="Avenir Book" panose="020B0503020203020204" pitchFamily="34" charset="-78"/>
                  </a:rPr>
                  <a:t> (</a:t>
                </a:r>
                <a:r>
                  <a:rPr lang="en-US" sz="900" kern="0" dirty="0">
                    <a:solidFill>
                      <a:srgbClr val="000000"/>
                    </a:solidFill>
                    <a:latin typeface="Avenir Book" panose="020B0503020203020204" pitchFamily="34" charset="-78"/>
                    <a:cs typeface="Avenir Book" panose="020B0503020203020204" pitchFamily="34" charset="-78"/>
                  </a:rPr>
                  <a:t>MSS/</a:t>
                </a:r>
                <a:r>
                  <a:rPr lang="en-US" sz="900" kern="0" dirty="0" err="1">
                    <a:solidFill>
                      <a:srgbClr val="000000"/>
                    </a:solidFill>
                    <a:latin typeface="Avenir Book" panose="020B0503020203020204" pitchFamily="34" charset="-78"/>
                    <a:cs typeface="Avenir Book" panose="020B0503020203020204" pitchFamily="34" charset="-78"/>
                  </a:rPr>
                  <a:t>cwnd</a:t>
                </a:r>
                <a:r>
                  <a:rPr lang="en-US" sz="900" kern="0" dirty="0">
                    <a:solidFill>
                      <a:srgbClr val="000000"/>
                    </a:solidFill>
                    <a:latin typeface="Avenir Book" panose="020B0503020203020204" pitchFamily="34" charset="-78"/>
                    <a:cs typeface="Avenir Book" panose="020B0503020203020204" pitchFamily="34" charset="-78"/>
                  </a:rPr>
                  <a:t>)</a:t>
                </a:r>
              </a:p>
              <a:p>
                <a:pPr algn="ctr" defTabSz="685800" fontAlgn="base">
                  <a:lnSpc>
                    <a:spcPct val="90000"/>
                  </a:lnSpc>
                  <a:spcBef>
                    <a:spcPct val="0"/>
                  </a:spcBef>
                  <a:spcAft>
                    <a:spcPct val="0"/>
                  </a:spcAft>
                  <a:defRPr/>
                </a:pPr>
                <a:r>
                  <a:rPr lang="en-US" sz="900" kern="0" dirty="0" err="1">
                    <a:solidFill>
                      <a:srgbClr val="000000"/>
                    </a:solidFill>
                    <a:latin typeface="Avenir Book" panose="020B0503020203020204" pitchFamily="34" charset="-78"/>
                    <a:cs typeface="Avenir Book" panose="020B0503020203020204" pitchFamily="34" charset="-78"/>
                  </a:rPr>
                  <a:t>dupACKcount</a:t>
                </a:r>
                <a:r>
                  <a:rPr lang="en-US" sz="900" kern="0" dirty="0">
                    <a:solidFill>
                      <a:srgbClr val="000000"/>
                    </a:solidFill>
                    <a:latin typeface="Avenir Book" panose="020B0503020203020204" pitchFamily="34" charset="-78"/>
                    <a:cs typeface="Avenir Book" panose="020B0503020203020204" pitchFamily="34" charset="-78"/>
                  </a:rPr>
                  <a:t> = 0</a:t>
                </a:r>
              </a:p>
              <a:p>
                <a:pPr algn="ctr" defTabSz="685800" fontAlgn="base">
                  <a:lnSpc>
                    <a:spcPct val="90000"/>
                  </a:lnSpc>
                  <a:spcBef>
                    <a:spcPct val="0"/>
                  </a:spcBef>
                  <a:spcAft>
                    <a:spcPct val="0"/>
                  </a:spcAft>
                  <a:defRPr/>
                </a:pPr>
                <a:r>
                  <a:rPr lang="en-US" sz="900" i="1" kern="0" dirty="0">
                    <a:solidFill>
                      <a:srgbClr val="000099"/>
                    </a:solidFill>
                    <a:latin typeface="Avenir Book" panose="020B0503020203020204" pitchFamily="34" charset="-78"/>
                    <a:cs typeface="Avenir Book" panose="020B0503020203020204" pitchFamily="34" charset="-78"/>
                  </a:rPr>
                  <a:t>transmit new segment(s), as allowed</a:t>
                </a:r>
              </a:p>
              <a:p>
                <a:pPr algn="ctr" defTabSz="685800" fontAlgn="base">
                  <a:lnSpc>
                    <a:spcPct val="80000"/>
                  </a:lnSpc>
                  <a:spcBef>
                    <a:spcPct val="0"/>
                  </a:spcBef>
                  <a:spcAft>
                    <a:spcPct val="0"/>
                  </a:spcAft>
                  <a:defRPr/>
                </a:pPr>
                <a:endParaRPr lang="en-US" sz="900" i="1" kern="0" dirty="0">
                  <a:solidFill>
                    <a:srgbClr val="000000"/>
                  </a:solidFill>
                  <a:latin typeface="Avenir Book" panose="020B0503020203020204" pitchFamily="34" charset="-78"/>
                  <a:cs typeface="Avenir Book" panose="020B0503020203020204" pitchFamily="34" charset="-78"/>
                </a:endParaRPr>
              </a:p>
            </p:txBody>
          </p:sp>
          <p:sp>
            <p:nvSpPr>
              <p:cNvPr id="143" name="Line 192">
                <a:extLst>
                  <a:ext uri="{FF2B5EF4-FFF2-40B4-BE49-F238E27FC236}">
                    <a16:creationId xmlns:a16="http://schemas.microsoft.com/office/drawing/2014/main" id="{EC5DE775-BD59-2247-B940-402844468A0E}"/>
                  </a:ext>
                </a:extLst>
              </p:cNvPr>
              <p:cNvSpPr>
                <a:spLocks noChangeShapeType="1"/>
              </p:cNvSpPr>
              <p:nvPr/>
            </p:nvSpPr>
            <p:spPr bwMode="auto">
              <a:xfrm>
                <a:off x="3976" y="1054"/>
                <a:ext cx="53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9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4" name="Text Box 193">
                <a:extLst>
                  <a:ext uri="{FF2B5EF4-FFF2-40B4-BE49-F238E27FC236}">
                    <a16:creationId xmlns:a16="http://schemas.microsoft.com/office/drawing/2014/main" id="{1953AC16-16E8-A640-AE22-73DEDE1D319F}"/>
                  </a:ext>
                </a:extLst>
              </p:cNvPr>
              <p:cNvSpPr txBox="1">
                <a:spLocks noChangeArrowheads="1"/>
              </p:cNvSpPr>
              <p:nvPr/>
            </p:nvSpPr>
            <p:spPr bwMode="auto">
              <a:xfrm>
                <a:off x="3974" y="915"/>
                <a:ext cx="555"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fontAlgn="base">
                  <a:spcBef>
                    <a:spcPct val="0"/>
                  </a:spcBef>
                  <a:spcAft>
                    <a:spcPct val="0"/>
                  </a:spcAft>
                  <a:defRPr/>
                </a:pPr>
                <a:r>
                  <a:rPr lang="en-US" sz="900" kern="0" dirty="0">
                    <a:solidFill>
                      <a:srgbClr val="000000"/>
                    </a:solidFill>
                    <a:latin typeface="Avenir Book" panose="020B0503020203020204" pitchFamily="34" charset="-78"/>
                    <a:cs typeface="Avenir Book" panose="020B0503020203020204" pitchFamily="34" charset="-78"/>
                  </a:rPr>
                  <a:t>new ACK</a:t>
                </a:r>
              </a:p>
            </p:txBody>
          </p:sp>
          <p:sp>
            <p:nvSpPr>
              <p:cNvPr id="145" name="Text Box 194">
                <a:extLst>
                  <a:ext uri="{FF2B5EF4-FFF2-40B4-BE49-F238E27FC236}">
                    <a16:creationId xmlns:a16="http://schemas.microsoft.com/office/drawing/2014/main" id="{6D1C4C5E-4778-AF4F-812A-CF7A44F21F90}"/>
                  </a:ext>
                </a:extLst>
              </p:cNvPr>
              <p:cNvSpPr txBox="1">
                <a:spLocks noChangeArrowheads="1"/>
              </p:cNvSpPr>
              <p:nvPr/>
            </p:nvSpPr>
            <p:spPr bwMode="auto">
              <a:xfrm>
                <a:off x="4311" y="904"/>
                <a:ext cx="182"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fontAlgn="base">
                  <a:spcBef>
                    <a:spcPct val="0"/>
                  </a:spcBef>
                  <a:spcAft>
                    <a:spcPct val="0"/>
                  </a:spcAft>
                  <a:defRPr/>
                </a:pPr>
                <a:r>
                  <a:rPr lang="en-US" sz="900" kern="0">
                    <a:solidFill>
                      <a:srgbClr val="000000"/>
                    </a:solidFill>
                    <a:latin typeface="Avenir Book" panose="020B0503020203020204" pitchFamily="34" charset="-78"/>
                    <a:cs typeface="Avenir Book" panose="020B0503020203020204" pitchFamily="34" charset="-78"/>
                  </a:rPr>
                  <a:t>.</a:t>
                </a:r>
              </a:p>
            </p:txBody>
          </p:sp>
        </p:grpSp>
        <p:sp>
          <p:nvSpPr>
            <p:cNvPr id="136" name="Freeform 195">
              <a:extLst>
                <a:ext uri="{FF2B5EF4-FFF2-40B4-BE49-F238E27FC236}">
                  <a16:creationId xmlns:a16="http://schemas.microsoft.com/office/drawing/2014/main" id="{4555525A-5282-E944-A402-41F5363AC763}"/>
                </a:ext>
              </a:extLst>
            </p:cNvPr>
            <p:cNvSpPr>
              <a:spLocks/>
            </p:cNvSpPr>
            <p:nvPr/>
          </p:nvSpPr>
          <p:spPr bwMode="auto">
            <a:xfrm rot="9705213">
              <a:off x="4212" y="1145"/>
              <a:ext cx="333" cy="452"/>
            </a:xfrm>
            <a:custGeom>
              <a:avLst/>
              <a:gdLst>
                <a:gd name="T0" fmla="*/ 112 w 376"/>
                <a:gd name="T1" fmla="*/ 306 h 452"/>
                <a:gd name="T2" fmla="*/ 24 w 376"/>
                <a:gd name="T3" fmla="*/ 269 h 452"/>
                <a:gd name="T4" fmla="*/ 62 w 376"/>
                <a:gd name="T5" fmla="*/ 0 h 452"/>
                <a:gd name="T6" fmla="*/ 0 60000 65536"/>
                <a:gd name="T7" fmla="*/ 0 60000 65536"/>
                <a:gd name="T8" fmla="*/ 0 60000 65536"/>
              </a:gdLst>
              <a:ahLst/>
              <a:cxnLst>
                <a:cxn ang="T6">
                  <a:pos x="T0" y="T1"/>
                </a:cxn>
                <a:cxn ang="T7">
                  <a:pos x="T2" y="T3"/>
                </a:cxn>
                <a:cxn ang="T8">
                  <a:pos x="T4" y="T5"/>
                </a:cxn>
              </a:cxnLst>
              <a:rect l="0" t="0" r="r" b="b"/>
              <a:pathLst>
                <a:path w="376" h="452">
                  <a:moveTo>
                    <a:pt x="376" y="306"/>
                  </a:moveTo>
                  <a:cubicBezTo>
                    <a:pt x="332" y="380"/>
                    <a:pt x="164" y="452"/>
                    <a:pt x="82" y="269"/>
                  </a:cubicBezTo>
                  <a:cubicBezTo>
                    <a:pt x="0" y="86"/>
                    <a:pt x="66" y="18"/>
                    <a:pt x="208" y="0"/>
                  </a:cubicBezTo>
                </a:path>
              </a:pathLst>
            </a:custGeom>
            <a:noFill/>
            <a:ln w="9525">
              <a:solidFill>
                <a:srgbClr val="0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9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37" name="Group 196">
              <a:extLst>
                <a:ext uri="{FF2B5EF4-FFF2-40B4-BE49-F238E27FC236}">
                  <a16:creationId xmlns:a16="http://schemas.microsoft.com/office/drawing/2014/main" id="{9CDBEBEA-0E7D-9247-8F24-8B50DDA32181}"/>
                </a:ext>
              </a:extLst>
            </p:cNvPr>
            <p:cNvGrpSpPr>
              <a:grpSpLocks/>
            </p:cNvGrpSpPr>
            <p:nvPr/>
          </p:nvGrpSpPr>
          <p:grpSpPr bwMode="auto">
            <a:xfrm>
              <a:off x="4412" y="1909"/>
              <a:ext cx="897" cy="404"/>
              <a:chOff x="4177" y="2922"/>
              <a:chExt cx="897" cy="404"/>
            </a:xfrm>
          </p:grpSpPr>
          <p:sp>
            <p:nvSpPr>
              <p:cNvPr id="139" name="Text Box 197">
                <a:extLst>
                  <a:ext uri="{FF2B5EF4-FFF2-40B4-BE49-F238E27FC236}">
                    <a16:creationId xmlns:a16="http://schemas.microsoft.com/office/drawing/2014/main" id="{F06A41AE-1F53-A747-A3E3-199BBEDFE503}"/>
                  </a:ext>
                </a:extLst>
              </p:cNvPr>
              <p:cNvSpPr txBox="1">
                <a:spLocks noChangeArrowheads="1"/>
              </p:cNvSpPr>
              <p:nvPr/>
            </p:nvSpPr>
            <p:spPr bwMode="auto">
              <a:xfrm>
                <a:off x="4177" y="3062"/>
                <a:ext cx="897" cy="2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fontAlgn="base">
                  <a:lnSpc>
                    <a:spcPct val="80000"/>
                  </a:lnSpc>
                  <a:spcBef>
                    <a:spcPct val="0"/>
                  </a:spcBef>
                  <a:spcAft>
                    <a:spcPct val="0"/>
                  </a:spcAft>
                  <a:defRPr/>
                </a:pPr>
                <a:r>
                  <a:rPr lang="en-US" sz="900" kern="0">
                    <a:solidFill>
                      <a:srgbClr val="000000"/>
                    </a:solidFill>
                    <a:latin typeface="Avenir Book" panose="020B0503020203020204" pitchFamily="34" charset="-78"/>
                    <a:cs typeface="Avenir Book" panose="020B0503020203020204" pitchFamily="34" charset="-78"/>
                  </a:rPr>
                  <a:t>dupACKcount++</a:t>
                </a:r>
              </a:p>
              <a:p>
                <a:pPr algn="ctr" defTabSz="685800" fontAlgn="base">
                  <a:lnSpc>
                    <a:spcPct val="80000"/>
                  </a:lnSpc>
                  <a:spcBef>
                    <a:spcPct val="0"/>
                  </a:spcBef>
                  <a:spcAft>
                    <a:spcPct val="0"/>
                  </a:spcAft>
                  <a:defRPr/>
                </a:pPr>
                <a:endParaRPr lang="en-US" sz="900" kern="0">
                  <a:solidFill>
                    <a:srgbClr val="000000"/>
                  </a:solidFill>
                  <a:latin typeface="Avenir Book" panose="020B0503020203020204" pitchFamily="34" charset="-78"/>
                  <a:cs typeface="Avenir Book" panose="020B0503020203020204" pitchFamily="34" charset="-78"/>
                </a:endParaRPr>
              </a:p>
            </p:txBody>
          </p:sp>
          <p:sp>
            <p:nvSpPr>
              <p:cNvPr id="140" name="Line 198">
                <a:extLst>
                  <a:ext uri="{FF2B5EF4-FFF2-40B4-BE49-F238E27FC236}">
                    <a16:creationId xmlns:a16="http://schemas.microsoft.com/office/drawing/2014/main" id="{115AC45A-332B-D742-9EEC-EB81F6D52D7E}"/>
                  </a:ext>
                </a:extLst>
              </p:cNvPr>
              <p:cNvSpPr>
                <a:spLocks noChangeShapeType="1"/>
              </p:cNvSpPr>
              <p:nvPr/>
            </p:nvSpPr>
            <p:spPr bwMode="auto">
              <a:xfrm>
                <a:off x="4353" y="3071"/>
                <a:ext cx="53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9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1" name="Text Box 199">
                <a:extLst>
                  <a:ext uri="{FF2B5EF4-FFF2-40B4-BE49-F238E27FC236}">
                    <a16:creationId xmlns:a16="http://schemas.microsoft.com/office/drawing/2014/main" id="{6DB70069-D3EA-8747-8535-1CB6F40D1A8C}"/>
                  </a:ext>
                </a:extLst>
              </p:cNvPr>
              <p:cNvSpPr txBox="1">
                <a:spLocks noChangeArrowheads="1"/>
              </p:cNvSpPr>
              <p:nvPr/>
            </p:nvSpPr>
            <p:spPr bwMode="auto">
              <a:xfrm>
                <a:off x="4295" y="2922"/>
                <a:ext cx="778"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fontAlgn="base">
                  <a:spcBef>
                    <a:spcPct val="0"/>
                  </a:spcBef>
                  <a:spcAft>
                    <a:spcPct val="0"/>
                  </a:spcAft>
                  <a:defRPr/>
                </a:pPr>
                <a:r>
                  <a:rPr lang="en-US" sz="900" kern="0">
                    <a:solidFill>
                      <a:srgbClr val="000000"/>
                    </a:solidFill>
                    <a:latin typeface="Avenir Book" panose="020B0503020203020204" pitchFamily="34" charset="-78"/>
                    <a:cs typeface="Avenir Book" panose="020B0503020203020204" pitchFamily="34" charset="-78"/>
                  </a:rPr>
                  <a:t>duplicate ACK</a:t>
                </a:r>
              </a:p>
            </p:txBody>
          </p:sp>
        </p:grpSp>
        <p:sp>
          <p:nvSpPr>
            <p:cNvPr id="138" name="Freeform 200">
              <a:extLst>
                <a:ext uri="{FF2B5EF4-FFF2-40B4-BE49-F238E27FC236}">
                  <a16:creationId xmlns:a16="http://schemas.microsoft.com/office/drawing/2014/main" id="{0667830A-5A65-8243-809F-9599C40170E1}"/>
                </a:ext>
              </a:extLst>
            </p:cNvPr>
            <p:cNvSpPr>
              <a:spLocks/>
            </p:cNvSpPr>
            <p:nvPr/>
          </p:nvSpPr>
          <p:spPr bwMode="auto">
            <a:xfrm rot="-7516021">
              <a:off x="4290" y="1673"/>
              <a:ext cx="333" cy="452"/>
            </a:xfrm>
            <a:custGeom>
              <a:avLst/>
              <a:gdLst>
                <a:gd name="T0" fmla="*/ 112 w 376"/>
                <a:gd name="T1" fmla="*/ 306 h 452"/>
                <a:gd name="T2" fmla="*/ 24 w 376"/>
                <a:gd name="T3" fmla="*/ 269 h 452"/>
                <a:gd name="T4" fmla="*/ 62 w 376"/>
                <a:gd name="T5" fmla="*/ 0 h 452"/>
                <a:gd name="T6" fmla="*/ 0 60000 65536"/>
                <a:gd name="T7" fmla="*/ 0 60000 65536"/>
                <a:gd name="T8" fmla="*/ 0 60000 65536"/>
              </a:gdLst>
              <a:ahLst/>
              <a:cxnLst>
                <a:cxn ang="T6">
                  <a:pos x="T0" y="T1"/>
                </a:cxn>
                <a:cxn ang="T7">
                  <a:pos x="T2" y="T3"/>
                </a:cxn>
                <a:cxn ang="T8">
                  <a:pos x="T4" y="T5"/>
                </a:cxn>
              </a:cxnLst>
              <a:rect l="0" t="0" r="r" b="b"/>
              <a:pathLst>
                <a:path w="376" h="452">
                  <a:moveTo>
                    <a:pt x="376" y="306"/>
                  </a:moveTo>
                  <a:cubicBezTo>
                    <a:pt x="332" y="380"/>
                    <a:pt x="164" y="452"/>
                    <a:pt x="82" y="269"/>
                  </a:cubicBezTo>
                  <a:cubicBezTo>
                    <a:pt x="0" y="86"/>
                    <a:pt x="66" y="18"/>
                    <a:pt x="208" y="0"/>
                  </a:cubicBezTo>
                </a:path>
              </a:pathLst>
            </a:custGeom>
            <a:noFill/>
            <a:ln w="9525">
              <a:solidFill>
                <a:srgbClr val="0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9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48" name="Group 245">
            <a:extLst>
              <a:ext uri="{FF2B5EF4-FFF2-40B4-BE49-F238E27FC236}">
                <a16:creationId xmlns:a16="http://schemas.microsoft.com/office/drawing/2014/main" id="{A4501140-CDDA-3942-AE4A-E53AAAF4E371}"/>
              </a:ext>
            </a:extLst>
          </p:cNvPr>
          <p:cNvGrpSpPr>
            <a:grpSpLocks/>
          </p:cNvGrpSpPr>
          <p:nvPr/>
        </p:nvGrpSpPr>
        <p:grpSpPr bwMode="auto">
          <a:xfrm>
            <a:off x="5468015" y="3794676"/>
            <a:ext cx="2821783" cy="1352551"/>
            <a:chOff x="2538" y="2960"/>
            <a:chExt cx="2370" cy="1136"/>
          </a:xfrm>
        </p:grpSpPr>
        <p:grpSp>
          <p:nvGrpSpPr>
            <p:cNvPr id="149" name="Group 167">
              <a:extLst>
                <a:ext uri="{FF2B5EF4-FFF2-40B4-BE49-F238E27FC236}">
                  <a16:creationId xmlns:a16="http://schemas.microsoft.com/office/drawing/2014/main" id="{46D8A9BF-D4B3-C644-AE85-4535FBE08039}"/>
                </a:ext>
              </a:extLst>
            </p:cNvPr>
            <p:cNvGrpSpPr>
              <a:grpSpLocks/>
            </p:cNvGrpSpPr>
            <p:nvPr/>
          </p:nvGrpSpPr>
          <p:grpSpPr bwMode="auto">
            <a:xfrm>
              <a:off x="2538" y="2960"/>
              <a:ext cx="800" cy="754"/>
              <a:chOff x="2454" y="3045"/>
              <a:chExt cx="800" cy="754"/>
            </a:xfrm>
          </p:grpSpPr>
          <p:sp>
            <p:nvSpPr>
              <p:cNvPr id="155" name="Oval 168">
                <a:extLst>
                  <a:ext uri="{FF2B5EF4-FFF2-40B4-BE49-F238E27FC236}">
                    <a16:creationId xmlns:a16="http://schemas.microsoft.com/office/drawing/2014/main" id="{273F9850-79CE-154A-9851-2B7886F3C1C7}"/>
                  </a:ext>
                </a:extLst>
              </p:cNvPr>
              <p:cNvSpPr>
                <a:spLocks noChangeArrowheads="1"/>
              </p:cNvSpPr>
              <p:nvPr/>
            </p:nvSpPr>
            <p:spPr bwMode="auto">
              <a:xfrm>
                <a:off x="2454" y="3045"/>
                <a:ext cx="800" cy="754"/>
              </a:xfrm>
              <a:prstGeom prst="ellipse">
                <a:avLst/>
              </a:prstGeom>
              <a:solidFill>
                <a:srgbClr val="00CC99"/>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9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56" name="Text Box 169">
                <a:extLst>
                  <a:ext uri="{FF2B5EF4-FFF2-40B4-BE49-F238E27FC236}">
                    <a16:creationId xmlns:a16="http://schemas.microsoft.com/office/drawing/2014/main" id="{65FE5AF3-8597-FF4E-9C17-4817547D4F5B}"/>
                  </a:ext>
                </a:extLst>
              </p:cNvPr>
              <p:cNvSpPr txBox="1">
                <a:spLocks noChangeArrowheads="1"/>
              </p:cNvSpPr>
              <p:nvPr/>
            </p:nvSpPr>
            <p:spPr bwMode="auto">
              <a:xfrm>
                <a:off x="2784" y="3212"/>
                <a:ext cx="182" cy="3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fontAlgn="base">
                  <a:spcBef>
                    <a:spcPct val="0"/>
                  </a:spcBef>
                  <a:spcAft>
                    <a:spcPct val="0"/>
                  </a:spcAft>
                  <a:defRPr/>
                </a:pPr>
                <a:r>
                  <a:rPr lang="en-US" sz="900" kern="0">
                    <a:solidFill>
                      <a:srgbClr val="000000"/>
                    </a:solidFill>
                    <a:latin typeface="Avenir Book" panose="020B0503020203020204" pitchFamily="34" charset="-78"/>
                    <a:cs typeface="Avenir Book" panose="020B0503020203020204" pitchFamily="34" charset="-78"/>
                  </a:rPr>
                  <a:t> </a:t>
                </a:r>
              </a:p>
              <a:p>
                <a:pPr algn="ctr" defTabSz="685800" fontAlgn="base">
                  <a:spcBef>
                    <a:spcPct val="0"/>
                  </a:spcBef>
                  <a:spcAft>
                    <a:spcPct val="0"/>
                  </a:spcAft>
                  <a:defRPr/>
                </a:pPr>
                <a:endParaRPr lang="en-US" sz="900" kern="0">
                  <a:solidFill>
                    <a:srgbClr val="000000"/>
                  </a:solidFill>
                  <a:latin typeface="Avenir Book" panose="020B0503020203020204" pitchFamily="34" charset="-78"/>
                  <a:cs typeface="Avenir Book" panose="020B0503020203020204" pitchFamily="34" charset="-78"/>
                </a:endParaRPr>
              </a:p>
            </p:txBody>
          </p:sp>
          <p:sp>
            <p:nvSpPr>
              <p:cNvPr id="157" name="Text Box 170">
                <a:extLst>
                  <a:ext uri="{FF2B5EF4-FFF2-40B4-BE49-F238E27FC236}">
                    <a16:creationId xmlns:a16="http://schemas.microsoft.com/office/drawing/2014/main" id="{8568651A-5DCC-2242-83C4-76AC890933BB}"/>
                  </a:ext>
                </a:extLst>
              </p:cNvPr>
              <p:cNvSpPr txBox="1">
                <a:spLocks noChangeArrowheads="1"/>
              </p:cNvSpPr>
              <p:nvPr/>
            </p:nvSpPr>
            <p:spPr bwMode="auto">
              <a:xfrm>
                <a:off x="2480" y="3172"/>
                <a:ext cx="750" cy="6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fontAlgn="base">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F</a:t>
                </a:r>
                <a:r>
                  <a:rPr lang="en-US" sz="1350" kern="0" dirty="0" smtClean="0">
                    <a:solidFill>
                      <a:srgbClr val="000000"/>
                    </a:solidFill>
                    <a:latin typeface="Avenir Book" panose="020B0503020203020204" pitchFamily="34" charset="-78"/>
                    <a:cs typeface="Avenir Book" panose="020B0503020203020204" pitchFamily="34" charset="-78"/>
                  </a:rPr>
                  <a:t>ast</a:t>
                </a:r>
                <a:endParaRPr lang="en-US" sz="1350" kern="0" dirty="0">
                  <a:solidFill>
                    <a:srgbClr val="000000"/>
                  </a:solidFill>
                  <a:latin typeface="Avenir Book" panose="020B0503020203020204" pitchFamily="34" charset="-78"/>
                  <a:cs typeface="Avenir Book" panose="020B0503020203020204" pitchFamily="34" charset="-78"/>
                </a:endParaRPr>
              </a:p>
              <a:p>
                <a:pPr algn="ctr" defTabSz="685800" fontAlgn="base">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recovery </a:t>
                </a:r>
              </a:p>
              <a:p>
                <a:pPr algn="ctr" defTabSz="685800" fontAlgn="base">
                  <a:spcBef>
                    <a:spcPct val="0"/>
                  </a:spcBef>
                  <a:spcAft>
                    <a:spcPct val="0"/>
                  </a:spcAft>
                  <a:defRPr/>
                </a:pPr>
                <a:endParaRPr lang="en-US" sz="1350" kern="0" dirty="0">
                  <a:solidFill>
                    <a:srgbClr val="000000"/>
                  </a:solidFill>
                  <a:latin typeface="Avenir Book" panose="020B0503020203020204" pitchFamily="34" charset="-78"/>
                  <a:cs typeface="Avenir Book" panose="020B0503020203020204" pitchFamily="34" charset="-78"/>
                </a:endParaRPr>
              </a:p>
            </p:txBody>
          </p:sp>
        </p:grpSp>
        <p:sp>
          <p:nvSpPr>
            <p:cNvPr id="150" name="Freeform 220">
              <a:extLst>
                <a:ext uri="{FF2B5EF4-FFF2-40B4-BE49-F238E27FC236}">
                  <a16:creationId xmlns:a16="http://schemas.microsoft.com/office/drawing/2014/main" id="{F8DEF746-89F6-DD47-9435-3FA8C98BF657}"/>
                </a:ext>
              </a:extLst>
            </p:cNvPr>
            <p:cNvSpPr>
              <a:spLocks/>
            </p:cNvSpPr>
            <p:nvPr/>
          </p:nvSpPr>
          <p:spPr bwMode="auto">
            <a:xfrm>
              <a:off x="2775" y="3708"/>
              <a:ext cx="384" cy="161"/>
            </a:xfrm>
            <a:custGeom>
              <a:avLst/>
              <a:gdLst>
                <a:gd name="T0" fmla="*/ 317 w 384"/>
                <a:gd name="T1" fmla="*/ 0 h 161"/>
                <a:gd name="T2" fmla="*/ 189 w 384"/>
                <a:gd name="T3" fmla="*/ 155 h 161"/>
                <a:gd name="T4" fmla="*/ 59 w 384"/>
                <a:gd name="T5" fmla="*/ 13 h 161"/>
                <a:gd name="T6" fmla="*/ 0 60000 65536"/>
                <a:gd name="T7" fmla="*/ 0 60000 65536"/>
                <a:gd name="T8" fmla="*/ 0 60000 65536"/>
              </a:gdLst>
              <a:ahLst/>
              <a:cxnLst>
                <a:cxn ang="T6">
                  <a:pos x="T0" y="T1"/>
                </a:cxn>
                <a:cxn ang="T7">
                  <a:pos x="T2" y="T3"/>
                </a:cxn>
                <a:cxn ang="T8">
                  <a:pos x="T4" y="T5"/>
                </a:cxn>
              </a:cxnLst>
              <a:rect l="0" t="0" r="r" b="b"/>
              <a:pathLst>
                <a:path w="384" h="161">
                  <a:moveTo>
                    <a:pt x="317" y="0"/>
                  </a:moveTo>
                  <a:cubicBezTo>
                    <a:pt x="384" y="42"/>
                    <a:pt x="378" y="149"/>
                    <a:pt x="189" y="155"/>
                  </a:cubicBezTo>
                  <a:cubicBezTo>
                    <a:pt x="0" y="161"/>
                    <a:pt x="3" y="87"/>
                    <a:pt x="59" y="13"/>
                  </a:cubicBezTo>
                </a:path>
              </a:pathLst>
            </a:custGeom>
            <a:noFill/>
            <a:ln w="9525">
              <a:solidFill>
                <a:srgbClr val="0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9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51" name="Group 221">
              <a:extLst>
                <a:ext uri="{FF2B5EF4-FFF2-40B4-BE49-F238E27FC236}">
                  <a16:creationId xmlns:a16="http://schemas.microsoft.com/office/drawing/2014/main" id="{08A0BDC4-47ED-4A4B-B585-919226219BA9}"/>
                </a:ext>
              </a:extLst>
            </p:cNvPr>
            <p:cNvGrpSpPr>
              <a:grpSpLocks/>
            </p:cNvGrpSpPr>
            <p:nvPr/>
          </p:nvGrpSpPr>
          <p:grpSpPr bwMode="auto">
            <a:xfrm>
              <a:off x="3191" y="3592"/>
              <a:ext cx="1717" cy="504"/>
              <a:chOff x="3542" y="3496"/>
              <a:chExt cx="1717" cy="504"/>
            </a:xfrm>
          </p:grpSpPr>
          <p:sp>
            <p:nvSpPr>
              <p:cNvPr id="152" name="Text Box 222">
                <a:extLst>
                  <a:ext uri="{FF2B5EF4-FFF2-40B4-BE49-F238E27FC236}">
                    <a16:creationId xmlns:a16="http://schemas.microsoft.com/office/drawing/2014/main" id="{762B1387-82BE-254E-BE6D-368525568202}"/>
                  </a:ext>
                </a:extLst>
              </p:cNvPr>
              <p:cNvSpPr txBox="1">
                <a:spLocks noChangeArrowheads="1"/>
              </p:cNvSpPr>
              <p:nvPr/>
            </p:nvSpPr>
            <p:spPr bwMode="auto">
              <a:xfrm>
                <a:off x="3546" y="3632"/>
                <a:ext cx="1713" cy="3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fontAlgn="base">
                  <a:lnSpc>
                    <a:spcPct val="85000"/>
                  </a:lnSpc>
                  <a:spcBef>
                    <a:spcPct val="0"/>
                  </a:spcBef>
                  <a:spcAft>
                    <a:spcPct val="0"/>
                  </a:spcAft>
                  <a:defRPr/>
                </a:pPr>
                <a:r>
                  <a:rPr lang="en-US" sz="900" kern="0" dirty="0" err="1">
                    <a:solidFill>
                      <a:srgbClr val="000000"/>
                    </a:solidFill>
                    <a:latin typeface="Avenir Book" panose="020B0503020203020204" pitchFamily="34" charset="-78"/>
                    <a:cs typeface="Avenir Book" panose="020B0503020203020204" pitchFamily="34" charset="-78"/>
                  </a:rPr>
                  <a:t>cwnd</a:t>
                </a:r>
                <a:r>
                  <a:rPr lang="en-US" sz="900" kern="0" dirty="0">
                    <a:solidFill>
                      <a:srgbClr val="000000"/>
                    </a:solidFill>
                    <a:latin typeface="Avenir Book" panose="020B0503020203020204" pitchFamily="34" charset="-78"/>
                    <a:cs typeface="Avenir Book" panose="020B0503020203020204" pitchFamily="34" charset="-78"/>
                  </a:rPr>
                  <a:t> = </a:t>
                </a:r>
                <a:r>
                  <a:rPr lang="en-US" sz="900" kern="0" dirty="0" err="1">
                    <a:solidFill>
                      <a:srgbClr val="000000"/>
                    </a:solidFill>
                    <a:latin typeface="Avenir Book" panose="020B0503020203020204" pitchFamily="34" charset="-78"/>
                    <a:cs typeface="Avenir Book" panose="020B0503020203020204" pitchFamily="34" charset="-78"/>
                  </a:rPr>
                  <a:t>cwnd</a:t>
                </a:r>
                <a:r>
                  <a:rPr lang="en-US" sz="900" kern="0" dirty="0">
                    <a:solidFill>
                      <a:srgbClr val="000000"/>
                    </a:solidFill>
                    <a:latin typeface="Avenir Book" panose="020B0503020203020204" pitchFamily="34" charset="-78"/>
                    <a:cs typeface="Avenir Book" panose="020B0503020203020204" pitchFamily="34" charset="-78"/>
                  </a:rPr>
                  <a:t> + MSS</a:t>
                </a:r>
              </a:p>
              <a:p>
                <a:pPr defTabSz="685800" fontAlgn="base">
                  <a:lnSpc>
                    <a:spcPct val="85000"/>
                  </a:lnSpc>
                  <a:spcBef>
                    <a:spcPct val="0"/>
                  </a:spcBef>
                  <a:spcAft>
                    <a:spcPct val="0"/>
                  </a:spcAft>
                  <a:defRPr/>
                </a:pPr>
                <a:r>
                  <a:rPr lang="en-US" sz="900" i="1" kern="0" dirty="0">
                    <a:solidFill>
                      <a:srgbClr val="000099"/>
                    </a:solidFill>
                    <a:latin typeface="Avenir Book" panose="020B0503020203020204" pitchFamily="34" charset="-78"/>
                    <a:cs typeface="Avenir Book" panose="020B0503020203020204" pitchFamily="34" charset="-78"/>
                  </a:rPr>
                  <a:t>transmit new segment(s), as allowed</a:t>
                </a:r>
              </a:p>
              <a:p>
                <a:pPr defTabSz="685800" fontAlgn="base">
                  <a:lnSpc>
                    <a:spcPct val="80000"/>
                  </a:lnSpc>
                  <a:spcBef>
                    <a:spcPct val="0"/>
                  </a:spcBef>
                  <a:spcAft>
                    <a:spcPct val="0"/>
                  </a:spcAft>
                  <a:defRPr/>
                </a:pPr>
                <a:endParaRPr lang="en-US" sz="900" i="1" kern="0" dirty="0">
                  <a:solidFill>
                    <a:srgbClr val="808080"/>
                  </a:solidFill>
                  <a:latin typeface="Avenir Book" panose="020B0503020203020204" pitchFamily="34" charset="-78"/>
                  <a:cs typeface="Avenir Book" panose="020B0503020203020204" pitchFamily="34" charset="-78"/>
                </a:endParaRPr>
              </a:p>
            </p:txBody>
          </p:sp>
          <p:sp>
            <p:nvSpPr>
              <p:cNvPr id="153" name="Line 223">
                <a:extLst>
                  <a:ext uri="{FF2B5EF4-FFF2-40B4-BE49-F238E27FC236}">
                    <a16:creationId xmlns:a16="http://schemas.microsoft.com/office/drawing/2014/main" id="{7058B91F-5545-B546-B726-F5E1D8BF2C19}"/>
                  </a:ext>
                </a:extLst>
              </p:cNvPr>
              <p:cNvSpPr>
                <a:spLocks noChangeShapeType="1"/>
              </p:cNvSpPr>
              <p:nvPr/>
            </p:nvSpPr>
            <p:spPr bwMode="auto">
              <a:xfrm>
                <a:off x="3600" y="3645"/>
                <a:ext cx="53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9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54" name="Text Box 224">
                <a:extLst>
                  <a:ext uri="{FF2B5EF4-FFF2-40B4-BE49-F238E27FC236}">
                    <a16:creationId xmlns:a16="http://schemas.microsoft.com/office/drawing/2014/main" id="{873E83D9-4BDC-D54A-8707-136424BDB746}"/>
                  </a:ext>
                </a:extLst>
              </p:cNvPr>
              <p:cNvSpPr txBox="1">
                <a:spLocks noChangeArrowheads="1"/>
              </p:cNvSpPr>
              <p:nvPr/>
            </p:nvSpPr>
            <p:spPr bwMode="auto">
              <a:xfrm>
                <a:off x="3542" y="3496"/>
                <a:ext cx="778"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fontAlgn="base">
                  <a:spcBef>
                    <a:spcPct val="0"/>
                  </a:spcBef>
                  <a:spcAft>
                    <a:spcPct val="0"/>
                  </a:spcAft>
                  <a:defRPr/>
                </a:pPr>
                <a:r>
                  <a:rPr lang="en-US" sz="900" kern="0">
                    <a:solidFill>
                      <a:srgbClr val="000000"/>
                    </a:solidFill>
                    <a:latin typeface="Avenir Book" panose="020B0503020203020204" pitchFamily="34" charset="-78"/>
                    <a:cs typeface="Avenir Book" panose="020B0503020203020204" pitchFamily="34" charset="-78"/>
                  </a:rPr>
                  <a:t>duplicate ACK</a:t>
                </a:r>
              </a:p>
            </p:txBody>
          </p:sp>
        </p:grpSp>
      </p:grpSp>
      <p:grpSp>
        <p:nvGrpSpPr>
          <p:cNvPr id="158" name="Group 246">
            <a:extLst>
              <a:ext uri="{FF2B5EF4-FFF2-40B4-BE49-F238E27FC236}">
                <a16:creationId xmlns:a16="http://schemas.microsoft.com/office/drawing/2014/main" id="{B8412DA9-2D8B-1C4F-98FE-2059BE8959A7}"/>
              </a:ext>
            </a:extLst>
          </p:cNvPr>
          <p:cNvGrpSpPr>
            <a:grpSpLocks/>
          </p:cNvGrpSpPr>
          <p:nvPr/>
        </p:nvGrpSpPr>
        <p:grpSpPr bwMode="auto">
          <a:xfrm>
            <a:off x="2799823" y="2805269"/>
            <a:ext cx="3437336" cy="1539479"/>
            <a:chOff x="297" y="2129"/>
            <a:chExt cx="2887" cy="1293"/>
          </a:xfrm>
        </p:grpSpPr>
        <p:grpSp>
          <p:nvGrpSpPr>
            <p:cNvPr id="159" name="Group 212">
              <a:extLst>
                <a:ext uri="{FF2B5EF4-FFF2-40B4-BE49-F238E27FC236}">
                  <a16:creationId xmlns:a16="http://schemas.microsoft.com/office/drawing/2014/main" id="{27BF6FD0-68C2-FB4E-A15D-7CB02F36F01F}"/>
                </a:ext>
              </a:extLst>
            </p:cNvPr>
            <p:cNvGrpSpPr>
              <a:grpSpLocks/>
            </p:cNvGrpSpPr>
            <p:nvPr/>
          </p:nvGrpSpPr>
          <p:grpSpPr bwMode="auto">
            <a:xfrm>
              <a:off x="297" y="2808"/>
              <a:ext cx="1379" cy="614"/>
              <a:chOff x="156" y="2758"/>
              <a:chExt cx="1379" cy="614"/>
            </a:xfrm>
          </p:grpSpPr>
          <p:sp>
            <p:nvSpPr>
              <p:cNvPr id="166" name="Text Box 213">
                <a:extLst>
                  <a:ext uri="{FF2B5EF4-FFF2-40B4-BE49-F238E27FC236}">
                    <a16:creationId xmlns:a16="http://schemas.microsoft.com/office/drawing/2014/main" id="{835AEF52-2056-D649-96F2-661A3FFF1842}"/>
                  </a:ext>
                </a:extLst>
              </p:cNvPr>
              <p:cNvSpPr txBox="1">
                <a:spLocks noChangeArrowheads="1"/>
              </p:cNvSpPr>
              <p:nvPr/>
            </p:nvSpPr>
            <p:spPr bwMode="auto">
              <a:xfrm>
                <a:off x="156" y="2922"/>
                <a:ext cx="1344" cy="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fontAlgn="base">
                  <a:lnSpc>
                    <a:spcPct val="80000"/>
                  </a:lnSpc>
                  <a:spcBef>
                    <a:spcPct val="0"/>
                  </a:spcBef>
                  <a:spcAft>
                    <a:spcPct val="0"/>
                  </a:spcAft>
                  <a:defRPr/>
                </a:pPr>
                <a:r>
                  <a:rPr lang="en-US" sz="900" kern="0" dirty="0" err="1">
                    <a:solidFill>
                      <a:srgbClr val="000000"/>
                    </a:solidFill>
                    <a:latin typeface="Avenir Book" panose="020B0503020203020204" pitchFamily="34" charset="-78"/>
                    <a:cs typeface="Avenir Book" panose="020B0503020203020204" pitchFamily="34" charset="-78"/>
                  </a:rPr>
                  <a:t>ssthresh</a:t>
                </a:r>
                <a:r>
                  <a:rPr lang="en-US" sz="900" kern="0" dirty="0">
                    <a:solidFill>
                      <a:srgbClr val="000000"/>
                    </a:solidFill>
                    <a:latin typeface="Avenir Book" panose="020B0503020203020204" pitchFamily="34" charset="-78"/>
                    <a:cs typeface="Avenir Book" panose="020B0503020203020204" pitchFamily="34" charset="-78"/>
                  </a:rPr>
                  <a:t>= </a:t>
                </a:r>
                <a:r>
                  <a:rPr lang="en-US" sz="900" kern="0" dirty="0" err="1">
                    <a:solidFill>
                      <a:srgbClr val="000000"/>
                    </a:solidFill>
                    <a:latin typeface="Avenir Book" panose="020B0503020203020204" pitchFamily="34" charset="-78"/>
                    <a:cs typeface="Avenir Book" panose="020B0503020203020204" pitchFamily="34" charset="-78"/>
                  </a:rPr>
                  <a:t>cwnd</a:t>
                </a:r>
                <a:r>
                  <a:rPr lang="en-US" sz="900" kern="0" dirty="0">
                    <a:solidFill>
                      <a:srgbClr val="000000"/>
                    </a:solidFill>
                    <a:latin typeface="Avenir Book" panose="020B0503020203020204" pitchFamily="34" charset="-78"/>
                    <a:cs typeface="Avenir Book" panose="020B0503020203020204" pitchFamily="34" charset="-78"/>
                  </a:rPr>
                  <a:t>/2</a:t>
                </a:r>
              </a:p>
              <a:p>
                <a:pPr algn="r" defTabSz="685800" fontAlgn="base">
                  <a:lnSpc>
                    <a:spcPct val="80000"/>
                  </a:lnSpc>
                  <a:spcBef>
                    <a:spcPct val="0"/>
                  </a:spcBef>
                  <a:spcAft>
                    <a:spcPct val="0"/>
                  </a:spcAft>
                  <a:defRPr/>
                </a:pPr>
                <a:r>
                  <a:rPr lang="en-US" sz="900" kern="0" dirty="0" err="1">
                    <a:solidFill>
                      <a:srgbClr val="000000"/>
                    </a:solidFill>
                    <a:latin typeface="Avenir Book" panose="020B0503020203020204" pitchFamily="34" charset="-78"/>
                    <a:cs typeface="Avenir Book" panose="020B0503020203020204" pitchFamily="34" charset="-78"/>
                  </a:rPr>
                  <a:t>cwnd</a:t>
                </a:r>
                <a:r>
                  <a:rPr lang="en-US" sz="900" kern="0" dirty="0">
                    <a:solidFill>
                      <a:srgbClr val="000000"/>
                    </a:solidFill>
                    <a:latin typeface="Avenir Book" panose="020B0503020203020204" pitchFamily="34" charset="-78"/>
                    <a:cs typeface="Avenir Book" panose="020B0503020203020204" pitchFamily="34" charset="-78"/>
                  </a:rPr>
                  <a:t> = </a:t>
                </a:r>
                <a:r>
                  <a:rPr lang="en-US" sz="900" kern="0" dirty="0" err="1">
                    <a:solidFill>
                      <a:srgbClr val="000000"/>
                    </a:solidFill>
                    <a:latin typeface="Avenir Book" panose="020B0503020203020204" pitchFamily="34" charset="-78"/>
                    <a:cs typeface="Avenir Book" panose="020B0503020203020204" pitchFamily="34" charset="-78"/>
                  </a:rPr>
                  <a:t>ssthresh</a:t>
                </a:r>
                <a:r>
                  <a:rPr lang="en-US" sz="900" kern="0" dirty="0">
                    <a:solidFill>
                      <a:srgbClr val="000000"/>
                    </a:solidFill>
                    <a:latin typeface="Avenir Book" panose="020B0503020203020204" pitchFamily="34" charset="-78"/>
                    <a:cs typeface="Avenir Book" panose="020B0503020203020204" pitchFamily="34" charset="-78"/>
                  </a:rPr>
                  <a:t> + 3</a:t>
                </a:r>
              </a:p>
              <a:p>
                <a:pPr algn="r" defTabSz="685800" fontAlgn="base">
                  <a:lnSpc>
                    <a:spcPct val="80000"/>
                  </a:lnSpc>
                  <a:spcBef>
                    <a:spcPct val="0"/>
                  </a:spcBef>
                  <a:spcAft>
                    <a:spcPct val="0"/>
                  </a:spcAft>
                  <a:defRPr/>
                </a:pPr>
                <a:r>
                  <a:rPr lang="en-US" sz="900" i="1" kern="0" dirty="0">
                    <a:solidFill>
                      <a:srgbClr val="000099"/>
                    </a:solidFill>
                    <a:latin typeface="Avenir Book" panose="020B0503020203020204" pitchFamily="34" charset="-78"/>
                    <a:cs typeface="Avenir Book" panose="020B0503020203020204" pitchFamily="34" charset="-78"/>
                  </a:rPr>
                  <a:t>retransmit missing segment</a:t>
                </a:r>
              </a:p>
              <a:p>
                <a:pPr algn="r" defTabSz="685800" fontAlgn="base">
                  <a:lnSpc>
                    <a:spcPct val="80000"/>
                  </a:lnSpc>
                  <a:spcBef>
                    <a:spcPct val="0"/>
                  </a:spcBef>
                  <a:spcAft>
                    <a:spcPct val="0"/>
                  </a:spcAft>
                  <a:defRPr/>
                </a:pPr>
                <a:endParaRPr lang="en-US" sz="900" kern="0" dirty="0">
                  <a:solidFill>
                    <a:srgbClr val="808080"/>
                  </a:solidFill>
                  <a:latin typeface="Avenir Book" panose="020B0503020203020204" pitchFamily="34" charset="-78"/>
                  <a:cs typeface="Avenir Book" panose="020B0503020203020204" pitchFamily="34" charset="-78"/>
                </a:endParaRPr>
              </a:p>
            </p:txBody>
          </p:sp>
          <p:sp>
            <p:nvSpPr>
              <p:cNvPr id="167" name="Line 214">
                <a:extLst>
                  <a:ext uri="{FF2B5EF4-FFF2-40B4-BE49-F238E27FC236}">
                    <a16:creationId xmlns:a16="http://schemas.microsoft.com/office/drawing/2014/main" id="{B74A6245-A319-3040-A4FD-51070B302938}"/>
                  </a:ext>
                </a:extLst>
              </p:cNvPr>
              <p:cNvSpPr>
                <a:spLocks noChangeShapeType="1"/>
              </p:cNvSpPr>
              <p:nvPr/>
            </p:nvSpPr>
            <p:spPr bwMode="auto">
              <a:xfrm>
                <a:off x="563" y="2913"/>
                <a:ext cx="897"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9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68" name="Text Box 215">
                <a:extLst>
                  <a:ext uri="{FF2B5EF4-FFF2-40B4-BE49-F238E27FC236}">
                    <a16:creationId xmlns:a16="http://schemas.microsoft.com/office/drawing/2014/main" id="{92605A3F-01AC-204D-8ED2-AD8024A64FEF}"/>
                  </a:ext>
                </a:extLst>
              </p:cNvPr>
              <p:cNvSpPr txBox="1">
                <a:spLocks noChangeArrowheads="1"/>
              </p:cNvSpPr>
              <p:nvPr/>
            </p:nvSpPr>
            <p:spPr bwMode="auto">
              <a:xfrm>
                <a:off x="530" y="2758"/>
                <a:ext cx="1005"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fontAlgn="base">
                  <a:spcBef>
                    <a:spcPct val="0"/>
                  </a:spcBef>
                  <a:spcAft>
                    <a:spcPct val="0"/>
                  </a:spcAft>
                  <a:defRPr/>
                </a:pPr>
                <a:r>
                  <a:rPr lang="en-US" sz="900" kern="0" dirty="0" err="1">
                    <a:solidFill>
                      <a:srgbClr val="000000"/>
                    </a:solidFill>
                    <a:latin typeface="Avenir Book" panose="020B0503020203020204" pitchFamily="34" charset="-78"/>
                    <a:cs typeface="Avenir Book" panose="020B0503020203020204" pitchFamily="34" charset="-78"/>
                  </a:rPr>
                  <a:t>dupACKcount</a:t>
                </a:r>
                <a:r>
                  <a:rPr lang="en-US" sz="900" kern="0" dirty="0">
                    <a:solidFill>
                      <a:srgbClr val="000000"/>
                    </a:solidFill>
                    <a:latin typeface="Avenir Book" panose="020B0503020203020204" pitchFamily="34" charset="-78"/>
                    <a:cs typeface="Avenir Book" panose="020B0503020203020204" pitchFamily="34" charset="-78"/>
                  </a:rPr>
                  <a:t> == 3</a:t>
                </a:r>
              </a:p>
            </p:txBody>
          </p:sp>
        </p:grpSp>
        <p:grpSp>
          <p:nvGrpSpPr>
            <p:cNvPr id="160" name="Group 216">
              <a:extLst>
                <a:ext uri="{FF2B5EF4-FFF2-40B4-BE49-F238E27FC236}">
                  <a16:creationId xmlns:a16="http://schemas.microsoft.com/office/drawing/2014/main" id="{88759198-6D7D-C744-9B7A-D82AAED1D6D1}"/>
                </a:ext>
              </a:extLst>
            </p:cNvPr>
            <p:cNvGrpSpPr>
              <a:grpSpLocks/>
            </p:cNvGrpSpPr>
            <p:nvPr/>
          </p:nvGrpSpPr>
          <p:grpSpPr bwMode="auto">
            <a:xfrm>
              <a:off x="1813" y="2454"/>
              <a:ext cx="1371" cy="590"/>
              <a:chOff x="419" y="2872"/>
              <a:chExt cx="1371" cy="590"/>
            </a:xfrm>
          </p:grpSpPr>
          <p:sp>
            <p:nvSpPr>
              <p:cNvPr id="163" name="Text Box 217">
                <a:extLst>
                  <a:ext uri="{FF2B5EF4-FFF2-40B4-BE49-F238E27FC236}">
                    <a16:creationId xmlns:a16="http://schemas.microsoft.com/office/drawing/2014/main" id="{D4ECB2B0-F2B3-8C4C-BF69-C3CF649CE91F}"/>
                  </a:ext>
                </a:extLst>
              </p:cNvPr>
              <p:cNvSpPr txBox="1">
                <a:spLocks noChangeArrowheads="1"/>
              </p:cNvSpPr>
              <p:nvPr/>
            </p:nvSpPr>
            <p:spPr bwMode="auto">
              <a:xfrm>
                <a:off x="439" y="2872"/>
                <a:ext cx="490"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fontAlgn="base">
                  <a:spcBef>
                    <a:spcPct val="0"/>
                  </a:spcBef>
                  <a:spcAft>
                    <a:spcPct val="0"/>
                  </a:spcAft>
                  <a:defRPr/>
                </a:pPr>
                <a:r>
                  <a:rPr lang="en-US" sz="900" kern="0">
                    <a:solidFill>
                      <a:srgbClr val="000000"/>
                    </a:solidFill>
                    <a:latin typeface="Avenir Book" panose="020B0503020203020204" pitchFamily="34" charset="-78"/>
                    <a:cs typeface="Avenir Book" panose="020B0503020203020204" pitchFamily="34" charset="-78"/>
                  </a:rPr>
                  <a:t>timeout</a:t>
                </a:r>
              </a:p>
            </p:txBody>
          </p:sp>
          <p:sp>
            <p:nvSpPr>
              <p:cNvPr id="164" name="Text Box 218">
                <a:extLst>
                  <a:ext uri="{FF2B5EF4-FFF2-40B4-BE49-F238E27FC236}">
                    <a16:creationId xmlns:a16="http://schemas.microsoft.com/office/drawing/2014/main" id="{2E4D69CF-352A-DC44-ABC3-90682BEB8316}"/>
                  </a:ext>
                </a:extLst>
              </p:cNvPr>
              <p:cNvSpPr txBox="1">
                <a:spLocks noChangeArrowheads="1"/>
              </p:cNvSpPr>
              <p:nvPr/>
            </p:nvSpPr>
            <p:spPr bwMode="auto">
              <a:xfrm>
                <a:off x="419" y="2989"/>
                <a:ext cx="1371" cy="4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fontAlgn="base">
                  <a:lnSpc>
                    <a:spcPct val="85000"/>
                  </a:lnSpc>
                  <a:spcBef>
                    <a:spcPct val="0"/>
                  </a:spcBef>
                  <a:spcAft>
                    <a:spcPct val="0"/>
                  </a:spcAft>
                  <a:defRPr/>
                </a:pPr>
                <a:r>
                  <a:rPr lang="en-US" sz="900" kern="0">
                    <a:solidFill>
                      <a:srgbClr val="000000"/>
                    </a:solidFill>
                    <a:latin typeface="Avenir Book" panose="020B0503020203020204" pitchFamily="34" charset="-78"/>
                    <a:cs typeface="Avenir Book" panose="020B0503020203020204" pitchFamily="34" charset="-78"/>
                  </a:rPr>
                  <a:t>ssthresh = cwnd/2</a:t>
                </a:r>
              </a:p>
              <a:p>
                <a:pPr defTabSz="685800" fontAlgn="base">
                  <a:lnSpc>
                    <a:spcPct val="85000"/>
                  </a:lnSpc>
                  <a:spcBef>
                    <a:spcPct val="0"/>
                  </a:spcBef>
                  <a:spcAft>
                    <a:spcPct val="0"/>
                  </a:spcAft>
                  <a:defRPr/>
                </a:pPr>
                <a:r>
                  <a:rPr lang="en-US" sz="900" kern="0">
                    <a:solidFill>
                      <a:srgbClr val="000000"/>
                    </a:solidFill>
                    <a:latin typeface="Avenir Book" panose="020B0503020203020204" pitchFamily="34" charset="-78"/>
                    <a:cs typeface="Avenir Book" panose="020B0503020203020204" pitchFamily="34" charset="-78"/>
                  </a:rPr>
                  <a:t>cwnd = 1 </a:t>
                </a:r>
              </a:p>
              <a:p>
                <a:pPr defTabSz="685800" fontAlgn="base">
                  <a:lnSpc>
                    <a:spcPct val="85000"/>
                  </a:lnSpc>
                  <a:spcBef>
                    <a:spcPct val="0"/>
                  </a:spcBef>
                  <a:spcAft>
                    <a:spcPct val="0"/>
                  </a:spcAft>
                  <a:defRPr/>
                </a:pPr>
                <a:r>
                  <a:rPr lang="en-US" sz="900" kern="0">
                    <a:solidFill>
                      <a:srgbClr val="000000"/>
                    </a:solidFill>
                    <a:latin typeface="Avenir Book" panose="020B0503020203020204" pitchFamily="34" charset="-78"/>
                    <a:cs typeface="Avenir Book" panose="020B0503020203020204" pitchFamily="34" charset="-78"/>
                  </a:rPr>
                  <a:t>dupACKcount = 0</a:t>
                </a:r>
              </a:p>
              <a:p>
                <a:pPr defTabSz="685800" fontAlgn="base">
                  <a:lnSpc>
                    <a:spcPct val="85000"/>
                  </a:lnSpc>
                  <a:spcBef>
                    <a:spcPct val="0"/>
                  </a:spcBef>
                  <a:spcAft>
                    <a:spcPct val="0"/>
                  </a:spcAft>
                  <a:defRPr/>
                </a:pPr>
                <a:r>
                  <a:rPr lang="en-US" sz="900" i="1" kern="0">
                    <a:solidFill>
                      <a:srgbClr val="000099"/>
                    </a:solidFill>
                    <a:latin typeface="Avenir Book" panose="020B0503020203020204" pitchFamily="34" charset="-78"/>
                    <a:cs typeface="Avenir Book" panose="020B0503020203020204" pitchFamily="34" charset="-78"/>
                  </a:rPr>
                  <a:t>retransmit missing segment</a:t>
                </a:r>
                <a:r>
                  <a:rPr lang="en-US" sz="900" kern="0">
                    <a:solidFill>
                      <a:srgbClr val="000000"/>
                    </a:solidFill>
                    <a:latin typeface="Avenir Book" panose="020B0503020203020204" pitchFamily="34" charset="-78"/>
                    <a:cs typeface="Avenir Book" panose="020B0503020203020204" pitchFamily="34" charset="-78"/>
                  </a:rPr>
                  <a:t> </a:t>
                </a:r>
              </a:p>
            </p:txBody>
          </p:sp>
          <p:sp>
            <p:nvSpPr>
              <p:cNvPr id="165" name="Line 219">
                <a:extLst>
                  <a:ext uri="{FF2B5EF4-FFF2-40B4-BE49-F238E27FC236}">
                    <a16:creationId xmlns:a16="http://schemas.microsoft.com/office/drawing/2014/main" id="{87674141-7331-B643-AD17-90663185B00F}"/>
                  </a:ext>
                </a:extLst>
              </p:cNvPr>
              <p:cNvSpPr>
                <a:spLocks noChangeShapeType="1"/>
              </p:cNvSpPr>
              <p:nvPr/>
            </p:nvSpPr>
            <p:spPr bwMode="auto">
              <a:xfrm>
                <a:off x="471" y="3014"/>
                <a:ext cx="697"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9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61" name="Freeform 225">
              <a:extLst>
                <a:ext uri="{FF2B5EF4-FFF2-40B4-BE49-F238E27FC236}">
                  <a16:creationId xmlns:a16="http://schemas.microsoft.com/office/drawing/2014/main" id="{D0DF1910-CE16-3F4D-82F2-6661A32D1366}"/>
                </a:ext>
              </a:extLst>
            </p:cNvPr>
            <p:cNvSpPr>
              <a:spLocks/>
            </p:cNvSpPr>
            <p:nvPr/>
          </p:nvSpPr>
          <p:spPr bwMode="auto">
            <a:xfrm>
              <a:off x="1722" y="2129"/>
              <a:ext cx="740" cy="1146"/>
            </a:xfrm>
            <a:custGeom>
              <a:avLst/>
              <a:gdLst>
                <a:gd name="T0" fmla="*/ 0 w 740"/>
                <a:gd name="T1" fmla="*/ 0 h 1146"/>
                <a:gd name="T2" fmla="*/ 0 w 740"/>
                <a:gd name="T3" fmla="*/ 1146 h 1146"/>
                <a:gd name="T4" fmla="*/ 740 w 740"/>
                <a:gd name="T5" fmla="*/ 1146 h 1146"/>
                <a:gd name="T6" fmla="*/ 0 60000 65536"/>
                <a:gd name="T7" fmla="*/ 0 60000 65536"/>
                <a:gd name="T8" fmla="*/ 0 60000 65536"/>
              </a:gdLst>
              <a:ahLst/>
              <a:cxnLst>
                <a:cxn ang="T6">
                  <a:pos x="T0" y="T1"/>
                </a:cxn>
                <a:cxn ang="T7">
                  <a:pos x="T2" y="T3"/>
                </a:cxn>
                <a:cxn ang="T8">
                  <a:pos x="T4" y="T5"/>
                </a:cxn>
              </a:cxnLst>
              <a:rect l="0" t="0" r="r" b="b"/>
              <a:pathLst>
                <a:path w="740" h="1146">
                  <a:moveTo>
                    <a:pt x="0" y="0"/>
                  </a:moveTo>
                  <a:lnTo>
                    <a:pt x="0" y="1146"/>
                  </a:lnTo>
                  <a:lnTo>
                    <a:pt x="740" y="1146"/>
                  </a:lnTo>
                </a:path>
              </a:pathLst>
            </a:custGeom>
            <a:noFill/>
            <a:ln w="9525">
              <a:solidFill>
                <a:srgbClr val="0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9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62" name="Freeform 226">
              <a:extLst>
                <a:ext uri="{FF2B5EF4-FFF2-40B4-BE49-F238E27FC236}">
                  <a16:creationId xmlns:a16="http://schemas.microsoft.com/office/drawing/2014/main" id="{C17ADBE8-E774-7744-9627-8EAB27CA498D}"/>
                </a:ext>
              </a:extLst>
            </p:cNvPr>
            <p:cNvSpPr>
              <a:spLocks/>
            </p:cNvSpPr>
            <p:nvPr/>
          </p:nvSpPr>
          <p:spPr bwMode="auto">
            <a:xfrm>
              <a:off x="1791" y="2146"/>
              <a:ext cx="700" cy="1051"/>
            </a:xfrm>
            <a:custGeom>
              <a:avLst/>
              <a:gdLst>
                <a:gd name="T0" fmla="*/ 700 w 700"/>
                <a:gd name="T1" fmla="*/ 1051 h 1051"/>
                <a:gd name="T2" fmla="*/ 0 w 700"/>
                <a:gd name="T3" fmla="*/ 1051 h 1051"/>
                <a:gd name="T4" fmla="*/ 0 w 700"/>
                <a:gd name="T5" fmla="*/ 0 h 1051"/>
                <a:gd name="T6" fmla="*/ 0 60000 65536"/>
                <a:gd name="T7" fmla="*/ 0 60000 65536"/>
                <a:gd name="T8" fmla="*/ 0 60000 65536"/>
              </a:gdLst>
              <a:ahLst/>
              <a:cxnLst>
                <a:cxn ang="T6">
                  <a:pos x="T0" y="T1"/>
                </a:cxn>
                <a:cxn ang="T7">
                  <a:pos x="T2" y="T3"/>
                </a:cxn>
                <a:cxn ang="T8">
                  <a:pos x="T4" y="T5"/>
                </a:cxn>
              </a:cxnLst>
              <a:rect l="0" t="0" r="r" b="b"/>
              <a:pathLst>
                <a:path w="700" h="1051">
                  <a:moveTo>
                    <a:pt x="700" y="1051"/>
                  </a:moveTo>
                  <a:lnTo>
                    <a:pt x="0" y="1051"/>
                  </a:lnTo>
                  <a:lnTo>
                    <a:pt x="0" y="0"/>
                  </a:lnTo>
                </a:path>
              </a:pathLst>
            </a:custGeom>
            <a:noFill/>
            <a:ln w="9525">
              <a:solidFill>
                <a:srgbClr val="0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9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69" name="Group 244">
            <a:extLst>
              <a:ext uri="{FF2B5EF4-FFF2-40B4-BE49-F238E27FC236}">
                <a16:creationId xmlns:a16="http://schemas.microsoft.com/office/drawing/2014/main" id="{E119EB29-C756-884C-BC38-0987621B3623}"/>
              </a:ext>
            </a:extLst>
          </p:cNvPr>
          <p:cNvGrpSpPr>
            <a:grpSpLocks/>
          </p:cNvGrpSpPr>
          <p:nvPr/>
        </p:nvGrpSpPr>
        <p:grpSpPr bwMode="auto">
          <a:xfrm>
            <a:off x="6459807" y="2799310"/>
            <a:ext cx="2491979" cy="1519236"/>
            <a:chOff x="3371" y="2124"/>
            <a:chExt cx="2093" cy="1276"/>
          </a:xfrm>
        </p:grpSpPr>
        <p:grpSp>
          <p:nvGrpSpPr>
            <p:cNvPr id="170" name="Group 201">
              <a:extLst>
                <a:ext uri="{FF2B5EF4-FFF2-40B4-BE49-F238E27FC236}">
                  <a16:creationId xmlns:a16="http://schemas.microsoft.com/office/drawing/2014/main" id="{4F04D146-2950-3743-B95A-4A10EFF81DB8}"/>
                </a:ext>
              </a:extLst>
            </p:cNvPr>
            <p:cNvGrpSpPr>
              <a:grpSpLocks/>
            </p:cNvGrpSpPr>
            <p:nvPr/>
          </p:nvGrpSpPr>
          <p:grpSpPr bwMode="auto">
            <a:xfrm>
              <a:off x="4120" y="2796"/>
              <a:ext cx="1344" cy="604"/>
              <a:chOff x="4142" y="2802"/>
              <a:chExt cx="1344" cy="604"/>
            </a:xfrm>
          </p:grpSpPr>
          <p:sp>
            <p:nvSpPr>
              <p:cNvPr id="172" name="Text Box 202">
                <a:extLst>
                  <a:ext uri="{FF2B5EF4-FFF2-40B4-BE49-F238E27FC236}">
                    <a16:creationId xmlns:a16="http://schemas.microsoft.com/office/drawing/2014/main" id="{9BFA3E4C-9614-6849-975F-C63A42B8182A}"/>
                  </a:ext>
                </a:extLst>
              </p:cNvPr>
              <p:cNvSpPr txBox="1">
                <a:spLocks noChangeArrowheads="1"/>
              </p:cNvSpPr>
              <p:nvPr/>
            </p:nvSpPr>
            <p:spPr bwMode="auto">
              <a:xfrm>
                <a:off x="4142" y="2956"/>
                <a:ext cx="1344" cy="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fontAlgn="base">
                  <a:lnSpc>
                    <a:spcPct val="80000"/>
                  </a:lnSpc>
                  <a:spcBef>
                    <a:spcPct val="0"/>
                  </a:spcBef>
                  <a:spcAft>
                    <a:spcPct val="0"/>
                  </a:spcAft>
                  <a:defRPr/>
                </a:pPr>
                <a:r>
                  <a:rPr lang="en-US" sz="900" kern="0" dirty="0" err="1">
                    <a:solidFill>
                      <a:srgbClr val="000000"/>
                    </a:solidFill>
                    <a:latin typeface="Avenir Book" panose="020B0503020203020204" pitchFamily="34" charset="-78"/>
                    <a:cs typeface="Avenir Book" panose="020B0503020203020204" pitchFamily="34" charset="-78"/>
                  </a:rPr>
                  <a:t>ssthresh</a:t>
                </a:r>
                <a:r>
                  <a:rPr lang="en-US" sz="900" kern="0" dirty="0">
                    <a:solidFill>
                      <a:srgbClr val="000000"/>
                    </a:solidFill>
                    <a:latin typeface="Avenir Book" panose="020B0503020203020204" pitchFamily="34" charset="-78"/>
                    <a:cs typeface="Avenir Book" panose="020B0503020203020204" pitchFamily="34" charset="-78"/>
                  </a:rPr>
                  <a:t>= </a:t>
                </a:r>
                <a:r>
                  <a:rPr lang="en-US" sz="900" kern="0" dirty="0" err="1">
                    <a:solidFill>
                      <a:srgbClr val="000000"/>
                    </a:solidFill>
                    <a:latin typeface="Avenir Book" panose="020B0503020203020204" pitchFamily="34" charset="-78"/>
                    <a:cs typeface="Avenir Book" panose="020B0503020203020204" pitchFamily="34" charset="-78"/>
                  </a:rPr>
                  <a:t>cwnd</a:t>
                </a:r>
                <a:r>
                  <a:rPr lang="en-US" sz="900" kern="0" dirty="0">
                    <a:solidFill>
                      <a:srgbClr val="000000"/>
                    </a:solidFill>
                    <a:latin typeface="Avenir Book" panose="020B0503020203020204" pitchFamily="34" charset="-78"/>
                    <a:cs typeface="Avenir Book" panose="020B0503020203020204" pitchFamily="34" charset="-78"/>
                  </a:rPr>
                  <a:t>/2</a:t>
                </a:r>
              </a:p>
              <a:p>
                <a:pPr defTabSz="685800" fontAlgn="base">
                  <a:lnSpc>
                    <a:spcPct val="80000"/>
                  </a:lnSpc>
                  <a:spcBef>
                    <a:spcPct val="0"/>
                  </a:spcBef>
                  <a:spcAft>
                    <a:spcPct val="0"/>
                  </a:spcAft>
                  <a:defRPr/>
                </a:pPr>
                <a:r>
                  <a:rPr lang="en-US" sz="900" kern="0" dirty="0" err="1">
                    <a:solidFill>
                      <a:srgbClr val="000000"/>
                    </a:solidFill>
                    <a:latin typeface="Avenir Book" panose="020B0503020203020204" pitchFamily="34" charset="-78"/>
                    <a:cs typeface="Avenir Book" panose="020B0503020203020204" pitchFamily="34" charset="-78"/>
                  </a:rPr>
                  <a:t>cwnd</a:t>
                </a:r>
                <a:r>
                  <a:rPr lang="en-US" sz="900" kern="0" dirty="0">
                    <a:solidFill>
                      <a:srgbClr val="000000"/>
                    </a:solidFill>
                    <a:latin typeface="Avenir Book" panose="020B0503020203020204" pitchFamily="34" charset="-78"/>
                    <a:cs typeface="Avenir Book" panose="020B0503020203020204" pitchFamily="34" charset="-78"/>
                  </a:rPr>
                  <a:t> = </a:t>
                </a:r>
                <a:r>
                  <a:rPr lang="en-US" sz="900" kern="0" dirty="0" err="1">
                    <a:solidFill>
                      <a:srgbClr val="000000"/>
                    </a:solidFill>
                    <a:latin typeface="Avenir Book" panose="020B0503020203020204" pitchFamily="34" charset="-78"/>
                    <a:cs typeface="Avenir Book" panose="020B0503020203020204" pitchFamily="34" charset="-78"/>
                  </a:rPr>
                  <a:t>ssthresh</a:t>
                </a:r>
                <a:r>
                  <a:rPr lang="en-US" sz="900" kern="0" dirty="0">
                    <a:solidFill>
                      <a:srgbClr val="000000"/>
                    </a:solidFill>
                    <a:latin typeface="Avenir Book" panose="020B0503020203020204" pitchFamily="34" charset="-78"/>
                    <a:cs typeface="Avenir Book" panose="020B0503020203020204" pitchFamily="34" charset="-78"/>
                  </a:rPr>
                  <a:t> + 3</a:t>
                </a:r>
              </a:p>
              <a:p>
                <a:pPr defTabSz="685800" fontAlgn="base">
                  <a:lnSpc>
                    <a:spcPct val="80000"/>
                  </a:lnSpc>
                  <a:spcBef>
                    <a:spcPct val="0"/>
                  </a:spcBef>
                  <a:spcAft>
                    <a:spcPct val="0"/>
                  </a:spcAft>
                  <a:defRPr/>
                </a:pPr>
                <a:r>
                  <a:rPr lang="en-US" sz="900" i="1" kern="0" dirty="0">
                    <a:solidFill>
                      <a:srgbClr val="000099"/>
                    </a:solidFill>
                    <a:latin typeface="Avenir Book" panose="020B0503020203020204" pitchFamily="34" charset="-78"/>
                    <a:cs typeface="Avenir Book" panose="020B0503020203020204" pitchFamily="34" charset="-78"/>
                  </a:rPr>
                  <a:t>retransmit missing segment</a:t>
                </a:r>
              </a:p>
              <a:p>
                <a:pPr defTabSz="685800" fontAlgn="base">
                  <a:lnSpc>
                    <a:spcPct val="80000"/>
                  </a:lnSpc>
                  <a:spcBef>
                    <a:spcPct val="0"/>
                  </a:spcBef>
                  <a:spcAft>
                    <a:spcPct val="0"/>
                  </a:spcAft>
                  <a:defRPr/>
                </a:pPr>
                <a:endParaRPr lang="en-US" sz="900" i="1" kern="0" dirty="0">
                  <a:solidFill>
                    <a:srgbClr val="000000"/>
                  </a:solidFill>
                  <a:latin typeface="Avenir Book" panose="020B0503020203020204" pitchFamily="34" charset="-78"/>
                  <a:cs typeface="Avenir Book" panose="020B0503020203020204" pitchFamily="34" charset="-78"/>
                </a:endParaRPr>
              </a:p>
            </p:txBody>
          </p:sp>
          <p:sp>
            <p:nvSpPr>
              <p:cNvPr id="173" name="Line 203">
                <a:extLst>
                  <a:ext uri="{FF2B5EF4-FFF2-40B4-BE49-F238E27FC236}">
                    <a16:creationId xmlns:a16="http://schemas.microsoft.com/office/drawing/2014/main" id="{0526C70E-8831-7543-9A32-E54939C11F43}"/>
                  </a:ext>
                </a:extLst>
              </p:cNvPr>
              <p:cNvSpPr>
                <a:spLocks noChangeShapeType="1"/>
              </p:cNvSpPr>
              <p:nvPr/>
            </p:nvSpPr>
            <p:spPr bwMode="auto">
              <a:xfrm>
                <a:off x="4211" y="2950"/>
                <a:ext cx="53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9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74" name="Text Box 204">
                <a:extLst>
                  <a:ext uri="{FF2B5EF4-FFF2-40B4-BE49-F238E27FC236}">
                    <a16:creationId xmlns:a16="http://schemas.microsoft.com/office/drawing/2014/main" id="{E38A96D7-56D5-4A41-8FD3-090F5E1651F2}"/>
                  </a:ext>
                </a:extLst>
              </p:cNvPr>
              <p:cNvSpPr txBox="1">
                <a:spLocks noChangeArrowheads="1"/>
              </p:cNvSpPr>
              <p:nvPr/>
            </p:nvSpPr>
            <p:spPr bwMode="auto">
              <a:xfrm>
                <a:off x="4154" y="2802"/>
                <a:ext cx="1005"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fontAlgn="base">
                  <a:spcBef>
                    <a:spcPct val="0"/>
                  </a:spcBef>
                  <a:spcAft>
                    <a:spcPct val="0"/>
                  </a:spcAft>
                  <a:defRPr/>
                </a:pPr>
                <a:r>
                  <a:rPr lang="en-US" sz="900" kern="0">
                    <a:solidFill>
                      <a:srgbClr val="000000"/>
                    </a:solidFill>
                    <a:latin typeface="Avenir Book" panose="020B0503020203020204" pitchFamily="34" charset="-78"/>
                    <a:cs typeface="Avenir Book" panose="020B0503020203020204" pitchFamily="34" charset="-78"/>
                  </a:rPr>
                  <a:t>dupACKcount == 3</a:t>
                </a:r>
              </a:p>
            </p:txBody>
          </p:sp>
        </p:grpSp>
        <p:sp>
          <p:nvSpPr>
            <p:cNvPr id="171" name="Freeform 227">
              <a:extLst>
                <a:ext uri="{FF2B5EF4-FFF2-40B4-BE49-F238E27FC236}">
                  <a16:creationId xmlns:a16="http://schemas.microsoft.com/office/drawing/2014/main" id="{88695EF7-3EC6-874B-9CFA-5F89AE2AD674}"/>
                </a:ext>
              </a:extLst>
            </p:cNvPr>
            <p:cNvSpPr>
              <a:spLocks/>
            </p:cNvSpPr>
            <p:nvPr/>
          </p:nvSpPr>
          <p:spPr bwMode="auto">
            <a:xfrm flipH="1">
              <a:off x="3371" y="2124"/>
              <a:ext cx="740" cy="1146"/>
            </a:xfrm>
            <a:custGeom>
              <a:avLst/>
              <a:gdLst>
                <a:gd name="T0" fmla="*/ 0 w 740"/>
                <a:gd name="T1" fmla="*/ 0 h 1146"/>
                <a:gd name="T2" fmla="*/ 0 w 740"/>
                <a:gd name="T3" fmla="*/ 1146 h 1146"/>
                <a:gd name="T4" fmla="*/ 740 w 740"/>
                <a:gd name="T5" fmla="*/ 1146 h 1146"/>
                <a:gd name="T6" fmla="*/ 0 60000 65536"/>
                <a:gd name="T7" fmla="*/ 0 60000 65536"/>
                <a:gd name="T8" fmla="*/ 0 60000 65536"/>
              </a:gdLst>
              <a:ahLst/>
              <a:cxnLst>
                <a:cxn ang="T6">
                  <a:pos x="T0" y="T1"/>
                </a:cxn>
                <a:cxn ang="T7">
                  <a:pos x="T2" y="T3"/>
                </a:cxn>
                <a:cxn ang="T8">
                  <a:pos x="T4" y="T5"/>
                </a:cxn>
              </a:cxnLst>
              <a:rect l="0" t="0" r="r" b="b"/>
              <a:pathLst>
                <a:path w="740" h="1146">
                  <a:moveTo>
                    <a:pt x="0" y="0"/>
                  </a:moveTo>
                  <a:lnTo>
                    <a:pt x="0" y="1146"/>
                  </a:lnTo>
                  <a:lnTo>
                    <a:pt x="740" y="1146"/>
                  </a:lnTo>
                </a:path>
              </a:pathLst>
            </a:custGeom>
            <a:noFill/>
            <a:ln w="9525">
              <a:solidFill>
                <a:srgbClr val="0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9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75" name="Group 243">
            <a:extLst>
              <a:ext uri="{FF2B5EF4-FFF2-40B4-BE49-F238E27FC236}">
                <a16:creationId xmlns:a16="http://schemas.microsoft.com/office/drawing/2014/main" id="{0C2B747B-2F42-7146-A691-54156D653646}"/>
              </a:ext>
            </a:extLst>
          </p:cNvPr>
          <p:cNvGrpSpPr>
            <a:grpSpLocks/>
          </p:cNvGrpSpPr>
          <p:nvPr/>
        </p:nvGrpSpPr>
        <p:grpSpPr bwMode="auto">
          <a:xfrm>
            <a:off x="6099048" y="2818363"/>
            <a:ext cx="1141811" cy="1313260"/>
            <a:chOff x="3068" y="2140"/>
            <a:chExt cx="959" cy="1103"/>
          </a:xfrm>
        </p:grpSpPr>
        <p:sp>
          <p:nvSpPr>
            <p:cNvPr id="176" name="Freeform 228">
              <a:extLst>
                <a:ext uri="{FF2B5EF4-FFF2-40B4-BE49-F238E27FC236}">
                  <a16:creationId xmlns:a16="http://schemas.microsoft.com/office/drawing/2014/main" id="{BFB3D697-0B16-7148-BB51-FD8EA08C4A4A}"/>
                </a:ext>
              </a:extLst>
            </p:cNvPr>
            <p:cNvSpPr>
              <a:spLocks/>
            </p:cNvSpPr>
            <p:nvPr/>
          </p:nvSpPr>
          <p:spPr bwMode="auto">
            <a:xfrm flipH="1">
              <a:off x="3327" y="2140"/>
              <a:ext cx="700" cy="1051"/>
            </a:xfrm>
            <a:custGeom>
              <a:avLst/>
              <a:gdLst>
                <a:gd name="T0" fmla="*/ 700 w 700"/>
                <a:gd name="T1" fmla="*/ 1051 h 1051"/>
                <a:gd name="T2" fmla="*/ 0 w 700"/>
                <a:gd name="T3" fmla="*/ 1051 h 1051"/>
                <a:gd name="T4" fmla="*/ 0 w 700"/>
                <a:gd name="T5" fmla="*/ 0 h 1051"/>
                <a:gd name="T6" fmla="*/ 0 60000 65536"/>
                <a:gd name="T7" fmla="*/ 0 60000 65536"/>
                <a:gd name="T8" fmla="*/ 0 60000 65536"/>
              </a:gdLst>
              <a:ahLst/>
              <a:cxnLst>
                <a:cxn ang="T6">
                  <a:pos x="T0" y="T1"/>
                </a:cxn>
                <a:cxn ang="T7">
                  <a:pos x="T2" y="T3"/>
                </a:cxn>
                <a:cxn ang="T8">
                  <a:pos x="T4" y="T5"/>
                </a:cxn>
              </a:cxnLst>
              <a:rect l="0" t="0" r="r" b="b"/>
              <a:pathLst>
                <a:path w="700" h="1051">
                  <a:moveTo>
                    <a:pt x="700" y="1051"/>
                  </a:moveTo>
                  <a:lnTo>
                    <a:pt x="0" y="1051"/>
                  </a:lnTo>
                  <a:lnTo>
                    <a:pt x="0" y="0"/>
                  </a:lnTo>
                </a:path>
              </a:pathLst>
            </a:custGeom>
            <a:noFill/>
            <a:ln w="9525">
              <a:solidFill>
                <a:srgbClr val="0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9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77" name="Group 229">
              <a:extLst>
                <a:ext uri="{FF2B5EF4-FFF2-40B4-BE49-F238E27FC236}">
                  <a16:creationId xmlns:a16="http://schemas.microsoft.com/office/drawing/2014/main" id="{93E7F93E-B410-1B4A-BF61-0D2CB5DE5C53}"/>
                </a:ext>
              </a:extLst>
            </p:cNvPr>
            <p:cNvGrpSpPr>
              <a:grpSpLocks/>
            </p:cNvGrpSpPr>
            <p:nvPr/>
          </p:nvGrpSpPr>
          <p:grpSpPr bwMode="auto">
            <a:xfrm>
              <a:off x="3068" y="2649"/>
              <a:ext cx="940" cy="594"/>
              <a:chOff x="860" y="3496"/>
              <a:chExt cx="940" cy="594"/>
            </a:xfrm>
          </p:grpSpPr>
          <p:sp>
            <p:nvSpPr>
              <p:cNvPr id="178" name="Text Box 230">
                <a:extLst>
                  <a:ext uri="{FF2B5EF4-FFF2-40B4-BE49-F238E27FC236}">
                    <a16:creationId xmlns:a16="http://schemas.microsoft.com/office/drawing/2014/main" id="{FAD437E2-871A-9848-91F5-5E5990E0131E}"/>
                  </a:ext>
                </a:extLst>
              </p:cNvPr>
              <p:cNvSpPr txBox="1">
                <a:spLocks noChangeArrowheads="1"/>
              </p:cNvSpPr>
              <p:nvPr/>
            </p:nvSpPr>
            <p:spPr bwMode="auto">
              <a:xfrm>
                <a:off x="860" y="3640"/>
                <a:ext cx="940" cy="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fontAlgn="base">
                  <a:lnSpc>
                    <a:spcPct val="80000"/>
                  </a:lnSpc>
                  <a:spcBef>
                    <a:spcPct val="0"/>
                  </a:spcBef>
                  <a:spcAft>
                    <a:spcPct val="0"/>
                  </a:spcAft>
                  <a:defRPr/>
                </a:pPr>
                <a:r>
                  <a:rPr lang="en-US" sz="900" kern="0" dirty="0" err="1">
                    <a:solidFill>
                      <a:srgbClr val="000000"/>
                    </a:solidFill>
                    <a:latin typeface="Avenir Book" panose="020B0503020203020204" pitchFamily="34" charset="-78"/>
                    <a:cs typeface="Avenir Book" panose="020B0503020203020204" pitchFamily="34" charset="-78"/>
                  </a:rPr>
                  <a:t>cwnd</a:t>
                </a:r>
                <a:r>
                  <a:rPr lang="en-US" sz="900" kern="0" dirty="0">
                    <a:solidFill>
                      <a:srgbClr val="000000"/>
                    </a:solidFill>
                    <a:latin typeface="Avenir Book" panose="020B0503020203020204" pitchFamily="34" charset="-78"/>
                    <a:cs typeface="Avenir Book" panose="020B0503020203020204" pitchFamily="34" charset="-78"/>
                  </a:rPr>
                  <a:t> = </a:t>
                </a:r>
                <a:r>
                  <a:rPr lang="en-US" sz="900" kern="0" dirty="0" err="1">
                    <a:solidFill>
                      <a:srgbClr val="000000"/>
                    </a:solidFill>
                    <a:latin typeface="Avenir Book" panose="020B0503020203020204" pitchFamily="34" charset="-78"/>
                    <a:cs typeface="Avenir Book" panose="020B0503020203020204" pitchFamily="34" charset="-78"/>
                  </a:rPr>
                  <a:t>ssthresh</a:t>
                </a:r>
                <a:endParaRPr lang="en-US" sz="900" kern="0" dirty="0">
                  <a:solidFill>
                    <a:srgbClr val="000000"/>
                  </a:solidFill>
                  <a:latin typeface="Avenir Book" panose="020B0503020203020204" pitchFamily="34" charset="-78"/>
                  <a:cs typeface="Avenir Book" panose="020B0503020203020204" pitchFamily="34" charset="-78"/>
                </a:endParaRPr>
              </a:p>
              <a:p>
                <a:pPr algn="r" defTabSz="685800" fontAlgn="base">
                  <a:lnSpc>
                    <a:spcPct val="80000"/>
                  </a:lnSpc>
                  <a:spcBef>
                    <a:spcPct val="0"/>
                  </a:spcBef>
                  <a:spcAft>
                    <a:spcPct val="0"/>
                  </a:spcAft>
                  <a:defRPr/>
                </a:pPr>
                <a:r>
                  <a:rPr lang="en-US" sz="900" kern="0" dirty="0" err="1">
                    <a:solidFill>
                      <a:srgbClr val="000000"/>
                    </a:solidFill>
                    <a:latin typeface="Avenir Book" panose="020B0503020203020204" pitchFamily="34" charset="-78"/>
                    <a:cs typeface="Avenir Book" panose="020B0503020203020204" pitchFamily="34" charset="-78"/>
                  </a:rPr>
                  <a:t>dupACKcount</a:t>
                </a:r>
                <a:r>
                  <a:rPr lang="en-US" sz="900" kern="0" dirty="0">
                    <a:solidFill>
                      <a:srgbClr val="000000"/>
                    </a:solidFill>
                    <a:latin typeface="Avenir Book" panose="020B0503020203020204" pitchFamily="34" charset="-78"/>
                    <a:cs typeface="Avenir Book" panose="020B0503020203020204" pitchFamily="34" charset="-78"/>
                  </a:rPr>
                  <a:t> = 0</a:t>
                </a:r>
              </a:p>
              <a:p>
                <a:pPr algn="r" defTabSz="685800" fontAlgn="base">
                  <a:lnSpc>
                    <a:spcPct val="80000"/>
                  </a:lnSpc>
                  <a:spcBef>
                    <a:spcPct val="0"/>
                  </a:spcBef>
                  <a:spcAft>
                    <a:spcPct val="0"/>
                  </a:spcAft>
                  <a:defRPr/>
                </a:pPr>
                <a:endParaRPr lang="en-US" sz="900" kern="0" dirty="0">
                  <a:solidFill>
                    <a:srgbClr val="000000"/>
                  </a:solidFill>
                  <a:latin typeface="Avenir Book" panose="020B0503020203020204" pitchFamily="34" charset="-78"/>
                  <a:cs typeface="Avenir Book" panose="020B0503020203020204" pitchFamily="34" charset="-78"/>
                </a:endParaRPr>
              </a:p>
              <a:p>
                <a:pPr algn="r" defTabSz="685800" fontAlgn="base">
                  <a:lnSpc>
                    <a:spcPct val="80000"/>
                  </a:lnSpc>
                  <a:spcBef>
                    <a:spcPct val="0"/>
                  </a:spcBef>
                  <a:spcAft>
                    <a:spcPct val="0"/>
                  </a:spcAft>
                  <a:defRPr/>
                </a:pPr>
                <a:endParaRPr lang="en-US" sz="900" kern="0" dirty="0">
                  <a:solidFill>
                    <a:srgbClr val="000000"/>
                  </a:solidFill>
                  <a:latin typeface="Avenir Book" panose="020B0503020203020204" pitchFamily="34" charset="-78"/>
                  <a:cs typeface="Avenir Book" panose="020B0503020203020204" pitchFamily="34" charset="-78"/>
                </a:endParaRPr>
              </a:p>
            </p:txBody>
          </p:sp>
          <p:grpSp>
            <p:nvGrpSpPr>
              <p:cNvPr id="179" name="Group 231">
                <a:extLst>
                  <a:ext uri="{FF2B5EF4-FFF2-40B4-BE49-F238E27FC236}">
                    <a16:creationId xmlns:a16="http://schemas.microsoft.com/office/drawing/2014/main" id="{E00D3831-3686-434C-A9FB-CC62A89C2D35}"/>
                  </a:ext>
                </a:extLst>
              </p:cNvPr>
              <p:cNvGrpSpPr>
                <a:grpSpLocks/>
              </p:cNvGrpSpPr>
              <p:nvPr/>
            </p:nvGrpSpPr>
            <p:grpSpPr bwMode="auto">
              <a:xfrm>
                <a:off x="1190" y="3496"/>
                <a:ext cx="582" cy="194"/>
                <a:chOff x="1190" y="3496"/>
                <a:chExt cx="582" cy="194"/>
              </a:xfrm>
            </p:grpSpPr>
            <p:sp>
              <p:nvSpPr>
                <p:cNvPr id="180" name="Line 232">
                  <a:extLst>
                    <a:ext uri="{FF2B5EF4-FFF2-40B4-BE49-F238E27FC236}">
                      <a16:creationId xmlns:a16="http://schemas.microsoft.com/office/drawing/2014/main" id="{97E85298-2987-D742-8F32-C0FF7A3D4B93}"/>
                    </a:ext>
                  </a:extLst>
                </p:cNvPr>
                <p:cNvSpPr>
                  <a:spLocks noChangeShapeType="1"/>
                </p:cNvSpPr>
                <p:nvPr/>
              </p:nvSpPr>
              <p:spPr bwMode="auto">
                <a:xfrm>
                  <a:off x="1190" y="3641"/>
                  <a:ext cx="53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9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1" name="Text Box 233">
                  <a:extLst>
                    <a:ext uri="{FF2B5EF4-FFF2-40B4-BE49-F238E27FC236}">
                      <a16:creationId xmlns:a16="http://schemas.microsoft.com/office/drawing/2014/main" id="{3BF52C9D-20DA-2242-A28A-394E7476B8A1}"/>
                    </a:ext>
                  </a:extLst>
                </p:cNvPr>
                <p:cNvSpPr txBox="1">
                  <a:spLocks noChangeArrowheads="1"/>
                </p:cNvSpPr>
                <p:nvPr/>
              </p:nvSpPr>
              <p:spPr bwMode="auto">
                <a:xfrm>
                  <a:off x="1195" y="3496"/>
                  <a:ext cx="577"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fontAlgn="base">
                    <a:spcBef>
                      <a:spcPct val="0"/>
                    </a:spcBef>
                    <a:spcAft>
                      <a:spcPct val="0"/>
                    </a:spcAft>
                    <a:defRPr/>
                  </a:pPr>
                  <a:r>
                    <a:rPr lang="en-US" sz="900" kern="0">
                      <a:solidFill>
                        <a:srgbClr val="000000"/>
                      </a:solidFill>
                      <a:latin typeface="Avenir Book" panose="020B0503020203020204" pitchFamily="34" charset="-78"/>
                      <a:cs typeface="Avenir Book" panose="020B0503020203020204" pitchFamily="34" charset="-78"/>
                    </a:rPr>
                    <a:t>New ACK</a:t>
                  </a:r>
                </a:p>
              </p:txBody>
            </p:sp>
          </p:grpSp>
        </p:grpSp>
      </p:grpSp>
      <p:grpSp>
        <p:nvGrpSpPr>
          <p:cNvPr id="182" name="Group 241">
            <a:extLst>
              <a:ext uri="{FF2B5EF4-FFF2-40B4-BE49-F238E27FC236}">
                <a16:creationId xmlns:a16="http://schemas.microsoft.com/office/drawing/2014/main" id="{CDA92C42-F115-FC40-A5F8-C407673481F7}"/>
              </a:ext>
            </a:extLst>
          </p:cNvPr>
          <p:cNvGrpSpPr>
            <a:grpSpLocks/>
          </p:cNvGrpSpPr>
          <p:nvPr/>
        </p:nvGrpSpPr>
        <p:grpSpPr bwMode="auto">
          <a:xfrm>
            <a:off x="2946400" y="1226495"/>
            <a:ext cx="4144565" cy="2143127"/>
            <a:chOff x="404" y="803"/>
            <a:chExt cx="3481" cy="1800"/>
          </a:xfrm>
        </p:grpSpPr>
        <p:grpSp>
          <p:nvGrpSpPr>
            <p:cNvPr id="183" name="Group 161">
              <a:extLst>
                <a:ext uri="{FF2B5EF4-FFF2-40B4-BE49-F238E27FC236}">
                  <a16:creationId xmlns:a16="http://schemas.microsoft.com/office/drawing/2014/main" id="{7F0341B7-207C-3E40-8EC6-5911313C0608}"/>
                </a:ext>
              </a:extLst>
            </p:cNvPr>
            <p:cNvGrpSpPr>
              <a:grpSpLocks/>
            </p:cNvGrpSpPr>
            <p:nvPr/>
          </p:nvGrpSpPr>
          <p:grpSpPr bwMode="auto">
            <a:xfrm>
              <a:off x="1329" y="1320"/>
              <a:ext cx="800" cy="754"/>
              <a:chOff x="996" y="1773"/>
              <a:chExt cx="800" cy="754"/>
            </a:xfrm>
          </p:grpSpPr>
          <p:sp>
            <p:nvSpPr>
              <p:cNvPr id="204" name="Oval 162">
                <a:extLst>
                  <a:ext uri="{FF2B5EF4-FFF2-40B4-BE49-F238E27FC236}">
                    <a16:creationId xmlns:a16="http://schemas.microsoft.com/office/drawing/2014/main" id="{85E503DF-C6D4-9C4A-947F-F93B4C816434}"/>
                  </a:ext>
                </a:extLst>
              </p:cNvPr>
              <p:cNvSpPr>
                <a:spLocks noChangeArrowheads="1"/>
              </p:cNvSpPr>
              <p:nvPr/>
            </p:nvSpPr>
            <p:spPr bwMode="auto">
              <a:xfrm>
                <a:off x="996" y="1773"/>
                <a:ext cx="800" cy="754"/>
              </a:xfrm>
              <a:prstGeom prst="ellipse">
                <a:avLst/>
              </a:prstGeom>
              <a:solidFill>
                <a:srgbClr val="00CC99"/>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9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5" name="Text Box 163">
                <a:extLst>
                  <a:ext uri="{FF2B5EF4-FFF2-40B4-BE49-F238E27FC236}">
                    <a16:creationId xmlns:a16="http://schemas.microsoft.com/office/drawing/2014/main" id="{30575E3B-F1CE-CF43-A7C5-219046488BC3}"/>
                  </a:ext>
                </a:extLst>
              </p:cNvPr>
              <p:cNvSpPr txBox="1">
                <a:spLocks noChangeArrowheads="1"/>
              </p:cNvSpPr>
              <p:nvPr/>
            </p:nvSpPr>
            <p:spPr bwMode="auto">
              <a:xfrm>
                <a:off x="1152" y="1946"/>
                <a:ext cx="502" cy="4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fontAlgn="base">
                  <a:spcBef>
                    <a:spcPct val="0"/>
                  </a:spcBef>
                  <a:spcAft>
                    <a:spcPct val="0"/>
                  </a:spcAft>
                  <a:defRPr/>
                </a:pPr>
                <a:r>
                  <a:rPr lang="en-US" sz="1350" kern="0" dirty="0" smtClean="0">
                    <a:solidFill>
                      <a:srgbClr val="000000"/>
                    </a:solidFill>
                    <a:latin typeface="Avenir Book" panose="020B0503020203020204" pitchFamily="34" charset="-78"/>
                    <a:cs typeface="Avenir Book" panose="020B0503020203020204" pitchFamily="34" charset="-78"/>
                  </a:rPr>
                  <a:t>Slow </a:t>
                </a:r>
                <a:endParaRPr lang="en-US" sz="1350" kern="0" dirty="0">
                  <a:solidFill>
                    <a:srgbClr val="000000"/>
                  </a:solidFill>
                  <a:latin typeface="Avenir Book" panose="020B0503020203020204" pitchFamily="34" charset="-78"/>
                  <a:cs typeface="Avenir Book" panose="020B0503020203020204" pitchFamily="34" charset="-78"/>
                </a:endParaRPr>
              </a:p>
              <a:p>
                <a:pPr algn="ctr" defTabSz="685800" fontAlgn="base">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start</a:t>
                </a:r>
              </a:p>
            </p:txBody>
          </p:sp>
        </p:grpSp>
        <p:grpSp>
          <p:nvGrpSpPr>
            <p:cNvPr id="184" name="Group 177">
              <a:extLst>
                <a:ext uri="{FF2B5EF4-FFF2-40B4-BE49-F238E27FC236}">
                  <a16:creationId xmlns:a16="http://schemas.microsoft.com/office/drawing/2014/main" id="{5836A4F2-D62D-B147-A532-A57E3C2474B2}"/>
                </a:ext>
              </a:extLst>
            </p:cNvPr>
            <p:cNvGrpSpPr>
              <a:grpSpLocks/>
            </p:cNvGrpSpPr>
            <p:nvPr/>
          </p:nvGrpSpPr>
          <p:grpSpPr bwMode="auto">
            <a:xfrm>
              <a:off x="404" y="2026"/>
              <a:ext cx="1371" cy="577"/>
              <a:chOff x="292" y="2713"/>
              <a:chExt cx="1371" cy="577"/>
            </a:xfrm>
          </p:grpSpPr>
          <p:sp>
            <p:nvSpPr>
              <p:cNvPr id="201" name="Text Box 178">
                <a:extLst>
                  <a:ext uri="{FF2B5EF4-FFF2-40B4-BE49-F238E27FC236}">
                    <a16:creationId xmlns:a16="http://schemas.microsoft.com/office/drawing/2014/main" id="{1852AE28-C2EC-5542-A261-91B127FC6EEC}"/>
                  </a:ext>
                </a:extLst>
              </p:cNvPr>
              <p:cNvSpPr txBox="1">
                <a:spLocks noChangeArrowheads="1"/>
              </p:cNvSpPr>
              <p:nvPr/>
            </p:nvSpPr>
            <p:spPr bwMode="auto">
              <a:xfrm>
                <a:off x="777" y="2713"/>
                <a:ext cx="490"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fontAlgn="base">
                  <a:spcBef>
                    <a:spcPct val="0"/>
                  </a:spcBef>
                  <a:spcAft>
                    <a:spcPct val="0"/>
                  </a:spcAft>
                  <a:defRPr/>
                </a:pPr>
                <a:r>
                  <a:rPr lang="en-US" sz="900" kern="0">
                    <a:solidFill>
                      <a:srgbClr val="000000"/>
                    </a:solidFill>
                    <a:latin typeface="Avenir Book" panose="020B0503020203020204" pitchFamily="34" charset="-78"/>
                    <a:cs typeface="Avenir Book" panose="020B0503020203020204" pitchFamily="34" charset="-78"/>
                  </a:rPr>
                  <a:t>timeout</a:t>
                </a:r>
              </a:p>
            </p:txBody>
          </p:sp>
          <p:sp>
            <p:nvSpPr>
              <p:cNvPr id="202" name="Text Box 179">
                <a:extLst>
                  <a:ext uri="{FF2B5EF4-FFF2-40B4-BE49-F238E27FC236}">
                    <a16:creationId xmlns:a16="http://schemas.microsoft.com/office/drawing/2014/main" id="{238E26A7-D428-7446-B0EA-57A95D6A24D0}"/>
                  </a:ext>
                </a:extLst>
              </p:cNvPr>
              <p:cNvSpPr txBox="1">
                <a:spLocks noChangeArrowheads="1"/>
              </p:cNvSpPr>
              <p:nvPr/>
            </p:nvSpPr>
            <p:spPr bwMode="auto">
              <a:xfrm>
                <a:off x="292" y="2840"/>
                <a:ext cx="1371" cy="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fontAlgn="base">
                  <a:lnSpc>
                    <a:spcPct val="80000"/>
                  </a:lnSpc>
                  <a:spcBef>
                    <a:spcPct val="0"/>
                  </a:spcBef>
                  <a:spcAft>
                    <a:spcPct val="0"/>
                  </a:spcAft>
                  <a:defRPr/>
                </a:pPr>
                <a:r>
                  <a:rPr lang="en-US" sz="900" kern="0" dirty="0" err="1">
                    <a:solidFill>
                      <a:srgbClr val="000000"/>
                    </a:solidFill>
                    <a:latin typeface="Avenir Book" panose="020B0503020203020204" pitchFamily="34" charset="-78"/>
                    <a:cs typeface="Avenir Book" panose="020B0503020203020204" pitchFamily="34" charset="-78"/>
                  </a:rPr>
                  <a:t>ssthresh</a:t>
                </a:r>
                <a:r>
                  <a:rPr lang="en-US" sz="900" kern="0" dirty="0">
                    <a:solidFill>
                      <a:srgbClr val="000000"/>
                    </a:solidFill>
                    <a:latin typeface="Avenir Book" panose="020B0503020203020204" pitchFamily="34" charset="-78"/>
                    <a:cs typeface="Avenir Book" panose="020B0503020203020204" pitchFamily="34" charset="-78"/>
                  </a:rPr>
                  <a:t> = </a:t>
                </a:r>
                <a:r>
                  <a:rPr lang="en-US" sz="900" kern="0" dirty="0" err="1">
                    <a:solidFill>
                      <a:srgbClr val="000000"/>
                    </a:solidFill>
                    <a:latin typeface="Avenir Book" panose="020B0503020203020204" pitchFamily="34" charset="-78"/>
                    <a:cs typeface="Avenir Book" panose="020B0503020203020204" pitchFamily="34" charset="-78"/>
                  </a:rPr>
                  <a:t>cwnd</a:t>
                </a:r>
                <a:r>
                  <a:rPr lang="en-US" sz="900" kern="0" dirty="0">
                    <a:solidFill>
                      <a:srgbClr val="000000"/>
                    </a:solidFill>
                    <a:latin typeface="Avenir Book" panose="020B0503020203020204" pitchFamily="34" charset="-78"/>
                    <a:cs typeface="Avenir Book" panose="020B0503020203020204" pitchFamily="34" charset="-78"/>
                  </a:rPr>
                  <a:t>/2 </a:t>
                </a:r>
              </a:p>
              <a:p>
                <a:pPr algn="ctr" defTabSz="685800" fontAlgn="base">
                  <a:lnSpc>
                    <a:spcPct val="80000"/>
                  </a:lnSpc>
                  <a:spcBef>
                    <a:spcPct val="0"/>
                  </a:spcBef>
                  <a:spcAft>
                    <a:spcPct val="0"/>
                  </a:spcAft>
                  <a:defRPr/>
                </a:pPr>
                <a:r>
                  <a:rPr lang="en-US" sz="900" kern="0" dirty="0" err="1">
                    <a:solidFill>
                      <a:srgbClr val="000000"/>
                    </a:solidFill>
                    <a:latin typeface="Avenir Book" panose="020B0503020203020204" pitchFamily="34" charset="-78"/>
                    <a:cs typeface="Avenir Book" panose="020B0503020203020204" pitchFamily="34" charset="-78"/>
                  </a:rPr>
                  <a:t>cwnd</a:t>
                </a:r>
                <a:r>
                  <a:rPr lang="en-US" sz="900" kern="0" dirty="0">
                    <a:solidFill>
                      <a:srgbClr val="000000"/>
                    </a:solidFill>
                    <a:latin typeface="Avenir Book" panose="020B0503020203020204" pitchFamily="34" charset="-78"/>
                    <a:cs typeface="Avenir Book" panose="020B0503020203020204" pitchFamily="34" charset="-78"/>
                  </a:rPr>
                  <a:t> = 1 MSS</a:t>
                </a:r>
              </a:p>
              <a:p>
                <a:pPr algn="ctr" defTabSz="685800" fontAlgn="base">
                  <a:lnSpc>
                    <a:spcPct val="80000"/>
                  </a:lnSpc>
                  <a:spcBef>
                    <a:spcPct val="0"/>
                  </a:spcBef>
                  <a:spcAft>
                    <a:spcPct val="0"/>
                  </a:spcAft>
                  <a:defRPr/>
                </a:pPr>
                <a:r>
                  <a:rPr lang="en-US" sz="900" kern="0" dirty="0" err="1">
                    <a:solidFill>
                      <a:srgbClr val="000000"/>
                    </a:solidFill>
                    <a:latin typeface="Avenir Book" panose="020B0503020203020204" pitchFamily="34" charset="-78"/>
                    <a:cs typeface="Avenir Book" panose="020B0503020203020204" pitchFamily="34" charset="-78"/>
                  </a:rPr>
                  <a:t>dupACKcount</a:t>
                </a:r>
                <a:r>
                  <a:rPr lang="en-US" sz="900" kern="0" dirty="0">
                    <a:solidFill>
                      <a:srgbClr val="000000"/>
                    </a:solidFill>
                    <a:latin typeface="Avenir Book" panose="020B0503020203020204" pitchFamily="34" charset="-78"/>
                    <a:cs typeface="Avenir Book" panose="020B0503020203020204" pitchFamily="34" charset="-78"/>
                  </a:rPr>
                  <a:t> = 0</a:t>
                </a:r>
              </a:p>
              <a:p>
                <a:pPr algn="ctr" defTabSz="685800" fontAlgn="base">
                  <a:lnSpc>
                    <a:spcPct val="80000"/>
                  </a:lnSpc>
                  <a:spcBef>
                    <a:spcPct val="0"/>
                  </a:spcBef>
                  <a:spcAft>
                    <a:spcPct val="0"/>
                  </a:spcAft>
                  <a:defRPr/>
                </a:pPr>
                <a:r>
                  <a:rPr lang="en-US" sz="900" i="1" kern="0" dirty="0">
                    <a:solidFill>
                      <a:srgbClr val="000099"/>
                    </a:solidFill>
                    <a:latin typeface="Avenir Book" panose="020B0503020203020204" pitchFamily="34" charset="-78"/>
                    <a:cs typeface="Avenir Book" panose="020B0503020203020204" pitchFamily="34" charset="-78"/>
                  </a:rPr>
                  <a:t>retransmit missing segment</a:t>
                </a:r>
                <a:r>
                  <a:rPr lang="en-US" sz="900" kern="0" dirty="0">
                    <a:solidFill>
                      <a:srgbClr val="000000"/>
                    </a:solidFill>
                    <a:latin typeface="Avenir Book" panose="020B0503020203020204" pitchFamily="34" charset="-78"/>
                    <a:cs typeface="Avenir Book" panose="020B0503020203020204" pitchFamily="34" charset="-78"/>
                  </a:rPr>
                  <a:t> </a:t>
                </a:r>
              </a:p>
            </p:txBody>
          </p:sp>
          <p:sp>
            <p:nvSpPr>
              <p:cNvPr id="203" name="Line 180">
                <a:extLst>
                  <a:ext uri="{FF2B5EF4-FFF2-40B4-BE49-F238E27FC236}">
                    <a16:creationId xmlns:a16="http://schemas.microsoft.com/office/drawing/2014/main" id="{4D339203-1563-3844-9642-20DAA4DBE4B3}"/>
                  </a:ext>
                </a:extLst>
              </p:cNvPr>
              <p:cNvSpPr>
                <a:spLocks noChangeShapeType="1"/>
              </p:cNvSpPr>
              <p:nvPr/>
            </p:nvSpPr>
            <p:spPr bwMode="auto">
              <a:xfrm>
                <a:off x="709" y="2855"/>
                <a:ext cx="53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9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185" name="Group 186">
              <a:extLst>
                <a:ext uri="{FF2B5EF4-FFF2-40B4-BE49-F238E27FC236}">
                  <a16:creationId xmlns:a16="http://schemas.microsoft.com/office/drawing/2014/main" id="{F5B6412F-86EA-644E-B751-4756A58400F6}"/>
                </a:ext>
              </a:extLst>
            </p:cNvPr>
            <p:cNvGrpSpPr>
              <a:grpSpLocks/>
            </p:cNvGrpSpPr>
            <p:nvPr/>
          </p:nvGrpSpPr>
          <p:grpSpPr bwMode="auto">
            <a:xfrm>
              <a:off x="2172" y="928"/>
              <a:ext cx="1713" cy="639"/>
              <a:chOff x="2682" y="766"/>
              <a:chExt cx="1713" cy="639"/>
            </a:xfrm>
          </p:grpSpPr>
          <p:sp>
            <p:nvSpPr>
              <p:cNvPr id="198" name="Text Box 187">
                <a:extLst>
                  <a:ext uri="{FF2B5EF4-FFF2-40B4-BE49-F238E27FC236}">
                    <a16:creationId xmlns:a16="http://schemas.microsoft.com/office/drawing/2014/main" id="{33745650-56D6-E74A-A07A-E27A58809560}"/>
                  </a:ext>
                </a:extLst>
              </p:cNvPr>
              <p:cNvSpPr txBox="1">
                <a:spLocks noChangeArrowheads="1"/>
              </p:cNvSpPr>
              <p:nvPr/>
            </p:nvSpPr>
            <p:spPr bwMode="auto">
              <a:xfrm>
                <a:off x="2682" y="920"/>
                <a:ext cx="1713" cy="4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fontAlgn="base">
                  <a:lnSpc>
                    <a:spcPct val="90000"/>
                  </a:lnSpc>
                  <a:spcBef>
                    <a:spcPct val="0"/>
                  </a:spcBef>
                  <a:spcAft>
                    <a:spcPct val="0"/>
                  </a:spcAft>
                  <a:defRPr/>
                </a:pPr>
                <a:r>
                  <a:rPr lang="en-US" sz="900" kern="0" dirty="0" err="1">
                    <a:solidFill>
                      <a:srgbClr val="000000"/>
                    </a:solidFill>
                    <a:latin typeface="Avenir Book" panose="020B0503020203020204" pitchFamily="34" charset="-78"/>
                    <a:cs typeface="Avenir Book" panose="020B0503020203020204" pitchFamily="34" charset="-78"/>
                  </a:rPr>
                  <a:t>cwnd</a:t>
                </a:r>
                <a:r>
                  <a:rPr lang="en-US" sz="900" kern="0" dirty="0">
                    <a:solidFill>
                      <a:srgbClr val="000000"/>
                    </a:solidFill>
                    <a:latin typeface="Avenir Book" panose="020B0503020203020204" pitchFamily="34" charset="-78"/>
                    <a:cs typeface="Avenir Book" panose="020B0503020203020204" pitchFamily="34" charset="-78"/>
                  </a:rPr>
                  <a:t> = </a:t>
                </a:r>
                <a:r>
                  <a:rPr lang="en-US" sz="900" kern="0" dirty="0" err="1">
                    <a:solidFill>
                      <a:srgbClr val="000000"/>
                    </a:solidFill>
                    <a:latin typeface="Avenir Book" panose="020B0503020203020204" pitchFamily="34" charset="-78"/>
                    <a:cs typeface="Avenir Book" panose="020B0503020203020204" pitchFamily="34" charset="-78"/>
                  </a:rPr>
                  <a:t>cwnd+MSS</a:t>
                </a:r>
                <a:endParaRPr lang="en-US" sz="900" kern="0" dirty="0">
                  <a:solidFill>
                    <a:srgbClr val="000000"/>
                  </a:solidFill>
                  <a:latin typeface="Avenir Book" panose="020B0503020203020204" pitchFamily="34" charset="-78"/>
                  <a:cs typeface="Avenir Book" panose="020B0503020203020204" pitchFamily="34" charset="-78"/>
                </a:endParaRPr>
              </a:p>
              <a:p>
                <a:pPr defTabSz="685800" fontAlgn="base">
                  <a:lnSpc>
                    <a:spcPct val="90000"/>
                  </a:lnSpc>
                  <a:spcBef>
                    <a:spcPct val="0"/>
                  </a:spcBef>
                  <a:spcAft>
                    <a:spcPct val="0"/>
                  </a:spcAft>
                  <a:defRPr/>
                </a:pPr>
                <a:r>
                  <a:rPr lang="en-US" sz="900" kern="0" dirty="0" err="1">
                    <a:solidFill>
                      <a:srgbClr val="000000"/>
                    </a:solidFill>
                    <a:latin typeface="Avenir Book" panose="020B0503020203020204" pitchFamily="34" charset="-78"/>
                    <a:cs typeface="Avenir Book" panose="020B0503020203020204" pitchFamily="34" charset="-78"/>
                  </a:rPr>
                  <a:t>dupACKcount</a:t>
                </a:r>
                <a:r>
                  <a:rPr lang="en-US" sz="900" kern="0" dirty="0">
                    <a:solidFill>
                      <a:srgbClr val="000000"/>
                    </a:solidFill>
                    <a:latin typeface="Avenir Book" panose="020B0503020203020204" pitchFamily="34" charset="-78"/>
                    <a:cs typeface="Avenir Book" panose="020B0503020203020204" pitchFamily="34" charset="-78"/>
                  </a:rPr>
                  <a:t> = 0</a:t>
                </a:r>
              </a:p>
              <a:p>
                <a:pPr defTabSz="685800" fontAlgn="base">
                  <a:lnSpc>
                    <a:spcPct val="90000"/>
                  </a:lnSpc>
                  <a:spcBef>
                    <a:spcPct val="0"/>
                  </a:spcBef>
                  <a:spcAft>
                    <a:spcPct val="0"/>
                  </a:spcAft>
                  <a:defRPr/>
                </a:pPr>
                <a:r>
                  <a:rPr lang="en-US" sz="900" i="1" kern="0" dirty="0">
                    <a:solidFill>
                      <a:srgbClr val="000099"/>
                    </a:solidFill>
                    <a:latin typeface="Avenir Book" panose="020B0503020203020204" pitchFamily="34" charset="-78"/>
                    <a:cs typeface="Avenir Book" panose="020B0503020203020204" pitchFamily="34" charset="-78"/>
                  </a:rPr>
                  <a:t>transmit new segment(s), as allowed</a:t>
                </a:r>
              </a:p>
              <a:p>
                <a:pPr defTabSz="685800" fontAlgn="base">
                  <a:lnSpc>
                    <a:spcPct val="80000"/>
                  </a:lnSpc>
                  <a:spcBef>
                    <a:spcPct val="0"/>
                  </a:spcBef>
                  <a:spcAft>
                    <a:spcPct val="0"/>
                  </a:spcAft>
                  <a:defRPr/>
                </a:pPr>
                <a:endParaRPr lang="en-US" sz="900" kern="0" dirty="0">
                  <a:solidFill>
                    <a:srgbClr val="000000"/>
                  </a:solidFill>
                  <a:latin typeface="Avenir Book" panose="020B0503020203020204" pitchFamily="34" charset="-78"/>
                  <a:cs typeface="Avenir Book" panose="020B0503020203020204" pitchFamily="34" charset="-78"/>
                </a:endParaRPr>
              </a:p>
            </p:txBody>
          </p:sp>
          <p:sp>
            <p:nvSpPr>
              <p:cNvPr id="199" name="Line 188">
                <a:extLst>
                  <a:ext uri="{FF2B5EF4-FFF2-40B4-BE49-F238E27FC236}">
                    <a16:creationId xmlns:a16="http://schemas.microsoft.com/office/drawing/2014/main" id="{77E99221-132E-174B-8CBE-C1A955C064C2}"/>
                  </a:ext>
                </a:extLst>
              </p:cNvPr>
              <p:cNvSpPr>
                <a:spLocks noChangeShapeType="1"/>
              </p:cNvSpPr>
              <p:nvPr/>
            </p:nvSpPr>
            <p:spPr bwMode="auto">
              <a:xfrm>
                <a:off x="2744" y="934"/>
                <a:ext cx="773"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9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0" name="Text Box 189">
                <a:extLst>
                  <a:ext uri="{FF2B5EF4-FFF2-40B4-BE49-F238E27FC236}">
                    <a16:creationId xmlns:a16="http://schemas.microsoft.com/office/drawing/2014/main" id="{321F9ADE-2971-8D42-964D-F2D594BDE59B}"/>
                  </a:ext>
                </a:extLst>
              </p:cNvPr>
              <p:cNvSpPr txBox="1">
                <a:spLocks noChangeArrowheads="1"/>
              </p:cNvSpPr>
              <p:nvPr/>
            </p:nvSpPr>
            <p:spPr bwMode="auto">
              <a:xfrm>
                <a:off x="2815" y="766"/>
                <a:ext cx="555"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fontAlgn="base">
                  <a:spcBef>
                    <a:spcPct val="0"/>
                  </a:spcBef>
                  <a:spcAft>
                    <a:spcPct val="0"/>
                  </a:spcAft>
                  <a:defRPr/>
                </a:pPr>
                <a:r>
                  <a:rPr lang="en-US" sz="900" kern="0" dirty="0">
                    <a:solidFill>
                      <a:srgbClr val="000000"/>
                    </a:solidFill>
                    <a:latin typeface="Avenir Book" panose="020B0503020203020204" pitchFamily="34" charset="-78"/>
                    <a:cs typeface="Avenir Book" panose="020B0503020203020204" pitchFamily="34" charset="-78"/>
                  </a:rPr>
                  <a:t>new ACK</a:t>
                </a:r>
              </a:p>
            </p:txBody>
          </p:sp>
        </p:grpSp>
        <p:sp>
          <p:nvSpPr>
            <p:cNvPr id="186" name="Freeform 205">
              <a:extLst>
                <a:ext uri="{FF2B5EF4-FFF2-40B4-BE49-F238E27FC236}">
                  <a16:creationId xmlns:a16="http://schemas.microsoft.com/office/drawing/2014/main" id="{B9844AE8-814B-7A49-BCA7-110579E99E1F}"/>
                </a:ext>
              </a:extLst>
            </p:cNvPr>
            <p:cNvSpPr>
              <a:spLocks/>
            </p:cNvSpPr>
            <p:nvPr/>
          </p:nvSpPr>
          <p:spPr bwMode="auto">
            <a:xfrm>
              <a:off x="1601" y="1129"/>
              <a:ext cx="313" cy="201"/>
            </a:xfrm>
            <a:custGeom>
              <a:avLst/>
              <a:gdLst>
                <a:gd name="T0" fmla="*/ 25 w 313"/>
                <a:gd name="T1" fmla="*/ 169 h 201"/>
                <a:gd name="T2" fmla="*/ 153 w 313"/>
                <a:gd name="T3" fmla="*/ 7 h 201"/>
                <a:gd name="T4" fmla="*/ 258 w 313"/>
                <a:gd name="T5" fmla="*/ 201 h 201"/>
                <a:gd name="T6" fmla="*/ 0 60000 65536"/>
                <a:gd name="T7" fmla="*/ 0 60000 65536"/>
                <a:gd name="T8" fmla="*/ 0 60000 65536"/>
              </a:gdLst>
              <a:ahLst/>
              <a:cxnLst>
                <a:cxn ang="T6">
                  <a:pos x="T0" y="T1"/>
                </a:cxn>
                <a:cxn ang="T7">
                  <a:pos x="T2" y="T3"/>
                </a:cxn>
                <a:cxn ang="T8">
                  <a:pos x="T4" y="T5"/>
                </a:cxn>
              </a:cxnLst>
              <a:rect l="0" t="0" r="r" b="b"/>
              <a:pathLst>
                <a:path w="313" h="201">
                  <a:moveTo>
                    <a:pt x="25" y="169"/>
                  </a:moveTo>
                  <a:cubicBezTo>
                    <a:pt x="0" y="108"/>
                    <a:pt x="5" y="0"/>
                    <a:pt x="153" y="7"/>
                  </a:cubicBezTo>
                  <a:cubicBezTo>
                    <a:pt x="302" y="12"/>
                    <a:pt x="313" y="87"/>
                    <a:pt x="258" y="201"/>
                  </a:cubicBezTo>
                </a:path>
              </a:pathLst>
            </a:custGeom>
            <a:noFill/>
            <a:ln w="9525">
              <a:solidFill>
                <a:srgbClr val="0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9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7" name="Freeform 206">
              <a:extLst>
                <a:ext uri="{FF2B5EF4-FFF2-40B4-BE49-F238E27FC236}">
                  <a16:creationId xmlns:a16="http://schemas.microsoft.com/office/drawing/2014/main" id="{750DB278-39B5-E245-8F7C-23929FAC1479}"/>
                </a:ext>
              </a:extLst>
            </p:cNvPr>
            <p:cNvSpPr>
              <a:spLocks/>
            </p:cNvSpPr>
            <p:nvPr/>
          </p:nvSpPr>
          <p:spPr bwMode="auto">
            <a:xfrm rot="2575893">
              <a:off x="1950" y="1316"/>
              <a:ext cx="313" cy="201"/>
            </a:xfrm>
            <a:custGeom>
              <a:avLst/>
              <a:gdLst>
                <a:gd name="T0" fmla="*/ 25 w 313"/>
                <a:gd name="T1" fmla="*/ 169 h 201"/>
                <a:gd name="T2" fmla="*/ 153 w 313"/>
                <a:gd name="T3" fmla="*/ 7 h 201"/>
                <a:gd name="T4" fmla="*/ 258 w 313"/>
                <a:gd name="T5" fmla="*/ 201 h 201"/>
                <a:gd name="T6" fmla="*/ 0 60000 65536"/>
                <a:gd name="T7" fmla="*/ 0 60000 65536"/>
                <a:gd name="T8" fmla="*/ 0 60000 65536"/>
              </a:gdLst>
              <a:ahLst/>
              <a:cxnLst>
                <a:cxn ang="T6">
                  <a:pos x="T0" y="T1"/>
                </a:cxn>
                <a:cxn ang="T7">
                  <a:pos x="T2" y="T3"/>
                </a:cxn>
                <a:cxn ang="T8">
                  <a:pos x="T4" y="T5"/>
                </a:cxn>
              </a:cxnLst>
              <a:rect l="0" t="0" r="r" b="b"/>
              <a:pathLst>
                <a:path w="313" h="201">
                  <a:moveTo>
                    <a:pt x="25" y="169"/>
                  </a:moveTo>
                  <a:cubicBezTo>
                    <a:pt x="0" y="108"/>
                    <a:pt x="5" y="0"/>
                    <a:pt x="153" y="7"/>
                  </a:cubicBezTo>
                  <a:cubicBezTo>
                    <a:pt x="302" y="12"/>
                    <a:pt x="313" y="87"/>
                    <a:pt x="258" y="201"/>
                  </a:cubicBezTo>
                </a:path>
              </a:pathLst>
            </a:custGeom>
            <a:noFill/>
            <a:ln w="9525">
              <a:solidFill>
                <a:srgbClr val="0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9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88" name="Group 207">
              <a:extLst>
                <a:ext uri="{FF2B5EF4-FFF2-40B4-BE49-F238E27FC236}">
                  <a16:creationId xmlns:a16="http://schemas.microsoft.com/office/drawing/2014/main" id="{4E427184-7EF7-C840-827D-A9660DD49F4A}"/>
                </a:ext>
              </a:extLst>
            </p:cNvPr>
            <p:cNvGrpSpPr>
              <a:grpSpLocks/>
            </p:cNvGrpSpPr>
            <p:nvPr/>
          </p:nvGrpSpPr>
          <p:grpSpPr bwMode="auto">
            <a:xfrm>
              <a:off x="1351" y="803"/>
              <a:ext cx="897" cy="443"/>
              <a:chOff x="4160" y="2866"/>
              <a:chExt cx="897" cy="443"/>
            </a:xfrm>
          </p:grpSpPr>
          <p:sp>
            <p:nvSpPr>
              <p:cNvPr id="195" name="Text Box 208">
                <a:extLst>
                  <a:ext uri="{FF2B5EF4-FFF2-40B4-BE49-F238E27FC236}">
                    <a16:creationId xmlns:a16="http://schemas.microsoft.com/office/drawing/2014/main" id="{7E5221C3-2422-AB42-AB8F-F98DF12DC473}"/>
                  </a:ext>
                </a:extLst>
              </p:cNvPr>
              <p:cNvSpPr txBox="1">
                <a:spLocks noChangeArrowheads="1"/>
              </p:cNvSpPr>
              <p:nvPr/>
            </p:nvSpPr>
            <p:spPr bwMode="auto">
              <a:xfrm>
                <a:off x="4160" y="3045"/>
                <a:ext cx="897" cy="2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fontAlgn="base">
                  <a:lnSpc>
                    <a:spcPct val="80000"/>
                  </a:lnSpc>
                  <a:spcBef>
                    <a:spcPct val="0"/>
                  </a:spcBef>
                  <a:spcAft>
                    <a:spcPct val="0"/>
                  </a:spcAft>
                  <a:defRPr/>
                </a:pPr>
                <a:r>
                  <a:rPr lang="en-US" sz="900" kern="0" dirty="0" err="1">
                    <a:solidFill>
                      <a:srgbClr val="000000"/>
                    </a:solidFill>
                    <a:latin typeface="Avenir Book" panose="020B0503020203020204" pitchFamily="34" charset="-78"/>
                    <a:cs typeface="Avenir Book" panose="020B0503020203020204" pitchFamily="34" charset="-78"/>
                  </a:rPr>
                  <a:t>dupACKcount</a:t>
                </a:r>
                <a:r>
                  <a:rPr lang="en-US" sz="900" kern="0" dirty="0">
                    <a:solidFill>
                      <a:srgbClr val="000000"/>
                    </a:solidFill>
                    <a:latin typeface="Avenir Book" panose="020B0503020203020204" pitchFamily="34" charset="-78"/>
                    <a:cs typeface="Avenir Book" panose="020B0503020203020204" pitchFamily="34" charset="-78"/>
                  </a:rPr>
                  <a:t>++</a:t>
                </a:r>
              </a:p>
              <a:p>
                <a:pPr algn="ctr" defTabSz="685800" fontAlgn="base">
                  <a:lnSpc>
                    <a:spcPct val="80000"/>
                  </a:lnSpc>
                  <a:spcBef>
                    <a:spcPct val="0"/>
                  </a:spcBef>
                  <a:spcAft>
                    <a:spcPct val="0"/>
                  </a:spcAft>
                  <a:defRPr/>
                </a:pPr>
                <a:endParaRPr lang="en-US" sz="900" kern="0" dirty="0">
                  <a:solidFill>
                    <a:srgbClr val="000000"/>
                  </a:solidFill>
                  <a:latin typeface="Avenir Book" panose="020B0503020203020204" pitchFamily="34" charset="-78"/>
                  <a:cs typeface="Avenir Book" panose="020B0503020203020204" pitchFamily="34" charset="-78"/>
                </a:endParaRPr>
              </a:p>
            </p:txBody>
          </p:sp>
          <p:sp>
            <p:nvSpPr>
              <p:cNvPr id="196" name="Line 209">
                <a:extLst>
                  <a:ext uri="{FF2B5EF4-FFF2-40B4-BE49-F238E27FC236}">
                    <a16:creationId xmlns:a16="http://schemas.microsoft.com/office/drawing/2014/main" id="{0ED363ED-03C6-214E-BEF4-679C86095020}"/>
                  </a:ext>
                </a:extLst>
              </p:cNvPr>
              <p:cNvSpPr>
                <a:spLocks noChangeShapeType="1"/>
              </p:cNvSpPr>
              <p:nvPr/>
            </p:nvSpPr>
            <p:spPr bwMode="auto">
              <a:xfrm>
                <a:off x="4224" y="3046"/>
                <a:ext cx="640"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9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7" name="Text Box 210">
                <a:extLst>
                  <a:ext uri="{FF2B5EF4-FFF2-40B4-BE49-F238E27FC236}">
                    <a16:creationId xmlns:a16="http://schemas.microsoft.com/office/drawing/2014/main" id="{2593DC72-BD77-FC4D-AA2D-CA14FF49E8C6}"/>
                  </a:ext>
                </a:extLst>
              </p:cNvPr>
              <p:cNvSpPr txBox="1">
                <a:spLocks noChangeArrowheads="1"/>
              </p:cNvSpPr>
              <p:nvPr/>
            </p:nvSpPr>
            <p:spPr bwMode="auto">
              <a:xfrm>
                <a:off x="4184" y="2866"/>
                <a:ext cx="778"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fontAlgn="base">
                  <a:spcBef>
                    <a:spcPct val="0"/>
                  </a:spcBef>
                  <a:spcAft>
                    <a:spcPct val="0"/>
                  </a:spcAft>
                  <a:defRPr/>
                </a:pPr>
                <a:r>
                  <a:rPr lang="en-US" sz="900" kern="0" dirty="0">
                    <a:solidFill>
                      <a:srgbClr val="000000"/>
                    </a:solidFill>
                    <a:latin typeface="Avenir Book" panose="020B0503020203020204" pitchFamily="34" charset="-78"/>
                    <a:cs typeface="Avenir Book" panose="020B0503020203020204" pitchFamily="34" charset="-78"/>
                  </a:rPr>
                  <a:t>duplicate ACK</a:t>
                </a:r>
              </a:p>
            </p:txBody>
          </p:sp>
        </p:grpSp>
        <p:sp>
          <p:nvSpPr>
            <p:cNvPr id="189" name="Freeform 211">
              <a:extLst>
                <a:ext uri="{FF2B5EF4-FFF2-40B4-BE49-F238E27FC236}">
                  <a16:creationId xmlns:a16="http://schemas.microsoft.com/office/drawing/2014/main" id="{3E6B1AA0-4286-9245-837B-6CBC21CE7E5B}"/>
                </a:ext>
              </a:extLst>
            </p:cNvPr>
            <p:cNvSpPr>
              <a:spLocks/>
            </p:cNvSpPr>
            <p:nvPr/>
          </p:nvSpPr>
          <p:spPr bwMode="auto">
            <a:xfrm rot="-8222029">
              <a:off x="1204" y="1903"/>
              <a:ext cx="313" cy="201"/>
            </a:xfrm>
            <a:custGeom>
              <a:avLst/>
              <a:gdLst>
                <a:gd name="T0" fmla="*/ 25 w 313"/>
                <a:gd name="T1" fmla="*/ 169 h 201"/>
                <a:gd name="T2" fmla="*/ 153 w 313"/>
                <a:gd name="T3" fmla="*/ 7 h 201"/>
                <a:gd name="T4" fmla="*/ 258 w 313"/>
                <a:gd name="T5" fmla="*/ 201 h 201"/>
                <a:gd name="T6" fmla="*/ 0 60000 65536"/>
                <a:gd name="T7" fmla="*/ 0 60000 65536"/>
                <a:gd name="T8" fmla="*/ 0 60000 65536"/>
              </a:gdLst>
              <a:ahLst/>
              <a:cxnLst>
                <a:cxn ang="T6">
                  <a:pos x="T0" y="T1"/>
                </a:cxn>
                <a:cxn ang="T7">
                  <a:pos x="T2" y="T3"/>
                </a:cxn>
                <a:cxn ang="T8">
                  <a:pos x="T4" y="T5"/>
                </a:cxn>
              </a:cxnLst>
              <a:rect l="0" t="0" r="r" b="b"/>
              <a:pathLst>
                <a:path w="313" h="201">
                  <a:moveTo>
                    <a:pt x="25" y="169"/>
                  </a:moveTo>
                  <a:cubicBezTo>
                    <a:pt x="0" y="108"/>
                    <a:pt x="5" y="0"/>
                    <a:pt x="153" y="7"/>
                  </a:cubicBezTo>
                  <a:cubicBezTo>
                    <a:pt x="302" y="12"/>
                    <a:pt x="313" y="87"/>
                    <a:pt x="258" y="201"/>
                  </a:cubicBezTo>
                </a:path>
              </a:pathLst>
            </a:custGeom>
            <a:noFill/>
            <a:ln w="9525">
              <a:solidFill>
                <a:srgbClr val="0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9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90" name="Line 234">
              <a:extLst>
                <a:ext uri="{FF2B5EF4-FFF2-40B4-BE49-F238E27FC236}">
                  <a16:creationId xmlns:a16="http://schemas.microsoft.com/office/drawing/2014/main" id="{F4D43A0C-EE6E-EC4A-8B33-48E0CE84AD67}"/>
                </a:ext>
              </a:extLst>
            </p:cNvPr>
            <p:cNvSpPr>
              <a:spLocks noChangeShapeType="1"/>
            </p:cNvSpPr>
            <p:nvPr/>
          </p:nvSpPr>
          <p:spPr bwMode="auto">
            <a:xfrm>
              <a:off x="536" y="1649"/>
              <a:ext cx="752" cy="1"/>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9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91" name="Group 235">
              <a:extLst>
                <a:ext uri="{FF2B5EF4-FFF2-40B4-BE49-F238E27FC236}">
                  <a16:creationId xmlns:a16="http://schemas.microsoft.com/office/drawing/2014/main" id="{A04F248C-CB56-5341-9121-CD7548EA20D6}"/>
                </a:ext>
              </a:extLst>
            </p:cNvPr>
            <p:cNvGrpSpPr>
              <a:grpSpLocks/>
            </p:cNvGrpSpPr>
            <p:nvPr/>
          </p:nvGrpSpPr>
          <p:grpSpPr bwMode="auto">
            <a:xfrm>
              <a:off x="422" y="1149"/>
              <a:ext cx="940" cy="484"/>
              <a:chOff x="444" y="830"/>
              <a:chExt cx="940" cy="484"/>
            </a:xfrm>
          </p:grpSpPr>
          <p:sp>
            <p:nvSpPr>
              <p:cNvPr id="192" name="Text Box 236">
                <a:extLst>
                  <a:ext uri="{FF2B5EF4-FFF2-40B4-BE49-F238E27FC236}">
                    <a16:creationId xmlns:a16="http://schemas.microsoft.com/office/drawing/2014/main" id="{DFCAD05B-CECB-F74A-83C0-04809C56403D}"/>
                  </a:ext>
                </a:extLst>
              </p:cNvPr>
              <p:cNvSpPr txBox="1">
                <a:spLocks noChangeArrowheads="1"/>
              </p:cNvSpPr>
              <p:nvPr/>
            </p:nvSpPr>
            <p:spPr bwMode="auto">
              <a:xfrm>
                <a:off x="821" y="830"/>
                <a:ext cx="204"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fontAlgn="base">
                  <a:spcBef>
                    <a:spcPct val="0"/>
                  </a:spcBef>
                  <a:spcAft>
                    <a:spcPct val="0"/>
                  </a:spcAft>
                  <a:defRPr/>
                </a:pPr>
                <a:r>
                  <a:rPr lang="en-US" sz="900" kern="0">
                    <a:solidFill>
                      <a:srgbClr val="000000"/>
                    </a:solidFill>
                    <a:latin typeface="Avenir Book" panose="020B0503020203020204" pitchFamily="34" charset="-78"/>
                    <a:cs typeface="Avenir Book" panose="020B0503020203020204" pitchFamily="34" charset="-78"/>
                  </a:rPr>
                  <a:t>L</a:t>
                </a:r>
              </a:p>
            </p:txBody>
          </p:sp>
          <p:sp>
            <p:nvSpPr>
              <p:cNvPr id="193" name="Text Box 237">
                <a:extLst>
                  <a:ext uri="{FF2B5EF4-FFF2-40B4-BE49-F238E27FC236}">
                    <a16:creationId xmlns:a16="http://schemas.microsoft.com/office/drawing/2014/main" id="{74E71529-C1EB-3448-B321-63BB937B34FE}"/>
                  </a:ext>
                </a:extLst>
              </p:cNvPr>
              <p:cNvSpPr txBox="1">
                <a:spLocks noChangeArrowheads="1"/>
              </p:cNvSpPr>
              <p:nvPr/>
            </p:nvSpPr>
            <p:spPr bwMode="auto">
              <a:xfrm>
                <a:off x="444" y="957"/>
                <a:ext cx="940" cy="3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fontAlgn="base">
                  <a:lnSpc>
                    <a:spcPct val="80000"/>
                  </a:lnSpc>
                  <a:spcBef>
                    <a:spcPct val="0"/>
                  </a:spcBef>
                  <a:spcAft>
                    <a:spcPct val="0"/>
                  </a:spcAft>
                  <a:defRPr/>
                </a:pPr>
                <a:r>
                  <a:rPr lang="en-US" sz="900" kern="0" dirty="0" err="1">
                    <a:solidFill>
                      <a:srgbClr val="000000"/>
                    </a:solidFill>
                    <a:latin typeface="Avenir Book" panose="020B0503020203020204" pitchFamily="34" charset="-78"/>
                    <a:cs typeface="Avenir Book" panose="020B0503020203020204" pitchFamily="34" charset="-78"/>
                  </a:rPr>
                  <a:t>cwnd</a:t>
                </a:r>
                <a:r>
                  <a:rPr lang="en-US" sz="900" kern="0" dirty="0">
                    <a:solidFill>
                      <a:srgbClr val="000000"/>
                    </a:solidFill>
                    <a:latin typeface="Avenir Book" panose="020B0503020203020204" pitchFamily="34" charset="-78"/>
                    <a:cs typeface="Avenir Book" panose="020B0503020203020204" pitchFamily="34" charset="-78"/>
                  </a:rPr>
                  <a:t> = 1 MSS</a:t>
                </a:r>
              </a:p>
              <a:p>
                <a:pPr algn="ctr" defTabSz="685800" fontAlgn="base">
                  <a:lnSpc>
                    <a:spcPct val="80000"/>
                  </a:lnSpc>
                  <a:spcBef>
                    <a:spcPct val="0"/>
                  </a:spcBef>
                  <a:spcAft>
                    <a:spcPct val="0"/>
                  </a:spcAft>
                  <a:defRPr/>
                </a:pPr>
                <a:r>
                  <a:rPr lang="en-US" sz="900" kern="0" dirty="0" err="1">
                    <a:solidFill>
                      <a:srgbClr val="000000"/>
                    </a:solidFill>
                    <a:latin typeface="Avenir Book" panose="020B0503020203020204" pitchFamily="34" charset="-78"/>
                    <a:cs typeface="Avenir Book" panose="020B0503020203020204" pitchFamily="34" charset="-78"/>
                  </a:rPr>
                  <a:t>ssthresh</a:t>
                </a:r>
                <a:r>
                  <a:rPr lang="en-US" sz="900" kern="0" dirty="0">
                    <a:solidFill>
                      <a:srgbClr val="000000"/>
                    </a:solidFill>
                    <a:latin typeface="Avenir Book" panose="020B0503020203020204" pitchFamily="34" charset="-78"/>
                    <a:cs typeface="Avenir Book" panose="020B0503020203020204" pitchFamily="34" charset="-78"/>
                  </a:rPr>
                  <a:t> = 64 KB</a:t>
                </a:r>
              </a:p>
              <a:p>
                <a:pPr algn="ctr" defTabSz="685800" fontAlgn="base">
                  <a:lnSpc>
                    <a:spcPct val="80000"/>
                  </a:lnSpc>
                  <a:spcBef>
                    <a:spcPct val="0"/>
                  </a:spcBef>
                  <a:spcAft>
                    <a:spcPct val="0"/>
                  </a:spcAft>
                  <a:defRPr/>
                </a:pPr>
                <a:r>
                  <a:rPr lang="en-US" sz="900" kern="0" dirty="0" err="1">
                    <a:solidFill>
                      <a:srgbClr val="000000"/>
                    </a:solidFill>
                    <a:latin typeface="Avenir Book" panose="020B0503020203020204" pitchFamily="34" charset="-78"/>
                    <a:cs typeface="Avenir Book" panose="020B0503020203020204" pitchFamily="34" charset="-78"/>
                  </a:rPr>
                  <a:t>dupACKcount</a:t>
                </a:r>
                <a:r>
                  <a:rPr lang="en-US" sz="900" kern="0" dirty="0">
                    <a:solidFill>
                      <a:srgbClr val="000000"/>
                    </a:solidFill>
                    <a:latin typeface="Avenir Book" panose="020B0503020203020204" pitchFamily="34" charset="-78"/>
                    <a:cs typeface="Avenir Book" panose="020B0503020203020204" pitchFamily="34" charset="-78"/>
                  </a:rPr>
                  <a:t> = 0</a:t>
                </a:r>
              </a:p>
            </p:txBody>
          </p:sp>
          <p:sp>
            <p:nvSpPr>
              <p:cNvPr id="194" name="Line 238">
                <a:extLst>
                  <a:ext uri="{FF2B5EF4-FFF2-40B4-BE49-F238E27FC236}">
                    <a16:creationId xmlns:a16="http://schemas.microsoft.com/office/drawing/2014/main" id="{6EA26674-D5C9-9744-9287-ED272FC85120}"/>
                  </a:ext>
                </a:extLst>
              </p:cNvPr>
              <p:cNvSpPr>
                <a:spLocks noChangeShapeType="1"/>
              </p:cNvSpPr>
              <p:nvPr/>
            </p:nvSpPr>
            <p:spPr bwMode="auto">
              <a:xfrm>
                <a:off x="646" y="972"/>
                <a:ext cx="53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9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spTree>
    <p:extLst>
      <p:ext uri="{BB962C8B-B14F-4D97-AF65-F5344CB8AC3E}">
        <p14:creationId xmlns:p14="http://schemas.microsoft.com/office/powerpoint/2010/main" val="761485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2"/>
                                        </p:tgtEl>
                                        <p:attrNameLst>
                                          <p:attrName>style.visibility</p:attrName>
                                        </p:attrNameLst>
                                      </p:cBhvr>
                                      <p:to>
                                        <p:strVal val="visible"/>
                                      </p:to>
                                    </p:set>
                                    <p:animEffect transition="in" filter="dissolve">
                                      <p:cBhvr>
                                        <p:cTn id="7" dur="500"/>
                                        <p:tgtEl>
                                          <p:spTgt spid="1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6"/>
                                        </p:tgtEl>
                                        <p:attrNameLst>
                                          <p:attrName>style.visibility</p:attrName>
                                        </p:attrNameLst>
                                      </p:cBhvr>
                                      <p:to>
                                        <p:strVal val="visible"/>
                                      </p:to>
                                    </p:set>
                                    <p:animEffect transition="in" filter="wipe(left)">
                                      <p:cBhvr>
                                        <p:cTn id="12" dur="500"/>
                                        <p:tgtEl>
                                          <p:spTgt spid="12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dissolve">
                                      <p:cBhvr>
                                        <p:cTn id="17" dur="500"/>
                                        <p:tgtEl>
                                          <p:spTgt spid="1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20"/>
                                        </p:tgtEl>
                                        <p:attrNameLst>
                                          <p:attrName>style.visibility</p:attrName>
                                        </p:attrNameLst>
                                      </p:cBhvr>
                                      <p:to>
                                        <p:strVal val="visible"/>
                                      </p:to>
                                    </p:set>
                                    <p:animEffect transition="in" filter="wipe(right)">
                                      <p:cBhvr>
                                        <p:cTn id="22" dur="500"/>
                                        <p:tgtEl>
                                          <p:spTgt spid="1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69"/>
                                        </p:tgtEl>
                                        <p:attrNameLst>
                                          <p:attrName>style.visibility</p:attrName>
                                        </p:attrNameLst>
                                      </p:cBhvr>
                                      <p:to>
                                        <p:strVal val="visible"/>
                                      </p:to>
                                    </p:set>
                                    <p:animEffect transition="in" filter="wipe(up)">
                                      <p:cBhvr>
                                        <p:cTn id="27" dur="500"/>
                                        <p:tgtEl>
                                          <p:spTgt spid="169"/>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4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75"/>
                                        </p:tgtEl>
                                        <p:attrNameLst>
                                          <p:attrName>style.visibility</p:attrName>
                                        </p:attrNameLst>
                                      </p:cBhvr>
                                      <p:to>
                                        <p:strVal val="visible"/>
                                      </p:to>
                                    </p:set>
                                    <p:animEffect transition="in" filter="wipe(left)">
                                      <p:cBhvr>
                                        <p:cTn id="36" dur="500"/>
                                        <p:tgtEl>
                                          <p:spTgt spid="175"/>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158"/>
                                        </p:tgtEl>
                                        <p:attrNameLst>
                                          <p:attrName>style.visibility</p:attrName>
                                        </p:attrNameLst>
                                      </p:cBhvr>
                                      <p:to>
                                        <p:strVal val="visible"/>
                                      </p:to>
                                    </p:set>
                                    <p:animEffect transition="in" filter="dissolve">
                                      <p:cBhvr>
                                        <p:cTn id="41" dur="5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5" name="Rectangle 2"/>
          <p:cNvSpPr>
            <a:spLocks noGrp="1" noChangeArrowheads="1"/>
          </p:cNvSpPr>
          <p:nvPr>
            <p:ph type="title"/>
          </p:nvPr>
        </p:nvSpPr>
        <p:spPr>
          <a:xfrm>
            <a:off x="1978025" y="239714"/>
            <a:ext cx="7772400" cy="847363"/>
          </a:xfrm>
        </p:spPr>
        <p:txBody>
          <a:bodyPr/>
          <a:lstStyle/>
          <a:p>
            <a:pPr algn="ctr">
              <a:defRPr/>
            </a:pPr>
            <a:r>
              <a:rPr lang="en-US" dirty="0">
                <a:latin typeface="Avenir Book" panose="020B0503020203020204" pitchFamily="34" charset="-78"/>
                <a:ea typeface="ＭＳ Ｐゴシック" charset="0"/>
                <a:cs typeface="Avenir Book" panose="020B0503020203020204" pitchFamily="34" charset="-78"/>
              </a:rPr>
              <a:t>TCP </a:t>
            </a:r>
            <a:r>
              <a:rPr lang="en-US" dirty="0" smtClean="0">
                <a:latin typeface="Avenir Book" panose="020B0503020203020204" pitchFamily="34" charset="-78"/>
                <a:ea typeface="ＭＳ Ｐゴシック" charset="0"/>
                <a:cs typeface="Avenir Book" panose="020B0503020203020204" pitchFamily="34" charset="-78"/>
              </a:rPr>
              <a:t>Throughput</a:t>
            </a:r>
            <a:endParaRPr lang="en-US" dirty="0">
              <a:latin typeface="Avenir Book" panose="020B0503020203020204" pitchFamily="34" charset="-78"/>
              <a:ea typeface="ＭＳ Ｐゴシック" charset="0"/>
              <a:cs typeface="Avenir Book" panose="020B0503020203020204" pitchFamily="34" charset="-78"/>
            </a:endParaRPr>
          </a:p>
        </p:txBody>
      </p:sp>
      <p:sp>
        <p:nvSpPr>
          <p:cNvPr id="107526" name="Rectangle 3"/>
          <p:cNvSpPr>
            <a:spLocks noGrp="1" noChangeArrowheads="1"/>
          </p:cNvSpPr>
          <p:nvPr>
            <p:ph type="body" idx="1"/>
          </p:nvPr>
        </p:nvSpPr>
        <p:spPr>
          <a:xfrm>
            <a:off x="212886" y="1177919"/>
            <a:ext cx="6885018" cy="4648200"/>
          </a:xfrm>
        </p:spPr>
        <p:txBody>
          <a:bodyPr>
            <a:normAutofit/>
          </a:bodyPr>
          <a:lstStyle/>
          <a:p>
            <a:r>
              <a:rPr lang="en-US" altLang="en-US" sz="2000" dirty="0">
                <a:latin typeface="Avenir Book" panose="020B0503020203020204" pitchFamily="34" charset="-78"/>
                <a:cs typeface="Avenir Book" panose="020B0503020203020204" pitchFamily="34" charset="-78"/>
              </a:rPr>
              <a:t>Avg. TCP throughput as function of window size, RTT?</a:t>
            </a:r>
          </a:p>
          <a:p>
            <a:pPr lvl="1"/>
            <a:r>
              <a:rPr lang="en-US" altLang="en-US" sz="2000" dirty="0">
                <a:latin typeface="Avenir Book" panose="020B0503020203020204" pitchFamily="34" charset="-78"/>
                <a:cs typeface="Avenir Book" panose="020B0503020203020204" pitchFamily="34" charset="-78"/>
              </a:rPr>
              <a:t>I</a:t>
            </a:r>
            <a:r>
              <a:rPr lang="en-US" altLang="en-US" sz="2000" dirty="0" smtClean="0">
                <a:latin typeface="Avenir Book" panose="020B0503020203020204" pitchFamily="34" charset="-78"/>
                <a:cs typeface="Avenir Book" panose="020B0503020203020204" pitchFamily="34" charset="-78"/>
              </a:rPr>
              <a:t>gnore </a:t>
            </a:r>
            <a:r>
              <a:rPr lang="en-US" altLang="en-US" sz="2000" dirty="0">
                <a:latin typeface="Avenir Book" panose="020B0503020203020204" pitchFamily="34" charset="-78"/>
                <a:cs typeface="Avenir Book" panose="020B0503020203020204" pitchFamily="34" charset="-78"/>
              </a:rPr>
              <a:t>slow start, assume always data to </a:t>
            </a:r>
            <a:r>
              <a:rPr lang="en-US" altLang="en-US" sz="2000" dirty="0" smtClean="0">
                <a:latin typeface="Avenir Book" panose="020B0503020203020204" pitchFamily="34" charset="-78"/>
                <a:cs typeface="Avenir Book" panose="020B0503020203020204" pitchFamily="34" charset="-78"/>
              </a:rPr>
              <a:t>send</a:t>
            </a:r>
          </a:p>
          <a:p>
            <a:pPr marL="457200" lvl="1" indent="0">
              <a:buNone/>
            </a:pPr>
            <a:endParaRPr lang="en-US" altLang="en-US" sz="2000" dirty="0">
              <a:latin typeface="Avenir Book" panose="020B0503020203020204" pitchFamily="34" charset="-78"/>
              <a:cs typeface="Avenir Book" panose="020B0503020203020204" pitchFamily="34" charset="-78"/>
            </a:endParaRPr>
          </a:p>
          <a:p>
            <a:r>
              <a:rPr lang="en-US" altLang="en-US" sz="2000" dirty="0">
                <a:latin typeface="Avenir Book" panose="020B0503020203020204" pitchFamily="34" charset="-78"/>
                <a:cs typeface="Avenir Book" panose="020B0503020203020204" pitchFamily="34" charset="-78"/>
              </a:rPr>
              <a:t>W: window size (measured in bytes) where loss occurs</a:t>
            </a:r>
          </a:p>
          <a:p>
            <a:pPr lvl="1"/>
            <a:r>
              <a:rPr lang="en-US" altLang="en-US" sz="2000" dirty="0">
                <a:latin typeface="Avenir Book" panose="020B0503020203020204" pitchFamily="34" charset="-78"/>
                <a:cs typeface="Avenir Book" panose="020B0503020203020204" pitchFamily="34" charset="-78"/>
              </a:rPr>
              <a:t>A</a:t>
            </a:r>
            <a:r>
              <a:rPr lang="en-US" altLang="en-US" sz="2000" dirty="0" smtClean="0">
                <a:latin typeface="Avenir Book" panose="020B0503020203020204" pitchFamily="34" charset="-78"/>
                <a:cs typeface="Avenir Book" panose="020B0503020203020204" pitchFamily="34" charset="-78"/>
              </a:rPr>
              <a:t>vg</a:t>
            </a:r>
            <a:r>
              <a:rPr lang="en-US" altLang="en-US" sz="2000" dirty="0">
                <a:latin typeface="Avenir Book" panose="020B0503020203020204" pitchFamily="34" charset="-78"/>
                <a:cs typeface="Avenir Book" panose="020B0503020203020204" pitchFamily="34" charset="-78"/>
              </a:rPr>
              <a:t>. window size (# in-flight bytes) is ¾ W</a:t>
            </a:r>
          </a:p>
          <a:p>
            <a:pPr lvl="1"/>
            <a:r>
              <a:rPr lang="en-US" altLang="en-US" sz="2000" dirty="0">
                <a:latin typeface="Avenir Book" panose="020B0503020203020204" pitchFamily="34" charset="-78"/>
                <a:cs typeface="Avenir Book" panose="020B0503020203020204" pitchFamily="34" charset="-78"/>
              </a:rPr>
              <a:t>A</a:t>
            </a:r>
            <a:r>
              <a:rPr lang="en-US" altLang="en-US" sz="2000" dirty="0" smtClean="0">
                <a:latin typeface="Avenir Book" panose="020B0503020203020204" pitchFamily="34" charset="-78"/>
                <a:cs typeface="Avenir Book" panose="020B0503020203020204" pitchFamily="34" charset="-78"/>
              </a:rPr>
              <a:t>vg</a:t>
            </a:r>
            <a:r>
              <a:rPr lang="en-US" altLang="en-US" sz="2000" dirty="0">
                <a:latin typeface="Avenir Book" panose="020B0503020203020204" pitchFamily="34" charset="-78"/>
                <a:cs typeface="Avenir Book" panose="020B0503020203020204" pitchFamily="34" charset="-78"/>
              </a:rPr>
              <a:t>. throughput is 3/4W per RTT</a:t>
            </a:r>
          </a:p>
        </p:txBody>
      </p:sp>
      <p:grpSp>
        <p:nvGrpSpPr>
          <p:cNvPr id="121862" name="Group 35"/>
          <p:cNvGrpSpPr>
            <a:grpSpLocks/>
          </p:cNvGrpSpPr>
          <p:nvPr/>
        </p:nvGrpSpPr>
        <p:grpSpPr bwMode="auto">
          <a:xfrm>
            <a:off x="7011284" y="1631472"/>
            <a:ext cx="4873625" cy="1998662"/>
            <a:chOff x="279" y="2432"/>
            <a:chExt cx="3070" cy="1259"/>
          </a:xfrm>
        </p:grpSpPr>
        <p:sp>
          <p:nvSpPr>
            <p:cNvPr id="121873" name="Freeform 26"/>
            <p:cNvSpPr>
              <a:spLocks/>
            </p:cNvSpPr>
            <p:nvPr/>
          </p:nvSpPr>
          <p:spPr bwMode="auto">
            <a:xfrm>
              <a:off x="678" y="2556"/>
              <a:ext cx="2481" cy="579"/>
            </a:xfrm>
            <a:custGeom>
              <a:avLst/>
              <a:gdLst>
                <a:gd name="T0" fmla="*/ 0 w 2481"/>
                <a:gd name="T1" fmla="*/ 573 h 579"/>
                <a:gd name="T2" fmla="*/ 414 w 2481"/>
                <a:gd name="T3" fmla="*/ 18 h 579"/>
                <a:gd name="T4" fmla="*/ 414 w 2481"/>
                <a:gd name="T5" fmla="*/ 579 h 579"/>
                <a:gd name="T6" fmla="*/ 819 w 2481"/>
                <a:gd name="T7" fmla="*/ 18 h 579"/>
                <a:gd name="T8" fmla="*/ 825 w 2481"/>
                <a:gd name="T9" fmla="*/ 579 h 579"/>
                <a:gd name="T10" fmla="*/ 1245 w 2481"/>
                <a:gd name="T11" fmla="*/ 15 h 579"/>
                <a:gd name="T12" fmla="*/ 1245 w 2481"/>
                <a:gd name="T13" fmla="*/ 576 h 579"/>
                <a:gd name="T14" fmla="*/ 1647 w 2481"/>
                <a:gd name="T15" fmla="*/ 6 h 579"/>
                <a:gd name="T16" fmla="*/ 1647 w 2481"/>
                <a:gd name="T17" fmla="*/ 570 h 579"/>
                <a:gd name="T18" fmla="*/ 2064 w 2481"/>
                <a:gd name="T19" fmla="*/ 6 h 579"/>
                <a:gd name="T20" fmla="*/ 2064 w 2481"/>
                <a:gd name="T21" fmla="*/ 564 h 579"/>
                <a:gd name="T22" fmla="*/ 2481 w 2481"/>
                <a:gd name="T23" fmla="*/ 0 h 57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481" h="579">
                  <a:moveTo>
                    <a:pt x="0" y="573"/>
                  </a:moveTo>
                  <a:lnTo>
                    <a:pt x="414" y="18"/>
                  </a:lnTo>
                  <a:lnTo>
                    <a:pt x="414" y="579"/>
                  </a:lnTo>
                  <a:lnTo>
                    <a:pt x="819" y="18"/>
                  </a:lnTo>
                  <a:lnTo>
                    <a:pt x="825" y="579"/>
                  </a:lnTo>
                  <a:lnTo>
                    <a:pt x="1245" y="15"/>
                  </a:lnTo>
                  <a:lnTo>
                    <a:pt x="1245" y="576"/>
                  </a:lnTo>
                  <a:lnTo>
                    <a:pt x="1647" y="6"/>
                  </a:lnTo>
                  <a:lnTo>
                    <a:pt x="1647" y="570"/>
                  </a:lnTo>
                  <a:lnTo>
                    <a:pt x="2064" y="6"/>
                  </a:lnTo>
                  <a:lnTo>
                    <a:pt x="2064" y="564"/>
                  </a:lnTo>
                  <a:lnTo>
                    <a:pt x="2481" y="0"/>
                  </a:lnTo>
                </a:path>
              </a:pathLst>
            </a:custGeom>
            <a:noFill/>
            <a:ln w="2857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latin typeface="Avenir Book" panose="020B0503020203020204" pitchFamily="34" charset="-78"/>
                <a:cs typeface="Avenir Book" panose="020B0503020203020204" pitchFamily="34" charset="-78"/>
              </a:endParaRPr>
            </a:p>
          </p:txBody>
        </p:sp>
        <p:sp>
          <p:nvSpPr>
            <p:cNvPr id="107539" name="Line 28"/>
            <p:cNvSpPr>
              <a:spLocks noChangeShapeType="1"/>
            </p:cNvSpPr>
            <p:nvPr/>
          </p:nvSpPr>
          <p:spPr bwMode="auto">
            <a:xfrm>
              <a:off x="675" y="3685"/>
              <a:ext cx="2674"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07540" name="Line 29"/>
            <p:cNvSpPr>
              <a:spLocks noChangeShapeType="1"/>
            </p:cNvSpPr>
            <p:nvPr/>
          </p:nvSpPr>
          <p:spPr bwMode="auto">
            <a:xfrm>
              <a:off x="682" y="2432"/>
              <a:ext cx="0" cy="1259"/>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07541" name="Line 31"/>
            <p:cNvSpPr>
              <a:spLocks noChangeShapeType="1"/>
            </p:cNvSpPr>
            <p:nvPr/>
          </p:nvSpPr>
          <p:spPr bwMode="auto">
            <a:xfrm>
              <a:off x="606" y="2571"/>
              <a:ext cx="72"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07542" name="Line 32"/>
            <p:cNvSpPr>
              <a:spLocks noChangeShapeType="1"/>
            </p:cNvSpPr>
            <p:nvPr/>
          </p:nvSpPr>
          <p:spPr bwMode="auto">
            <a:xfrm>
              <a:off x="606" y="3117"/>
              <a:ext cx="72"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07543" name="Text Box 33"/>
            <p:cNvSpPr txBox="1">
              <a:spLocks noChangeArrowheads="1"/>
            </p:cNvSpPr>
            <p:nvPr/>
          </p:nvSpPr>
          <p:spPr bwMode="auto">
            <a:xfrm>
              <a:off x="380" y="2453"/>
              <a:ext cx="239"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Avenir Book" panose="020B0503020203020204" pitchFamily="34" charset="-78"/>
                  <a:cs typeface="Avenir Book" panose="020B0503020203020204" pitchFamily="34" charset="-78"/>
                </a:rPr>
                <a:t>W</a:t>
              </a:r>
            </a:p>
          </p:txBody>
        </p:sp>
        <p:sp>
          <p:nvSpPr>
            <p:cNvPr id="107544" name="Text Box 34"/>
            <p:cNvSpPr txBox="1">
              <a:spLocks noChangeArrowheads="1"/>
            </p:cNvSpPr>
            <p:nvPr/>
          </p:nvSpPr>
          <p:spPr bwMode="auto">
            <a:xfrm>
              <a:off x="279" y="3008"/>
              <a:ext cx="358"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Avenir Book" panose="020B0503020203020204" pitchFamily="34" charset="-78"/>
                  <a:cs typeface="Avenir Book" panose="020B0503020203020204" pitchFamily="34" charset="-78"/>
                </a:rPr>
                <a:t>W/2</a:t>
              </a:r>
            </a:p>
          </p:txBody>
        </p:sp>
      </p:grpSp>
      <p:grpSp>
        <p:nvGrpSpPr>
          <p:cNvPr id="121863" name="Group 45"/>
          <p:cNvGrpSpPr>
            <a:grpSpLocks/>
          </p:cNvGrpSpPr>
          <p:nvPr/>
        </p:nvGrpSpPr>
        <p:grpSpPr bwMode="auto">
          <a:xfrm>
            <a:off x="7580302" y="4121466"/>
            <a:ext cx="4194176" cy="623887"/>
            <a:chOff x="1486" y="2139"/>
            <a:chExt cx="2642" cy="393"/>
          </a:xfrm>
        </p:grpSpPr>
        <p:sp>
          <p:nvSpPr>
            <p:cNvPr id="107529" name="Text Box 36"/>
            <p:cNvSpPr txBox="1">
              <a:spLocks noChangeArrowheads="1"/>
            </p:cNvSpPr>
            <p:nvPr/>
          </p:nvSpPr>
          <p:spPr bwMode="auto">
            <a:xfrm>
              <a:off x="1486" y="2209"/>
              <a:ext cx="1635"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dirty="0" err="1">
                  <a:latin typeface="Avenir Book" panose="020B0503020203020204" pitchFamily="34" charset="-78"/>
                  <a:cs typeface="Avenir Book" panose="020B0503020203020204" pitchFamily="34" charset="-78"/>
                </a:rPr>
                <a:t>A</a:t>
              </a:r>
              <a:r>
                <a:rPr lang="en-US" sz="1800" dirty="0" err="1" smtClean="0">
                  <a:latin typeface="Avenir Book" panose="020B0503020203020204" pitchFamily="34" charset="-78"/>
                  <a:cs typeface="Avenir Book" panose="020B0503020203020204" pitchFamily="34" charset="-78"/>
                </a:rPr>
                <a:t>vg</a:t>
              </a:r>
              <a:r>
                <a:rPr lang="en-US" sz="1800" dirty="0" smtClean="0">
                  <a:latin typeface="Avenir Book" panose="020B0503020203020204" pitchFamily="34" charset="-78"/>
                  <a:cs typeface="Avenir Book" panose="020B0503020203020204" pitchFamily="34" charset="-78"/>
                </a:rPr>
                <a:t> </a:t>
              </a:r>
              <a:r>
                <a:rPr lang="en-US" sz="1800" dirty="0">
                  <a:latin typeface="Avenir Book" panose="020B0503020203020204" pitchFamily="34" charset="-78"/>
                  <a:cs typeface="Avenir Book" panose="020B0503020203020204" pitchFamily="34" charset="-78"/>
                </a:rPr>
                <a:t>TCP throughput = </a:t>
              </a:r>
            </a:p>
          </p:txBody>
        </p:sp>
        <p:grpSp>
          <p:nvGrpSpPr>
            <p:cNvPr id="121865" name="Group 44"/>
            <p:cNvGrpSpPr>
              <a:grpSpLocks/>
            </p:cNvGrpSpPr>
            <p:nvPr/>
          </p:nvGrpSpPr>
          <p:grpSpPr bwMode="auto">
            <a:xfrm>
              <a:off x="2986" y="2139"/>
              <a:ext cx="1142" cy="393"/>
              <a:chOff x="3498" y="2153"/>
              <a:chExt cx="1142" cy="393"/>
            </a:xfrm>
          </p:grpSpPr>
          <p:sp>
            <p:nvSpPr>
              <p:cNvPr id="107531" name="Text Box 37"/>
              <p:cNvSpPr txBox="1">
                <a:spLocks noChangeArrowheads="1"/>
              </p:cNvSpPr>
              <p:nvPr/>
            </p:nvSpPr>
            <p:spPr bwMode="auto">
              <a:xfrm>
                <a:off x="3501" y="2153"/>
                <a:ext cx="197"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latin typeface="Avenir Book" panose="020B0503020203020204" pitchFamily="34" charset="-78"/>
                    <a:cs typeface="Avenir Book" panose="020B0503020203020204" pitchFamily="34" charset="-78"/>
                  </a:rPr>
                  <a:t>3</a:t>
                </a:r>
              </a:p>
            </p:txBody>
          </p:sp>
          <p:sp>
            <p:nvSpPr>
              <p:cNvPr id="107532" name="Text Box 38"/>
              <p:cNvSpPr txBox="1">
                <a:spLocks noChangeArrowheads="1"/>
              </p:cNvSpPr>
              <p:nvPr/>
            </p:nvSpPr>
            <p:spPr bwMode="auto">
              <a:xfrm>
                <a:off x="3498" y="2313"/>
                <a:ext cx="197"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latin typeface="Avenir Book" panose="020B0503020203020204" pitchFamily="34" charset="-78"/>
                    <a:cs typeface="Avenir Book" panose="020B0503020203020204" pitchFamily="34" charset="-78"/>
                  </a:rPr>
                  <a:t>4</a:t>
                </a:r>
              </a:p>
            </p:txBody>
          </p:sp>
          <p:sp>
            <p:nvSpPr>
              <p:cNvPr id="107533" name="Line 39"/>
              <p:cNvSpPr>
                <a:spLocks noChangeShapeType="1"/>
              </p:cNvSpPr>
              <p:nvPr/>
            </p:nvSpPr>
            <p:spPr bwMode="auto">
              <a:xfrm>
                <a:off x="3550" y="2352"/>
                <a:ext cx="88"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07534" name="Text Box 40"/>
              <p:cNvSpPr txBox="1">
                <a:spLocks noChangeArrowheads="1"/>
              </p:cNvSpPr>
              <p:nvPr/>
            </p:nvSpPr>
            <p:spPr bwMode="auto">
              <a:xfrm>
                <a:off x="3702" y="2157"/>
                <a:ext cx="254"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latin typeface="Avenir Book" panose="020B0503020203020204" pitchFamily="34" charset="-78"/>
                    <a:cs typeface="Avenir Book" panose="020B0503020203020204" pitchFamily="34" charset="-78"/>
                  </a:rPr>
                  <a:t>W</a:t>
                </a:r>
              </a:p>
            </p:txBody>
          </p:sp>
          <p:sp>
            <p:nvSpPr>
              <p:cNvPr id="107535" name="Text Box 41"/>
              <p:cNvSpPr txBox="1">
                <a:spLocks noChangeArrowheads="1"/>
              </p:cNvSpPr>
              <p:nvPr/>
            </p:nvSpPr>
            <p:spPr bwMode="auto">
              <a:xfrm>
                <a:off x="3658" y="2309"/>
                <a:ext cx="373"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latin typeface="Avenir Book" panose="020B0503020203020204" pitchFamily="34" charset="-78"/>
                    <a:cs typeface="Avenir Book" panose="020B0503020203020204" pitchFamily="34" charset="-78"/>
                  </a:rPr>
                  <a:t>RTT</a:t>
                </a:r>
              </a:p>
            </p:txBody>
          </p:sp>
          <p:sp>
            <p:nvSpPr>
              <p:cNvPr id="107536" name="Line 42"/>
              <p:cNvSpPr>
                <a:spLocks noChangeShapeType="1"/>
              </p:cNvSpPr>
              <p:nvPr/>
            </p:nvSpPr>
            <p:spPr bwMode="auto">
              <a:xfrm>
                <a:off x="3726" y="2352"/>
                <a:ext cx="210"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07537" name="Text Box 43"/>
              <p:cNvSpPr txBox="1">
                <a:spLocks noChangeArrowheads="1"/>
              </p:cNvSpPr>
              <p:nvPr/>
            </p:nvSpPr>
            <p:spPr bwMode="auto">
              <a:xfrm>
                <a:off x="3975" y="2243"/>
                <a:ext cx="665"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Avenir Book" panose="020B0503020203020204" pitchFamily="34" charset="-78"/>
                    <a:cs typeface="Avenir Book" panose="020B0503020203020204" pitchFamily="34" charset="-78"/>
                  </a:rPr>
                  <a:t>bytes/sec</a:t>
                </a:r>
              </a:p>
            </p:txBody>
          </p:sp>
        </p:grpSp>
      </p:grpSp>
    </p:spTree>
    <p:extLst>
      <p:ext uri="{BB962C8B-B14F-4D97-AF65-F5344CB8AC3E}">
        <p14:creationId xmlns:p14="http://schemas.microsoft.com/office/powerpoint/2010/main" val="3859297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905000" y="287338"/>
            <a:ext cx="8382000" cy="665162"/>
          </a:xfrm>
        </p:spPr>
        <p:txBody>
          <a:bodyPr>
            <a:normAutofit fontScale="90000"/>
          </a:bodyPr>
          <a:lstStyle/>
          <a:p>
            <a:pPr defTabSz="912813"/>
            <a:r>
              <a:rPr lang="en-US" dirty="0">
                <a:latin typeface="Avenir Book" panose="020B0503020203020204" pitchFamily="34" charset="-78"/>
                <a:cs typeface="Avenir Book" panose="020B0503020203020204" pitchFamily="34" charset="-78"/>
              </a:rPr>
              <a:t>Summary</a:t>
            </a:r>
          </a:p>
        </p:txBody>
      </p:sp>
      <p:sp>
        <p:nvSpPr>
          <p:cNvPr id="10243" name="Text Placeholder 2"/>
          <p:cNvSpPr>
            <a:spLocks noGrp="1"/>
          </p:cNvSpPr>
          <p:nvPr>
            <p:ph type="body" sz="quarter" idx="10"/>
          </p:nvPr>
        </p:nvSpPr>
        <p:spPr>
          <a:xfrm>
            <a:off x="1714500" y="952500"/>
            <a:ext cx="8763000" cy="5207000"/>
          </a:xfrm>
        </p:spPr>
        <p:txBody>
          <a:bodyPr/>
          <a:lstStyle/>
          <a:p>
            <a:pPr>
              <a:buFont typeface="Wingdings" pitchFamily="2" charset="2"/>
              <a:buChar char="q"/>
            </a:pPr>
            <a:r>
              <a:rPr lang="en-US" sz="2400" dirty="0" smtClean="0">
                <a:solidFill>
                  <a:srgbClr val="0070C0"/>
                </a:solidFill>
                <a:latin typeface="Avenir Book" panose="020B0503020203020204" pitchFamily="34" charset="-78"/>
                <a:cs typeface="Avenir Book" panose="020B0503020203020204" pitchFamily="34" charset="-78"/>
              </a:rPr>
              <a:t>Network congestion control:</a:t>
            </a:r>
            <a:endParaRPr lang="en-US" sz="2400" dirty="0">
              <a:solidFill>
                <a:srgbClr val="0070C0"/>
              </a:solidFill>
              <a:latin typeface="Avenir Book" panose="020B0503020203020204" pitchFamily="34" charset="-78"/>
              <a:cs typeface="Avenir Book" panose="020B0503020203020204" pitchFamily="34" charset="-78"/>
            </a:endParaRPr>
          </a:p>
          <a:p>
            <a:pPr lvl="1" eaLnBrk="1" hangingPunct="1"/>
            <a:r>
              <a:rPr lang="en-US" sz="2000" dirty="0" smtClean="0">
                <a:latin typeface="Avenir Book" panose="020B0503020203020204" pitchFamily="34" charset="-78"/>
                <a:cs typeface="Avenir Book" panose="020B0503020203020204" pitchFamily="34" charset="-78"/>
              </a:rPr>
              <a:t>Challenges of congestion</a:t>
            </a:r>
            <a:endParaRPr lang="en-US" sz="2000" dirty="0">
              <a:latin typeface="Avenir Book" panose="020B0503020203020204" pitchFamily="34" charset="-78"/>
              <a:cs typeface="Avenir Book" panose="020B0503020203020204" pitchFamily="34" charset="-78"/>
            </a:endParaRPr>
          </a:p>
          <a:p>
            <a:pPr lvl="1" eaLnBrk="1" hangingPunct="1"/>
            <a:r>
              <a:rPr lang="en-US" sz="2000" dirty="0" smtClean="0">
                <a:latin typeface="Avenir Book" panose="020B0503020203020204" pitchFamily="34" charset="-78"/>
                <a:cs typeface="Avenir Book" panose="020B0503020203020204" pitchFamily="34" charset="-78"/>
              </a:rPr>
              <a:t>TCP congestion control</a:t>
            </a:r>
          </a:p>
          <a:p>
            <a:pPr lvl="2"/>
            <a:r>
              <a:rPr lang="en-US" sz="1600" dirty="0" smtClean="0">
                <a:latin typeface="Avenir Book" panose="020B0503020203020204" pitchFamily="34" charset="-78"/>
                <a:cs typeface="Avenir Book" panose="020B0503020203020204" pitchFamily="34" charset="-78"/>
              </a:rPr>
              <a:t>TCP Tahoe and TCP Reno</a:t>
            </a:r>
            <a:endParaRPr lang="en-US" sz="1600" dirty="0">
              <a:latin typeface="Avenir Book" panose="020B0503020203020204" pitchFamily="34" charset="-78"/>
              <a:cs typeface="Avenir Book" panose="020B0503020203020204" pitchFamily="34" charset="-78"/>
            </a:endParaRPr>
          </a:p>
          <a:p>
            <a:pPr marL="457200" lvl="1" indent="0" eaLnBrk="1" hangingPunct="1">
              <a:buNone/>
            </a:pPr>
            <a:endParaRPr lang="en-US" sz="2000" dirty="0">
              <a:latin typeface="Avenir Book" panose="020B0503020203020204" pitchFamily="34" charset="-78"/>
              <a:cs typeface="Avenir Book" panose="020B0503020203020204" pitchFamily="34" charset="-78"/>
            </a:endParaRPr>
          </a:p>
          <a:p>
            <a:pPr marL="457200" lvl="1" indent="0" eaLnBrk="1" hangingPunct="1">
              <a:buNone/>
            </a:pPr>
            <a:endParaRPr lang="en-US" sz="2000" dirty="0">
              <a:latin typeface="Avenir Book" panose="020B0503020203020204" pitchFamily="34" charset="-78"/>
              <a:cs typeface="Avenir Book" panose="020B0503020203020204" pitchFamily="34" charset="-78"/>
            </a:endParaRPr>
          </a:p>
          <a:p>
            <a:pPr marL="457200" lvl="1" indent="0" eaLnBrk="1" hangingPunct="1">
              <a:buNone/>
            </a:pPr>
            <a:endParaRPr lang="en-IN" sz="2000" dirty="0">
              <a:latin typeface="Avenir Book" panose="020B0503020203020204" pitchFamily="34" charset="-78"/>
              <a:cs typeface="Avenir Book" panose="020B0503020203020204" pitchFamily="34" charset="-78"/>
            </a:endParaRPr>
          </a:p>
          <a:p>
            <a:pPr marL="914400" lvl="2" indent="0">
              <a:buNone/>
            </a:pPr>
            <a:endParaRPr lang="en-US" sz="1600"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6955232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1" end="1"/>
                                            </p:txEl>
                                          </p:spTgt>
                                        </p:tgtEl>
                                        <p:attrNameLst>
                                          <p:attrName>style.visibility</p:attrName>
                                        </p:attrNameLst>
                                      </p:cBhvr>
                                      <p:to>
                                        <p:strVal val="visible"/>
                                      </p:to>
                                    </p:set>
                                    <p:animEffect transition="in" filter="fade">
                                      <p:cBhvr>
                                        <p:cTn id="14" dur="1000"/>
                                        <p:tgtEl>
                                          <p:spTgt spid="10243">
                                            <p:txEl>
                                              <p:pRg st="1" end="1"/>
                                            </p:txEl>
                                          </p:spTgt>
                                        </p:tgtEl>
                                      </p:cBhvr>
                                    </p:animEffect>
                                    <p:anim calcmode="lin" valueType="num">
                                      <p:cBhvr>
                                        <p:cTn id="15"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43">
                                            <p:txEl>
                                              <p:pRg st="2" end="2"/>
                                            </p:txEl>
                                          </p:spTgt>
                                        </p:tgtEl>
                                        <p:attrNameLst>
                                          <p:attrName>style.visibility</p:attrName>
                                        </p:attrNameLst>
                                      </p:cBhvr>
                                      <p:to>
                                        <p:strVal val="visible"/>
                                      </p:to>
                                    </p:set>
                                    <p:animEffect transition="in" filter="fade">
                                      <p:cBhvr>
                                        <p:cTn id="21" dur="1000"/>
                                        <p:tgtEl>
                                          <p:spTgt spid="10243">
                                            <p:txEl>
                                              <p:pRg st="2" end="2"/>
                                            </p:txEl>
                                          </p:spTgt>
                                        </p:tgtEl>
                                      </p:cBhvr>
                                    </p:animEffect>
                                    <p:anim calcmode="lin" valueType="num">
                                      <p:cBhvr>
                                        <p:cTn id="22"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43">
                                            <p:txEl>
                                              <p:pRg st="3" end="3"/>
                                            </p:txEl>
                                          </p:spTgt>
                                        </p:tgtEl>
                                        <p:attrNameLst>
                                          <p:attrName>style.visibility</p:attrName>
                                        </p:attrNameLst>
                                      </p:cBhvr>
                                      <p:to>
                                        <p:strVal val="visible"/>
                                      </p:to>
                                    </p:set>
                                    <p:animEffect transition="in" filter="fade">
                                      <p:cBhvr>
                                        <p:cTn id="28" dur="1000"/>
                                        <p:tgtEl>
                                          <p:spTgt spid="10243">
                                            <p:txEl>
                                              <p:pRg st="3" end="3"/>
                                            </p:txEl>
                                          </p:spTgt>
                                        </p:tgtEl>
                                      </p:cBhvr>
                                    </p:animEffect>
                                    <p:anim calcmode="lin" valueType="num">
                                      <p:cBhvr>
                                        <p:cTn id="29"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9" name="Rectangle 3">
            <a:extLst>
              <a:ext uri="{FF2B5EF4-FFF2-40B4-BE49-F238E27FC236}">
                <a16:creationId xmlns:a16="http://schemas.microsoft.com/office/drawing/2014/main" id="{D469BBE5-2D5E-1245-BE57-AED04CA89E18}"/>
              </a:ext>
            </a:extLst>
          </p:cNvPr>
          <p:cNvSpPr>
            <a:spLocks noGrp="1" noChangeArrowheads="1"/>
          </p:cNvSpPr>
          <p:nvPr>
            <p:ph idx="1"/>
          </p:nvPr>
        </p:nvSpPr>
        <p:spPr>
          <a:xfrm>
            <a:off x="356609" y="3346039"/>
            <a:ext cx="8002957" cy="3763701"/>
          </a:xfrm>
        </p:spPr>
        <p:txBody>
          <a:bodyPr>
            <a:normAutofit/>
          </a:bodyPr>
          <a:lstStyle/>
          <a:p>
            <a:pPr marL="342900" lvl="0" indent="-342900">
              <a:lnSpc>
                <a:spcPct val="85000"/>
              </a:lnSpc>
              <a:spcBef>
                <a:spcPct val="20000"/>
              </a:spcBef>
              <a:buClr>
                <a:srgbClr val="000099"/>
              </a:buClr>
              <a:buSzPct val="100000"/>
              <a:buFont typeface="Wingdings" pitchFamily="2" charset="2"/>
              <a:buChar char="§"/>
              <a:defRPr/>
            </a:pPr>
            <a:r>
              <a:rPr lang="en-GB" altLang="en-US" sz="2000" dirty="0" smtClean="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Retransmitting undelivered packets: </a:t>
            </a:r>
            <a:r>
              <a:rPr lang="en-GB" altLang="en-US" sz="20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Packets </a:t>
            </a:r>
            <a:r>
              <a:rPr lang="en-GB" altLang="en-US" sz="20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can be lost, dropped at router due </a:t>
            </a:r>
            <a:r>
              <a:rPr lang="en-GB" altLang="en-US" sz="20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to </a:t>
            </a:r>
            <a:r>
              <a:rPr lang="en-GB" altLang="en-US" sz="20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full </a:t>
            </a:r>
            <a:r>
              <a:rPr lang="en-GB" altLang="en-US" sz="20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buffers</a:t>
            </a:r>
          </a:p>
          <a:p>
            <a:pPr marL="0" lvl="0" indent="0">
              <a:lnSpc>
                <a:spcPct val="85000"/>
              </a:lnSpc>
              <a:spcBef>
                <a:spcPct val="20000"/>
              </a:spcBef>
              <a:buClr>
                <a:srgbClr val="000099"/>
              </a:buClr>
              <a:buSzPct val="100000"/>
              <a:buNone/>
              <a:defRPr/>
            </a:pPr>
            <a:endParaRPr lang="en-GB" altLang="en-US" sz="20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a:p>
            <a:pPr marL="342900" lvl="0" indent="-342900">
              <a:lnSpc>
                <a:spcPct val="85000"/>
              </a:lnSpc>
              <a:spcBef>
                <a:spcPct val="20000"/>
              </a:spcBef>
              <a:buClr>
                <a:srgbClr val="000099"/>
              </a:buClr>
              <a:buSzPct val="100000"/>
              <a:buFont typeface="Wingdings" pitchFamily="2" charset="2"/>
              <a:buChar char="§"/>
              <a:defRPr/>
            </a:pPr>
            <a:r>
              <a:rPr lang="en-GB" altLang="en-US" sz="2000" dirty="0" smtClean="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Retransmitting timeout packets: </a:t>
            </a:r>
            <a:r>
              <a:rPr lang="en-GB" altLang="en-US" sz="20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Sender timers can time out prematurely, sending two copies, both of which are delivered</a:t>
            </a:r>
          </a:p>
          <a:p>
            <a:pPr marL="800100" lvl="1" indent="-342900">
              <a:lnSpc>
                <a:spcPct val="85000"/>
              </a:lnSpc>
              <a:spcBef>
                <a:spcPct val="20000"/>
              </a:spcBef>
              <a:buClr>
                <a:srgbClr val="000099"/>
              </a:buClr>
              <a:buSzPct val="100000"/>
              <a:buFont typeface="Wingdings" pitchFamily="2" charset="2"/>
              <a:buChar char="§"/>
              <a:defRPr/>
            </a:pPr>
            <a:r>
              <a:rPr lang="en-US" altLang="en-US" sz="18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Decrease maximum </a:t>
            </a: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achievable </a:t>
            </a:r>
            <a:r>
              <a:rPr lang="en-US" altLang="en-US" sz="1800" dirty="0" err="1" smtClean="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rPr>
              <a:t>goodput</a:t>
            </a:r>
            <a:endParaRPr lang="en-US" altLang="en-US" sz="1800" dirty="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endParaRPr>
          </a:p>
          <a:p>
            <a:pPr marL="350044" indent="-252413">
              <a:defRPr/>
            </a:pPr>
            <a:endParaRPr lang="en-US" sz="2000" dirty="0">
              <a:latin typeface="Avenir Book" panose="020B0503020203020204" pitchFamily="34" charset="-78"/>
              <a:cs typeface="Avenir Book" panose="020B0503020203020204" pitchFamily="34" charset="-78"/>
            </a:endParaRPr>
          </a:p>
        </p:txBody>
      </p:sp>
      <p:sp>
        <p:nvSpPr>
          <p:cNvPr id="97284" name="Rectangle 2">
            <a:extLst>
              <a:ext uri="{FF2B5EF4-FFF2-40B4-BE49-F238E27FC236}">
                <a16:creationId xmlns:a16="http://schemas.microsoft.com/office/drawing/2014/main" id="{15E2A5A3-138A-0644-B40C-0B75A1130E15}"/>
              </a:ext>
            </a:extLst>
          </p:cNvPr>
          <p:cNvSpPr>
            <a:spLocks noGrp="1" noChangeArrowheads="1"/>
          </p:cNvSpPr>
          <p:nvPr>
            <p:ph type="title"/>
          </p:nvPr>
        </p:nvSpPr>
        <p:spPr>
          <a:xfrm>
            <a:off x="41069" y="80644"/>
            <a:ext cx="7523911" cy="642002"/>
          </a:xfrm>
        </p:spPr>
        <p:txBody>
          <a:bodyPr>
            <a:normAutofit/>
          </a:bodyPr>
          <a:lstStyle/>
          <a:p>
            <a:pPr algn="ctr">
              <a:defRPr/>
            </a:pPr>
            <a:r>
              <a:rPr lang="en-US" sz="3600" dirty="0" smtClean="0">
                <a:latin typeface="Avenir Book" panose="020B0503020203020204" pitchFamily="34" charset="-78"/>
                <a:cs typeface="Avenir Book" panose="020B0503020203020204" pitchFamily="34" charset="-78"/>
              </a:rPr>
              <a:t>Effects of Congestion</a:t>
            </a:r>
            <a:endParaRPr lang="en-US" sz="4050" dirty="0">
              <a:latin typeface="Avenir Book" panose="020B0503020203020204" pitchFamily="34" charset="-78"/>
              <a:cs typeface="Avenir Book" panose="020B0503020203020204" pitchFamily="34" charset="-78"/>
            </a:endParaRPr>
          </a:p>
        </p:txBody>
      </p:sp>
      <p:grpSp>
        <p:nvGrpSpPr>
          <p:cNvPr id="185" name="Group 184"/>
          <p:cNvGrpSpPr>
            <a:grpSpLocks noGrp="1" noUngrp="1" noChangeAspect="1"/>
          </p:cNvGrpSpPr>
          <p:nvPr/>
        </p:nvGrpSpPr>
        <p:grpSpPr>
          <a:xfrm>
            <a:off x="4975830" y="2673194"/>
            <a:ext cx="6705879" cy="3172144"/>
            <a:chOff x="685800" y="1809750"/>
            <a:chExt cx="7772400" cy="3676650"/>
          </a:xfrm>
        </p:grpSpPr>
        <p:pic>
          <p:nvPicPr>
            <p:cNvPr id="186" name="Picture 185" descr="06_Page_16.tif"/>
            <p:cNvPicPr>
              <a:picLocks noRot="1" noChangeAspect="1" noMove="1" noResize="1"/>
            </p:cNvPicPr>
            <p:nvPr isPhoto="1"/>
          </p:nvPicPr>
          <p:blipFill rotWithShape="1">
            <a:blip r:embed="rId3" cstate="print">
              <a:lum/>
            </a:blip>
            <a:srcRect l="58879" b="8279"/>
            <a:stretch/>
          </p:blipFill>
          <p:spPr>
            <a:xfrm>
              <a:off x="5262085" y="1809750"/>
              <a:ext cx="3196115" cy="2970378"/>
            </a:xfrm>
            <a:prstGeom prst="rect">
              <a:avLst/>
            </a:prstGeom>
            <a:noFill/>
            <a:ln>
              <a:noFill/>
            </a:ln>
          </p:spPr>
        </p:pic>
        <p:sp>
          <p:nvSpPr>
            <p:cNvPr id="187" name="Rectangle 186"/>
            <p:cNvSpPr/>
            <p:nvPr/>
          </p:nvSpPr>
          <p:spPr>
            <a:xfrm>
              <a:off x="685800" y="5143500"/>
              <a:ext cx="7772400" cy="342900"/>
            </a:xfrm>
            <a:prstGeom prst="rect">
              <a:avLst/>
            </a:prstGeom>
            <a:noFill/>
            <a:ln>
              <a:noFill/>
            </a:ln>
          </p:spPr>
          <p:txBody>
            <a:bodyPr anchor="ctr">
              <a:noAutofit/>
            </a:bodyPr>
            <a:lstStyle/>
            <a:p>
              <a:pPr algn="ctr"/>
              <a:endParaRPr lang="en-US" sz="2000" dirty="0" smtClean="0"/>
            </a:p>
          </p:txBody>
        </p:sp>
      </p:grpSp>
      <p:sp>
        <p:nvSpPr>
          <p:cNvPr id="208" name="Freeform 6">
            <a:extLst>
              <a:ext uri="{FF2B5EF4-FFF2-40B4-BE49-F238E27FC236}">
                <a16:creationId xmlns:a16="http://schemas.microsoft.com/office/drawing/2014/main" id="{48AC5632-6C88-9B4F-8AC4-BA566F7E218B}"/>
              </a:ext>
            </a:extLst>
          </p:cNvPr>
          <p:cNvSpPr>
            <a:spLocks/>
          </p:cNvSpPr>
          <p:nvPr/>
        </p:nvSpPr>
        <p:spPr bwMode="auto">
          <a:xfrm>
            <a:off x="5187429" y="1994154"/>
            <a:ext cx="250825" cy="9302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77" name="Freeform 3">
            <a:extLst>
              <a:ext uri="{FF2B5EF4-FFF2-40B4-BE49-F238E27FC236}">
                <a16:creationId xmlns:a16="http://schemas.microsoft.com/office/drawing/2014/main" id="{28E26305-1B9C-8A47-B034-2E9BCCD87DED}"/>
              </a:ext>
            </a:extLst>
          </p:cNvPr>
          <p:cNvSpPr>
            <a:spLocks/>
          </p:cNvSpPr>
          <p:nvPr/>
        </p:nvSpPr>
        <p:spPr bwMode="auto">
          <a:xfrm>
            <a:off x="6119015" y="1992088"/>
            <a:ext cx="250825" cy="9302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378" name="Group 377">
            <a:extLst>
              <a:ext uri="{FF2B5EF4-FFF2-40B4-BE49-F238E27FC236}">
                <a16:creationId xmlns:a16="http://schemas.microsoft.com/office/drawing/2014/main" id="{3138E679-7A6F-3F4C-9CD4-1BC53C242F2F}"/>
              </a:ext>
            </a:extLst>
          </p:cNvPr>
          <p:cNvGrpSpPr/>
          <p:nvPr/>
        </p:nvGrpSpPr>
        <p:grpSpPr>
          <a:xfrm>
            <a:off x="5538523" y="1966550"/>
            <a:ext cx="586768" cy="904023"/>
            <a:chOff x="10910965" y="2513124"/>
            <a:chExt cx="586768" cy="904023"/>
          </a:xfrm>
        </p:grpSpPr>
        <p:sp>
          <p:nvSpPr>
            <p:cNvPr id="379" name="Rectangle 378">
              <a:extLst>
                <a:ext uri="{FF2B5EF4-FFF2-40B4-BE49-F238E27FC236}">
                  <a16:creationId xmlns:a16="http://schemas.microsoft.com/office/drawing/2014/main" id="{59524EB8-FD55-1D48-99F1-D1FB7A8F9D07}"/>
                </a:ext>
              </a:extLst>
            </p:cNvPr>
            <p:cNvSpPr/>
            <p:nvPr/>
          </p:nvSpPr>
          <p:spPr>
            <a:xfrm>
              <a:off x="10916736" y="2513124"/>
              <a:ext cx="574264" cy="904023"/>
            </a:xfrm>
            <a:prstGeom prst="rect">
              <a:avLst/>
            </a:prstGeom>
            <a:solidFill>
              <a:schemeClr val="bg1"/>
            </a:solidFill>
            <a:ln w="19050">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380" name="Straight Connector 379">
              <a:extLst>
                <a:ext uri="{FF2B5EF4-FFF2-40B4-BE49-F238E27FC236}">
                  <a16:creationId xmlns:a16="http://schemas.microsoft.com/office/drawing/2014/main" id="{F1173737-3613-AA43-B1AC-4838A3EDB684}"/>
                </a:ext>
              </a:extLst>
            </p:cNvPr>
            <p:cNvCxnSpPr/>
            <p:nvPr/>
          </p:nvCxnSpPr>
          <p:spPr>
            <a:xfrm>
              <a:off x="10910965" y="2696064"/>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5C427322-6070-F549-83A0-B70739AD3320}"/>
                </a:ext>
              </a:extLst>
            </p:cNvPr>
            <p:cNvCxnSpPr/>
            <p:nvPr/>
          </p:nvCxnSpPr>
          <p:spPr>
            <a:xfrm>
              <a:off x="10914332" y="2881753"/>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9463F3C4-F379-1D41-902B-28BB5B0172CF}"/>
                </a:ext>
              </a:extLst>
            </p:cNvPr>
            <p:cNvCxnSpPr/>
            <p:nvPr/>
          </p:nvCxnSpPr>
          <p:spPr>
            <a:xfrm>
              <a:off x="10923469" y="3064677"/>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34B78D94-0CBB-174E-B3E9-C26DCE4669A5}"/>
                </a:ext>
              </a:extLst>
            </p:cNvPr>
            <p:cNvCxnSpPr/>
            <p:nvPr/>
          </p:nvCxnSpPr>
          <p:spPr>
            <a:xfrm>
              <a:off x="10915293" y="3242073"/>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4" name="Freeform 9">
            <a:extLst>
              <a:ext uri="{FF2B5EF4-FFF2-40B4-BE49-F238E27FC236}">
                <a16:creationId xmlns:a16="http://schemas.microsoft.com/office/drawing/2014/main" id="{5547101E-4A79-584C-9989-5E85D28B6DAA}"/>
              </a:ext>
            </a:extLst>
          </p:cNvPr>
          <p:cNvSpPr>
            <a:spLocks/>
          </p:cNvSpPr>
          <p:nvPr/>
        </p:nvSpPr>
        <p:spPr bwMode="auto">
          <a:xfrm flipH="1">
            <a:off x="1965129" y="850203"/>
            <a:ext cx="430143" cy="900469"/>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 name="connsiteX0" fmla="*/ 10401 w 10401"/>
              <a:gd name="connsiteY0" fmla="*/ 9412 h 9459"/>
              <a:gd name="connsiteX1" fmla="*/ 0 w 10401"/>
              <a:gd name="connsiteY1" fmla="*/ 0 h 9459"/>
              <a:gd name="connsiteX2" fmla="*/ 401 w 10401"/>
              <a:gd name="connsiteY2" fmla="*/ 8992 h 9459"/>
              <a:gd name="connsiteX3" fmla="*/ 5483 w 10401"/>
              <a:gd name="connsiteY3" fmla="*/ 9459 h 9459"/>
              <a:gd name="connsiteX4" fmla="*/ 10401 w 10401"/>
              <a:gd name="connsiteY4" fmla="*/ 9412 h 9459"/>
              <a:gd name="connsiteX0" fmla="*/ 14206 w 14206"/>
              <a:gd name="connsiteY0" fmla="*/ 3611 h 10000"/>
              <a:gd name="connsiteX1" fmla="*/ 0 w 14206"/>
              <a:gd name="connsiteY1" fmla="*/ 0 h 10000"/>
              <a:gd name="connsiteX2" fmla="*/ 386 w 14206"/>
              <a:gd name="connsiteY2" fmla="*/ 9506 h 10000"/>
              <a:gd name="connsiteX3" fmla="*/ 5272 w 14206"/>
              <a:gd name="connsiteY3" fmla="*/ 10000 h 10000"/>
              <a:gd name="connsiteX4" fmla="*/ 14206 w 14206"/>
              <a:gd name="connsiteY4" fmla="*/ 3611 h 10000"/>
              <a:gd name="connsiteX0" fmla="*/ 14206 w 16488"/>
              <a:gd name="connsiteY0" fmla="*/ 3611 h 9506"/>
              <a:gd name="connsiteX1" fmla="*/ 0 w 16488"/>
              <a:gd name="connsiteY1" fmla="*/ 0 h 9506"/>
              <a:gd name="connsiteX2" fmla="*/ 386 w 16488"/>
              <a:gd name="connsiteY2" fmla="*/ 9506 h 9506"/>
              <a:gd name="connsiteX3" fmla="*/ 16488 w 16488"/>
              <a:gd name="connsiteY3" fmla="*/ 6207 h 9506"/>
              <a:gd name="connsiteX4" fmla="*/ 14206 w 16488"/>
              <a:gd name="connsiteY4" fmla="*/ 3611 h 9506"/>
              <a:gd name="connsiteX0" fmla="*/ 8616 w 10000"/>
              <a:gd name="connsiteY0" fmla="*/ 3799 h 10765"/>
              <a:gd name="connsiteX1" fmla="*/ 0 w 10000"/>
              <a:gd name="connsiteY1" fmla="*/ 0 h 10765"/>
              <a:gd name="connsiteX2" fmla="*/ 128 w 10000"/>
              <a:gd name="connsiteY2" fmla="*/ 10765 h 10765"/>
              <a:gd name="connsiteX3" fmla="*/ 10000 w 10000"/>
              <a:gd name="connsiteY3" fmla="*/ 6530 h 10765"/>
              <a:gd name="connsiteX4" fmla="*/ 8616 w 10000"/>
              <a:gd name="connsiteY4" fmla="*/ 3799 h 10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765">
                <a:moveTo>
                  <a:pt x="8616" y="3799"/>
                </a:moveTo>
                <a:lnTo>
                  <a:pt x="0" y="0"/>
                </a:lnTo>
                <a:cubicBezTo>
                  <a:pt x="78" y="3333"/>
                  <a:pt x="50" y="7432"/>
                  <a:pt x="128" y="10765"/>
                </a:cubicBezTo>
                <a:lnTo>
                  <a:pt x="10000" y="6530"/>
                </a:lnTo>
                <a:lnTo>
                  <a:pt x="8616" y="3799"/>
                </a:lnTo>
                <a:close/>
              </a:path>
            </a:pathLst>
          </a:custGeom>
          <a:gradFill rotWithShape="1">
            <a:gsLst>
              <a:gs pos="0">
                <a:srgbClr val="B2B2B2"/>
              </a:gs>
              <a:gs pos="100000">
                <a:srgbClr val="FFFFFF"/>
              </a:gs>
            </a:gsLst>
            <a:lin ang="0" scaled="1"/>
          </a:gradFill>
          <a:ln>
            <a:noFill/>
          </a:ln>
          <a:effectLst/>
          <a:extLst>
            <a:ext uri="{91240B29-F687-4F45-9708-019B960494DF}">
              <a14:hiddenLine xmlns:a14="http://schemas.microsoft.com/office/drawing/2010/main" w="9525">
                <a:solidFill>
                  <a:srgbClr val="DDDDDD"/>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385" name="Group 384">
            <a:extLst>
              <a:ext uri="{FF2B5EF4-FFF2-40B4-BE49-F238E27FC236}">
                <a16:creationId xmlns:a16="http://schemas.microsoft.com/office/drawing/2014/main" id="{B6427DD3-BCDC-1D47-B9EA-F052CBEE3779}"/>
              </a:ext>
            </a:extLst>
          </p:cNvPr>
          <p:cNvGrpSpPr/>
          <p:nvPr/>
        </p:nvGrpSpPr>
        <p:grpSpPr>
          <a:xfrm>
            <a:off x="1504297" y="1742862"/>
            <a:ext cx="586768" cy="904023"/>
            <a:chOff x="10910965" y="2513124"/>
            <a:chExt cx="586768" cy="904023"/>
          </a:xfrm>
        </p:grpSpPr>
        <p:sp>
          <p:nvSpPr>
            <p:cNvPr id="386" name="Rectangle 385">
              <a:extLst>
                <a:ext uri="{FF2B5EF4-FFF2-40B4-BE49-F238E27FC236}">
                  <a16:creationId xmlns:a16="http://schemas.microsoft.com/office/drawing/2014/main" id="{334B80B7-DAB2-0C45-A85B-02F9853489C8}"/>
                </a:ext>
              </a:extLst>
            </p:cNvPr>
            <p:cNvSpPr/>
            <p:nvPr/>
          </p:nvSpPr>
          <p:spPr>
            <a:xfrm>
              <a:off x="10916736" y="2513124"/>
              <a:ext cx="574264" cy="904023"/>
            </a:xfrm>
            <a:prstGeom prst="rect">
              <a:avLst/>
            </a:prstGeom>
            <a:solidFill>
              <a:schemeClr val="bg1"/>
            </a:solidFill>
            <a:ln w="19050">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387" name="Straight Connector 386">
              <a:extLst>
                <a:ext uri="{FF2B5EF4-FFF2-40B4-BE49-F238E27FC236}">
                  <a16:creationId xmlns:a16="http://schemas.microsoft.com/office/drawing/2014/main" id="{9B105EEA-CD5C-4D41-AA8D-44A16BCD200E}"/>
                </a:ext>
              </a:extLst>
            </p:cNvPr>
            <p:cNvCxnSpPr/>
            <p:nvPr/>
          </p:nvCxnSpPr>
          <p:spPr>
            <a:xfrm>
              <a:off x="10910965" y="2696064"/>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300FADAA-FF42-DC4F-B232-CEDC63569590}"/>
                </a:ext>
              </a:extLst>
            </p:cNvPr>
            <p:cNvCxnSpPr/>
            <p:nvPr/>
          </p:nvCxnSpPr>
          <p:spPr>
            <a:xfrm>
              <a:off x="10914332" y="2881753"/>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96243C39-7124-B447-92F8-07DFDCABC20C}"/>
                </a:ext>
              </a:extLst>
            </p:cNvPr>
            <p:cNvCxnSpPr/>
            <p:nvPr/>
          </p:nvCxnSpPr>
          <p:spPr>
            <a:xfrm>
              <a:off x="10923469" y="3064677"/>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D2849888-7EC3-EB4C-8BC1-51F7CF36C2D6}"/>
                </a:ext>
              </a:extLst>
            </p:cNvPr>
            <p:cNvCxnSpPr/>
            <p:nvPr/>
          </p:nvCxnSpPr>
          <p:spPr>
            <a:xfrm>
              <a:off x="10915293" y="3242073"/>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91" name="Group 390">
            <a:extLst>
              <a:ext uri="{FF2B5EF4-FFF2-40B4-BE49-F238E27FC236}">
                <a16:creationId xmlns:a16="http://schemas.microsoft.com/office/drawing/2014/main" id="{F01A9AD5-3D29-E044-89AB-2A8A2872A48C}"/>
              </a:ext>
            </a:extLst>
          </p:cNvPr>
          <p:cNvGrpSpPr/>
          <p:nvPr/>
        </p:nvGrpSpPr>
        <p:grpSpPr>
          <a:xfrm>
            <a:off x="2380597" y="854370"/>
            <a:ext cx="586768" cy="904023"/>
            <a:chOff x="10910965" y="2513124"/>
            <a:chExt cx="586768" cy="904023"/>
          </a:xfrm>
        </p:grpSpPr>
        <p:sp>
          <p:nvSpPr>
            <p:cNvPr id="392" name="Rectangle 391">
              <a:extLst>
                <a:ext uri="{FF2B5EF4-FFF2-40B4-BE49-F238E27FC236}">
                  <a16:creationId xmlns:a16="http://schemas.microsoft.com/office/drawing/2014/main" id="{4FE038A7-CF8F-144F-89E6-58D5113323E4}"/>
                </a:ext>
              </a:extLst>
            </p:cNvPr>
            <p:cNvSpPr/>
            <p:nvPr/>
          </p:nvSpPr>
          <p:spPr>
            <a:xfrm>
              <a:off x="10916736" y="2513124"/>
              <a:ext cx="574264" cy="904023"/>
            </a:xfrm>
            <a:prstGeom prst="rect">
              <a:avLst/>
            </a:prstGeom>
            <a:solidFill>
              <a:schemeClr val="bg1"/>
            </a:solidFill>
            <a:ln w="19050">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393" name="Straight Connector 392">
              <a:extLst>
                <a:ext uri="{FF2B5EF4-FFF2-40B4-BE49-F238E27FC236}">
                  <a16:creationId xmlns:a16="http://schemas.microsoft.com/office/drawing/2014/main" id="{022D2CD4-E115-9446-9F3B-70153BE86FD0}"/>
                </a:ext>
              </a:extLst>
            </p:cNvPr>
            <p:cNvCxnSpPr/>
            <p:nvPr/>
          </p:nvCxnSpPr>
          <p:spPr>
            <a:xfrm>
              <a:off x="10910965" y="2696064"/>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8DA93D54-B8CD-E944-A9A0-CD19B3D9BEB3}"/>
                </a:ext>
              </a:extLst>
            </p:cNvPr>
            <p:cNvCxnSpPr/>
            <p:nvPr/>
          </p:nvCxnSpPr>
          <p:spPr>
            <a:xfrm>
              <a:off x="10914332" y="2881753"/>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8C307284-45EC-EF40-B8C6-ACFAE3B84F26}"/>
                </a:ext>
              </a:extLst>
            </p:cNvPr>
            <p:cNvCxnSpPr/>
            <p:nvPr/>
          </p:nvCxnSpPr>
          <p:spPr>
            <a:xfrm>
              <a:off x="10923469" y="3064677"/>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A5E51FF6-6B9B-CB46-932F-6752F8BC41C5}"/>
                </a:ext>
              </a:extLst>
            </p:cNvPr>
            <p:cNvCxnSpPr/>
            <p:nvPr/>
          </p:nvCxnSpPr>
          <p:spPr>
            <a:xfrm>
              <a:off x="10915293" y="3242073"/>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7" name="Freeform 6">
            <a:extLst>
              <a:ext uri="{FF2B5EF4-FFF2-40B4-BE49-F238E27FC236}">
                <a16:creationId xmlns:a16="http://schemas.microsoft.com/office/drawing/2014/main" id="{48AC5632-6C88-9B4F-8AC4-BA566F7E218B}"/>
              </a:ext>
            </a:extLst>
          </p:cNvPr>
          <p:cNvSpPr>
            <a:spLocks/>
          </p:cNvSpPr>
          <p:nvPr/>
        </p:nvSpPr>
        <p:spPr bwMode="auto">
          <a:xfrm>
            <a:off x="6495253" y="990691"/>
            <a:ext cx="250825" cy="9302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398" name="Group 397">
            <a:extLst>
              <a:ext uri="{FF2B5EF4-FFF2-40B4-BE49-F238E27FC236}">
                <a16:creationId xmlns:a16="http://schemas.microsoft.com/office/drawing/2014/main" id="{7395260E-0495-5549-B67B-D0932B2922A1}"/>
              </a:ext>
            </a:extLst>
          </p:cNvPr>
          <p:cNvGrpSpPr/>
          <p:nvPr/>
        </p:nvGrpSpPr>
        <p:grpSpPr>
          <a:xfrm>
            <a:off x="5917064" y="966557"/>
            <a:ext cx="586768" cy="904023"/>
            <a:chOff x="10910965" y="2513124"/>
            <a:chExt cx="586768" cy="904023"/>
          </a:xfrm>
        </p:grpSpPr>
        <p:sp>
          <p:nvSpPr>
            <p:cNvPr id="399" name="Rectangle 398">
              <a:extLst>
                <a:ext uri="{FF2B5EF4-FFF2-40B4-BE49-F238E27FC236}">
                  <a16:creationId xmlns:a16="http://schemas.microsoft.com/office/drawing/2014/main" id="{F9C766A0-70B1-1B4B-AE37-4A6E9AF88F33}"/>
                </a:ext>
              </a:extLst>
            </p:cNvPr>
            <p:cNvSpPr/>
            <p:nvPr/>
          </p:nvSpPr>
          <p:spPr>
            <a:xfrm>
              <a:off x="10916736" y="2513124"/>
              <a:ext cx="574264" cy="904023"/>
            </a:xfrm>
            <a:prstGeom prst="rect">
              <a:avLst/>
            </a:prstGeom>
            <a:solidFill>
              <a:schemeClr val="bg1"/>
            </a:solidFill>
            <a:ln w="19050">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400" name="Straight Connector 399">
              <a:extLst>
                <a:ext uri="{FF2B5EF4-FFF2-40B4-BE49-F238E27FC236}">
                  <a16:creationId xmlns:a16="http://schemas.microsoft.com/office/drawing/2014/main" id="{AC485D2E-710B-7446-BEF0-A9782257832E}"/>
                </a:ext>
              </a:extLst>
            </p:cNvPr>
            <p:cNvCxnSpPr/>
            <p:nvPr/>
          </p:nvCxnSpPr>
          <p:spPr>
            <a:xfrm>
              <a:off x="10910965" y="2696064"/>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67BF4BF4-4371-1D47-B858-D6B04135BAE0}"/>
                </a:ext>
              </a:extLst>
            </p:cNvPr>
            <p:cNvCxnSpPr/>
            <p:nvPr/>
          </p:nvCxnSpPr>
          <p:spPr>
            <a:xfrm>
              <a:off x="10914332" y="2881753"/>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02AEE228-C85E-AC45-B2C5-C8182C643EF4}"/>
                </a:ext>
              </a:extLst>
            </p:cNvPr>
            <p:cNvCxnSpPr/>
            <p:nvPr/>
          </p:nvCxnSpPr>
          <p:spPr>
            <a:xfrm>
              <a:off x="10923469" y="3064677"/>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0353931E-8944-EF4A-9720-7519EA6C48F0}"/>
                </a:ext>
              </a:extLst>
            </p:cNvPr>
            <p:cNvCxnSpPr/>
            <p:nvPr/>
          </p:nvCxnSpPr>
          <p:spPr>
            <a:xfrm>
              <a:off x="10915293" y="3242073"/>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2" name="Group 124">
            <a:extLst>
              <a:ext uri="{FF2B5EF4-FFF2-40B4-BE49-F238E27FC236}">
                <a16:creationId xmlns:a16="http://schemas.microsoft.com/office/drawing/2014/main" id="{09EDE4D1-769E-664A-B492-F153D45C56DF}"/>
              </a:ext>
            </a:extLst>
          </p:cNvPr>
          <p:cNvGrpSpPr>
            <a:grpSpLocks/>
          </p:cNvGrpSpPr>
          <p:nvPr/>
        </p:nvGrpSpPr>
        <p:grpSpPr bwMode="auto">
          <a:xfrm>
            <a:off x="1535839" y="1126456"/>
            <a:ext cx="525463" cy="434975"/>
            <a:chOff x="-44" y="1473"/>
            <a:chExt cx="981" cy="1105"/>
          </a:xfrm>
        </p:grpSpPr>
        <p:pic>
          <p:nvPicPr>
            <p:cNvPr id="413" name="Picture 125" descr="desktop_computer_stylized_medium">
              <a:extLst>
                <a:ext uri="{FF2B5EF4-FFF2-40B4-BE49-F238E27FC236}">
                  <a16:creationId xmlns:a16="http://schemas.microsoft.com/office/drawing/2014/main" id="{BCF21B40-E1CC-014D-891D-609787EB16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4" name="Freeform 126">
              <a:extLst>
                <a:ext uri="{FF2B5EF4-FFF2-40B4-BE49-F238E27FC236}">
                  <a16:creationId xmlns:a16="http://schemas.microsoft.com/office/drawing/2014/main" id="{083D804D-E191-C349-B559-AC9913D588A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415" name="Freeform 12">
            <a:extLst>
              <a:ext uri="{FF2B5EF4-FFF2-40B4-BE49-F238E27FC236}">
                <a16:creationId xmlns:a16="http://schemas.microsoft.com/office/drawing/2014/main" id="{AC913105-44C9-2F4B-B4CF-997DA724B11C}"/>
              </a:ext>
            </a:extLst>
          </p:cNvPr>
          <p:cNvSpPr>
            <a:spLocks/>
          </p:cNvSpPr>
          <p:nvPr/>
        </p:nvSpPr>
        <p:spPr bwMode="auto">
          <a:xfrm flipH="1">
            <a:off x="1259678" y="1741263"/>
            <a:ext cx="250825" cy="9302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16" name="Line 33">
            <a:extLst>
              <a:ext uri="{FF2B5EF4-FFF2-40B4-BE49-F238E27FC236}">
                <a16:creationId xmlns:a16="http://schemas.microsoft.com/office/drawing/2014/main" id="{A9B30674-B59F-1643-8F90-1D2641E2102B}"/>
              </a:ext>
            </a:extLst>
          </p:cNvPr>
          <p:cNvSpPr>
            <a:spLocks noChangeShapeType="1"/>
          </p:cNvSpPr>
          <p:nvPr/>
        </p:nvSpPr>
        <p:spPr bwMode="auto">
          <a:xfrm flipH="1">
            <a:off x="2421728" y="1874613"/>
            <a:ext cx="923925" cy="866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17" name="Text Box 42">
            <a:extLst>
              <a:ext uri="{FF2B5EF4-FFF2-40B4-BE49-F238E27FC236}">
                <a16:creationId xmlns:a16="http://schemas.microsoft.com/office/drawing/2014/main" id="{45FD0EC2-A145-DC4A-9A60-DC5E453EC52B}"/>
              </a:ext>
            </a:extLst>
          </p:cNvPr>
          <p:cNvSpPr txBox="1">
            <a:spLocks noChangeArrowheads="1"/>
          </p:cNvSpPr>
          <p:nvPr/>
        </p:nvSpPr>
        <p:spPr bwMode="auto">
          <a:xfrm>
            <a:off x="1349563" y="861039"/>
            <a:ext cx="913861"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C00000"/>
                </a:solidFill>
                <a:effectLst/>
                <a:uLnTx/>
                <a:uFillTx/>
                <a:latin typeface="Arial" panose="020B0604020202020204" pitchFamily="34" charset="0"/>
                <a:ea typeface="ＭＳ Ｐゴシック" panose="020B0600070205080204" pitchFamily="34" charset="-128"/>
                <a:cs typeface="+mn-cs"/>
              </a:rPr>
              <a:t>Host A</a:t>
            </a:r>
            <a:endParaRPr kumimoji="0" lang="en-US" altLang="en-US" sz="4000" b="0" i="0" u="none" strike="noStrike" kern="1200" cap="none" spc="0" normalizeH="0" baseline="0" noProof="0" dirty="0">
              <a:ln>
                <a:noFill/>
              </a:ln>
              <a:solidFill>
                <a:srgbClr val="C00000"/>
              </a:solidFill>
              <a:effectLst/>
              <a:uLnTx/>
              <a:uFillTx/>
              <a:latin typeface="Comic Sans MS" panose="030F0902030302020204" pitchFamily="66" charset="0"/>
              <a:ea typeface="ＭＳ Ｐゴシック" panose="020B0600070205080204" pitchFamily="34" charset="-128"/>
              <a:cs typeface="+mn-cs"/>
            </a:endParaRPr>
          </a:p>
        </p:txBody>
      </p:sp>
      <p:sp>
        <p:nvSpPr>
          <p:cNvPr id="418" name="Text Box 52">
            <a:extLst>
              <a:ext uri="{FF2B5EF4-FFF2-40B4-BE49-F238E27FC236}">
                <a16:creationId xmlns:a16="http://schemas.microsoft.com/office/drawing/2014/main" id="{4BAC9BCC-8A73-B14B-8D28-0C77BB126162}"/>
              </a:ext>
            </a:extLst>
          </p:cNvPr>
          <p:cNvSpPr txBox="1">
            <a:spLocks noChangeArrowheads="1"/>
          </p:cNvSpPr>
          <p:nvPr/>
        </p:nvSpPr>
        <p:spPr bwMode="auto">
          <a:xfrm>
            <a:off x="1345345" y="2789688"/>
            <a:ext cx="799129"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13A3"/>
                </a:solidFill>
                <a:effectLst/>
                <a:uLnTx/>
                <a:uFillTx/>
                <a:latin typeface="Arial" panose="020B0604020202020204" pitchFamily="34" charset="0"/>
                <a:ea typeface="ＭＳ Ｐゴシック" panose="020B0600070205080204" pitchFamily="34" charset="-128"/>
                <a:cs typeface="+mn-cs"/>
              </a:rPr>
              <a:t>Host B</a:t>
            </a:r>
            <a:endParaRPr kumimoji="0" lang="en-US" altLang="en-US" sz="4000" b="0" i="0" u="none" strike="noStrike" kern="1200" cap="none" spc="0" normalizeH="0" baseline="0" noProof="0" dirty="0">
              <a:ln>
                <a:noFill/>
              </a:ln>
              <a:solidFill>
                <a:srgbClr val="0013A3"/>
              </a:solidFill>
              <a:effectLst/>
              <a:uLnTx/>
              <a:uFillTx/>
              <a:latin typeface="Comic Sans MS" panose="030F0902030302020204" pitchFamily="66" charset="0"/>
              <a:ea typeface="ＭＳ Ｐゴシック" panose="020B0600070205080204" pitchFamily="34" charset="-128"/>
              <a:cs typeface="+mn-cs"/>
            </a:endParaRPr>
          </a:p>
        </p:txBody>
      </p:sp>
      <p:sp>
        <p:nvSpPr>
          <p:cNvPr id="419" name="Line 53">
            <a:extLst>
              <a:ext uri="{FF2B5EF4-FFF2-40B4-BE49-F238E27FC236}">
                <a16:creationId xmlns:a16="http://schemas.microsoft.com/office/drawing/2014/main" id="{8E626A5E-7769-D34B-B652-6F3C2A3740FB}"/>
              </a:ext>
            </a:extLst>
          </p:cNvPr>
          <p:cNvSpPr>
            <a:spLocks noChangeShapeType="1"/>
          </p:cNvSpPr>
          <p:nvPr/>
        </p:nvSpPr>
        <p:spPr bwMode="auto">
          <a:xfrm flipH="1">
            <a:off x="2907503" y="2274663"/>
            <a:ext cx="609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20" name="Line 54">
            <a:extLst>
              <a:ext uri="{FF2B5EF4-FFF2-40B4-BE49-F238E27FC236}">
                <a16:creationId xmlns:a16="http://schemas.microsoft.com/office/drawing/2014/main" id="{DFB6E6E2-8DA8-C549-8AC1-828F8F828431}"/>
              </a:ext>
            </a:extLst>
          </p:cNvPr>
          <p:cNvSpPr>
            <a:spLocks noChangeShapeType="1"/>
          </p:cNvSpPr>
          <p:nvPr/>
        </p:nvSpPr>
        <p:spPr bwMode="auto">
          <a:xfrm flipH="1">
            <a:off x="4526753" y="2274663"/>
            <a:ext cx="609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21" name="Line 55">
            <a:extLst>
              <a:ext uri="{FF2B5EF4-FFF2-40B4-BE49-F238E27FC236}">
                <a16:creationId xmlns:a16="http://schemas.microsoft.com/office/drawing/2014/main" id="{66F3E5E4-6136-594F-B2C6-BF81A4932B2E}"/>
              </a:ext>
            </a:extLst>
          </p:cNvPr>
          <p:cNvSpPr>
            <a:spLocks noChangeShapeType="1"/>
          </p:cNvSpPr>
          <p:nvPr/>
        </p:nvSpPr>
        <p:spPr bwMode="auto">
          <a:xfrm flipH="1">
            <a:off x="4650578" y="1874613"/>
            <a:ext cx="923925" cy="866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22" name="Line 57">
            <a:extLst>
              <a:ext uri="{FF2B5EF4-FFF2-40B4-BE49-F238E27FC236}">
                <a16:creationId xmlns:a16="http://schemas.microsoft.com/office/drawing/2014/main" id="{3D95A033-C14C-3448-9016-0C9E6C4CF3A2}"/>
              </a:ext>
            </a:extLst>
          </p:cNvPr>
          <p:cNvSpPr>
            <a:spLocks noChangeShapeType="1"/>
          </p:cNvSpPr>
          <p:nvPr/>
        </p:nvSpPr>
        <p:spPr bwMode="auto">
          <a:xfrm flipH="1">
            <a:off x="5572474" y="1874760"/>
            <a:ext cx="4397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426" name="Group 127">
            <a:extLst>
              <a:ext uri="{FF2B5EF4-FFF2-40B4-BE49-F238E27FC236}">
                <a16:creationId xmlns:a16="http://schemas.microsoft.com/office/drawing/2014/main" id="{879C5F16-9AAB-6840-B838-D482AFD339D0}"/>
              </a:ext>
            </a:extLst>
          </p:cNvPr>
          <p:cNvGrpSpPr>
            <a:grpSpLocks/>
          </p:cNvGrpSpPr>
          <p:nvPr/>
        </p:nvGrpSpPr>
        <p:grpSpPr bwMode="auto">
          <a:xfrm>
            <a:off x="6595265" y="1582513"/>
            <a:ext cx="231775" cy="441325"/>
            <a:chOff x="4140" y="429"/>
            <a:chExt cx="1425" cy="2396"/>
          </a:xfrm>
        </p:grpSpPr>
        <p:sp>
          <p:nvSpPr>
            <p:cNvPr id="427" name="Freeform 128">
              <a:extLst>
                <a:ext uri="{FF2B5EF4-FFF2-40B4-BE49-F238E27FC236}">
                  <a16:creationId xmlns:a16="http://schemas.microsoft.com/office/drawing/2014/main" id="{EEE9D070-85E1-B647-B7C8-1DB5376AB2DB}"/>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28" name="Rectangle 129">
              <a:extLst>
                <a:ext uri="{FF2B5EF4-FFF2-40B4-BE49-F238E27FC236}">
                  <a16:creationId xmlns:a16="http://schemas.microsoft.com/office/drawing/2014/main" id="{E73B241F-DFB6-C64D-BF7F-84EE703171DB}"/>
                </a:ext>
              </a:extLst>
            </p:cNvPr>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29" name="Freeform 130">
              <a:extLst>
                <a:ext uri="{FF2B5EF4-FFF2-40B4-BE49-F238E27FC236}">
                  <a16:creationId xmlns:a16="http://schemas.microsoft.com/office/drawing/2014/main" id="{64CD10E5-9AA0-9F41-9104-ED6E9D5A2A7B}"/>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30" name="Freeform 131">
              <a:extLst>
                <a:ext uri="{FF2B5EF4-FFF2-40B4-BE49-F238E27FC236}">
                  <a16:creationId xmlns:a16="http://schemas.microsoft.com/office/drawing/2014/main" id="{8E369838-B1C5-9B4A-8873-925C9867C0AC}"/>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31" name="Rectangle 132">
              <a:extLst>
                <a:ext uri="{FF2B5EF4-FFF2-40B4-BE49-F238E27FC236}">
                  <a16:creationId xmlns:a16="http://schemas.microsoft.com/office/drawing/2014/main" id="{44FFFEBD-8F73-6E40-B407-310565525D04}"/>
                </a:ext>
              </a:extLst>
            </p:cNvPr>
            <p:cNvSpPr>
              <a:spLocks noChangeArrowheads="1"/>
            </p:cNvSpPr>
            <p:nvPr/>
          </p:nvSpPr>
          <p:spPr bwMode="auto">
            <a:xfrm>
              <a:off x="4208" y="696"/>
              <a:ext cx="595" cy="43"/>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32" name="Group 133">
              <a:extLst>
                <a:ext uri="{FF2B5EF4-FFF2-40B4-BE49-F238E27FC236}">
                  <a16:creationId xmlns:a16="http://schemas.microsoft.com/office/drawing/2014/main" id="{6C449BB4-7723-4842-B85A-6CD8ADE6EEF7}"/>
                </a:ext>
              </a:extLst>
            </p:cNvPr>
            <p:cNvGrpSpPr>
              <a:grpSpLocks/>
            </p:cNvGrpSpPr>
            <p:nvPr/>
          </p:nvGrpSpPr>
          <p:grpSpPr bwMode="auto">
            <a:xfrm>
              <a:off x="4749" y="668"/>
              <a:ext cx="581" cy="145"/>
              <a:chOff x="614" y="2568"/>
              <a:chExt cx="725" cy="139"/>
            </a:xfrm>
          </p:grpSpPr>
          <p:sp>
            <p:nvSpPr>
              <p:cNvPr id="457" name="AutoShape 134">
                <a:extLst>
                  <a:ext uri="{FF2B5EF4-FFF2-40B4-BE49-F238E27FC236}">
                    <a16:creationId xmlns:a16="http://schemas.microsoft.com/office/drawing/2014/main" id="{580CA213-4512-FA45-88F9-266D67459446}"/>
                  </a:ext>
                </a:extLst>
              </p:cNvPr>
              <p:cNvSpPr>
                <a:spLocks noChangeArrowheads="1"/>
              </p:cNvSpPr>
              <p:nvPr/>
            </p:nvSpPr>
            <p:spPr bwMode="auto">
              <a:xfrm>
                <a:off x="609" y="2570"/>
                <a:ext cx="731"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58" name="AutoShape 135">
                <a:extLst>
                  <a:ext uri="{FF2B5EF4-FFF2-40B4-BE49-F238E27FC236}">
                    <a16:creationId xmlns:a16="http://schemas.microsoft.com/office/drawing/2014/main" id="{7BFC849C-499A-0845-9AF3-BC589CDB087E}"/>
                  </a:ext>
                </a:extLst>
              </p:cNvPr>
              <p:cNvSpPr>
                <a:spLocks noChangeArrowheads="1"/>
              </p:cNvSpPr>
              <p:nvPr/>
            </p:nvSpPr>
            <p:spPr bwMode="auto">
              <a:xfrm>
                <a:off x="621" y="2587"/>
                <a:ext cx="706"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33" name="Rectangle 136">
              <a:extLst>
                <a:ext uri="{FF2B5EF4-FFF2-40B4-BE49-F238E27FC236}">
                  <a16:creationId xmlns:a16="http://schemas.microsoft.com/office/drawing/2014/main" id="{B0208157-D9CE-EF44-A82A-B9CE3EFD6F21}"/>
                </a:ext>
              </a:extLst>
            </p:cNvPr>
            <p:cNvSpPr>
              <a:spLocks noChangeArrowheads="1"/>
            </p:cNvSpPr>
            <p:nvPr/>
          </p:nvSpPr>
          <p:spPr bwMode="auto">
            <a:xfrm>
              <a:off x="4228" y="1015"/>
              <a:ext cx="595"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34" name="Group 137">
              <a:extLst>
                <a:ext uri="{FF2B5EF4-FFF2-40B4-BE49-F238E27FC236}">
                  <a16:creationId xmlns:a16="http://schemas.microsoft.com/office/drawing/2014/main" id="{6411A460-4D2F-6042-B3FA-7877FC08542A}"/>
                </a:ext>
              </a:extLst>
            </p:cNvPr>
            <p:cNvGrpSpPr>
              <a:grpSpLocks/>
            </p:cNvGrpSpPr>
            <p:nvPr/>
          </p:nvGrpSpPr>
          <p:grpSpPr bwMode="auto">
            <a:xfrm>
              <a:off x="4747" y="994"/>
              <a:ext cx="581" cy="134"/>
              <a:chOff x="614" y="2568"/>
              <a:chExt cx="725" cy="139"/>
            </a:xfrm>
          </p:grpSpPr>
          <p:sp>
            <p:nvSpPr>
              <p:cNvPr id="455" name="AutoShape 138">
                <a:extLst>
                  <a:ext uri="{FF2B5EF4-FFF2-40B4-BE49-F238E27FC236}">
                    <a16:creationId xmlns:a16="http://schemas.microsoft.com/office/drawing/2014/main" id="{2528368F-0A05-EE46-8F4D-04BE346F7E39}"/>
                  </a:ext>
                </a:extLst>
              </p:cNvPr>
              <p:cNvSpPr>
                <a:spLocks noChangeArrowheads="1"/>
              </p:cNvSpPr>
              <p:nvPr/>
            </p:nvSpPr>
            <p:spPr bwMode="auto">
              <a:xfrm>
                <a:off x="612" y="2572"/>
                <a:ext cx="731" cy="134"/>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56" name="AutoShape 139">
                <a:extLst>
                  <a:ext uri="{FF2B5EF4-FFF2-40B4-BE49-F238E27FC236}">
                    <a16:creationId xmlns:a16="http://schemas.microsoft.com/office/drawing/2014/main" id="{3B97611D-398F-1A45-996D-38BD9822FA17}"/>
                  </a:ext>
                </a:extLst>
              </p:cNvPr>
              <p:cNvSpPr>
                <a:spLocks noChangeArrowheads="1"/>
              </p:cNvSpPr>
              <p:nvPr/>
            </p:nvSpPr>
            <p:spPr bwMode="auto">
              <a:xfrm>
                <a:off x="624" y="2590"/>
                <a:ext cx="706" cy="9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35" name="Rectangle 140">
              <a:extLst>
                <a:ext uri="{FF2B5EF4-FFF2-40B4-BE49-F238E27FC236}">
                  <a16:creationId xmlns:a16="http://schemas.microsoft.com/office/drawing/2014/main" id="{4932601C-B73A-F24F-A7F0-F545FC9D85F6}"/>
                </a:ext>
              </a:extLst>
            </p:cNvPr>
            <p:cNvSpPr>
              <a:spLocks noChangeArrowheads="1"/>
            </p:cNvSpPr>
            <p:nvPr/>
          </p:nvSpPr>
          <p:spPr bwMode="auto">
            <a:xfrm>
              <a:off x="4218" y="1360"/>
              <a:ext cx="595" cy="43"/>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36" name="Rectangle 141">
              <a:extLst>
                <a:ext uri="{FF2B5EF4-FFF2-40B4-BE49-F238E27FC236}">
                  <a16:creationId xmlns:a16="http://schemas.microsoft.com/office/drawing/2014/main" id="{2E798033-84E0-4046-8123-A3E022BD0D0D}"/>
                </a:ext>
              </a:extLst>
            </p:cNvPr>
            <p:cNvSpPr>
              <a:spLocks noChangeArrowheads="1"/>
            </p:cNvSpPr>
            <p:nvPr/>
          </p:nvSpPr>
          <p:spPr bwMode="auto">
            <a:xfrm>
              <a:off x="4228" y="1653"/>
              <a:ext cx="595"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37" name="Group 142">
              <a:extLst>
                <a:ext uri="{FF2B5EF4-FFF2-40B4-BE49-F238E27FC236}">
                  <a16:creationId xmlns:a16="http://schemas.microsoft.com/office/drawing/2014/main" id="{CD337402-4020-0C40-A87E-04755B4A7EFA}"/>
                </a:ext>
              </a:extLst>
            </p:cNvPr>
            <p:cNvGrpSpPr>
              <a:grpSpLocks/>
            </p:cNvGrpSpPr>
            <p:nvPr/>
          </p:nvGrpSpPr>
          <p:grpSpPr bwMode="auto">
            <a:xfrm>
              <a:off x="4735" y="1627"/>
              <a:ext cx="582" cy="151"/>
              <a:chOff x="614" y="2568"/>
              <a:chExt cx="725" cy="139"/>
            </a:xfrm>
          </p:grpSpPr>
          <p:sp>
            <p:nvSpPr>
              <p:cNvPr id="453" name="AutoShape 143">
                <a:extLst>
                  <a:ext uri="{FF2B5EF4-FFF2-40B4-BE49-F238E27FC236}">
                    <a16:creationId xmlns:a16="http://schemas.microsoft.com/office/drawing/2014/main" id="{9BAD2454-875B-1040-9ABC-295C5238C730}"/>
                  </a:ext>
                </a:extLst>
              </p:cNvPr>
              <p:cNvSpPr>
                <a:spLocks noChangeArrowheads="1"/>
              </p:cNvSpPr>
              <p:nvPr/>
            </p:nvSpPr>
            <p:spPr bwMode="auto">
              <a:xfrm>
                <a:off x="614" y="2568"/>
                <a:ext cx="730" cy="198"/>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54" name="AutoShape 144">
                <a:extLst>
                  <a:ext uri="{FF2B5EF4-FFF2-40B4-BE49-F238E27FC236}">
                    <a16:creationId xmlns:a16="http://schemas.microsoft.com/office/drawing/2014/main" id="{811AD1F7-D00A-2044-8EE8-E002D9859C32}"/>
                  </a:ext>
                </a:extLst>
              </p:cNvPr>
              <p:cNvSpPr>
                <a:spLocks noChangeArrowheads="1"/>
              </p:cNvSpPr>
              <p:nvPr/>
            </p:nvSpPr>
            <p:spPr bwMode="auto">
              <a:xfrm>
                <a:off x="627" y="2584"/>
                <a:ext cx="70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38" name="Freeform 145">
              <a:extLst>
                <a:ext uri="{FF2B5EF4-FFF2-40B4-BE49-F238E27FC236}">
                  <a16:creationId xmlns:a16="http://schemas.microsoft.com/office/drawing/2014/main" id="{A082C83D-EAED-5146-8038-BE6D0CD214E0}"/>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439" name="Group 146">
              <a:extLst>
                <a:ext uri="{FF2B5EF4-FFF2-40B4-BE49-F238E27FC236}">
                  <a16:creationId xmlns:a16="http://schemas.microsoft.com/office/drawing/2014/main" id="{F3E31BE7-8EE9-F941-912B-D2464A54CE69}"/>
                </a:ext>
              </a:extLst>
            </p:cNvPr>
            <p:cNvGrpSpPr>
              <a:grpSpLocks/>
            </p:cNvGrpSpPr>
            <p:nvPr/>
          </p:nvGrpSpPr>
          <p:grpSpPr bwMode="auto">
            <a:xfrm>
              <a:off x="4739" y="1327"/>
              <a:ext cx="582" cy="139"/>
              <a:chOff x="614" y="2568"/>
              <a:chExt cx="725" cy="139"/>
            </a:xfrm>
          </p:grpSpPr>
          <p:sp>
            <p:nvSpPr>
              <p:cNvPr id="451" name="AutoShape 147">
                <a:extLst>
                  <a:ext uri="{FF2B5EF4-FFF2-40B4-BE49-F238E27FC236}">
                    <a16:creationId xmlns:a16="http://schemas.microsoft.com/office/drawing/2014/main" id="{732FE339-8FD2-B042-A014-EB19D7B67501}"/>
                  </a:ext>
                </a:extLst>
              </p:cNvPr>
              <p:cNvSpPr>
                <a:spLocks noChangeArrowheads="1"/>
              </p:cNvSpPr>
              <p:nvPr/>
            </p:nvSpPr>
            <p:spPr bwMode="auto">
              <a:xfrm>
                <a:off x="609" y="2566"/>
                <a:ext cx="730" cy="138"/>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52" name="AutoShape 148">
                <a:extLst>
                  <a:ext uri="{FF2B5EF4-FFF2-40B4-BE49-F238E27FC236}">
                    <a16:creationId xmlns:a16="http://schemas.microsoft.com/office/drawing/2014/main" id="{DB2D76FA-CDCC-F543-9A55-827409AD12DE}"/>
                  </a:ext>
                </a:extLst>
              </p:cNvPr>
              <p:cNvSpPr>
                <a:spLocks noChangeArrowheads="1"/>
              </p:cNvSpPr>
              <p:nvPr/>
            </p:nvSpPr>
            <p:spPr bwMode="auto">
              <a:xfrm>
                <a:off x="622" y="2584"/>
                <a:ext cx="705"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40" name="Rectangle 149">
              <a:extLst>
                <a:ext uri="{FF2B5EF4-FFF2-40B4-BE49-F238E27FC236}">
                  <a16:creationId xmlns:a16="http://schemas.microsoft.com/office/drawing/2014/main" id="{4AFD3D79-1011-034D-82FF-36956F3D9F31}"/>
                </a:ext>
              </a:extLst>
            </p:cNvPr>
            <p:cNvSpPr>
              <a:spLocks noChangeArrowheads="1"/>
            </p:cNvSpPr>
            <p:nvPr/>
          </p:nvSpPr>
          <p:spPr bwMode="auto">
            <a:xfrm>
              <a:off x="5253" y="429"/>
              <a:ext cx="68" cy="2293"/>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41" name="Freeform 150">
              <a:extLst>
                <a:ext uri="{FF2B5EF4-FFF2-40B4-BE49-F238E27FC236}">
                  <a16:creationId xmlns:a16="http://schemas.microsoft.com/office/drawing/2014/main" id="{52F521AF-DEC9-9748-8982-D368DDC2B6BB}"/>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42" name="Freeform 151">
              <a:extLst>
                <a:ext uri="{FF2B5EF4-FFF2-40B4-BE49-F238E27FC236}">
                  <a16:creationId xmlns:a16="http://schemas.microsoft.com/office/drawing/2014/main" id="{79F218C2-4B51-FB41-BB3E-2CB4FAE1682A}"/>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43" name="Oval 152">
              <a:extLst>
                <a:ext uri="{FF2B5EF4-FFF2-40B4-BE49-F238E27FC236}">
                  <a16:creationId xmlns:a16="http://schemas.microsoft.com/office/drawing/2014/main" id="{D16EE320-03FD-2743-B02B-D5E39593FF78}"/>
                </a:ext>
              </a:extLst>
            </p:cNvPr>
            <p:cNvSpPr>
              <a:spLocks noChangeArrowheads="1"/>
            </p:cNvSpPr>
            <p:nvPr/>
          </p:nvSpPr>
          <p:spPr bwMode="auto">
            <a:xfrm>
              <a:off x="5516" y="2610"/>
              <a:ext cx="49" cy="95"/>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44" name="Freeform 153">
              <a:extLst>
                <a:ext uri="{FF2B5EF4-FFF2-40B4-BE49-F238E27FC236}">
                  <a16:creationId xmlns:a16="http://schemas.microsoft.com/office/drawing/2014/main" id="{325E7068-4B41-AE4C-965D-DA302E309038}"/>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45" name="AutoShape 154">
              <a:extLst>
                <a:ext uri="{FF2B5EF4-FFF2-40B4-BE49-F238E27FC236}">
                  <a16:creationId xmlns:a16="http://schemas.microsoft.com/office/drawing/2014/main" id="{1527CD1D-4826-F249-8CC0-8D803950A593}"/>
                </a:ext>
              </a:extLst>
            </p:cNvPr>
            <p:cNvSpPr>
              <a:spLocks noChangeArrowheads="1"/>
            </p:cNvSpPr>
            <p:nvPr/>
          </p:nvSpPr>
          <p:spPr bwMode="auto">
            <a:xfrm>
              <a:off x="4140" y="2678"/>
              <a:ext cx="1201" cy="147"/>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46" name="AutoShape 155">
              <a:extLst>
                <a:ext uri="{FF2B5EF4-FFF2-40B4-BE49-F238E27FC236}">
                  <a16:creationId xmlns:a16="http://schemas.microsoft.com/office/drawing/2014/main" id="{4137A0DF-EEBF-3340-81E2-30FAAE1292FF}"/>
                </a:ext>
              </a:extLst>
            </p:cNvPr>
            <p:cNvSpPr>
              <a:spLocks noChangeArrowheads="1"/>
            </p:cNvSpPr>
            <p:nvPr/>
          </p:nvSpPr>
          <p:spPr bwMode="auto">
            <a:xfrm>
              <a:off x="4208" y="2713"/>
              <a:ext cx="1064" cy="78"/>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47" name="Oval 156">
              <a:extLst>
                <a:ext uri="{FF2B5EF4-FFF2-40B4-BE49-F238E27FC236}">
                  <a16:creationId xmlns:a16="http://schemas.microsoft.com/office/drawing/2014/main" id="{E1E6F14E-95D9-CC4D-BAB1-1C12B1C1A4A9}"/>
                </a:ext>
              </a:extLst>
            </p:cNvPr>
            <p:cNvSpPr>
              <a:spLocks noChangeArrowheads="1"/>
            </p:cNvSpPr>
            <p:nvPr/>
          </p:nvSpPr>
          <p:spPr bwMode="auto">
            <a:xfrm>
              <a:off x="4306" y="2385"/>
              <a:ext cx="156" cy="13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48" name="Oval 157">
              <a:extLst>
                <a:ext uri="{FF2B5EF4-FFF2-40B4-BE49-F238E27FC236}">
                  <a16:creationId xmlns:a16="http://schemas.microsoft.com/office/drawing/2014/main" id="{6F01C793-1A32-CA48-99E6-4C06A214A404}"/>
                </a:ext>
              </a:extLst>
            </p:cNvPr>
            <p:cNvSpPr>
              <a:spLocks noChangeArrowheads="1"/>
            </p:cNvSpPr>
            <p:nvPr/>
          </p:nvSpPr>
          <p:spPr bwMode="auto">
            <a:xfrm>
              <a:off x="4482" y="2385"/>
              <a:ext cx="166" cy="138"/>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449" name="Oval 158">
              <a:extLst>
                <a:ext uri="{FF2B5EF4-FFF2-40B4-BE49-F238E27FC236}">
                  <a16:creationId xmlns:a16="http://schemas.microsoft.com/office/drawing/2014/main" id="{3B94657D-9B77-1941-9CBF-A2C7591AF42A}"/>
                </a:ext>
              </a:extLst>
            </p:cNvPr>
            <p:cNvSpPr>
              <a:spLocks noChangeArrowheads="1"/>
            </p:cNvSpPr>
            <p:nvPr/>
          </p:nvSpPr>
          <p:spPr bwMode="auto">
            <a:xfrm>
              <a:off x="4657" y="2377"/>
              <a:ext cx="166" cy="147"/>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50" name="Rectangle 159">
              <a:extLst>
                <a:ext uri="{FF2B5EF4-FFF2-40B4-BE49-F238E27FC236}">
                  <a16:creationId xmlns:a16="http://schemas.microsoft.com/office/drawing/2014/main" id="{4C98791A-5A95-B940-9F34-EFDEF8150F81}"/>
                </a:ext>
              </a:extLst>
            </p:cNvPr>
            <p:cNvSpPr>
              <a:spLocks noChangeArrowheads="1"/>
            </p:cNvSpPr>
            <p:nvPr/>
          </p:nvSpPr>
          <p:spPr bwMode="auto">
            <a:xfrm>
              <a:off x="5057" y="1834"/>
              <a:ext cx="88" cy="758"/>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459" name="Group 160">
            <a:extLst>
              <a:ext uri="{FF2B5EF4-FFF2-40B4-BE49-F238E27FC236}">
                <a16:creationId xmlns:a16="http://schemas.microsoft.com/office/drawing/2014/main" id="{AD8E3A61-2C5A-CC41-9933-891EC27B5015}"/>
              </a:ext>
            </a:extLst>
          </p:cNvPr>
          <p:cNvGrpSpPr>
            <a:grpSpLocks/>
          </p:cNvGrpSpPr>
          <p:nvPr/>
        </p:nvGrpSpPr>
        <p:grpSpPr bwMode="auto">
          <a:xfrm>
            <a:off x="939796" y="2485365"/>
            <a:ext cx="525463" cy="434975"/>
            <a:chOff x="-44" y="1473"/>
            <a:chExt cx="981" cy="1105"/>
          </a:xfrm>
        </p:grpSpPr>
        <p:pic>
          <p:nvPicPr>
            <p:cNvPr id="460" name="Picture 161" descr="desktop_computer_stylized_medium">
              <a:extLst>
                <a:ext uri="{FF2B5EF4-FFF2-40B4-BE49-F238E27FC236}">
                  <a16:creationId xmlns:a16="http://schemas.microsoft.com/office/drawing/2014/main" id="{01E7AFB7-5DE3-CA4A-A50A-BEADA26B11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 name="Freeform 162">
              <a:extLst>
                <a:ext uri="{FF2B5EF4-FFF2-40B4-BE49-F238E27FC236}">
                  <a16:creationId xmlns:a16="http://schemas.microsoft.com/office/drawing/2014/main" id="{4E443E40-A128-4E43-A736-B0C7F3C2A94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462" name="Group 163">
            <a:extLst>
              <a:ext uri="{FF2B5EF4-FFF2-40B4-BE49-F238E27FC236}">
                <a16:creationId xmlns:a16="http://schemas.microsoft.com/office/drawing/2014/main" id="{C476CE94-C91A-0846-B6B7-05E77113879F}"/>
              </a:ext>
            </a:extLst>
          </p:cNvPr>
          <p:cNvGrpSpPr>
            <a:grpSpLocks/>
          </p:cNvGrpSpPr>
          <p:nvPr/>
        </p:nvGrpSpPr>
        <p:grpSpPr bwMode="auto">
          <a:xfrm>
            <a:off x="6277765" y="2547713"/>
            <a:ext cx="231775" cy="441325"/>
            <a:chOff x="4140" y="429"/>
            <a:chExt cx="1425" cy="2396"/>
          </a:xfrm>
        </p:grpSpPr>
        <p:sp>
          <p:nvSpPr>
            <p:cNvPr id="463" name="Freeform 164">
              <a:extLst>
                <a:ext uri="{FF2B5EF4-FFF2-40B4-BE49-F238E27FC236}">
                  <a16:creationId xmlns:a16="http://schemas.microsoft.com/office/drawing/2014/main" id="{7E23E3E7-6D0C-A747-B7EB-BCB232D5625B}"/>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64" name="Rectangle 165">
              <a:extLst>
                <a:ext uri="{FF2B5EF4-FFF2-40B4-BE49-F238E27FC236}">
                  <a16:creationId xmlns:a16="http://schemas.microsoft.com/office/drawing/2014/main" id="{814A29A9-35F7-F44A-86DF-9F21E4CCB44D}"/>
                </a:ext>
              </a:extLst>
            </p:cNvPr>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65" name="Freeform 166">
              <a:extLst>
                <a:ext uri="{FF2B5EF4-FFF2-40B4-BE49-F238E27FC236}">
                  <a16:creationId xmlns:a16="http://schemas.microsoft.com/office/drawing/2014/main" id="{B8E9398E-F70E-104C-BC4B-6FFD09F2BA4D}"/>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66" name="Freeform 167">
              <a:extLst>
                <a:ext uri="{FF2B5EF4-FFF2-40B4-BE49-F238E27FC236}">
                  <a16:creationId xmlns:a16="http://schemas.microsoft.com/office/drawing/2014/main" id="{5AC97C88-7A57-AC44-A1DE-BDAB3D1F0E3C}"/>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67" name="Rectangle 168">
              <a:extLst>
                <a:ext uri="{FF2B5EF4-FFF2-40B4-BE49-F238E27FC236}">
                  <a16:creationId xmlns:a16="http://schemas.microsoft.com/office/drawing/2014/main" id="{229AF22C-8CDF-2B47-88DF-3B0B587AB207}"/>
                </a:ext>
              </a:extLst>
            </p:cNvPr>
            <p:cNvSpPr>
              <a:spLocks noChangeArrowheads="1"/>
            </p:cNvSpPr>
            <p:nvPr/>
          </p:nvSpPr>
          <p:spPr bwMode="auto">
            <a:xfrm>
              <a:off x="4208" y="696"/>
              <a:ext cx="595" cy="43"/>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68" name="Group 169">
              <a:extLst>
                <a:ext uri="{FF2B5EF4-FFF2-40B4-BE49-F238E27FC236}">
                  <a16:creationId xmlns:a16="http://schemas.microsoft.com/office/drawing/2014/main" id="{0515312F-DE85-5641-B779-E8991ECBE8F8}"/>
                </a:ext>
              </a:extLst>
            </p:cNvPr>
            <p:cNvGrpSpPr>
              <a:grpSpLocks/>
            </p:cNvGrpSpPr>
            <p:nvPr/>
          </p:nvGrpSpPr>
          <p:grpSpPr bwMode="auto">
            <a:xfrm>
              <a:off x="4749" y="668"/>
              <a:ext cx="581" cy="145"/>
              <a:chOff x="614" y="2568"/>
              <a:chExt cx="725" cy="139"/>
            </a:xfrm>
          </p:grpSpPr>
          <p:sp>
            <p:nvSpPr>
              <p:cNvPr id="493" name="AutoShape 170">
                <a:extLst>
                  <a:ext uri="{FF2B5EF4-FFF2-40B4-BE49-F238E27FC236}">
                    <a16:creationId xmlns:a16="http://schemas.microsoft.com/office/drawing/2014/main" id="{1534A008-335A-184E-AD46-396A2FE37196}"/>
                  </a:ext>
                </a:extLst>
              </p:cNvPr>
              <p:cNvSpPr>
                <a:spLocks noChangeArrowheads="1"/>
              </p:cNvSpPr>
              <p:nvPr/>
            </p:nvSpPr>
            <p:spPr bwMode="auto">
              <a:xfrm>
                <a:off x="609" y="2570"/>
                <a:ext cx="731"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94" name="AutoShape 171">
                <a:extLst>
                  <a:ext uri="{FF2B5EF4-FFF2-40B4-BE49-F238E27FC236}">
                    <a16:creationId xmlns:a16="http://schemas.microsoft.com/office/drawing/2014/main" id="{7B78E6A8-DEDF-8144-B322-E4206C6E43DF}"/>
                  </a:ext>
                </a:extLst>
              </p:cNvPr>
              <p:cNvSpPr>
                <a:spLocks noChangeArrowheads="1"/>
              </p:cNvSpPr>
              <p:nvPr/>
            </p:nvSpPr>
            <p:spPr bwMode="auto">
              <a:xfrm>
                <a:off x="621" y="2587"/>
                <a:ext cx="706"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69" name="Rectangle 172">
              <a:extLst>
                <a:ext uri="{FF2B5EF4-FFF2-40B4-BE49-F238E27FC236}">
                  <a16:creationId xmlns:a16="http://schemas.microsoft.com/office/drawing/2014/main" id="{41B3D22D-F506-A448-A3D5-682181A47A70}"/>
                </a:ext>
              </a:extLst>
            </p:cNvPr>
            <p:cNvSpPr>
              <a:spLocks noChangeArrowheads="1"/>
            </p:cNvSpPr>
            <p:nvPr/>
          </p:nvSpPr>
          <p:spPr bwMode="auto">
            <a:xfrm>
              <a:off x="4228" y="1015"/>
              <a:ext cx="595"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70" name="Group 173">
              <a:extLst>
                <a:ext uri="{FF2B5EF4-FFF2-40B4-BE49-F238E27FC236}">
                  <a16:creationId xmlns:a16="http://schemas.microsoft.com/office/drawing/2014/main" id="{BAB53084-6436-7444-ACD5-5E7D01263E2B}"/>
                </a:ext>
              </a:extLst>
            </p:cNvPr>
            <p:cNvGrpSpPr>
              <a:grpSpLocks/>
            </p:cNvGrpSpPr>
            <p:nvPr/>
          </p:nvGrpSpPr>
          <p:grpSpPr bwMode="auto">
            <a:xfrm>
              <a:off x="4747" y="994"/>
              <a:ext cx="581" cy="134"/>
              <a:chOff x="614" y="2568"/>
              <a:chExt cx="725" cy="139"/>
            </a:xfrm>
          </p:grpSpPr>
          <p:sp>
            <p:nvSpPr>
              <p:cNvPr id="491" name="AutoShape 174">
                <a:extLst>
                  <a:ext uri="{FF2B5EF4-FFF2-40B4-BE49-F238E27FC236}">
                    <a16:creationId xmlns:a16="http://schemas.microsoft.com/office/drawing/2014/main" id="{0369A39A-40F1-844B-BF97-43EE1A3A2ACD}"/>
                  </a:ext>
                </a:extLst>
              </p:cNvPr>
              <p:cNvSpPr>
                <a:spLocks noChangeArrowheads="1"/>
              </p:cNvSpPr>
              <p:nvPr/>
            </p:nvSpPr>
            <p:spPr bwMode="auto">
              <a:xfrm>
                <a:off x="612" y="2572"/>
                <a:ext cx="731" cy="134"/>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92" name="AutoShape 175">
                <a:extLst>
                  <a:ext uri="{FF2B5EF4-FFF2-40B4-BE49-F238E27FC236}">
                    <a16:creationId xmlns:a16="http://schemas.microsoft.com/office/drawing/2014/main" id="{D7484B32-60C3-FA43-A0AA-A0D628003D7E}"/>
                  </a:ext>
                </a:extLst>
              </p:cNvPr>
              <p:cNvSpPr>
                <a:spLocks noChangeArrowheads="1"/>
              </p:cNvSpPr>
              <p:nvPr/>
            </p:nvSpPr>
            <p:spPr bwMode="auto">
              <a:xfrm>
                <a:off x="624" y="2590"/>
                <a:ext cx="706" cy="9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71" name="Rectangle 176">
              <a:extLst>
                <a:ext uri="{FF2B5EF4-FFF2-40B4-BE49-F238E27FC236}">
                  <a16:creationId xmlns:a16="http://schemas.microsoft.com/office/drawing/2014/main" id="{47F75A27-CD31-C143-9419-3EFB2593973E}"/>
                </a:ext>
              </a:extLst>
            </p:cNvPr>
            <p:cNvSpPr>
              <a:spLocks noChangeArrowheads="1"/>
            </p:cNvSpPr>
            <p:nvPr/>
          </p:nvSpPr>
          <p:spPr bwMode="auto">
            <a:xfrm>
              <a:off x="4218" y="1360"/>
              <a:ext cx="595" cy="43"/>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72" name="Rectangle 177">
              <a:extLst>
                <a:ext uri="{FF2B5EF4-FFF2-40B4-BE49-F238E27FC236}">
                  <a16:creationId xmlns:a16="http://schemas.microsoft.com/office/drawing/2014/main" id="{EBB2CB62-D2FD-C047-94B4-C2C954564AFA}"/>
                </a:ext>
              </a:extLst>
            </p:cNvPr>
            <p:cNvSpPr>
              <a:spLocks noChangeArrowheads="1"/>
            </p:cNvSpPr>
            <p:nvPr/>
          </p:nvSpPr>
          <p:spPr bwMode="auto">
            <a:xfrm>
              <a:off x="4228" y="1653"/>
              <a:ext cx="595"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73" name="Group 178">
              <a:extLst>
                <a:ext uri="{FF2B5EF4-FFF2-40B4-BE49-F238E27FC236}">
                  <a16:creationId xmlns:a16="http://schemas.microsoft.com/office/drawing/2014/main" id="{E30BEF1D-E99C-EF4F-A2DE-968E737192AA}"/>
                </a:ext>
              </a:extLst>
            </p:cNvPr>
            <p:cNvGrpSpPr>
              <a:grpSpLocks/>
            </p:cNvGrpSpPr>
            <p:nvPr/>
          </p:nvGrpSpPr>
          <p:grpSpPr bwMode="auto">
            <a:xfrm>
              <a:off x="4735" y="1627"/>
              <a:ext cx="582" cy="151"/>
              <a:chOff x="614" y="2568"/>
              <a:chExt cx="725" cy="139"/>
            </a:xfrm>
          </p:grpSpPr>
          <p:sp>
            <p:nvSpPr>
              <p:cNvPr id="489" name="AutoShape 179">
                <a:extLst>
                  <a:ext uri="{FF2B5EF4-FFF2-40B4-BE49-F238E27FC236}">
                    <a16:creationId xmlns:a16="http://schemas.microsoft.com/office/drawing/2014/main" id="{F4DDADBC-B242-A44B-A408-F26BF5F85024}"/>
                  </a:ext>
                </a:extLst>
              </p:cNvPr>
              <p:cNvSpPr>
                <a:spLocks noChangeArrowheads="1"/>
              </p:cNvSpPr>
              <p:nvPr/>
            </p:nvSpPr>
            <p:spPr bwMode="auto">
              <a:xfrm>
                <a:off x="614" y="2568"/>
                <a:ext cx="730" cy="198"/>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90" name="AutoShape 180">
                <a:extLst>
                  <a:ext uri="{FF2B5EF4-FFF2-40B4-BE49-F238E27FC236}">
                    <a16:creationId xmlns:a16="http://schemas.microsoft.com/office/drawing/2014/main" id="{44C7D4E7-B87F-0F46-9357-55FA60430CB1}"/>
                  </a:ext>
                </a:extLst>
              </p:cNvPr>
              <p:cNvSpPr>
                <a:spLocks noChangeArrowheads="1"/>
              </p:cNvSpPr>
              <p:nvPr/>
            </p:nvSpPr>
            <p:spPr bwMode="auto">
              <a:xfrm>
                <a:off x="627" y="2584"/>
                <a:ext cx="70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74" name="Freeform 181">
              <a:extLst>
                <a:ext uri="{FF2B5EF4-FFF2-40B4-BE49-F238E27FC236}">
                  <a16:creationId xmlns:a16="http://schemas.microsoft.com/office/drawing/2014/main" id="{06EF0D71-8E6B-284F-8EA0-661C363088B6}"/>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475" name="Group 182">
              <a:extLst>
                <a:ext uri="{FF2B5EF4-FFF2-40B4-BE49-F238E27FC236}">
                  <a16:creationId xmlns:a16="http://schemas.microsoft.com/office/drawing/2014/main" id="{6A155784-A945-0F47-A39B-31F367A22CCA}"/>
                </a:ext>
              </a:extLst>
            </p:cNvPr>
            <p:cNvGrpSpPr>
              <a:grpSpLocks/>
            </p:cNvGrpSpPr>
            <p:nvPr/>
          </p:nvGrpSpPr>
          <p:grpSpPr bwMode="auto">
            <a:xfrm>
              <a:off x="4739" y="1327"/>
              <a:ext cx="582" cy="139"/>
              <a:chOff x="614" y="2568"/>
              <a:chExt cx="725" cy="139"/>
            </a:xfrm>
          </p:grpSpPr>
          <p:sp>
            <p:nvSpPr>
              <p:cNvPr id="487" name="AutoShape 183">
                <a:extLst>
                  <a:ext uri="{FF2B5EF4-FFF2-40B4-BE49-F238E27FC236}">
                    <a16:creationId xmlns:a16="http://schemas.microsoft.com/office/drawing/2014/main" id="{22B4B462-8B3B-7C4D-A454-5B71818EBC57}"/>
                  </a:ext>
                </a:extLst>
              </p:cNvPr>
              <p:cNvSpPr>
                <a:spLocks noChangeArrowheads="1"/>
              </p:cNvSpPr>
              <p:nvPr/>
            </p:nvSpPr>
            <p:spPr bwMode="auto">
              <a:xfrm>
                <a:off x="609" y="2566"/>
                <a:ext cx="730" cy="138"/>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88" name="AutoShape 184">
                <a:extLst>
                  <a:ext uri="{FF2B5EF4-FFF2-40B4-BE49-F238E27FC236}">
                    <a16:creationId xmlns:a16="http://schemas.microsoft.com/office/drawing/2014/main" id="{409F6314-B504-4546-8602-B7F2622A98DF}"/>
                  </a:ext>
                </a:extLst>
              </p:cNvPr>
              <p:cNvSpPr>
                <a:spLocks noChangeArrowheads="1"/>
              </p:cNvSpPr>
              <p:nvPr/>
            </p:nvSpPr>
            <p:spPr bwMode="auto">
              <a:xfrm>
                <a:off x="622" y="2584"/>
                <a:ext cx="705"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76" name="Rectangle 185">
              <a:extLst>
                <a:ext uri="{FF2B5EF4-FFF2-40B4-BE49-F238E27FC236}">
                  <a16:creationId xmlns:a16="http://schemas.microsoft.com/office/drawing/2014/main" id="{AF2779F2-42B0-3548-98BC-AAAD42547200}"/>
                </a:ext>
              </a:extLst>
            </p:cNvPr>
            <p:cNvSpPr>
              <a:spLocks noChangeArrowheads="1"/>
            </p:cNvSpPr>
            <p:nvPr/>
          </p:nvSpPr>
          <p:spPr bwMode="auto">
            <a:xfrm>
              <a:off x="5253" y="429"/>
              <a:ext cx="68" cy="2293"/>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77" name="Freeform 186">
              <a:extLst>
                <a:ext uri="{FF2B5EF4-FFF2-40B4-BE49-F238E27FC236}">
                  <a16:creationId xmlns:a16="http://schemas.microsoft.com/office/drawing/2014/main" id="{7820BB4F-C7CB-BA4F-BE2B-ACCFBB678F2B}"/>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78" name="Freeform 187">
              <a:extLst>
                <a:ext uri="{FF2B5EF4-FFF2-40B4-BE49-F238E27FC236}">
                  <a16:creationId xmlns:a16="http://schemas.microsoft.com/office/drawing/2014/main" id="{A1A403FF-DEAA-3D46-A5ED-A9AF23D9C5AD}"/>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79" name="Oval 188">
              <a:extLst>
                <a:ext uri="{FF2B5EF4-FFF2-40B4-BE49-F238E27FC236}">
                  <a16:creationId xmlns:a16="http://schemas.microsoft.com/office/drawing/2014/main" id="{F39A85A5-F2E7-8645-BCBC-3F68037F8275}"/>
                </a:ext>
              </a:extLst>
            </p:cNvPr>
            <p:cNvSpPr>
              <a:spLocks noChangeArrowheads="1"/>
            </p:cNvSpPr>
            <p:nvPr/>
          </p:nvSpPr>
          <p:spPr bwMode="auto">
            <a:xfrm>
              <a:off x="5516" y="2610"/>
              <a:ext cx="49" cy="95"/>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80" name="Freeform 189">
              <a:extLst>
                <a:ext uri="{FF2B5EF4-FFF2-40B4-BE49-F238E27FC236}">
                  <a16:creationId xmlns:a16="http://schemas.microsoft.com/office/drawing/2014/main" id="{0CB2E7B8-94AB-4F40-879D-C205945B4196}"/>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81" name="AutoShape 190">
              <a:extLst>
                <a:ext uri="{FF2B5EF4-FFF2-40B4-BE49-F238E27FC236}">
                  <a16:creationId xmlns:a16="http://schemas.microsoft.com/office/drawing/2014/main" id="{B6C28932-399E-9147-AD60-584710E9C015}"/>
                </a:ext>
              </a:extLst>
            </p:cNvPr>
            <p:cNvSpPr>
              <a:spLocks noChangeArrowheads="1"/>
            </p:cNvSpPr>
            <p:nvPr/>
          </p:nvSpPr>
          <p:spPr bwMode="auto">
            <a:xfrm>
              <a:off x="4140" y="2678"/>
              <a:ext cx="1201" cy="147"/>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82" name="AutoShape 191">
              <a:extLst>
                <a:ext uri="{FF2B5EF4-FFF2-40B4-BE49-F238E27FC236}">
                  <a16:creationId xmlns:a16="http://schemas.microsoft.com/office/drawing/2014/main" id="{F9F7B82B-B598-F440-A518-BFE64EF662D5}"/>
                </a:ext>
              </a:extLst>
            </p:cNvPr>
            <p:cNvSpPr>
              <a:spLocks noChangeArrowheads="1"/>
            </p:cNvSpPr>
            <p:nvPr/>
          </p:nvSpPr>
          <p:spPr bwMode="auto">
            <a:xfrm>
              <a:off x="4208" y="2713"/>
              <a:ext cx="1064" cy="78"/>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83" name="Oval 192">
              <a:extLst>
                <a:ext uri="{FF2B5EF4-FFF2-40B4-BE49-F238E27FC236}">
                  <a16:creationId xmlns:a16="http://schemas.microsoft.com/office/drawing/2014/main" id="{512A4325-4F66-844C-85B1-4C936DB52511}"/>
                </a:ext>
              </a:extLst>
            </p:cNvPr>
            <p:cNvSpPr>
              <a:spLocks noChangeArrowheads="1"/>
            </p:cNvSpPr>
            <p:nvPr/>
          </p:nvSpPr>
          <p:spPr bwMode="auto">
            <a:xfrm>
              <a:off x="4306" y="2385"/>
              <a:ext cx="156" cy="13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84" name="Oval 193">
              <a:extLst>
                <a:ext uri="{FF2B5EF4-FFF2-40B4-BE49-F238E27FC236}">
                  <a16:creationId xmlns:a16="http://schemas.microsoft.com/office/drawing/2014/main" id="{42DC5D9A-8390-1D4A-A8C1-3C193D975CBF}"/>
                </a:ext>
              </a:extLst>
            </p:cNvPr>
            <p:cNvSpPr>
              <a:spLocks noChangeArrowheads="1"/>
            </p:cNvSpPr>
            <p:nvPr/>
          </p:nvSpPr>
          <p:spPr bwMode="auto">
            <a:xfrm>
              <a:off x="4482" y="2385"/>
              <a:ext cx="166" cy="138"/>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485" name="Oval 194">
              <a:extLst>
                <a:ext uri="{FF2B5EF4-FFF2-40B4-BE49-F238E27FC236}">
                  <a16:creationId xmlns:a16="http://schemas.microsoft.com/office/drawing/2014/main" id="{2D7703BC-D6FE-9D4A-BE5F-ACBE696F02D9}"/>
                </a:ext>
              </a:extLst>
            </p:cNvPr>
            <p:cNvSpPr>
              <a:spLocks noChangeArrowheads="1"/>
            </p:cNvSpPr>
            <p:nvPr/>
          </p:nvSpPr>
          <p:spPr bwMode="auto">
            <a:xfrm>
              <a:off x="4657" y="2377"/>
              <a:ext cx="166" cy="147"/>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86" name="Rectangle 195">
              <a:extLst>
                <a:ext uri="{FF2B5EF4-FFF2-40B4-BE49-F238E27FC236}">
                  <a16:creationId xmlns:a16="http://schemas.microsoft.com/office/drawing/2014/main" id="{88471DD5-00EF-B34A-BAA1-AA8AE7CFB119}"/>
                </a:ext>
              </a:extLst>
            </p:cNvPr>
            <p:cNvSpPr>
              <a:spLocks noChangeArrowheads="1"/>
            </p:cNvSpPr>
            <p:nvPr/>
          </p:nvSpPr>
          <p:spPr bwMode="auto">
            <a:xfrm>
              <a:off x="5057" y="1834"/>
              <a:ext cx="88" cy="758"/>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99" name="Line 57">
            <a:extLst>
              <a:ext uri="{FF2B5EF4-FFF2-40B4-BE49-F238E27FC236}">
                <a16:creationId xmlns:a16="http://schemas.microsoft.com/office/drawing/2014/main" id="{198CECD8-AC19-4441-B07E-D812C1E4B022}"/>
              </a:ext>
            </a:extLst>
          </p:cNvPr>
          <p:cNvSpPr>
            <a:spLocks noChangeShapeType="1"/>
          </p:cNvSpPr>
          <p:nvPr/>
        </p:nvSpPr>
        <p:spPr bwMode="auto">
          <a:xfrm flipH="1">
            <a:off x="4660418" y="2739923"/>
            <a:ext cx="82220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00" name="Line 57">
            <a:extLst>
              <a:ext uri="{FF2B5EF4-FFF2-40B4-BE49-F238E27FC236}">
                <a16:creationId xmlns:a16="http://schemas.microsoft.com/office/drawing/2014/main" id="{E3F52AFD-CA05-E145-A13D-BB73559D50E0}"/>
              </a:ext>
            </a:extLst>
          </p:cNvPr>
          <p:cNvSpPr>
            <a:spLocks noChangeShapeType="1"/>
          </p:cNvSpPr>
          <p:nvPr/>
        </p:nvSpPr>
        <p:spPr bwMode="auto">
          <a:xfrm flipH="1">
            <a:off x="2906647" y="1872416"/>
            <a:ext cx="4397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01" name="Line 57">
            <a:extLst>
              <a:ext uri="{FF2B5EF4-FFF2-40B4-BE49-F238E27FC236}">
                <a16:creationId xmlns:a16="http://schemas.microsoft.com/office/drawing/2014/main" id="{1C06B2BF-A77D-004B-A9F1-4A7417598B7E}"/>
              </a:ext>
            </a:extLst>
          </p:cNvPr>
          <p:cNvSpPr>
            <a:spLocks noChangeShapeType="1"/>
          </p:cNvSpPr>
          <p:nvPr/>
        </p:nvSpPr>
        <p:spPr bwMode="auto">
          <a:xfrm flipH="1">
            <a:off x="1985213" y="2742268"/>
            <a:ext cx="4397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25" name="Freeform 91">
            <a:extLst>
              <a:ext uri="{FF2B5EF4-FFF2-40B4-BE49-F238E27FC236}">
                <a16:creationId xmlns:a16="http://schemas.microsoft.com/office/drawing/2014/main" id="{DCEE1836-E089-0E43-AA83-3C4D23A24812}"/>
              </a:ext>
            </a:extLst>
          </p:cNvPr>
          <p:cNvSpPr>
            <a:spLocks/>
          </p:cNvSpPr>
          <p:nvPr/>
        </p:nvSpPr>
        <p:spPr bwMode="auto">
          <a:xfrm>
            <a:off x="2745578" y="960213"/>
            <a:ext cx="3429000" cy="1276350"/>
          </a:xfrm>
          <a:custGeom>
            <a:avLst/>
            <a:gdLst>
              <a:gd name="T0" fmla="*/ 0 w 2160"/>
              <a:gd name="T1" fmla="*/ 0 h 804"/>
              <a:gd name="T2" fmla="*/ 0 w 2160"/>
              <a:gd name="T3" fmla="*/ 2147483647 h 804"/>
              <a:gd name="T4" fmla="*/ 2147483647 w 2160"/>
              <a:gd name="T5" fmla="*/ 2147483647 h 804"/>
              <a:gd name="T6" fmla="*/ 2147483647 w 2160"/>
              <a:gd name="T7" fmla="*/ 2147483647 h 804"/>
              <a:gd name="T8" fmla="*/ 2147483647 w 2160"/>
              <a:gd name="T9" fmla="*/ 2147483647 h 804"/>
              <a:gd name="T10" fmla="*/ 2147483647 w 2160"/>
              <a:gd name="T11" fmla="*/ 2147483647 h 804"/>
              <a:gd name="T12" fmla="*/ 2147483647 w 2160"/>
              <a:gd name="T13" fmla="*/ 2147483647 h 804"/>
              <a:gd name="T14" fmla="*/ 2147483647 w 2160"/>
              <a:gd name="T15" fmla="*/ 2147483647 h 8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 h="804">
                <a:moveTo>
                  <a:pt x="0" y="0"/>
                </a:moveTo>
                <a:lnTo>
                  <a:pt x="0" y="594"/>
                </a:lnTo>
                <a:lnTo>
                  <a:pt x="402" y="600"/>
                </a:lnTo>
                <a:lnTo>
                  <a:pt x="216" y="804"/>
                </a:lnTo>
                <a:lnTo>
                  <a:pt x="1446" y="804"/>
                </a:lnTo>
                <a:lnTo>
                  <a:pt x="1770" y="524"/>
                </a:lnTo>
                <a:lnTo>
                  <a:pt x="2160" y="516"/>
                </a:lnTo>
                <a:lnTo>
                  <a:pt x="2160" y="48"/>
                </a:lnTo>
              </a:path>
            </a:pathLst>
          </a:custGeom>
          <a:noFill/>
          <a:ln w="3810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526" name="Group 525">
            <a:extLst>
              <a:ext uri="{FF2B5EF4-FFF2-40B4-BE49-F238E27FC236}">
                <a16:creationId xmlns:a16="http://schemas.microsoft.com/office/drawing/2014/main" id="{07632497-C7A3-5D43-A16B-0B4F26B7ADF5}"/>
              </a:ext>
            </a:extLst>
          </p:cNvPr>
          <p:cNvGrpSpPr/>
          <p:nvPr/>
        </p:nvGrpSpPr>
        <p:grpSpPr>
          <a:xfrm>
            <a:off x="1754978" y="1788888"/>
            <a:ext cx="4000500" cy="1028700"/>
            <a:chOff x="5641439" y="2685215"/>
            <a:chExt cx="4000500" cy="1028700"/>
          </a:xfrm>
        </p:grpSpPr>
        <p:sp>
          <p:nvSpPr>
            <p:cNvPr id="527" name="Oval 73">
              <a:extLst>
                <a:ext uri="{FF2B5EF4-FFF2-40B4-BE49-F238E27FC236}">
                  <a16:creationId xmlns:a16="http://schemas.microsoft.com/office/drawing/2014/main" id="{ED516131-17AE-C440-B198-2569A5BF2255}"/>
                </a:ext>
              </a:extLst>
            </p:cNvPr>
            <p:cNvSpPr>
              <a:spLocks noChangeArrowheads="1"/>
            </p:cNvSpPr>
            <p:nvPr/>
          </p:nvSpPr>
          <p:spPr bwMode="auto">
            <a:xfrm>
              <a:off x="5641439" y="2685215"/>
              <a:ext cx="92075" cy="90487"/>
            </a:xfrm>
            <a:prstGeom prst="ellipse">
              <a:avLst/>
            </a:prstGeom>
            <a:solidFill>
              <a:srgbClr val="0013A3"/>
            </a:solidFill>
            <a:ln w="9525">
              <a:solidFill>
                <a:srgbClr val="0013A3"/>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28" name="Freeform 90">
              <a:extLst>
                <a:ext uri="{FF2B5EF4-FFF2-40B4-BE49-F238E27FC236}">
                  <a16:creationId xmlns:a16="http://schemas.microsoft.com/office/drawing/2014/main" id="{3B8EFAC6-AD78-9046-A67E-7BBA82E667EB}"/>
                </a:ext>
              </a:extLst>
            </p:cNvPr>
            <p:cNvSpPr>
              <a:spLocks/>
            </p:cNvSpPr>
            <p:nvPr/>
          </p:nvSpPr>
          <p:spPr bwMode="auto">
            <a:xfrm>
              <a:off x="5689064" y="2761415"/>
              <a:ext cx="3952875" cy="952500"/>
            </a:xfrm>
            <a:custGeom>
              <a:avLst/>
              <a:gdLst>
                <a:gd name="T0" fmla="*/ 0 w 6225"/>
                <a:gd name="T1" fmla="*/ 0 h 1501"/>
                <a:gd name="T2" fmla="*/ 0 w 6225"/>
                <a:gd name="T3" fmla="*/ 2147483647 h 1501"/>
                <a:gd name="T4" fmla="*/ 2147483647 w 6225"/>
                <a:gd name="T5" fmla="*/ 2147483647 h 1501"/>
                <a:gd name="T6" fmla="*/ 2147483647 w 6225"/>
                <a:gd name="T7" fmla="*/ 2147483647 h 1501"/>
                <a:gd name="T8" fmla="*/ 2147483647 w 6225"/>
                <a:gd name="T9" fmla="*/ 2147483647 h 1501"/>
                <a:gd name="T10" fmla="*/ 2147483647 w 6225"/>
                <a:gd name="T11" fmla="*/ 2147483647 h 1501"/>
                <a:gd name="T12" fmla="*/ 2147483647 w 6225"/>
                <a:gd name="T13" fmla="*/ 2147483647 h 1501"/>
                <a:gd name="T14" fmla="*/ 2147483647 w 6225"/>
                <a:gd name="T15" fmla="*/ 2147483647 h 150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225" h="1501">
                  <a:moveTo>
                    <a:pt x="0" y="0"/>
                  </a:moveTo>
                  <a:lnTo>
                    <a:pt x="0" y="1486"/>
                  </a:lnTo>
                  <a:lnTo>
                    <a:pt x="1005" y="1501"/>
                  </a:lnTo>
                  <a:lnTo>
                    <a:pt x="1860" y="706"/>
                  </a:lnTo>
                  <a:lnTo>
                    <a:pt x="5085" y="721"/>
                  </a:lnTo>
                  <a:lnTo>
                    <a:pt x="4305" y="1456"/>
                  </a:lnTo>
                  <a:lnTo>
                    <a:pt x="6225" y="1456"/>
                  </a:lnTo>
                  <a:lnTo>
                    <a:pt x="6220" y="391"/>
                  </a:lnTo>
                </a:path>
              </a:pathLst>
            </a:custGeom>
            <a:noFill/>
            <a:ln w="38100" cmpd="sng">
              <a:solidFill>
                <a:srgbClr val="0013A3"/>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341" name="Group 340">
            <a:extLst>
              <a:ext uri="{FF2B5EF4-FFF2-40B4-BE49-F238E27FC236}">
                <a16:creationId xmlns:a16="http://schemas.microsoft.com/office/drawing/2014/main" id="{88E9FDF2-59AD-0849-94F0-90E7C39F4845}"/>
              </a:ext>
            </a:extLst>
          </p:cNvPr>
          <p:cNvGrpSpPr/>
          <p:nvPr/>
        </p:nvGrpSpPr>
        <p:grpSpPr>
          <a:xfrm>
            <a:off x="4182463" y="2086058"/>
            <a:ext cx="486450" cy="380335"/>
            <a:chOff x="7493876" y="2774731"/>
            <a:chExt cx="1481958" cy="894622"/>
          </a:xfrm>
        </p:grpSpPr>
        <p:sp>
          <p:nvSpPr>
            <p:cNvPr id="342" name="Freeform 341">
              <a:extLst>
                <a:ext uri="{FF2B5EF4-FFF2-40B4-BE49-F238E27FC236}">
                  <a16:creationId xmlns:a16="http://schemas.microsoft.com/office/drawing/2014/main" id="{43B8EDE0-230C-5542-B921-8F0ABAF1CBD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52" name="Oval 351">
              <a:extLst>
                <a:ext uri="{FF2B5EF4-FFF2-40B4-BE49-F238E27FC236}">
                  <a16:creationId xmlns:a16="http://schemas.microsoft.com/office/drawing/2014/main" id="{A0803D89-4B4C-1B4A-BA1C-522F051281C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53" name="Group 352">
              <a:extLst>
                <a:ext uri="{FF2B5EF4-FFF2-40B4-BE49-F238E27FC236}">
                  <a16:creationId xmlns:a16="http://schemas.microsoft.com/office/drawing/2014/main" id="{1101A5E5-CF40-804C-82BD-E8B63F1BC2AC}"/>
                </a:ext>
              </a:extLst>
            </p:cNvPr>
            <p:cNvGrpSpPr/>
            <p:nvPr/>
          </p:nvGrpSpPr>
          <p:grpSpPr>
            <a:xfrm>
              <a:off x="7713663" y="2848339"/>
              <a:ext cx="1042107" cy="425543"/>
              <a:chOff x="7786941" y="2884917"/>
              <a:chExt cx="897649" cy="353919"/>
            </a:xfrm>
          </p:grpSpPr>
          <p:sp>
            <p:nvSpPr>
              <p:cNvPr id="354" name="Freeform 353">
                <a:extLst>
                  <a:ext uri="{FF2B5EF4-FFF2-40B4-BE49-F238E27FC236}">
                    <a16:creationId xmlns:a16="http://schemas.microsoft.com/office/drawing/2014/main" id="{A40BF2E1-9425-BF47-9B1B-8AE2332218C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3" name="Freeform 502">
                <a:extLst>
                  <a:ext uri="{FF2B5EF4-FFF2-40B4-BE49-F238E27FC236}">
                    <a16:creationId xmlns:a16="http://schemas.microsoft.com/office/drawing/2014/main" id="{024B7FE2-D299-5444-BD23-74A1953D9C1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4" name="Freeform 503">
                <a:extLst>
                  <a:ext uri="{FF2B5EF4-FFF2-40B4-BE49-F238E27FC236}">
                    <a16:creationId xmlns:a16="http://schemas.microsoft.com/office/drawing/2014/main" id="{51583098-B4D9-DC4A-AED4-1FAEFC9C7D2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5" name="Freeform 504">
                <a:extLst>
                  <a:ext uri="{FF2B5EF4-FFF2-40B4-BE49-F238E27FC236}">
                    <a16:creationId xmlns:a16="http://schemas.microsoft.com/office/drawing/2014/main" id="{4DE1CA49-F338-444B-BB9A-F2991CA7D73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507" name="Group 506"/>
          <p:cNvGrpSpPr>
            <a:grpSpLocks noGrp="1" noUngrp="1" noChangeAspect="1"/>
          </p:cNvGrpSpPr>
          <p:nvPr/>
        </p:nvGrpSpPr>
        <p:grpSpPr>
          <a:xfrm>
            <a:off x="8306963" y="188480"/>
            <a:ext cx="6079353" cy="2875772"/>
            <a:chOff x="685800" y="1809750"/>
            <a:chExt cx="7772400" cy="3676650"/>
          </a:xfrm>
        </p:grpSpPr>
        <p:pic>
          <p:nvPicPr>
            <p:cNvPr id="508" name="Picture 507" descr="06_Page_16.tif"/>
            <p:cNvPicPr>
              <a:picLocks noRot="1" noChangeAspect="1" noMove="1" noResize="1"/>
            </p:cNvPicPr>
            <p:nvPr isPhoto="1"/>
          </p:nvPicPr>
          <p:blipFill rotWithShape="1">
            <a:blip r:embed="rId3" cstate="print">
              <a:lum/>
            </a:blip>
            <a:srcRect r="43898" b="7809"/>
            <a:stretch/>
          </p:blipFill>
          <p:spPr>
            <a:xfrm>
              <a:off x="685800" y="1809750"/>
              <a:ext cx="4360497" cy="2985600"/>
            </a:xfrm>
            <a:prstGeom prst="rect">
              <a:avLst/>
            </a:prstGeom>
            <a:noFill/>
            <a:ln>
              <a:noFill/>
            </a:ln>
          </p:spPr>
        </p:pic>
        <p:sp>
          <p:nvSpPr>
            <p:cNvPr id="509" name="Rectangle 508"/>
            <p:cNvSpPr/>
            <p:nvPr/>
          </p:nvSpPr>
          <p:spPr>
            <a:xfrm>
              <a:off x="685800" y="5143500"/>
              <a:ext cx="7772400" cy="342900"/>
            </a:xfrm>
            <a:prstGeom prst="rect">
              <a:avLst/>
            </a:prstGeom>
            <a:noFill/>
            <a:ln>
              <a:noFill/>
            </a:ln>
          </p:spPr>
          <p:txBody>
            <a:bodyPr anchor="ctr">
              <a:noAutofit/>
            </a:bodyPr>
            <a:lstStyle/>
            <a:p>
              <a:pPr algn="ctr"/>
              <a:endParaRPr lang="en-US" sz="2000" dirty="0" smtClean="0"/>
            </a:p>
          </p:txBody>
        </p:sp>
      </p:grpSp>
      <p:sp>
        <p:nvSpPr>
          <p:cNvPr id="510" name="Text Box 52">
            <a:extLst>
              <a:ext uri="{FF2B5EF4-FFF2-40B4-BE49-F238E27FC236}">
                <a16:creationId xmlns:a16="http://schemas.microsoft.com/office/drawing/2014/main" id="{4BAC9BCC-8A73-B14B-8D28-0C77BB126162}"/>
              </a:ext>
            </a:extLst>
          </p:cNvPr>
          <p:cNvSpPr txBox="1">
            <a:spLocks noChangeArrowheads="1"/>
          </p:cNvSpPr>
          <p:nvPr/>
        </p:nvSpPr>
        <p:spPr bwMode="auto">
          <a:xfrm>
            <a:off x="3625550" y="935285"/>
            <a:ext cx="1363262" cy="427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smtClean="0">
                <a:ln>
                  <a:noFill/>
                </a:ln>
                <a:solidFill>
                  <a:srgbClr val="0013A3"/>
                </a:solidFill>
                <a:effectLst/>
                <a:uLnTx/>
                <a:uFillTx/>
                <a:latin typeface="Arial" panose="020B0604020202020204" pitchFamily="34" charset="0"/>
                <a:ea typeface="ＭＳ Ｐゴシック" panose="020B0600070205080204" pitchFamily="34" charset="-128"/>
                <a:cs typeface="+mn-cs"/>
              </a:rPr>
              <a:t>All link capacity = R</a:t>
            </a:r>
            <a:endParaRPr kumimoji="0" lang="en-US" altLang="en-US" sz="4000" b="0" i="0" u="none" strike="noStrike" kern="1200" cap="none" spc="0" normalizeH="0" baseline="0" noProof="0" dirty="0">
              <a:ln>
                <a:noFill/>
              </a:ln>
              <a:solidFill>
                <a:srgbClr val="0013A3"/>
              </a:solidFill>
              <a:effectLst/>
              <a:uLnTx/>
              <a:uFillTx/>
              <a:latin typeface="Comic Sans MS" panose="030F0902030302020204" pitchFamily="66" charset="0"/>
              <a:ea typeface="ＭＳ Ｐゴシック" panose="020B0600070205080204" pitchFamily="34" charset="-128"/>
              <a:cs typeface="+mn-cs"/>
            </a:endParaRPr>
          </a:p>
        </p:txBody>
      </p:sp>
      <p:sp>
        <p:nvSpPr>
          <p:cNvPr id="511" name="Text Box 284">
            <a:extLst>
              <a:ext uri="{FF2B5EF4-FFF2-40B4-BE49-F238E27FC236}">
                <a16:creationId xmlns:a16="http://schemas.microsoft.com/office/drawing/2014/main" id="{100A63B1-F092-9049-BD5D-F838C3B7C4BE}"/>
              </a:ext>
            </a:extLst>
          </p:cNvPr>
          <p:cNvSpPr txBox="1">
            <a:spLocks noChangeArrowheads="1"/>
          </p:cNvSpPr>
          <p:nvPr/>
        </p:nvSpPr>
        <p:spPr bwMode="auto">
          <a:xfrm>
            <a:off x="8559721" y="296808"/>
            <a:ext cx="463588"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Tahoma" charset="0"/>
                <a:ea typeface="ＭＳ Ｐゴシック" charset="0"/>
                <a:cs typeface="+mn-cs"/>
              </a:rPr>
              <a:t>R/2</a:t>
            </a:r>
          </a:p>
        </p:txBody>
      </p:sp>
      <p:grpSp>
        <p:nvGrpSpPr>
          <p:cNvPr id="404" name="Group 403">
            <a:extLst>
              <a:ext uri="{FF2B5EF4-FFF2-40B4-BE49-F238E27FC236}">
                <a16:creationId xmlns:a16="http://schemas.microsoft.com/office/drawing/2014/main" id="{88E9FDF2-59AD-0849-94F0-90E7C39F4845}"/>
              </a:ext>
            </a:extLst>
          </p:cNvPr>
          <p:cNvGrpSpPr/>
          <p:nvPr/>
        </p:nvGrpSpPr>
        <p:grpSpPr>
          <a:xfrm>
            <a:off x="3383250" y="2107971"/>
            <a:ext cx="486450" cy="363840"/>
            <a:chOff x="7493876" y="2774731"/>
            <a:chExt cx="1481958" cy="894622"/>
          </a:xfrm>
        </p:grpSpPr>
        <p:sp>
          <p:nvSpPr>
            <p:cNvPr id="405" name="Freeform 404">
              <a:extLst>
                <a:ext uri="{FF2B5EF4-FFF2-40B4-BE49-F238E27FC236}">
                  <a16:creationId xmlns:a16="http://schemas.microsoft.com/office/drawing/2014/main" id="{43B8EDE0-230C-5542-B921-8F0ABAF1CBD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406" name="Oval 405">
              <a:extLst>
                <a:ext uri="{FF2B5EF4-FFF2-40B4-BE49-F238E27FC236}">
                  <a16:creationId xmlns:a16="http://schemas.microsoft.com/office/drawing/2014/main" id="{A0803D89-4B4C-1B4A-BA1C-522F051281C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407" name="Group 406">
              <a:extLst>
                <a:ext uri="{FF2B5EF4-FFF2-40B4-BE49-F238E27FC236}">
                  <a16:creationId xmlns:a16="http://schemas.microsoft.com/office/drawing/2014/main" id="{1101A5E5-CF40-804C-82BD-E8B63F1BC2AC}"/>
                </a:ext>
              </a:extLst>
            </p:cNvPr>
            <p:cNvGrpSpPr/>
            <p:nvPr/>
          </p:nvGrpSpPr>
          <p:grpSpPr>
            <a:xfrm>
              <a:off x="7713663" y="2848339"/>
              <a:ext cx="1042107" cy="425543"/>
              <a:chOff x="7786941" y="2884917"/>
              <a:chExt cx="897649" cy="353919"/>
            </a:xfrm>
          </p:grpSpPr>
          <p:sp>
            <p:nvSpPr>
              <p:cNvPr id="408" name="Freeform 407">
                <a:extLst>
                  <a:ext uri="{FF2B5EF4-FFF2-40B4-BE49-F238E27FC236}">
                    <a16:creationId xmlns:a16="http://schemas.microsoft.com/office/drawing/2014/main" id="{A40BF2E1-9425-BF47-9B1B-8AE2332218C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9" name="Freeform 408">
                <a:extLst>
                  <a:ext uri="{FF2B5EF4-FFF2-40B4-BE49-F238E27FC236}">
                    <a16:creationId xmlns:a16="http://schemas.microsoft.com/office/drawing/2014/main" id="{024B7FE2-D299-5444-BD23-74A1953D9C1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0" name="Freeform 409">
                <a:extLst>
                  <a:ext uri="{FF2B5EF4-FFF2-40B4-BE49-F238E27FC236}">
                    <a16:creationId xmlns:a16="http://schemas.microsoft.com/office/drawing/2014/main" id="{51583098-B4D9-DC4A-AED4-1FAEFC9C7D2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1" name="Freeform 410">
                <a:extLst>
                  <a:ext uri="{FF2B5EF4-FFF2-40B4-BE49-F238E27FC236}">
                    <a16:creationId xmlns:a16="http://schemas.microsoft.com/office/drawing/2014/main" id="{4DE1CA49-F338-444B-BB9A-F2991CA7D73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3" name="Rectangle 2"/>
          <p:cNvSpPr/>
          <p:nvPr/>
        </p:nvSpPr>
        <p:spPr>
          <a:xfrm>
            <a:off x="10659775" y="772172"/>
            <a:ext cx="1040912" cy="5075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87301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7289">
                                            <p:txEl>
                                              <p:pRg st="0" end="0"/>
                                            </p:txEl>
                                          </p:spTgt>
                                        </p:tgtEl>
                                        <p:attrNameLst>
                                          <p:attrName>style.visibility</p:attrName>
                                        </p:attrNameLst>
                                      </p:cBhvr>
                                      <p:to>
                                        <p:strVal val="visible"/>
                                      </p:to>
                                    </p:set>
                                    <p:anim calcmode="lin" valueType="num">
                                      <p:cBhvr>
                                        <p:cTn id="7" dur="500" fill="hold"/>
                                        <p:tgtEl>
                                          <p:spTgt spid="9728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728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9728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85"/>
                                        </p:tgtEl>
                                        <p:attrNameLst>
                                          <p:attrName>style.visibility</p:attrName>
                                        </p:attrNameLst>
                                      </p:cBhvr>
                                      <p:to>
                                        <p:strVal val="visible"/>
                                      </p:to>
                                    </p:set>
                                    <p:anim calcmode="lin" valueType="num">
                                      <p:cBhvr>
                                        <p:cTn id="14" dur="500" fill="hold"/>
                                        <p:tgtEl>
                                          <p:spTgt spid="185"/>
                                        </p:tgtEl>
                                        <p:attrNameLst>
                                          <p:attrName>ppt_w</p:attrName>
                                        </p:attrNameLst>
                                      </p:cBhvr>
                                      <p:tavLst>
                                        <p:tav tm="0">
                                          <p:val>
                                            <p:fltVal val="0"/>
                                          </p:val>
                                        </p:tav>
                                        <p:tav tm="100000">
                                          <p:val>
                                            <p:strVal val="#ppt_w"/>
                                          </p:val>
                                        </p:tav>
                                      </p:tavLst>
                                    </p:anim>
                                    <p:anim calcmode="lin" valueType="num">
                                      <p:cBhvr>
                                        <p:cTn id="15" dur="500" fill="hold"/>
                                        <p:tgtEl>
                                          <p:spTgt spid="185"/>
                                        </p:tgtEl>
                                        <p:attrNameLst>
                                          <p:attrName>ppt_h</p:attrName>
                                        </p:attrNameLst>
                                      </p:cBhvr>
                                      <p:tavLst>
                                        <p:tav tm="0">
                                          <p:val>
                                            <p:fltVal val="0"/>
                                          </p:val>
                                        </p:tav>
                                        <p:tav tm="100000">
                                          <p:val>
                                            <p:strVal val="#ppt_h"/>
                                          </p:val>
                                        </p:tav>
                                      </p:tavLst>
                                    </p:anim>
                                    <p:animEffect transition="in" filter="fade">
                                      <p:cBhvr>
                                        <p:cTn id="16" dur="500"/>
                                        <p:tgtEl>
                                          <p:spTgt spid="18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97289">
                                            <p:txEl>
                                              <p:pRg st="2" end="2"/>
                                            </p:txEl>
                                          </p:spTgt>
                                        </p:tgtEl>
                                        <p:attrNameLst>
                                          <p:attrName>style.visibility</p:attrName>
                                        </p:attrNameLst>
                                      </p:cBhvr>
                                      <p:to>
                                        <p:strVal val="visible"/>
                                      </p:to>
                                    </p:set>
                                    <p:anim calcmode="lin" valueType="num">
                                      <p:cBhvr>
                                        <p:cTn id="21" dur="500" fill="hold"/>
                                        <p:tgtEl>
                                          <p:spTgt spid="97289">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97289">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97289">
                                            <p:txEl>
                                              <p:pRg st="2" end="2"/>
                                            </p:txEl>
                                          </p:spTgt>
                                        </p:tgtEl>
                                      </p:cBhvr>
                                    </p:animEffect>
                                  </p:childTnLst>
                                </p:cTn>
                              </p:par>
                              <p:par>
                                <p:cTn id="24" presetID="53" presetClass="entr" presetSubtype="16" fill="hold" nodeType="withEffect">
                                  <p:stCondLst>
                                    <p:cond delay="0"/>
                                  </p:stCondLst>
                                  <p:childTnLst>
                                    <p:set>
                                      <p:cBhvr>
                                        <p:cTn id="25" dur="1" fill="hold">
                                          <p:stCondLst>
                                            <p:cond delay="0"/>
                                          </p:stCondLst>
                                        </p:cTn>
                                        <p:tgtEl>
                                          <p:spTgt spid="97289">
                                            <p:txEl>
                                              <p:pRg st="3" end="3"/>
                                            </p:txEl>
                                          </p:spTgt>
                                        </p:tgtEl>
                                        <p:attrNameLst>
                                          <p:attrName>style.visibility</p:attrName>
                                        </p:attrNameLst>
                                      </p:cBhvr>
                                      <p:to>
                                        <p:strVal val="visible"/>
                                      </p:to>
                                    </p:set>
                                    <p:anim calcmode="lin" valueType="num">
                                      <p:cBhvr>
                                        <p:cTn id="26" dur="500" fill="hold"/>
                                        <p:tgtEl>
                                          <p:spTgt spid="97289">
                                            <p:txEl>
                                              <p:pRg st="3" end="3"/>
                                            </p:txEl>
                                          </p:spTgt>
                                        </p:tgtEl>
                                        <p:attrNameLst>
                                          <p:attrName>ppt_w</p:attrName>
                                        </p:attrNameLst>
                                      </p:cBhvr>
                                      <p:tavLst>
                                        <p:tav tm="0">
                                          <p:val>
                                            <p:fltVal val="0"/>
                                          </p:val>
                                        </p:tav>
                                        <p:tav tm="100000">
                                          <p:val>
                                            <p:strVal val="#ppt_w"/>
                                          </p:val>
                                        </p:tav>
                                      </p:tavLst>
                                    </p:anim>
                                    <p:anim calcmode="lin" valueType="num">
                                      <p:cBhvr>
                                        <p:cTn id="27" dur="500" fill="hold"/>
                                        <p:tgtEl>
                                          <p:spTgt spid="97289">
                                            <p:txEl>
                                              <p:pRg st="3" end="3"/>
                                            </p:txEl>
                                          </p:spTgt>
                                        </p:tgtEl>
                                        <p:attrNameLst>
                                          <p:attrName>ppt_h</p:attrName>
                                        </p:attrNameLst>
                                      </p:cBhvr>
                                      <p:tavLst>
                                        <p:tav tm="0">
                                          <p:val>
                                            <p:fltVal val="0"/>
                                          </p:val>
                                        </p:tav>
                                        <p:tav tm="100000">
                                          <p:val>
                                            <p:strVal val="#ppt_h"/>
                                          </p:val>
                                        </p:tav>
                                      </p:tavLst>
                                    </p:anim>
                                    <p:animEffect transition="in" filter="fade">
                                      <p:cBhvr>
                                        <p:cTn id="28" dur="500"/>
                                        <p:tgtEl>
                                          <p:spTgt spid="9728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9" name="Rectangle 3">
            <a:extLst>
              <a:ext uri="{FF2B5EF4-FFF2-40B4-BE49-F238E27FC236}">
                <a16:creationId xmlns:a16="http://schemas.microsoft.com/office/drawing/2014/main" id="{D469BBE5-2D5E-1245-BE57-AED04CA89E18}"/>
              </a:ext>
            </a:extLst>
          </p:cNvPr>
          <p:cNvSpPr>
            <a:spLocks noGrp="1" noChangeArrowheads="1"/>
          </p:cNvSpPr>
          <p:nvPr>
            <p:ph idx="1"/>
          </p:nvPr>
        </p:nvSpPr>
        <p:spPr>
          <a:xfrm>
            <a:off x="371762" y="3586219"/>
            <a:ext cx="8002957" cy="3467650"/>
          </a:xfrm>
        </p:spPr>
        <p:txBody>
          <a:bodyPr>
            <a:normAutofit/>
          </a:bodyPr>
          <a:lstStyle/>
          <a:p>
            <a:pPr marL="342900" lvl="0" indent="-342900">
              <a:lnSpc>
                <a:spcPct val="85000"/>
              </a:lnSpc>
              <a:spcBef>
                <a:spcPct val="20000"/>
              </a:spcBef>
              <a:buClr>
                <a:srgbClr val="000099"/>
              </a:buClr>
              <a:buSzPct val="100000"/>
              <a:buFont typeface="Wingdings" pitchFamily="2" charset="2"/>
              <a:buChar char="§"/>
              <a:defRPr/>
            </a:pPr>
            <a:r>
              <a:rPr lang="en-IN" altLang="en-US" sz="2000" dirty="0" smtClean="0">
                <a:latin typeface="Avenir Book" panose="020B0503020203020204" pitchFamily="34" charset="-78"/>
                <a:ea typeface="ＭＳ Ｐゴシック" panose="020B0600070205080204" pitchFamily="34" charset="-128"/>
                <a:cs typeface="Avenir Book" panose="020B0503020203020204" pitchFamily="34" charset="-78"/>
              </a:rPr>
              <a:t>We want to operate just before the </a:t>
            </a:r>
            <a:r>
              <a:rPr lang="en-IN" altLang="en-US" sz="2000" dirty="0" smtClean="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onset of congestion</a:t>
            </a:r>
          </a:p>
          <a:p>
            <a:pPr marL="800100" lvl="1" indent="-342900">
              <a:lnSpc>
                <a:spcPct val="85000"/>
              </a:lnSpc>
              <a:spcBef>
                <a:spcPct val="20000"/>
              </a:spcBef>
              <a:buClr>
                <a:srgbClr val="000099"/>
              </a:buClr>
              <a:buSzPct val="100000"/>
              <a:buFont typeface="Wingdings" pitchFamily="2" charset="2"/>
              <a:buChar char="§"/>
              <a:defRPr/>
            </a:pPr>
            <a:r>
              <a:rPr lang="en-IN" altLang="en-US" sz="1800" dirty="0" smtClean="0">
                <a:latin typeface="Avenir Book" panose="020B0503020203020204" pitchFamily="34" charset="-78"/>
                <a:ea typeface="ＭＳ Ｐゴシック" panose="020B0600070205080204" pitchFamily="34" charset="-128"/>
                <a:cs typeface="Avenir Book" panose="020B0503020203020204" pitchFamily="34" charset="-78"/>
              </a:rPr>
              <a:t>Avoid congestion</a:t>
            </a:r>
          </a:p>
          <a:p>
            <a:pPr marL="800100" lvl="1" indent="-342900">
              <a:lnSpc>
                <a:spcPct val="85000"/>
              </a:lnSpc>
              <a:spcBef>
                <a:spcPct val="20000"/>
              </a:spcBef>
              <a:buClr>
                <a:srgbClr val="000099"/>
              </a:buClr>
              <a:buSzPct val="100000"/>
              <a:buFont typeface="Wingdings" pitchFamily="2" charset="2"/>
              <a:buChar char="§"/>
              <a:defRPr/>
            </a:pPr>
            <a:r>
              <a:rPr lang="en-IN" altLang="en-US" sz="1800" dirty="0" smtClean="0">
                <a:latin typeface="Avenir Book" panose="020B0503020203020204" pitchFamily="34" charset="-78"/>
                <a:ea typeface="ＭＳ Ｐゴシック" panose="020B0600070205080204" pitchFamily="34" charset="-128"/>
                <a:cs typeface="Avenir Book" panose="020B0503020203020204" pitchFamily="34" charset="-78"/>
              </a:rPr>
              <a:t>Most capacity is used</a:t>
            </a:r>
          </a:p>
          <a:p>
            <a:pPr marL="800100" lvl="1" indent="-342900">
              <a:lnSpc>
                <a:spcPct val="85000"/>
              </a:lnSpc>
              <a:spcBef>
                <a:spcPct val="20000"/>
              </a:spcBef>
              <a:buClr>
                <a:srgbClr val="000099"/>
              </a:buClr>
              <a:buSzPct val="100000"/>
              <a:buFont typeface="Wingdings" pitchFamily="2" charset="2"/>
              <a:buChar char="§"/>
              <a:defRPr/>
            </a:pPr>
            <a:r>
              <a:rPr lang="en-IN" altLang="en-US" sz="1800" dirty="0" smtClean="0">
                <a:latin typeface="Avenir Book" panose="020B0503020203020204" pitchFamily="34" charset="-78"/>
                <a:ea typeface="ＭＳ Ｐゴシック" panose="020B0600070205080204" pitchFamily="34" charset="-128"/>
                <a:cs typeface="Avenir Book" panose="020B0503020203020204" pitchFamily="34" charset="-78"/>
              </a:rPr>
              <a:t>Needs to be fair across competitive flows</a:t>
            </a:r>
            <a:endParaRPr lang="en-US" altLang="en-US" sz="1800" dirty="0">
              <a:latin typeface="Avenir Book" panose="020B0503020203020204" pitchFamily="34" charset="-78"/>
              <a:ea typeface="ＭＳ Ｐゴシック" panose="020B0600070205080204" pitchFamily="34" charset="-128"/>
              <a:cs typeface="Avenir Book" panose="020B0503020203020204" pitchFamily="34" charset="-78"/>
            </a:endParaRPr>
          </a:p>
          <a:p>
            <a:pPr marL="350044" indent="-252413">
              <a:defRPr/>
            </a:pPr>
            <a:endParaRPr lang="en-US" sz="2000" dirty="0">
              <a:latin typeface="Avenir Book" panose="020B0503020203020204" pitchFamily="34" charset="-78"/>
              <a:cs typeface="Avenir Book" panose="020B0503020203020204" pitchFamily="34" charset="-78"/>
            </a:endParaRPr>
          </a:p>
        </p:txBody>
      </p:sp>
      <p:sp>
        <p:nvSpPr>
          <p:cNvPr id="97284" name="Rectangle 2">
            <a:extLst>
              <a:ext uri="{FF2B5EF4-FFF2-40B4-BE49-F238E27FC236}">
                <a16:creationId xmlns:a16="http://schemas.microsoft.com/office/drawing/2014/main" id="{15E2A5A3-138A-0644-B40C-0B75A1130E15}"/>
              </a:ext>
            </a:extLst>
          </p:cNvPr>
          <p:cNvSpPr>
            <a:spLocks noGrp="1" noChangeArrowheads="1"/>
          </p:cNvSpPr>
          <p:nvPr>
            <p:ph type="title"/>
          </p:nvPr>
        </p:nvSpPr>
        <p:spPr>
          <a:xfrm>
            <a:off x="41069" y="80644"/>
            <a:ext cx="7523911" cy="642002"/>
          </a:xfrm>
        </p:spPr>
        <p:txBody>
          <a:bodyPr>
            <a:normAutofit/>
          </a:bodyPr>
          <a:lstStyle/>
          <a:p>
            <a:pPr algn="ctr">
              <a:defRPr/>
            </a:pPr>
            <a:r>
              <a:rPr lang="en-US" sz="3600" dirty="0" smtClean="0">
                <a:latin typeface="Avenir Book" panose="020B0503020203020204" pitchFamily="34" charset="-78"/>
                <a:cs typeface="Avenir Book" panose="020B0503020203020204" pitchFamily="34" charset="-78"/>
              </a:rPr>
              <a:t>Effects of Congestion</a:t>
            </a:r>
            <a:endParaRPr lang="en-US" sz="4050" dirty="0">
              <a:latin typeface="Avenir Book" panose="020B0503020203020204" pitchFamily="34" charset="-78"/>
              <a:cs typeface="Avenir Book" panose="020B0503020203020204" pitchFamily="34" charset="-78"/>
            </a:endParaRPr>
          </a:p>
        </p:txBody>
      </p:sp>
      <p:grpSp>
        <p:nvGrpSpPr>
          <p:cNvPr id="185" name="Group 184"/>
          <p:cNvGrpSpPr>
            <a:grpSpLocks noGrp="1" noUngrp="1" noChangeAspect="1"/>
          </p:cNvGrpSpPr>
          <p:nvPr/>
        </p:nvGrpSpPr>
        <p:grpSpPr>
          <a:xfrm>
            <a:off x="4975830" y="2673194"/>
            <a:ext cx="6705879" cy="3172144"/>
            <a:chOff x="685800" y="1809750"/>
            <a:chExt cx="7772400" cy="3676650"/>
          </a:xfrm>
        </p:grpSpPr>
        <p:pic>
          <p:nvPicPr>
            <p:cNvPr id="186" name="Picture 185" descr="06_Page_16.tif"/>
            <p:cNvPicPr>
              <a:picLocks noRot="1" noChangeAspect="1" noMove="1" noResize="1"/>
            </p:cNvPicPr>
            <p:nvPr isPhoto="1"/>
          </p:nvPicPr>
          <p:blipFill rotWithShape="1">
            <a:blip r:embed="rId3" cstate="print">
              <a:lum/>
            </a:blip>
            <a:srcRect l="58879" b="8279"/>
            <a:stretch/>
          </p:blipFill>
          <p:spPr>
            <a:xfrm>
              <a:off x="5262085" y="1809750"/>
              <a:ext cx="3196115" cy="2970378"/>
            </a:xfrm>
            <a:prstGeom prst="rect">
              <a:avLst/>
            </a:prstGeom>
            <a:noFill/>
            <a:ln>
              <a:noFill/>
            </a:ln>
          </p:spPr>
        </p:pic>
        <p:sp>
          <p:nvSpPr>
            <p:cNvPr id="187" name="Rectangle 186"/>
            <p:cNvSpPr/>
            <p:nvPr/>
          </p:nvSpPr>
          <p:spPr>
            <a:xfrm>
              <a:off x="685800" y="5143500"/>
              <a:ext cx="7772400" cy="342900"/>
            </a:xfrm>
            <a:prstGeom prst="rect">
              <a:avLst/>
            </a:prstGeom>
            <a:noFill/>
            <a:ln>
              <a:noFill/>
            </a:ln>
          </p:spPr>
          <p:txBody>
            <a:bodyPr anchor="ctr">
              <a:noAutofit/>
            </a:bodyPr>
            <a:lstStyle/>
            <a:p>
              <a:pPr algn="ctr"/>
              <a:endParaRPr lang="en-US" sz="2000" dirty="0" smtClean="0"/>
            </a:p>
          </p:txBody>
        </p:sp>
      </p:grpSp>
      <p:sp>
        <p:nvSpPr>
          <p:cNvPr id="208" name="Freeform 6">
            <a:extLst>
              <a:ext uri="{FF2B5EF4-FFF2-40B4-BE49-F238E27FC236}">
                <a16:creationId xmlns:a16="http://schemas.microsoft.com/office/drawing/2014/main" id="{48AC5632-6C88-9B4F-8AC4-BA566F7E218B}"/>
              </a:ext>
            </a:extLst>
          </p:cNvPr>
          <p:cNvSpPr>
            <a:spLocks/>
          </p:cNvSpPr>
          <p:nvPr/>
        </p:nvSpPr>
        <p:spPr bwMode="auto">
          <a:xfrm>
            <a:off x="5187429" y="1994154"/>
            <a:ext cx="250825" cy="9302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77" name="Freeform 3">
            <a:extLst>
              <a:ext uri="{FF2B5EF4-FFF2-40B4-BE49-F238E27FC236}">
                <a16:creationId xmlns:a16="http://schemas.microsoft.com/office/drawing/2014/main" id="{28E26305-1B9C-8A47-B034-2E9BCCD87DED}"/>
              </a:ext>
            </a:extLst>
          </p:cNvPr>
          <p:cNvSpPr>
            <a:spLocks/>
          </p:cNvSpPr>
          <p:nvPr/>
        </p:nvSpPr>
        <p:spPr bwMode="auto">
          <a:xfrm>
            <a:off x="6119015" y="1992088"/>
            <a:ext cx="250825" cy="9302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378" name="Group 377">
            <a:extLst>
              <a:ext uri="{FF2B5EF4-FFF2-40B4-BE49-F238E27FC236}">
                <a16:creationId xmlns:a16="http://schemas.microsoft.com/office/drawing/2014/main" id="{3138E679-7A6F-3F4C-9CD4-1BC53C242F2F}"/>
              </a:ext>
            </a:extLst>
          </p:cNvPr>
          <p:cNvGrpSpPr/>
          <p:nvPr/>
        </p:nvGrpSpPr>
        <p:grpSpPr>
          <a:xfrm>
            <a:off x="5538523" y="1966550"/>
            <a:ext cx="586768" cy="904023"/>
            <a:chOff x="10910965" y="2513124"/>
            <a:chExt cx="586768" cy="904023"/>
          </a:xfrm>
        </p:grpSpPr>
        <p:sp>
          <p:nvSpPr>
            <p:cNvPr id="379" name="Rectangle 378">
              <a:extLst>
                <a:ext uri="{FF2B5EF4-FFF2-40B4-BE49-F238E27FC236}">
                  <a16:creationId xmlns:a16="http://schemas.microsoft.com/office/drawing/2014/main" id="{59524EB8-FD55-1D48-99F1-D1FB7A8F9D07}"/>
                </a:ext>
              </a:extLst>
            </p:cNvPr>
            <p:cNvSpPr/>
            <p:nvPr/>
          </p:nvSpPr>
          <p:spPr>
            <a:xfrm>
              <a:off x="10916736" y="2513124"/>
              <a:ext cx="574264" cy="904023"/>
            </a:xfrm>
            <a:prstGeom prst="rect">
              <a:avLst/>
            </a:prstGeom>
            <a:solidFill>
              <a:schemeClr val="bg1"/>
            </a:solidFill>
            <a:ln w="19050">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380" name="Straight Connector 379">
              <a:extLst>
                <a:ext uri="{FF2B5EF4-FFF2-40B4-BE49-F238E27FC236}">
                  <a16:creationId xmlns:a16="http://schemas.microsoft.com/office/drawing/2014/main" id="{F1173737-3613-AA43-B1AC-4838A3EDB684}"/>
                </a:ext>
              </a:extLst>
            </p:cNvPr>
            <p:cNvCxnSpPr/>
            <p:nvPr/>
          </p:nvCxnSpPr>
          <p:spPr>
            <a:xfrm>
              <a:off x="10910965" y="2696064"/>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5C427322-6070-F549-83A0-B70739AD3320}"/>
                </a:ext>
              </a:extLst>
            </p:cNvPr>
            <p:cNvCxnSpPr/>
            <p:nvPr/>
          </p:nvCxnSpPr>
          <p:spPr>
            <a:xfrm>
              <a:off x="10914332" y="2881753"/>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9463F3C4-F379-1D41-902B-28BB5B0172CF}"/>
                </a:ext>
              </a:extLst>
            </p:cNvPr>
            <p:cNvCxnSpPr/>
            <p:nvPr/>
          </p:nvCxnSpPr>
          <p:spPr>
            <a:xfrm>
              <a:off x="10923469" y="3064677"/>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34B78D94-0CBB-174E-B3E9-C26DCE4669A5}"/>
                </a:ext>
              </a:extLst>
            </p:cNvPr>
            <p:cNvCxnSpPr/>
            <p:nvPr/>
          </p:nvCxnSpPr>
          <p:spPr>
            <a:xfrm>
              <a:off x="10915293" y="3242073"/>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4" name="Freeform 9">
            <a:extLst>
              <a:ext uri="{FF2B5EF4-FFF2-40B4-BE49-F238E27FC236}">
                <a16:creationId xmlns:a16="http://schemas.microsoft.com/office/drawing/2014/main" id="{5547101E-4A79-584C-9989-5E85D28B6DAA}"/>
              </a:ext>
            </a:extLst>
          </p:cNvPr>
          <p:cNvSpPr>
            <a:spLocks/>
          </p:cNvSpPr>
          <p:nvPr/>
        </p:nvSpPr>
        <p:spPr bwMode="auto">
          <a:xfrm flipH="1">
            <a:off x="1965129" y="850203"/>
            <a:ext cx="430143" cy="900469"/>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 name="connsiteX0" fmla="*/ 10401 w 10401"/>
              <a:gd name="connsiteY0" fmla="*/ 9412 h 9459"/>
              <a:gd name="connsiteX1" fmla="*/ 0 w 10401"/>
              <a:gd name="connsiteY1" fmla="*/ 0 h 9459"/>
              <a:gd name="connsiteX2" fmla="*/ 401 w 10401"/>
              <a:gd name="connsiteY2" fmla="*/ 8992 h 9459"/>
              <a:gd name="connsiteX3" fmla="*/ 5483 w 10401"/>
              <a:gd name="connsiteY3" fmla="*/ 9459 h 9459"/>
              <a:gd name="connsiteX4" fmla="*/ 10401 w 10401"/>
              <a:gd name="connsiteY4" fmla="*/ 9412 h 9459"/>
              <a:gd name="connsiteX0" fmla="*/ 14206 w 14206"/>
              <a:gd name="connsiteY0" fmla="*/ 3611 h 10000"/>
              <a:gd name="connsiteX1" fmla="*/ 0 w 14206"/>
              <a:gd name="connsiteY1" fmla="*/ 0 h 10000"/>
              <a:gd name="connsiteX2" fmla="*/ 386 w 14206"/>
              <a:gd name="connsiteY2" fmla="*/ 9506 h 10000"/>
              <a:gd name="connsiteX3" fmla="*/ 5272 w 14206"/>
              <a:gd name="connsiteY3" fmla="*/ 10000 h 10000"/>
              <a:gd name="connsiteX4" fmla="*/ 14206 w 14206"/>
              <a:gd name="connsiteY4" fmla="*/ 3611 h 10000"/>
              <a:gd name="connsiteX0" fmla="*/ 14206 w 16488"/>
              <a:gd name="connsiteY0" fmla="*/ 3611 h 9506"/>
              <a:gd name="connsiteX1" fmla="*/ 0 w 16488"/>
              <a:gd name="connsiteY1" fmla="*/ 0 h 9506"/>
              <a:gd name="connsiteX2" fmla="*/ 386 w 16488"/>
              <a:gd name="connsiteY2" fmla="*/ 9506 h 9506"/>
              <a:gd name="connsiteX3" fmla="*/ 16488 w 16488"/>
              <a:gd name="connsiteY3" fmla="*/ 6207 h 9506"/>
              <a:gd name="connsiteX4" fmla="*/ 14206 w 16488"/>
              <a:gd name="connsiteY4" fmla="*/ 3611 h 9506"/>
              <a:gd name="connsiteX0" fmla="*/ 8616 w 10000"/>
              <a:gd name="connsiteY0" fmla="*/ 3799 h 10765"/>
              <a:gd name="connsiteX1" fmla="*/ 0 w 10000"/>
              <a:gd name="connsiteY1" fmla="*/ 0 h 10765"/>
              <a:gd name="connsiteX2" fmla="*/ 128 w 10000"/>
              <a:gd name="connsiteY2" fmla="*/ 10765 h 10765"/>
              <a:gd name="connsiteX3" fmla="*/ 10000 w 10000"/>
              <a:gd name="connsiteY3" fmla="*/ 6530 h 10765"/>
              <a:gd name="connsiteX4" fmla="*/ 8616 w 10000"/>
              <a:gd name="connsiteY4" fmla="*/ 3799 h 10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765">
                <a:moveTo>
                  <a:pt x="8616" y="3799"/>
                </a:moveTo>
                <a:lnTo>
                  <a:pt x="0" y="0"/>
                </a:lnTo>
                <a:cubicBezTo>
                  <a:pt x="78" y="3333"/>
                  <a:pt x="50" y="7432"/>
                  <a:pt x="128" y="10765"/>
                </a:cubicBezTo>
                <a:lnTo>
                  <a:pt x="10000" y="6530"/>
                </a:lnTo>
                <a:lnTo>
                  <a:pt x="8616" y="3799"/>
                </a:lnTo>
                <a:close/>
              </a:path>
            </a:pathLst>
          </a:custGeom>
          <a:gradFill rotWithShape="1">
            <a:gsLst>
              <a:gs pos="0">
                <a:srgbClr val="B2B2B2"/>
              </a:gs>
              <a:gs pos="100000">
                <a:srgbClr val="FFFFFF"/>
              </a:gs>
            </a:gsLst>
            <a:lin ang="0" scaled="1"/>
          </a:gradFill>
          <a:ln>
            <a:noFill/>
          </a:ln>
          <a:effectLst/>
          <a:extLst>
            <a:ext uri="{91240B29-F687-4F45-9708-019B960494DF}">
              <a14:hiddenLine xmlns:a14="http://schemas.microsoft.com/office/drawing/2010/main" w="9525">
                <a:solidFill>
                  <a:srgbClr val="DDDDDD"/>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385" name="Group 384">
            <a:extLst>
              <a:ext uri="{FF2B5EF4-FFF2-40B4-BE49-F238E27FC236}">
                <a16:creationId xmlns:a16="http://schemas.microsoft.com/office/drawing/2014/main" id="{B6427DD3-BCDC-1D47-B9EA-F052CBEE3779}"/>
              </a:ext>
            </a:extLst>
          </p:cNvPr>
          <p:cNvGrpSpPr/>
          <p:nvPr/>
        </p:nvGrpSpPr>
        <p:grpSpPr>
          <a:xfrm>
            <a:off x="1504297" y="1742862"/>
            <a:ext cx="586768" cy="904023"/>
            <a:chOff x="10910965" y="2513124"/>
            <a:chExt cx="586768" cy="904023"/>
          </a:xfrm>
        </p:grpSpPr>
        <p:sp>
          <p:nvSpPr>
            <p:cNvPr id="386" name="Rectangle 385">
              <a:extLst>
                <a:ext uri="{FF2B5EF4-FFF2-40B4-BE49-F238E27FC236}">
                  <a16:creationId xmlns:a16="http://schemas.microsoft.com/office/drawing/2014/main" id="{334B80B7-DAB2-0C45-A85B-02F9853489C8}"/>
                </a:ext>
              </a:extLst>
            </p:cNvPr>
            <p:cNvSpPr/>
            <p:nvPr/>
          </p:nvSpPr>
          <p:spPr>
            <a:xfrm>
              <a:off x="10916736" y="2513124"/>
              <a:ext cx="574264" cy="904023"/>
            </a:xfrm>
            <a:prstGeom prst="rect">
              <a:avLst/>
            </a:prstGeom>
            <a:solidFill>
              <a:schemeClr val="bg1"/>
            </a:solidFill>
            <a:ln w="19050">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387" name="Straight Connector 386">
              <a:extLst>
                <a:ext uri="{FF2B5EF4-FFF2-40B4-BE49-F238E27FC236}">
                  <a16:creationId xmlns:a16="http://schemas.microsoft.com/office/drawing/2014/main" id="{9B105EEA-CD5C-4D41-AA8D-44A16BCD200E}"/>
                </a:ext>
              </a:extLst>
            </p:cNvPr>
            <p:cNvCxnSpPr/>
            <p:nvPr/>
          </p:nvCxnSpPr>
          <p:spPr>
            <a:xfrm>
              <a:off x="10910965" y="2696064"/>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300FADAA-FF42-DC4F-B232-CEDC63569590}"/>
                </a:ext>
              </a:extLst>
            </p:cNvPr>
            <p:cNvCxnSpPr/>
            <p:nvPr/>
          </p:nvCxnSpPr>
          <p:spPr>
            <a:xfrm>
              <a:off x="10914332" y="2881753"/>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96243C39-7124-B447-92F8-07DFDCABC20C}"/>
                </a:ext>
              </a:extLst>
            </p:cNvPr>
            <p:cNvCxnSpPr/>
            <p:nvPr/>
          </p:nvCxnSpPr>
          <p:spPr>
            <a:xfrm>
              <a:off x="10923469" y="3064677"/>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D2849888-7EC3-EB4C-8BC1-51F7CF36C2D6}"/>
                </a:ext>
              </a:extLst>
            </p:cNvPr>
            <p:cNvCxnSpPr/>
            <p:nvPr/>
          </p:nvCxnSpPr>
          <p:spPr>
            <a:xfrm>
              <a:off x="10915293" y="3242073"/>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91" name="Group 390">
            <a:extLst>
              <a:ext uri="{FF2B5EF4-FFF2-40B4-BE49-F238E27FC236}">
                <a16:creationId xmlns:a16="http://schemas.microsoft.com/office/drawing/2014/main" id="{F01A9AD5-3D29-E044-89AB-2A8A2872A48C}"/>
              </a:ext>
            </a:extLst>
          </p:cNvPr>
          <p:cNvGrpSpPr/>
          <p:nvPr/>
        </p:nvGrpSpPr>
        <p:grpSpPr>
          <a:xfrm>
            <a:off x="2380597" y="854370"/>
            <a:ext cx="586768" cy="904023"/>
            <a:chOff x="10910965" y="2513124"/>
            <a:chExt cx="586768" cy="904023"/>
          </a:xfrm>
        </p:grpSpPr>
        <p:sp>
          <p:nvSpPr>
            <p:cNvPr id="392" name="Rectangle 391">
              <a:extLst>
                <a:ext uri="{FF2B5EF4-FFF2-40B4-BE49-F238E27FC236}">
                  <a16:creationId xmlns:a16="http://schemas.microsoft.com/office/drawing/2014/main" id="{4FE038A7-CF8F-144F-89E6-58D5113323E4}"/>
                </a:ext>
              </a:extLst>
            </p:cNvPr>
            <p:cNvSpPr/>
            <p:nvPr/>
          </p:nvSpPr>
          <p:spPr>
            <a:xfrm>
              <a:off x="10916736" y="2513124"/>
              <a:ext cx="574264" cy="904023"/>
            </a:xfrm>
            <a:prstGeom prst="rect">
              <a:avLst/>
            </a:prstGeom>
            <a:solidFill>
              <a:schemeClr val="bg1"/>
            </a:solidFill>
            <a:ln w="19050">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393" name="Straight Connector 392">
              <a:extLst>
                <a:ext uri="{FF2B5EF4-FFF2-40B4-BE49-F238E27FC236}">
                  <a16:creationId xmlns:a16="http://schemas.microsoft.com/office/drawing/2014/main" id="{022D2CD4-E115-9446-9F3B-70153BE86FD0}"/>
                </a:ext>
              </a:extLst>
            </p:cNvPr>
            <p:cNvCxnSpPr/>
            <p:nvPr/>
          </p:nvCxnSpPr>
          <p:spPr>
            <a:xfrm>
              <a:off x="10910965" y="2696064"/>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8DA93D54-B8CD-E944-A9A0-CD19B3D9BEB3}"/>
                </a:ext>
              </a:extLst>
            </p:cNvPr>
            <p:cNvCxnSpPr/>
            <p:nvPr/>
          </p:nvCxnSpPr>
          <p:spPr>
            <a:xfrm>
              <a:off x="10914332" y="2881753"/>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8C307284-45EC-EF40-B8C6-ACFAE3B84F26}"/>
                </a:ext>
              </a:extLst>
            </p:cNvPr>
            <p:cNvCxnSpPr/>
            <p:nvPr/>
          </p:nvCxnSpPr>
          <p:spPr>
            <a:xfrm>
              <a:off x="10923469" y="3064677"/>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A5E51FF6-6B9B-CB46-932F-6752F8BC41C5}"/>
                </a:ext>
              </a:extLst>
            </p:cNvPr>
            <p:cNvCxnSpPr/>
            <p:nvPr/>
          </p:nvCxnSpPr>
          <p:spPr>
            <a:xfrm>
              <a:off x="10915293" y="3242073"/>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7" name="Freeform 6">
            <a:extLst>
              <a:ext uri="{FF2B5EF4-FFF2-40B4-BE49-F238E27FC236}">
                <a16:creationId xmlns:a16="http://schemas.microsoft.com/office/drawing/2014/main" id="{48AC5632-6C88-9B4F-8AC4-BA566F7E218B}"/>
              </a:ext>
            </a:extLst>
          </p:cNvPr>
          <p:cNvSpPr>
            <a:spLocks/>
          </p:cNvSpPr>
          <p:nvPr/>
        </p:nvSpPr>
        <p:spPr bwMode="auto">
          <a:xfrm>
            <a:off x="6495253" y="990691"/>
            <a:ext cx="250825" cy="9302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398" name="Group 397">
            <a:extLst>
              <a:ext uri="{FF2B5EF4-FFF2-40B4-BE49-F238E27FC236}">
                <a16:creationId xmlns:a16="http://schemas.microsoft.com/office/drawing/2014/main" id="{7395260E-0495-5549-B67B-D0932B2922A1}"/>
              </a:ext>
            </a:extLst>
          </p:cNvPr>
          <p:cNvGrpSpPr/>
          <p:nvPr/>
        </p:nvGrpSpPr>
        <p:grpSpPr>
          <a:xfrm>
            <a:off x="5917064" y="966557"/>
            <a:ext cx="586768" cy="904023"/>
            <a:chOff x="10910965" y="2513124"/>
            <a:chExt cx="586768" cy="904023"/>
          </a:xfrm>
        </p:grpSpPr>
        <p:sp>
          <p:nvSpPr>
            <p:cNvPr id="399" name="Rectangle 398">
              <a:extLst>
                <a:ext uri="{FF2B5EF4-FFF2-40B4-BE49-F238E27FC236}">
                  <a16:creationId xmlns:a16="http://schemas.microsoft.com/office/drawing/2014/main" id="{F9C766A0-70B1-1B4B-AE37-4A6E9AF88F33}"/>
                </a:ext>
              </a:extLst>
            </p:cNvPr>
            <p:cNvSpPr/>
            <p:nvPr/>
          </p:nvSpPr>
          <p:spPr>
            <a:xfrm>
              <a:off x="10916736" y="2513124"/>
              <a:ext cx="574264" cy="904023"/>
            </a:xfrm>
            <a:prstGeom prst="rect">
              <a:avLst/>
            </a:prstGeom>
            <a:solidFill>
              <a:schemeClr val="bg1"/>
            </a:solidFill>
            <a:ln w="19050">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400" name="Straight Connector 399">
              <a:extLst>
                <a:ext uri="{FF2B5EF4-FFF2-40B4-BE49-F238E27FC236}">
                  <a16:creationId xmlns:a16="http://schemas.microsoft.com/office/drawing/2014/main" id="{AC485D2E-710B-7446-BEF0-A9782257832E}"/>
                </a:ext>
              </a:extLst>
            </p:cNvPr>
            <p:cNvCxnSpPr/>
            <p:nvPr/>
          </p:nvCxnSpPr>
          <p:spPr>
            <a:xfrm>
              <a:off x="10910965" y="2696064"/>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67BF4BF4-4371-1D47-B858-D6B04135BAE0}"/>
                </a:ext>
              </a:extLst>
            </p:cNvPr>
            <p:cNvCxnSpPr/>
            <p:nvPr/>
          </p:nvCxnSpPr>
          <p:spPr>
            <a:xfrm>
              <a:off x="10914332" y="2881753"/>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02AEE228-C85E-AC45-B2C5-C8182C643EF4}"/>
                </a:ext>
              </a:extLst>
            </p:cNvPr>
            <p:cNvCxnSpPr/>
            <p:nvPr/>
          </p:nvCxnSpPr>
          <p:spPr>
            <a:xfrm>
              <a:off x="10923469" y="3064677"/>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0353931E-8944-EF4A-9720-7519EA6C48F0}"/>
                </a:ext>
              </a:extLst>
            </p:cNvPr>
            <p:cNvCxnSpPr/>
            <p:nvPr/>
          </p:nvCxnSpPr>
          <p:spPr>
            <a:xfrm>
              <a:off x="10915293" y="3242073"/>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2" name="Group 124">
            <a:extLst>
              <a:ext uri="{FF2B5EF4-FFF2-40B4-BE49-F238E27FC236}">
                <a16:creationId xmlns:a16="http://schemas.microsoft.com/office/drawing/2014/main" id="{09EDE4D1-769E-664A-B492-F153D45C56DF}"/>
              </a:ext>
            </a:extLst>
          </p:cNvPr>
          <p:cNvGrpSpPr>
            <a:grpSpLocks/>
          </p:cNvGrpSpPr>
          <p:nvPr/>
        </p:nvGrpSpPr>
        <p:grpSpPr bwMode="auto">
          <a:xfrm>
            <a:off x="1535839" y="1126456"/>
            <a:ext cx="525463" cy="434975"/>
            <a:chOff x="-44" y="1473"/>
            <a:chExt cx="981" cy="1105"/>
          </a:xfrm>
        </p:grpSpPr>
        <p:pic>
          <p:nvPicPr>
            <p:cNvPr id="413" name="Picture 125" descr="desktop_computer_stylized_medium">
              <a:extLst>
                <a:ext uri="{FF2B5EF4-FFF2-40B4-BE49-F238E27FC236}">
                  <a16:creationId xmlns:a16="http://schemas.microsoft.com/office/drawing/2014/main" id="{BCF21B40-E1CC-014D-891D-609787EB16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4" name="Freeform 126">
              <a:extLst>
                <a:ext uri="{FF2B5EF4-FFF2-40B4-BE49-F238E27FC236}">
                  <a16:creationId xmlns:a16="http://schemas.microsoft.com/office/drawing/2014/main" id="{083D804D-E191-C349-B559-AC9913D588A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415" name="Freeform 12">
            <a:extLst>
              <a:ext uri="{FF2B5EF4-FFF2-40B4-BE49-F238E27FC236}">
                <a16:creationId xmlns:a16="http://schemas.microsoft.com/office/drawing/2014/main" id="{AC913105-44C9-2F4B-B4CF-997DA724B11C}"/>
              </a:ext>
            </a:extLst>
          </p:cNvPr>
          <p:cNvSpPr>
            <a:spLocks/>
          </p:cNvSpPr>
          <p:nvPr/>
        </p:nvSpPr>
        <p:spPr bwMode="auto">
          <a:xfrm flipH="1">
            <a:off x="1259678" y="1741263"/>
            <a:ext cx="250825" cy="9302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16" name="Line 33">
            <a:extLst>
              <a:ext uri="{FF2B5EF4-FFF2-40B4-BE49-F238E27FC236}">
                <a16:creationId xmlns:a16="http://schemas.microsoft.com/office/drawing/2014/main" id="{A9B30674-B59F-1643-8F90-1D2641E2102B}"/>
              </a:ext>
            </a:extLst>
          </p:cNvPr>
          <p:cNvSpPr>
            <a:spLocks noChangeShapeType="1"/>
          </p:cNvSpPr>
          <p:nvPr/>
        </p:nvSpPr>
        <p:spPr bwMode="auto">
          <a:xfrm flipH="1">
            <a:off x="2421728" y="1874613"/>
            <a:ext cx="923925" cy="866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17" name="Text Box 42">
            <a:extLst>
              <a:ext uri="{FF2B5EF4-FFF2-40B4-BE49-F238E27FC236}">
                <a16:creationId xmlns:a16="http://schemas.microsoft.com/office/drawing/2014/main" id="{45FD0EC2-A145-DC4A-9A60-DC5E453EC52B}"/>
              </a:ext>
            </a:extLst>
          </p:cNvPr>
          <p:cNvSpPr txBox="1">
            <a:spLocks noChangeArrowheads="1"/>
          </p:cNvSpPr>
          <p:nvPr/>
        </p:nvSpPr>
        <p:spPr bwMode="auto">
          <a:xfrm>
            <a:off x="1349563" y="861039"/>
            <a:ext cx="913861"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C00000"/>
                </a:solidFill>
                <a:effectLst/>
                <a:uLnTx/>
                <a:uFillTx/>
                <a:latin typeface="Arial" panose="020B0604020202020204" pitchFamily="34" charset="0"/>
                <a:ea typeface="ＭＳ Ｐゴシック" panose="020B0600070205080204" pitchFamily="34" charset="-128"/>
                <a:cs typeface="+mn-cs"/>
              </a:rPr>
              <a:t>Host A</a:t>
            </a:r>
            <a:endParaRPr kumimoji="0" lang="en-US" altLang="en-US" sz="4000" b="0" i="0" u="none" strike="noStrike" kern="1200" cap="none" spc="0" normalizeH="0" baseline="0" noProof="0" dirty="0">
              <a:ln>
                <a:noFill/>
              </a:ln>
              <a:solidFill>
                <a:srgbClr val="C00000"/>
              </a:solidFill>
              <a:effectLst/>
              <a:uLnTx/>
              <a:uFillTx/>
              <a:latin typeface="Comic Sans MS" panose="030F0902030302020204" pitchFamily="66" charset="0"/>
              <a:ea typeface="ＭＳ Ｐゴシック" panose="020B0600070205080204" pitchFamily="34" charset="-128"/>
              <a:cs typeface="+mn-cs"/>
            </a:endParaRPr>
          </a:p>
        </p:txBody>
      </p:sp>
      <p:sp>
        <p:nvSpPr>
          <p:cNvPr id="418" name="Text Box 52">
            <a:extLst>
              <a:ext uri="{FF2B5EF4-FFF2-40B4-BE49-F238E27FC236}">
                <a16:creationId xmlns:a16="http://schemas.microsoft.com/office/drawing/2014/main" id="{4BAC9BCC-8A73-B14B-8D28-0C77BB126162}"/>
              </a:ext>
            </a:extLst>
          </p:cNvPr>
          <p:cNvSpPr txBox="1">
            <a:spLocks noChangeArrowheads="1"/>
          </p:cNvSpPr>
          <p:nvPr/>
        </p:nvSpPr>
        <p:spPr bwMode="auto">
          <a:xfrm>
            <a:off x="1345345" y="2789688"/>
            <a:ext cx="799129"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13A3"/>
                </a:solidFill>
                <a:effectLst/>
                <a:uLnTx/>
                <a:uFillTx/>
                <a:latin typeface="Arial" panose="020B0604020202020204" pitchFamily="34" charset="0"/>
                <a:ea typeface="ＭＳ Ｐゴシック" panose="020B0600070205080204" pitchFamily="34" charset="-128"/>
                <a:cs typeface="+mn-cs"/>
              </a:rPr>
              <a:t>Host B</a:t>
            </a:r>
            <a:endParaRPr kumimoji="0" lang="en-US" altLang="en-US" sz="4000" b="0" i="0" u="none" strike="noStrike" kern="1200" cap="none" spc="0" normalizeH="0" baseline="0" noProof="0" dirty="0">
              <a:ln>
                <a:noFill/>
              </a:ln>
              <a:solidFill>
                <a:srgbClr val="0013A3"/>
              </a:solidFill>
              <a:effectLst/>
              <a:uLnTx/>
              <a:uFillTx/>
              <a:latin typeface="Comic Sans MS" panose="030F0902030302020204" pitchFamily="66" charset="0"/>
              <a:ea typeface="ＭＳ Ｐゴシック" panose="020B0600070205080204" pitchFamily="34" charset="-128"/>
              <a:cs typeface="+mn-cs"/>
            </a:endParaRPr>
          </a:p>
        </p:txBody>
      </p:sp>
      <p:sp>
        <p:nvSpPr>
          <p:cNvPr id="419" name="Line 53">
            <a:extLst>
              <a:ext uri="{FF2B5EF4-FFF2-40B4-BE49-F238E27FC236}">
                <a16:creationId xmlns:a16="http://schemas.microsoft.com/office/drawing/2014/main" id="{8E626A5E-7769-D34B-B652-6F3C2A3740FB}"/>
              </a:ext>
            </a:extLst>
          </p:cNvPr>
          <p:cNvSpPr>
            <a:spLocks noChangeShapeType="1"/>
          </p:cNvSpPr>
          <p:nvPr/>
        </p:nvSpPr>
        <p:spPr bwMode="auto">
          <a:xfrm flipH="1">
            <a:off x="2907503" y="2274663"/>
            <a:ext cx="609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20" name="Line 54">
            <a:extLst>
              <a:ext uri="{FF2B5EF4-FFF2-40B4-BE49-F238E27FC236}">
                <a16:creationId xmlns:a16="http://schemas.microsoft.com/office/drawing/2014/main" id="{DFB6E6E2-8DA8-C549-8AC1-828F8F828431}"/>
              </a:ext>
            </a:extLst>
          </p:cNvPr>
          <p:cNvSpPr>
            <a:spLocks noChangeShapeType="1"/>
          </p:cNvSpPr>
          <p:nvPr/>
        </p:nvSpPr>
        <p:spPr bwMode="auto">
          <a:xfrm flipH="1">
            <a:off x="4526753" y="2274663"/>
            <a:ext cx="609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21" name="Line 55">
            <a:extLst>
              <a:ext uri="{FF2B5EF4-FFF2-40B4-BE49-F238E27FC236}">
                <a16:creationId xmlns:a16="http://schemas.microsoft.com/office/drawing/2014/main" id="{66F3E5E4-6136-594F-B2C6-BF81A4932B2E}"/>
              </a:ext>
            </a:extLst>
          </p:cNvPr>
          <p:cNvSpPr>
            <a:spLocks noChangeShapeType="1"/>
          </p:cNvSpPr>
          <p:nvPr/>
        </p:nvSpPr>
        <p:spPr bwMode="auto">
          <a:xfrm flipH="1">
            <a:off x="4650578" y="1874613"/>
            <a:ext cx="923925" cy="866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22" name="Line 57">
            <a:extLst>
              <a:ext uri="{FF2B5EF4-FFF2-40B4-BE49-F238E27FC236}">
                <a16:creationId xmlns:a16="http://schemas.microsoft.com/office/drawing/2014/main" id="{3D95A033-C14C-3448-9016-0C9E6C4CF3A2}"/>
              </a:ext>
            </a:extLst>
          </p:cNvPr>
          <p:cNvSpPr>
            <a:spLocks noChangeShapeType="1"/>
          </p:cNvSpPr>
          <p:nvPr/>
        </p:nvSpPr>
        <p:spPr bwMode="auto">
          <a:xfrm flipH="1">
            <a:off x="5572474" y="1874760"/>
            <a:ext cx="4397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426" name="Group 127">
            <a:extLst>
              <a:ext uri="{FF2B5EF4-FFF2-40B4-BE49-F238E27FC236}">
                <a16:creationId xmlns:a16="http://schemas.microsoft.com/office/drawing/2014/main" id="{879C5F16-9AAB-6840-B838-D482AFD339D0}"/>
              </a:ext>
            </a:extLst>
          </p:cNvPr>
          <p:cNvGrpSpPr>
            <a:grpSpLocks/>
          </p:cNvGrpSpPr>
          <p:nvPr/>
        </p:nvGrpSpPr>
        <p:grpSpPr bwMode="auto">
          <a:xfrm>
            <a:off x="6595265" y="1582513"/>
            <a:ext cx="231775" cy="441325"/>
            <a:chOff x="4140" y="429"/>
            <a:chExt cx="1425" cy="2396"/>
          </a:xfrm>
        </p:grpSpPr>
        <p:sp>
          <p:nvSpPr>
            <p:cNvPr id="427" name="Freeform 128">
              <a:extLst>
                <a:ext uri="{FF2B5EF4-FFF2-40B4-BE49-F238E27FC236}">
                  <a16:creationId xmlns:a16="http://schemas.microsoft.com/office/drawing/2014/main" id="{EEE9D070-85E1-B647-B7C8-1DB5376AB2DB}"/>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28" name="Rectangle 129">
              <a:extLst>
                <a:ext uri="{FF2B5EF4-FFF2-40B4-BE49-F238E27FC236}">
                  <a16:creationId xmlns:a16="http://schemas.microsoft.com/office/drawing/2014/main" id="{E73B241F-DFB6-C64D-BF7F-84EE703171DB}"/>
                </a:ext>
              </a:extLst>
            </p:cNvPr>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29" name="Freeform 130">
              <a:extLst>
                <a:ext uri="{FF2B5EF4-FFF2-40B4-BE49-F238E27FC236}">
                  <a16:creationId xmlns:a16="http://schemas.microsoft.com/office/drawing/2014/main" id="{64CD10E5-9AA0-9F41-9104-ED6E9D5A2A7B}"/>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30" name="Freeform 131">
              <a:extLst>
                <a:ext uri="{FF2B5EF4-FFF2-40B4-BE49-F238E27FC236}">
                  <a16:creationId xmlns:a16="http://schemas.microsoft.com/office/drawing/2014/main" id="{8E369838-B1C5-9B4A-8873-925C9867C0AC}"/>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31" name="Rectangle 132">
              <a:extLst>
                <a:ext uri="{FF2B5EF4-FFF2-40B4-BE49-F238E27FC236}">
                  <a16:creationId xmlns:a16="http://schemas.microsoft.com/office/drawing/2014/main" id="{44FFFEBD-8F73-6E40-B407-310565525D04}"/>
                </a:ext>
              </a:extLst>
            </p:cNvPr>
            <p:cNvSpPr>
              <a:spLocks noChangeArrowheads="1"/>
            </p:cNvSpPr>
            <p:nvPr/>
          </p:nvSpPr>
          <p:spPr bwMode="auto">
            <a:xfrm>
              <a:off x="4208" y="696"/>
              <a:ext cx="595" cy="43"/>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32" name="Group 133">
              <a:extLst>
                <a:ext uri="{FF2B5EF4-FFF2-40B4-BE49-F238E27FC236}">
                  <a16:creationId xmlns:a16="http://schemas.microsoft.com/office/drawing/2014/main" id="{6C449BB4-7723-4842-B85A-6CD8ADE6EEF7}"/>
                </a:ext>
              </a:extLst>
            </p:cNvPr>
            <p:cNvGrpSpPr>
              <a:grpSpLocks/>
            </p:cNvGrpSpPr>
            <p:nvPr/>
          </p:nvGrpSpPr>
          <p:grpSpPr bwMode="auto">
            <a:xfrm>
              <a:off x="4749" y="668"/>
              <a:ext cx="581" cy="145"/>
              <a:chOff x="614" y="2568"/>
              <a:chExt cx="725" cy="139"/>
            </a:xfrm>
          </p:grpSpPr>
          <p:sp>
            <p:nvSpPr>
              <p:cNvPr id="457" name="AutoShape 134">
                <a:extLst>
                  <a:ext uri="{FF2B5EF4-FFF2-40B4-BE49-F238E27FC236}">
                    <a16:creationId xmlns:a16="http://schemas.microsoft.com/office/drawing/2014/main" id="{580CA213-4512-FA45-88F9-266D67459446}"/>
                  </a:ext>
                </a:extLst>
              </p:cNvPr>
              <p:cNvSpPr>
                <a:spLocks noChangeArrowheads="1"/>
              </p:cNvSpPr>
              <p:nvPr/>
            </p:nvSpPr>
            <p:spPr bwMode="auto">
              <a:xfrm>
                <a:off x="609" y="2570"/>
                <a:ext cx="731"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58" name="AutoShape 135">
                <a:extLst>
                  <a:ext uri="{FF2B5EF4-FFF2-40B4-BE49-F238E27FC236}">
                    <a16:creationId xmlns:a16="http://schemas.microsoft.com/office/drawing/2014/main" id="{7BFC849C-499A-0845-9AF3-BC589CDB087E}"/>
                  </a:ext>
                </a:extLst>
              </p:cNvPr>
              <p:cNvSpPr>
                <a:spLocks noChangeArrowheads="1"/>
              </p:cNvSpPr>
              <p:nvPr/>
            </p:nvSpPr>
            <p:spPr bwMode="auto">
              <a:xfrm>
                <a:off x="621" y="2587"/>
                <a:ext cx="706"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33" name="Rectangle 136">
              <a:extLst>
                <a:ext uri="{FF2B5EF4-FFF2-40B4-BE49-F238E27FC236}">
                  <a16:creationId xmlns:a16="http://schemas.microsoft.com/office/drawing/2014/main" id="{B0208157-D9CE-EF44-A82A-B9CE3EFD6F21}"/>
                </a:ext>
              </a:extLst>
            </p:cNvPr>
            <p:cNvSpPr>
              <a:spLocks noChangeArrowheads="1"/>
            </p:cNvSpPr>
            <p:nvPr/>
          </p:nvSpPr>
          <p:spPr bwMode="auto">
            <a:xfrm>
              <a:off x="4228" y="1015"/>
              <a:ext cx="595"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34" name="Group 137">
              <a:extLst>
                <a:ext uri="{FF2B5EF4-FFF2-40B4-BE49-F238E27FC236}">
                  <a16:creationId xmlns:a16="http://schemas.microsoft.com/office/drawing/2014/main" id="{6411A460-4D2F-6042-B3FA-7877FC08542A}"/>
                </a:ext>
              </a:extLst>
            </p:cNvPr>
            <p:cNvGrpSpPr>
              <a:grpSpLocks/>
            </p:cNvGrpSpPr>
            <p:nvPr/>
          </p:nvGrpSpPr>
          <p:grpSpPr bwMode="auto">
            <a:xfrm>
              <a:off x="4747" y="994"/>
              <a:ext cx="581" cy="134"/>
              <a:chOff x="614" y="2568"/>
              <a:chExt cx="725" cy="139"/>
            </a:xfrm>
          </p:grpSpPr>
          <p:sp>
            <p:nvSpPr>
              <p:cNvPr id="455" name="AutoShape 138">
                <a:extLst>
                  <a:ext uri="{FF2B5EF4-FFF2-40B4-BE49-F238E27FC236}">
                    <a16:creationId xmlns:a16="http://schemas.microsoft.com/office/drawing/2014/main" id="{2528368F-0A05-EE46-8F4D-04BE346F7E39}"/>
                  </a:ext>
                </a:extLst>
              </p:cNvPr>
              <p:cNvSpPr>
                <a:spLocks noChangeArrowheads="1"/>
              </p:cNvSpPr>
              <p:nvPr/>
            </p:nvSpPr>
            <p:spPr bwMode="auto">
              <a:xfrm>
                <a:off x="612" y="2572"/>
                <a:ext cx="731" cy="134"/>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56" name="AutoShape 139">
                <a:extLst>
                  <a:ext uri="{FF2B5EF4-FFF2-40B4-BE49-F238E27FC236}">
                    <a16:creationId xmlns:a16="http://schemas.microsoft.com/office/drawing/2014/main" id="{3B97611D-398F-1A45-996D-38BD9822FA17}"/>
                  </a:ext>
                </a:extLst>
              </p:cNvPr>
              <p:cNvSpPr>
                <a:spLocks noChangeArrowheads="1"/>
              </p:cNvSpPr>
              <p:nvPr/>
            </p:nvSpPr>
            <p:spPr bwMode="auto">
              <a:xfrm>
                <a:off x="624" y="2590"/>
                <a:ext cx="706" cy="9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35" name="Rectangle 140">
              <a:extLst>
                <a:ext uri="{FF2B5EF4-FFF2-40B4-BE49-F238E27FC236}">
                  <a16:creationId xmlns:a16="http://schemas.microsoft.com/office/drawing/2014/main" id="{4932601C-B73A-F24F-A7F0-F545FC9D85F6}"/>
                </a:ext>
              </a:extLst>
            </p:cNvPr>
            <p:cNvSpPr>
              <a:spLocks noChangeArrowheads="1"/>
            </p:cNvSpPr>
            <p:nvPr/>
          </p:nvSpPr>
          <p:spPr bwMode="auto">
            <a:xfrm>
              <a:off x="4218" y="1360"/>
              <a:ext cx="595" cy="43"/>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36" name="Rectangle 141">
              <a:extLst>
                <a:ext uri="{FF2B5EF4-FFF2-40B4-BE49-F238E27FC236}">
                  <a16:creationId xmlns:a16="http://schemas.microsoft.com/office/drawing/2014/main" id="{2E798033-84E0-4046-8123-A3E022BD0D0D}"/>
                </a:ext>
              </a:extLst>
            </p:cNvPr>
            <p:cNvSpPr>
              <a:spLocks noChangeArrowheads="1"/>
            </p:cNvSpPr>
            <p:nvPr/>
          </p:nvSpPr>
          <p:spPr bwMode="auto">
            <a:xfrm>
              <a:off x="4228" y="1653"/>
              <a:ext cx="595"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37" name="Group 142">
              <a:extLst>
                <a:ext uri="{FF2B5EF4-FFF2-40B4-BE49-F238E27FC236}">
                  <a16:creationId xmlns:a16="http://schemas.microsoft.com/office/drawing/2014/main" id="{CD337402-4020-0C40-A87E-04755B4A7EFA}"/>
                </a:ext>
              </a:extLst>
            </p:cNvPr>
            <p:cNvGrpSpPr>
              <a:grpSpLocks/>
            </p:cNvGrpSpPr>
            <p:nvPr/>
          </p:nvGrpSpPr>
          <p:grpSpPr bwMode="auto">
            <a:xfrm>
              <a:off x="4735" y="1627"/>
              <a:ext cx="582" cy="151"/>
              <a:chOff x="614" y="2568"/>
              <a:chExt cx="725" cy="139"/>
            </a:xfrm>
          </p:grpSpPr>
          <p:sp>
            <p:nvSpPr>
              <p:cNvPr id="453" name="AutoShape 143">
                <a:extLst>
                  <a:ext uri="{FF2B5EF4-FFF2-40B4-BE49-F238E27FC236}">
                    <a16:creationId xmlns:a16="http://schemas.microsoft.com/office/drawing/2014/main" id="{9BAD2454-875B-1040-9ABC-295C5238C730}"/>
                  </a:ext>
                </a:extLst>
              </p:cNvPr>
              <p:cNvSpPr>
                <a:spLocks noChangeArrowheads="1"/>
              </p:cNvSpPr>
              <p:nvPr/>
            </p:nvSpPr>
            <p:spPr bwMode="auto">
              <a:xfrm>
                <a:off x="614" y="2568"/>
                <a:ext cx="730" cy="198"/>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54" name="AutoShape 144">
                <a:extLst>
                  <a:ext uri="{FF2B5EF4-FFF2-40B4-BE49-F238E27FC236}">
                    <a16:creationId xmlns:a16="http://schemas.microsoft.com/office/drawing/2014/main" id="{811AD1F7-D00A-2044-8EE8-E002D9859C32}"/>
                  </a:ext>
                </a:extLst>
              </p:cNvPr>
              <p:cNvSpPr>
                <a:spLocks noChangeArrowheads="1"/>
              </p:cNvSpPr>
              <p:nvPr/>
            </p:nvSpPr>
            <p:spPr bwMode="auto">
              <a:xfrm>
                <a:off x="627" y="2584"/>
                <a:ext cx="70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38" name="Freeform 145">
              <a:extLst>
                <a:ext uri="{FF2B5EF4-FFF2-40B4-BE49-F238E27FC236}">
                  <a16:creationId xmlns:a16="http://schemas.microsoft.com/office/drawing/2014/main" id="{A082C83D-EAED-5146-8038-BE6D0CD214E0}"/>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439" name="Group 146">
              <a:extLst>
                <a:ext uri="{FF2B5EF4-FFF2-40B4-BE49-F238E27FC236}">
                  <a16:creationId xmlns:a16="http://schemas.microsoft.com/office/drawing/2014/main" id="{F3E31BE7-8EE9-F941-912B-D2464A54CE69}"/>
                </a:ext>
              </a:extLst>
            </p:cNvPr>
            <p:cNvGrpSpPr>
              <a:grpSpLocks/>
            </p:cNvGrpSpPr>
            <p:nvPr/>
          </p:nvGrpSpPr>
          <p:grpSpPr bwMode="auto">
            <a:xfrm>
              <a:off x="4739" y="1327"/>
              <a:ext cx="582" cy="139"/>
              <a:chOff x="614" y="2568"/>
              <a:chExt cx="725" cy="139"/>
            </a:xfrm>
          </p:grpSpPr>
          <p:sp>
            <p:nvSpPr>
              <p:cNvPr id="451" name="AutoShape 147">
                <a:extLst>
                  <a:ext uri="{FF2B5EF4-FFF2-40B4-BE49-F238E27FC236}">
                    <a16:creationId xmlns:a16="http://schemas.microsoft.com/office/drawing/2014/main" id="{732FE339-8FD2-B042-A014-EB19D7B67501}"/>
                  </a:ext>
                </a:extLst>
              </p:cNvPr>
              <p:cNvSpPr>
                <a:spLocks noChangeArrowheads="1"/>
              </p:cNvSpPr>
              <p:nvPr/>
            </p:nvSpPr>
            <p:spPr bwMode="auto">
              <a:xfrm>
                <a:off x="609" y="2566"/>
                <a:ext cx="730" cy="138"/>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52" name="AutoShape 148">
                <a:extLst>
                  <a:ext uri="{FF2B5EF4-FFF2-40B4-BE49-F238E27FC236}">
                    <a16:creationId xmlns:a16="http://schemas.microsoft.com/office/drawing/2014/main" id="{DB2D76FA-CDCC-F543-9A55-827409AD12DE}"/>
                  </a:ext>
                </a:extLst>
              </p:cNvPr>
              <p:cNvSpPr>
                <a:spLocks noChangeArrowheads="1"/>
              </p:cNvSpPr>
              <p:nvPr/>
            </p:nvSpPr>
            <p:spPr bwMode="auto">
              <a:xfrm>
                <a:off x="622" y="2584"/>
                <a:ext cx="705"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40" name="Rectangle 149">
              <a:extLst>
                <a:ext uri="{FF2B5EF4-FFF2-40B4-BE49-F238E27FC236}">
                  <a16:creationId xmlns:a16="http://schemas.microsoft.com/office/drawing/2014/main" id="{4AFD3D79-1011-034D-82FF-36956F3D9F31}"/>
                </a:ext>
              </a:extLst>
            </p:cNvPr>
            <p:cNvSpPr>
              <a:spLocks noChangeArrowheads="1"/>
            </p:cNvSpPr>
            <p:nvPr/>
          </p:nvSpPr>
          <p:spPr bwMode="auto">
            <a:xfrm>
              <a:off x="5253" y="429"/>
              <a:ext cx="68" cy="2293"/>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41" name="Freeform 150">
              <a:extLst>
                <a:ext uri="{FF2B5EF4-FFF2-40B4-BE49-F238E27FC236}">
                  <a16:creationId xmlns:a16="http://schemas.microsoft.com/office/drawing/2014/main" id="{52F521AF-DEC9-9748-8982-D368DDC2B6BB}"/>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42" name="Freeform 151">
              <a:extLst>
                <a:ext uri="{FF2B5EF4-FFF2-40B4-BE49-F238E27FC236}">
                  <a16:creationId xmlns:a16="http://schemas.microsoft.com/office/drawing/2014/main" id="{79F218C2-4B51-FB41-BB3E-2CB4FAE1682A}"/>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43" name="Oval 152">
              <a:extLst>
                <a:ext uri="{FF2B5EF4-FFF2-40B4-BE49-F238E27FC236}">
                  <a16:creationId xmlns:a16="http://schemas.microsoft.com/office/drawing/2014/main" id="{D16EE320-03FD-2743-B02B-D5E39593FF78}"/>
                </a:ext>
              </a:extLst>
            </p:cNvPr>
            <p:cNvSpPr>
              <a:spLocks noChangeArrowheads="1"/>
            </p:cNvSpPr>
            <p:nvPr/>
          </p:nvSpPr>
          <p:spPr bwMode="auto">
            <a:xfrm>
              <a:off x="5516" y="2610"/>
              <a:ext cx="49" cy="95"/>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44" name="Freeform 153">
              <a:extLst>
                <a:ext uri="{FF2B5EF4-FFF2-40B4-BE49-F238E27FC236}">
                  <a16:creationId xmlns:a16="http://schemas.microsoft.com/office/drawing/2014/main" id="{325E7068-4B41-AE4C-965D-DA302E309038}"/>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45" name="AutoShape 154">
              <a:extLst>
                <a:ext uri="{FF2B5EF4-FFF2-40B4-BE49-F238E27FC236}">
                  <a16:creationId xmlns:a16="http://schemas.microsoft.com/office/drawing/2014/main" id="{1527CD1D-4826-F249-8CC0-8D803950A593}"/>
                </a:ext>
              </a:extLst>
            </p:cNvPr>
            <p:cNvSpPr>
              <a:spLocks noChangeArrowheads="1"/>
            </p:cNvSpPr>
            <p:nvPr/>
          </p:nvSpPr>
          <p:spPr bwMode="auto">
            <a:xfrm>
              <a:off x="4140" y="2678"/>
              <a:ext cx="1201" cy="147"/>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46" name="AutoShape 155">
              <a:extLst>
                <a:ext uri="{FF2B5EF4-FFF2-40B4-BE49-F238E27FC236}">
                  <a16:creationId xmlns:a16="http://schemas.microsoft.com/office/drawing/2014/main" id="{4137A0DF-EEBF-3340-81E2-30FAAE1292FF}"/>
                </a:ext>
              </a:extLst>
            </p:cNvPr>
            <p:cNvSpPr>
              <a:spLocks noChangeArrowheads="1"/>
            </p:cNvSpPr>
            <p:nvPr/>
          </p:nvSpPr>
          <p:spPr bwMode="auto">
            <a:xfrm>
              <a:off x="4208" y="2713"/>
              <a:ext cx="1064" cy="78"/>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47" name="Oval 156">
              <a:extLst>
                <a:ext uri="{FF2B5EF4-FFF2-40B4-BE49-F238E27FC236}">
                  <a16:creationId xmlns:a16="http://schemas.microsoft.com/office/drawing/2014/main" id="{E1E6F14E-95D9-CC4D-BAB1-1C12B1C1A4A9}"/>
                </a:ext>
              </a:extLst>
            </p:cNvPr>
            <p:cNvSpPr>
              <a:spLocks noChangeArrowheads="1"/>
            </p:cNvSpPr>
            <p:nvPr/>
          </p:nvSpPr>
          <p:spPr bwMode="auto">
            <a:xfrm>
              <a:off x="4306" y="2385"/>
              <a:ext cx="156" cy="13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48" name="Oval 157">
              <a:extLst>
                <a:ext uri="{FF2B5EF4-FFF2-40B4-BE49-F238E27FC236}">
                  <a16:creationId xmlns:a16="http://schemas.microsoft.com/office/drawing/2014/main" id="{6F01C793-1A32-CA48-99E6-4C06A214A404}"/>
                </a:ext>
              </a:extLst>
            </p:cNvPr>
            <p:cNvSpPr>
              <a:spLocks noChangeArrowheads="1"/>
            </p:cNvSpPr>
            <p:nvPr/>
          </p:nvSpPr>
          <p:spPr bwMode="auto">
            <a:xfrm>
              <a:off x="4482" y="2385"/>
              <a:ext cx="166" cy="138"/>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449" name="Oval 158">
              <a:extLst>
                <a:ext uri="{FF2B5EF4-FFF2-40B4-BE49-F238E27FC236}">
                  <a16:creationId xmlns:a16="http://schemas.microsoft.com/office/drawing/2014/main" id="{3B94657D-9B77-1941-9CBF-A2C7591AF42A}"/>
                </a:ext>
              </a:extLst>
            </p:cNvPr>
            <p:cNvSpPr>
              <a:spLocks noChangeArrowheads="1"/>
            </p:cNvSpPr>
            <p:nvPr/>
          </p:nvSpPr>
          <p:spPr bwMode="auto">
            <a:xfrm>
              <a:off x="4657" y="2377"/>
              <a:ext cx="166" cy="147"/>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50" name="Rectangle 159">
              <a:extLst>
                <a:ext uri="{FF2B5EF4-FFF2-40B4-BE49-F238E27FC236}">
                  <a16:creationId xmlns:a16="http://schemas.microsoft.com/office/drawing/2014/main" id="{4C98791A-5A95-B940-9F34-EFDEF8150F81}"/>
                </a:ext>
              </a:extLst>
            </p:cNvPr>
            <p:cNvSpPr>
              <a:spLocks noChangeArrowheads="1"/>
            </p:cNvSpPr>
            <p:nvPr/>
          </p:nvSpPr>
          <p:spPr bwMode="auto">
            <a:xfrm>
              <a:off x="5057" y="1834"/>
              <a:ext cx="88" cy="758"/>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459" name="Group 160">
            <a:extLst>
              <a:ext uri="{FF2B5EF4-FFF2-40B4-BE49-F238E27FC236}">
                <a16:creationId xmlns:a16="http://schemas.microsoft.com/office/drawing/2014/main" id="{AD8E3A61-2C5A-CC41-9933-891EC27B5015}"/>
              </a:ext>
            </a:extLst>
          </p:cNvPr>
          <p:cNvGrpSpPr>
            <a:grpSpLocks/>
          </p:cNvGrpSpPr>
          <p:nvPr/>
        </p:nvGrpSpPr>
        <p:grpSpPr bwMode="auto">
          <a:xfrm>
            <a:off x="939796" y="2485365"/>
            <a:ext cx="525463" cy="434975"/>
            <a:chOff x="-44" y="1473"/>
            <a:chExt cx="981" cy="1105"/>
          </a:xfrm>
        </p:grpSpPr>
        <p:pic>
          <p:nvPicPr>
            <p:cNvPr id="460" name="Picture 161" descr="desktop_computer_stylized_medium">
              <a:extLst>
                <a:ext uri="{FF2B5EF4-FFF2-40B4-BE49-F238E27FC236}">
                  <a16:creationId xmlns:a16="http://schemas.microsoft.com/office/drawing/2014/main" id="{01E7AFB7-5DE3-CA4A-A50A-BEADA26B11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 name="Freeform 162">
              <a:extLst>
                <a:ext uri="{FF2B5EF4-FFF2-40B4-BE49-F238E27FC236}">
                  <a16:creationId xmlns:a16="http://schemas.microsoft.com/office/drawing/2014/main" id="{4E443E40-A128-4E43-A736-B0C7F3C2A94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462" name="Group 163">
            <a:extLst>
              <a:ext uri="{FF2B5EF4-FFF2-40B4-BE49-F238E27FC236}">
                <a16:creationId xmlns:a16="http://schemas.microsoft.com/office/drawing/2014/main" id="{C476CE94-C91A-0846-B6B7-05E77113879F}"/>
              </a:ext>
            </a:extLst>
          </p:cNvPr>
          <p:cNvGrpSpPr>
            <a:grpSpLocks/>
          </p:cNvGrpSpPr>
          <p:nvPr/>
        </p:nvGrpSpPr>
        <p:grpSpPr bwMode="auto">
          <a:xfrm>
            <a:off x="6277765" y="2547713"/>
            <a:ext cx="231775" cy="441325"/>
            <a:chOff x="4140" y="429"/>
            <a:chExt cx="1425" cy="2396"/>
          </a:xfrm>
        </p:grpSpPr>
        <p:sp>
          <p:nvSpPr>
            <p:cNvPr id="463" name="Freeform 164">
              <a:extLst>
                <a:ext uri="{FF2B5EF4-FFF2-40B4-BE49-F238E27FC236}">
                  <a16:creationId xmlns:a16="http://schemas.microsoft.com/office/drawing/2014/main" id="{7E23E3E7-6D0C-A747-B7EB-BCB232D5625B}"/>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64" name="Rectangle 165">
              <a:extLst>
                <a:ext uri="{FF2B5EF4-FFF2-40B4-BE49-F238E27FC236}">
                  <a16:creationId xmlns:a16="http://schemas.microsoft.com/office/drawing/2014/main" id="{814A29A9-35F7-F44A-86DF-9F21E4CCB44D}"/>
                </a:ext>
              </a:extLst>
            </p:cNvPr>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65" name="Freeform 166">
              <a:extLst>
                <a:ext uri="{FF2B5EF4-FFF2-40B4-BE49-F238E27FC236}">
                  <a16:creationId xmlns:a16="http://schemas.microsoft.com/office/drawing/2014/main" id="{B8E9398E-F70E-104C-BC4B-6FFD09F2BA4D}"/>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66" name="Freeform 167">
              <a:extLst>
                <a:ext uri="{FF2B5EF4-FFF2-40B4-BE49-F238E27FC236}">
                  <a16:creationId xmlns:a16="http://schemas.microsoft.com/office/drawing/2014/main" id="{5AC97C88-7A57-AC44-A1DE-BDAB3D1F0E3C}"/>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67" name="Rectangle 168">
              <a:extLst>
                <a:ext uri="{FF2B5EF4-FFF2-40B4-BE49-F238E27FC236}">
                  <a16:creationId xmlns:a16="http://schemas.microsoft.com/office/drawing/2014/main" id="{229AF22C-8CDF-2B47-88DF-3B0B587AB207}"/>
                </a:ext>
              </a:extLst>
            </p:cNvPr>
            <p:cNvSpPr>
              <a:spLocks noChangeArrowheads="1"/>
            </p:cNvSpPr>
            <p:nvPr/>
          </p:nvSpPr>
          <p:spPr bwMode="auto">
            <a:xfrm>
              <a:off x="4208" y="696"/>
              <a:ext cx="595" cy="43"/>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68" name="Group 169">
              <a:extLst>
                <a:ext uri="{FF2B5EF4-FFF2-40B4-BE49-F238E27FC236}">
                  <a16:creationId xmlns:a16="http://schemas.microsoft.com/office/drawing/2014/main" id="{0515312F-DE85-5641-B779-E8991ECBE8F8}"/>
                </a:ext>
              </a:extLst>
            </p:cNvPr>
            <p:cNvGrpSpPr>
              <a:grpSpLocks/>
            </p:cNvGrpSpPr>
            <p:nvPr/>
          </p:nvGrpSpPr>
          <p:grpSpPr bwMode="auto">
            <a:xfrm>
              <a:off x="4749" y="668"/>
              <a:ext cx="581" cy="145"/>
              <a:chOff x="614" y="2568"/>
              <a:chExt cx="725" cy="139"/>
            </a:xfrm>
          </p:grpSpPr>
          <p:sp>
            <p:nvSpPr>
              <p:cNvPr id="493" name="AutoShape 170">
                <a:extLst>
                  <a:ext uri="{FF2B5EF4-FFF2-40B4-BE49-F238E27FC236}">
                    <a16:creationId xmlns:a16="http://schemas.microsoft.com/office/drawing/2014/main" id="{1534A008-335A-184E-AD46-396A2FE37196}"/>
                  </a:ext>
                </a:extLst>
              </p:cNvPr>
              <p:cNvSpPr>
                <a:spLocks noChangeArrowheads="1"/>
              </p:cNvSpPr>
              <p:nvPr/>
            </p:nvSpPr>
            <p:spPr bwMode="auto">
              <a:xfrm>
                <a:off x="609" y="2570"/>
                <a:ext cx="731"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94" name="AutoShape 171">
                <a:extLst>
                  <a:ext uri="{FF2B5EF4-FFF2-40B4-BE49-F238E27FC236}">
                    <a16:creationId xmlns:a16="http://schemas.microsoft.com/office/drawing/2014/main" id="{7B78E6A8-DEDF-8144-B322-E4206C6E43DF}"/>
                  </a:ext>
                </a:extLst>
              </p:cNvPr>
              <p:cNvSpPr>
                <a:spLocks noChangeArrowheads="1"/>
              </p:cNvSpPr>
              <p:nvPr/>
            </p:nvSpPr>
            <p:spPr bwMode="auto">
              <a:xfrm>
                <a:off x="621" y="2587"/>
                <a:ext cx="706"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69" name="Rectangle 172">
              <a:extLst>
                <a:ext uri="{FF2B5EF4-FFF2-40B4-BE49-F238E27FC236}">
                  <a16:creationId xmlns:a16="http://schemas.microsoft.com/office/drawing/2014/main" id="{41B3D22D-F506-A448-A3D5-682181A47A70}"/>
                </a:ext>
              </a:extLst>
            </p:cNvPr>
            <p:cNvSpPr>
              <a:spLocks noChangeArrowheads="1"/>
            </p:cNvSpPr>
            <p:nvPr/>
          </p:nvSpPr>
          <p:spPr bwMode="auto">
            <a:xfrm>
              <a:off x="4228" y="1015"/>
              <a:ext cx="595"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70" name="Group 173">
              <a:extLst>
                <a:ext uri="{FF2B5EF4-FFF2-40B4-BE49-F238E27FC236}">
                  <a16:creationId xmlns:a16="http://schemas.microsoft.com/office/drawing/2014/main" id="{BAB53084-6436-7444-ACD5-5E7D01263E2B}"/>
                </a:ext>
              </a:extLst>
            </p:cNvPr>
            <p:cNvGrpSpPr>
              <a:grpSpLocks/>
            </p:cNvGrpSpPr>
            <p:nvPr/>
          </p:nvGrpSpPr>
          <p:grpSpPr bwMode="auto">
            <a:xfrm>
              <a:off x="4747" y="994"/>
              <a:ext cx="581" cy="134"/>
              <a:chOff x="614" y="2568"/>
              <a:chExt cx="725" cy="139"/>
            </a:xfrm>
          </p:grpSpPr>
          <p:sp>
            <p:nvSpPr>
              <p:cNvPr id="491" name="AutoShape 174">
                <a:extLst>
                  <a:ext uri="{FF2B5EF4-FFF2-40B4-BE49-F238E27FC236}">
                    <a16:creationId xmlns:a16="http://schemas.microsoft.com/office/drawing/2014/main" id="{0369A39A-40F1-844B-BF97-43EE1A3A2ACD}"/>
                  </a:ext>
                </a:extLst>
              </p:cNvPr>
              <p:cNvSpPr>
                <a:spLocks noChangeArrowheads="1"/>
              </p:cNvSpPr>
              <p:nvPr/>
            </p:nvSpPr>
            <p:spPr bwMode="auto">
              <a:xfrm>
                <a:off x="612" y="2572"/>
                <a:ext cx="731" cy="134"/>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92" name="AutoShape 175">
                <a:extLst>
                  <a:ext uri="{FF2B5EF4-FFF2-40B4-BE49-F238E27FC236}">
                    <a16:creationId xmlns:a16="http://schemas.microsoft.com/office/drawing/2014/main" id="{D7484B32-60C3-FA43-A0AA-A0D628003D7E}"/>
                  </a:ext>
                </a:extLst>
              </p:cNvPr>
              <p:cNvSpPr>
                <a:spLocks noChangeArrowheads="1"/>
              </p:cNvSpPr>
              <p:nvPr/>
            </p:nvSpPr>
            <p:spPr bwMode="auto">
              <a:xfrm>
                <a:off x="624" y="2590"/>
                <a:ext cx="706" cy="9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71" name="Rectangle 176">
              <a:extLst>
                <a:ext uri="{FF2B5EF4-FFF2-40B4-BE49-F238E27FC236}">
                  <a16:creationId xmlns:a16="http://schemas.microsoft.com/office/drawing/2014/main" id="{47F75A27-CD31-C143-9419-3EFB2593973E}"/>
                </a:ext>
              </a:extLst>
            </p:cNvPr>
            <p:cNvSpPr>
              <a:spLocks noChangeArrowheads="1"/>
            </p:cNvSpPr>
            <p:nvPr/>
          </p:nvSpPr>
          <p:spPr bwMode="auto">
            <a:xfrm>
              <a:off x="4218" y="1360"/>
              <a:ext cx="595" cy="43"/>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72" name="Rectangle 177">
              <a:extLst>
                <a:ext uri="{FF2B5EF4-FFF2-40B4-BE49-F238E27FC236}">
                  <a16:creationId xmlns:a16="http://schemas.microsoft.com/office/drawing/2014/main" id="{EBB2CB62-D2FD-C047-94B4-C2C954564AFA}"/>
                </a:ext>
              </a:extLst>
            </p:cNvPr>
            <p:cNvSpPr>
              <a:spLocks noChangeArrowheads="1"/>
            </p:cNvSpPr>
            <p:nvPr/>
          </p:nvSpPr>
          <p:spPr bwMode="auto">
            <a:xfrm>
              <a:off x="4228" y="1653"/>
              <a:ext cx="595"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73" name="Group 178">
              <a:extLst>
                <a:ext uri="{FF2B5EF4-FFF2-40B4-BE49-F238E27FC236}">
                  <a16:creationId xmlns:a16="http://schemas.microsoft.com/office/drawing/2014/main" id="{E30BEF1D-E99C-EF4F-A2DE-968E737192AA}"/>
                </a:ext>
              </a:extLst>
            </p:cNvPr>
            <p:cNvGrpSpPr>
              <a:grpSpLocks/>
            </p:cNvGrpSpPr>
            <p:nvPr/>
          </p:nvGrpSpPr>
          <p:grpSpPr bwMode="auto">
            <a:xfrm>
              <a:off x="4735" y="1627"/>
              <a:ext cx="582" cy="151"/>
              <a:chOff x="614" y="2568"/>
              <a:chExt cx="725" cy="139"/>
            </a:xfrm>
          </p:grpSpPr>
          <p:sp>
            <p:nvSpPr>
              <p:cNvPr id="489" name="AutoShape 179">
                <a:extLst>
                  <a:ext uri="{FF2B5EF4-FFF2-40B4-BE49-F238E27FC236}">
                    <a16:creationId xmlns:a16="http://schemas.microsoft.com/office/drawing/2014/main" id="{F4DDADBC-B242-A44B-A408-F26BF5F85024}"/>
                  </a:ext>
                </a:extLst>
              </p:cNvPr>
              <p:cNvSpPr>
                <a:spLocks noChangeArrowheads="1"/>
              </p:cNvSpPr>
              <p:nvPr/>
            </p:nvSpPr>
            <p:spPr bwMode="auto">
              <a:xfrm>
                <a:off x="614" y="2568"/>
                <a:ext cx="730" cy="198"/>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90" name="AutoShape 180">
                <a:extLst>
                  <a:ext uri="{FF2B5EF4-FFF2-40B4-BE49-F238E27FC236}">
                    <a16:creationId xmlns:a16="http://schemas.microsoft.com/office/drawing/2014/main" id="{44C7D4E7-B87F-0F46-9357-55FA60430CB1}"/>
                  </a:ext>
                </a:extLst>
              </p:cNvPr>
              <p:cNvSpPr>
                <a:spLocks noChangeArrowheads="1"/>
              </p:cNvSpPr>
              <p:nvPr/>
            </p:nvSpPr>
            <p:spPr bwMode="auto">
              <a:xfrm>
                <a:off x="627" y="2584"/>
                <a:ext cx="70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74" name="Freeform 181">
              <a:extLst>
                <a:ext uri="{FF2B5EF4-FFF2-40B4-BE49-F238E27FC236}">
                  <a16:creationId xmlns:a16="http://schemas.microsoft.com/office/drawing/2014/main" id="{06EF0D71-8E6B-284F-8EA0-661C363088B6}"/>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475" name="Group 182">
              <a:extLst>
                <a:ext uri="{FF2B5EF4-FFF2-40B4-BE49-F238E27FC236}">
                  <a16:creationId xmlns:a16="http://schemas.microsoft.com/office/drawing/2014/main" id="{6A155784-A945-0F47-A39B-31F367A22CCA}"/>
                </a:ext>
              </a:extLst>
            </p:cNvPr>
            <p:cNvGrpSpPr>
              <a:grpSpLocks/>
            </p:cNvGrpSpPr>
            <p:nvPr/>
          </p:nvGrpSpPr>
          <p:grpSpPr bwMode="auto">
            <a:xfrm>
              <a:off x="4739" y="1327"/>
              <a:ext cx="582" cy="139"/>
              <a:chOff x="614" y="2568"/>
              <a:chExt cx="725" cy="139"/>
            </a:xfrm>
          </p:grpSpPr>
          <p:sp>
            <p:nvSpPr>
              <p:cNvPr id="487" name="AutoShape 183">
                <a:extLst>
                  <a:ext uri="{FF2B5EF4-FFF2-40B4-BE49-F238E27FC236}">
                    <a16:creationId xmlns:a16="http://schemas.microsoft.com/office/drawing/2014/main" id="{22B4B462-8B3B-7C4D-A454-5B71818EBC57}"/>
                  </a:ext>
                </a:extLst>
              </p:cNvPr>
              <p:cNvSpPr>
                <a:spLocks noChangeArrowheads="1"/>
              </p:cNvSpPr>
              <p:nvPr/>
            </p:nvSpPr>
            <p:spPr bwMode="auto">
              <a:xfrm>
                <a:off x="609" y="2566"/>
                <a:ext cx="730" cy="138"/>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88" name="AutoShape 184">
                <a:extLst>
                  <a:ext uri="{FF2B5EF4-FFF2-40B4-BE49-F238E27FC236}">
                    <a16:creationId xmlns:a16="http://schemas.microsoft.com/office/drawing/2014/main" id="{409F6314-B504-4546-8602-B7F2622A98DF}"/>
                  </a:ext>
                </a:extLst>
              </p:cNvPr>
              <p:cNvSpPr>
                <a:spLocks noChangeArrowheads="1"/>
              </p:cNvSpPr>
              <p:nvPr/>
            </p:nvSpPr>
            <p:spPr bwMode="auto">
              <a:xfrm>
                <a:off x="622" y="2584"/>
                <a:ext cx="705"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76" name="Rectangle 185">
              <a:extLst>
                <a:ext uri="{FF2B5EF4-FFF2-40B4-BE49-F238E27FC236}">
                  <a16:creationId xmlns:a16="http://schemas.microsoft.com/office/drawing/2014/main" id="{AF2779F2-42B0-3548-98BC-AAAD42547200}"/>
                </a:ext>
              </a:extLst>
            </p:cNvPr>
            <p:cNvSpPr>
              <a:spLocks noChangeArrowheads="1"/>
            </p:cNvSpPr>
            <p:nvPr/>
          </p:nvSpPr>
          <p:spPr bwMode="auto">
            <a:xfrm>
              <a:off x="5253" y="429"/>
              <a:ext cx="68" cy="2293"/>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77" name="Freeform 186">
              <a:extLst>
                <a:ext uri="{FF2B5EF4-FFF2-40B4-BE49-F238E27FC236}">
                  <a16:creationId xmlns:a16="http://schemas.microsoft.com/office/drawing/2014/main" id="{7820BB4F-C7CB-BA4F-BE2B-ACCFBB678F2B}"/>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78" name="Freeform 187">
              <a:extLst>
                <a:ext uri="{FF2B5EF4-FFF2-40B4-BE49-F238E27FC236}">
                  <a16:creationId xmlns:a16="http://schemas.microsoft.com/office/drawing/2014/main" id="{A1A403FF-DEAA-3D46-A5ED-A9AF23D9C5AD}"/>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79" name="Oval 188">
              <a:extLst>
                <a:ext uri="{FF2B5EF4-FFF2-40B4-BE49-F238E27FC236}">
                  <a16:creationId xmlns:a16="http://schemas.microsoft.com/office/drawing/2014/main" id="{F39A85A5-F2E7-8645-BCBC-3F68037F8275}"/>
                </a:ext>
              </a:extLst>
            </p:cNvPr>
            <p:cNvSpPr>
              <a:spLocks noChangeArrowheads="1"/>
            </p:cNvSpPr>
            <p:nvPr/>
          </p:nvSpPr>
          <p:spPr bwMode="auto">
            <a:xfrm>
              <a:off x="5516" y="2610"/>
              <a:ext cx="49" cy="95"/>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80" name="Freeform 189">
              <a:extLst>
                <a:ext uri="{FF2B5EF4-FFF2-40B4-BE49-F238E27FC236}">
                  <a16:creationId xmlns:a16="http://schemas.microsoft.com/office/drawing/2014/main" id="{0CB2E7B8-94AB-4F40-879D-C205945B4196}"/>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81" name="AutoShape 190">
              <a:extLst>
                <a:ext uri="{FF2B5EF4-FFF2-40B4-BE49-F238E27FC236}">
                  <a16:creationId xmlns:a16="http://schemas.microsoft.com/office/drawing/2014/main" id="{B6C28932-399E-9147-AD60-584710E9C015}"/>
                </a:ext>
              </a:extLst>
            </p:cNvPr>
            <p:cNvSpPr>
              <a:spLocks noChangeArrowheads="1"/>
            </p:cNvSpPr>
            <p:nvPr/>
          </p:nvSpPr>
          <p:spPr bwMode="auto">
            <a:xfrm>
              <a:off x="4140" y="2678"/>
              <a:ext cx="1201" cy="147"/>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82" name="AutoShape 191">
              <a:extLst>
                <a:ext uri="{FF2B5EF4-FFF2-40B4-BE49-F238E27FC236}">
                  <a16:creationId xmlns:a16="http://schemas.microsoft.com/office/drawing/2014/main" id="{F9F7B82B-B598-F440-A518-BFE64EF662D5}"/>
                </a:ext>
              </a:extLst>
            </p:cNvPr>
            <p:cNvSpPr>
              <a:spLocks noChangeArrowheads="1"/>
            </p:cNvSpPr>
            <p:nvPr/>
          </p:nvSpPr>
          <p:spPr bwMode="auto">
            <a:xfrm>
              <a:off x="4208" y="2713"/>
              <a:ext cx="1064" cy="78"/>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83" name="Oval 192">
              <a:extLst>
                <a:ext uri="{FF2B5EF4-FFF2-40B4-BE49-F238E27FC236}">
                  <a16:creationId xmlns:a16="http://schemas.microsoft.com/office/drawing/2014/main" id="{512A4325-4F66-844C-85B1-4C936DB52511}"/>
                </a:ext>
              </a:extLst>
            </p:cNvPr>
            <p:cNvSpPr>
              <a:spLocks noChangeArrowheads="1"/>
            </p:cNvSpPr>
            <p:nvPr/>
          </p:nvSpPr>
          <p:spPr bwMode="auto">
            <a:xfrm>
              <a:off x="4306" y="2385"/>
              <a:ext cx="156" cy="13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84" name="Oval 193">
              <a:extLst>
                <a:ext uri="{FF2B5EF4-FFF2-40B4-BE49-F238E27FC236}">
                  <a16:creationId xmlns:a16="http://schemas.microsoft.com/office/drawing/2014/main" id="{42DC5D9A-8390-1D4A-A8C1-3C193D975CBF}"/>
                </a:ext>
              </a:extLst>
            </p:cNvPr>
            <p:cNvSpPr>
              <a:spLocks noChangeArrowheads="1"/>
            </p:cNvSpPr>
            <p:nvPr/>
          </p:nvSpPr>
          <p:spPr bwMode="auto">
            <a:xfrm>
              <a:off x="4482" y="2385"/>
              <a:ext cx="166" cy="138"/>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485" name="Oval 194">
              <a:extLst>
                <a:ext uri="{FF2B5EF4-FFF2-40B4-BE49-F238E27FC236}">
                  <a16:creationId xmlns:a16="http://schemas.microsoft.com/office/drawing/2014/main" id="{2D7703BC-D6FE-9D4A-BE5F-ACBE696F02D9}"/>
                </a:ext>
              </a:extLst>
            </p:cNvPr>
            <p:cNvSpPr>
              <a:spLocks noChangeArrowheads="1"/>
            </p:cNvSpPr>
            <p:nvPr/>
          </p:nvSpPr>
          <p:spPr bwMode="auto">
            <a:xfrm>
              <a:off x="4657" y="2377"/>
              <a:ext cx="166" cy="147"/>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86" name="Rectangle 195">
              <a:extLst>
                <a:ext uri="{FF2B5EF4-FFF2-40B4-BE49-F238E27FC236}">
                  <a16:creationId xmlns:a16="http://schemas.microsoft.com/office/drawing/2014/main" id="{88471DD5-00EF-B34A-BAA1-AA8AE7CFB119}"/>
                </a:ext>
              </a:extLst>
            </p:cNvPr>
            <p:cNvSpPr>
              <a:spLocks noChangeArrowheads="1"/>
            </p:cNvSpPr>
            <p:nvPr/>
          </p:nvSpPr>
          <p:spPr bwMode="auto">
            <a:xfrm>
              <a:off x="5057" y="1834"/>
              <a:ext cx="88" cy="758"/>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99" name="Line 57">
            <a:extLst>
              <a:ext uri="{FF2B5EF4-FFF2-40B4-BE49-F238E27FC236}">
                <a16:creationId xmlns:a16="http://schemas.microsoft.com/office/drawing/2014/main" id="{198CECD8-AC19-4441-B07E-D812C1E4B022}"/>
              </a:ext>
            </a:extLst>
          </p:cNvPr>
          <p:cNvSpPr>
            <a:spLocks noChangeShapeType="1"/>
          </p:cNvSpPr>
          <p:nvPr/>
        </p:nvSpPr>
        <p:spPr bwMode="auto">
          <a:xfrm flipH="1">
            <a:off x="4660418" y="2739923"/>
            <a:ext cx="82220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00" name="Line 57">
            <a:extLst>
              <a:ext uri="{FF2B5EF4-FFF2-40B4-BE49-F238E27FC236}">
                <a16:creationId xmlns:a16="http://schemas.microsoft.com/office/drawing/2014/main" id="{E3F52AFD-CA05-E145-A13D-BB73559D50E0}"/>
              </a:ext>
            </a:extLst>
          </p:cNvPr>
          <p:cNvSpPr>
            <a:spLocks noChangeShapeType="1"/>
          </p:cNvSpPr>
          <p:nvPr/>
        </p:nvSpPr>
        <p:spPr bwMode="auto">
          <a:xfrm flipH="1">
            <a:off x="2906647" y="1872416"/>
            <a:ext cx="4397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01" name="Line 57">
            <a:extLst>
              <a:ext uri="{FF2B5EF4-FFF2-40B4-BE49-F238E27FC236}">
                <a16:creationId xmlns:a16="http://schemas.microsoft.com/office/drawing/2014/main" id="{1C06B2BF-A77D-004B-A9F1-4A7417598B7E}"/>
              </a:ext>
            </a:extLst>
          </p:cNvPr>
          <p:cNvSpPr>
            <a:spLocks noChangeShapeType="1"/>
          </p:cNvSpPr>
          <p:nvPr/>
        </p:nvSpPr>
        <p:spPr bwMode="auto">
          <a:xfrm flipH="1">
            <a:off x="1985213" y="2742268"/>
            <a:ext cx="4397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25" name="Freeform 91">
            <a:extLst>
              <a:ext uri="{FF2B5EF4-FFF2-40B4-BE49-F238E27FC236}">
                <a16:creationId xmlns:a16="http://schemas.microsoft.com/office/drawing/2014/main" id="{DCEE1836-E089-0E43-AA83-3C4D23A24812}"/>
              </a:ext>
            </a:extLst>
          </p:cNvPr>
          <p:cNvSpPr>
            <a:spLocks/>
          </p:cNvSpPr>
          <p:nvPr/>
        </p:nvSpPr>
        <p:spPr bwMode="auto">
          <a:xfrm>
            <a:off x="2745578" y="960213"/>
            <a:ext cx="3429000" cy="1276350"/>
          </a:xfrm>
          <a:custGeom>
            <a:avLst/>
            <a:gdLst>
              <a:gd name="T0" fmla="*/ 0 w 2160"/>
              <a:gd name="T1" fmla="*/ 0 h 804"/>
              <a:gd name="T2" fmla="*/ 0 w 2160"/>
              <a:gd name="T3" fmla="*/ 2147483647 h 804"/>
              <a:gd name="T4" fmla="*/ 2147483647 w 2160"/>
              <a:gd name="T5" fmla="*/ 2147483647 h 804"/>
              <a:gd name="T6" fmla="*/ 2147483647 w 2160"/>
              <a:gd name="T7" fmla="*/ 2147483647 h 804"/>
              <a:gd name="T8" fmla="*/ 2147483647 w 2160"/>
              <a:gd name="T9" fmla="*/ 2147483647 h 804"/>
              <a:gd name="T10" fmla="*/ 2147483647 w 2160"/>
              <a:gd name="T11" fmla="*/ 2147483647 h 804"/>
              <a:gd name="T12" fmla="*/ 2147483647 w 2160"/>
              <a:gd name="T13" fmla="*/ 2147483647 h 804"/>
              <a:gd name="T14" fmla="*/ 2147483647 w 2160"/>
              <a:gd name="T15" fmla="*/ 2147483647 h 8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 h="804">
                <a:moveTo>
                  <a:pt x="0" y="0"/>
                </a:moveTo>
                <a:lnTo>
                  <a:pt x="0" y="594"/>
                </a:lnTo>
                <a:lnTo>
                  <a:pt x="402" y="600"/>
                </a:lnTo>
                <a:lnTo>
                  <a:pt x="216" y="804"/>
                </a:lnTo>
                <a:lnTo>
                  <a:pt x="1446" y="804"/>
                </a:lnTo>
                <a:lnTo>
                  <a:pt x="1770" y="524"/>
                </a:lnTo>
                <a:lnTo>
                  <a:pt x="2160" y="516"/>
                </a:lnTo>
                <a:lnTo>
                  <a:pt x="2160" y="48"/>
                </a:lnTo>
              </a:path>
            </a:pathLst>
          </a:custGeom>
          <a:noFill/>
          <a:ln w="3810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526" name="Group 525">
            <a:extLst>
              <a:ext uri="{FF2B5EF4-FFF2-40B4-BE49-F238E27FC236}">
                <a16:creationId xmlns:a16="http://schemas.microsoft.com/office/drawing/2014/main" id="{07632497-C7A3-5D43-A16B-0B4F26B7ADF5}"/>
              </a:ext>
            </a:extLst>
          </p:cNvPr>
          <p:cNvGrpSpPr/>
          <p:nvPr/>
        </p:nvGrpSpPr>
        <p:grpSpPr>
          <a:xfrm>
            <a:off x="1754978" y="1788888"/>
            <a:ext cx="4000500" cy="1028700"/>
            <a:chOff x="5641439" y="2685215"/>
            <a:chExt cx="4000500" cy="1028700"/>
          </a:xfrm>
        </p:grpSpPr>
        <p:sp>
          <p:nvSpPr>
            <p:cNvPr id="527" name="Oval 73">
              <a:extLst>
                <a:ext uri="{FF2B5EF4-FFF2-40B4-BE49-F238E27FC236}">
                  <a16:creationId xmlns:a16="http://schemas.microsoft.com/office/drawing/2014/main" id="{ED516131-17AE-C440-B198-2569A5BF2255}"/>
                </a:ext>
              </a:extLst>
            </p:cNvPr>
            <p:cNvSpPr>
              <a:spLocks noChangeArrowheads="1"/>
            </p:cNvSpPr>
            <p:nvPr/>
          </p:nvSpPr>
          <p:spPr bwMode="auto">
            <a:xfrm>
              <a:off x="5641439" y="2685215"/>
              <a:ext cx="92075" cy="90487"/>
            </a:xfrm>
            <a:prstGeom prst="ellipse">
              <a:avLst/>
            </a:prstGeom>
            <a:solidFill>
              <a:srgbClr val="0013A3"/>
            </a:solidFill>
            <a:ln w="9525">
              <a:solidFill>
                <a:srgbClr val="0013A3"/>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28" name="Freeform 90">
              <a:extLst>
                <a:ext uri="{FF2B5EF4-FFF2-40B4-BE49-F238E27FC236}">
                  <a16:creationId xmlns:a16="http://schemas.microsoft.com/office/drawing/2014/main" id="{3B8EFAC6-AD78-9046-A67E-7BBA82E667EB}"/>
                </a:ext>
              </a:extLst>
            </p:cNvPr>
            <p:cNvSpPr>
              <a:spLocks/>
            </p:cNvSpPr>
            <p:nvPr/>
          </p:nvSpPr>
          <p:spPr bwMode="auto">
            <a:xfrm>
              <a:off x="5689064" y="2761415"/>
              <a:ext cx="3952875" cy="952500"/>
            </a:xfrm>
            <a:custGeom>
              <a:avLst/>
              <a:gdLst>
                <a:gd name="T0" fmla="*/ 0 w 6225"/>
                <a:gd name="T1" fmla="*/ 0 h 1501"/>
                <a:gd name="T2" fmla="*/ 0 w 6225"/>
                <a:gd name="T3" fmla="*/ 2147483647 h 1501"/>
                <a:gd name="T4" fmla="*/ 2147483647 w 6225"/>
                <a:gd name="T5" fmla="*/ 2147483647 h 1501"/>
                <a:gd name="T6" fmla="*/ 2147483647 w 6225"/>
                <a:gd name="T7" fmla="*/ 2147483647 h 1501"/>
                <a:gd name="T8" fmla="*/ 2147483647 w 6225"/>
                <a:gd name="T9" fmla="*/ 2147483647 h 1501"/>
                <a:gd name="T10" fmla="*/ 2147483647 w 6225"/>
                <a:gd name="T11" fmla="*/ 2147483647 h 1501"/>
                <a:gd name="T12" fmla="*/ 2147483647 w 6225"/>
                <a:gd name="T13" fmla="*/ 2147483647 h 1501"/>
                <a:gd name="T14" fmla="*/ 2147483647 w 6225"/>
                <a:gd name="T15" fmla="*/ 2147483647 h 150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225" h="1501">
                  <a:moveTo>
                    <a:pt x="0" y="0"/>
                  </a:moveTo>
                  <a:lnTo>
                    <a:pt x="0" y="1486"/>
                  </a:lnTo>
                  <a:lnTo>
                    <a:pt x="1005" y="1501"/>
                  </a:lnTo>
                  <a:lnTo>
                    <a:pt x="1860" y="706"/>
                  </a:lnTo>
                  <a:lnTo>
                    <a:pt x="5085" y="721"/>
                  </a:lnTo>
                  <a:lnTo>
                    <a:pt x="4305" y="1456"/>
                  </a:lnTo>
                  <a:lnTo>
                    <a:pt x="6225" y="1456"/>
                  </a:lnTo>
                  <a:lnTo>
                    <a:pt x="6220" y="391"/>
                  </a:lnTo>
                </a:path>
              </a:pathLst>
            </a:custGeom>
            <a:noFill/>
            <a:ln w="38100" cmpd="sng">
              <a:solidFill>
                <a:srgbClr val="0013A3"/>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341" name="Group 340">
            <a:extLst>
              <a:ext uri="{FF2B5EF4-FFF2-40B4-BE49-F238E27FC236}">
                <a16:creationId xmlns:a16="http://schemas.microsoft.com/office/drawing/2014/main" id="{88E9FDF2-59AD-0849-94F0-90E7C39F4845}"/>
              </a:ext>
            </a:extLst>
          </p:cNvPr>
          <p:cNvGrpSpPr/>
          <p:nvPr/>
        </p:nvGrpSpPr>
        <p:grpSpPr>
          <a:xfrm>
            <a:off x="4182463" y="2086058"/>
            <a:ext cx="486450" cy="380335"/>
            <a:chOff x="7493876" y="2774731"/>
            <a:chExt cx="1481958" cy="894622"/>
          </a:xfrm>
        </p:grpSpPr>
        <p:sp>
          <p:nvSpPr>
            <p:cNvPr id="342" name="Freeform 341">
              <a:extLst>
                <a:ext uri="{FF2B5EF4-FFF2-40B4-BE49-F238E27FC236}">
                  <a16:creationId xmlns:a16="http://schemas.microsoft.com/office/drawing/2014/main" id="{43B8EDE0-230C-5542-B921-8F0ABAF1CBD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52" name="Oval 351">
              <a:extLst>
                <a:ext uri="{FF2B5EF4-FFF2-40B4-BE49-F238E27FC236}">
                  <a16:creationId xmlns:a16="http://schemas.microsoft.com/office/drawing/2014/main" id="{A0803D89-4B4C-1B4A-BA1C-522F051281C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53" name="Group 352">
              <a:extLst>
                <a:ext uri="{FF2B5EF4-FFF2-40B4-BE49-F238E27FC236}">
                  <a16:creationId xmlns:a16="http://schemas.microsoft.com/office/drawing/2014/main" id="{1101A5E5-CF40-804C-82BD-E8B63F1BC2AC}"/>
                </a:ext>
              </a:extLst>
            </p:cNvPr>
            <p:cNvGrpSpPr/>
            <p:nvPr/>
          </p:nvGrpSpPr>
          <p:grpSpPr>
            <a:xfrm>
              <a:off x="7713663" y="2848339"/>
              <a:ext cx="1042107" cy="425543"/>
              <a:chOff x="7786941" y="2884917"/>
              <a:chExt cx="897649" cy="353919"/>
            </a:xfrm>
          </p:grpSpPr>
          <p:sp>
            <p:nvSpPr>
              <p:cNvPr id="354" name="Freeform 353">
                <a:extLst>
                  <a:ext uri="{FF2B5EF4-FFF2-40B4-BE49-F238E27FC236}">
                    <a16:creationId xmlns:a16="http://schemas.microsoft.com/office/drawing/2014/main" id="{A40BF2E1-9425-BF47-9B1B-8AE2332218C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3" name="Freeform 502">
                <a:extLst>
                  <a:ext uri="{FF2B5EF4-FFF2-40B4-BE49-F238E27FC236}">
                    <a16:creationId xmlns:a16="http://schemas.microsoft.com/office/drawing/2014/main" id="{024B7FE2-D299-5444-BD23-74A1953D9C1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4" name="Freeform 503">
                <a:extLst>
                  <a:ext uri="{FF2B5EF4-FFF2-40B4-BE49-F238E27FC236}">
                    <a16:creationId xmlns:a16="http://schemas.microsoft.com/office/drawing/2014/main" id="{51583098-B4D9-DC4A-AED4-1FAEFC9C7D2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5" name="Freeform 504">
                <a:extLst>
                  <a:ext uri="{FF2B5EF4-FFF2-40B4-BE49-F238E27FC236}">
                    <a16:creationId xmlns:a16="http://schemas.microsoft.com/office/drawing/2014/main" id="{4DE1CA49-F338-444B-BB9A-F2991CA7D73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507" name="Group 506"/>
          <p:cNvGrpSpPr>
            <a:grpSpLocks noGrp="1" noUngrp="1" noChangeAspect="1"/>
          </p:cNvGrpSpPr>
          <p:nvPr/>
        </p:nvGrpSpPr>
        <p:grpSpPr>
          <a:xfrm>
            <a:off x="8306963" y="188480"/>
            <a:ext cx="6079353" cy="2875772"/>
            <a:chOff x="685800" y="1809750"/>
            <a:chExt cx="7772400" cy="3676650"/>
          </a:xfrm>
        </p:grpSpPr>
        <p:pic>
          <p:nvPicPr>
            <p:cNvPr id="508" name="Picture 507" descr="06_Page_16.tif"/>
            <p:cNvPicPr>
              <a:picLocks noRot="1" noChangeAspect="1" noMove="1" noResize="1"/>
            </p:cNvPicPr>
            <p:nvPr isPhoto="1"/>
          </p:nvPicPr>
          <p:blipFill rotWithShape="1">
            <a:blip r:embed="rId3" cstate="print">
              <a:lum/>
            </a:blip>
            <a:srcRect r="43898" b="7809"/>
            <a:stretch/>
          </p:blipFill>
          <p:spPr>
            <a:xfrm>
              <a:off x="685800" y="1809750"/>
              <a:ext cx="4360497" cy="2985600"/>
            </a:xfrm>
            <a:prstGeom prst="rect">
              <a:avLst/>
            </a:prstGeom>
            <a:noFill/>
            <a:ln>
              <a:noFill/>
            </a:ln>
          </p:spPr>
        </p:pic>
        <p:sp>
          <p:nvSpPr>
            <p:cNvPr id="509" name="Rectangle 508"/>
            <p:cNvSpPr/>
            <p:nvPr/>
          </p:nvSpPr>
          <p:spPr>
            <a:xfrm>
              <a:off x="685800" y="5143500"/>
              <a:ext cx="7772400" cy="342900"/>
            </a:xfrm>
            <a:prstGeom prst="rect">
              <a:avLst/>
            </a:prstGeom>
            <a:noFill/>
            <a:ln>
              <a:noFill/>
            </a:ln>
          </p:spPr>
          <p:txBody>
            <a:bodyPr anchor="ctr">
              <a:noAutofit/>
            </a:bodyPr>
            <a:lstStyle/>
            <a:p>
              <a:pPr algn="ctr"/>
              <a:endParaRPr lang="en-US" sz="2000" dirty="0" smtClean="0"/>
            </a:p>
          </p:txBody>
        </p:sp>
      </p:grpSp>
      <p:sp>
        <p:nvSpPr>
          <p:cNvPr id="510" name="Text Box 52">
            <a:extLst>
              <a:ext uri="{FF2B5EF4-FFF2-40B4-BE49-F238E27FC236}">
                <a16:creationId xmlns:a16="http://schemas.microsoft.com/office/drawing/2014/main" id="{4BAC9BCC-8A73-B14B-8D28-0C77BB126162}"/>
              </a:ext>
            </a:extLst>
          </p:cNvPr>
          <p:cNvSpPr txBox="1">
            <a:spLocks noChangeArrowheads="1"/>
          </p:cNvSpPr>
          <p:nvPr/>
        </p:nvSpPr>
        <p:spPr bwMode="auto">
          <a:xfrm>
            <a:off x="3625550" y="935285"/>
            <a:ext cx="1363262" cy="427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smtClean="0">
                <a:ln>
                  <a:noFill/>
                </a:ln>
                <a:solidFill>
                  <a:srgbClr val="0013A3"/>
                </a:solidFill>
                <a:effectLst/>
                <a:uLnTx/>
                <a:uFillTx/>
                <a:latin typeface="Arial" panose="020B0604020202020204" pitchFamily="34" charset="0"/>
                <a:ea typeface="ＭＳ Ｐゴシック" panose="020B0600070205080204" pitchFamily="34" charset="-128"/>
                <a:cs typeface="+mn-cs"/>
              </a:rPr>
              <a:t>All link capacity = R</a:t>
            </a:r>
            <a:endParaRPr kumimoji="0" lang="en-US" altLang="en-US" sz="4000" b="0" i="0" u="none" strike="noStrike" kern="1200" cap="none" spc="0" normalizeH="0" baseline="0" noProof="0" dirty="0">
              <a:ln>
                <a:noFill/>
              </a:ln>
              <a:solidFill>
                <a:srgbClr val="0013A3"/>
              </a:solidFill>
              <a:effectLst/>
              <a:uLnTx/>
              <a:uFillTx/>
              <a:latin typeface="Comic Sans MS" panose="030F0902030302020204" pitchFamily="66" charset="0"/>
              <a:ea typeface="ＭＳ Ｐゴシック" panose="020B0600070205080204" pitchFamily="34" charset="-128"/>
              <a:cs typeface="+mn-cs"/>
            </a:endParaRPr>
          </a:p>
        </p:txBody>
      </p:sp>
      <p:grpSp>
        <p:nvGrpSpPr>
          <p:cNvPr id="404" name="Group 403">
            <a:extLst>
              <a:ext uri="{FF2B5EF4-FFF2-40B4-BE49-F238E27FC236}">
                <a16:creationId xmlns:a16="http://schemas.microsoft.com/office/drawing/2014/main" id="{88E9FDF2-59AD-0849-94F0-90E7C39F4845}"/>
              </a:ext>
            </a:extLst>
          </p:cNvPr>
          <p:cNvGrpSpPr/>
          <p:nvPr/>
        </p:nvGrpSpPr>
        <p:grpSpPr>
          <a:xfrm>
            <a:off x="3383250" y="2107971"/>
            <a:ext cx="486450" cy="363840"/>
            <a:chOff x="7493876" y="2774731"/>
            <a:chExt cx="1481958" cy="894622"/>
          </a:xfrm>
        </p:grpSpPr>
        <p:sp>
          <p:nvSpPr>
            <p:cNvPr id="405" name="Freeform 404">
              <a:extLst>
                <a:ext uri="{FF2B5EF4-FFF2-40B4-BE49-F238E27FC236}">
                  <a16:creationId xmlns:a16="http://schemas.microsoft.com/office/drawing/2014/main" id="{43B8EDE0-230C-5542-B921-8F0ABAF1CBD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406" name="Oval 405">
              <a:extLst>
                <a:ext uri="{FF2B5EF4-FFF2-40B4-BE49-F238E27FC236}">
                  <a16:creationId xmlns:a16="http://schemas.microsoft.com/office/drawing/2014/main" id="{A0803D89-4B4C-1B4A-BA1C-522F051281C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407" name="Group 406">
              <a:extLst>
                <a:ext uri="{FF2B5EF4-FFF2-40B4-BE49-F238E27FC236}">
                  <a16:creationId xmlns:a16="http://schemas.microsoft.com/office/drawing/2014/main" id="{1101A5E5-CF40-804C-82BD-E8B63F1BC2AC}"/>
                </a:ext>
              </a:extLst>
            </p:cNvPr>
            <p:cNvGrpSpPr/>
            <p:nvPr/>
          </p:nvGrpSpPr>
          <p:grpSpPr>
            <a:xfrm>
              <a:off x="7713663" y="2848339"/>
              <a:ext cx="1042107" cy="425543"/>
              <a:chOff x="7786941" y="2884917"/>
              <a:chExt cx="897649" cy="353919"/>
            </a:xfrm>
          </p:grpSpPr>
          <p:sp>
            <p:nvSpPr>
              <p:cNvPr id="408" name="Freeform 407">
                <a:extLst>
                  <a:ext uri="{FF2B5EF4-FFF2-40B4-BE49-F238E27FC236}">
                    <a16:creationId xmlns:a16="http://schemas.microsoft.com/office/drawing/2014/main" id="{A40BF2E1-9425-BF47-9B1B-8AE2332218C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9" name="Freeform 408">
                <a:extLst>
                  <a:ext uri="{FF2B5EF4-FFF2-40B4-BE49-F238E27FC236}">
                    <a16:creationId xmlns:a16="http://schemas.microsoft.com/office/drawing/2014/main" id="{024B7FE2-D299-5444-BD23-74A1953D9C1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0" name="Freeform 409">
                <a:extLst>
                  <a:ext uri="{FF2B5EF4-FFF2-40B4-BE49-F238E27FC236}">
                    <a16:creationId xmlns:a16="http://schemas.microsoft.com/office/drawing/2014/main" id="{51583098-B4D9-DC4A-AED4-1FAEFC9C7D2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1" name="Freeform 410">
                <a:extLst>
                  <a:ext uri="{FF2B5EF4-FFF2-40B4-BE49-F238E27FC236}">
                    <a16:creationId xmlns:a16="http://schemas.microsoft.com/office/drawing/2014/main" id="{4DE1CA49-F338-444B-BB9A-F2991CA7D73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142" name="Text Box 284">
            <a:extLst>
              <a:ext uri="{FF2B5EF4-FFF2-40B4-BE49-F238E27FC236}">
                <a16:creationId xmlns:a16="http://schemas.microsoft.com/office/drawing/2014/main" id="{100A63B1-F092-9049-BD5D-F838C3B7C4BE}"/>
              </a:ext>
            </a:extLst>
          </p:cNvPr>
          <p:cNvSpPr txBox="1">
            <a:spLocks noChangeArrowheads="1"/>
          </p:cNvSpPr>
          <p:nvPr/>
        </p:nvSpPr>
        <p:spPr bwMode="auto">
          <a:xfrm>
            <a:off x="8559721" y="296808"/>
            <a:ext cx="463588"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Tahoma" charset="0"/>
                <a:ea typeface="ＭＳ Ｐゴシック" charset="0"/>
                <a:cs typeface="+mn-cs"/>
              </a:rPr>
              <a:t>R/2</a:t>
            </a:r>
          </a:p>
        </p:txBody>
      </p:sp>
      <p:sp>
        <p:nvSpPr>
          <p:cNvPr id="143" name="Rectangle 142"/>
          <p:cNvSpPr/>
          <p:nvPr/>
        </p:nvSpPr>
        <p:spPr>
          <a:xfrm>
            <a:off x="10659775" y="772172"/>
            <a:ext cx="1040912" cy="5075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01792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2">
            <a:extLst>
              <a:ext uri="{FF2B5EF4-FFF2-40B4-BE49-F238E27FC236}">
                <a16:creationId xmlns:a16="http://schemas.microsoft.com/office/drawing/2014/main" id="{15E2A5A3-138A-0644-B40C-0B75A1130E15}"/>
              </a:ext>
            </a:extLst>
          </p:cNvPr>
          <p:cNvSpPr>
            <a:spLocks noGrp="1" noChangeArrowheads="1"/>
          </p:cNvSpPr>
          <p:nvPr>
            <p:ph type="title"/>
          </p:nvPr>
        </p:nvSpPr>
        <p:spPr>
          <a:xfrm>
            <a:off x="2089079" y="87439"/>
            <a:ext cx="8354291" cy="764674"/>
          </a:xfrm>
        </p:spPr>
        <p:txBody>
          <a:bodyPr>
            <a:normAutofit/>
          </a:bodyPr>
          <a:lstStyle/>
          <a:p>
            <a:pPr algn="ctr">
              <a:defRPr/>
            </a:pPr>
            <a:r>
              <a:rPr lang="en-US" sz="3600" dirty="0" smtClean="0">
                <a:latin typeface="Avenir Book" panose="020B0503020203020204" pitchFamily="34" charset="-78"/>
                <a:cs typeface="Avenir Book" panose="020B0503020203020204" pitchFamily="34" charset="-78"/>
              </a:rPr>
              <a:t>Challenges of Congestion </a:t>
            </a:r>
            <a:r>
              <a:rPr lang="en-US" sz="3600" dirty="0">
                <a:latin typeface="Avenir Book" panose="020B0503020203020204" pitchFamily="34" charset="-78"/>
                <a:cs typeface="Avenir Book" panose="020B0503020203020204" pitchFamily="34" charset="-78"/>
              </a:rPr>
              <a:t>C</a:t>
            </a:r>
            <a:r>
              <a:rPr lang="en-US" sz="3600" dirty="0" smtClean="0">
                <a:latin typeface="Avenir Book" panose="020B0503020203020204" pitchFamily="34" charset="-78"/>
                <a:cs typeface="Avenir Book" panose="020B0503020203020204" pitchFamily="34" charset="-78"/>
              </a:rPr>
              <a:t>ontrol</a:t>
            </a:r>
            <a:endParaRPr lang="en-US" sz="4050" dirty="0">
              <a:latin typeface="Avenir Book" panose="020B0503020203020204" pitchFamily="34" charset="-78"/>
              <a:cs typeface="Avenir Book" panose="020B0503020203020204" pitchFamily="34" charset="-78"/>
            </a:endParaRPr>
          </a:p>
        </p:txBody>
      </p:sp>
      <p:sp>
        <p:nvSpPr>
          <p:cNvPr id="128" name="Rectangle 3">
            <a:extLst>
              <a:ext uri="{FF2B5EF4-FFF2-40B4-BE49-F238E27FC236}">
                <a16:creationId xmlns:a16="http://schemas.microsoft.com/office/drawing/2014/main" id="{4AEA1865-8C28-134C-8B6C-07E3981D0325}"/>
              </a:ext>
            </a:extLst>
          </p:cNvPr>
          <p:cNvSpPr txBox="1">
            <a:spLocks noChangeArrowheads="1"/>
          </p:cNvSpPr>
          <p:nvPr/>
        </p:nvSpPr>
        <p:spPr>
          <a:xfrm>
            <a:off x="287706" y="3260147"/>
            <a:ext cx="5765025" cy="1503391"/>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0044" indent="-252413" defTabSz="685800">
              <a:spcBef>
                <a:spcPts val="750"/>
              </a:spcBef>
              <a:defRPr/>
            </a:pPr>
            <a:endParaRPr lang="en-US" sz="2700" dirty="0">
              <a:solidFill>
                <a:prstClr val="black"/>
              </a:solidFill>
              <a:latin typeface="Avenir Book" panose="020B0503020203020204" pitchFamily="34" charset="-78"/>
              <a:cs typeface="Avenir Book" panose="020B0503020203020204" pitchFamily="34" charset="-78"/>
            </a:endParaRPr>
          </a:p>
        </p:txBody>
      </p:sp>
      <p:sp>
        <p:nvSpPr>
          <p:cNvPr id="183" name="Rectangle 3">
            <a:extLst>
              <a:ext uri="{FF2B5EF4-FFF2-40B4-BE49-F238E27FC236}">
                <a16:creationId xmlns:a16="http://schemas.microsoft.com/office/drawing/2014/main" id="{D469BBE5-2D5E-1245-BE57-AED04CA89E18}"/>
              </a:ext>
            </a:extLst>
          </p:cNvPr>
          <p:cNvSpPr txBox="1">
            <a:spLocks noChangeArrowheads="1"/>
          </p:cNvSpPr>
          <p:nvPr/>
        </p:nvSpPr>
        <p:spPr>
          <a:xfrm>
            <a:off x="373419" y="828605"/>
            <a:ext cx="11214283" cy="21749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0044" indent="-252413">
              <a:defRPr/>
            </a:pPr>
            <a:r>
              <a:rPr lang="en-US" sz="2400" dirty="0" smtClean="0">
                <a:solidFill>
                  <a:srgbClr val="C00000"/>
                </a:solidFill>
                <a:latin typeface="Avenir Book" panose="020B0503020203020204" pitchFamily="34" charset="-78"/>
                <a:cs typeface="Avenir Book" panose="020B0503020203020204" pitchFamily="34" charset="-78"/>
              </a:rPr>
              <a:t>How the senders will know whether there is a congestion or not?</a:t>
            </a:r>
            <a:endParaRPr lang="en-US" sz="2400" dirty="0">
              <a:solidFill>
                <a:srgbClr val="0000FF"/>
              </a:solidFill>
              <a:latin typeface="Avenir Book" panose="020B0503020203020204" pitchFamily="34" charset="-78"/>
              <a:cs typeface="Avenir Book" panose="020B0503020203020204" pitchFamily="34" charset="-78"/>
            </a:endParaRPr>
          </a:p>
          <a:p>
            <a:pPr marL="350044" indent="-252413">
              <a:defRPr/>
            </a:pPr>
            <a:endParaRPr lang="en-US" sz="2400" dirty="0" smtClean="0">
              <a:latin typeface="Avenir Book" panose="020B0503020203020204" pitchFamily="34" charset="-78"/>
              <a:cs typeface="Avenir Book" panose="020B0503020203020204" pitchFamily="34" charset="-78"/>
            </a:endParaRPr>
          </a:p>
          <a:p>
            <a:pPr marL="350044" indent="-252413">
              <a:defRPr/>
            </a:pPr>
            <a:r>
              <a:rPr lang="en-US" sz="2400" dirty="0" smtClean="0">
                <a:latin typeface="Avenir Book" panose="020B0503020203020204" pitchFamily="34" charset="-78"/>
                <a:cs typeface="Avenir Book" panose="020B0503020203020204" pitchFamily="34" charset="-78"/>
              </a:rPr>
              <a:t>No explicit feedback from network</a:t>
            </a:r>
          </a:p>
          <a:p>
            <a:pPr marL="807244" lvl="1" indent="-252413">
              <a:defRPr/>
            </a:pPr>
            <a:r>
              <a:rPr lang="en-US" sz="2000" dirty="0">
                <a:latin typeface="Avenir Book" panose="020B0503020203020204" pitchFamily="34" charset="-78"/>
                <a:cs typeface="Avenir Book" panose="020B0503020203020204" pitchFamily="34" charset="-78"/>
              </a:rPr>
              <a:t>C</a:t>
            </a:r>
            <a:r>
              <a:rPr lang="en-US" sz="2000" dirty="0" smtClean="0">
                <a:latin typeface="Avenir Book" panose="020B0503020203020204" pitchFamily="34" charset="-78"/>
                <a:cs typeface="Avenir Book" panose="020B0503020203020204" pitchFamily="34" charset="-78"/>
              </a:rPr>
              <a:t>ongestion </a:t>
            </a:r>
            <a:r>
              <a:rPr lang="en-US" sz="2000" dirty="0" smtClean="0">
                <a:solidFill>
                  <a:srgbClr val="C00000"/>
                </a:solidFill>
                <a:latin typeface="Avenir Book" panose="020B0503020203020204" pitchFamily="34" charset="-78"/>
                <a:cs typeface="Avenir Book" panose="020B0503020203020204" pitchFamily="34" charset="-78"/>
              </a:rPr>
              <a:t>inferred</a:t>
            </a:r>
            <a:r>
              <a:rPr lang="en-US" sz="2000" dirty="0" smtClean="0">
                <a:latin typeface="Avenir Book" panose="020B0503020203020204" pitchFamily="34" charset="-78"/>
                <a:cs typeface="Avenir Book" panose="020B0503020203020204" pitchFamily="34" charset="-78"/>
              </a:rPr>
              <a:t> from observed loss, delay</a:t>
            </a:r>
          </a:p>
          <a:p>
            <a:pPr marL="350044" indent="-252413">
              <a:defRPr/>
            </a:pPr>
            <a:endParaRPr lang="en-US" sz="2400" dirty="0">
              <a:latin typeface="Avenir Book" panose="020B0503020203020204" pitchFamily="34" charset="-78"/>
              <a:cs typeface="Avenir Book" panose="020B0503020203020204" pitchFamily="34" charset="-78"/>
            </a:endParaRPr>
          </a:p>
          <a:p>
            <a:pPr marL="554831" lvl="1" indent="0">
              <a:buNone/>
              <a:defRPr/>
            </a:pPr>
            <a:endParaRPr lang="en-US" sz="2000" dirty="0">
              <a:solidFill>
                <a:srgbClr val="0000FF"/>
              </a:solidFill>
              <a:latin typeface="Avenir Book" panose="020B0503020203020204" pitchFamily="34" charset="-78"/>
              <a:cs typeface="Avenir Book" panose="020B0503020203020204" pitchFamily="34" charset="-78"/>
            </a:endParaRPr>
          </a:p>
          <a:p>
            <a:pPr marL="350044" indent="-252413">
              <a:defRPr/>
            </a:pPr>
            <a:endParaRPr lang="en-US" sz="2400" dirty="0" smtClean="0">
              <a:latin typeface="Avenir Book" panose="020B0503020203020204" pitchFamily="34" charset="-78"/>
              <a:cs typeface="Avenir Book" panose="020B0503020203020204" pitchFamily="34" charset="-78"/>
            </a:endParaRPr>
          </a:p>
          <a:p>
            <a:pPr marL="350044" indent="-252413">
              <a:defRPr/>
            </a:pPr>
            <a:endParaRPr lang="en-US" sz="2400" dirty="0">
              <a:latin typeface="Avenir Book" panose="020B0503020203020204" pitchFamily="34" charset="-78"/>
              <a:cs typeface="Avenir Book" panose="020B0503020203020204" pitchFamily="34" charset="-78"/>
            </a:endParaRPr>
          </a:p>
        </p:txBody>
      </p:sp>
      <p:sp>
        <p:nvSpPr>
          <p:cNvPr id="133" name="Freeform 6">
            <a:extLst>
              <a:ext uri="{FF2B5EF4-FFF2-40B4-BE49-F238E27FC236}">
                <a16:creationId xmlns:a16="http://schemas.microsoft.com/office/drawing/2014/main" id="{48AC5632-6C88-9B4F-8AC4-BA566F7E218B}"/>
              </a:ext>
            </a:extLst>
          </p:cNvPr>
          <p:cNvSpPr>
            <a:spLocks/>
          </p:cNvSpPr>
          <p:nvPr/>
        </p:nvSpPr>
        <p:spPr bwMode="auto">
          <a:xfrm>
            <a:off x="10386276" y="4038514"/>
            <a:ext cx="250825" cy="9302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2" name="Freeform 3">
            <a:extLst>
              <a:ext uri="{FF2B5EF4-FFF2-40B4-BE49-F238E27FC236}">
                <a16:creationId xmlns:a16="http://schemas.microsoft.com/office/drawing/2014/main" id="{28E26305-1B9C-8A47-B034-2E9BCCD87DED}"/>
              </a:ext>
            </a:extLst>
          </p:cNvPr>
          <p:cNvSpPr>
            <a:spLocks/>
          </p:cNvSpPr>
          <p:nvPr/>
        </p:nvSpPr>
        <p:spPr bwMode="auto">
          <a:xfrm>
            <a:off x="11317862" y="4036448"/>
            <a:ext cx="250825" cy="9302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43" name="Group 142">
            <a:extLst>
              <a:ext uri="{FF2B5EF4-FFF2-40B4-BE49-F238E27FC236}">
                <a16:creationId xmlns:a16="http://schemas.microsoft.com/office/drawing/2014/main" id="{3138E679-7A6F-3F4C-9CD4-1BC53C242F2F}"/>
              </a:ext>
            </a:extLst>
          </p:cNvPr>
          <p:cNvGrpSpPr/>
          <p:nvPr/>
        </p:nvGrpSpPr>
        <p:grpSpPr>
          <a:xfrm>
            <a:off x="10737370" y="4010910"/>
            <a:ext cx="586768" cy="904023"/>
            <a:chOff x="10910965" y="2513124"/>
            <a:chExt cx="586768" cy="904023"/>
          </a:xfrm>
        </p:grpSpPr>
        <p:sp>
          <p:nvSpPr>
            <p:cNvPr id="144" name="Rectangle 143">
              <a:extLst>
                <a:ext uri="{FF2B5EF4-FFF2-40B4-BE49-F238E27FC236}">
                  <a16:creationId xmlns:a16="http://schemas.microsoft.com/office/drawing/2014/main" id="{59524EB8-FD55-1D48-99F1-D1FB7A8F9D07}"/>
                </a:ext>
              </a:extLst>
            </p:cNvPr>
            <p:cNvSpPr/>
            <p:nvPr/>
          </p:nvSpPr>
          <p:spPr>
            <a:xfrm>
              <a:off x="10916736" y="2513124"/>
              <a:ext cx="574264" cy="904023"/>
            </a:xfrm>
            <a:prstGeom prst="rect">
              <a:avLst/>
            </a:prstGeom>
            <a:solidFill>
              <a:schemeClr val="bg1"/>
            </a:solidFill>
            <a:ln w="19050">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145" name="Straight Connector 144">
              <a:extLst>
                <a:ext uri="{FF2B5EF4-FFF2-40B4-BE49-F238E27FC236}">
                  <a16:creationId xmlns:a16="http://schemas.microsoft.com/office/drawing/2014/main" id="{F1173737-3613-AA43-B1AC-4838A3EDB684}"/>
                </a:ext>
              </a:extLst>
            </p:cNvPr>
            <p:cNvCxnSpPr/>
            <p:nvPr/>
          </p:nvCxnSpPr>
          <p:spPr>
            <a:xfrm>
              <a:off x="10910965" y="2696064"/>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5C427322-6070-F549-83A0-B70739AD3320}"/>
                </a:ext>
              </a:extLst>
            </p:cNvPr>
            <p:cNvCxnSpPr/>
            <p:nvPr/>
          </p:nvCxnSpPr>
          <p:spPr>
            <a:xfrm>
              <a:off x="10914332" y="2881753"/>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9463F3C4-F379-1D41-902B-28BB5B0172CF}"/>
                </a:ext>
              </a:extLst>
            </p:cNvPr>
            <p:cNvCxnSpPr/>
            <p:nvPr/>
          </p:nvCxnSpPr>
          <p:spPr>
            <a:xfrm>
              <a:off x="10923469" y="3064677"/>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34B78D94-0CBB-174E-B3E9-C26DCE4669A5}"/>
                </a:ext>
              </a:extLst>
            </p:cNvPr>
            <p:cNvCxnSpPr/>
            <p:nvPr/>
          </p:nvCxnSpPr>
          <p:spPr>
            <a:xfrm>
              <a:off x="10915293" y="3242073"/>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9" name="Freeform 9">
            <a:extLst>
              <a:ext uri="{FF2B5EF4-FFF2-40B4-BE49-F238E27FC236}">
                <a16:creationId xmlns:a16="http://schemas.microsoft.com/office/drawing/2014/main" id="{5547101E-4A79-584C-9989-5E85D28B6DAA}"/>
              </a:ext>
            </a:extLst>
          </p:cNvPr>
          <p:cNvSpPr>
            <a:spLocks/>
          </p:cNvSpPr>
          <p:nvPr/>
        </p:nvSpPr>
        <p:spPr bwMode="auto">
          <a:xfrm flipH="1">
            <a:off x="7163976" y="2894563"/>
            <a:ext cx="430143" cy="900469"/>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 name="connsiteX0" fmla="*/ 10401 w 10401"/>
              <a:gd name="connsiteY0" fmla="*/ 9412 h 9459"/>
              <a:gd name="connsiteX1" fmla="*/ 0 w 10401"/>
              <a:gd name="connsiteY1" fmla="*/ 0 h 9459"/>
              <a:gd name="connsiteX2" fmla="*/ 401 w 10401"/>
              <a:gd name="connsiteY2" fmla="*/ 8992 h 9459"/>
              <a:gd name="connsiteX3" fmla="*/ 5483 w 10401"/>
              <a:gd name="connsiteY3" fmla="*/ 9459 h 9459"/>
              <a:gd name="connsiteX4" fmla="*/ 10401 w 10401"/>
              <a:gd name="connsiteY4" fmla="*/ 9412 h 9459"/>
              <a:gd name="connsiteX0" fmla="*/ 14206 w 14206"/>
              <a:gd name="connsiteY0" fmla="*/ 3611 h 10000"/>
              <a:gd name="connsiteX1" fmla="*/ 0 w 14206"/>
              <a:gd name="connsiteY1" fmla="*/ 0 h 10000"/>
              <a:gd name="connsiteX2" fmla="*/ 386 w 14206"/>
              <a:gd name="connsiteY2" fmla="*/ 9506 h 10000"/>
              <a:gd name="connsiteX3" fmla="*/ 5272 w 14206"/>
              <a:gd name="connsiteY3" fmla="*/ 10000 h 10000"/>
              <a:gd name="connsiteX4" fmla="*/ 14206 w 14206"/>
              <a:gd name="connsiteY4" fmla="*/ 3611 h 10000"/>
              <a:gd name="connsiteX0" fmla="*/ 14206 w 16488"/>
              <a:gd name="connsiteY0" fmla="*/ 3611 h 9506"/>
              <a:gd name="connsiteX1" fmla="*/ 0 w 16488"/>
              <a:gd name="connsiteY1" fmla="*/ 0 h 9506"/>
              <a:gd name="connsiteX2" fmla="*/ 386 w 16488"/>
              <a:gd name="connsiteY2" fmla="*/ 9506 h 9506"/>
              <a:gd name="connsiteX3" fmla="*/ 16488 w 16488"/>
              <a:gd name="connsiteY3" fmla="*/ 6207 h 9506"/>
              <a:gd name="connsiteX4" fmla="*/ 14206 w 16488"/>
              <a:gd name="connsiteY4" fmla="*/ 3611 h 9506"/>
              <a:gd name="connsiteX0" fmla="*/ 8616 w 10000"/>
              <a:gd name="connsiteY0" fmla="*/ 3799 h 10765"/>
              <a:gd name="connsiteX1" fmla="*/ 0 w 10000"/>
              <a:gd name="connsiteY1" fmla="*/ 0 h 10765"/>
              <a:gd name="connsiteX2" fmla="*/ 128 w 10000"/>
              <a:gd name="connsiteY2" fmla="*/ 10765 h 10765"/>
              <a:gd name="connsiteX3" fmla="*/ 10000 w 10000"/>
              <a:gd name="connsiteY3" fmla="*/ 6530 h 10765"/>
              <a:gd name="connsiteX4" fmla="*/ 8616 w 10000"/>
              <a:gd name="connsiteY4" fmla="*/ 3799 h 10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765">
                <a:moveTo>
                  <a:pt x="8616" y="3799"/>
                </a:moveTo>
                <a:lnTo>
                  <a:pt x="0" y="0"/>
                </a:lnTo>
                <a:cubicBezTo>
                  <a:pt x="78" y="3333"/>
                  <a:pt x="50" y="7432"/>
                  <a:pt x="128" y="10765"/>
                </a:cubicBezTo>
                <a:lnTo>
                  <a:pt x="10000" y="6530"/>
                </a:lnTo>
                <a:lnTo>
                  <a:pt x="8616" y="3799"/>
                </a:lnTo>
                <a:close/>
              </a:path>
            </a:pathLst>
          </a:custGeom>
          <a:gradFill rotWithShape="1">
            <a:gsLst>
              <a:gs pos="0">
                <a:srgbClr val="B2B2B2"/>
              </a:gs>
              <a:gs pos="100000">
                <a:srgbClr val="FFFFFF"/>
              </a:gs>
            </a:gsLst>
            <a:lin ang="0" scaled="1"/>
          </a:gradFill>
          <a:ln>
            <a:noFill/>
          </a:ln>
          <a:effectLst/>
          <a:extLst>
            <a:ext uri="{91240B29-F687-4F45-9708-019B960494DF}">
              <a14:hiddenLine xmlns:a14="http://schemas.microsoft.com/office/drawing/2010/main" w="9525">
                <a:solidFill>
                  <a:srgbClr val="DDDDDD"/>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50" name="Group 149">
            <a:extLst>
              <a:ext uri="{FF2B5EF4-FFF2-40B4-BE49-F238E27FC236}">
                <a16:creationId xmlns:a16="http://schemas.microsoft.com/office/drawing/2014/main" id="{B6427DD3-BCDC-1D47-B9EA-F052CBEE3779}"/>
              </a:ext>
            </a:extLst>
          </p:cNvPr>
          <p:cNvGrpSpPr/>
          <p:nvPr/>
        </p:nvGrpSpPr>
        <p:grpSpPr>
          <a:xfrm>
            <a:off x="6703144" y="3787222"/>
            <a:ext cx="586768" cy="904023"/>
            <a:chOff x="10910965" y="2513124"/>
            <a:chExt cx="586768" cy="904023"/>
          </a:xfrm>
        </p:grpSpPr>
        <p:sp>
          <p:nvSpPr>
            <p:cNvPr id="151" name="Rectangle 150">
              <a:extLst>
                <a:ext uri="{FF2B5EF4-FFF2-40B4-BE49-F238E27FC236}">
                  <a16:creationId xmlns:a16="http://schemas.microsoft.com/office/drawing/2014/main" id="{334B80B7-DAB2-0C45-A85B-02F9853489C8}"/>
                </a:ext>
              </a:extLst>
            </p:cNvPr>
            <p:cNvSpPr/>
            <p:nvPr/>
          </p:nvSpPr>
          <p:spPr>
            <a:xfrm>
              <a:off x="10916736" y="2513124"/>
              <a:ext cx="574264" cy="904023"/>
            </a:xfrm>
            <a:prstGeom prst="rect">
              <a:avLst/>
            </a:prstGeom>
            <a:solidFill>
              <a:schemeClr val="bg1"/>
            </a:solidFill>
            <a:ln w="19050">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152" name="Straight Connector 151">
              <a:extLst>
                <a:ext uri="{FF2B5EF4-FFF2-40B4-BE49-F238E27FC236}">
                  <a16:creationId xmlns:a16="http://schemas.microsoft.com/office/drawing/2014/main" id="{9B105EEA-CD5C-4D41-AA8D-44A16BCD200E}"/>
                </a:ext>
              </a:extLst>
            </p:cNvPr>
            <p:cNvCxnSpPr/>
            <p:nvPr/>
          </p:nvCxnSpPr>
          <p:spPr>
            <a:xfrm>
              <a:off x="10910965" y="2696064"/>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300FADAA-FF42-DC4F-B232-CEDC63569590}"/>
                </a:ext>
              </a:extLst>
            </p:cNvPr>
            <p:cNvCxnSpPr/>
            <p:nvPr/>
          </p:nvCxnSpPr>
          <p:spPr>
            <a:xfrm>
              <a:off x="10914332" y="2881753"/>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96243C39-7124-B447-92F8-07DFDCABC20C}"/>
                </a:ext>
              </a:extLst>
            </p:cNvPr>
            <p:cNvCxnSpPr/>
            <p:nvPr/>
          </p:nvCxnSpPr>
          <p:spPr>
            <a:xfrm>
              <a:off x="10923469" y="3064677"/>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D2849888-7EC3-EB4C-8BC1-51F7CF36C2D6}"/>
                </a:ext>
              </a:extLst>
            </p:cNvPr>
            <p:cNvCxnSpPr/>
            <p:nvPr/>
          </p:nvCxnSpPr>
          <p:spPr>
            <a:xfrm>
              <a:off x="10915293" y="3242073"/>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6" name="Group 155">
            <a:extLst>
              <a:ext uri="{FF2B5EF4-FFF2-40B4-BE49-F238E27FC236}">
                <a16:creationId xmlns:a16="http://schemas.microsoft.com/office/drawing/2014/main" id="{F01A9AD5-3D29-E044-89AB-2A8A2872A48C}"/>
              </a:ext>
            </a:extLst>
          </p:cNvPr>
          <p:cNvGrpSpPr/>
          <p:nvPr/>
        </p:nvGrpSpPr>
        <p:grpSpPr>
          <a:xfrm>
            <a:off x="7579444" y="2898730"/>
            <a:ext cx="586768" cy="904023"/>
            <a:chOff x="10910965" y="2513124"/>
            <a:chExt cx="586768" cy="904023"/>
          </a:xfrm>
        </p:grpSpPr>
        <p:sp>
          <p:nvSpPr>
            <p:cNvPr id="157" name="Rectangle 156">
              <a:extLst>
                <a:ext uri="{FF2B5EF4-FFF2-40B4-BE49-F238E27FC236}">
                  <a16:creationId xmlns:a16="http://schemas.microsoft.com/office/drawing/2014/main" id="{4FE038A7-CF8F-144F-89E6-58D5113323E4}"/>
                </a:ext>
              </a:extLst>
            </p:cNvPr>
            <p:cNvSpPr/>
            <p:nvPr/>
          </p:nvSpPr>
          <p:spPr>
            <a:xfrm>
              <a:off x="10916736" y="2513124"/>
              <a:ext cx="574264" cy="904023"/>
            </a:xfrm>
            <a:prstGeom prst="rect">
              <a:avLst/>
            </a:prstGeom>
            <a:solidFill>
              <a:schemeClr val="bg1"/>
            </a:solidFill>
            <a:ln w="19050">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158" name="Straight Connector 157">
              <a:extLst>
                <a:ext uri="{FF2B5EF4-FFF2-40B4-BE49-F238E27FC236}">
                  <a16:creationId xmlns:a16="http://schemas.microsoft.com/office/drawing/2014/main" id="{022D2CD4-E115-9446-9F3B-70153BE86FD0}"/>
                </a:ext>
              </a:extLst>
            </p:cNvPr>
            <p:cNvCxnSpPr/>
            <p:nvPr/>
          </p:nvCxnSpPr>
          <p:spPr>
            <a:xfrm>
              <a:off x="10910965" y="2696064"/>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8DA93D54-B8CD-E944-A9A0-CD19B3D9BEB3}"/>
                </a:ext>
              </a:extLst>
            </p:cNvPr>
            <p:cNvCxnSpPr/>
            <p:nvPr/>
          </p:nvCxnSpPr>
          <p:spPr>
            <a:xfrm>
              <a:off x="10914332" y="2881753"/>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8C307284-45EC-EF40-B8C6-ACFAE3B84F26}"/>
                </a:ext>
              </a:extLst>
            </p:cNvPr>
            <p:cNvCxnSpPr/>
            <p:nvPr/>
          </p:nvCxnSpPr>
          <p:spPr>
            <a:xfrm>
              <a:off x="10923469" y="3064677"/>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A5E51FF6-6B9B-CB46-932F-6752F8BC41C5}"/>
                </a:ext>
              </a:extLst>
            </p:cNvPr>
            <p:cNvCxnSpPr/>
            <p:nvPr/>
          </p:nvCxnSpPr>
          <p:spPr>
            <a:xfrm>
              <a:off x="10915293" y="3242073"/>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2" name="Freeform 6">
            <a:extLst>
              <a:ext uri="{FF2B5EF4-FFF2-40B4-BE49-F238E27FC236}">
                <a16:creationId xmlns:a16="http://schemas.microsoft.com/office/drawing/2014/main" id="{48AC5632-6C88-9B4F-8AC4-BA566F7E218B}"/>
              </a:ext>
            </a:extLst>
          </p:cNvPr>
          <p:cNvSpPr>
            <a:spLocks/>
          </p:cNvSpPr>
          <p:nvPr/>
        </p:nvSpPr>
        <p:spPr bwMode="auto">
          <a:xfrm>
            <a:off x="11694100" y="3035051"/>
            <a:ext cx="250825" cy="9302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63" name="Group 162">
            <a:extLst>
              <a:ext uri="{FF2B5EF4-FFF2-40B4-BE49-F238E27FC236}">
                <a16:creationId xmlns:a16="http://schemas.microsoft.com/office/drawing/2014/main" id="{7395260E-0495-5549-B67B-D0932B2922A1}"/>
              </a:ext>
            </a:extLst>
          </p:cNvPr>
          <p:cNvGrpSpPr/>
          <p:nvPr/>
        </p:nvGrpSpPr>
        <p:grpSpPr>
          <a:xfrm>
            <a:off x="11115911" y="3010917"/>
            <a:ext cx="586768" cy="904023"/>
            <a:chOff x="10910965" y="2513124"/>
            <a:chExt cx="586768" cy="904023"/>
          </a:xfrm>
        </p:grpSpPr>
        <p:sp>
          <p:nvSpPr>
            <p:cNvPr id="164" name="Rectangle 163">
              <a:extLst>
                <a:ext uri="{FF2B5EF4-FFF2-40B4-BE49-F238E27FC236}">
                  <a16:creationId xmlns:a16="http://schemas.microsoft.com/office/drawing/2014/main" id="{F9C766A0-70B1-1B4B-AE37-4A6E9AF88F33}"/>
                </a:ext>
              </a:extLst>
            </p:cNvPr>
            <p:cNvSpPr/>
            <p:nvPr/>
          </p:nvSpPr>
          <p:spPr>
            <a:xfrm>
              <a:off x="10916736" y="2513124"/>
              <a:ext cx="574264" cy="904023"/>
            </a:xfrm>
            <a:prstGeom prst="rect">
              <a:avLst/>
            </a:prstGeom>
            <a:solidFill>
              <a:schemeClr val="bg1"/>
            </a:solidFill>
            <a:ln w="19050">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165" name="Straight Connector 164">
              <a:extLst>
                <a:ext uri="{FF2B5EF4-FFF2-40B4-BE49-F238E27FC236}">
                  <a16:creationId xmlns:a16="http://schemas.microsoft.com/office/drawing/2014/main" id="{AC485D2E-710B-7446-BEF0-A9782257832E}"/>
                </a:ext>
              </a:extLst>
            </p:cNvPr>
            <p:cNvCxnSpPr/>
            <p:nvPr/>
          </p:nvCxnSpPr>
          <p:spPr>
            <a:xfrm>
              <a:off x="10910965" y="2696064"/>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67BF4BF4-4371-1D47-B858-D6B04135BAE0}"/>
                </a:ext>
              </a:extLst>
            </p:cNvPr>
            <p:cNvCxnSpPr/>
            <p:nvPr/>
          </p:nvCxnSpPr>
          <p:spPr>
            <a:xfrm>
              <a:off x="10914332" y="2881753"/>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02AEE228-C85E-AC45-B2C5-C8182C643EF4}"/>
                </a:ext>
              </a:extLst>
            </p:cNvPr>
            <p:cNvCxnSpPr/>
            <p:nvPr/>
          </p:nvCxnSpPr>
          <p:spPr>
            <a:xfrm>
              <a:off x="10923469" y="3064677"/>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0353931E-8944-EF4A-9720-7519EA6C48F0}"/>
                </a:ext>
              </a:extLst>
            </p:cNvPr>
            <p:cNvCxnSpPr/>
            <p:nvPr/>
          </p:nvCxnSpPr>
          <p:spPr>
            <a:xfrm>
              <a:off x="10915293" y="3242073"/>
              <a:ext cx="57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7" name="Group 124">
            <a:extLst>
              <a:ext uri="{FF2B5EF4-FFF2-40B4-BE49-F238E27FC236}">
                <a16:creationId xmlns:a16="http://schemas.microsoft.com/office/drawing/2014/main" id="{09EDE4D1-769E-664A-B492-F153D45C56DF}"/>
              </a:ext>
            </a:extLst>
          </p:cNvPr>
          <p:cNvGrpSpPr>
            <a:grpSpLocks/>
          </p:cNvGrpSpPr>
          <p:nvPr/>
        </p:nvGrpSpPr>
        <p:grpSpPr bwMode="auto">
          <a:xfrm>
            <a:off x="6734686" y="3170816"/>
            <a:ext cx="525463" cy="434975"/>
            <a:chOff x="-44" y="1473"/>
            <a:chExt cx="981" cy="1105"/>
          </a:xfrm>
        </p:grpSpPr>
        <p:pic>
          <p:nvPicPr>
            <p:cNvPr id="192" name="Picture 125" descr="desktop_computer_stylized_medium">
              <a:extLst>
                <a:ext uri="{FF2B5EF4-FFF2-40B4-BE49-F238E27FC236}">
                  <a16:creationId xmlns:a16="http://schemas.microsoft.com/office/drawing/2014/main" id="{BCF21B40-E1CC-014D-891D-609787EB16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3" name="Freeform 126">
              <a:extLst>
                <a:ext uri="{FF2B5EF4-FFF2-40B4-BE49-F238E27FC236}">
                  <a16:creationId xmlns:a16="http://schemas.microsoft.com/office/drawing/2014/main" id="{083D804D-E191-C349-B559-AC9913D588A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94" name="Freeform 12">
            <a:extLst>
              <a:ext uri="{FF2B5EF4-FFF2-40B4-BE49-F238E27FC236}">
                <a16:creationId xmlns:a16="http://schemas.microsoft.com/office/drawing/2014/main" id="{AC913105-44C9-2F4B-B4CF-997DA724B11C}"/>
              </a:ext>
            </a:extLst>
          </p:cNvPr>
          <p:cNvSpPr>
            <a:spLocks/>
          </p:cNvSpPr>
          <p:nvPr/>
        </p:nvSpPr>
        <p:spPr bwMode="auto">
          <a:xfrm flipH="1">
            <a:off x="6458525" y="3785623"/>
            <a:ext cx="250825" cy="9302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6" name="Line 33">
            <a:extLst>
              <a:ext uri="{FF2B5EF4-FFF2-40B4-BE49-F238E27FC236}">
                <a16:creationId xmlns:a16="http://schemas.microsoft.com/office/drawing/2014/main" id="{A9B30674-B59F-1643-8F90-1D2641E2102B}"/>
              </a:ext>
            </a:extLst>
          </p:cNvPr>
          <p:cNvSpPr>
            <a:spLocks noChangeShapeType="1"/>
          </p:cNvSpPr>
          <p:nvPr/>
        </p:nvSpPr>
        <p:spPr bwMode="auto">
          <a:xfrm flipH="1">
            <a:off x="7620575" y="3918973"/>
            <a:ext cx="923925" cy="866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7" name="Text Box 42">
            <a:extLst>
              <a:ext uri="{FF2B5EF4-FFF2-40B4-BE49-F238E27FC236}">
                <a16:creationId xmlns:a16="http://schemas.microsoft.com/office/drawing/2014/main" id="{45FD0EC2-A145-DC4A-9A60-DC5E453EC52B}"/>
              </a:ext>
            </a:extLst>
          </p:cNvPr>
          <p:cNvSpPr txBox="1">
            <a:spLocks noChangeArrowheads="1"/>
          </p:cNvSpPr>
          <p:nvPr/>
        </p:nvSpPr>
        <p:spPr bwMode="auto">
          <a:xfrm>
            <a:off x="6548410" y="2905399"/>
            <a:ext cx="913861"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C00000"/>
                </a:solidFill>
                <a:effectLst/>
                <a:uLnTx/>
                <a:uFillTx/>
                <a:latin typeface="Arial" panose="020B0604020202020204" pitchFamily="34" charset="0"/>
                <a:ea typeface="ＭＳ Ｐゴシック" panose="020B0600070205080204" pitchFamily="34" charset="-128"/>
                <a:cs typeface="+mn-cs"/>
              </a:rPr>
              <a:t>Host A</a:t>
            </a:r>
            <a:endParaRPr kumimoji="0" lang="en-US" altLang="en-US" sz="4000" b="0" i="0" u="none" strike="noStrike" kern="1200" cap="none" spc="0" normalizeH="0" baseline="0" noProof="0" dirty="0">
              <a:ln>
                <a:noFill/>
              </a:ln>
              <a:solidFill>
                <a:srgbClr val="C00000"/>
              </a:solidFill>
              <a:effectLst/>
              <a:uLnTx/>
              <a:uFillTx/>
              <a:latin typeface="Comic Sans MS" panose="030F0902030302020204" pitchFamily="66" charset="0"/>
              <a:ea typeface="ＭＳ Ｐゴシック" panose="020B0600070205080204" pitchFamily="34" charset="-128"/>
              <a:cs typeface="+mn-cs"/>
            </a:endParaRPr>
          </a:p>
        </p:txBody>
      </p:sp>
      <p:sp>
        <p:nvSpPr>
          <p:cNvPr id="198" name="Text Box 52">
            <a:extLst>
              <a:ext uri="{FF2B5EF4-FFF2-40B4-BE49-F238E27FC236}">
                <a16:creationId xmlns:a16="http://schemas.microsoft.com/office/drawing/2014/main" id="{4BAC9BCC-8A73-B14B-8D28-0C77BB126162}"/>
              </a:ext>
            </a:extLst>
          </p:cNvPr>
          <p:cNvSpPr txBox="1">
            <a:spLocks noChangeArrowheads="1"/>
          </p:cNvSpPr>
          <p:nvPr/>
        </p:nvSpPr>
        <p:spPr bwMode="auto">
          <a:xfrm>
            <a:off x="6544192" y="4834048"/>
            <a:ext cx="799129"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13A3"/>
                </a:solidFill>
                <a:effectLst/>
                <a:uLnTx/>
                <a:uFillTx/>
                <a:latin typeface="Arial" panose="020B0604020202020204" pitchFamily="34" charset="0"/>
                <a:ea typeface="ＭＳ Ｐゴシック" panose="020B0600070205080204" pitchFamily="34" charset="-128"/>
                <a:cs typeface="+mn-cs"/>
              </a:rPr>
              <a:t>Host B</a:t>
            </a:r>
            <a:endParaRPr kumimoji="0" lang="en-US" altLang="en-US" sz="4000" b="0" i="0" u="none" strike="noStrike" kern="1200" cap="none" spc="0" normalizeH="0" baseline="0" noProof="0" dirty="0">
              <a:ln>
                <a:noFill/>
              </a:ln>
              <a:solidFill>
                <a:srgbClr val="0013A3"/>
              </a:solidFill>
              <a:effectLst/>
              <a:uLnTx/>
              <a:uFillTx/>
              <a:latin typeface="Comic Sans MS" panose="030F0902030302020204" pitchFamily="66" charset="0"/>
              <a:ea typeface="ＭＳ Ｐゴシック" panose="020B0600070205080204" pitchFamily="34" charset="-128"/>
              <a:cs typeface="+mn-cs"/>
            </a:endParaRPr>
          </a:p>
        </p:txBody>
      </p:sp>
      <p:sp>
        <p:nvSpPr>
          <p:cNvPr id="199" name="Line 53">
            <a:extLst>
              <a:ext uri="{FF2B5EF4-FFF2-40B4-BE49-F238E27FC236}">
                <a16:creationId xmlns:a16="http://schemas.microsoft.com/office/drawing/2014/main" id="{8E626A5E-7769-D34B-B652-6F3C2A3740FB}"/>
              </a:ext>
            </a:extLst>
          </p:cNvPr>
          <p:cNvSpPr>
            <a:spLocks noChangeShapeType="1"/>
          </p:cNvSpPr>
          <p:nvPr/>
        </p:nvSpPr>
        <p:spPr bwMode="auto">
          <a:xfrm flipH="1">
            <a:off x="8106350" y="4319023"/>
            <a:ext cx="609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00" name="Line 54">
            <a:extLst>
              <a:ext uri="{FF2B5EF4-FFF2-40B4-BE49-F238E27FC236}">
                <a16:creationId xmlns:a16="http://schemas.microsoft.com/office/drawing/2014/main" id="{DFB6E6E2-8DA8-C549-8AC1-828F8F828431}"/>
              </a:ext>
            </a:extLst>
          </p:cNvPr>
          <p:cNvSpPr>
            <a:spLocks noChangeShapeType="1"/>
          </p:cNvSpPr>
          <p:nvPr/>
        </p:nvSpPr>
        <p:spPr bwMode="auto">
          <a:xfrm flipH="1">
            <a:off x="9725600" y="4319023"/>
            <a:ext cx="609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01" name="Line 55">
            <a:extLst>
              <a:ext uri="{FF2B5EF4-FFF2-40B4-BE49-F238E27FC236}">
                <a16:creationId xmlns:a16="http://schemas.microsoft.com/office/drawing/2014/main" id="{66F3E5E4-6136-594F-B2C6-BF81A4932B2E}"/>
              </a:ext>
            </a:extLst>
          </p:cNvPr>
          <p:cNvSpPr>
            <a:spLocks noChangeShapeType="1"/>
          </p:cNvSpPr>
          <p:nvPr/>
        </p:nvSpPr>
        <p:spPr bwMode="auto">
          <a:xfrm flipH="1">
            <a:off x="9849425" y="3918973"/>
            <a:ext cx="923925" cy="866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5" name="Line 57">
            <a:extLst>
              <a:ext uri="{FF2B5EF4-FFF2-40B4-BE49-F238E27FC236}">
                <a16:creationId xmlns:a16="http://schemas.microsoft.com/office/drawing/2014/main" id="{3D95A033-C14C-3448-9016-0C9E6C4CF3A2}"/>
              </a:ext>
            </a:extLst>
          </p:cNvPr>
          <p:cNvSpPr>
            <a:spLocks noChangeShapeType="1"/>
          </p:cNvSpPr>
          <p:nvPr/>
        </p:nvSpPr>
        <p:spPr bwMode="auto">
          <a:xfrm flipH="1">
            <a:off x="10771321" y="3919120"/>
            <a:ext cx="4397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36" name="Group 127">
            <a:extLst>
              <a:ext uri="{FF2B5EF4-FFF2-40B4-BE49-F238E27FC236}">
                <a16:creationId xmlns:a16="http://schemas.microsoft.com/office/drawing/2014/main" id="{879C5F16-9AAB-6840-B838-D482AFD339D0}"/>
              </a:ext>
            </a:extLst>
          </p:cNvPr>
          <p:cNvGrpSpPr>
            <a:grpSpLocks/>
          </p:cNvGrpSpPr>
          <p:nvPr/>
        </p:nvGrpSpPr>
        <p:grpSpPr bwMode="auto">
          <a:xfrm>
            <a:off x="11794112" y="3626873"/>
            <a:ext cx="231775" cy="441325"/>
            <a:chOff x="4140" y="429"/>
            <a:chExt cx="1425" cy="2396"/>
          </a:xfrm>
        </p:grpSpPr>
        <p:sp>
          <p:nvSpPr>
            <p:cNvPr id="237" name="Freeform 128">
              <a:extLst>
                <a:ext uri="{FF2B5EF4-FFF2-40B4-BE49-F238E27FC236}">
                  <a16:creationId xmlns:a16="http://schemas.microsoft.com/office/drawing/2014/main" id="{EEE9D070-85E1-B647-B7C8-1DB5376AB2DB}"/>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8" name="Rectangle 129">
              <a:extLst>
                <a:ext uri="{FF2B5EF4-FFF2-40B4-BE49-F238E27FC236}">
                  <a16:creationId xmlns:a16="http://schemas.microsoft.com/office/drawing/2014/main" id="{E73B241F-DFB6-C64D-BF7F-84EE703171DB}"/>
                </a:ext>
              </a:extLst>
            </p:cNvPr>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9" name="Freeform 130">
              <a:extLst>
                <a:ext uri="{FF2B5EF4-FFF2-40B4-BE49-F238E27FC236}">
                  <a16:creationId xmlns:a16="http://schemas.microsoft.com/office/drawing/2014/main" id="{64CD10E5-9AA0-9F41-9104-ED6E9D5A2A7B}"/>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40" name="Freeform 131">
              <a:extLst>
                <a:ext uri="{FF2B5EF4-FFF2-40B4-BE49-F238E27FC236}">
                  <a16:creationId xmlns:a16="http://schemas.microsoft.com/office/drawing/2014/main" id="{8E369838-B1C5-9B4A-8873-925C9867C0AC}"/>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41" name="Rectangle 132">
              <a:extLst>
                <a:ext uri="{FF2B5EF4-FFF2-40B4-BE49-F238E27FC236}">
                  <a16:creationId xmlns:a16="http://schemas.microsoft.com/office/drawing/2014/main" id="{44FFFEBD-8F73-6E40-B407-310565525D04}"/>
                </a:ext>
              </a:extLst>
            </p:cNvPr>
            <p:cNvSpPr>
              <a:spLocks noChangeArrowheads="1"/>
            </p:cNvSpPr>
            <p:nvPr/>
          </p:nvSpPr>
          <p:spPr bwMode="auto">
            <a:xfrm>
              <a:off x="4208" y="696"/>
              <a:ext cx="595" cy="43"/>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42" name="Group 133">
              <a:extLst>
                <a:ext uri="{FF2B5EF4-FFF2-40B4-BE49-F238E27FC236}">
                  <a16:creationId xmlns:a16="http://schemas.microsoft.com/office/drawing/2014/main" id="{6C449BB4-7723-4842-B85A-6CD8ADE6EEF7}"/>
                </a:ext>
              </a:extLst>
            </p:cNvPr>
            <p:cNvGrpSpPr>
              <a:grpSpLocks/>
            </p:cNvGrpSpPr>
            <p:nvPr/>
          </p:nvGrpSpPr>
          <p:grpSpPr bwMode="auto">
            <a:xfrm>
              <a:off x="4749" y="668"/>
              <a:ext cx="581" cy="145"/>
              <a:chOff x="614" y="2568"/>
              <a:chExt cx="725" cy="139"/>
            </a:xfrm>
          </p:grpSpPr>
          <p:sp>
            <p:nvSpPr>
              <p:cNvPr id="267" name="AutoShape 134">
                <a:extLst>
                  <a:ext uri="{FF2B5EF4-FFF2-40B4-BE49-F238E27FC236}">
                    <a16:creationId xmlns:a16="http://schemas.microsoft.com/office/drawing/2014/main" id="{580CA213-4512-FA45-88F9-266D67459446}"/>
                  </a:ext>
                </a:extLst>
              </p:cNvPr>
              <p:cNvSpPr>
                <a:spLocks noChangeArrowheads="1"/>
              </p:cNvSpPr>
              <p:nvPr/>
            </p:nvSpPr>
            <p:spPr bwMode="auto">
              <a:xfrm>
                <a:off x="609" y="2570"/>
                <a:ext cx="731"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68" name="AutoShape 135">
                <a:extLst>
                  <a:ext uri="{FF2B5EF4-FFF2-40B4-BE49-F238E27FC236}">
                    <a16:creationId xmlns:a16="http://schemas.microsoft.com/office/drawing/2014/main" id="{7BFC849C-499A-0845-9AF3-BC589CDB087E}"/>
                  </a:ext>
                </a:extLst>
              </p:cNvPr>
              <p:cNvSpPr>
                <a:spLocks noChangeArrowheads="1"/>
              </p:cNvSpPr>
              <p:nvPr/>
            </p:nvSpPr>
            <p:spPr bwMode="auto">
              <a:xfrm>
                <a:off x="621" y="2587"/>
                <a:ext cx="706"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43" name="Rectangle 136">
              <a:extLst>
                <a:ext uri="{FF2B5EF4-FFF2-40B4-BE49-F238E27FC236}">
                  <a16:creationId xmlns:a16="http://schemas.microsoft.com/office/drawing/2014/main" id="{B0208157-D9CE-EF44-A82A-B9CE3EFD6F21}"/>
                </a:ext>
              </a:extLst>
            </p:cNvPr>
            <p:cNvSpPr>
              <a:spLocks noChangeArrowheads="1"/>
            </p:cNvSpPr>
            <p:nvPr/>
          </p:nvSpPr>
          <p:spPr bwMode="auto">
            <a:xfrm>
              <a:off x="4228" y="1015"/>
              <a:ext cx="595"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44" name="Group 137">
              <a:extLst>
                <a:ext uri="{FF2B5EF4-FFF2-40B4-BE49-F238E27FC236}">
                  <a16:creationId xmlns:a16="http://schemas.microsoft.com/office/drawing/2014/main" id="{6411A460-4D2F-6042-B3FA-7877FC08542A}"/>
                </a:ext>
              </a:extLst>
            </p:cNvPr>
            <p:cNvGrpSpPr>
              <a:grpSpLocks/>
            </p:cNvGrpSpPr>
            <p:nvPr/>
          </p:nvGrpSpPr>
          <p:grpSpPr bwMode="auto">
            <a:xfrm>
              <a:off x="4747" y="994"/>
              <a:ext cx="581" cy="134"/>
              <a:chOff x="614" y="2568"/>
              <a:chExt cx="725" cy="139"/>
            </a:xfrm>
          </p:grpSpPr>
          <p:sp>
            <p:nvSpPr>
              <p:cNvPr id="265" name="AutoShape 138">
                <a:extLst>
                  <a:ext uri="{FF2B5EF4-FFF2-40B4-BE49-F238E27FC236}">
                    <a16:creationId xmlns:a16="http://schemas.microsoft.com/office/drawing/2014/main" id="{2528368F-0A05-EE46-8F4D-04BE346F7E39}"/>
                  </a:ext>
                </a:extLst>
              </p:cNvPr>
              <p:cNvSpPr>
                <a:spLocks noChangeArrowheads="1"/>
              </p:cNvSpPr>
              <p:nvPr/>
            </p:nvSpPr>
            <p:spPr bwMode="auto">
              <a:xfrm>
                <a:off x="612" y="2572"/>
                <a:ext cx="731" cy="134"/>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66" name="AutoShape 139">
                <a:extLst>
                  <a:ext uri="{FF2B5EF4-FFF2-40B4-BE49-F238E27FC236}">
                    <a16:creationId xmlns:a16="http://schemas.microsoft.com/office/drawing/2014/main" id="{3B97611D-398F-1A45-996D-38BD9822FA17}"/>
                  </a:ext>
                </a:extLst>
              </p:cNvPr>
              <p:cNvSpPr>
                <a:spLocks noChangeArrowheads="1"/>
              </p:cNvSpPr>
              <p:nvPr/>
            </p:nvSpPr>
            <p:spPr bwMode="auto">
              <a:xfrm>
                <a:off x="624" y="2590"/>
                <a:ext cx="706" cy="9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45" name="Rectangle 140">
              <a:extLst>
                <a:ext uri="{FF2B5EF4-FFF2-40B4-BE49-F238E27FC236}">
                  <a16:creationId xmlns:a16="http://schemas.microsoft.com/office/drawing/2014/main" id="{4932601C-B73A-F24F-A7F0-F545FC9D85F6}"/>
                </a:ext>
              </a:extLst>
            </p:cNvPr>
            <p:cNvSpPr>
              <a:spLocks noChangeArrowheads="1"/>
            </p:cNvSpPr>
            <p:nvPr/>
          </p:nvSpPr>
          <p:spPr bwMode="auto">
            <a:xfrm>
              <a:off x="4218" y="1360"/>
              <a:ext cx="595" cy="43"/>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6" name="Rectangle 141">
              <a:extLst>
                <a:ext uri="{FF2B5EF4-FFF2-40B4-BE49-F238E27FC236}">
                  <a16:creationId xmlns:a16="http://schemas.microsoft.com/office/drawing/2014/main" id="{2E798033-84E0-4046-8123-A3E022BD0D0D}"/>
                </a:ext>
              </a:extLst>
            </p:cNvPr>
            <p:cNvSpPr>
              <a:spLocks noChangeArrowheads="1"/>
            </p:cNvSpPr>
            <p:nvPr/>
          </p:nvSpPr>
          <p:spPr bwMode="auto">
            <a:xfrm>
              <a:off x="4228" y="1653"/>
              <a:ext cx="595"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47" name="Group 142">
              <a:extLst>
                <a:ext uri="{FF2B5EF4-FFF2-40B4-BE49-F238E27FC236}">
                  <a16:creationId xmlns:a16="http://schemas.microsoft.com/office/drawing/2014/main" id="{CD337402-4020-0C40-A87E-04755B4A7EFA}"/>
                </a:ext>
              </a:extLst>
            </p:cNvPr>
            <p:cNvGrpSpPr>
              <a:grpSpLocks/>
            </p:cNvGrpSpPr>
            <p:nvPr/>
          </p:nvGrpSpPr>
          <p:grpSpPr bwMode="auto">
            <a:xfrm>
              <a:off x="4735" y="1627"/>
              <a:ext cx="582" cy="151"/>
              <a:chOff x="614" y="2568"/>
              <a:chExt cx="725" cy="139"/>
            </a:xfrm>
          </p:grpSpPr>
          <p:sp>
            <p:nvSpPr>
              <p:cNvPr id="263" name="AutoShape 143">
                <a:extLst>
                  <a:ext uri="{FF2B5EF4-FFF2-40B4-BE49-F238E27FC236}">
                    <a16:creationId xmlns:a16="http://schemas.microsoft.com/office/drawing/2014/main" id="{9BAD2454-875B-1040-9ABC-295C5238C730}"/>
                  </a:ext>
                </a:extLst>
              </p:cNvPr>
              <p:cNvSpPr>
                <a:spLocks noChangeArrowheads="1"/>
              </p:cNvSpPr>
              <p:nvPr/>
            </p:nvSpPr>
            <p:spPr bwMode="auto">
              <a:xfrm>
                <a:off x="614" y="2568"/>
                <a:ext cx="730" cy="198"/>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64" name="AutoShape 144">
                <a:extLst>
                  <a:ext uri="{FF2B5EF4-FFF2-40B4-BE49-F238E27FC236}">
                    <a16:creationId xmlns:a16="http://schemas.microsoft.com/office/drawing/2014/main" id="{811AD1F7-D00A-2044-8EE8-E002D9859C32}"/>
                  </a:ext>
                </a:extLst>
              </p:cNvPr>
              <p:cNvSpPr>
                <a:spLocks noChangeArrowheads="1"/>
              </p:cNvSpPr>
              <p:nvPr/>
            </p:nvSpPr>
            <p:spPr bwMode="auto">
              <a:xfrm>
                <a:off x="627" y="2584"/>
                <a:ext cx="70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48" name="Freeform 145">
              <a:extLst>
                <a:ext uri="{FF2B5EF4-FFF2-40B4-BE49-F238E27FC236}">
                  <a16:creationId xmlns:a16="http://schemas.microsoft.com/office/drawing/2014/main" id="{A082C83D-EAED-5146-8038-BE6D0CD214E0}"/>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49" name="Group 146">
              <a:extLst>
                <a:ext uri="{FF2B5EF4-FFF2-40B4-BE49-F238E27FC236}">
                  <a16:creationId xmlns:a16="http://schemas.microsoft.com/office/drawing/2014/main" id="{F3E31BE7-8EE9-F941-912B-D2464A54CE69}"/>
                </a:ext>
              </a:extLst>
            </p:cNvPr>
            <p:cNvGrpSpPr>
              <a:grpSpLocks/>
            </p:cNvGrpSpPr>
            <p:nvPr/>
          </p:nvGrpSpPr>
          <p:grpSpPr bwMode="auto">
            <a:xfrm>
              <a:off x="4739" y="1327"/>
              <a:ext cx="582" cy="139"/>
              <a:chOff x="614" y="2568"/>
              <a:chExt cx="725" cy="139"/>
            </a:xfrm>
          </p:grpSpPr>
          <p:sp>
            <p:nvSpPr>
              <p:cNvPr id="261" name="AutoShape 147">
                <a:extLst>
                  <a:ext uri="{FF2B5EF4-FFF2-40B4-BE49-F238E27FC236}">
                    <a16:creationId xmlns:a16="http://schemas.microsoft.com/office/drawing/2014/main" id="{732FE339-8FD2-B042-A014-EB19D7B67501}"/>
                  </a:ext>
                </a:extLst>
              </p:cNvPr>
              <p:cNvSpPr>
                <a:spLocks noChangeArrowheads="1"/>
              </p:cNvSpPr>
              <p:nvPr/>
            </p:nvSpPr>
            <p:spPr bwMode="auto">
              <a:xfrm>
                <a:off x="609" y="2566"/>
                <a:ext cx="730" cy="138"/>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62" name="AutoShape 148">
                <a:extLst>
                  <a:ext uri="{FF2B5EF4-FFF2-40B4-BE49-F238E27FC236}">
                    <a16:creationId xmlns:a16="http://schemas.microsoft.com/office/drawing/2014/main" id="{DB2D76FA-CDCC-F543-9A55-827409AD12DE}"/>
                  </a:ext>
                </a:extLst>
              </p:cNvPr>
              <p:cNvSpPr>
                <a:spLocks noChangeArrowheads="1"/>
              </p:cNvSpPr>
              <p:nvPr/>
            </p:nvSpPr>
            <p:spPr bwMode="auto">
              <a:xfrm>
                <a:off x="622" y="2584"/>
                <a:ext cx="705"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50" name="Rectangle 149">
              <a:extLst>
                <a:ext uri="{FF2B5EF4-FFF2-40B4-BE49-F238E27FC236}">
                  <a16:creationId xmlns:a16="http://schemas.microsoft.com/office/drawing/2014/main" id="{4AFD3D79-1011-034D-82FF-36956F3D9F31}"/>
                </a:ext>
              </a:extLst>
            </p:cNvPr>
            <p:cNvSpPr>
              <a:spLocks noChangeArrowheads="1"/>
            </p:cNvSpPr>
            <p:nvPr/>
          </p:nvSpPr>
          <p:spPr bwMode="auto">
            <a:xfrm>
              <a:off x="5253" y="429"/>
              <a:ext cx="68" cy="2293"/>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1" name="Freeform 150">
              <a:extLst>
                <a:ext uri="{FF2B5EF4-FFF2-40B4-BE49-F238E27FC236}">
                  <a16:creationId xmlns:a16="http://schemas.microsoft.com/office/drawing/2014/main" id="{52F521AF-DEC9-9748-8982-D368DDC2B6BB}"/>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2" name="Freeform 151">
              <a:extLst>
                <a:ext uri="{FF2B5EF4-FFF2-40B4-BE49-F238E27FC236}">
                  <a16:creationId xmlns:a16="http://schemas.microsoft.com/office/drawing/2014/main" id="{79F218C2-4B51-FB41-BB3E-2CB4FAE1682A}"/>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3" name="Oval 152">
              <a:extLst>
                <a:ext uri="{FF2B5EF4-FFF2-40B4-BE49-F238E27FC236}">
                  <a16:creationId xmlns:a16="http://schemas.microsoft.com/office/drawing/2014/main" id="{D16EE320-03FD-2743-B02B-D5E39593FF78}"/>
                </a:ext>
              </a:extLst>
            </p:cNvPr>
            <p:cNvSpPr>
              <a:spLocks noChangeArrowheads="1"/>
            </p:cNvSpPr>
            <p:nvPr/>
          </p:nvSpPr>
          <p:spPr bwMode="auto">
            <a:xfrm>
              <a:off x="5516" y="2610"/>
              <a:ext cx="49" cy="95"/>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4" name="Freeform 153">
              <a:extLst>
                <a:ext uri="{FF2B5EF4-FFF2-40B4-BE49-F238E27FC236}">
                  <a16:creationId xmlns:a16="http://schemas.microsoft.com/office/drawing/2014/main" id="{325E7068-4B41-AE4C-965D-DA302E309038}"/>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5" name="AutoShape 154">
              <a:extLst>
                <a:ext uri="{FF2B5EF4-FFF2-40B4-BE49-F238E27FC236}">
                  <a16:creationId xmlns:a16="http://schemas.microsoft.com/office/drawing/2014/main" id="{1527CD1D-4826-F249-8CC0-8D803950A593}"/>
                </a:ext>
              </a:extLst>
            </p:cNvPr>
            <p:cNvSpPr>
              <a:spLocks noChangeArrowheads="1"/>
            </p:cNvSpPr>
            <p:nvPr/>
          </p:nvSpPr>
          <p:spPr bwMode="auto">
            <a:xfrm>
              <a:off x="4140" y="2678"/>
              <a:ext cx="1201" cy="147"/>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6" name="AutoShape 155">
              <a:extLst>
                <a:ext uri="{FF2B5EF4-FFF2-40B4-BE49-F238E27FC236}">
                  <a16:creationId xmlns:a16="http://schemas.microsoft.com/office/drawing/2014/main" id="{4137A0DF-EEBF-3340-81E2-30FAAE1292FF}"/>
                </a:ext>
              </a:extLst>
            </p:cNvPr>
            <p:cNvSpPr>
              <a:spLocks noChangeArrowheads="1"/>
            </p:cNvSpPr>
            <p:nvPr/>
          </p:nvSpPr>
          <p:spPr bwMode="auto">
            <a:xfrm>
              <a:off x="4208" y="2713"/>
              <a:ext cx="1064" cy="78"/>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7" name="Oval 156">
              <a:extLst>
                <a:ext uri="{FF2B5EF4-FFF2-40B4-BE49-F238E27FC236}">
                  <a16:creationId xmlns:a16="http://schemas.microsoft.com/office/drawing/2014/main" id="{E1E6F14E-95D9-CC4D-BAB1-1C12B1C1A4A9}"/>
                </a:ext>
              </a:extLst>
            </p:cNvPr>
            <p:cNvSpPr>
              <a:spLocks noChangeArrowheads="1"/>
            </p:cNvSpPr>
            <p:nvPr/>
          </p:nvSpPr>
          <p:spPr bwMode="auto">
            <a:xfrm>
              <a:off x="4306" y="2385"/>
              <a:ext cx="156" cy="13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8" name="Oval 157">
              <a:extLst>
                <a:ext uri="{FF2B5EF4-FFF2-40B4-BE49-F238E27FC236}">
                  <a16:creationId xmlns:a16="http://schemas.microsoft.com/office/drawing/2014/main" id="{6F01C793-1A32-CA48-99E6-4C06A214A404}"/>
                </a:ext>
              </a:extLst>
            </p:cNvPr>
            <p:cNvSpPr>
              <a:spLocks noChangeArrowheads="1"/>
            </p:cNvSpPr>
            <p:nvPr/>
          </p:nvSpPr>
          <p:spPr bwMode="auto">
            <a:xfrm>
              <a:off x="4482" y="2385"/>
              <a:ext cx="166" cy="138"/>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259" name="Oval 158">
              <a:extLst>
                <a:ext uri="{FF2B5EF4-FFF2-40B4-BE49-F238E27FC236}">
                  <a16:creationId xmlns:a16="http://schemas.microsoft.com/office/drawing/2014/main" id="{3B94657D-9B77-1941-9CBF-A2C7591AF42A}"/>
                </a:ext>
              </a:extLst>
            </p:cNvPr>
            <p:cNvSpPr>
              <a:spLocks noChangeArrowheads="1"/>
            </p:cNvSpPr>
            <p:nvPr/>
          </p:nvSpPr>
          <p:spPr bwMode="auto">
            <a:xfrm>
              <a:off x="4657" y="2377"/>
              <a:ext cx="166" cy="147"/>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60" name="Rectangle 159">
              <a:extLst>
                <a:ext uri="{FF2B5EF4-FFF2-40B4-BE49-F238E27FC236}">
                  <a16:creationId xmlns:a16="http://schemas.microsoft.com/office/drawing/2014/main" id="{4C98791A-5A95-B940-9F34-EFDEF8150F81}"/>
                </a:ext>
              </a:extLst>
            </p:cNvPr>
            <p:cNvSpPr>
              <a:spLocks noChangeArrowheads="1"/>
            </p:cNvSpPr>
            <p:nvPr/>
          </p:nvSpPr>
          <p:spPr bwMode="auto">
            <a:xfrm>
              <a:off x="5057" y="1834"/>
              <a:ext cx="88" cy="758"/>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269" name="Group 160">
            <a:extLst>
              <a:ext uri="{FF2B5EF4-FFF2-40B4-BE49-F238E27FC236}">
                <a16:creationId xmlns:a16="http://schemas.microsoft.com/office/drawing/2014/main" id="{AD8E3A61-2C5A-CC41-9933-891EC27B5015}"/>
              </a:ext>
            </a:extLst>
          </p:cNvPr>
          <p:cNvGrpSpPr>
            <a:grpSpLocks/>
          </p:cNvGrpSpPr>
          <p:nvPr/>
        </p:nvGrpSpPr>
        <p:grpSpPr bwMode="auto">
          <a:xfrm>
            <a:off x="6138643" y="4529725"/>
            <a:ext cx="525463" cy="434975"/>
            <a:chOff x="-44" y="1473"/>
            <a:chExt cx="981" cy="1105"/>
          </a:xfrm>
        </p:grpSpPr>
        <p:pic>
          <p:nvPicPr>
            <p:cNvPr id="270" name="Picture 161" descr="desktop_computer_stylized_medium">
              <a:extLst>
                <a:ext uri="{FF2B5EF4-FFF2-40B4-BE49-F238E27FC236}">
                  <a16:creationId xmlns:a16="http://schemas.microsoft.com/office/drawing/2014/main" id="{01E7AFB7-5DE3-CA4A-A50A-BEADA26B11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1" name="Freeform 162">
              <a:extLst>
                <a:ext uri="{FF2B5EF4-FFF2-40B4-BE49-F238E27FC236}">
                  <a16:creationId xmlns:a16="http://schemas.microsoft.com/office/drawing/2014/main" id="{4E443E40-A128-4E43-A736-B0C7F3C2A94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72" name="Group 163">
            <a:extLst>
              <a:ext uri="{FF2B5EF4-FFF2-40B4-BE49-F238E27FC236}">
                <a16:creationId xmlns:a16="http://schemas.microsoft.com/office/drawing/2014/main" id="{C476CE94-C91A-0846-B6B7-05E77113879F}"/>
              </a:ext>
            </a:extLst>
          </p:cNvPr>
          <p:cNvGrpSpPr>
            <a:grpSpLocks/>
          </p:cNvGrpSpPr>
          <p:nvPr/>
        </p:nvGrpSpPr>
        <p:grpSpPr bwMode="auto">
          <a:xfrm>
            <a:off x="11476612" y="4592073"/>
            <a:ext cx="231775" cy="441325"/>
            <a:chOff x="4140" y="429"/>
            <a:chExt cx="1425" cy="2396"/>
          </a:xfrm>
        </p:grpSpPr>
        <p:sp>
          <p:nvSpPr>
            <p:cNvPr id="273" name="Freeform 164">
              <a:extLst>
                <a:ext uri="{FF2B5EF4-FFF2-40B4-BE49-F238E27FC236}">
                  <a16:creationId xmlns:a16="http://schemas.microsoft.com/office/drawing/2014/main" id="{7E23E3E7-6D0C-A747-B7EB-BCB232D5625B}"/>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74" name="Rectangle 165">
              <a:extLst>
                <a:ext uri="{FF2B5EF4-FFF2-40B4-BE49-F238E27FC236}">
                  <a16:creationId xmlns:a16="http://schemas.microsoft.com/office/drawing/2014/main" id="{814A29A9-35F7-F44A-86DF-9F21E4CCB44D}"/>
                </a:ext>
              </a:extLst>
            </p:cNvPr>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5" name="Freeform 166">
              <a:extLst>
                <a:ext uri="{FF2B5EF4-FFF2-40B4-BE49-F238E27FC236}">
                  <a16:creationId xmlns:a16="http://schemas.microsoft.com/office/drawing/2014/main" id="{B8E9398E-F70E-104C-BC4B-6FFD09F2BA4D}"/>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76" name="Freeform 167">
              <a:extLst>
                <a:ext uri="{FF2B5EF4-FFF2-40B4-BE49-F238E27FC236}">
                  <a16:creationId xmlns:a16="http://schemas.microsoft.com/office/drawing/2014/main" id="{5AC97C88-7A57-AC44-A1DE-BDAB3D1F0E3C}"/>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77" name="Rectangle 168">
              <a:extLst>
                <a:ext uri="{FF2B5EF4-FFF2-40B4-BE49-F238E27FC236}">
                  <a16:creationId xmlns:a16="http://schemas.microsoft.com/office/drawing/2014/main" id="{229AF22C-8CDF-2B47-88DF-3B0B587AB207}"/>
                </a:ext>
              </a:extLst>
            </p:cNvPr>
            <p:cNvSpPr>
              <a:spLocks noChangeArrowheads="1"/>
            </p:cNvSpPr>
            <p:nvPr/>
          </p:nvSpPr>
          <p:spPr bwMode="auto">
            <a:xfrm>
              <a:off x="4208" y="696"/>
              <a:ext cx="595" cy="43"/>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78" name="Group 169">
              <a:extLst>
                <a:ext uri="{FF2B5EF4-FFF2-40B4-BE49-F238E27FC236}">
                  <a16:creationId xmlns:a16="http://schemas.microsoft.com/office/drawing/2014/main" id="{0515312F-DE85-5641-B779-E8991ECBE8F8}"/>
                </a:ext>
              </a:extLst>
            </p:cNvPr>
            <p:cNvGrpSpPr>
              <a:grpSpLocks/>
            </p:cNvGrpSpPr>
            <p:nvPr/>
          </p:nvGrpSpPr>
          <p:grpSpPr bwMode="auto">
            <a:xfrm>
              <a:off x="4749" y="668"/>
              <a:ext cx="581" cy="145"/>
              <a:chOff x="614" y="2568"/>
              <a:chExt cx="725" cy="139"/>
            </a:xfrm>
          </p:grpSpPr>
          <p:sp>
            <p:nvSpPr>
              <p:cNvPr id="303" name="AutoShape 170">
                <a:extLst>
                  <a:ext uri="{FF2B5EF4-FFF2-40B4-BE49-F238E27FC236}">
                    <a16:creationId xmlns:a16="http://schemas.microsoft.com/office/drawing/2014/main" id="{1534A008-335A-184E-AD46-396A2FE37196}"/>
                  </a:ext>
                </a:extLst>
              </p:cNvPr>
              <p:cNvSpPr>
                <a:spLocks noChangeArrowheads="1"/>
              </p:cNvSpPr>
              <p:nvPr/>
            </p:nvSpPr>
            <p:spPr bwMode="auto">
              <a:xfrm>
                <a:off x="609" y="2570"/>
                <a:ext cx="731"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04" name="AutoShape 171">
                <a:extLst>
                  <a:ext uri="{FF2B5EF4-FFF2-40B4-BE49-F238E27FC236}">
                    <a16:creationId xmlns:a16="http://schemas.microsoft.com/office/drawing/2014/main" id="{7B78E6A8-DEDF-8144-B322-E4206C6E43DF}"/>
                  </a:ext>
                </a:extLst>
              </p:cNvPr>
              <p:cNvSpPr>
                <a:spLocks noChangeArrowheads="1"/>
              </p:cNvSpPr>
              <p:nvPr/>
            </p:nvSpPr>
            <p:spPr bwMode="auto">
              <a:xfrm>
                <a:off x="621" y="2587"/>
                <a:ext cx="706"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79" name="Rectangle 172">
              <a:extLst>
                <a:ext uri="{FF2B5EF4-FFF2-40B4-BE49-F238E27FC236}">
                  <a16:creationId xmlns:a16="http://schemas.microsoft.com/office/drawing/2014/main" id="{41B3D22D-F506-A448-A3D5-682181A47A70}"/>
                </a:ext>
              </a:extLst>
            </p:cNvPr>
            <p:cNvSpPr>
              <a:spLocks noChangeArrowheads="1"/>
            </p:cNvSpPr>
            <p:nvPr/>
          </p:nvSpPr>
          <p:spPr bwMode="auto">
            <a:xfrm>
              <a:off x="4228" y="1015"/>
              <a:ext cx="595"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80" name="Group 173">
              <a:extLst>
                <a:ext uri="{FF2B5EF4-FFF2-40B4-BE49-F238E27FC236}">
                  <a16:creationId xmlns:a16="http://schemas.microsoft.com/office/drawing/2014/main" id="{BAB53084-6436-7444-ACD5-5E7D01263E2B}"/>
                </a:ext>
              </a:extLst>
            </p:cNvPr>
            <p:cNvGrpSpPr>
              <a:grpSpLocks/>
            </p:cNvGrpSpPr>
            <p:nvPr/>
          </p:nvGrpSpPr>
          <p:grpSpPr bwMode="auto">
            <a:xfrm>
              <a:off x="4747" y="994"/>
              <a:ext cx="581" cy="134"/>
              <a:chOff x="614" y="2568"/>
              <a:chExt cx="725" cy="139"/>
            </a:xfrm>
          </p:grpSpPr>
          <p:sp>
            <p:nvSpPr>
              <p:cNvPr id="301" name="AutoShape 174">
                <a:extLst>
                  <a:ext uri="{FF2B5EF4-FFF2-40B4-BE49-F238E27FC236}">
                    <a16:creationId xmlns:a16="http://schemas.microsoft.com/office/drawing/2014/main" id="{0369A39A-40F1-844B-BF97-43EE1A3A2ACD}"/>
                  </a:ext>
                </a:extLst>
              </p:cNvPr>
              <p:cNvSpPr>
                <a:spLocks noChangeArrowheads="1"/>
              </p:cNvSpPr>
              <p:nvPr/>
            </p:nvSpPr>
            <p:spPr bwMode="auto">
              <a:xfrm>
                <a:off x="612" y="2572"/>
                <a:ext cx="731" cy="134"/>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02" name="AutoShape 175">
                <a:extLst>
                  <a:ext uri="{FF2B5EF4-FFF2-40B4-BE49-F238E27FC236}">
                    <a16:creationId xmlns:a16="http://schemas.microsoft.com/office/drawing/2014/main" id="{D7484B32-60C3-FA43-A0AA-A0D628003D7E}"/>
                  </a:ext>
                </a:extLst>
              </p:cNvPr>
              <p:cNvSpPr>
                <a:spLocks noChangeArrowheads="1"/>
              </p:cNvSpPr>
              <p:nvPr/>
            </p:nvSpPr>
            <p:spPr bwMode="auto">
              <a:xfrm>
                <a:off x="624" y="2590"/>
                <a:ext cx="706" cy="9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81" name="Rectangle 176">
              <a:extLst>
                <a:ext uri="{FF2B5EF4-FFF2-40B4-BE49-F238E27FC236}">
                  <a16:creationId xmlns:a16="http://schemas.microsoft.com/office/drawing/2014/main" id="{47F75A27-CD31-C143-9419-3EFB2593973E}"/>
                </a:ext>
              </a:extLst>
            </p:cNvPr>
            <p:cNvSpPr>
              <a:spLocks noChangeArrowheads="1"/>
            </p:cNvSpPr>
            <p:nvPr/>
          </p:nvSpPr>
          <p:spPr bwMode="auto">
            <a:xfrm>
              <a:off x="4218" y="1360"/>
              <a:ext cx="595" cy="43"/>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2" name="Rectangle 177">
              <a:extLst>
                <a:ext uri="{FF2B5EF4-FFF2-40B4-BE49-F238E27FC236}">
                  <a16:creationId xmlns:a16="http://schemas.microsoft.com/office/drawing/2014/main" id="{EBB2CB62-D2FD-C047-94B4-C2C954564AFA}"/>
                </a:ext>
              </a:extLst>
            </p:cNvPr>
            <p:cNvSpPr>
              <a:spLocks noChangeArrowheads="1"/>
            </p:cNvSpPr>
            <p:nvPr/>
          </p:nvSpPr>
          <p:spPr bwMode="auto">
            <a:xfrm>
              <a:off x="4228" y="1653"/>
              <a:ext cx="595"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83" name="Group 178">
              <a:extLst>
                <a:ext uri="{FF2B5EF4-FFF2-40B4-BE49-F238E27FC236}">
                  <a16:creationId xmlns:a16="http://schemas.microsoft.com/office/drawing/2014/main" id="{E30BEF1D-E99C-EF4F-A2DE-968E737192AA}"/>
                </a:ext>
              </a:extLst>
            </p:cNvPr>
            <p:cNvGrpSpPr>
              <a:grpSpLocks/>
            </p:cNvGrpSpPr>
            <p:nvPr/>
          </p:nvGrpSpPr>
          <p:grpSpPr bwMode="auto">
            <a:xfrm>
              <a:off x="4735" y="1627"/>
              <a:ext cx="582" cy="151"/>
              <a:chOff x="614" y="2568"/>
              <a:chExt cx="725" cy="139"/>
            </a:xfrm>
          </p:grpSpPr>
          <p:sp>
            <p:nvSpPr>
              <p:cNvPr id="299" name="AutoShape 179">
                <a:extLst>
                  <a:ext uri="{FF2B5EF4-FFF2-40B4-BE49-F238E27FC236}">
                    <a16:creationId xmlns:a16="http://schemas.microsoft.com/office/drawing/2014/main" id="{F4DDADBC-B242-A44B-A408-F26BF5F85024}"/>
                  </a:ext>
                </a:extLst>
              </p:cNvPr>
              <p:cNvSpPr>
                <a:spLocks noChangeArrowheads="1"/>
              </p:cNvSpPr>
              <p:nvPr/>
            </p:nvSpPr>
            <p:spPr bwMode="auto">
              <a:xfrm>
                <a:off x="614" y="2568"/>
                <a:ext cx="730" cy="198"/>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00" name="AutoShape 180">
                <a:extLst>
                  <a:ext uri="{FF2B5EF4-FFF2-40B4-BE49-F238E27FC236}">
                    <a16:creationId xmlns:a16="http://schemas.microsoft.com/office/drawing/2014/main" id="{44C7D4E7-B87F-0F46-9357-55FA60430CB1}"/>
                  </a:ext>
                </a:extLst>
              </p:cNvPr>
              <p:cNvSpPr>
                <a:spLocks noChangeArrowheads="1"/>
              </p:cNvSpPr>
              <p:nvPr/>
            </p:nvSpPr>
            <p:spPr bwMode="auto">
              <a:xfrm>
                <a:off x="627" y="2584"/>
                <a:ext cx="70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84" name="Freeform 181">
              <a:extLst>
                <a:ext uri="{FF2B5EF4-FFF2-40B4-BE49-F238E27FC236}">
                  <a16:creationId xmlns:a16="http://schemas.microsoft.com/office/drawing/2014/main" id="{06EF0D71-8E6B-284F-8EA0-661C363088B6}"/>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85" name="Group 182">
              <a:extLst>
                <a:ext uri="{FF2B5EF4-FFF2-40B4-BE49-F238E27FC236}">
                  <a16:creationId xmlns:a16="http://schemas.microsoft.com/office/drawing/2014/main" id="{6A155784-A945-0F47-A39B-31F367A22CCA}"/>
                </a:ext>
              </a:extLst>
            </p:cNvPr>
            <p:cNvGrpSpPr>
              <a:grpSpLocks/>
            </p:cNvGrpSpPr>
            <p:nvPr/>
          </p:nvGrpSpPr>
          <p:grpSpPr bwMode="auto">
            <a:xfrm>
              <a:off x="4739" y="1327"/>
              <a:ext cx="582" cy="139"/>
              <a:chOff x="614" y="2568"/>
              <a:chExt cx="725" cy="139"/>
            </a:xfrm>
          </p:grpSpPr>
          <p:sp>
            <p:nvSpPr>
              <p:cNvPr id="297" name="AutoShape 183">
                <a:extLst>
                  <a:ext uri="{FF2B5EF4-FFF2-40B4-BE49-F238E27FC236}">
                    <a16:creationId xmlns:a16="http://schemas.microsoft.com/office/drawing/2014/main" id="{22B4B462-8B3B-7C4D-A454-5B71818EBC57}"/>
                  </a:ext>
                </a:extLst>
              </p:cNvPr>
              <p:cNvSpPr>
                <a:spLocks noChangeArrowheads="1"/>
              </p:cNvSpPr>
              <p:nvPr/>
            </p:nvSpPr>
            <p:spPr bwMode="auto">
              <a:xfrm>
                <a:off x="609" y="2566"/>
                <a:ext cx="730" cy="138"/>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98" name="AutoShape 184">
                <a:extLst>
                  <a:ext uri="{FF2B5EF4-FFF2-40B4-BE49-F238E27FC236}">
                    <a16:creationId xmlns:a16="http://schemas.microsoft.com/office/drawing/2014/main" id="{409F6314-B504-4546-8602-B7F2622A98DF}"/>
                  </a:ext>
                </a:extLst>
              </p:cNvPr>
              <p:cNvSpPr>
                <a:spLocks noChangeArrowheads="1"/>
              </p:cNvSpPr>
              <p:nvPr/>
            </p:nvSpPr>
            <p:spPr bwMode="auto">
              <a:xfrm>
                <a:off x="622" y="2584"/>
                <a:ext cx="705"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86" name="Rectangle 185">
              <a:extLst>
                <a:ext uri="{FF2B5EF4-FFF2-40B4-BE49-F238E27FC236}">
                  <a16:creationId xmlns:a16="http://schemas.microsoft.com/office/drawing/2014/main" id="{AF2779F2-42B0-3548-98BC-AAAD42547200}"/>
                </a:ext>
              </a:extLst>
            </p:cNvPr>
            <p:cNvSpPr>
              <a:spLocks noChangeArrowheads="1"/>
            </p:cNvSpPr>
            <p:nvPr/>
          </p:nvSpPr>
          <p:spPr bwMode="auto">
            <a:xfrm>
              <a:off x="5253" y="429"/>
              <a:ext cx="68" cy="2293"/>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7" name="Freeform 186">
              <a:extLst>
                <a:ext uri="{FF2B5EF4-FFF2-40B4-BE49-F238E27FC236}">
                  <a16:creationId xmlns:a16="http://schemas.microsoft.com/office/drawing/2014/main" id="{7820BB4F-C7CB-BA4F-BE2B-ACCFBB678F2B}"/>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88" name="Freeform 187">
              <a:extLst>
                <a:ext uri="{FF2B5EF4-FFF2-40B4-BE49-F238E27FC236}">
                  <a16:creationId xmlns:a16="http://schemas.microsoft.com/office/drawing/2014/main" id="{A1A403FF-DEAA-3D46-A5ED-A9AF23D9C5AD}"/>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89" name="Oval 188">
              <a:extLst>
                <a:ext uri="{FF2B5EF4-FFF2-40B4-BE49-F238E27FC236}">
                  <a16:creationId xmlns:a16="http://schemas.microsoft.com/office/drawing/2014/main" id="{F39A85A5-F2E7-8645-BCBC-3F68037F8275}"/>
                </a:ext>
              </a:extLst>
            </p:cNvPr>
            <p:cNvSpPr>
              <a:spLocks noChangeArrowheads="1"/>
            </p:cNvSpPr>
            <p:nvPr/>
          </p:nvSpPr>
          <p:spPr bwMode="auto">
            <a:xfrm>
              <a:off x="5516" y="2610"/>
              <a:ext cx="49" cy="95"/>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90" name="Freeform 189">
              <a:extLst>
                <a:ext uri="{FF2B5EF4-FFF2-40B4-BE49-F238E27FC236}">
                  <a16:creationId xmlns:a16="http://schemas.microsoft.com/office/drawing/2014/main" id="{0CB2E7B8-94AB-4F40-879D-C205945B4196}"/>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1" name="AutoShape 190">
              <a:extLst>
                <a:ext uri="{FF2B5EF4-FFF2-40B4-BE49-F238E27FC236}">
                  <a16:creationId xmlns:a16="http://schemas.microsoft.com/office/drawing/2014/main" id="{B6C28932-399E-9147-AD60-584710E9C015}"/>
                </a:ext>
              </a:extLst>
            </p:cNvPr>
            <p:cNvSpPr>
              <a:spLocks noChangeArrowheads="1"/>
            </p:cNvSpPr>
            <p:nvPr/>
          </p:nvSpPr>
          <p:spPr bwMode="auto">
            <a:xfrm>
              <a:off x="4140" y="2678"/>
              <a:ext cx="1201" cy="147"/>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92" name="AutoShape 191">
              <a:extLst>
                <a:ext uri="{FF2B5EF4-FFF2-40B4-BE49-F238E27FC236}">
                  <a16:creationId xmlns:a16="http://schemas.microsoft.com/office/drawing/2014/main" id="{F9F7B82B-B598-F440-A518-BFE64EF662D5}"/>
                </a:ext>
              </a:extLst>
            </p:cNvPr>
            <p:cNvSpPr>
              <a:spLocks noChangeArrowheads="1"/>
            </p:cNvSpPr>
            <p:nvPr/>
          </p:nvSpPr>
          <p:spPr bwMode="auto">
            <a:xfrm>
              <a:off x="4208" y="2713"/>
              <a:ext cx="1064" cy="78"/>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93" name="Oval 192">
              <a:extLst>
                <a:ext uri="{FF2B5EF4-FFF2-40B4-BE49-F238E27FC236}">
                  <a16:creationId xmlns:a16="http://schemas.microsoft.com/office/drawing/2014/main" id="{512A4325-4F66-844C-85B1-4C936DB52511}"/>
                </a:ext>
              </a:extLst>
            </p:cNvPr>
            <p:cNvSpPr>
              <a:spLocks noChangeArrowheads="1"/>
            </p:cNvSpPr>
            <p:nvPr/>
          </p:nvSpPr>
          <p:spPr bwMode="auto">
            <a:xfrm>
              <a:off x="4306" y="2385"/>
              <a:ext cx="156" cy="13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94" name="Oval 193">
              <a:extLst>
                <a:ext uri="{FF2B5EF4-FFF2-40B4-BE49-F238E27FC236}">
                  <a16:creationId xmlns:a16="http://schemas.microsoft.com/office/drawing/2014/main" id="{42DC5D9A-8390-1D4A-A8C1-3C193D975CBF}"/>
                </a:ext>
              </a:extLst>
            </p:cNvPr>
            <p:cNvSpPr>
              <a:spLocks noChangeArrowheads="1"/>
            </p:cNvSpPr>
            <p:nvPr/>
          </p:nvSpPr>
          <p:spPr bwMode="auto">
            <a:xfrm>
              <a:off x="4482" y="2385"/>
              <a:ext cx="166" cy="138"/>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295" name="Oval 194">
              <a:extLst>
                <a:ext uri="{FF2B5EF4-FFF2-40B4-BE49-F238E27FC236}">
                  <a16:creationId xmlns:a16="http://schemas.microsoft.com/office/drawing/2014/main" id="{2D7703BC-D6FE-9D4A-BE5F-ACBE696F02D9}"/>
                </a:ext>
              </a:extLst>
            </p:cNvPr>
            <p:cNvSpPr>
              <a:spLocks noChangeArrowheads="1"/>
            </p:cNvSpPr>
            <p:nvPr/>
          </p:nvSpPr>
          <p:spPr bwMode="auto">
            <a:xfrm>
              <a:off x="4657" y="2377"/>
              <a:ext cx="166" cy="147"/>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96" name="Rectangle 195">
              <a:extLst>
                <a:ext uri="{FF2B5EF4-FFF2-40B4-BE49-F238E27FC236}">
                  <a16:creationId xmlns:a16="http://schemas.microsoft.com/office/drawing/2014/main" id="{88471DD5-00EF-B34A-BAA1-AA8AE7CFB119}"/>
                </a:ext>
              </a:extLst>
            </p:cNvPr>
            <p:cNvSpPr>
              <a:spLocks noChangeArrowheads="1"/>
            </p:cNvSpPr>
            <p:nvPr/>
          </p:nvSpPr>
          <p:spPr bwMode="auto">
            <a:xfrm>
              <a:off x="5057" y="1834"/>
              <a:ext cx="88" cy="758"/>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05" name="Line 57">
            <a:extLst>
              <a:ext uri="{FF2B5EF4-FFF2-40B4-BE49-F238E27FC236}">
                <a16:creationId xmlns:a16="http://schemas.microsoft.com/office/drawing/2014/main" id="{198CECD8-AC19-4441-B07E-D812C1E4B022}"/>
              </a:ext>
            </a:extLst>
          </p:cNvPr>
          <p:cNvSpPr>
            <a:spLocks noChangeShapeType="1"/>
          </p:cNvSpPr>
          <p:nvPr/>
        </p:nvSpPr>
        <p:spPr bwMode="auto">
          <a:xfrm flipH="1">
            <a:off x="9859265" y="4784283"/>
            <a:ext cx="82220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06" name="Line 57">
            <a:extLst>
              <a:ext uri="{FF2B5EF4-FFF2-40B4-BE49-F238E27FC236}">
                <a16:creationId xmlns:a16="http://schemas.microsoft.com/office/drawing/2014/main" id="{E3F52AFD-CA05-E145-A13D-BB73559D50E0}"/>
              </a:ext>
            </a:extLst>
          </p:cNvPr>
          <p:cNvSpPr>
            <a:spLocks noChangeShapeType="1"/>
          </p:cNvSpPr>
          <p:nvPr/>
        </p:nvSpPr>
        <p:spPr bwMode="auto">
          <a:xfrm flipH="1">
            <a:off x="8105494" y="3916776"/>
            <a:ext cx="4397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07" name="Line 57">
            <a:extLst>
              <a:ext uri="{FF2B5EF4-FFF2-40B4-BE49-F238E27FC236}">
                <a16:creationId xmlns:a16="http://schemas.microsoft.com/office/drawing/2014/main" id="{1C06B2BF-A77D-004B-A9F1-4A7417598B7E}"/>
              </a:ext>
            </a:extLst>
          </p:cNvPr>
          <p:cNvSpPr>
            <a:spLocks noChangeShapeType="1"/>
          </p:cNvSpPr>
          <p:nvPr/>
        </p:nvSpPr>
        <p:spPr bwMode="auto">
          <a:xfrm flipH="1">
            <a:off x="7184060" y="4786628"/>
            <a:ext cx="4397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08" name="Freeform 91">
            <a:extLst>
              <a:ext uri="{FF2B5EF4-FFF2-40B4-BE49-F238E27FC236}">
                <a16:creationId xmlns:a16="http://schemas.microsoft.com/office/drawing/2014/main" id="{DCEE1836-E089-0E43-AA83-3C4D23A24812}"/>
              </a:ext>
            </a:extLst>
          </p:cNvPr>
          <p:cNvSpPr>
            <a:spLocks/>
          </p:cNvSpPr>
          <p:nvPr/>
        </p:nvSpPr>
        <p:spPr bwMode="auto">
          <a:xfrm>
            <a:off x="7944425" y="3004573"/>
            <a:ext cx="3429000" cy="1276350"/>
          </a:xfrm>
          <a:custGeom>
            <a:avLst/>
            <a:gdLst>
              <a:gd name="T0" fmla="*/ 0 w 2160"/>
              <a:gd name="T1" fmla="*/ 0 h 804"/>
              <a:gd name="T2" fmla="*/ 0 w 2160"/>
              <a:gd name="T3" fmla="*/ 2147483647 h 804"/>
              <a:gd name="T4" fmla="*/ 2147483647 w 2160"/>
              <a:gd name="T5" fmla="*/ 2147483647 h 804"/>
              <a:gd name="T6" fmla="*/ 2147483647 w 2160"/>
              <a:gd name="T7" fmla="*/ 2147483647 h 804"/>
              <a:gd name="T8" fmla="*/ 2147483647 w 2160"/>
              <a:gd name="T9" fmla="*/ 2147483647 h 804"/>
              <a:gd name="T10" fmla="*/ 2147483647 w 2160"/>
              <a:gd name="T11" fmla="*/ 2147483647 h 804"/>
              <a:gd name="T12" fmla="*/ 2147483647 w 2160"/>
              <a:gd name="T13" fmla="*/ 2147483647 h 804"/>
              <a:gd name="T14" fmla="*/ 2147483647 w 2160"/>
              <a:gd name="T15" fmla="*/ 2147483647 h 8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 h="804">
                <a:moveTo>
                  <a:pt x="0" y="0"/>
                </a:moveTo>
                <a:lnTo>
                  <a:pt x="0" y="594"/>
                </a:lnTo>
                <a:lnTo>
                  <a:pt x="402" y="600"/>
                </a:lnTo>
                <a:lnTo>
                  <a:pt x="216" y="804"/>
                </a:lnTo>
                <a:lnTo>
                  <a:pt x="1446" y="804"/>
                </a:lnTo>
                <a:lnTo>
                  <a:pt x="1770" y="524"/>
                </a:lnTo>
                <a:lnTo>
                  <a:pt x="2160" y="516"/>
                </a:lnTo>
                <a:lnTo>
                  <a:pt x="2160" y="48"/>
                </a:lnTo>
              </a:path>
            </a:pathLst>
          </a:custGeom>
          <a:noFill/>
          <a:ln w="3810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309" name="Group 308">
            <a:extLst>
              <a:ext uri="{FF2B5EF4-FFF2-40B4-BE49-F238E27FC236}">
                <a16:creationId xmlns:a16="http://schemas.microsoft.com/office/drawing/2014/main" id="{07632497-C7A3-5D43-A16B-0B4F26B7ADF5}"/>
              </a:ext>
            </a:extLst>
          </p:cNvPr>
          <p:cNvGrpSpPr/>
          <p:nvPr/>
        </p:nvGrpSpPr>
        <p:grpSpPr>
          <a:xfrm>
            <a:off x="6953825" y="3833248"/>
            <a:ext cx="4000500" cy="1028700"/>
            <a:chOff x="5641439" y="2685215"/>
            <a:chExt cx="4000500" cy="1028700"/>
          </a:xfrm>
        </p:grpSpPr>
        <p:sp>
          <p:nvSpPr>
            <p:cNvPr id="310" name="Oval 73">
              <a:extLst>
                <a:ext uri="{FF2B5EF4-FFF2-40B4-BE49-F238E27FC236}">
                  <a16:creationId xmlns:a16="http://schemas.microsoft.com/office/drawing/2014/main" id="{ED516131-17AE-C440-B198-2569A5BF2255}"/>
                </a:ext>
              </a:extLst>
            </p:cNvPr>
            <p:cNvSpPr>
              <a:spLocks noChangeArrowheads="1"/>
            </p:cNvSpPr>
            <p:nvPr/>
          </p:nvSpPr>
          <p:spPr bwMode="auto">
            <a:xfrm>
              <a:off x="5641439" y="2685215"/>
              <a:ext cx="92075" cy="90487"/>
            </a:xfrm>
            <a:prstGeom prst="ellipse">
              <a:avLst/>
            </a:prstGeom>
            <a:solidFill>
              <a:srgbClr val="0013A3"/>
            </a:solidFill>
            <a:ln w="9525">
              <a:solidFill>
                <a:srgbClr val="0013A3"/>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11" name="Freeform 90">
              <a:extLst>
                <a:ext uri="{FF2B5EF4-FFF2-40B4-BE49-F238E27FC236}">
                  <a16:creationId xmlns:a16="http://schemas.microsoft.com/office/drawing/2014/main" id="{3B8EFAC6-AD78-9046-A67E-7BBA82E667EB}"/>
                </a:ext>
              </a:extLst>
            </p:cNvPr>
            <p:cNvSpPr>
              <a:spLocks/>
            </p:cNvSpPr>
            <p:nvPr/>
          </p:nvSpPr>
          <p:spPr bwMode="auto">
            <a:xfrm>
              <a:off x="5689064" y="2761415"/>
              <a:ext cx="3952875" cy="952500"/>
            </a:xfrm>
            <a:custGeom>
              <a:avLst/>
              <a:gdLst>
                <a:gd name="T0" fmla="*/ 0 w 6225"/>
                <a:gd name="T1" fmla="*/ 0 h 1501"/>
                <a:gd name="T2" fmla="*/ 0 w 6225"/>
                <a:gd name="T3" fmla="*/ 2147483647 h 1501"/>
                <a:gd name="T4" fmla="*/ 2147483647 w 6225"/>
                <a:gd name="T5" fmla="*/ 2147483647 h 1501"/>
                <a:gd name="T6" fmla="*/ 2147483647 w 6225"/>
                <a:gd name="T7" fmla="*/ 2147483647 h 1501"/>
                <a:gd name="T8" fmla="*/ 2147483647 w 6225"/>
                <a:gd name="T9" fmla="*/ 2147483647 h 1501"/>
                <a:gd name="T10" fmla="*/ 2147483647 w 6225"/>
                <a:gd name="T11" fmla="*/ 2147483647 h 1501"/>
                <a:gd name="T12" fmla="*/ 2147483647 w 6225"/>
                <a:gd name="T13" fmla="*/ 2147483647 h 1501"/>
                <a:gd name="T14" fmla="*/ 2147483647 w 6225"/>
                <a:gd name="T15" fmla="*/ 2147483647 h 150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225" h="1501">
                  <a:moveTo>
                    <a:pt x="0" y="0"/>
                  </a:moveTo>
                  <a:lnTo>
                    <a:pt x="0" y="1486"/>
                  </a:lnTo>
                  <a:lnTo>
                    <a:pt x="1005" y="1501"/>
                  </a:lnTo>
                  <a:lnTo>
                    <a:pt x="1860" y="706"/>
                  </a:lnTo>
                  <a:lnTo>
                    <a:pt x="5085" y="721"/>
                  </a:lnTo>
                  <a:lnTo>
                    <a:pt x="4305" y="1456"/>
                  </a:lnTo>
                  <a:lnTo>
                    <a:pt x="6225" y="1456"/>
                  </a:lnTo>
                  <a:lnTo>
                    <a:pt x="6220" y="391"/>
                  </a:lnTo>
                </a:path>
              </a:pathLst>
            </a:custGeom>
            <a:noFill/>
            <a:ln w="38100" cmpd="sng">
              <a:solidFill>
                <a:srgbClr val="0013A3"/>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312" name="Group 311">
            <a:extLst>
              <a:ext uri="{FF2B5EF4-FFF2-40B4-BE49-F238E27FC236}">
                <a16:creationId xmlns:a16="http://schemas.microsoft.com/office/drawing/2014/main" id="{88E9FDF2-59AD-0849-94F0-90E7C39F4845}"/>
              </a:ext>
            </a:extLst>
          </p:cNvPr>
          <p:cNvGrpSpPr/>
          <p:nvPr/>
        </p:nvGrpSpPr>
        <p:grpSpPr>
          <a:xfrm>
            <a:off x="9381310" y="4130418"/>
            <a:ext cx="486450" cy="380335"/>
            <a:chOff x="7493876" y="2774731"/>
            <a:chExt cx="1481958" cy="894622"/>
          </a:xfrm>
        </p:grpSpPr>
        <p:sp>
          <p:nvSpPr>
            <p:cNvPr id="313" name="Freeform 312">
              <a:extLst>
                <a:ext uri="{FF2B5EF4-FFF2-40B4-BE49-F238E27FC236}">
                  <a16:creationId xmlns:a16="http://schemas.microsoft.com/office/drawing/2014/main" id="{43B8EDE0-230C-5542-B921-8F0ABAF1CBD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14" name="Oval 313">
              <a:extLst>
                <a:ext uri="{FF2B5EF4-FFF2-40B4-BE49-F238E27FC236}">
                  <a16:creationId xmlns:a16="http://schemas.microsoft.com/office/drawing/2014/main" id="{A0803D89-4B4C-1B4A-BA1C-522F051281C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15" name="Group 314">
              <a:extLst>
                <a:ext uri="{FF2B5EF4-FFF2-40B4-BE49-F238E27FC236}">
                  <a16:creationId xmlns:a16="http://schemas.microsoft.com/office/drawing/2014/main" id="{1101A5E5-CF40-804C-82BD-E8B63F1BC2AC}"/>
                </a:ext>
              </a:extLst>
            </p:cNvPr>
            <p:cNvGrpSpPr/>
            <p:nvPr/>
          </p:nvGrpSpPr>
          <p:grpSpPr>
            <a:xfrm>
              <a:off x="7713663" y="2848339"/>
              <a:ext cx="1042107" cy="425543"/>
              <a:chOff x="7786941" y="2884917"/>
              <a:chExt cx="897649" cy="353919"/>
            </a:xfrm>
          </p:grpSpPr>
          <p:sp>
            <p:nvSpPr>
              <p:cNvPr id="316" name="Freeform 315">
                <a:extLst>
                  <a:ext uri="{FF2B5EF4-FFF2-40B4-BE49-F238E27FC236}">
                    <a16:creationId xmlns:a16="http://schemas.microsoft.com/office/drawing/2014/main" id="{A40BF2E1-9425-BF47-9B1B-8AE2332218C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7" name="Freeform 316">
                <a:extLst>
                  <a:ext uri="{FF2B5EF4-FFF2-40B4-BE49-F238E27FC236}">
                    <a16:creationId xmlns:a16="http://schemas.microsoft.com/office/drawing/2014/main" id="{024B7FE2-D299-5444-BD23-74A1953D9C1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8" name="Freeform 317">
                <a:extLst>
                  <a:ext uri="{FF2B5EF4-FFF2-40B4-BE49-F238E27FC236}">
                    <a16:creationId xmlns:a16="http://schemas.microsoft.com/office/drawing/2014/main" id="{51583098-B4D9-DC4A-AED4-1FAEFC9C7D2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9" name="Freeform 318">
                <a:extLst>
                  <a:ext uri="{FF2B5EF4-FFF2-40B4-BE49-F238E27FC236}">
                    <a16:creationId xmlns:a16="http://schemas.microsoft.com/office/drawing/2014/main" id="{4DE1CA49-F338-444B-BB9A-F2991CA7D73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69" name="Group 168">
            <a:extLst>
              <a:ext uri="{FF2B5EF4-FFF2-40B4-BE49-F238E27FC236}">
                <a16:creationId xmlns:a16="http://schemas.microsoft.com/office/drawing/2014/main" id="{88E9FDF2-59AD-0849-94F0-90E7C39F4845}"/>
              </a:ext>
            </a:extLst>
          </p:cNvPr>
          <p:cNvGrpSpPr/>
          <p:nvPr/>
        </p:nvGrpSpPr>
        <p:grpSpPr>
          <a:xfrm>
            <a:off x="8582097" y="4152331"/>
            <a:ext cx="486450" cy="363840"/>
            <a:chOff x="7493876" y="2774731"/>
            <a:chExt cx="1481958" cy="894622"/>
          </a:xfrm>
        </p:grpSpPr>
        <p:sp>
          <p:nvSpPr>
            <p:cNvPr id="170" name="Freeform 169">
              <a:extLst>
                <a:ext uri="{FF2B5EF4-FFF2-40B4-BE49-F238E27FC236}">
                  <a16:creationId xmlns:a16="http://schemas.microsoft.com/office/drawing/2014/main" id="{43B8EDE0-230C-5542-B921-8F0ABAF1CBD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1" name="Oval 170">
              <a:extLst>
                <a:ext uri="{FF2B5EF4-FFF2-40B4-BE49-F238E27FC236}">
                  <a16:creationId xmlns:a16="http://schemas.microsoft.com/office/drawing/2014/main" id="{A0803D89-4B4C-1B4A-BA1C-522F051281C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72" name="Group 171">
              <a:extLst>
                <a:ext uri="{FF2B5EF4-FFF2-40B4-BE49-F238E27FC236}">
                  <a16:creationId xmlns:a16="http://schemas.microsoft.com/office/drawing/2014/main" id="{1101A5E5-CF40-804C-82BD-E8B63F1BC2AC}"/>
                </a:ext>
              </a:extLst>
            </p:cNvPr>
            <p:cNvGrpSpPr/>
            <p:nvPr/>
          </p:nvGrpSpPr>
          <p:grpSpPr>
            <a:xfrm>
              <a:off x="7713663" y="2848339"/>
              <a:ext cx="1042107" cy="425543"/>
              <a:chOff x="7786941" y="2884917"/>
              <a:chExt cx="897649" cy="353919"/>
            </a:xfrm>
          </p:grpSpPr>
          <p:sp>
            <p:nvSpPr>
              <p:cNvPr id="173" name="Freeform 172">
                <a:extLst>
                  <a:ext uri="{FF2B5EF4-FFF2-40B4-BE49-F238E27FC236}">
                    <a16:creationId xmlns:a16="http://schemas.microsoft.com/office/drawing/2014/main" id="{A40BF2E1-9425-BF47-9B1B-8AE2332218C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4" name="Freeform 173">
                <a:extLst>
                  <a:ext uri="{FF2B5EF4-FFF2-40B4-BE49-F238E27FC236}">
                    <a16:creationId xmlns:a16="http://schemas.microsoft.com/office/drawing/2014/main" id="{024B7FE2-D299-5444-BD23-74A1953D9C1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5" name="Freeform 184">
                <a:extLst>
                  <a:ext uri="{FF2B5EF4-FFF2-40B4-BE49-F238E27FC236}">
                    <a16:creationId xmlns:a16="http://schemas.microsoft.com/office/drawing/2014/main" id="{51583098-B4D9-DC4A-AED4-1FAEFC9C7D2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6" name="Freeform 185">
                <a:extLst>
                  <a:ext uri="{FF2B5EF4-FFF2-40B4-BE49-F238E27FC236}">
                    <a16:creationId xmlns:a16="http://schemas.microsoft.com/office/drawing/2014/main" id="{4DE1CA49-F338-444B-BB9A-F2991CA7D73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51125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ectangle 3">
            <a:extLst>
              <a:ext uri="{FF2B5EF4-FFF2-40B4-BE49-F238E27FC236}">
                <a16:creationId xmlns:a16="http://schemas.microsoft.com/office/drawing/2014/main" id="{4AEA1865-8C28-134C-8B6C-07E3981D0325}"/>
              </a:ext>
            </a:extLst>
          </p:cNvPr>
          <p:cNvSpPr txBox="1">
            <a:spLocks noChangeArrowheads="1"/>
          </p:cNvSpPr>
          <p:nvPr/>
        </p:nvSpPr>
        <p:spPr>
          <a:xfrm>
            <a:off x="252804" y="755183"/>
            <a:ext cx="11209623" cy="2962128"/>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0044" indent="-252413">
              <a:defRPr/>
            </a:pPr>
            <a:r>
              <a:rPr lang="en-US" sz="2400" dirty="0" smtClean="0">
                <a:solidFill>
                  <a:srgbClr val="C00000"/>
                </a:solidFill>
                <a:latin typeface="Avenir Book" panose="020B0503020203020204" pitchFamily="34" charset="-78"/>
                <a:cs typeface="Avenir Book" panose="020B0503020203020204" pitchFamily="34" charset="-78"/>
              </a:rPr>
              <a:t>The </a:t>
            </a:r>
            <a:r>
              <a:rPr lang="en-US" sz="2400" dirty="0">
                <a:solidFill>
                  <a:srgbClr val="C00000"/>
                </a:solidFill>
                <a:latin typeface="Avenir Book" panose="020B0503020203020204" pitchFamily="34" charset="-78"/>
                <a:cs typeface="Avenir Book" panose="020B0503020203020204" pitchFamily="34" charset="-78"/>
              </a:rPr>
              <a:t>senders need to adapt/tune the sending rates to match the </a:t>
            </a:r>
            <a:r>
              <a:rPr lang="en-US" sz="2400" dirty="0">
                <a:solidFill>
                  <a:srgbClr val="0000FF"/>
                </a:solidFill>
                <a:latin typeface="Avenir Book" panose="020B0503020203020204" pitchFamily="34" charset="-78"/>
                <a:cs typeface="Avenir Book" panose="020B0503020203020204" pitchFamily="34" charset="-78"/>
              </a:rPr>
              <a:t>available bandwidth </a:t>
            </a:r>
            <a:r>
              <a:rPr lang="en-US" sz="2400" dirty="0">
                <a:solidFill>
                  <a:srgbClr val="C00000"/>
                </a:solidFill>
                <a:latin typeface="Avenir Book" panose="020B0503020203020204" pitchFamily="34" charset="-78"/>
                <a:cs typeface="Avenir Book" panose="020B0503020203020204" pitchFamily="34" charset="-78"/>
              </a:rPr>
              <a:t>of the </a:t>
            </a:r>
            <a:r>
              <a:rPr lang="en-US" sz="2400" dirty="0">
                <a:solidFill>
                  <a:srgbClr val="0000FF"/>
                </a:solidFill>
                <a:latin typeface="Avenir Book" panose="020B0503020203020204" pitchFamily="34" charset="-78"/>
                <a:cs typeface="Avenir Book" panose="020B0503020203020204" pitchFamily="34" charset="-78"/>
              </a:rPr>
              <a:t>bottleneck link</a:t>
            </a:r>
          </a:p>
          <a:p>
            <a:pPr marL="807244" lvl="1" indent="-252413">
              <a:defRPr/>
            </a:pPr>
            <a:r>
              <a:rPr lang="en-US" sz="2000" dirty="0">
                <a:solidFill>
                  <a:prstClr val="black"/>
                </a:solidFill>
                <a:latin typeface="Avenir Book" panose="020B0503020203020204" pitchFamily="34" charset="-78"/>
                <a:cs typeface="Avenir Book" panose="020B0503020203020204" pitchFamily="34" charset="-78"/>
                <a:sym typeface="Wingdings" panose="05000000000000000000" pitchFamily="2" charset="2"/>
              </a:rPr>
              <a:t>Sending rate= function (available bandwidth of the bottleneck link) </a:t>
            </a:r>
            <a:endParaRPr lang="en-US" sz="2000" dirty="0" smtClean="0">
              <a:solidFill>
                <a:prstClr val="black"/>
              </a:solidFill>
              <a:latin typeface="Avenir Book" panose="020B0503020203020204" pitchFamily="34" charset="-78"/>
              <a:cs typeface="Avenir Book" panose="020B0503020203020204" pitchFamily="34" charset="-78"/>
              <a:sym typeface="Wingdings" panose="05000000000000000000" pitchFamily="2" charset="2"/>
            </a:endParaRPr>
          </a:p>
          <a:p>
            <a:pPr marL="554831" lvl="1" indent="0">
              <a:buNone/>
              <a:defRPr/>
            </a:pPr>
            <a:endParaRPr lang="en-US" dirty="0">
              <a:solidFill>
                <a:prstClr val="black"/>
              </a:solidFill>
              <a:latin typeface="Avenir Book" panose="020B0503020203020204" pitchFamily="34" charset="-78"/>
              <a:cs typeface="Avenir Book" panose="020B0503020203020204" pitchFamily="34" charset="-78"/>
            </a:endParaRPr>
          </a:p>
        </p:txBody>
      </p:sp>
      <p:sp>
        <p:nvSpPr>
          <p:cNvPr id="142" name="Rectangle 2">
            <a:extLst>
              <a:ext uri="{FF2B5EF4-FFF2-40B4-BE49-F238E27FC236}">
                <a16:creationId xmlns:a16="http://schemas.microsoft.com/office/drawing/2014/main" id="{15E2A5A3-138A-0644-B40C-0B75A1130E15}"/>
              </a:ext>
            </a:extLst>
          </p:cNvPr>
          <p:cNvSpPr>
            <a:spLocks noGrp="1" noChangeArrowheads="1"/>
          </p:cNvSpPr>
          <p:nvPr>
            <p:ph type="title"/>
          </p:nvPr>
        </p:nvSpPr>
        <p:spPr>
          <a:xfrm>
            <a:off x="2089079" y="87439"/>
            <a:ext cx="8354291" cy="764674"/>
          </a:xfrm>
        </p:spPr>
        <p:txBody>
          <a:bodyPr>
            <a:normAutofit/>
          </a:bodyPr>
          <a:lstStyle/>
          <a:p>
            <a:pPr algn="ctr">
              <a:defRPr/>
            </a:pPr>
            <a:r>
              <a:rPr lang="en-US" sz="3600" dirty="0" smtClean="0">
                <a:latin typeface="Avenir Book" panose="020B0503020203020204" pitchFamily="34" charset="-78"/>
                <a:cs typeface="Avenir Book" panose="020B0503020203020204" pitchFamily="34" charset="-78"/>
              </a:rPr>
              <a:t>Challenges of Congestion </a:t>
            </a:r>
            <a:r>
              <a:rPr lang="en-US" sz="3600" dirty="0">
                <a:latin typeface="Avenir Book" panose="020B0503020203020204" pitchFamily="34" charset="-78"/>
                <a:cs typeface="Avenir Book" panose="020B0503020203020204" pitchFamily="34" charset="-78"/>
              </a:rPr>
              <a:t>C</a:t>
            </a:r>
            <a:r>
              <a:rPr lang="en-US" sz="3600" dirty="0" smtClean="0">
                <a:latin typeface="Avenir Book" panose="020B0503020203020204" pitchFamily="34" charset="-78"/>
                <a:cs typeface="Avenir Book" panose="020B0503020203020204" pitchFamily="34" charset="-78"/>
              </a:rPr>
              <a:t>ontrol</a:t>
            </a:r>
            <a:endParaRPr lang="en-US" sz="4050" dirty="0">
              <a:latin typeface="Avenir Book" panose="020B0503020203020204" pitchFamily="34" charset="-78"/>
              <a:cs typeface="Avenir Book" panose="020B0503020203020204" pitchFamily="34" charset="-78"/>
            </a:endParaRPr>
          </a:p>
        </p:txBody>
      </p:sp>
      <p:sp>
        <p:nvSpPr>
          <p:cNvPr id="322" name="Rectangle 3">
            <a:extLst>
              <a:ext uri="{FF2B5EF4-FFF2-40B4-BE49-F238E27FC236}">
                <a16:creationId xmlns:a16="http://schemas.microsoft.com/office/drawing/2014/main" id="{D469BBE5-2D5E-1245-BE57-AED04CA89E18}"/>
              </a:ext>
            </a:extLst>
          </p:cNvPr>
          <p:cNvSpPr>
            <a:spLocks noGrp="1" noChangeArrowheads="1"/>
          </p:cNvSpPr>
          <p:nvPr>
            <p:ph idx="1"/>
          </p:nvPr>
        </p:nvSpPr>
        <p:spPr>
          <a:xfrm>
            <a:off x="231234" y="2186347"/>
            <a:ext cx="7192250" cy="3763701"/>
          </a:xfrm>
        </p:spPr>
        <p:txBody>
          <a:bodyPr>
            <a:normAutofit/>
          </a:bodyPr>
          <a:lstStyle/>
          <a:p>
            <a:pPr marL="235744" indent="-252413" defTabSz="685800">
              <a:spcBef>
                <a:spcPts val="750"/>
              </a:spcBef>
              <a:defRPr/>
            </a:pPr>
            <a:r>
              <a:rPr lang="en-US" sz="2400" dirty="0">
                <a:solidFill>
                  <a:prstClr val="black"/>
                </a:solidFill>
                <a:latin typeface="Avenir Book" panose="020B0503020203020204" pitchFamily="34" charset="-78"/>
                <a:cs typeface="Avenir Book" panose="020B0503020203020204" pitchFamily="34" charset="-78"/>
                <a:sym typeface="Wingdings" panose="05000000000000000000" pitchFamily="2" charset="2"/>
              </a:rPr>
              <a:t>Which link has the lowest available bandwidth?</a:t>
            </a:r>
          </a:p>
          <a:p>
            <a:pPr marL="683419" lvl="1" indent="-252413" defTabSz="685800">
              <a:spcBef>
                <a:spcPts val="750"/>
              </a:spcBef>
              <a:defRPr/>
            </a:pPr>
            <a:r>
              <a:rPr lang="en-US" sz="2000" dirty="0">
                <a:solidFill>
                  <a:prstClr val="black"/>
                </a:solidFill>
                <a:latin typeface="Avenir Book" panose="020B0503020203020204" pitchFamily="34" charset="-78"/>
                <a:cs typeface="Avenir Book" panose="020B0503020203020204" pitchFamily="34" charset="-78"/>
                <a:sym typeface="Wingdings" panose="05000000000000000000" pitchFamily="2" charset="2"/>
              </a:rPr>
              <a:t>Sender does not have the global </a:t>
            </a:r>
            <a:r>
              <a:rPr lang="en-US" sz="2000" dirty="0" smtClean="0">
                <a:solidFill>
                  <a:prstClr val="black"/>
                </a:solidFill>
                <a:latin typeface="Avenir Book" panose="020B0503020203020204" pitchFamily="34" charset="-78"/>
                <a:cs typeface="Avenir Book" panose="020B0503020203020204" pitchFamily="34" charset="-78"/>
                <a:sym typeface="Wingdings" panose="05000000000000000000" pitchFamily="2" charset="2"/>
              </a:rPr>
              <a:t>picture</a:t>
            </a:r>
          </a:p>
          <a:p>
            <a:pPr marL="431006" lvl="1" indent="0" defTabSz="685800">
              <a:spcBef>
                <a:spcPts val="750"/>
              </a:spcBef>
              <a:buNone/>
              <a:defRPr/>
            </a:pPr>
            <a:endParaRPr lang="en-US" sz="2000" dirty="0">
              <a:solidFill>
                <a:prstClr val="black"/>
              </a:solidFill>
              <a:latin typeface="Avenir Book" panose="020B0503020203020204" pitchFamily="34" charset="-78"/>
              <a:cs typeface="Avenir Book" panose="020B0503020203020204" pitchFamily="34" charset="-78"/>
              <a:sym typeface="Wingdings" panose="05000000000000000000" pitchFamily="2" charset="2"/>
            </a:endParaRPr>
          </a:p>
          <a:p>
            <a:pPr marL="235744" indent="-252413" defTabSz="685800">
              <a:spcBef>
                <a:spcPts val="750"/>
              </a:spcBef>
              <a:defRPr/>
            </a:pPr>
            <a:r>
              <a:rPr lang="en-US" sz="2400" dirty="0">
                <a:solidFill>
                  <a:prstClr val="black"/>
                </a:solidFill>
                <a:latin typeface="Avenir Book" panose="020B0503020203020204" pitchFamily="34" charset="-78"/>
                <a:cs typeface="Avenir Book" panose="020B0503020203020204" pitchFamily="34" charset="-78"/>
                <a:sym typeface="Wingdings" panose="05000000000000000000" pitchFamily="2" charset="2"/>
              </a:rPr>
              <a:t>Available bandwidth varies with time</a:t>
            </a:r>
          </a:p>
          <a:p>
            <a:pPr marL="683419" lvl="1" indent="-252413" defTabSz="685800">
              <a:spcBef>
                <a:spcPts val="750"/>
              </a:spcBef>
              <a:defRPr/>
            </a:pPr>
            <a:r>
              <a:rPr lang="en-US" sz="2000" dirty="0">
                <a:solidFill>
                  <a:prstClr val="black"/>
                </a:solidFill>
                <a:latin typeface="Avenir Book" panose="020B0503020203020204" pitchFamily="34" charset="-78"/>
                <a:cs typeface="Avenir Book" panose="020B0503020203020204" pitchFamily="34" charset="-78"/>
                <a:sym typeface="Wingdings" panose="05000000000000000000" pitchFamily="2" charset="2"/>
              </a:rPr>
              <a:t>Number of flows and their offered load is </a:t>
            </a:r>
            <a:r>
              <a:rPr lang="en-US" sz="2000" dirty="0" smtClean="0">
                <a:solidFill>
                  <a:prstClr val="black"/>
                </a:solidFill>
                <a:latin typeface="Avenir Book" panose="020B0503020203020204" pitchFamily="34" charset="-78"/>
                <a:cs typeface="Avenir Book" panose="020B0503020203020204" pitchFamily="34" charset="-78"/>
                <a:sym typeface="Wingdings" panose="05000000000000000000" pitchFamily="2" charset="2"/>
              </a:rPr>
              <a:t>dynamic</a:t>
            </a:r>
          </a:p>
          <a:p>
            <a:pPr marL="683419" lvl="1" indent="-252413" defTabSz="685800">
              <a:spcBef>
                <a:spcPts val="750"/>
              </a:spcBef>
              <a:defRPr/>
            </a:pPr>
            <a:r>
              <a:rPr lang="en-US" sz="2000" dirty="0" smtClean="0">
                <a:solidFill>
                  <a:prstClr val="black"/>
                </a:solidFill>
                <a:latin typeface="Avenir Book" panose="020B0503020203020204" pitchFamily="34" charset="-78"/>
                <a:cs typeface="Avenir Book" panose="020B0503020203020204" pitchFamily="34" charset="-78"/>
                <a:sym typeface="Wingdings" panose="05000000000000000000" pitchFamily="2" charset="2"/>
              </a:rPr>
              <a:t>Bottleneck link can also vary</a:t>
            </a:r>
            <a:endParaRPr lang="en-US" sz="2000" dirty="0">
              <a:solidFill>
                <a:prstClr val="black"/>
              </a:solidFill>
              <a:latin typeface="Avenir Book" panose="020B0503020203020204" pitchFamily="34" charset="-78"/>
              <a:cs typeface="Avenir Book" panose="020B0503020203020204" pitchFamily="34" charset="-78"/>
            </a:endParaRPr>
          </a:p>
        </p:txBody>
      </p:sp>
      <p:sp>
        <p:nvSpPr>
          <p:cNvPr id="2" name="Double Wave 1"/>
          <p:cNvSpPr/>
          <p:nvPr/>
        </p:nvSpPr>
        <p:spPr>
          <a:xfrm>
            <a:off x="7834818" y="3165729"/>
            <a:ext cx="3826042" cy="1443789"/>
          </a:xfrm>
          <a:prstGeom prst="doubleWave">
            <a:avLst/>
          </a:prstGeom>
          <a:solidFill>
            <a:srgbClr val="CC99FF"/>
          </a:solidFill>
          <a:ln>
            <a:solidFill>
              <a:srgbClr val="CC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7834819" y="4188413"/>
            <a:ext cx="3826042" cy="649705"/>
          </a:xfrm>
          <a:prstGeom prst="rect">
            <a:avLst/>
          </a:prstGeom>
          <a:solidFill>
            <a:srgbClr val="CC99FF"/>
          </a:solidFill>
          <a:ln>
            <a:solidFill>
              <a:srgbClr val="CC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Arrow Connector 4"/>
          <p:cNvCxnSpPr/>
          <p:nvPr/>
        </p:nvCxnSpPr>
        <p:spPr>
          <a:xfrm>
            <a:off x="7834818" y="4838118"/>
            <a:ext cx="4114800" cy="0"/>
          </a:xfrm>
          <a:prstGeom prst="straightConnector1">
            <a:avLst/>
          </a:prstGeom>
          <a:ln w="22225">
            <a:solidFill>
              <a:srgbClr val="0000FF"/>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7834818" y="2191171"/>
            <a:ext cx="1" cy="2646947"/>
          </a:xfrm>
          <a:prstGeom prst="straightConnector1">
            <a:avLst/>
          </a:prstGeom>
          <a:ln w="22225">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834818" y="2636340"/>
            <a:ext cx="3826043" cy="12031"/>
          </a:xfrm>
          <a:prstGeom prst="line">
            <a:avLst/>
          </a:prstGeom>
          <a:ln w="2222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447050" y="4853796"/>
            <a:ext cx="1696453" cy="369332"/>
          </a:xfrm>
          <a:prstGeom prst="rect">
            <a:avLst/>
          </a:prstGeom>
          <a:noFill/>
        </p:spPr>
        <p:txBody>
          <a:bodyPr wrap="square" rtlCol="0">
            <a:spAutoFit/>
          </a:bodyPr>
          <a:lstStyle/>
          <a:p>
            <a:r>
              <a:rPr lang="en-IN" b="1" dirty="0" smtClean="0">
                <a:solidFill>
                  <a:srgbClr val="C00000"/>
                </a:solidFill>
                <a:latin typeface="Avenir Book" panose="020B0503020203020204" pitchFamily="34" charset="-78"/>
                <a:cs typeface="Avenir Book" panose="020B0503020203020204" pitchFamily="34" charset="-78"/>
              </a:rPr>
              <a:t>Time</a:t>
            </a:r>
            <a:endParaRPr lang="en-IN" b="1" dirty="0">
              <a:solidFill>
                <a:srgbClr val="C00000"/>
              </a:solidFill>
              <a:latin typeface="Avenir Book" panose="020B0503020203020204" pitchFamily="34" charset="-78"/>
              <a:cs typeface="Avenir Book" panose="020B0503020203020204" pitchFamily="34" charset="-78"/>
            </a:endParaRPr>
          </a:p>
        </p:txBody>
      </p:sp>
      <p:sp>
        <p:nvSpPr>
          <p:cNvPr id="175" name="TextBox 174"/>
          <p:cNvSpPr txBox="1"/>
          <p:nvPr/>
        </p:nvSpPr>
        <p:spPr>
          <a:xfrm rot="16200000">
            <a:off x="6723712" y="3227486"/>
            <a:ext cx="1696453" cy="369332"/>
          </a:xfrm>
          <a:prstGeom prst="rect">
            <a:avLst/>
          </a:prstGeom>
          <a:noFill/>
        </p:spPr>
        <p:txBody>
          <a:bodyPr wrap="square" rtlCol="0">
            <a:spAutoFit/>
          </a:bodyPr>
          <a:lstStyle/>
          <a:p>
            <a:r>
              <a:rPr lang="en-IN" b="1" dirty="0" smtClean="0">
                <a:solidFill>
                  <a:srgbClr val="C00000"/>
                </a:solidFill>
                <a:latin typeface="Avenir Book" panose="020B0503020203020204" pitchFamily="34" charset="-78"/>
                <a:cs typeface="Avenir Book" panose="020B0503020203020204" pitchFamily="34" charset="-78"/>
              </a:rPr>
              <a:t>Bandwidth</a:t>
            </a:r>
            <a:endParaRPr lang="en-IN" b="1" dirty="0">
              <a:solidFill>
                <a:srgbClr val="C00000"/>
              </a:solidFill>
              <a:latin typeface="Avenir Book" panose="020B0503020203020204" pitchFamily="34" charset="-78"/>
              <a:cs typeface="Avenir Book" panose="020B0503020203020204" pitchFamily="34" charset="-78"/>
            </a:endParaRPr>
          </a:p>
        </p:txBody>
      </p:sp>
      <p:sp>
        <p:nvSpPr>
          <p:cNvPr id="177" name="TextBox 176"/>
          <p:cNvSpPr txBox="1"/>
          <p:nvPr/>
        </p:nvSpPr>
        <p:spPr>
          <a:xfrm>
            <a:off x="9230400" y="2238935"/>
            <a:ext cx="1696453" cy="369332"/>
          </a:xfrm>
          <a:prstGeom prst="rect">
            <a:avLst/>
          </a:prstGeom>
          <a:noFill/>
        </p:spPr>
        <p:txBody>
          <a:bodyPr wrap="square" rtlCol="0">
            <a:spAutoFit/>
          </a:bodyPr>
          <a:lstStyle/>
          <a:p>
            <a:r>
              <a:rPr lang="en-IN" b="1" dirty="0" smtClean="0">
                <a:solidFill>
                  <a:srgbClr val="C00000"/>
                </a:solidFill>
                <a:latin typeface="Avenir Book" panose="020B0503020203020204" pitchFamily="34" charset="-78"/>
                <a:cs typeface="Avenir Book" panose="020B0503020203020204" pitchFamily="34" charset="-78"/>
              </a:rPr>
              <a:t>Capacity</a:t>
            </a:r>
            <a:endParaRPr lang="en-IN" b="1" dirty="0">
              <a:solidFill>
                <a:srgbClr val="C00000"/>
              </a:solidFill>
              <a:latin typeface="Avenir Book" panose="020B0503020203020204" pitchFamily="34" charset="-78"/>
              <a:cs typeface="Avenir Book" panose="020B0503020203020204" pitchFamily="34" charset="-78"/>
            </a:endParaRPr>
          </a:p>
        </p:txBody>
      </p:sp>
      <p:sp>
        <p:nvSpPr>
          <p:cNvPr id="11" name="Up-Down Arrow 10"/>
          <p:cNvSpPr/>
          <p:nvPr/>
        </p:nvSpPr>
        <p:spPr>
          <a:xfrm>
            <a:off x="9086102" y="2636340"/>
            <a:ext cx="144298" cy="708293"/>
          </a:xfrm>
          <a:prstGeom prst="upDownArrow">
            <a:avLst/>
          </a:prstGeom>
          <a:solidFill>
            <a:schemeClr val="accent4">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8" name="Up-Down Arrow 177"/>
          <p:cNvSpPr/>
          <p:nvPr/>
        </p:nvSpPr>
        <p:spPr>
          <a:xfrm>
            <a:off x="10138025" y="2655048"/>
            <a:ext cx="144298" cy="510681"/>
          </a:xfrm>
          <a:prstGeom prst="upDownArrow">
            <a:avLst/>
          </a:prstGeom>
          <a:solidFill>
            <a:schemeClr val="accent4">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9" name="TextBox 178"/>
          <p:cNvSpPr txBox="1"/>
          <p:nvPr/>
        </p:nvSpPr>
        <p:spPr>
          <a:xfrm>
            <a:off x="1074882" y="1443560"/>
            <a:ext cx="7640493" cy="369332"/>
          </a:xfrm>
          <a:prstGeom prst="rect">
            <a:avLst/>
          </a:prstGeom>
          <a:solidFill>
            <a:srgbClr val="FF9999">
              <a:alpha val="13000"/>
            </a:srgbClr>
          </a:solidFill>
          <a:ln cap="rnd">
            <a:solidFill>
              <a:srgbClr val="C00000"/>
            </a:solidFill>
          </a:ln>
        </p:spPr>
        <p:txBody>
          <a:bodyPr wrap="square" rtlCol="0">
            <a:spAutoFit/>
          </a:bodyPr>
          <a:lstStyle/>
          <a:p>
            <a:pPr algn="ctr"/>
            <a:endParaRPr lang="en-IN" dirty="0">
              <a:solidFill>
                <a:srgbClr val="0000FF"/>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1716453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ectangle 3">
            <a:extLst>
              <a:ext uri="{FF2B5EF4-FFF2-40B4-BE49-F238E27FC236}">
                <a16:creationId xmlns:a16="http://schemas.microsoft.com/office/drawing/2014/main" id="{4AEA1865-8C28-134C-8B6C-07E3981D0325}"/>
              </a:ext>
            </a:extLst>
          </p:cNvPr>
          <p:cNvSpPr txBox="1">
            <a:spLocks noChangeArrowheads="1"/>
          </p:cNvSpPr>
          <p:nvPr/>
        </p:nvSpPr>
        <p:spPr>
          <a:xfrm>
            <a:off x="252804" y="755183"/>
            <a:ext cx="11209623" cy="2962128"/>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0044" indent="-252413">
              <a:defRPr/>
            </a:pPr>
            <a:r>
              <a:rPr lang="en-US" sz="2400" dirty="0">
                <a:solidFill>
                  <a:srgbClr val="C00000"/>
                </a:solidFill>
                <a:latin typeface="Avenir Book" panose="020B0503020203020204" pitchFamily="34" charset="-78"/>
                <a:cs typeface="Avenir Book" panose="020B0503020203020204" pitchFamily="34" charset="-78"/>
              </a:rPr>
              <a:t>The senders need to adapt/tune the sending rates to match the </a:t>
            </a:r>
            <a:r>
              <a:rPr lang="en-US" sz="2400" dirty="0">
                <a:solidFill>
                  <a:srgbClr val="0000FF"/>
                </a:solidFill>
                <a:latin typeface="Avenir Book" panose="020B0503020203020204" pitchFamily="34" charset="-78"/>
                <a:cs typeface="Avenir Book" panose="020B0503020203020204" pitchFamily="34" charset="-78"/>
              </a:rPr>
              <a:t>available bandwidth </a:t>
            </a:r>
            <a:r>
              <a:rPr lang="en-US" sz="2400" dirty="0">
                <a:solidFill>
                  <a:srgbClr val="C00000"/>
                </a:solidFill>
                <a:latin typeface="Avenir Book" panose="020B0503020203020204" pitchFamily="34" charset="-78"/>
                <a:cs typeface="Avenir Book" panose="020B0503020203020204" pitchFamily="34" charset="-78"/>
              </a:rPr>
              <a:t>of the </a:t>
            </a:r>
            <a:r>
              <a:rPr lang="en-US" sz="2400" dirty="0">
                <a:solidFill>
                  <a:srgbClr val="0000FF"/>
                </a:solidFill>
                <a:latin typeface="Avenir Book" panose="020B0503020203020204" pitchFamily="34" charset="-78"/>
                <a:cs typeface="Avenir Book" panose="020B0503020203020204" pitchFamily="34" charset="-78"/>
              </a:rPr>
              <a:t>bottleneck link</a:t>
            </a:r>
          </a:p>
          <a:p>
            <a:pPr marL="807244" lvl="1" indent="-252413">
              <a:defRPr/>
            </a:pPr>
            <a:r>
              <a:rPr lang="en-US" sz="2000" dirty="0">
                <a:solidFill>
                  <a:prstClr val="black"/>
                </a:solidFill>
                <a:latin typeface="Avenir Book" panose="020B0503020203020204" pitchFamily="34" charset="-78"/>
                <a:cs typeface="Avenir Book" panose="020B0503020203020204" pitchFamily="34" charset="-78"/>
                <a:sym typeface="Wingdings" panose="05000000000000000000" pitchFamily="2" charset="2"/>
              </a:rPr>
              <a:t>Sending rate= function (available bandwidth of the bottleneck link) </a:t>
            </a:r>
            <a:endParaRPr lang="en-US" sz="2000" dirty="0" smtClean="0">
              <a:solidFill>
                <a:prstClr val="black"/>
              </a:solidFill>
              <a:latin typeface="Avenir Book" panose="020B0503020203020204" pitchFamily="34" charset="-78"/>
              <a:cs typeface="Avenir Book" panose="020B0503020203020204" pitchFamily="34" charset="-78"/>
              <a:sym typeface="Wingdings" panose="05000000000000000000" pitchFamily="2" charset="2"/>
            </a:endParaRPr>
          </a:p>
          <a:p>
            <a:pPr marL="554831" lvl="1" indent="0">
              <a:buNone/>
              <a:defRPr/>
            </a:pPr>
            <a:endParaRPr lang="en-US" dirty="0">
              <a:solidFill>
                <a:prstClr val="black"/>
              </a:solidFill>
              <a:latin typeface="Avenir Book" panose="020B0503020203020204" pitchFamily="34" charset="-78"/>
              <a:cs typeface="Avenir Book" panose="020B0503020203020204" pitchFamily="34" charset="-78"/>
            </a:endParaRPr>
          </a:p>
        </p:txBody>
      </p:sp>
      <p:sp>
        <p:nvSpPr>
          <p:cNvPr id="142" name="Rectangle 2">
            <a:extLst>
              <a:ext uri="{FF2B5EF4-FFF2-40B4-BE49-F238E27FC236}">
                <a16:creationId xmlns:a16="http://schemas.microsoft.com/office/drawing/2014/main" id="{15E2A5A3-138A-0644-B40C-0B75A1130E15}"/>
              </a:ext>
            </a:extLst>
          </p:cNvPr>
          <p:cNvSpPr>
            <a:spLocks noGrp="1" noChangeArrowheads="1"/>
          </p:cNvSpPr>
          <p:nvPr>
            <p:ph type="title"/>
          </p:nvPr>
        </p:nvSpPr>
        <p:spPr>
          <a:xfrm>
            <a:off x="2089079" y="87439"/>
            <a:ext cx="8354291" cy="764674"/>
          </a:xfrm>
        </p:spPr>
        <p:txBody>
          <a:bodyPr>
            <a:normAutofit/>
          </a:bodyPr>
          <a:lstStyle/>
          <a:p>
            <a:pPr algn="ctr">
              <a:defRPr/>
            </a:pPr>
            <a:r>
              <a:rPr lang="en-US" sz="3600" dirty="0" smtClean="0">
                <a:latin typeface="Avenir Book" panose="020B0503020203020204" pitchFamily="34" charset="-78"/>
                <a:cs typeface="Avenir Book" panose="020B0503020203020204" pitchFamily="34" charset="-78"/>
              </a:rPr>
              <a:t>Challenges of Congestion </a:t>
            </a:r>
            <a:r>
              <a:rPr lang="en-US" sz="3600" dirty="0">
                <a:latin typeface="Avenir Book" panose="020B0503020203020204" pitchFamily="34" charset="-78"/>
                <a:cs typeface="Avenir Book" panose="020B0503020203020204" pitchFamily="34" charset="-78"/>
              </a:rPr>
              <a:t>C</a:t>
            </a:r>
            <a:r>
              <a:rPr lang="en-US" sz="3600" dirty="0" smtClean="0">
                <a:latin typeface="Avenir Book" panose="020B0503020203020204" pitchFamily="34" charset="-78"/>
                <a:cs typeface="Avenir Book" panose="020B0503020203020204" pitchFamily="34" charset="-78"/>
              </a:rPr>
              <a:t>ontrol</a:t>
            </a:r>
            <a:endParaRPr lang="en-US" sz="4050" dirty="0">
              <a:latin typeface="Avenir Book" panose="020B0503020203020204" pitchFamily="34" charset="-78"/>
              <a:cs typeface="Avenir Book" panose="020B0503020203020204" pitchFamily="34" charset="-78"/>
            </a:endParaRPr>
          </a:p>
        </p:txBody>
      </p:sp>
      <p:sp>
        <p:nvSpPr>
          <p:cNvPr id="322" name="Rectangle 3">
            <a:extLst>
              <a:ext uri="{FF2B5EF4-FFF2-40B4-BE49-F238E27FC236}">
                <a16:creationId xmlns:a16="http://schemas.microsoft.com/office/drawing/2014/main" id="{D469BBE5-2D5E-1245-BE57-AED04CA89E18}"/>
              </a:ext>
            </a:extLst>
          </p:cNvPr>
          <p:cNvSpPr>
            <a:spLocks noGrp="1" noChangeArrowheads="1"/>
          </p:cNvSpPr>
          <p:nvPr>
            <p:ph idx="1"/>
          </p:nvPr>
        </p:nvSpPr>
        <p:spPr>
          <a:xfrm>
            <a:off x="231234" y="2186347"/>
            <a:ext cx="7121546" cy="3763701"/>
          </a:xfrm>
        </p:spPr>
        <p:txBody>
          <a:bodyPr>
            <a:normAutofit/>
          </a:bodyPr>
          <a:lstStyle/>
          <a:p>
            <a:pPr marL="235744" indent="-252413" defTabSz="685800">
              <a:spcBef>
                <a:spcPts val="750"/>
              </a:spcBef>
              <a:defRPr/>
            </a:pPr>
            <a:r>
              <a:rPr lang="en-US" sz="2400" dirty="0">
                <a:solidFill>
                  <a:prstClr val="black"/>
                </a:solidFill>
                <a:latin typeface="Avenir Book" panose="020B0503020203020204" pitchFamily="34" charset="-78"/>
                <a:cs typeface="Avenir Book" panose="020B0503020203020204" pitchFamily="34" charset="-78"/>
                <a:sym typeface="Wingdings" panose="05000000000000000000" pitchFamily="2" charset="2"/>
              </a:rPr>
              <a:t>Which link has the lowest available bandwidth?</a:t>
            </a:r>
          </a:p>
          <a:p>
            <a:pPr marL="683419" lvl="1" indent="-252413" defTabSz="685800">
              <a:spcBef>
                <a:spcPts val="750"/>
              </a:spcBef>
              <a:defRPr/>
            </a:pPr>
            <a:r>
              <a:rPr lang="en-US" sz="2000" dirty="0">
                <a:solidFill>
                  <a:prstClr val="black"/>
                </a:solidFill>
                <a:latin typeface="Avenir Book" panose="020B0503020203020204" pitchFamily="34" charset="-78"/>
                <a:cs typeface="Avenir Book" panose="020B0503020203020204" pitchFamily="34" charset="-78"/>
                <a:sym typeface="Wingdings" panose="05000000000000000000" pitchFamily="2" charset="2"/>
              </a:rPr>
              <a:t>Sender does not have the global </a:t>
            </a:r>
            <a:r>
              <a:rPr lang="en-US" sz="2000" dirty="0" smtClean="0">
                <a:solidFill>
                  <a:prstClr val="black"/>
                </a:solidFill>
                <a:latin typeface="Avenir Book" panose="020B0503020203020204" pitchFamily="34" charset="-78"/>
                <a:cs typeface="Avenir Book" panose="020B0503020203020204" pitchFamily="34" charset="-78"/>
                <a:sym typeface="Wingdings" panose="05000000000000000000" pitchFamily="2" charset="2"/>
              </a:rPr>
              <a:t>picture</a:t>
            </a:r>
          </a:p>
          <a:p>
            <a:pPr marL="431006" lvl="1" indent="0" defTabSz="685800">
              <a:spcBef>
                <a:spcPts val="750"/>
              </a:spcBef>
              <a:buNone/>
              <a:defRPr/>
            </a:pPr>
            <a:endParaRPr lang="en-US" sz="2000" dirty="0">
              <a:solidFill>
                <a:prstClr val="black"/>
              </a:solidFill>
              <a:latin typeface="Avenir Book" panose="020B0503020203020204" pitchFamily="34" charset="-78"/>
              <a:cs typeface="Avenir Book" panose="020B0503020203020204" pitchFamily="34" charset="-78"/>
              <a:sym typeface="Wingdings" panose="05000000000000000000" pitchFamily="2" charset="2"/>
            </a:endParaRPr>
          </a:p>
          <a:p>
            <a:pPr marL="235744" indent="-252413" defTabSz="685800">
              <a:spcBef>
                <a:spcPts val="750"/>
              </a:spcBef>
              <a:defRPr/>
            </a:pPr>
            <a:r>
              <a:rPr lang="en-US" sz="2400" dirty="0">
                <a:solidFill>
                  <a:prstClr val="black"/>
                </a:solidFill>
                <a:latin typeface="Avenir Book" panose="020B0503020203020204" pitchFamily="34" charset="-78"/>
                <a:cs typeface="Avenir Book" panose="020B0503020203020204" pitchFamily="34" charset="-78"/>
                <a:sym typeface="Wingdings" panose="05000000000000000000" pitchFamily="2" charset="2"/>
              </a:rPr>
              <a:t>Available bandwidth varies with time</a:t>
            </a:r>
          </a:p>
          <a:p>
            <a:pPr marL="683419" lvl="1" indent="-252413" defTabSz="685800">
              <a:spcBef>
                <a:spcPts val="750"/>
              </a:spcBef>
              <a:defRPr/>
            </a:pPr>
            <a:r>
              <a:rPr lang="en-US" sz="2000" dirty="0">
                <a:solidFill>
                  <a:prstClr val="black"/>
                </a:solidFill>
                <a:latin typeface="Avenir Book" panose="020B0503020203020204" pitchFamily="34" charset="-78"/>
                <a:cs typeface="Avenir Book" panose="020B0503020203020204" pitchFamily="34" charset="-78"/>
                <a:sym typeface="Wingdings" panose="05000000000000000000" pitchFamily="2" charset="2"/>
              </a:rPr>
              <a:t>Number of flows and their offered load is </a:t>
            </a:r>
            <a:r>
              <a:rPr lang="en-US" sz="2000" dirty="0" smtClean="0">
                <a:solidFill>
                  <a:prstClr val="black"/>
                </a:solidFill>
                <a:latin typeface="Avenir Book" panose="020B0503020203020204" pitchFamily="34" charset="-78"/>
                <a:cs typeface="Avenir Book" panose="020B0503020203020204" pitchFamily="34" charset="-78"/>
                <a:sym typeface="Wingdings" panose="05000000000000000000" pitchFamily="2" charset="2"/>
              </a:rPr>
              <a:t>dynamic</a:t>
            </a:r>
          </a:p>
          <a:p>
            <a:pPr marL="683419" lvl="1" indent="-252413" defTabSz="685800">
              <a:spcBef>
                <a:spcPts val="750"/>
              </a:spcBef>
              <a:defRPr/>
            </a:pPr>
            <a:r>
              <a:rPr lang="en-US" sz="2000" dirty="0" smtClean="0">
                <a:solidFill>
                  <a:prstClr val="black"/>
                </a:solidFill>
                <a:latin typeface="Avenir Book" panose="020B0503020203020204" pitchFamily="34" charset="-78"/>
                <a:cs typeface="Avenir Book" panose="020B0503020203020204" pitchFamily="34" charset="-78"/>
                <a:sym typeface="Wingdings" panose="05000000000000000000" pitchFamily="2" charset="2"/>
              </a:rPr>
              <a:t>Bottleneck link can also vary</a:t>
            </a:r>
            <a:endParaRPr lang="en-US" sz="2000" dirty="0">
              <a:solidFill>
                <a:prstClr val="black"/>
              </a:solidFill>
              <a:latin typeface="Avenir Book" panose="020B0503020203020204" pitchFamily="34" charset="-78"/>
              <a:cs typeface="Avenir Book" panose="020B0503020203020204" pitchFamily="34" charset="-78"/>
            </a:endParaRPr>
          </a:p>
        </p:txBody>
      </p:sp>
      <p:grpSp>
        <p:nvGrpSpPr>
          <p:cNvPr id="15" name="Group 14">
            <a:extLst>
              <a:ext uri="{FF2B5EF4-FFF2-40B4-BE49-F238E27FC236}">
                <a16:creationId xmlns:a16="http://schemas.microsoft.com/office/drawing/2014/main" id="{30BDC7F4-E0CA-5441-8A92-F3458106F4EB}"/>
              </a:ext>
            </a:extLst>
          </p:cNvPr>
          <p:cNvGrpSpPr/>
          <p:nvPr/>
        </p:nvGrpSpPr>
        <p:grpSpPr>
          <a:xfrm>
            <a:off x="8012849" y="2024500"/>
            <a:ext cx="3471147" cy="3083250"/>
            <a:chOff x="6096000" y="1390614"/>
            <a:chExt cx="4718050" cy="4246563"/>
          </a:xfrm>
        </p:grpSpPr>
        <p:sp>
          <p:nvSpPr>
            <p:cNvPr id="17" name="Freeform 296">
              <a:extLst>
                <a:ext uri="{FF2B5EF4-FFF2-40B4-BE49-F238E27FC236}">
                  <a16:creationId xmlns:a16="http://schemas.microsoft.com/office/drawing/2014/main" id="{12223E81-DDE4-C440-BABA-D7BC48DB125E}"/>
                </a:ext>
              </a:extLst>
            </p:cNvPr>
            <p:cNvSpPr>
              <a:spLocks/>
            </p:cNvSpPr>
            <p:nvPr/>
          </p:nvSpPr>
          <p:spPr bwMode="auto">
            <a:xfrm>
              <a:off x="6742112" y="2666964"/>
              <a:ext cx="3127375" cy="1498600"/>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9" name="Oval 40">
              <a:extLst>
                <a:ext uri="{FF2B5EF4-FFF2-40B4-BE49-F238E27FC236}">
                  <a16:creationId xmlns:a16="http://schemas.microsoft.com/office/drawing/2014/main" id="{8D4D9D6D-6FB5-AA4B-B509-A8973E6C8AC9}"/>
                </a:ext>
              </a:extLst>
            </p:cNvPr>
            <p:cNvSpPr>
              <a:spLocks noChangeArrowheads="1"/>
            </p:cNvSpPr>
            <p:nvPr/>
          </p:nvSpPr>
          <p:spPr bwMode="auto">
            <a:xfrm rot="5400000">
              <a:off x="8470106" y="3718683"/>
              <a:ext cx="50800" cy="525462"/>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20" name="Rectangle 41">
              <a:extLst>
                <a:ext uri="{FF2B5EF4-FFF2-40B4-BE49-F238E27FC236}">
                  <a16:creationId xmlns:a16="http://schemas.microsoft.com/office/drawing/2014/main" id="{557406FF-659D-D646-B73D-12838ED2BD49}"/>
                </a:ext>
              </a:extLst>
            </p:cNvPr>
            <p:cNvSpPr>
              <a:spLocks noChangeArrowheads="1"/>
            </p:cNvSpPr>
            <p:nvPr/>
          </p:nvSpPr>
          <p:spPr bwMode="auto">
            <a:xfrm rot="5400000">
              <a:off x="8003381" y="3224971"/>
              <a:ext cx="984250" cy="525462"/>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21" name="Oval 42">
              <a:extLst>
                <a:ext uri="{FF2B5EF4-FFF2-40B4-BE49-F238E27FC236}">
                  <a16:creationId xmlns:a16="http://schemas.microsoft.com/office/drawing/2014/main" id="{0A481A93-ECB7-E246-837A-F6BC6402D6BD}"/>
                </a:ext>
              </a:extLst>
            </p:cNvPr>
            <p:cNvSpPr>
              <a:spLocks noChangeArrowheads="1"/>
            </p:cNvSpPr>
            <p:nvPr/>
          </p:nvSpPr>
          <p:spPr bwMode="auto">
            <a:xfrm rot="5400000">
              <a:off x="8474075" y="2739989"/>
              <a:ext cx="52387" cy="52546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22" name="Rectangle 43">
              <a:extLst>
                <a:ext uri="{FF2B5EF4-FFF2-40B4-BE49-F238E27FC236}">
                  <a16:creationId xmlns:a16="http://schemas.microsoft.com/office/drawing/2014/main" id="{A6B95B4A-EADA-2646-8C69-44AD71FF2F13}"/>
                </a:ext>
              </a:extLst>
            </p:cNvPr>
            <p:cNvSpPr>
              <a:spLocks noChangeArrowheads="1"/>
            </p:cNvSpPr>
            <p:nvPr/>
          </p:nvSpPr>
          <p:spPr bwMode="auto">
            <a:xfrm rot="5400000">
              <a:off x="8474075" y="3711539"/>
              <a:ext cx="31750" cy="511175"/>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23" name="Oval 31">
              <a:extLst>
                <a:ext uri="{FF2B5EF4-FFF2-40B4-BE49-F238E27FC236}">
                  <a16:creationId xmlns:a16="http://schemas.microsoft.com/office/drawing/2014/main" id="{D34D4E69-9BEB-E84C-9C95-F587DC39C7FA}"/>
                </a:ext>
              </a:extLst>
            </p:cNvPr>
            <p:cNvSpPr>
              <a:spLocks noChangeArrowheads="1"/>
            </p:cNvSpPr>
            <p:nvPr/>
          </p:nvSpPr>
          <p:spPr bwMode="auto">
            <a:xfrm rot="1792560">
              <a:off x="7480300" y="2614577"/>
              <a:ext cx="38100" cy="158750"/>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24" name="Rectangle 32">
              <a:extLst>
                <a:ext uri="{FF2B5EF4-FFF2-40B4-BE49-F238E27FC236}">
                  <a16:creationId xmlns:a16="http://schemas.microsoft.com/office/drawing/2014/main" id="{AF4F01BC-E0BA-6145-9A94-C368A9DCD9FA}"/>
                </a:ext>
              </a:extLst>
            </p:cNvPr>
            <p:cNvSpPr>
              <a:spLocks noChangeArrowheads="1"/>
            </p:cNvSpPr>
            <p:nvPr/>
          </p:nvSpPr>
          <p:spPr bwMode="auto">
            <a:xfrm rot="1792560">
              <a:off x="6815137" y="2411377"/>
              <a:ext cx="730250" cy="158750"/>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25" name="Oval 33">
              <a:extLst>
                <a:ext uri="{FF2B5EF4-FFF2-40B4-BE49-F238E27FC236}">
                  <a16:creationId xmlns:a16="http://schemas.microsoft.com/office/drawing/2014/main" id="{0FB3506E-741A-1449-B57D-DCE4E8B681A0}"/>
                </a:ext>
              </a:extLst>
            </p:cNvPr>
            <p:cNvSpPr>
              <a:spLocks noChangeArrowheads="1"/>
            </p:cNvSpPr>
            <p:nvPr/>
          </p:nvSpPr>
          <p:spPr bwMode="auto">
            <a:xfrm rot="1792560">
              <a:off x="6850062" y="2211352"/>
              <a:ext cx="38100" cy="158750"/>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26" name="Rectangle 34">
              <a:extLst>
                <a:ext uri="{FF2B5EF4-FFF2-40B4-BE49-F238E27FC236}">
                  <a16:creationId xmlns:a16="http://schemas.microsoft.com/office/drawing/2014/main" id="{323C4318-B148-DC47-ABE2-1E709105E921}"/>
                </a:ext>
              </a:extLst>
            </p:cNvPr>
            <p:cNvSpPr>
              <a:spLocks noChangeArrowheads="1"/>
            </p:cNvSpPr>
            <p:nvPr/>
          </p:nvSpPr>
          <p:spPr bwMode="auto">
            <a:xfrm rot="1792560">
              <a:off x="7477125" y="2611402"/>
              <a:ext cx="23812" cy="153987"/>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27" name="Line 456">
              <a:extLst>
                <a:ext uri="{FF2B5EF4-FFF2-40B4-BE49-F238E27FC236}">
                  <a16:creationId xmlns:a16="http://schemas.microsoft.com/office/drawing/2014/main" id="{8173438F-0B9B-B64F-A181-BAB4D0B2F0C7}"/>
                </a:ext>
              </a:extLst>
            </p:cNvPr>
            <p:cNvSpPr>
              <a:spLocks noChangeShapeType="1"/>
            </p:cNvSpPr>
            <p:nvPr/>
          </p:nvSpPr>
          <p:spPr bwMode="auto">
            <a:xfrm rot="1792560">
              <a:off x="6686550" y="2482814"/>
              <a:ext cx="95567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28" name="Oval 469">
              <a:extLst>
                <a:ext uri="{FF2B5EF4-FFF2-40B4-BE49-F238E27FC236}">
                  <a16:creationId xmlns:a16="http://schemas.microsoft.com/office/drawing/2014/main" id="{7E85E8A1-86AF-324B-8460-F6A7D5EAC092}"/>
                </a:ext>
              </a:extLst>
            </p:cNvPr>
            <p:cNvSpPr>
              <a:spLocks noChangeArrowheads="1"/>
            </p:cNvSpPr>
            <p:nvPr/>
          </p:nvSpPr>
          <p:spPr bwMode="auto">
            <a:xfrm rot="2768172">
              <a:off x="7989887" y="2617752"/>
              <a:ext cx="47625" cy="142875"/>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29" name="Rectangle 470">
              <a:extLst>
                <a:ext uri="{FF2B5EF4-FFF2-40B4-BE49-F238E27FC236}">
                  <a16:creationId xmlns:a16="http://schemas.microsoft.com/office/drawing/2014/main" id="{55557922-2CFC-1B45-B737-1FBBBEAE269A}"/>
                </a:ext>
              </a:extLst>
            </p:cNvPr>
            <p:cNvSpPr>
              <a:spLocks noChangeArrowheads="1"/>
            </p:cNvSpPr>
            <p:nvPr/>
          </p:nvSpPr>
          <p:spPr bwMode="auto">
            <a:xfrm rot="2768172">
              <a:off x="7268369" y="2285170"/>
              <a:ext cx="915988" cy="142875"/>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30" name="Oval 471">
              <a:extLst>
                <a:ext uri="{FF2B5EF4-FFF2-40B4-BE49-F238E27FC236}">
                  <a16:creationId xmlns:a16="http://schemas.microsoft.com/office/drawing/2014/main" id="{5D3F57BE-8666-1D44-A006-F78419384E95}"/>
                </a:ext>
              </a:extLst>
            </p:cNvPr>
            <p:cNvSpPr>
              <a:spLocks noChangeArrowheads="1"/>
            </p:cNvSpPr>
            <p:nvPr/>
          </p:nvSpPr>
          <p:spPr bwMode="auto">
            <a:xfrm rot="2768172">
              <a:off x="7419975" y="1958939"/>
              <a:ext cx="47625" cy="142875"/>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31" name="Rectangle 472">
              <a:extLst>
                <a:ext uri="{FF2B5EF4-FFF2-40B4-BE49-F238E27FC236}">
                  <a16:creationId xmlns:a16="http://schemas.microsoft.com/office/drawing/2014/main" id="{64C792DE-6968-B34C-9D1B-D2467DCDD720}"/>
                </a:ext>
              </a:extLst>
            </p:cNvPr>
            <p:cNvSpPr>
              <a:spLocks noChangeArrowheads="1"/>
            </p:cNvSpPr>
            <p:nvPr/>
          </p:nvSpPr>
          <p:spPr bwMode="auto">
            <a:xfrm rot="2768172">
              <a:off x="7989887" y="2609814"/>
              <a:ext cx="30163" cy="138113"/>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32" name="Line 473">
              <a:extLst>
                <a:ext uri="{FF2B5EF4-FFF2-40B4-BE49-F238E27FC236}">
                  <a16:creationId xmlns:a16="http://schemas.microsoft.com/office/drawing/2014/main" id="{51F1769C-1A62-EC4E-B22E-FFF40B43E7CF}"/>
                </a:ext>
              </a:extLst>
            </p:cNvPr>
            <p:cNvSpPr>
              <a:spLocks noChangeShapeType="1"/>
            </p:cNvSpPr>
            <p:nvPr/>
          </p:nvSpPr>
          <p:spPr bwMode="auto">
            <a:xfrm rot="2768172">
              <a:off x="7111999" y="2341527"/>
              <a:ext cx="119697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33" name="Oval 476">
              <a:extLst>
                <a:ext uri="{FF2B5EF4-FFF2-40B4-BE49-F238E27FC236}">
                  <a16:creationId xmlns:a16="http://schemas.microsoft.com/office/drawing/2014/main" id="{551553F9-6760-6E44-947E-2E2826C45546}"/>
                </a:ext>
              </a:extLst>
            </p:cNvPr>
            <p:cNvSpPr>
              <a:spLocks noChangeArrowheads="1"/>
            </p:cNvSpPr>
            <p:nvPr/>
          </p:nvSpPr>
          <p:spPr bwMode="auto">
            <a:xfrm rot="19807440" flipH="1">
              <a:off x="6943725" y="4467189"/>
              <a:ext cx="38100" cy="158750"/>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34" name="Rectangle 477">
              <a:extLst>
                <a:ext uri="{FF2B5EF4-FFF2-40B4-BE49-F238E27FC236}">
                  <a16:creationId xmlns:a16="http://schemas.microsoft.com/office/drawing/2014/main" id="{424063E3-158A-984A-BFC8-01ECC771823D}"/>
                </a:ext>
              </a:extLst>
            </p:cNvPr>
            <p:cNvSpPr>
              <a:spLocks noChangeArrowheads="1"/>
            </p:cNvSpPr>
            <p:nvPr/>
          </p:nvSpPr>
          <p:spPr bwMode="auto">
            <a:xfrm rot="19807440" flipH="1">
              <a:off x="6916737" y="4263989"/>
              <a:ext cx="730250" cy="158750"/>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35" name="Oval 478">
              <a:extLst>
                <a:ext uri="{FF2B5EF4-FFF2-40B4-BE49-F238E27FC236}">
                  <a16:creationId xmlns:a16="http://schemas.microsoft.com/office/drawing/2014/main" id="{E5AD8F86-97E2-7648-BE88-A4ABC6A350D0}"/>
                </a:ext>
              </a:extLst>
            </p:cNvPr>
            <p:cNvSpPr>
              <a:spLocks noChangeArrowheads="1"/>
            </p:cNvSpPr>
            <p:nvPr/>
          </p:nvSpPr>
          <p:spPr bwMode="auto">
            <a:xfrm rot="19807440" flipH="1">
              <a:off x="7575550" y="4063964"/>
              <a:ext cx="36512" cy="158750"/>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36" name="Rectangle 479">
              <a:extLst>
                <a:ext uri="{FF2B5EF4-FFF2-40B4-BE49-F238E27FC236}">
                  <a16:creationId xmlns:a16="http://schemas.microsoft.com/office/drawing/2014/main" id="{598EC6E7-BD77-134B-A756-3D43B04CC7E1}"/>
                </a:ext>
              </a:extLst>
            </p:cNvPr>
            <p:cNvSpPr>
              <a:spLocks noChangeArrowheads="1"/>
            </p:cNvSpPr>
            <p:nvPr/>
          </p:nvSpPr>
          <p:spPr bwMode="auto">
            <a:xfrm rot="19807440" flipH="1">
              <a:off x="6959600" y="4464014"/>
              <a:ext cx="23812" cy="153988"/>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37" name="Line 480">
              <a:extLst>
                <a:ext uri="{FF2B5EF4-FFF2-40B4-BE49-F238E27FC236}">
                  <a16:creationId xmlns:a16="http://schemas.microsoft.com/office/drawing/2014/main" id="{AFDCBA44-8593-C94C-9FA7-FED9DC63A55B}"/>
                </a:ext>
              </a:extLst>
            </p:cNvPr>
            <p:cNvSpPr>
              <a:spLocks noChangeShapeType="1"/>
            </p:cNvSpPr>
            <p:nvPr/>
          </p:nvSpPr>
          <p:spPr bwMode="auto">
            <a:xfrm rot="19807440" flipH="1">
              <a:off x="6821487" y="4335427"/>
              <a:ext cx="955675"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38" name="Oval 483">
              <a:extLst>
                <a:ext uri="{FF2B5EF4-FFF2-40B4-BE49-F238E27FC236}">
                  <a16:creationId xmlns:a16="http://schemas.microsoft.com/office/drawing/2014/main" id="{9B669AE7-0EE8-EC41-9DC1-37D185E64362}"/>
                </a:ext>
              </a:extLst>
            </p:cNvPr>
            <p:cNvSpPr>
              <a:spLocks noChangeArrowheads="1"/>
            </p:cNvSpPr>
            <p:nvPr/>
          </p:nvSpPr>
          <p:spPr bwMode="auto">
            <a:xfrm rot="18831828" flipV="1">
              <a:off x="8197850" y="4240177"/>
              <a:ext cx="47625" cy="142875"/>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39" name="Rectangle 484">
              <a:extLst>
                <a:ext uri="{FF2B5EF4-FFF2-40B4-BE49-F238E27FC236}">
                  <a16:creationId xmlns:a16="http://schemas.microsoft.com/office/drawing/2014/main" id="{C65A0801-59C0-0744-8000-2F197C940E78}"/>
                </a:ext>
              </a:extLst>
            </p:cNvPr>
            <p:cNvSpPr>
              <a:spLocks noChangeArrowheads="1"/>
            </p:cNvSpPr>
            <p:nvPr/>
          </p:nvSpPr>
          <p:spPr bwMode="auto">
            <a:xfrm rot="18831828" flipV="1">
              <a:off x="7475537" y="4571964"/>
              <a:ext cx="917575" cy="142875"/>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0" name="Oval 485">
              <a:extLst>
                <a:ext uri="{FF2B5EF4-FFF2-40B4-BE49-F238E27FC236}">
                  <a16:creationId xmlns:a16="http://schemas.microsoft.com/office/drawing/2014/main" id="{618A0B18-5A9F-C940-A80E-7B06B49B60F9}"/>
                </a:ext>
              </a:extLst>
            </p:cNvPr>
            <p:cNvSpPr>
              <a:spLocks noChangeArrowheads="1"/>
            </p:cNvSpPr>
            <p:nvPr/>
          </p:nvSpPr>
          <p:spPr bwMode="auto">
            <a:xfrm rot="18831828" flipV="1">
              <a:off x="7629525" y="4898989"/>
              <a:ext cx="47625" cy="142875"/>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1" name="Rectangle 486">
              <a:extLst>
                <a:ext uri="{FF2B5EF4-FFF2-40B4-BE49-F238E27FC236}">
                  <a16:creationId xmlns:a16="http://schemas.microsoft.com/office/drawing/2014/main" id="{0EC6AAEC-D5EF-0B44-AE75-B5161067D347}"/>
                </a:ext>
              </a:extLst>
            </p:cNvPr>
            <p:cNvSpPr>
              <a:spLocks noChangeArrowheads="1"/>
            </p:cNvSpPr>
            <p:nvPr/>
          </p:nvSpPr>
          <p:spPr bwMode="auto">
            <a:xfrm rot="18831828" flipV="1">
              <a:off x="8197850" y="4249702"/>
              <a:ext cx="30162" cy="138112"/>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2" name="Line 487">
              <a:extLst>
                <a:ext uri="{FF2B5EF4-FFF2-40B4-BE49-F238E27FC236}">
                  <a16:creationId xmlns:a16="http://schemas.microsoft.com/office/drawing/2014/main" id="{6C5A899D-7A45-874B-9EBC-4587CF6DE09E}"/>
                </a:ext>
              </a:extLst>
            </p:cNvPr>
            <p:cNvSpPr>
              <a:spLocks noChangeShapeType="1"/>
            </p:cNvSpPr>
            <p:nvPr/>
          </p:nvSpPr>
          <p:spPr bwMode="auto">
            <a:xfrm rot="18831828" flipV="1">
              <a:off x="7319962" y="4657690"/>
              <a:ext cx="1196975" cy="0"/>
            </a:xfrm>
            <a:prstGeom prst="line">
              <a:avLst/>
            </a:prstGeom>
            <a:noFill/>
            <a:ln w="38100">
              <a:solidFill>
                <a:srgbClr val="FF3300"/>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3" name="Oval 500">
              <a:extLst>
                <a:ext uri="{FF2B5EF4-FFF2-40B4-BE49-F238E27FC236}">
                  <a16:creationId xmlns:a16="http://schemas.microsoft.com/office/drawing/2014/main" id="{2C1CCE43-DB7D-AE44-BC92-2EC22940EC4F}"/>
                </a:ext>
              </a:extLst>
            </p:cNvPr>
            <p:cNvSpPr>
              <a:spLocks noChangeArrowheads="1"/>
            </p:cNvSpPr>
            <p:nvPr/>
          </p:nvSpPr>
          <p:spPr bwMode="auto">
            <a:xfrm rot="19807440" flipH="1">
              <a:off x="9150350" y="2586002"/>
              <a:ext cx="38100" cy="158750"/>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4" name="Rectangle 501">
              <a:extLst>
                <a:ext uri="{FF2B5EF4-FFF2-40B4-BE49-F238E27FC236}">
                  <a16:creationId xmlns:a16="http://schemas.microsoft.com/office/drawing/2014/main" id="{40D89921-5710-C74C-85E3-E00C000E60C7}"/>
                </a:ext>
              </a:extLst>
            </p:cNvPr>
            <p:cNvSpPr>
              <a:spLocks noChangeArrowheads="1"/>
            </p:cNvSpPr>
            <p:nvPr/>
          </p:nvSpPr>
          <p:spPr bwMode="auto">
            <a:xfrm rot="19807440" flipH="1">
              <a:off x="9123362" y="2382802"/>
              <a:ext cx="730250" cy="158750"/>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5" name="Oval 502">
              <a:extLst>
                <a:ext uri="{FF2B5EF4-FFF2-40B4-BE49-F238E27FC236}">
                  <a16:creationId xmlns:a16="http://schemas.microsoft.com/office/drawing/2014/main" id="{04ED2CB6-E629-0044-88FF-DD5D436E58BF}"/>
                </a:ext>
              </a:extLst>
            </p:cNvPr>
            <p:cNvSpPr>
              <a:spLocks noChangeArrowheads="1"/>
            </p:cNvSpPr>
            <p:nvPr/>
          </p:nvSpPr>
          <p:spPr bwMode="auto">
            <a:xfrm rot="19807440" flipH="1">
              <a:off x="9782175" y="2182777"/>
              <a:ext cx="36512" cy="158750"/>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 name="Rectangle 503">
              <a:extLst>
                <a:ext uri="{FF2B5EF4-FFF2-40B4-BE49-F238E27FC236}">
                  <a16:creationId xmlns:a16="http://schemas.microsoft.com/office/drawing/2014/main" id="{0D6041B8-7217-4F4F-92D9-8F4D04231EDF}"/>
                </a:ext>
              </a:extLst>
            </p:cNvPr>
            <p:cNvSpPr>
              <a:spLocks noChangeArrowheads="1"/>
            </p:cNvSpPr>
            <p:nvPr/>
          </p:nvSpPr>
          <p:spPr bwMode="auto">
            <a:xfrm rot="19807440" flipH="1">
              <a:off x="9166225" y="2582827"/>
              <a:ext cx="25400" cy="153987"/>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7" name="Line 504">
              <a:extLst>
                <a:ext uri="{FF2B5EF4-FFF2-40B4-BE49-F238E27FC236}">
                  <a16:creationId xmlns:a16="http://schemas.microsoft.com/office/drawing/2014/main" id="{45C56574-1E78-FA49-9616-971A302E931F}"/>
                </a:ext>
              </a:extLst>
            </p:cNvPr>
            <p:cNvSpPr>
              <a:spLocks noChangeShapeType="1"/>
            </p:cNvSpPr>
            <p:nvPr/>
          </p:nvSpPr>
          <p:spPr bwMode="auto">
            <a:xfrm rot="19807440" flipH="1">
              <a:off x="9028112" y="2454239"/>
              <a:ext cx="95567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8" name="Oval 507">
              <a:extLst>
                <a:ext uri="{FF2B5EF4-FFF2-40B4-BE49-F238E27FC236}">
                  <a16:creationId xmlns:a16="http://schemas.microsoft.com/office/drawing/2014/main" id="{9F9B82D5-4B1D-6043-BBA5-D051EBBBCAD8}"/>
                </a:ext>
              </a:extLst>
            </p:cNvPr>
            <p:cNvSpPr>
              <a:spLocks noChangeArrowheads="1"/>
            </p:cNvSpPr>
            <p:nvPr/>
          </p:nvSpPr>
          <p:spPr bwMode="auto">
            <a:xfrm rot="1792560">
              <a:off x="9907587" y="4546564"/>
              <a:ext cx="38100" cy="158750"/>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9" name="Rectangle 508">
              <a:extLst>
                <a:ext uri="{FF2B5EF4-FFF2-40B4-BE49-F238E27FC236}">
                  <a16:creationId xmlns:a16="http://schemas.microsoft.com/office/drawing/2014/main" id="{0C717AD0-EA8E-2246-B4E3-6A0F4C1E9FA2}"/>
                </a:ext>
              </a:extLst>
            </p:cNvPr>
            <p:cNvSpPr>
              <a:spLocks noChangeArrowheads="1"/>
            </p:cNvSpPr>
            <p:nvPr/>
          </p:nvSpPr>
          <p:spPr bwMode="auto">
            <a:xfrm rot="1792560">
              <a:off x="9240837" y="4341777"/>
              <a:ext cx="731838" cy="158750"/>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50" name="Oval 509">
              <a:extLst>
                <a:ext uri="{FF2B5EF4-FFF2-40B4-BE49-F238E27FC236}">
                  <a16:creationId xmlns:a16="http://schemas.microsoft.com/office/drawing/2014/main" id="{EE3B1AF8-64A0-EC47-B91B-48B11E36D825}"/>
                </a:ext>
              </a:extLst>
            </p:cNvPr>
            <p:cNvSpPr>
              <a:spLocks noChangeArrowheads="1"/>
            </p:cNvSpPr>
            <p:nvPr/>
          </p:nvSpPr>
          <p:spPr bwMode="auto">
            <a:xfrm rot="1792560">
              <a:off x="9275762" y="4141752"/>
              <a:ext cx="38100" cy="158750"/>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1" name="Rectangle 510">
              <a:extLst>
                <a:ext uri="{FF2B5EF4-FFF2-40B4-BE49-F238E27FC236}">
                  <a16:creationId xmlns:a16="http://schemas.microsoft.com/office/drawing/2014/main" id="{860AFC74-9568-6A49-803C-0B2D793022B7}"/>
                </a:ext>
              </a:extLst>
            </p:cNvPr>
            <p:cNvSpPr>
              <a:spLocks noChangeArrowheads="1"/>
            </p:cNvSpPr>
            <p:nvPr/>
          </p:nvSpPr>
          <p:spPr bwMode="auto">
            <a:xfrm rot="1792560">
              <a:off x="9902825" y="4543389"/>
              <a:ext cx="25400" cy="152400"/>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52" name="Line 511">
              <a:extLst>
                <a:ext uri="{FF2B5EF4-FFF2-40B4-BE49-F238E27FC236}">
                  <a16:creationId xmlns:a16="http://schemas.microsoft.com/office/drawing/2014/main" id="{2B4EDB9F-73F1-C34D-96D9-5CDCB88B2124}"/>
                </a:ext>
              </a:extLst>
            </p:cNvPr>
            <p:cNvSpPr>
              <a:spLocks noChangeShapeType="1"/>
            </p:cNvSpPr>
            <p:nvPr/>
          </p:nvSpPr>
          <p:spPr bwMode="auto">
            <a:xfrm rot="1792560">
              <a:off x="9102725" y="4441789"/>
              <a:ext cx="1062037" cy="127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 name="Freeform 515">
              <a:extLst>
                <a:ext uri="{FF2B5EF4-FFF2-40B4-BE49-F238E27FC236}">
                  <a16:creationId xmlns:a16="http://schemas.microsoft.com/office/drawing/2014/main" id="{F6112B49-DFF7-4442-8AE0-8CF8CFAA614D}"/>
                </a:ext>
              </a:extLst>
            </p:cNvPr>
            <p:cNvSpPr>
              <a:spLocks/>
            </p:cNvSpPr>
            <p:nvPr/>
          </p:nvSpPr>
          <p:spPr bwMode="auto">
            <a:xfrm>
              <a:off x="7569200" y="2717764"/>
              <a:ext cx="800100" cy="1381125"/>
            </a:xfrm>
            <a:custGeom>
              <a:avLst/>
              <a:gdLst>
                <a:gd name="T0" fmla="*/ 0 w 504"/>
                <a:gd name="T1" fmla="*/ 0 h 870"/>
                <a:gd name="T2" fmla="*/ 2147483647 w 504"/>
                <a:gd name="T3" fmla="*/ 2147483647 h 870"/>
                <a:gd name="T4" fmla="*/ 2147483647 w 504"/>
                <a:gd name="T5" fmla="*/ 2147483647 h 870"/>
                <a:gd name="T6" fmla="*/ 2147483647 w 504"/>
                <a:gd name="T7" fmla="*/ 2147483647 h 870"/>
                <a:gd name="T8" fmla="*/ 2147483647 w 504"/>
                <a:gd name="T9" fmla="*/ 2147483647 h 870"/>
                <a:gd name="T10" fmla="*/ 2147483647 w 504"/>
                <a:gd name="T11" fmla="*/ 2147483647 h 870"/>
                <a:gd name="T12" fmla="*/ 2147483647 w 504"/>
                <a:gd name="T13" fmla="*/ 2147483647 h 870"/>
                <a:gd name="T14" fmla="*/ 2147483647 w 504"/>
                <a:gd name="T15" fmla="*/ 2147483647 h 870"/>
                <a:gd name="T16" fmla="*/ 2147483647 w 504"/>
                <a:gd name="T17" fmla="*/ 2147483647 h 870"/>
                <a:gd name="T18" fmla="*/ 2147483647 w 504"/>
                <a:gd name="T19" fmla="*/ 2147483647 h 8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4"/>
                <a:gd name="T31" fmla="*/ 0 h 870"/>
                <a:gd name="T32" fmla="*/ 504 w 504"/>
                <a:gd name="T33" fmla="*/ 870 h 8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4" h="870">
                  <a:moveTo>
                    <a:pt x="0" y="0"/>
                  </a:moveTo>
                  <a:cubicBezTo>
                    <a:pt x="21" y="11"/>
                    <a:pt x="79" y="44"/>
                    <a:pt x="129" y="63"/>
                  </a:cubicBezTo>
                  <a:cubicBezTo>
                    <a:pt x="179" y="82"/>
                    <a:pt x="255" y="102"/>
                    <a:pt x="299" y="112"/>
                  </a:cubicBezTo>
                  <a:cubicBezTo>
                    <a:pt x="343" y="122"/>
                    <a:pt x="362" y="116"/>
                    <a:pt x="392" y="121"/>
                  </a:cubicBezTo>
                  <a:cubicBezTo>
                    <a:pt x="417" y="124"/>
                    <a:pt x="469" y="100"/>
                    <a:pt x="479" y="145"/>
                  </a:cubicBezTo>
                  <a:cubicBezTo>
                    <a:pt x="490" y="191"/>
                    <a:pt x="504" y="700"/>
                    <a:pt x="490" y="772"/>
                  </a:cubicBezTo>
                  <a:cubicBezTo>
                    <a:pt x="477" y="845"/>
                    <a:pt x="447" y="842"/>
                    <a:pt x="406" y="839"/>
                  </a:cubicBezTo>
                  <a:cubicBezTo>
                    <a:pt x="365" y="836"/>
                    <a:pt x="323" y="835"/>
                    <a:pt x="286" y="833"/>
                  </a:cubicBezTo>
                  <a:cubicBezTo>
                    <a:pt x="250" y="831"/>
                    <a:pt x="226" y="822"/>
                    <a:pt x="192" y="828"/>
                  </a:cubicBezTo>
                  <a:cubicBezTo>
                    <a:pt x="158" y="834"/>
                    <a:pt x="107" y="861"/>
                    <a:pt x="84" y="870"/>
                  </a:cubicBez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7" name="Freeform 517">
              <a:extLst>
                <a:ext uri="{FF2B5EF4-FFF2-40B4-BE49-F238E27FC236}">
                  <a16:creationId xmlns:a16="http://schemas.microsoft.com/office/drawing/2014/main" id="{3FAF4BE0-D787-B34B-BA37-0770AC8BF2E1}"/>
                </a:ext>
              </a:extLst>
            </p:cNvPr>
            <p:cNvSpPr>
              <a:spLocks/>
            </p:cNvSpPr>
            <p:nvPr/>
          </p:nvSpPr>
          <p:spPr bwMode="auto">
            <a:xfrm>
              <a:off x="8032750" y="2695539"/>
              <a:ext cx="431800" cy="1570038"/>
            </a:xfrm>
            <a:custGeom>
              <a:avLst/>
              <a:gdLst>
                <a:gd name="T0" fmla="*/ 0 w 272"/>
                <a:gd name="T1" fmla="*/ 0 h 989"/>
                <a:gd name="T2" fmla="*/ 2147483647 w 272"/>
                <a:gd name="T3" fmla="*/ 2147483647 h 989"/>
                <a:gd name="T4" fmla="*/ 2147483647 w 272"/>
                <a:gd name="T5" fmla="*/ 2147483647 h 989"/>
                <a:gd name="T6" fmla="*/ 2147483647 w 272"/>
                <a:gd name="T7" fmla="*/ 2147483647 h 989"/>
                <a:gd name="T8" fmla="*/ 2147483647 w 272"/>
                <a:gd name="T9" fmla="*/ 2147483647 h 989"/>
                <a:gd name="T10" fmla="*/ 2147483647 w 272"/>
                <a:gd name="T11" fmla="*/ 2147483647 h 989"/>
                <a:gd name="T12" fmla="*/ 2147483647 w 272"/>
                <a:gd name="T13" fmla="*/ 2147483647 h 989"/>
                <a:gd name="T14" fmla="*/ 0 60000 65536"/>
                <a:gd name="T15" fmla="*/ 0 60000 65536"/>
                <a:gd name="T16" fmla="*/ 0 60000 65536"/>
                <a:gd name="T17" fmla="*/ 0 60000 65536"/>
                <a:gd name="T18" fmla="*/ 0 60000 65536"/>
                <a:gd name="T19" fmla="*/ 0 60000 65536"/>
                <a:gd name="T20" fmla="*/ 0 60000 65536"/>
                <a:gd name="T21" fmla="*/ 0 w 272"/>
                <a:gd name="T22" fmla="*/ 0 h 989"/>
                <a:gd name="T23" fmla="*/ 272 w 272"/>
                <a:gd name="T24" fmla="*/ 989 h 9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2" h="989">
                  <a:moveTo>
                    <a:pt x="0" y="0"/>
                  </a:moveTo>
                  <a:cubicBezTo>
                    <a:pt x="15" y="13"/>
                    <a:pt x="49" y="56"/>
                    <a:pt x="92" y="80"/>
                  </a:cubicBezTo>
                  <a:cubicBezTo>
                    <a:pt x="231" y="84"/>
                    <a:pt x="204" y="89"/>
                    <a:pt x="257" y="147"/>
                  </a:cubicBezTo>
                  <a:cubicBezTo>
                    <a:pt x="270" y="295"/>
                    <a:pt x="272" y="652"/>
                    <a:pt x="268" y="774"/>
                  </a:cubicBezTo>
                  <a:cubicBezTo>
                    <a:pt x="268" y="895"/>
                    <a:pt x="261" y="853"/>
                    <a:pt x="257" y="875"/>
                  </a:cubicBezTo>
                  <a:cubicBezTo>
                    <a:pt x="251" y="894"/>
                    <a:pt x="257" y="889"/>
                    <a:pt x="242" y="908"/>
                  </a:cubicBezTo>
                  <a:cubicBezTo>
                    <a:pt x="227" y="927"/>
                    <a:pt x="183" y="972"/>
                    <a:pt x="167" y="989"/>
                  </a:cubicBez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8" name="Freeform 518">
              <a:extLst>
                <a:ext uri="{FF2B5EF4-FFF2-40B4-BE49-F238E27FC236}">
                  <a16:creationId xmlns:a16="http://schemas.microsoft.com/office/drawing/2014/main" id="{9EF6A7FC-B534-4346-A5DD-041A4F1C6C62}"/>
                </a:ext>
              </a:extLst>
            </p:cNvPr>
            <p:cNvSpPr>
              <a:spLocks/>
            </p:cNvSpPr>
            <p:nvPr/>
          </p:nvSpPr>
          <p:spPr bwMode="auto">
            <a:xfrm>
              <a:off x="8616950" y="2679664"/>
              <a:ext cx="638175" cy="1538288"/>
            </a:xfrm>
            <a:custGeom>
              <a:avLst/>
              <a:gdLst>
                <a:gd name="T0" fmla="*/ 2147483647 w 402"/>
                <a:gd name="T1" fmla="*/ 0 h 969"/>
                <a:gd name="T2" fmla="*/ 2147483647 w 402"/>
                <a:gd name="T3" fmla="*/ 2147483647 h 969"/>
                <a:gd name="T4" fmla="*/ 2147483647 w 402"/>
                <a:gd name="T5" fmla="*/ 2147483647 h 969"/>
                <a:gd name="T6" fmla="*/ 2147483647 w 402"/>
                <a:gd name="T7" fmla="*/ 2147483647 h 969"/>
                <a:gd name="T8" fmla="*/ 2147483647 w 402"/>
                <a:gd name="T9" fmla="*/ 2147483647 h 969"/>
                <a:gd name="T10" fmla="*/ 2147483647 w 402"/>
                <a:gd name="T11" fmla="*/ 2147483647 h 969"/>
                <a:gd name="T12" fmla="*/ 2147483647 w 402"/>
                <a:gd name="T13" fmla="*/ 2147483647 h 969"/>
                <a:gd name="T14" fmla="*/ 2147483647 w 402"/>
                <a:gd name="T15" fmla="*/ 2147483647 h 969"/>
                <a:gd name="T16" fmla="*/ 2147483647 w 402"/>
                <a:gd name="T17" fmla="*/ 2147483647 h 9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2"/>
                <a:gd name="T28" fmla="*/ 0 h 969"/>
                <a:gd name="T29" fmla="*/ 402 w 402"/>
                <a:gd name="T30" fmla="*/ 969 h 9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2" h="969">
                  <a:moveTo>
                    <a:pt x="306" y="0"/>
                  </a:moveTo>
                  <a:cubicBezTo>
                    <a:pt x="295" y="5"/>
                    <a:pt x="262" y="24"/>
                    <a:pt x="240" y="36"/>
                  </a:cubicBezTo>
                  <a:cubicBezTo>
                    <a:pt x="218" y="48"/>
                    <a:pt x="199" y="58"/>
                    <a:pt x="174" y="72"/>
                  </a:cubicBezTo>
                  <a:cubicBezTo>
                    <a:pt x="149" y="86"/>
                    <a:pt x="115" y="101"/>
                    <a:pt x="90" y="119"/>
                  </a:cubicBezTo>
                  <a:cubicBezTo>
                    <a:pt x="64" y="136"/>
                    <a:pt x="72" y="127"/>
                    <a:pt x="25" y="178"/>
                  </a:cubicBezTo>
                  <a:cubicBezTo>
                    <a:pt x="14" y="223"/>
                    <a:pt x="0" y="732"/>
                    <a:pt x="14" y="804"/>
                  </a:cubicBezTo>
                  <a:cubicBezTo>
                    <a:pt x="27" y="877"/>
                    <a:pt x="53" y="854"/>
                    <a:pt x="98" y="871"/>
                  </a:cubicBezTo>
                  <a:cubicBezTo>
                    <a:pt x="144" y="888"/>
                    <a:pt x="209" y="884"/>
                    <a:pt x="261" y="900"/>
                  </a:cubicBezTo>
                  <a:cubicBezTo>
                    <a:pt x="312" y="916"/>
                    <a:pt x="373" y="955"/>
                    <a:pt x="402" y="969"/>
                  </a:cubicBez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2" name="Group 81">
              <a:extLst>
                <a:ext uri="{FF2B5EF4-FFF2-40B4-BE49-F238E27FC236}">
                  <a16:creationId xmlns:a16="http://schemas.microsoft.com/office/drawing/2014/main" id="{6FDBF652-A395-234F-BA73-32CC54B4720C}"/>
                </a:ext>
              </a:extLst>
            </p:cNvPr>
            <p:cNvGrpSpPr>
              <a:grpSpLocks/>
            </p:cNvGrpSpPr>
            <p:nvPr/>
          </p:nvGrpSpPr>
          <p:grpSpPr bwMode="auto">
            <a:xfrm>
              <a:off x="6435725" y="1730339"/>
              <a:ext cx="352425" cy="660400"/>
              <a:chOff x="4140" y="429"/>
              <a:chExt cx="1425" cy="2396"/>
            </a:xfrm>
          </p:grpSpPr>
          <p:sp>
            <p:nvSpPr>
              <p:cNvPr id="139" name="Freeform 82">
                <a:extLst>
                  <a:ext uri="{FF2B5EF4-FFF2-40B4-BE49-F238E27FC236}">
                    <a16:creationId xmlns:a16="http://schemas.microsoft.com/office/drawing/2014/main" id="{11ED42DE-3E1B-9B40-9A14-016018BA3CF5}"/>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40" name="Rectangle 83">
                <a:extLst>
                  <a:ext uri="{FF2B5EF4-FFF2-40B4-BE49-F238E27FC236}">
                    <a16:creationId xmlns:a16="http://schemas.microsoft.com/office/drawing/2014/main" id="{69066424-99FF-0247-8B01-B3EC332AA481}"/>
                  </a:ext>
                </a:extLst>
              </p:cNvPr>
              <p:cNvSpPr>
                <a:spLocks noChangeArrowheads="1"/>
              </p:cNvSpPr>
              <p:nvPr/>
            </p:nvSpPr>
            <p:spPr bwMode="auto">
              <a:xfrm>
                <a:off x="4204" y="429"/>
                <a:ext cx="1046" cy="2287"/>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41" name="Freeform 84">
                <a:extLst>
                  <a:ext uri="{FF2B5EF4-FFF2-40B4-BE49-F238E27FC236}">
                    <a16:creationId xmlns:a16="http://schemas.microsoft.com/office/drawing/2014/main" id="{024DB4DC-EB26-FF42-8E20-FFB6C8EFBD95}"/>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43" name="Freeform 85">
                <a:extLst>
                  <a:ext uri="{FF2B5EF4-FFF2-40B4-BE49-F238E27FC236}">
                    <a16:creationId xmlns:a16="http://schemas.microsoft.com/office/drawing/2014/main" id="{E2B0F75E-1C81-FF41-A3F5-E7ADC8B671EA}"/>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44" name="Rectangle 86">
                <a:extLst>
                  <a:ext uri="{FF2B5EF4-FFF2-40B4-BE49-F238E27FC236}">
                    <a16:creationId xmlns:a16="http://schemas.microsoft.com/office/drawing/2014/main" id="{223D30BF-8699-6A44-AEB2-35D0F31FABD6}"/>
                  </a:ext>
                </a:extLst>
              </p:cNvPr>
              <p:cNvSpPr>
                <a:spLocks noChangeArrowheads="1"/>
              </p:cNvSpPr>
              <p:nvPr/>
            </p:nvSpPr>
            <p:spPr bwMode="auto">
              <a:xfrm>
                <a:off x="4211" y="694"/>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145" name="Group 87">
                <a:extLst>
                  <a:ext uri="{FF2B5EF4-FFF2-40B4-BE49-F238E27FC236}">
                    <a16:creationId xmlns:a16="http://schemas.microsoft.com/office/drawing/2014/main" id="{2B7A3D5E-6156-0044-BF32-DFE6857F6F3A}"/>
                  </a:ext>
                </a:extLst>
              </p:cNvPr>
              <p:cNvGrpSpPr>
                <a:grpSpLocks/>
              </p:cNvGrpSpPr>
              <p:nvPr/>
            </p:nvGrpSpPr>
            <p:grpSpPr bwMode="auto">
              <a:xfrm>
                <a:off x="4749" y="668"/>
                <a:ext cx="581" cy="145"/>
                <a:chOff x="614" y="2568"/>
                <a:chExt cx="725" cy="139"/>
              </a:xfrm>
            </p:grpSpPr>
            <p:sp>
              <p:nvSpPr>
                <p:cNvPr id="170" name="AutoShape 88">
                  <a:extLst>
                    <a:ext uri="{FF2B5EF4-FFF2-40B4-BE49-F238E27FC236}">
                      <a16:creationId xmlns:a16="http://schemas.microsoft.com/office/drawing/2014/main" id="{CE04A0BE-092C-E54B-91D3-87501C8CF3DD}"/>
                    </a:ext>
                  </a:extLst>
                </p:cNvPr>
                <p:cNvSpPr>
                  <a:spLocks noChangeArrowheads="1"/>
                </p:cNvSpPr>
                <p:nvPr/>
              </p:nvSpPr>
              <p:spPr bwMode="auto">
                <a:xfrm>
                  <a:off x="615" y="2560"/>
                  <a:ext cx="721" cy="14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71" name="AutoShape 89">
                  <a:extLst>
                    <a:ext uri="{FF2B5EF4-FFF2-40B4-BE49-F238E27FC236}">
                      <a16:creationId xmlns:a16="http://schemas.microsoft.com/office/drawing/2014/main" id="{F5E55A3E-082B-F842-9E07-78A2A9954295}"/>
                    </a:ext>
                  </a:extLst>
                </p:cNvPr>
                <p:cNvSpPr>
                  <a:spLocks noChangeArrowheads="1"/>
                </p:cNvSpPr>
                <p:nvPr/>
              </p:nvSpPr>
              <p:spPr bwMode="auto">
                <a:xfrm>
                  <a:off x="631" y="2582"/>
                  <a:ext cx="689"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146" name="Rectangle 90">
                <a:extLst>
                  <a:ext uri="{FF2B5EF4-FFF2-40B4-BE49-F238E27FC236}">
                    <a16:creationId xmlns:a16="http://schemas.microsoft.com/office/drawing/2014/main" id="{3335A9A0-ABC5-1A45-A4DB-4B8E3B4F0D3E}"/>
                  </a:ext>
                </a:extLst>
              </p:cNvPr>
              <p:cNvSpPr>
                <a:spLocks noChangeArrowheads="1"/>
              </p:cNvSpPr>
              <p:nvPr/>
            </p:nvSpPr>
            <p:spPr bwMode="auto">
              <a:xfrm>
                <a:off x="4223" y="1016"/>
                <a:ext cx="597" cy="52"/>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147" name="Group 91">
                <a:extLst>
                  <a:ext uri="{FF2B5EF4-FFF2-40B4-BE49-F238E27FC236}">
                    <a16:creationId xmlns:a16="http://schemas.microsoft.com/office/drawing/2014/main" id="{6C288698-9C54-614A-9160-55F71D5AEC28}"/>
                  </a:ext>
                </a:extLst>
              </p:cNvPr>
              <p:cNvGrpSpPr>
                <a:grpSpLocks/>
              </p:cNvGrpSpPr>
              <p:nvPr/>
            </p:nvGrpSpPr>
            <p:grpSpPr bwMode="auto">
              <a:xfrm>
                <a:off x="4747" y="994"/>
                <a:ext cx="581" cy="134"/>
                <a:chOff x="614" y="2568"/>
                <a:chExt cx="725" cy="139"/>
              </a:xfrm>
            </p:grpSpPr>
            <p:sp>
              <p:nvSpPr>
                <p:cNvPr id="168" name="AutoShape 92">
                  <a:extLst>
                    <a:ext uri="{FF2B5EF4-FFF2-40B4-BE49-F238E27FC236}">
                      <a16:creationId xmlns:a16="http://schemas.microsoft.com/office/drawing/2014/main" id="{6A0C18A4-1291-7E43-9345-2A91D6A4B36D}"/>
                    </a:ext>
                  </a:extLst>
                </p:cNvPr>
                <p:cNvSpPr>
                  <a:spLocks noChangeArrowheads="1"/>
                </p:cNvSpPr>
                <p:nvPr/>
              </p:nvSpPr>
              <p:spPr bwMode="auto">
                <a:xfrm>
                  <a:off x="617" y="2567"/>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69" name="AutoShape 93">
                  <a:extLst>
                    <a:ext uri="{FF2B5EF4-FFF2-40B4-BE49-F238E27FC236}">
                      <a16:creationId xmlns:a16="http://schemas.microsoft.com/office/drawing/2014/main" id="{AC667623-4334-3148-A595-C268518DA618}"/>
                    </a:ext>
                  </a:extLst>
                </p:cNvPr>
                <p:cNvSpPr>
                  <a:spLocks noChangeArrowheads="1"/>
                </p:cNvSpPr>
                <p:nvPr/>
              </p:nvSpPr>
              <p:spPr bwMode="auto">
                <a:xfrm>
                  <a:off x="634" y="2585"/>
                  <a:ext cx="689"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148" name="Rectangle 94">
                <a:extLst>
                  <a:ext uri="{FF2B5EF4-FFF2-40B4-BE49-F238E27FC236}">
                    <a16:creationId xmlns:a16="http://schemas.microsoft.com/office/drawing/2014/main" id="{80DE7B80-C6BB-8A4D-BED5-F51D9888FD6E}"/>
                  </a:ext>
                </a:extLst>
              </p:cNvPr>
              <p:cNvSpPr>
                <a:spLocks noChangeArrowheads="1"/>
              </p:cNvSpPr>
              <p:nvPr/>
            </p:nvSpPr>
            <p:spPr bwMode="auto">
              <a:xfrm>
                <a:off x="4217" y="13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49" name="Rectangle 95">
                <a:extLst>
                  <a:ext uri="{FF2B5EF4-FFF2-40B4-BE49-F238E27FC236}">
                    <a16:creationId xmlns:a16="http://schemas.microsoft.com/office/drawing/2014/main" id="{53B39C8C-A4C0-E44F-A049-598F76D03ED1}"/>
                  </a:ext>
                </a:extLst>
              </p:cNvPr>
              <p:cNvSpPr>
                <a:spLocks noChangeArrowheads="1"/>
              </p:cNvSpPr>
              <p:nvPr/>
            </p:nvSpPr>
            <p:spPr bwMode="auto">
              <a:xfrm>
                <a:off x="4230" y="16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150" name="Group 96">
                <a:extLst>
                  <a:ext uri="{FF2B5EF4-FFF2-40B4-BE49-F238E27FC236}">
                    <a16:creationId xmlns:a16="http://schemas.microsoft.com/office/drawing/2014/main" id="{8FAE680F-D5F2-F141-AF0E-EFEDC93174C5}"/>
                  </a:ext>
                </a:extLst>
              </p:cNvPr>
              <p:cNvGrpSpPr>
                <a:grpSpLocks/>
              </p:cNvGrpSpPr>
              <p:nvPr/>
            </p:nvGrpSpPr>
            <p:grpSpPr bwMode="auto">
              <a:xfrm>
                <a:off x="4735" y="1627"/>
                <a:ext cx="582" cy="151"/>
                <a:chOff x="614" y="2568"/>
                <a:chExt cx="725" cy="139"/>
              </a:xfrm>
            </p:grpSpPr>
            <p:sp>
              <p:nvSpPr>
                <p:cNvPr id="166" name="AutoShape 97">
                  <a:extLst>
                    <a:ext uri="{FF2B5EF4-FFF2-40B4-BE49-F238E27FC236}">
                      <a16:creationId xmlns:a16="http://schemas.microsoft.com/office/drawing/2014/main" id="{F6E6D6FE-5487-4B45-9CD9-034725C3419B}"/>
                    </a:ext>
                  </a:extLst>
                </p:cNvPr>
                <p:cNvSpPr>
                  <a:spLocks noChangeArrowheads="1"/>
                </p:cNvSpPr>
                <p:nvPr/>
              </p:nvSpPr>
              <p:spPr bwMode="auto">
                <a:xfrm>
                  <a:off x="616" y="2568"/>
                  <a:ext cx="720"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67" name="AutoShape 98">
                  <a:extLst>
                    <a:ext uri="{FF2B5EF4-FFF2-40B4-BE49-F238E27FC236}">
                      <a16:creationId xmlns:a16="http://schemas.microsoft.com/office/drawing/2014/main" id="{17E4B9CD-9942-AB49-9DCF-EA4C278CAD0C}"/>
                    </a:ext>
                  </a:extLst>
                </p:cNvPr>
                <p:cNvSpPr>
                  <a:spLocks noChangeArrowheads="1"/>
                </p:cNvSpPr>
                <p:nvPr/>
              </p:nvSpPr>
              <p:spPr bwMode="auto">
                <a:xfrm>
                  <a:off x="632" y="2584"/>
                  <a:ext cx="688"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151" name="Freeform 99">
                <a:extLst>
                  <a:ext uri="{FF2B5EF4-FFF2-40B4-BE49-F238E27FC236}">
                    <a16:creationId xmlns:a16="http://schemas.microsoft.com/office/drawing/2014/main" id="{66DBC1AB-D3D3-D54A-97DB-61ACDA49892E}"/>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152" name="Group 100">
                <a:extLst>
                  <a:ext uri="{FF2B5EF4-FFF2-40B4-BE49-F238E27FC236}">
                    <a16:creationId xmlns:a16="http://schemas.microsoft.com/office/drawing/2014/main" id="{0ACCF28A-C12F-C84F-B594-FD3A670B69E4}"/>
                  </a:ext>
                </a:extLst>
              </p:cNvPr>
              <p:cNvGrpSpPr>
                <a:grpSpLocks/>
              </p:cNvGrpSpPr>
              <p:nvPr/>
            </p:nvGrpSpPr>
            <p:grpSpPr bwMode="auto">
              <a:xfrm>
                <a:off x="4739" y="1327"/>
                <a:ext cx="582" cy="139"/>
                <a:chOff x="614" y="2568"/>
                <a:chExt cx="725" cy="139"/>
              </a:xfrm>
            </p:grpSpPr>
            <p:sp>
              <p:nvSpPr>
                <p:cNvPr id="164" name="AutoShape 101">
                  <a:extLst>
                    <a:ext uri="{FF2B5EF4-FFF2-40B4-BE49-F238E27FC236}">
                      <a16:creationId xmlns:a16="http://schemas.microsoft.com/office/drawing/2014/main" id="{279BBDF1-57E3-A241-8A44-3F0A3BA124F7}"/>
                    </a:ext>
                  </a:extLst>
                </p:cNvPr>
                <p:cNvSpPr>
                  <a:spLocks noChangeArrowheads="1"/>
                </p:cNvSpPr>
                <p:nvPr/>
              </p:nvSpPr>
              <p:spPr bwMode="auto">
                <a:xfrm>
                  <a:off x="611" y="2569"/>
                  <a:ext cx="728"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65" name="AutoShape 102">
                  <a:extLst>
                    <a:ext uri="{FF2B5EF4-FFF2-40B4-BE49-F238E27FC236}">
                      <a16:creationId xmlns:a16="http://schemas.microsoft.com/office/drawing/2014/main" id="{0D4E61D6-1AA1-2940-BBA5-24DFE246E503}"/>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153" name="Rectangle 103">
                <a:extLst>
                  <a:ext uri="{FF2B5EF4-FFF2-40B4-BE49-F238E27FC236}">
                    <a16:creationId xmlns:a16="http://schemas.microsoft.com/office/drawing/2014/main" id="{564FBD96-ADF5-5342-92F4-3395008B5746}"/>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54" name="Freeform 104">
                <a:extLst>
                  <a:ext uri="{FF2B5EF4-FFF2-40B4-BE49-F238E27FC236}">
                    <a16:creationId xmlns:a16="http://schemas.microsoft.com/office/drawing/2014/main" id="{F15B27D1-B45C-7141-AB8B-599571DEF3A7}"/>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55" name="Freeform 105">
                <a:extLst>
                  <a:ext uri="{FF2B5EF4-FFF2-40B4-BE49-F238E27FC236}">
                    <a16:creationId xmlns:a16="http://schemas.microsoft.com/office/drawing/2014/main" id="{4DC70B30-DD3F-2740-89CC-C75EDB999D47}"/>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56" name="Oval 106">
                <a:extLst>
                  <a:ext uri="{FF2B5EF4-FFF2-40B4-BE49-F238E27FC236}">
                    <a16:creationId xmlns:a16="http://schemas.microsoft.com/office/drawing/2014/main" id="{A0C40071-87FF-864A-81D4-E4F739BF5378}"/>
                  </a:ext>
                </a:extLst>
              </p:cNvPr>
              <p:cNvSpPr>
                <a:spLocks noChangeArrowheads="1"/>
              </p:cNvSpPr>
              <p:nvPr/>
            </p:nvSpPr>
            <p:spPr bwMode="auto">
              <a:xfrm>
                <a:off x="5520" y="2612"/>
                <a:ext cx="45" cy="9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57" name="Freeform 107">
                <a:extLst>
                  <a:ext uri="{FF2B5EF4-FFF2-40B4-BE49-F238E27FC236}">
                    <a16:creationId xmlns:a16="http://schemas.microsoft.com/office/drawing/2014/main" id="{2F33C2FE-86C4-B34F-945A-3F9BDF777E58}"/>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58" name="AutoShape 108">
                <a:extLst>
                  <a:ext uri="{FF2B5EF4-FFF2-40B4-BE49-F238E27FC236}">
                    <a16:creationId xmlns:a16="http://schemas.microsoft.com/office/drawing/2014/main" id="{A771515B-1A0A-B646-9681-C95CE2F66630}"/>
                  </a:ext>
                </a:extLst>
              </p:cNvPr>
              <p:cNvSpPr>
                <a:spLocks noChangeArrowheads="1"/>
              </p:cNvSpPr>
              <p:nvPr/>
            </p:nvSpPr>
            <p:spPr bwMode="auto">
              <a:xfrm>
                <a:off x="4140" y="2675"/>
                <a:ext cx="1200"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59" name="AutoShape 109">
                <a:extLst>
                  <a:ext uri="{FF2B5EF4-FFF2-40B4-BE49-F238E27FC236}">
                    <a16:creationId xmlns:a16="http://schemas.microsoft.com/office/drawing/2014/main" id="{8DE21308-0063-2D44-A69A-52DF4BDDDF36}"/>
                  </a:ext>
                </a:extLst>
              </p:cNvPr>
              <p:cNvSpPr>
                <a:spLocks noChangeArrowheads="1"/>
              </p:cNvSpPr>
              <p:nvPr/>
            </p:nvSpPr>
            <p:spPr bwMode="auto">
              <a:xfrm>
                <a:off x="4204" y="2710"/>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60" name="Oval 110">
                <a:extLst>
                  <a:ext uri="{FF2B5EF4-FFF2-40B4-BE49-F238E27FC236}">
                    <a16:creationId xmlns:a16="http://schemas.microsoft.com/office/drawing/2014/main" id="{4B5FBC97-4AE7-1140-B25E-7DBB15568DA9}"/>
                  </a:ext>
                </a:extLst>
              </p:cNvPr>
              <p:cNvSpPr>
                <a:spLocks noChangeArrowheads="1"/>
              </p:cNvSpPr>
              <p:nvPr/>
            </p:nvSpPr>
            <p:spPr bwMode="auto">
              <a:xfrm>
                <a:off x="4307" y="2382"/>
                <a:ext cx="160"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61" name="Oval 111">
                <a:extLst>
                  <a:ext uri="{FF2B5EF4-FFF2-40B4-BE49-F238E27FC236}">
                    <a16:creationId xmlns:a16="http://schemas.microsoft.com/office/drawing/2014/main" id="{E22768CA-2A7E-3243-8775-0A66ECEBDAE1}"/>
                  </a:ext>
                </a:extLst>
              </p:cNvPr>
              <p:cNvSpPr>
                <a:spLocks noChangeArrowheads="1"/>
              </p:cNvSpPr>
              <p:nvPr/>
            </p:nvSpPr>
            <p:spPr bwMode="auto">
              <a:xfrm>
                <a:off x="4487" y="2382"/>
                <a:ext cx="160"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162" name="Oval 112">
                <a:extLst>
                  <a:ext uri="{FF2B5EF4-FFF2-40B4-BE49-F238E27FC236}">
                    <a16:creationId xmlns:a16="http://schemas.microsoft.com/office/drawing/2014/main" id="{D28018C4-A680-2845-A99A-8AA0A8E021CE}"/>
                  </a:ext>
                </a:extLst>
              </p:cNvPr>
              <p:cNvSpPr>
                <a:spLocks noChangeArrowheads="1"/>
              </p:cNvSpPr>
              <p:nvPr/>
            </p:nvSpPr>
            <p:spPr bwMode="auto">
              <a:xfrm>
                <a:off x="4660" y="2382"/>
                <a:ext cx="160"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63" name="Rectangle 113">
                <a:extLst>
                  <a:ext uri="{FF2B5EF4-FFF2-40B4-BE49-F238E27FC236}">
                    <a16:creationId xmlns:a16="http://schemas.microsoft.com/office/drawing/2014/main" id="{8FC5897C-9D21-3A46-90EF-445C7839A9DA}"/>
                  </a:ext>
                </a:extLst>
              </p:cNvPr>
              <p:cNvSpPr>
                <a:spLocks noChangeArrowheads="1"/>
              </p:cNvSpPr>
              <p:nvPr/>
            </p:nvSpPr>
            <p:spPr bwMode="auto">
              <a:xfrm>
                <a:off x="5064" y="1834"/>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63" name="Group 114">
              <a:extLst>
                <a:ext uri="{FF2B5EF4-FFF2-40B4-BE49-F238E27FC236}">
                  <a16:creationId xmlns:a16="http://schemas.microsoft.com/office/drawing/2014/main" id="{B83A96A8-659A-C14A-81F1-36FF3203AFE6}"/>
                </a:ext>
              </a:extLst>
            </p:cNvPr>
            <p:cNvGrpSpPr>
              <a:grpSpLocks/>
            </p:cNvGrpSpPr>
            <p:nvPr/>
          </p:nvGrpSpPr>
          <p:grpSpPr bwMode="auto">
            <a:xfrm>
              <a:off x="7010400" y="1390614"/>
              <a:ext cx="352425" cy="660400"/>
              <a:chOff x="4140" y="429"/>
              <a:chExt cx="1425" cy="2396"/>
            </a:xfrm>
          </p:grpSpPr>
          <p:sp>
            <p:nvSpPr>
              <p:cNvPr id="106" name="Freeform 115">
                <a:extLst>
                  <a:ext uri="{FF2B5EF4-FFF2-40B4-BE49-F238E27FC236}">
                    <a16:creationId xmlns:a16="http://schemas.microsoft.com/office/drawing/2014/main" id="{51E7F745-188F-2049-8F3D-A9F1E48EAE63}"/>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07" name="Rectangle 116">
                <a:extLst>
                  <a:ext uri="{FF2B5EF4-FFF2-40B4-BE49-F238E27FC236}">
                    <a16:creationId xmlns:a16="http://schemas.microsoft.com/office/drawing/2014/main" id="{3330E9B6-9A70-F341-BB07-3C7E5FBB6536}"/>
                  </a:ext>
                </a:extLst>
              </p:cNvPr>
              <p:cNvSpPr>
                <a:spLocks noChangeArrowheads="1"/>
              </p:cNvSpPr>
              <p:nvPr/>
            </p:nvSpPr>
            <p:spPr bwMode="auto">
              <a:xfrm>
                <a:off x="4204" y="429"/>
                <a:ext cx="1046" cy="2287"/>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08" name="Freeform 117">
                <a:extLst>
                  <a:ext uri="{FF2B5EF4-FFF2-40B4-BE49-F238E27FC236}">
                    <a16:creationId xmlns:a16="http://schemas.microsoft.com/office/drawing/2014/main" id="{10DD9A9D-A76F-3641-9CE7-9F73150FB952}"/>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09" name="Freeform 118">
                <a:extLst>
                  <a:ext uri="{FF2B5EF4-FFF2-40B4-BE49-F238E27FC236}">
                    <a16:creationId xmlns:a16="http://schemas.microsoft.com/office/drawing/2014/main" id="{1D744195-71CA-F84A-A0EC-B41BAA550BE5}"/>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10" name="Rectangle 119">
                <a:extLst>
                  <a:ext uri="{FF2B5EF4-FFF2-40B4-BE49-F238E27FC236}">
                    <a16:creationId xmlns:a16="http://schemas.microsoft.com/office/drawing/2014/main" id="{08B258E9-429B-A04E-9B31-61FC9C0C9034}"/>
                  </a:ext>
                </a:extLst>
              </p:cNvPr>
              <p:cNvSpPr>
                <a:spLocks noChangeArrowheads="1"/>
              </p:cNvSpPr>
              <p:nvPr/>
            </p:nvSpPr>
            <p:spPr bwMode="auto">
              <a:xfrm>
                <a:off x="4211" y="694"/>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111" name="Group 120">
                <a:extLst>
                  <a:ext uri="{FF2B5EF4-FFF2-40B4-BE49-F238E27FC236}">
                    <a16:creationId xmlns:a16="http://schemas.microsoft.com/office/drawing/2014/main" id="{052466FA-382D-B34A-B153-D2714C4495BA}"/>
                  </a:ext>
                </a:extLst>
              </p:cNvPr>
              <p:cNvGrpSpPr>
                <a:grpSpLocks/>
              </p:cNvGrpSpPr>
              <p:nvPr/>
            </p:nvGrpSpPr>
            <p:grpSpPr bwMode="auto">
              <a:xfrm>
                <a:off x="4749" y="668"/>
                <a:ext cx="581" cy="145"/>
                <a:chOff x="614" y="2568"/>
                <a:chExt cx="725" cy="139"/>
              </a:xfrm>
            </p:grpSpPr>
            <p:sp>
              <p:nvSpPr>
                <p:cNvPr id="137" name="AutoShape 121">
                  <a:extLst>
                    <a:ext uri="{FF2B5EF4-FFF2-40B4-BE49-F238E27FC236}">
                      <a16:creationId xmlns:a16="http://schemas.microsoft.com/office/drawing/2014/main" id="{A21CDD7A-2555-5B47-9078-A436ACA9B20D}"/>
                    </a:ext>
                  </a:extLst>
                </p:cNvPr>
                <p:cNvSpPr>
                  <a:spLocks noChangeArrowheads="1"/>
                </p:cNvSpPr>
                <p:nvPr/>
              </p:nvSpPr>
              <p:spPr bwMode="auto">
                <a:xfrm>
                  <a:off x="615" y="2560"/>
                  <a:ext cx="721" cy="14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38" name="AutoShape 122">
                  <a:extLst>
                    <a:ext uri="{FF2B5EF4-FFF2-40B4-BE49-F238E27FC236}">
                      <a16:creationId xmlns:a16="http://schemas.microsoft.com/office/drawing/2014/main" id="{CBF9610B-13CA-D841-A288-8379AC7B45D4}"/>
                    </a:ext>
                  </a:extLst>
                </p:cNvPr>
                <p:cNvSpPr>
                  <a:spLocks noChangeArrowheads="1"/>
                </p:cNvSpPr>
                <p:nvPr/>
              </p:nvSpPr>
              <p:spPr bwMode="auto">
                <a:xfrm>
                  <a:off x="631" y="2582"/>
                  <a:ext cx="689"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112" name="Rectangle 123">
                <a:extLst>
                  <a:ext uri="{FF2B5EF4-FFF2-40B4-BE49-F238E27FC236}">
                    <a16:creationId xmlns:a16="http://schemas.microsoft.com/office/drawing/2014/main" id="{CBC048D4-7B3A-6F41-A02E-503359CF5C92}"/>
                  </a:ext>
                </a:extLst>
              </p:cNvPr>
              <p:cNvSpPr>
                <a:spLocks noChangeArrowheads="1"/>
              </p:cNvSpPr>
              <p:nvPr/>
            </p:nvSpPr>
            <p:spPr bwMode="auto">
              <a:xfrm>
                <a:off x="4223" y="1016"/>
                <a:ext cx="597" cy="52"/>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113" name="Group 124">
                <a:extLst>
                  <a:ext uri="{FF2B5EF4-FFF2-40B4-BE49-F238E27FC236}">
                    <a16:creationId xmlns:a16="http://schemas.microsoft.com/office/drawing/2014/main" id="{4D7B123C-FEF1-E041-894F-F31DD588C361}"/>
                  </a:ext>
                </a:extLst>
              </p:cNvPr>
              <p:cNvGrpSpPr>
                <a:grpSpLocks/>
              </p:cNvGrpSpPr>
              <p:nvPr/>
            </p:nvGrpSpPr>
            <p:grpSpPr bwMode="auto">
              <a:xfrm>
                <a:off x="4747" y="994"/>
                <a:ext cx="581" cy="134"/>
                <a:chOff x="614" y="2568"/>
                <a:chExt cx="725" cy="139"/>
              </a:xfrm>
            </p:grpSpPr>
            <p:sp>
              <p:nvSpPr>
                <p:cNvPr id="135" name="AutoShape 125">
                  <a:extLst>
                    <a:ext uri="{FF2B5EF4-FFF2-40B4-BE49-F238E27FC236}">
                      <a16:creationId xmlns:a16="http://schemas.microsoft.com/office/drawing/2014/main" id="{DAEC4BE7-B702-0848-BF3B-82C6FCF0AE7A}"/>
                    </a:ext>
                  </a:extLst>
                </p:cNvPr>
                <p:cNvSpPr>
                  <a:spLocks noChangeArrowheads="1"/>
                </p:cNvSpPr>
                <p:nvPr/>
              </p:nvSpPr>
              <p:spPr bwMode="auto">
                <a:xfrm>
                  <a:off x="617" y="2567"/>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36" name="AutoShape 126">
                  <a:extLst>
                    <a:ext uri="{FF2B5EF4-FFF2-40B4-BE49-F238E27FC236}">
                      <a16:creationId xmlns:a16="http://schemas.microsoft.com/office/drawing/2014/main" id="{FBEAEEDC-D373-2043-9097-A4F8AEA4ED4B}"/>
                    </a:ext>
                  </a:extLst>
                </p:cNvPr>
                <p:cNvSpPr>
                  <a:spLocks noChangeArrowheads="1"/>
                </p:cNvSpPr>
                <p:nvPr/>
              </p:nvSpPr>
              <p:spPr bwMode="auto">
                <a:xfrm>
                  <a:off x="634" y="2585"/>
                  <a:ext cx="689"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114" name="Rectangle 127">
                <a:extLst>
                  <a:ext uri="{FF2B5EF4-FFF2-40B4-BE49-F238E27FC236}">
                    <a16:creationId xmlns:a16="http://schemas.microsoft.com/office/drawing/2014/main" id="{4DD8CBA3-5EC3-7B48-9BE0-6003CD8A0AA3}"/>
                  </a:ext>
                </a:extLst>
              </p:cNvPr>
              <p:cNvSpPr>
                <a:spLocks noChangeArrowheads="1"/>
              </p:cNvSpPr>
              <p:nvPr/>
            </p:nvSpPr>
            <p:spPr bwMode="auto">
              <a:xfrm>
                <a:off x="4217" y="13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15" name="Rectangle 128">
                <a:extLst>
                  <a:ext uri="{FF2B5EF4-FFF2-40B4-BE49-F238E27FC236}">
                    <a16:creationId xmlns:a16="http://schemas.microsoft.com/office/drawing/2014/main" id="{BA5E53EA-3ECC-A847-B148-B8ED1636EA9D}"/>
                  </a:ext>
                </a:extLst>
              </p:cNvPr>
              <p:cNvSpPr>
                <a:spLocks noChangeArrowheads="1"/>
              </p:cNvSpPr>
              <p:nvPr/>
            </p:nvSpPr>
            <p:spPr bwMode="auto">
              <a:xfrm>
                <a:off x="4230" y="16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116" name="Group 129">
                <a:extLst>
                  <a:ext uri="{FF2B5EF4-FFF2-40B4-BE49-F238E27FC236}">
                    <a16:creationId xmlns:a16="http://schemas.microsoft.com/office/drawing/2014/main" id="{C816273C-68D1-2045-8CE5-F2A266739EB5}"/>
                  </a:ext>
                </a:extLst>
              </p:cNvPr>
              <p:cNvGrpSpPr>
                <a:grpSpLocks/>
              </p:cNvGrpSpPr>
              <p:nvPr/>
            </p:nvGrpSpPr>
            <p:grpSpPr bwMode="auto">
              <a:xfrm>
                <a:off x="4735" y="1627"/>
                <a:ext cx="582" cy="151"/>
                <a:chOff x="614" y="2568"/>
                <a:chExt cx="725" cy="139"/>
              </a:xfrm>
            </p:grpSpPr>
            <p:sp>
              <p:nvSpPr>
                <p:cNvPr id="132" name="AutoShape 130">
                  <a:extLst>
                    <a:ext uri="{FF2B5EF4-FFF2-40B4-BE49-F238E27FC236}">
                      <a16:creationId xmlns:a16="http://schemas.microsoft.com/office/drawing/2014/main" id="{AE043AC3-A076-4449-9CD3-8DA37B0F0905}"/>
                    </a:ext>
                  </a:extLst>
                </p:cNvPr>
                <p:cNvSpPr>
                  <a:spLocks noChangeArrowheads="1"/>
                </p:cNvSpPr>
                <p:nvPr/>
              </p:nvSpPr>
              <p:spPr bwMode="auto">
                <a:xfrm>
                  <a:off x="616" y="2568"/>
                  <a:ext cx="720"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34" name="AutoShape 131">
                  <a:extLst>
                    <a:ext uri="{FF2B5EF4-FFF2-40B4-BE49-F238E27FC236}">
                      <a16:creationId xmlns:a16="http://schemas.microsoft.com/office/drawing/2014/main" id="{E346A75D-7CBE-8A47-B07E-5D39EAB4BEA6}"/>
                    </a:ext>
                  </a:extLst>
                </p:cNvPr>
                <p:cNvSpPr>
                  <a:spLocks noChangeArrowheads="1"/>
                </p:cNvSpPr>
                <p:nvPr/>
              </p:nvSpPr>
              <p:spPr bwMode="auto">
                <a:xfrm>
                  <a:off x="632" y="2584"/>
                  <a:ext cx="688"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117" name="Freeform 132">
                <a:extLst>
                  <a:ext uri="{FF2B5EF4-FFF2-40B4-BE49-F238E27FC236}">
                    <a16:creationId xmlns:a16="http://schemas.microsoft.com/office/drawing/2014/main" id="{F00AFCE9-BD33-D444-BA2F-95E3560637A7}"/>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118" name="Group 133">
                <a:extLst>
                  <a:ext uri="{FF2B5EF4-FFF2-40B4-BE49-F238E27FC236}">
                    <a16:creationId xmlns:a16="http://schemas.microsoft.com/office/drawing/2014/main" id="{DF061EE0-DC00-D341-ACD4-2D438E4D7331}"/>
                  </a:ext>
                </a:extLst>
              </p:cNvPr>
              <p:cNvGrpSpPr>
                <a:grpSpLocks/>
              </p:cNvGrpSpPr>
              <p:nvPr/>
            </p:nvGrpSpPr>
            <p:grpSpPr bwMode="auto">
              <a:xfrm>
                <a:off x="4739" y="1327"/>
                <a:ext cx="582" cy="139"/>
                <a:chOff x="614" y="2568"/>
                <a:chExt cx="725" cy="139"/>
              </a:xfrm>
            </p:grpSpPr>
            <p:sp>
              <p:nvSpPr>
                <p:cNvPr id="130" name="AutoShape 134">
                  <a:extLst>
                    <a:ext uri="{FF2B5EF4-FFF2-40B4-BE49-F238E27FC236}">
                      <a16:creationId xmlns:a16="http://schemas.microsoft.com/office/drawing/2014/main" id="{8A5DEFF2-82FF-9C4B-B30F-DD02A99BAB51}"/>
                    </a:ext>
                  </a:extLst>
                </p:cNvPr>
                <p:cNvSpPr>
                  <a:spLocks noChangeArrowheads="1"/>
                </p:cNvSpPr>
                <p:nvPr/>
              </p:nvSpPr>
              <p:spPr bwMode="auto">
                <a:xfrm>
                  <a:off x="611" y="2569"/>
                  <a:ext cx="728"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31" name="AutoShape 135">
                  <a:extLst>
                    <a:ext uri="{FF2B5EF4-FFF2-40B4-BE49-F238E27FC236}">
                      <a16:creationId xmlns:a16="http://schemas.microsoft.com/office/drawing/2014/main" id="{9E0A6440-9A0A-834A-BE6A-CB243F8A046A}"/>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119" name="Rectangle 136">
                <a:extLst>
                  <a:ext uri="{FF2B5EF4-FFF2-40B4-BE49-F238E27FC236}">
                    <a16:creationId xmlns:a16="http://schemas.microsoft.com/office/drawing/2014/main" id="{C3E6428A-F3CA-6646-8504-7A4B80873016}"/>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20" name="Freeform 137">
                <a:extLst>
                  <a:ext uri="{FF2B5EF4-FFF2-40B4-BE49-F238E27FC236}">
                    <a16:creationId xmlns:a16="http://schemas.microsoft.com/office/drawing/2014/main" id="{36A1B92D-73B3-1E48-9DF6-56C52B1C0EF1}"/>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21" name="Freeform 138">
                <a:extLst>
                  <a:ext uri="{FF2B5EF4-FFF2-40B4-BE49-F238E27FC236}">
                    <a16:creationId xmlns:a16="http://schemas.microsoft.com/office/drawing/2014/main" id="{BBCC47D2-9636-8645-A30A-A9FB9FEB7049}"/>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22" name="Oval 139">
                <a:extLst>
                  <a:ext uri="{FF2B5EF4-FFF2-40B4-BE49-F238E27FC236}">
                    <a16:creationId xmlns:a16="http://schemas.microsoft.com/office/drawing/2014/main" id="{538F95FE-99F4-114C-88F1-20DC65C7D98C}"/>
                  </a:ext>
                </a:extLst>
              </p:cNvPr>
              <p:cNvSpPr>
                <a:spLocks noChangeArrowheads="1"/>
              </p:cNvSpPr>
              <p:nvPr/>
            </p:nvSpPr>
            <p:spPr bwMode="auto">
              <a:xfrm>
                <a:off x="5520" y="2612"/>
                <a:ext cx="45" cy="9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23" name="Freeform 140">
                <a:extLst>
                  <a:ext uri="{FF2B5EF4-FFF2-40B4-BE49-F238E27FC236}">
                    <a16:creationId xmlns:a16="http://schemas.microsoft.com/office/drawing/2014/main" id="{3A2D7A8F-740E-E44C-8A64-6BF5A90E8E2A}"/>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24" name="AutoShape 141">
                <a:extLst>
                  <a:ext uri="{FF2B5EF4-FFF2-40B4-BE49-F238E27FC236}">
                    <a16:creationId xmlns:a16="http://schemas.microsoft.com/office/drawing/2014/main" id="{E95BA8FE-A8C5-0F4B-802A-0FFE3E9344D0}"/>
                  </a:ext>
                </a:extLst>
              </p:cNvPr>
              <p:cNvSpPr>
                <a:spLocks noChangeArrowheads="1"/>
              </p:cNvSpPr>
              <p:nvPr/>
            </p:nvSpPr>
            <p:spPr bwMode="auto">
              <a:xfrm>
                <a:off x="4140" y="2675"/>
                <a:ext cx="1200"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25" name="AutoShape 142">
                <a:extLst>
                  <a:ext uri="{FF2B5EF4-FFF2-40B4-BE49-F238E27FC236}">
                    <a16:creationId xmlns:a16="http://schemas.microsoft.com/office/drawing/2014/main" id="{05E6F7D8-B8C8-534A-8606-ED15889043B6}"/>
                  </a:ext>
                </a:extLst>
              </p:cNvPr>
              <p:cNvSpPr>
                <a:spLocks noChangeArrowheads="1"/>
              </p:cNvSpPr>
              <p:nvPr/>
            </p:nvSpPr>
            <p:spPr bwMode="auto">
              <a:xfrm>
                <a:off x="4204" y="2710"/>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26" name="Oval 143">
                <a:extLst>
                  <a:ext uri="{FF2B5EF4-FFF2-40B4-BE49-F238E27FC236}">
                    <a16:creationId xmlns:a16="http://schemas.microsoft.com/office/drawing/2014/main" id="{D7668313-20A1-7840-BCF9-D2778D9E79AE}"/>
                  </a:ext>
                </a:extLst>
              </p:cNvPr>
              <p:cNvSpPr>
                <a:spLocks noChangeArrowheads="1"/>
              </p:cNvSpPr>
              <p:nvPr/>
            </p:nvSpPr>
            <p:spPr bwMode="auto">
              <a:xfrm>
                <a:off x="4307" y="2382"/>
                <a:ext cx="160"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27" name="Oval 144">
                <a:extLst>
                  <a:ext uri="{FF2B5EF4-FFF2-40B4-BE49-F238E27FC236}">
                    <a16:creationId xmlns:a16="http://schemas.microsoft.com/office/drawing/2014/main" id="{3152B3AD-E2B7-A045-8DF7-86DF2FE62ACB}"/>
                  </a:ext>
                </a:extLst>
              </p:cNvPr>
              <p:cNvSpPr>
                <a:spLocks noChangeArrowheads="1"/>
              </p:cNvSpPr>
              <p:nvPr/>
            </p:nvSpPr>
            <p:spPr bwMode="auto">
              <a:xfrm>
                <a:off x="4487" y="2382"/>
                <a:ext cx="160"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128" name="Oval 145">
                <a:extLst>
                  <a:ext uri="{FF2B5EF4-FFF2-40B4-BE49-F238E27FC236}">
                    <a16:creationId xmlns:a16="http://schemas.microsoft.com/office/drawing/2014/main" id="{7A3BC98F-1F3C-794E-BD03-4960366B4C92}"/>
                  </a:ext>
                </a:extLst>
              </p:cNvPr>
              <p:cNvSpPr>
                <a:spLocks noChangeArrowheads="1"/>
              </p:cNvSpPr>
              <p:nvPr/>
            </p:nvSpPr>
            <p:spPr bwMode="auto">
              <a:xfrm>
                <a:off x="4660" y="2382"/>
                <a:ext cx="160"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29" name="Rectangle 146">
                <a:extLst>
                  <a:ext uri="{FF2B5EF4-FFF2-40B4-BE49-F238E27FC236}">
                    <a16:creationId xmlns:a16="http://schemas.microsoft.com/office/drawing/2014/main" id="{FD2E8B12-7E5B-534C-992F-CC974F01D2BD}"/>
                  </a:ext>
                </a:extLst>
              </p:cNvPr>
              <p:cNvSpPr>
                <a:spLocks noChangeArrowheads="1"/>
              </p:cNvSpPr>
              <p:nvPr/>
            </p:nvSpPr>
            <p:spPr bwMode="auto">
              <a:xfrm>
                <a:off x="5064" y="1834"/>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64" name="Group 147">
              <a:extLst>
                <a:ext uri="{FF2B5EF4-FFF2-40B4-BE49-F238E27FC236}">
                  <a16:creationId xmlns:a16="http://schemas.microsoft.com/office/drawing/2014/main" id="{4942FA46-AAAE-D947-BF1A-4481A3448211}"/>
                </a:ext>
              </a:extLst>
            </p:cNvPr>
            <p:cNvGrpSpPr>
              <a:grpSpLocks/>
            </p:cNvGrpSpPr>
            <p:nvPr/>
          </p:nvGrpSpPr>
          <p:grpSpPr bwMode="auto">
            <a:xfrm>
              <a:off x="9861550" y="1646202"/>
              <a:ext cx="352425" cy="660400"/>
              <a:chOff x="4140" y="429"/>
              <a:chExt cx="1425" cy="2396"/>
            </a:xfrm>
          </p:grpSpPr>
          <p:sp>
            <p:nvSpPr>
              <p:cNvPr id="74" name="Freeform 148">
                <a:extLst>
                  <a:ext uri="{FF2B5EF4-FFF2-40B4-BE49-F238E27FC236}">
                    <a16:creationId xmlns:a16="http://schemas.microsoft.com/office/drawing/2014/main" id="{CC23ABEE-8791-714B-8A1A-4F7AD8EF3BF9}"/>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5" name="Rectangle 149">
                <a:extLst>
                  <a:ext uri="{FF2B5EF4-FFF2-40B4-BE49-F238E27FC236}">
                    <a16:creationId xmlns:a16="http://schemas.microsoft.com/office/drawing/2014/main" id="{2B86FF99-00DB-934B-8BA7-48C64B644A45}"/>
                  </a:ext>
                </a:extLst>
              </p:cNvPr>
              <p:cNvSpPr>
                <a:spLocks noChangeArrowheads="1"/>
              </p:cNvSpPr>
              <p:nvPr/>
            </p:nvSpPr>
            <p:spPr bwMode="auto">
              <a:xfrm>
                <a:off x="4204" y="429"/>
                <a:ext cx="1046" cy="2287"/>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6" name="Freeform 150">
                <a:extLst>
                  <a:ext uri="{FF2B5EF4-FFF2-40B4-BE49-F238E27FC236}">
                    <a16:creationId xmlns:a16="http://schemas.microsoft.com/office/drawing/2014/main" id="{956FBF0C-5170-794A-B33B-82657D571646}"/>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7" name="Freeform 151">
                <a:extLst>
                  <a:ext uri="{FF2B5EF4-FFF2-40B4-BE49-F238E27FC236}">
                    <a16:creationId xmlns:a16="http://schemas.microsoft.com/office/drawing/2014/main" id="{445CE280-0D0A-6B4F-84F6-532AE192658F}"/>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8" name="Rectangle 152">
                <a:extLst>
                  <a:ext uri="{FF2B5EF4-FFF2-40B4-BE49-F238E27FC236}">
                    <a16:creationId xmlns:a16="http://schemas.microsoft.com/office/drawing/2014/main" id="{0D6EBFB3-4B17-8B4D-84D1-393E2919BF54}"/>
                  </a:ext>
                </a:extLst>
              </p:cNvPr>
              <p:cNvSpPr>
                <a:spLocks noChangeArrowheads="1"/>
              </p:cNvSpPr>
              <p:nvPr/>
            </p:nvSpPr>
            <p:spPr bwMode="auto">
              <a:xfrm>
                <a:off x="4211" y="694"/>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79" name="Group 153">
                <a:extLst>
                  <a:ext uri="{FF2B5EF4-FFF2-40B4-BE49-F238E27FC236}">
                    <a16:creationId xmlns:a16="http://schemas.microsoft.com/office/drawing/2014/main" id="{68337FBF-F76C-C544-8BA6-563723BD11B9}"/>
                  </a:ext>
                </a:extLst>
              </p:cNvPr>
              <p:cNvGrpSpPr>
                <a:grpSpLocks/>
              </p:cNvGrpSpPr>
              <p:nvPr/>
            </p:nvGrpSpPr>
            <p:grpSpPr bwMode="auto">
              <a:xfrm>
                <a:off x="4749" y="668"/>
                <a:ext cx="581" cy="145"/>
                <a:chOff x="614" y="2568"/>
                <a:chExt cx="725" cy="139"/>
              </a:xfrm>
            </p:grpSpPr>
            <p:sp>
              <p:nvSpPr>
                <p:cNvPr id="104" name="AutoShape 154">
                  <a:extLst>
                    <a:ext uri="{FF2B5EF4-FFF2-40B4-BE49-F238E27FC236}">
                      <a16:creationId xmlns:a16="http://schemas.microsoft.com/office/drawing/2014/main" id="{7983AE2B-9F40-7446-964A-C0D1EC25521C}"/>
                    </a:ext>
                  </a:extLst>
                </p:cNvPr>
                <p:cNvSpPr>
                  <a:spLocks noChangeArrowheads="1"/>
                </p:cNvSpPr>
                <p:nvPr/>
              </p:nvSpPr>
              <p:spPr bwMode="auto">
                <a:xfrm>
                  <a:off x="615" y="2560"/>
                  <a:ext cx="721" cy="14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05" name="AutoShape 155">
                  <a:extLst>
                    <a:ext uri="{FF2B5EF4-FFF2-40B4-BE49-F238E27FC236}">
                      <a16:creationId xmlns:a16="http://schemas.microsoft.com/office/drawing/2014/main" id="{ADC46602-CC63-8141-8BF1-5EC8D1824C61}"/>
                    </a:ext>
                  </a:extLst>
                </p:cNvPr>
                <p:cNvSpPr>
                  <a:spLocks noChangeArrowheads="1"/>
                </p:cNvSpPr>
                <p:nvPr/>
              </p:nvSpPr>
              <p:spPr bwMode="auto">
                <a:xfrm>
                  <a:off x="631" y="2582"/>
                  <a:ext cx="689"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80" name="Rectangle 156">
                <a:extLst>
                  <a:ext uri="{FF2B5EF4-FFF2-40B4-BE49-F238E27FC236}">
                    <a16:creationId xmlns:a16="http://schemas.microsoft.com/office/drawing/2014/main" id="{0B0E3BE7-5708-A949-85C0-8553CB933EFE}"/>
                  </a:ext>
                </a:extLst>
              </p:cNvPr>
              <p:cNvSpPr>
                <a:spLocks noChangeArrowheads="1"/>
              </p:cNvSpPr>
              <p:nvPr/>
            </p:nvSpPr>
            <p:spPr bwMode="auto">
              <a:xfrm>
                <a:off x="4223" y="1016"/>
                <a:ext cx="597" cy="52"/>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81" name="Group 157">
                <a:extLst>
                  <a:ext uri="{FF2B5EF4-FFF2-40B4-BE49-F238E27FC236}">
                    <a16:creationId xmlns:a16="http://schemas.microsoft.com/office/drawing/2014/main" id="{59EFAC4A-A3D4-9E4D-84E2-5BD8A5D33E2C}"/>
                  </a:ext>
                </a:extLst>
              </p:cNvPr>
              <p:cNvGrpSpPr>
                <a:grpSpLocks/>
              </p:cNvGrpSpPr>
              <p:nvPr/>
            </p:nvGrpSpPr>
            <p:grpSpPr bwMode="auto">
              <a:xfrm>
                <a:off x="4747" y="994"/>
                <a:ext cx="581" cy="134"/>
                <a:chOff x="614" y="2568"/>
                <a:chExt cx="725" cy="139"/>
              </a:xfrm>
            </p:grpSpPr>
            <p:sp>
              <p:nvSpPr>
                <p:cNvPr id="102" name="AutoShape 158">
                  <a:extLst>
                    <a:ext uri="{FF2B5EF4-FFF2-40B4-BE49-F238E27FC236}">
                      <a16:creationId xmlns:a16="http://schemas.microsoft.com/office/drawing/2014/main" id="{B68D7D2F-A4EC-6343-AAA2-E27A5BE91747}"/>
                    </a:ext>
                  </a:extLst>
                </p:cNvPr>
                <p:cNvSpPr>
                  <a:spLocks noChangeArrowheads="1"/>
                </p:cNvSpPr>
                <p:nvPr/>
              </p:nvSpPr>
              <p:spPr bwMode="auto">
                <a:xfrm>
                  <a:off x="617" y="2567"/>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03" name="AutoShape 159">
                  <a:extLst>
                    <a:ext uri="{FF2B5EF4-FFF2-40B4-BE49-F238E27FC236}">
                      <a16:creationId xmlns:a16="http://schemas.microsoft.com/office/drawing/2014/main" id="{5C8BE6BD-0D6C-BE4F-A7C1-CFA5A3A723F5}"/>
                    </a:ext>
                  </a:extLst>
                </p:cNvPr>
                <p:cNvSpPr>
                  <a:spLocks noChangeArrowheads="1"/>
                </p:cNvSpPr>
                <p:nvPr/>
              </p:nvSpPr>
              <p:spPr bwMode="auto">
                <a:xfrm>
                  <a:off x="634" y="2585"/>
                  <a:ext cx="689"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82" name="Rectangle 160">
                <a:extLst>
                  <a:ext uri="{FF2B5EF4-FFF2-40B4-BE49-F238E27FC236}">
                    <a16:creationId xmlns:a16="http://schemas.microsoft.com/office/drawing/2014/main" id="{584E618E-4A1F-8343-97FD-62858B78F5C6}"/>
                  </a:ext>
                </a:extLst>
              </p:cNvPr>
              <p:cNvSpPr>
                <a:spLocks noChangeArrowheads="1"/>
              </p:cNvSpPr>
              <p:nvPr/>
            </p:nvSpPr>
            <p:spPr bwMode="auto">
              <a:xfrm>
                <a:off x="4217" y="13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83" name="Rectangle 161">
                <a:extLst>
                  <a:ext uri="{FF2B5EF4-FFF2-40B4-BE49-F238E27FC236}">
                    <a16:creationId xmlns:a16="http://schemas.microsoft.com/office/drawing/2014/main" id="{12F0293A-C413-F449-BF89-9E1C83526B5A}"/>
                  </a:ext>
                </a:extLst>
              </p:cNvPr>
              <p:cNvSpPr>
                <a:spLocks noChangeArrowheads="1"/>
              </p:cNvSpPr>
              <p:nvPr/>
            </p:nvSpPr>
            <p:spPr bwMode="auto">
              <a:xfrm>
                <a:off x="4230" y="16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84" name="Group 162">
                <a:extLst>
                  <a:ext uri="{FF2B5EF4-FFF2-40B4-BE49-F238E27FC236}">
                    <a16:creationId xmlns:a16="http://schemas.microsoft.com/office/drawing/2014/main" id="{1A6200EB-5E59-2B47-9B1A-EF30A5EAD25B}"/>
                  </a:ext>
                </a:extLst>
              </p:cNvPr>
              <p:cNvGrpSpPr>
                <a:grpSpLocks/>
              </p:cNvGrpSpPr>
              <p:nvPr/>
            </p:nvGrpSpPr>
            <p:grpSpPr bwMode="auto">
              <a:xfrm>
                <a:off x="4735" y="1627"/>
                <a:ext cx="582" cy="151"/>
                <a:chOff x="614" y="2568"/>
                <a:chExt cx="725" cy="139"/>
              </a:xfrm>
            </p:grpSpPr>
            <p:sp>
              <p:nvSpPr>
                <p:cNvPr id="100" name="AutoShape 163">
                  <a:extLst>
                    <a:ext uri="{FF2B5EF4-FFF2-40B4-BE49-F238E27FC236}">
                      <a16:creationId xmlns:a16="http://schemas.microsoft.com/office/drawing/2014/main" id="{B97E9310-11F5-E248-A0DF-E45AE8F9B84B}"/>
                    </a:ext>
                  </a:extLst>
                </p:cNvPr>
                <p:cNvSpPr>
                  <a:spLocks noChangeArrowheads="1"/>
                </p:cNvSpPr>
                <p:nvPr/>
              </p:nvSpPr>
              <p:spPr bwMode="auto">
                <a:xfrm>
                  <a:off x="616" y="2568"/>
                  <a:ext cx="720"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01" name="AutoShape 164">
                  <a:extLst>
                    <a:ext uri="{FF2B5EF4-FFF2-40B4-BE49-F238E27FC236}">
                      <a16:creationId xmlns:a16="http://schemas.microsoft.com/office/drawing/2014/main" id="{968E1571-41AC-434C-B887-D8EBC7A3B079}"/>
                    </a:ext>
                  </a:extLst>
                </p:cNvPr>
                <p:cNvSpPr>
                  <a:spLocks noChangeArrowheads="1"/>
                </p:cNvSpPr>
                <p:nvPr/>
              </p:nvSpPr>
              <p:spPr bwMode="auto">
                <a:xfrm>
                  <a:off x="632" y="2584"/>
                  <a:ext cx="688"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85" name="Freeform 165">
                <a:extLst>
                  <a:ext uri="{FF2B5EF4-FFF2-40B4-BE49-F238E27FC236}">
                    <a16:creationId xmlns:a16="http://schemas.microsoft.com/office/drawing/2014/main" id="{BE30363C-DD3A-B943-9269-1BAD5BA36988}"/>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86" name="Group 166">
                <a:extLst>
                  <a:ext uri="{FF2B5EF4-FFF2-40B4-BE49-F238E27FC236}">
                    <a16:creationId xmlns:a16="http://schemas.microsoft.com/office/drawing/2014/main" id="{38788B69-339D-7F4E-B301-8175DEA9DEDF}"/>
                  </a:ext>
                </a:extLst>
              </p:cNvPr>
              <p:cNvGrpSpPr>
                <a:grpSpLocks/>
              </p:cNvGrpSpPr>
              <p:nvPr/>
            </p:nvGrpSpPr>
            <p:grpSpPr bwMode="auto">
              <a:xfrm>
                <a:off x="4739" y="1327"/>
                <a:ext cx="582" cy="139"/>
                <a:chOff x="614" y="2568"/>
                <a:chExt cx="725" cy="139"/>
              </a:xfrm>
            </p:grpSpPr>
            <p:sp>
              <p:nvSpPr>
                <p:cNvPr id="98" name="AutoShape 167">
                  <a:extLst>
                    <a:ext uri="{FF2B5EF4-FFF2-40B4-BE49-F238E27FC236}">
                      <a16:creationId xmlns:a16="http://schemas.microsoft.com/office/drawing/2014/main" id="{97B97885-9739-1F45-B789-FBABCFF92AAE}"/>
                    </a:ext>
                  </a:extLst>
                </p:cNvPr>
                <p:cNvSpPr>
                  <a:spLocks noChangeArrowheads="1"/>
                </p:cNvSpPr>
                <p:nvPr/>
              </p:nvSpPr>
              <p:spPr bwMode="auto">
                <a:xfrm>
                  <a:off x="611" y="2569"/>
                  <a:ext cx="728"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99" name="AutoShape 168">
                  <a:extLst>
                    <a:ext uri="{FF2B5EF4-FFF2-40B4-BE49-F238E27FC236}">
                      <a16:creationId xmlns:a16="http://schemas.microsoft.com/office/drawing/2014/main" id="{84771018-17F5-D14A-8D8C-59EE601BC2C9}"/>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87" name="Rectangle 169">
                <a:extLst>
                  <a:ext uri="{FF2B5EF4-FFF2-40B4-BE49-F238E27FC236}">
                    <a16:creationId xmlns:a16="http://schemas.microsoft.com/office/drawing/2014/main" id="{7A058DA4-516B-7D41-BD30-6364FF15C960}"/>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88" name="Freeform 170">
                <a:extLst>
                  <a:ext uri="{FF2B5EF4-FFF2-40B4-BE49-F238E27FC236}">
                    <a16:creationId xmlns:a16="http://schemas.microsoft.com/office/drawing/2014/main" id="{856E246C-1591-CA4F-8ADE-8DDDDAA77931}"/>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89" name="Freeform 171">
                <a:extLst>
                  <a:ext uri="{FF2B5EF4-FFF2-40B4-BE49-F238E27FC236}">
                    <a16:creationId xmlns:a16="http://schemas.microsoft.com/office/drawing/2014/main" id="{31F0BA80-7560-4D47-A9F7-FD31AEA4344D}"/>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90" name="Oval 172">
                <a:extLst>
                  <a:ext uri="{FF2B5EF4-FFF2-40B4-BE49-F238E27FC236}">
                    <a16:creationId xmlns:a16="http://schemas.microsoft.com/office/drawing/2014/main" id="{0250F674-2E69-7A49-BD4A-7A0B63C62F3A}"/>
                  </a:ext>
                </a:extLst>
              </p:cNvPr>
              <p:cNvSpPr>
                <a:spLocks noChangeArrowheads="1"/>
              </p:cNvSpPr>
              <p:nvPr/>
            </p:nvSpPr>
            <p:spPr bwMode="auto">
              <a:xfrm>
                <a:off x="5520" y="2612"/>
                <a:ext cx="45" cy="9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91" name="Freeform 173">
                <a:extLst>
                  <a:ext uri="{FF2B5EF4-FFF2-40B4-BE49-F238E27FC236}">
                    <a16:creationId xmlns:a16="http://schemas.microsoft.com/office/drawing/2014/main" id="{D9EA6536-474B-D64B-B205-1D6C9BA825CA}"/>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92" name="AutoShape 174">
                <a:extLst>
                  <a:ext uri="{FF2B5EF4-FFF2-40B4-BE49-F238E27FC236}">
                    <a16:creationId xmlns:a16="http://schemas.microsoft.com/office/drawing/2014/main" id="{E488D72C-E2D7-A24F-8921-7455381C5E4D}"/>
                  </a:ext>
                </a:extLst>
              </p:cNvPr>
              <p:cNvSpPr>
                <a:spLocks noChangeArrowheads="1"/>
              </p:cNvSpPr>
              <p:nvPr/>
            </p:nvSpPr>
            <p:spPr bwMode="auto">
              <a:xfrm>
                <a:off x="4140" y="2675"/>
                <a:ext cx="1200"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93" name="AutoShape 175">
                <a:extLst>
                  <a:ext uri="{FF2B5EF4-FFF2-40B4-BE49-F238E27FC236}">
                    <a16:creationId xmlns:a16="http://schemas.microsoft.com/office/drawing/2014/main" id="{912439D6-774F-1547-AA0D-047E22092538}"/>
                  </a:ext>
                </a:extLst>
              </p:cNvPr>
              <p:cNvSpPr>
                <a:spLocks noChangeArrowheads="1"/>
              </p:cNvSpPr>
              <p:nvPr/>
            </p:nvSpPr>
            <p:spPr bwMode="auto">
              <a:xfrm>
                <a:off x="4204" y="2710"/>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94" name="Oval 176">
                <a:extLst>
                  <a:ext uri="{FF2B5EF4-FFF2-40B4-BE49-F238E27FC236}">
                    <a16:creationId xmlns:a16="http://schemas.microsoft.com/office/drawing/2014/main" id="{A2D2898C-A040-C744-8B60-25B92A3EDD4A}"/>
                  </a:ext>
                </a:extLst>
              </p:cNvPr>
              <p:cNvSpPr>
                <a:spLocks noChangeArrowheads="1"/>
              </p:cNvSpPr>
              <p:nvPr/>
            </p:nvSpPr>
            <p:spPr bwMode="auto">
              <a:xfrm>
                <a:off x="4307" y="2382"/>
                <a:ext cx="160"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95" name="Oval 177">
                <a:extLst>
                  <a:ext uri="{FF2B5EF4-FFF2-40B4-BE49-F238E27FC236}">
                    <a16:creationId xmlns:a16="http://schemas.microsoft.com/office/drawing/2014/main" id="{6D69F5EA-B0E7-DA4A-8B00-86E1B289A3A5}"/>
                  </a:ext>
                </a:extLst>
              </p:cNvPr>
              <p:cNvSpPr>
                <a:spLocks noChangeArrowheads="1"/>
              </p:cNvSpPr>
              <p:nvPr/>
            </p:nvSpPr>
            <p:spPr bwMode="auto">
              <a:xfrm>
                <a:off x="4487" y="2382"/>
                <a:ext cx="160"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96" name="Oval 178">
                <a:extLst>
                  <a:ext uri="{FF2B5EF4-FFF2-40B4-BE49-F238E27FC236}">
                    <a16:creationId xmlns:a16="http://schemas.microsoft.com/office/drawing/2014/main" id="{CB13C9A5-3005-C744-AAF5-43F081367869}"/>
                  </a:ext>
                </a:extLst>
              </p:cNvPr>
              <p:cNvSpPr>
                <a:spLocks noChangeArrowheads="1"/>
              </p:cNvSpPr>
              <p:nvPr/>
            </p:nvSpPr>
            <p:spPr bwMode="auto">
              <a:xfrm>
                <a:off x="4660" y="2382"/>
                <a:ext cx="160"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97" name="Rectangle 179">
                <a:extLst>
                  <a:ext uri="{FF2B5EF4-FFF2-40B4-BE49-F238E27FC236}">
                    <a16:creationId xmlns:a16="http://schemas.microsoft.com/office/drawing/2014/main" id="{5E9EBF99-398D-4346-9CCC-C08D38A90EF0}"/>
                  </a:ext>
                </a:extLst>
              </p:cNvPr>
              <p:cNvSpPr>
                <a:spLocks noChangeArrowheads="1"/>
              </p:cNvSpPr>
              <p:nvPr/>
            </p:nvSpPr>
            <p:spPr bwMode="auto">
              <a:xfrm>
                <a:off x="5064" y="1834"/>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65" name="Group 180">
              <a:extLst>
                <a:ext uri="{FF2B5EF4-FFF2-40B4-BE49-F238E27FC236}">
                  <a16:creationId xmlns:a16="http://schemas.microsoft.com/office/drawing/2014/main" id="{68A8F3DD-C4CD-1A4A-A99E-EE08AE2B9ABE}"/>
                </a:ext>
              </a:extLst>
            </p:cNvPr>
            <p:cNvGrpSpPr>
              <a:grpSpLocks/>
            </p:cNvGrpSpPr>
            <p:nvPr/>
          </p:nvGrpSpPr>
          <p:grpSpPr bwMode="auto">
            <a:xfrm flipH="1">
              <a:off x="10010775" y="4435439"/>
              <a:ext cx="803275" cy="771525"/>
              <a:chOff x="-44" y="1473"/>
              <a:chExt cx="981" cy="1105"/>
            </a:xfrm>
          </p:grpSpPr>
          <p:pic>
            <p:nvPicPr>
              <p:cNvPr id="72" name="Picture 181" descr="desktop_computer_stylized_medium">
                <a:extLst>
                  <a:ext uri="{FF2B5EF4-FFF2-40B4-BE49-F238E27FC236}">
                    <a16:creationId xmlns:a16="http://schemas.microsoft.com/office/drawing/2014/main" id="{FB1222DE-2F29-E94E-BA2E-8430BD1F41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Freeform 182">
                <a:extLst>
                  <a:ext uri="{FF2B5EF4-FFF2-40B4-BE49-F238E27FC236}">
                    <a16:creationId xmlns:a16="http://schemas.microsoft.com/office/drawing/2014/main" id="{25C576CA-310E-BF45-AEA0-47D91F2AB2B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66" name="Group 183">
              <a:extLst>
                <a:ext uri="{FF2B5EF4-FFF2-40B4-BE49-F238E27FC236}">
                  <a16:creationId xmlns:a16="http://schemas.microsoft.com/office/drawing/2014/main" id="{292C5560-DFC2-574D-8C62-B6F62F2DC84B}"/>
                </a:ext>
              </a:extLst>
            </p:cNvPr>
            <p:cNvGrpSpPr>
              <a:grpSpLocks/>
            </p:cNvGrpSpPr>
            <p:nvPr/>
          </p:nvGrpSpPr>
          <p:grpSpPr bwMode="auto">
            <a:xfrm>
              <a:off x="6096000" y="4416389"/>
              <a:ext cx="803275" cy="771525"/>
              <a:chOff x="-44" y="1473"/>
              <a:chExt cx="981" cy="1105"/>
            </a:xfrm>
          </p:grpSpPr>
          <p:pic>
            <p:nvPicPr>
              <p:cNvPr id="70" name="Picture 184" descr="desktop_computer_stylized_medium">
                <a:extLst>
                  <a:ext uri="{FF2B5EF4-FFF2-40B4-BE49-F238E27FC236}">
                    <a16:creationId xmlns:a16="http://schemas.microsoft.com/office/drawing/2014/main" id="{5ADBABA6-9549-8F45-9CC6-895C1B7130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Freeform 185">
                <a:extLst>
                  <a:ext uri="{FF2B5EF4-FFF2-40B4-BE49-F238E27FC236}">
                    <a16:creationId xmlns:a16="http://schemas.microsoft.com/office/drawing/2014/main" id="{175C8E0C-2E66-F847-85BF-1DF27F6E9D5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67" name="Group 186">
              <a:extLst>
                <a:ext uri="{FF2B5EF4-FFF2-40B4-BE49-F238E27FC236}">
                  <a16:creationId xmlns:a16="http://schemas.microsoft.com/office/drawing/2014/main" id="{BFA50ABA-EF43-8248-BFEE-B2185F9FF4CA}"/>
                </a:ext>
              </a:extLst>
            </p:cNvPr>
            <p:cNvGrpSpPr>
              <a:grpSpLocks/>
            </p:cNvGrpSpPr>
            <p:nvPr/>
          </p:nvGrpSpPr>
          <p:grpSpPr bwMode="auto">
            <a:xfrm>
              <a:off x="6718300" y="4865652"/>
              <a:ext cx="803275" cy="771525"/>
              <a:chOff x="-44" y="1473"/>
              <a:chExt cx="981" cy="1105"/>
            </a:xfrm>
          </p:grpSpPr>
          <p:pic>
            <p:nvPicPr>
              <p:cNvPr id="68" name="Picture 187" descr="desktop_computer_stylized_medium">
                <a:extLst>
                  <a:ext uri="{FF2B5EF4-FFF2-40B4-BE49-F238E27FC236}">
                    <a16:creationId xmlns:a16="http://schemas.microsoft.com/office/drawing/2014/main" id="{F7F3CEF1-4AEE-174D-A7EB-35D5923CD4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Freeform 188">
                <a:extLst>
                  <a:ext uri="{FF2B5EF4-FFF2-40B4-BE49-F238E27FC236}">
                    <a16:creationId xmlns:a16="http://schemas.microsoft.com/office/drawing/2014/main" id="{092BEB98-510F-A54D-8396-7B8E24FE092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sp>
        <p:nvSpPr>
          <p:cNvPr id="172" name="TextBox 171"/>
          <p:cNvSpPr txBox="1"/>
          <p:nvPr/>
        </p:nvSpPr>
        <p:spPr>
          <a:xfrm>
            <a:off x="1074882" y="1443560"/>
            <a:ext cx="7640493" cy="369332"/>
          </a:xfrm>
          <a:prstGeom prst="rect">
            <a:avLst/>
          </a:prstGeom>
          <a:solidFill>
            <a:srgbClr val="FF9999">
              <a:alpha val="13000"/>
            </a:srgbClr>
          </a:solidFill>
          <a:ln cap="rnd">
            <a:solidFill>
              <a:srgbClr val="C00000"/>
            </a:solidFill>
          </a:ln>
        </p:spPr>
        <p:txBody>
          <a:bodyPr wrap="square" rtlCol="0">
            <a:spAutoFit/>
          </a:bodyPr>
          <a:lstStyle/>
          <a:p>
            <a:pPr algn="ctr"/>
            <a:endParaRPr lang="en-IN" dirty="0">
              <a:solidFill>
                <a:srgbClr val="0000FF"/>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407759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Rectangle 501">
            <a:extLst>
              <a:ext uri="{FF2B5EF4-FFF2-40B4-BE49-F238E27FC236}">
                <a16:creationId xmlns:a16="http://schemas.microsoft.com/office/drawing/2014/main" id="{40D89921-5710-C74C-85E3-E00C000E60C7}"/>
              </a:ext>
            </a:extLst>
          </p:cNvPr>
          <p:cNvSpPr>
            <a:spLocks noChangeArrowheads="1"/>
          </p:cNvSpPr>
          <p:nvPr/>
        </p:nvSpPr>
        <p:spPr bwMode="auto">
          <a:xfrm rot="19054292" flipH="1">
            <a:off x="9940035" y="2627164"/>
            <a:ext cx="537257" cy="115262"/>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179" name="Rectangle 508">
            <a:extLst>
              <a:ext uri="{FF2B5EF4-FFF2-40B4-BE49-F238E27FC236}">
                <a16:creationId xmlns:a16="http://schemas.microsoft.com/office/drawing/2014/main" id="{0C717AD0-EA8E-2246-B4E3-6A0F4C1E9FA2}"/>
              </a:ext>
            </a:extLst>
          </p:cNvPr>
          <p:cNvSpPr>
            <a:spLocks noChangeArrowheads="1"/>
          </p:cNvSpPr>
          <p:nvPr/>
        </p:nvSpPr>
        <p:spPr bwMode="auto">
          <a:xfrm rot="2841169">
            <a:off x="10050961" y="4310166"/>
            <a:ext cx="538425" cy="115262"/>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133" name="Rectangle 3">
            <a:extLst>
              <a:ext uri="{FF2B5EF4-FFF2-40B4-BE49-F238E27FC236}">
                <a16:creationId xmlns:a16="http://schemas.microsoft.com/office/drawing/2014/main" id="{4AEA1865-8C28-134C-8B6C-07E3981D0325}"/>
              </a:ext>
            </a:extLst>
          </p:cNvPr>
          <p:cNvSpPr txBox="1">
            <a:spLocks noChangeArrowheads="1"/>
          </p:cNvSpPr>
          <p:nvPr/>
        </p:nvSpPr>
        <p:spPr>
          <a:xfrm>
            <a:off x="252804" y="755183"/>
            <a:ext cx="11209623" cy="2962128"/>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0044" indent="-252413">
              <a:defRPr/>
            </a:pPr>
            <a:r>
              <a:rPr lang="en-US" sz="2400" dirty="0">
                <a:solidFill>
                  <a:srgbClr val="C00000"/>
                </a:solidFill>
                <a:latin typeface="Avenir Book" panose="020B0503020203020204" pitchFamily="34" charset="-78"/>
                <a:cs typeface="Avenir Book" panose="020B0503020203020204" pitchFamily="34" charset="-78"/>
              </a:rPr>
              <a:t>The senders need to adapt/tune the sending rates to match the </a:t>
            </a:r>
            <a:r>
              <a:rPr lang="en-US" sz="2400" dirty="0">
                <a:solidFill>
                  <a:srgbClr val="0000FF"/>
                </a:solidFill>
                <a:latin typeface="Avenir Book" panose="020B0503020203020204" pitchFamily="34" charset="-78"/>
                <a:cs typeface="Avenir Book" panose="020B0503020203020204" pitchFamily="34" charset="-78"/>
              </a:rPr>
              <a:t>available bandwidth </a:t>
            </a:r>
            <a:r>
              <a:rPr lang="en-US" sz="2400" dirty="0">
                <a:solidFill>
                  <a:srgbClr val="C00000"/>
                </a:solidFill>
                <a:latin typeface="Avenir Book" panose="020B0503020203020204" pitchFamily="34" charset="-78"/>
                <a:cs typeface="Avenir Book" panose="020B0503020203020204" pitchFamily="34" charset="-78"/>
              </a:rPr>
              <a:t>of the </a:t>
            </a:r>
            <a:r>
              <a:rPr lang="en-US" sz="2400" dirty="0">
                <a:solidFill>
                  <a:srgbClr val="0000FF"/>
                </a:solidFill>
                <a:latin typeface="Avenir Book" panose="020B0503020203020204" pitchFamily="34" charset="-78"/>
                <a:cs typeface="Avenir Book" panose="020B0503020203020204" pitchFamily="34" charset="-78"/>
              </a:rPr>
              <a:t>bottleneck link</a:t>
            </a:r>
          </a:p>
          <a:p>
            <a:pPr marL="807244" lvl="1" indent="-252413">
              <a:defRPr/>
            </a:pPr>
            <a:r>
              <a:rPr lang="en-US" sz="2000" dirty="0">
                <a:solidFill>
                  <a:prstClr val="black"/>
                </a:solidFill>
                <a:latin typeface="Avenir Book" panose="020B0503020203020204" pitchFamily="34" charset="-78"/>
                <a:cs typeface="Avenir Book" panose="020B0503020203020204" pitchFamily="34" charset="-78"/>
                <a:sym typeface="Wingdings" panose="05000000000000000000" pitchFamily="2" charset="2"/>
              </a:rPr>
              <a:t>Sending rate= function (available bandwidth of the bottleneck link) </a:t>
            </a:r>
            <a:endParaRPr lang="en-US" sz="2000" dirty="0" smtClean="0">
              <a:solidFill>
                <a:prstClr val="black"/>
              </a:solidFill>
              <a:latin typeface="Avenir Book" panose="020B0503020203020204" pitchFamily="34" charset="-78"/>
              <a:cs typeface="Avenir Book" panose="020B0503020203020204" pitchFamily="34" charset="-78"/>
              <a:sym typeface="Wingdings" panose="05000000000000000000" pitchFamily="2" charset="2"/>
            </a:endParaRPr>
          </a:p>
          <a:p>
            <a:pPr marL="554831" lvl="1" indent="0">
              <a:buNone/>
              <a:defRPr/>
            </a:pPr>
            <a:endParaRPr lang="en-US" dirty="0">
              <a:solidFill>
                <a:prstClr val="black"/>
              </a:solidFill>
              <a:latin typeface="Avenir Book" panose="020B0503020203020204" pitchFamily="34" charset="-78"/>
              <a:cs typeface="Avenir Book" panose="020B0503020203020204" pitchFamily="34" charset="-78"/>
            </a:endParaRPr>
          </a:p>
        </p:txBody>
      </p:sp>
      <p:sp>
        <p:nvSpPr>
          <p:cNvPr id="142" name="Rectangle 2">
            <a:extLst>
              <a:ext uri="{FF2B5EF4-FFF2-40B4-BE49-F238E27FC236}">
                <a16:creationId xmlns:a16="http://schemas.microsoft.com/office/drawing/2014/main" id="{15E2A5A3-138A-0644-B40C-0B75A1130E15}"/>
              </a:ext>
            </a:extLst>
          </p:cNvPr>
          <p:cNvSpPr>
            <a:spLocks noGrp="1" noChangeArrowheads="1"/>
          </p:cNvSpPr>
          <p:nvPr>
            <p:ph type="title"/>
          </p:nvPr>
        </p:nvSpPr>
        <p:spPr>
          <a:xfrm>
            <a:off x="2089079" y="87439"/>
            <a:ext cx="8354291" cy="764674"/>
          </a:xfrm>
        </p:spPr>
        <p:txBody>
          <a:bodyPr>
            <a:normAutofit/>
          </a:bodyPr>
          <a:lstStyle/>
          <a:p>
            <a:pPr algn="ctr">
              <a:defRPr/>
            </a:pPr>
            <a:r>
              <a:rPr lang="en-US" sz="3600" dirty="0" smtClean="0">
                <a:latin typeface="Avenir Book" panose="020B0503020203020204" pitchFamily="34" charset="-78"/>
                <a:cs typeface="Avenir Book" panose="020B0503020203020204" pitchFamily="34" charset="-78"/>
              </a:rPr>
              <a:t>Challenges of Congestion </a:t>
            </a:r>
            <a:r>
              <a:rPr lang="en-US" sz="3600" dirty="0">
                <a:latin typeface="Avenir Book" panose="020B0503020203020204" pitchFamily="34" charset="-78"/>
                <a:cs typeface="Avenir Book" panose="020B0503020203020204" pitchFamily="34" charset="-78"/>
              </a:rPr>
              <a:t>C</a:t>
            </a:r>
            <a:r>
              <a:rPr lang="en-US" sz="3600" dirty="0" smtClean="0">
                <a:latin typeface="Avenir Book" panose="020B0503020203020204" pitchFamily="34" charset="-78"/>
                <a:cs typeface="Avenir Book" panose="020B0503020203020204" pitchFamily="34" charset="-78"/>
              </a:rPr>
              <a:t>ontrol</a:t>
            </a:r>
            <a:endParaRPr lang="en-US" sz="4050" dirty="0">
              <a:latin typeface="Avenir Book" panose="020B0503020203020204" pitchFamily="34" charset="-78"/>
              <a:cs typeface="Avenir Book" panose="020B0503020203020204" pitchFamily="34" charset="-78"/>
            </a:endParaRPr>
          </a:p>
        </p:txBody>
      </p:sp>
      <p:sp>
        <p:nvSpPr>
          <p:cNvPr id="322" name="Rectangle 3">
            <a:extLst>
              <a:ext uri="{FF2B5EF4-FFF2-40B4-BE49-F238E27FC236}">
                <a16:creationId xmlns:a16="http://schemas.microsoft.com/office/drawing/2014/main" id="{D469BBE5-2D5E-1245-BE57-AED04CA89E18}"/>
              </a:ext>
            </a:extLst>
          </p:cNvPr>
          <p:cNvSpPr>
            <a:spLocks noGrp="1" noChangeArrowheads="1"/>
          </p:cNvSpPr>
          <p:nvPr>
            <p:ph idx="1"/>
          </p:nvPr>
        </p:nvSpPr>
        <p:spPr>
          <a:xfrm>
            <a:off x="231234" y="2186347"/>
            <a:ext cx="7121546" cy="3763701"/>
          </a:xfrm>
        </p:spPr>
        <p:txBody>
          <a:bodyPr>
            <a:normAutofit/>
          </a:bodyPr>
          <a:lstStyle/>
          <a:p>
            <a:pPr marL="235744" indent="-252413" defTabSz="685800">
              <a:spcBef>
                <a:spcPts val="750"/>
              </a:spcBef>
              <a:defRPr/>
            </a:pPr>
            <a:r>
              <a:rPr lang="en-US" sz="2400" dirty="0">
                <a:solidFill>
                  <a:prstClr val="black"/>
                </a:solidFill>
                <a:latin typeface="Avenir Book" panose="020B0503020203020204" pitchFamily="34" charset="-78"/>
                <a:cs typeface="Avenir Book" panose="020B0503020203020204" pitchFamily="34" charset="-78"/>
                <a:sym typeface="Wingdings" panose="05000000000000000000" pitchFamily="2" charset="2"/>
              </a:rPr>
              <a:t>Which link has the lowest available bandwidth?</a:t>
            </a:r>
          </a:p>
          <a:p>
            <a:pPr marL="683419" lvl="1" indent="-252413" defTabSz="685800">
              <a:spcBef>
                <a:spcPts val="750"/>
              </a:spcBef>
              <a:defRPr/>
            </a:pPr>
            <a:r>
              <a:rPr lang="en-US" sz="2000" dirty="0">
                <a:solidFill>
                  <a:prstClr val="black"/>
                </a:solidFill>
                <a:latin typeface="Avenir Book" panose="020B0503020203020204" pitchFamily="34" charset="-78"/>
                <a:cs typeface="Avenir Book" panose="020B0503020203020204" pitchFamily="34" charset="-78"/>
                <a:sym typeface="Wingdings" panose="05000000000000000000" pitchFamily="2" charset="2"/>
              </a:rPr>
              <a:t>Sender does not have the global </a:t>
            </a:r>
            <a:r>
              <a:rPr lang="en-US" sz="2000" dirty="0" smtClean="0">
                <a:solidFill>
                  <a:prstClr val="black"/>
                </a:solidFill>
                <a:latin typeface="Avenir Book" panose="020B0503020203020204" pitchFamily="34" charset="-78"/>
                <a:cs typeface="Avenir Book" panose="020B0503020203020204" pitchFamily="34" charset="-78"/>
                <a:sym typeface="Wingdings" panose="05000000000000000000" pitchFamily="2" charset="2"/>
              </a:rPr>
              <a:t>picture</a:t>
            </a:r>
          </a:p>
          <a:p>
            <a:pPr marL="431006" lvl="1" indent="0" defTabSz="685800">
              <a:spcBef>
                <a:spcPts val="750"/>
              </a:spcBef>
              <a:buNone/>
              <a:defRPr/>
            </a:pPr>
            <a:endParaRPr lang="en-US" sz="2000" dirty="0">
              <a:solidFill>
                <a:prstClr val="black"/>
              </a:solidFill>
              <a:latin typeface="Avenir Book" panose="020B0503020203020204" pitchFamily="34" charset="-78"/>
              <a:cs typeface="Avenir Book" panose="020B0503020203020204" pitchFamily="34" charset="-78"/>
              <a:sym typeface="Wingdings" panose="05000000000000000000" pitchFamily="2" charset="2"/>
            </a:endParaRPr>
          </a:p>
          <a:p>
            <a:pPr marL="235744" indent="-252413" defTabSz="685800">
              <a:spcBef>
                <a:spcPts val="750"/>
              </a:spcBef>
              <a:defRPr/>
            </a:pPr>
            <a:r>
              <a:rPr lang="en-US" sz="2400" dirty="0">
                <a:solidFill>
                  <a:prstClr val="black"/>
                </a:solidFill>
                <a:latin typeface="Avenir Book" panose="020B0503020203020204" pitchFamily="34" charset="-78"/>
                <a:cs typeface="Avenir Book" panose="020B0503020203020204" pitchFamily="34" charset="-78"/>
                <a:sym typeface="Wingdings" panose="05000000000000000000" pitchFamily="2" charset="2"/>
              </a:rPr>
              <a:t>Available bandwidth varies with time</a:t>
            </a:r>
          </a:p>
          <a:p>
            <a:pPr marL="683419" lvl="1" indent="-252413" defTabSz="685800">
              <a:spcBef>
                <a:spcPts val="750"/>
              </a:spcBef>
              <a:defRPr/>
            </a:pPr>
            <a:r>
              <a:rPr lang="en-US" sz="2000" dirty="0">
                <a:solidFill>
                  <a:prstClr val="black"/>
                </a:solidFill>
                <a:latin typeface="Avenir Book" panose="020B0503020203020204" pitchFamily="34" charset="-78"/>
                <a:cs typeface="Avenir Book" panose="020B0503020203020204" pitchFamily="34" charset="-78"/>
                <a:sym typeface="Wingdings" panose="05000000000000000000" pitchFamily="2" charset="2"/>
              </a:rPr>
              <a:t>Number of flows and their offered load is </a:t>
            </a:r>
            <a:r>
              <a:rPr lang="en-US" sz="2000" dirty="0" smtClean="0">
                <a:solidFill>
                  <a:prstClr val="black"/>
                </a:solidFill>
                <a:latin typeface="Avenir Book" panose="020B0503020203020204" pitchFamily="34" charset="-78"/>
                <a:cs typeface="Avenir Book" panose="020B0503020203020204" pitchFamily="34" charset="-78"/>
                <a:sym typeface="Wingdings" panose="05000000000000000000" pitchFamily="2" charset="2"/>
              </a:rPr>
              <a:t>dynamic</a:t>
            </a:r>
          </a:p>
          <a:p>
            <a:pPr marL="683419" lvl="1" indent="-252413" defTabSz="685800">
              <a:spcBef>
                <a:spcPts val="750"/>
              </a:spcBef>
              <a:defRPr/>
            </a:pPr>
            <a:r>
              <a:rPr lang="en-US" sz="2000" dirty="0" smtClean="0">
                <a:solidFill>
                  <a:prstClr val="black"/>
                </a:solidFill>
                <a:latin typeface="Avenir Book" panose="020B0503020203020204" pitchFamily="34" charset="-78"/>
                <a:cs typeface="Avenir Book" panose="020B0503020203020204" pitchFamily="34" charset="-78"/>
                <a:sym typeface="Wingdings" panose="05000000000000000000" pitchFamily="2" charset="2"/>
              </a:rPr>
              <a:t>Bottleneck link can also vary</a:t>
            </a:r>
            <a:endParaRPr lang="en-US" sz="2000" dirty="0">
              <a:solidFill>
                <a:prstClr val="black"/>
              </a:solidFill>
              <a:latin typeface="Avenir Book" panose="020B0503020203020204" pitchFamily="34" charset="-78"/>
              <a:cs typeface="Avenir Book" panose="020B0503020203020204" pitchFamily="34" charset="-78"/>
            </a:endParaRPr>
          </a:p>
        </p:txBody>
      </p:sp>
      <p:grpSp>
        <p:nvGrpSpPr>
          <p:cNvPr id="15" name="Group 14">
            <a:extLst>
              <a:ext uri="{FF2B5EF4-FFF2-40B4-BE49-F238E27FC236}">
                <a16:creationId xmlns:a16="http://schemas.microsoft.com/office/drawing/2014/main" id="{30BDC7F4-E0CA-5441-8A92-F3458106F4EB}"/>
              </a:ext>
            </a:extLst>
          </p:cNvPr>
          <p:cNvGrpSpPr/>
          <p:nvPr/>
        </p:nvGrpSpPr>
        <p:grpSpPr>
          <a:xfrm>
            <a:off x="8012849" y="2024500"/>
            <a:ext cx="3471147" cy="3083250"/>
            <a:chOff x="6096000" y="1390614"/>
            <a:chExt cx="4718050" cy="4246563"/>
          </a:xfrm>
        </p:grpSpPr>
        <p:sp>
          <p:nvSpPr>
            <p:cNvPr id="17" name="Freeform 296">
              <a:extLst>
                <a:ext uri="{FF2B5EF4-FFF2-40B4-BE49-F238E27FC236}">
                  <a16:creationId xmlns:a16="http://schemas.microsoft.com/office/drawing/2014/main" id="{12223E81-DDE4-C440-BABA-D7BC48DB125E}"/>
                </a:ext>
              </a:extLst>
            </p:cNvPr>
            <p:cNvSpPr>
              <a:spLocks/>
            </p:cNvSpPr>
            <p:nvPr/>
          </p:nvSpPr>
          <p:spPr bwMode="auto">
            <a:xfrm>
              <a:off x="6742112" y="2666964"/>
              <a:ext cx="3127375" cy="1498600"/>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9" name="Oval 40">
              <a:extLst>
                <a:ext uri="{FF2B5EF4-FFF2-40B4-BE49-F238E27FC236}">
                  <a16:creationId xmlns:a16="http://schemas.microsoft.com/office/drawing/2014/main" id="{8D4D9D6D-6FB5-AA4B-B509-A8973E6C8AC9}"/>
                </a:ext>
              </a:extLst>
            </p:cNvPr>
            <p:cNvSpPr>
              <a:spLocks noChangeArrowheads="1"/>
            </p:cNvSpPr>
            <p:nvPr/>
          </p:nvSpPr>
          <p:spPr bwMode="auto">
            <a:xfrm rot="5400000">
              <a:off x="8470106" y="3718683"/>
              <a:ext cx="50800" cy="525462"/>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20" name="Rectangle 41">
              <a:extLst>
                <a:ext uri="{FF2B5EF4-FFF2-40B4-BE49-F238E27FC236}">
                  <a16:creationId xmlns:a16="http://schemas.microsoft.com/office/drawing/2014/main" id="{557406FF-659D-D646-B73D-12838ED2BD49}"/>
                </a:ext>
              </a:extLst>
            </p:cNvPr>
            <p:cNvSpPr>
              <a:spLocks noChangeArrowheads="1"/>
            </p:cNvSpPr>
            <p:nvPr/>
          </p:nvSpPr>
          <p:spPr bwMode="auto">
            <a:xfrm rot="5400000">
              <a:off x="8003381" y="3224971"/>
              <a:ext cx="984250" cy="525462"/>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21" name="Oval 42">
              <a:extLst>
                <a:ext uri="{FF2B5EF4-FFF2-40B4-BE49-F238E27FC236}">
                  <a16:creationId xmlns:a16="http://schemas.microsoft.com/office/drawing/2014/main" id="{0A481A93-ECB7-E246-837A-F6BC6402D6BD}"/>
                </a:ext>
              </a:extLst>
            </p:cNvPr>
            <p:cNvSpPr>
              <a:spLocks noChangeArrowheads="1"/>
            </p:cNvSpPr>
            <p:nvPr/>
          </p:nvSpPr>
          <p:spPr bwMode="auto">
            <a:xfrm rot="5400000">
              <a:off x="8474075" y="2739989"/>
              <a:ext cx="52387" cy="52546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22" name="Rectangle 43">
              <a:extLst>
                <a:ext uri="{FF2B5EF4-FFF2-40B4-BE49-F238E27FC236}">
                  <a16:creationId xmlns:a16="http://schemas.microsoft.com/office/drawing/2014/main" id="{A6B95B4A-EADA-2646-8C69-44AD71FF2F13}"/>
                </a:ext>
              </a:extLst>
            </p:cNvPr>
            <p:cNvSpPr>
              <a:spLocks noChangeArrowheads="1"/>
            </p:cNvSpPr>
            <p:nvPr/>
          </p:nvSpPr>
          <p:spPr bwMode="auto">
            <a:xfrm rot="5400000">
              <a:off x="8474075" y="3711539"/>
              <a:ext cx="31750" cy="511175"/>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23" name="Oval 31">
              <a:extLst>
                <a:ext uri="{FF2B5EF4-FFF2-40B4-BE49-F238E27FC236}">
                  <a16:creationId xmlns:a16="http://schemas.microsoft.com/office/drawing/2014/main" id="{D34D4E69-9BEB-E84C-9C95-F587DC39C7FA}"/>
                </a:ext>
              </a:extLst>
            </p:cNvPr>
            <p:cNvSpPr>
              <a:spLocks noChangeArrowheads="1"/>
            </p:cNvSpPr>
            <p:nvPr/>
          </p:nvSpPr>
          <p:spPr bwMode="auto">
            <a:xfrm rot="1792560">
              <a:off x="7480300" y="2614577"/>
              <a:ext cx="38100" cy="158750"/>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24" name="Rectangle 32">
              <a:extLst>
                <a:ext uri="{FF2B5EF4-FFF2-40B4-BE49-F238E27FC236}">
                  <a16:creationId xmlns:a16="http://schemas.microsoft.com/office/drawing/2014/main" id="{AF4F01BC-E0BA-6145-9A94-C368A9DCD9FA}"/>
                </a:ext>
              </a:extLst>
            </p:cNvPr>
            <p:cNvSpPr>
              <a:spLocks noChangeArrowheads="1"/>
            </p:cNvSpPr>
            <p:nvPr/>
          </p:nvSpPr>
          <p:spPr bwMode="auto">
            <a:xfrm rot="1792560">
              <a:off x="6815137" y="2411377"/>
              <a:ext cx="730250" cy="158750"/>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25" name="Oval 33">
              <a:extLst>
                <a:ext uri="{FF2B5EF4-FFF2-40B4-BE49-F238E27FC236}">
                  <a16:creationId xmlns:a16="http://schemas.microsoft.com/office/drawing/2014/main" id="{0FB3506E-741A-1449-B57D-DCE4E8B681A0}"/>
                </a:ext>
              </a:extLst>
            </p:cNvPr>
            <p:cNvSpPr>
              <a:spLocks noChangeArrowheads="1"/>
            </p:cNvSpPr>
            <p:nvPr/>
          </p:nvSpPr>
          <p:spPr bwMode="auto">
            <a:xfrm rot="1792560">
              <a:off x="6850062" y="2211352"/>
              <a:ext cx="38100" cy="158750"/>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26" name="Rectangle 34">
              <a:extLst>
                <a:ext uri="{FF2B5EF4-FFF2-40B4-BE49-F238E27FC236}">
                  <a16:creationId xmlns:a16="http://schemas.microsoft.com/office/drawing/2014/main" id="{323C4318-B148-DC47-ABE2-1E709105E921}"/>
                </a:ext>
              </a:extLst>
            </p:cNvPr>
            <p:cNvSpPr>
              <a:spLocks noChangeArrowheads="1"/>
            </p:cNvSpPr>
            <p:nvPr/>
          </p:nvSpPr>
          <p:spPr bwMode="auto">
            <a:xfrm rot="1792560">
              <a:off x="7477125" y="2611402"/>
              <a:ext cx="23812" cy="153987"/>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27" name="Line 456">
              <a:extLst>
                <a:ext uri="{FF2B5EF4-FFF2-40B4-BE49-F238E27FC236}">
                  <a16:creationId xmlns:a16="http://schemas.microsoft.com/office/drawing/2014/main" id="{8173438F-0B9B-B64F-A181-BAB4D0B2F0C7}"/>
                </a:ext>
              </a:extLst>
            </p:cNvPr>
            <p:cNvSpPr>
              <a:spLocks noChangeShapeType="1"/>
            </p:cNvSpPr>
            <p:nvPr/>
          </p:nvSpPr>
          <p:spPr bwMode="auto">
            <a:xfrm rot="1792560">
              <a:off x="6686550" y="2482814"/>
              <a:ext cx="95567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28" name="Oval 469">
              <a:extLst>
                <a:ext uri="{FF2B5EF4-FFF2-40B4-BE49-F238E27FC236}">
                  <a16:creationId xmlns:a16="http://schemas.microsoft.com/office/drawing/2014/main" id="{7E85E8A1-86AF-324B-8460-F6A7D5EAC092}"/>
                </a:ext>
              </a:extLst>
            </p:cNvPr>
            <p:cNvSpPr>
              <a:spLocks noChangeArrowheads="1"/>
            </p:cNvSpPr>
            <p:nvPr/>
          </p:nvSpPr>
          <p:spPr bwMode="auto">
            <a:xfrm rot="2768172">
              <a:off x="7989887" y="2617752"/>
              <a:ext cx="47625" cy="142875"/>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29" name="Rectangle 470">
              <a:extLst>
                <a:ext uri="{FF2B5EF4-FFF2-40B4-BE49-F238E27FC236}">
                  <a16:creationId xmlns:a16="http://schemas.microsoft.com/office/drawing/2014/main" id="{55557922-2CFC-1B45-B737-1FBBBEAE269A}"/>
                </a:ext>
              </a:extLst>
            </p:cNvPr>
            <p:cNvSpPr>
              <a:spLocks noChangeArrowheads="1"/>
            </p:cNvSpPr>
            <p:nvPr/>
          </p:nvSpPr>
          <p:spPr bwMode="auto">
            <a:xfrm rot="2768172">
              <a:off x="7268369" y="2285170"/>
              <a:ext cx="915988" cy="142875"/>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30" name="Oval 471">
              <a:extLst>
                <a:ext uri="{FF2B5EF4-FFF2-40B4-BE49-F238E27FC236}">
                  <a16:creationId xmlns:a16="http://schemas.microsoft.com/office/drawing/2014/main" id="{5D3F57BE-8666-1D44-A006-F78419384E95}"/>
                </a:ext>
              </a:extLst>
            </p:cNvPr>
            <p:cNvSpPr>
              <a:spLocks noChangeArrowheads="1"/>
            </p:cNvSpPr>
            <p:nvPr/>
          </p:nvSpPr>
          <p:spPr bwMode="auto">
            <a:xfrm rot="2768172">
              <a:off x="7419975" y="1958939"/>
              <a:ext cx="47625" cy="142875"/>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31" name="Rectangle 472">
              <a:extLst>
                <a:ext uri="{FF2B5EF4-FFF2-40B4-BE49-F238E27FC236}">
                  <a16:creationId xmlns:a16="http://schemas.microsoft.com/office/drawing/2014/main" id="{64C792DE-6968-B34C-9D1B-D2467DCDD720}"/>
                </a:ext>
              </a:extLst>
            </p:cNvPr>
            <p:cNvSpPr>
              <a:spLocks noChangeArrowheads="1"/>
            </p:cNvSpPr>
            <p:nvPr/>
          </p:nvSpPr>
          <p:spPr bwMode="auto">
            <a:xfrm rot="2768172">
              <a:off x="7989887" y="2609814"/>
              <a:ext cx="30163" cy="138113"/>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32" name="Line 473">
              <a:extLst>
                <a:ext uri="{FF2B5EF4-FFF2-40B4-BE49-F238E27FC236}">
                  <a16:creationId xmlns:a16="http://schemas.microsoft.com/office/drawing/2014/main" id="{51F1769C-1A62-EC4E-B22E-FFF40B43E7CF}"/>
                </a:ext>
              </a:extLst>
            </p:cNvPr>
            <p:cNvSpPr>
              <a:spLocks noChangeShapeType="1"/>
            </p:cNvSpPr>
            <p:nvPr/>
          </p:nvSpPr>
          <p:spPr bwMode="auto">
            <a:xfrm rot="2768172">
              <a:off x="7111999" y="2341527"/>
              <a:ext cx="119697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33" name="Oval 476">
              <a:extLst>
                <a:ext uri="{FF2B5EF4-FFF2-40B4-BE49-F238E27FC236}">
                  <a16:creationId xmlns:a16="http://schemas.microsoft.com/office/drawing/2014/main" id="{551553F9-6760-6E44-947E-2E2826C45546}"/>
                </a:ext>
              </a:extLst>
            </p:cNvPr>
            <p:cNvSpPr>
              <a:spLocks noChangeArrowheads="1"/>
            </p:cNvSpPr>
            <p:nvPr/>
          </p:nvSpPr>
          <p:spPr bwMode="auto">
            <a:xfrm rot="19807440" flipH="1">
              <a:off x="6943725" y="4467189"/>
              <a:ext cx="38100" cy="158750"/>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34" name="Rectangle 477">
              <a:extLst>
                <a:ext uri="{FF2B5EF4-FFF2-40B4-BE49-F238E27FC236}">
                  <a16:creationId xmlns:a16="http://schemas.microsoft.com/office/drawing/2014/main" id="{424063E3-158A-984A-BFC8-01ECC771823D}"/>
                </a:ext>
              </a:extLst>
            </p:cNvPr>
            <p:cNvSpPr>
              <a:spLocks noChangeArrowheads="1"/>
            </p:cNvSpPr>
            <p:nvPr/>
          </p:nvSpPr>
          <p:spPr bwMode="auto">
            <a:xfrm rot="19807440" flipH="1">
              <a:off x="6916737" y="4263989"/>
              <a:ext cx="730250" cy="158750"/>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35" name="Oval 478">
              <a:extLst>
                <a:ext uri="{FF2B5EF4-FFF2-40B4-BE49-F238E27FC236}">
                  <a16:creationId xmlns:a16="http://schemas.microsoft.com/office/drawing/2014/main" id="{E5AD8F86-97E2-7648-BE88-A4ABC6A350D0}"/>
                </a:ext>
              </a:extLst>
            </p:cNvPr>
            <p:cNvSpPr>
              <a:spLocks noChangeArrowheads="1"/>
            </p:cNvSpPr>
            <p:nvPr/>
          </p:nvSpPr>
          <p:spPr bwMode="auto">
            <a:xfrm rot="19807440" flipH="1">
              <a:off x="7575550" y="4063964"/>
              <a:ext cx="36512" cy="158750"/>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36" name="Rectangle 479">
              <a:extLst>
                <a:ext uri="{FF2B5EF4-FFF2-40B4-BE49-F238E27FC236}">
                  <a16:creationId xmlns:a16="http://schemas.microsoft.com/office/drawing/2014/main" id="{598EC6E7-BD77-134B-A756-3D43B04CC7E1}"/>
                </a:ext>
              </a:extLst>
            </p:cNvPr>
            <p:cNvSpPr>
              <a:spLocks noChangeArrowheads="1"/>
            </p:cNvSpPr>
            <p:nvPr/>
          </p:nvSpPr>
          <p:spPr bwMode="auto">
            <a:xfrm rot="19807440" flipH="1">
              <a:off x="6959600" y="4464014"/>
              <a:ext cx="23812" cy="153988"/>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37" name="Line 480">
              <a:extLst>
                <a:ext uri="{FF2B5EF4-FFF2-40B4-BE49-F238E27FC236}">
                  <a16:creationId xmlns:a16="http://schemas.microsoft.com/office/drawing/2014/main" id="{AFDCBA44-8593-C94C-9FA7-FED9DC63A55B}"/>
                </a:ext>
              </a:extLst>
            </p:cNvPr>
            <p:cNvSpPr>
              <a:spLocks noChangeShapeType="1"/>
            </p:cNvSpPr>
            <p:nvPr/>
          </p:nvSpPr>
          <p:spPr bwMode="auto">
            <a:xfrm rot="19807440" flipH="1">
              <a:off x="6821487" y="4335427"/>
              <a:ext cx="955675"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38" name="Oval 483">
              <a:extLst>
                <a:ext uri="{FF2B5EF4-FFF2-40B4-BE49-F238E27FC236}">
                  <a16:creationId xmlns:a16="http://schemas.microsoft.com/office/drawing/2014/main" id="{9B669AE7-0EE8-EC41-9DC1-37D185E64362}"/>
                </a:ext>
              </a:extLst>
            </p:cNvPr>
            <p:cNvSpPr>
              <a:spLocks noChangeArrowheads="1"/>
            </p:cNvSpPr>
            <p:nvPr/>
          </p:nvSpPr>
          <p:spPr bwMode="auto">
            <a:xfrm rot="18831828" flipV="1">
              <a:off x="8197850" y="4240177"/>
              <a:ext cx="47625" cy="142875"/>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39" name="Rectangle 484">
              <a:extLst>
                <a:ext uri="{FF2B5EF4-FFF2-40B4-BE49-F238E27FC236}">
                  <a16:creationId xmlns:a16="http://schemas.microsoft.com/office/drawing/2014/main" id="{C65A0801-59C0-0744-8000-2F197C940E78}"/>
                </a:ext>
              </a:extLst>
            </p:cNvPr>
            <p:cNvSpPr>
              <a:spLocks noChangeArrowheads="1"/>
            </p:cNvSpPr>
            <p:nvPr/>
          </p:nvSpPr>
          <p:spPr bwMode="auto">
            <a:xfrm rot="18831828" flipV="1">
              <a:off x="7475537" y="4571964"/>
              <a:ext cx="917575" cy="142875"/>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0" name="Oval 485">
              <a:extLst>
                <a:ext uri="{FF2B5EF4-FFF2-40B4-BE49-F238E27FC236}">
                  <a16:creationId xmlns:a16="http://schemas.microsoft.com/office/drawing/2014/main" id="{618A0B18-5A9F-C940-A80E-7B06B49B60F9}"/>
                </a:ext>
              </a:extLst>
            </p:cNvPr>
            <p:cNvSpPr>
              <a:spLocks noChangeArrowheads="1"/>
            </p:cNvSpPr>
            <p:nvPr/>
          </p:nvSpPr>
          <p:spPr bwMode="auto">
            <a:xfrm rot="18831828" flipV="1">
              <a:off x="7629525" y="4898989"/>
              <a:ext cx="47625" cy="142875"/>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1" name="Rectangle 486">
              <a:extLst>
                <a:ext uri="{FF2B5EF4-FFF2-40B4-BE49-F238E27FC236}">
                  <a16:creationId xmlns:a16="http://schemas.microsoft.com/office/drawing/2014/main" id="{0EC6AAEC-D5EF-0B44-AE75-B5161067D347}"/>
                </a:ext>
              </a:extLst>
            </p:cNvPr>
            <p:cNvSpPr>
              <a:spLocks noChangeArrowheads="1"/>
            </p:cNvSpPr>
            <p:nvPr/>
          </p:nvSpPr>
          <p:spPr bwMode="auto">
            <a:xfrm rot="18831828" flipV="1">
              <a:off x="8197850" y="4249702"/>
              <a:ext cx="30162" cy="138112"/>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2" name="Line 487">
              <a:extLst>
                <a:ext uri="{FF2B5EF4-FFF2-40B4-BE49-F238E27FC236}">
                  <a16:creationId xmlns:a16="http://schemas.microsoft.com/office/drawing/2014/main" id="{6C5A899D-7A45-874B-9EBC-4587CF6DE09E}"/>
                </a:ext>
              </a:extLst>
            </p:cNvPr>
            <p:cNvSpPr>
              <a:spLocks noChangeShapeType="1"/>
            </p:cNvSpPr>
            <p:nvPr/>
          </p:nvSpPr>
          <p:spPr bwMode="auto">
            <a:xfrm rot="18831828" flipV="1">
              <a:off x="7319962" y="4657690"/>
              <a:ext cx="1196975" cy="0"/>
            </a:xfrm>
            <a:prstGeom prst="line">
              <a:avLst/>
            </a:prstGeom>
            <a:noFill/>
            <a:ln w="38100">
              <a:solidFill>
                <a:srgbClr val="FF3300"/>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3" name="Oval 500">
              <a:extLst>
                <a:ext uri="{FF2B5EF4-FFF2-40B4-BE49-F238E27FC236}">
                  <a16:creationId xmlns:a16="http://schemas.microsoft.com/office/drawing/2014/main" id="{2C1CCE43-DB7D-AE44-BC92-2EC22940EC4F}"/>
                </a:ext>
              </a:extLst>
            </p:cNvPr>
            <p:cNvSpPr>
              <a:spLocks noChangeArrowheads="1"/>
            </p:cNvSpPr>
            <p:nvPr/>
          </p:nvSpPr>
          <p:spPr bwMode="auto">
            <a:xfrm rot="19807440" flipH="1">
              <a:off x="9150350" y="2586002"/>
              <a:ext cx="38100" cy="158750"/>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4" name="Rectangle 501">
              <a:extLst>
                <a:ext uri="{FF2B5EF4-FFF2-40B4-BE49-F238E27FC236}">
                  <a16:creationId xmlns:a16="http://schemas.microsoft.com/office/drawing/2014/main" id="{40D89921-5710-C74C-85E3-E00C000E60C7}"/>
                </a:ext>
              </a:extLst>
            </p:cNvPr>
            <p:cNvSpPr>
              <a:spLocks noChangeArrowheads="1"/>
            </p:cNvSpPr>
            <p:nvPr/>
          </p:nvSpPr>
          <p:spPr bwMode="auto">
            <a:xfrm rot="19807440" flipH="1">
              <a:off x="9123362" y="2382802"/>
              <a:ext cx="730250" cy="158750"/>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5" name="Oval 502">
              <a:extLst>
                <a:ext uri="{FF2B5EF4-FFF2-40B4-BE49-F238E27FC236}">
                  <a16:creationId xmlns:a16="http://schemas.microsoft.com/office/drawing/2014/main" id="{04ED2CB6-E629-0044-88FF-DD5D436E58BF}"/>
                </a:ext>
              </a:extLst>
            </p:cNvPr>
            <p:cNvSpPr>
              <a:spLocks noChangeArrowheads="1"/>
            </p:cNvSpPr>
            <p:nvPr/>
          </p:nvSpPr>
          <p:spPr bwMode="auto">
            <a:xfrm rot="19807440" flipH="1">
              <a:off x="9782175" y="2182777"/>
              <a:ext cx="36512" cy="158750"/>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 name="Rectangle 503">
              <a:extLst>
                <a:ext uri="{FF2B5EF4-FFF2-40B4-BE49-F238E27FC236}">
                  <a16:creationId xmlns:a16="http://schemas.microsoft.com/office/drawing/2014/main" id="{0D6041B8-7217-4F4F-92D9-8F4D04231EDF}"/>
                </a:ext>
              </a:extLst>
            </p:cNvPr>
            <p:cNvSpPr>
              <a:spLocks noChangeArrowheads="1"/>
            </p:cNvSpPr>
            <p:nvPr/>
          </p:nvSpPr>
          <p:spPr bwMode="auto">
            <a:xfrm rot="19807440" flipH="1">
              <a:off x="9166225" y="2582827"/>
              <a:ext cx="25400" cy="153987"/>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7" name="Line 504">
              <a:extLst>
                <a:ext uri="{FF2B5EF4-FFF2-40B4-BE49-F238E27FC236}">
                  <a16:creationId xmlns:a16="http://schemas.microsoft.com/office/drawing/2014/main" id="{45C56574-1E78-FA49-9616-971A302E931F}"/>
                </a:ext>
              </a:extLst>
            </p:cNvPr>
            <p:cNvSpPr>
              <a:spLocks noChangeShapeType="1"/>
            </p:cNvSpPr>
            <p:nvPr/>
          </p:nvSpPr>
          <p:spPr bwMode="auto">
            <a:xfrm rot="19807440" flipH="1">
              <a:off x="9028112" y="2454239"/>
              <a:ext cx="95567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8" name="Oval 507">
              <a:extLst>
                <a:ext uri="{FF2B5EF4-FFF2-40B4-BE49-F238E27FC236}">
                  <a16:creationId xmlns:a16="http://schemas.microsoft.com/office/drawing/2014/main" id="{9F9B82D5-4B1D-6043-BBA5-D051EBBBCAD8}"/>
                </a:ext>
              </a:extLst>
            </p:cNvPr>
            <p:cNvSpPr>
              <a:spLocks noChangeArrowheads="1"/>
            </p:cNvSpPr>
            <p:nvPr/>
          </p:nvSpPr>
          <p:spPr bwMode="auto">
            <a:xfrm rot="1792560">
              <a:off x="9907587" y="4546564"/>
              <a:ext cx="38100" cy="158750"/>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9" name="Rectangle 508">
              <a:extLst>
                <a:ext uri="{FF2B5EF4-FFF2-40B4-BE49-F238E27FC236}">
                  <a16:creationId xmlns:a16="http://schemas.microsoft.com/office/drawing/2014/main" id="{0C717AD0-EA8E-2246-B4E3-6A0F4C1E9FA2}"/>
                </a:ext>
              </a:extLst>
            </p:cNvPr>
            <p:cNvSpPr>
              <a:spLocks noChangeArrowheads="1"/>
            </p:cNvSpPr>
            <p:nvPr/>
          </p:nvSpPr>
          <p:spPr bwMode="auto">
            <a:xfrm rot="1792560">
              <a:off x="9240837" y="4341777"/>
              <a:ext cx="731838" cy="158750"/>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50" name="Oval 509">
              <a:extLst>
                <a:ext uri="{FF2B5EF4-FFF2-40B4-BE49-F238E27FC236}">
                  <a16:creationId xmlns:a16="http://schemas.microsoft.com/office/drawing/2014/main" id="{EE3B1AF8-64A0-EC47-B91B-48B11E36D825}"/>
                </a:ext>
              </a:extLst>
            </p:cNvPr>
            <p:cNvSpPr>
              <a:spLocks noChangeArrowheads="1"/>
            </p:cNvSpPr>
            <p:nvPr/>
          </p:nvSpPr>
          <p:spPr bwMode="auto">
            <a:xfrm rot="1792560">
              <a:off x="9275762" y="4141752"/>
              <a:ext cx="38100" cy="158750"/>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1" name="Rectangle 510">
              <a:extLst>
                <a:ext uri="{FF2B5EF4-FFF2-40B4-BE49-F238E27FC236}">
                  <a16:creationId xmlns:a16="http://schemas.microsoft.com/office/drawing/2014/main" id="{860AFC74-9568-6A49-803C-0B2D793022B7}"/>
                </a:ext>
              </a:extLst>
            </p:cNvPr>
            <p:cNvSpPr>
              <a:spLocks noChangeArrowheads="1"/>
            </p:cNvSpPr>
            <p:nvPr/>
          </p:nvSpPr>
          <p:spPr bwMode="auto">
            <a:xfrm rot="1792560">
              <a:off x="9902825" y="4543389"/>
              <a:ext cx="25400" cy="152400"/>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52" name="Line 511">
              <a:extLst>
                <a:ext uri="{FF2B5EF4-FFF2-40B4-BE49-F238E27FC236}">
                  <a16:creationId xmlns:a16="http://schemas.microsoft.com/office/drawing/2014/main" id="{2B4EDB9F-73F1-C34D-96D9-5CDCB88B2124}"/>
                </a:ext>
              </a:extLst>
            </p:cNvPr>
            <p:cNvSpPr>
              <a:spLocks noChangeShapeType="1"/>
            </p:cNvSpPr>
            <p:nvPr/>
          </p:nvSpPr>
          <p:spPr bwMode="auto">
            <a:xfrm rot="1792560">
              <a:off x="9102725" y="4441789"/>
              <a:ext cx="1062037" cy="127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 name="Freeform 515">
              <a:extLst>
                <a:ext uri="{FF2B5EF4-FFF2-40B4-BE49-F238E27FC236}">
                  <a16:creationId xmlns:a16="http://schemas.microsoft.com/office/drawing/2014/main" id="{F6112B49-DFF7-4442-8AE0-8CF8CFAA614D}"/>
                </a:ext>
              </a:extLst>
            </p:cNvPr>
            <p:cNvSpPr>
              <a:spLocks/>
            </p:cNvSpPr>
            <p:nvPr/>
          </p:nvSpPr>
          <p:spPr bwMode="auto">
            <a:xfrm>
              <a:off x="7569200" y="2717764"/>
              <a:ext cx="800100" cy="1381125"/>
            </a:xfrm>
            <a:custGeom>
              <a:avLst/>
              <a:gdLst>
                <a:gd name="T0" fmla="*/ 0 w 504"/>
                <a:gd name="T1" fmla="*/ 0 h 870"/>
                <a:gd name="T2" fmla="*/ 2147483647 w 504"/>
                <a:gd name="T3" fmla="*/ 2147483647 h 870"/>
                <a:gd name="T4" fmla="*/ 2147483647 w 504"/>
                <a:gd name="T5" fmla="*/ 2147483647 h 870"/>
                <a:gd name="T6" fmla="*/ 2147483647 w 504"/>
                <a:gd name="T7" fmla="*/ 2147483647 h 870"/>
                <a:gd name="T8" fmla="*/ 2147483647 w 504"/>
                <a:gd name="T9" fmla="*/ 2147483647 h 870"/>
                <a:gd name="T10" fmla="*/ 2147483647 w 504"/>
                <a:gd name="T11" fmla="*/ 2147483647 h 870"/>
                <a:gd name="T12" fmla="*/ 2147483647 w 504"/>
                <a:gd name="T13" fmla="*/ 2147483647 h 870"/>
                <a:gd name="T14" fmla="*/ 2147483647 w 504"/>
                <a:gd name="T15" fmla="*/ 2147483647 h 870"/>
                <a:gd name="T16" fmla="*/ 2147483647 w 504"/>
                <a:gd name="T17" fmla="*/ 2147483647 h 870"/>
                <a:gd name="T18" fmla="*/ 2147483647 w 504"/>
                <a:gd name="T19" fmla="*/ 2147483647 h 8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4"/>
                <a:gd name="T31" fmla="*/ 0 h 870"/>
                <a:gd name="T32" fmla="*/ 504 w 504"/>
                <a:gd name="T33" fmla="*/ 870 h 8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4" h="870">
                  <a:moveTo>
                    <a:pt x="0" y="0"/>
                  </a:moveTo>
                  <a:cubicBezTo>
                    <a:pt x="21" y="11"/>
                    <a:pt x="79" y="44"/>
                    <a:pt x="129" y="63"/>
                  </a:cubicBezTo>
                  <a:cubicBezTo>
                    <a:pt x="179" y="82"/>
                    <a:pt x="255" y="102"/>
                    <a:pt x="299" y="112"/>
                  </a:cubicBezTo>
                  <a:cubicBezTo>
                    <a:pt x="343" y="122"/>
                    <a:pt x="362" y="116"/>
                    <a:pt x="392" y="121"/>
                  </a:cubicBezTo>
                  <a:cubicBezTo>
                    <a:pt x="417" y="124"/>
                    <a:pt x="469" y="100"/>
                    <a:pt x="479" y="145"/>
                  </a:cubicBezTo>
                  <a:cubicBezTo>
                    <a:pt x="490" y="191"/>
                    <a:pt x="504" y="700"/>
                    <a:pt x="490" y="772"/>
                  </a:cubicBezTo>
                  <a:cubicBezTo>
                    <a:pt x="477" y="845"/>
                    <a:pt x="447" y="842"/>
                    <a:pt x="406" y="839"/>
                  </a:cubicBezTo>
                  <a:cubicBezTo>
                    <a:pt x="365" y="836"/>
                    <a:pt x="323" y="835"/>
                    <a:pt x="286" y="833"/>
                  </a:cubicBezTo>
                  <a:cubicBezTo>
                    <a:pt x="250" y="831"/>
                    <a:pt x="226" y="822"/>
                    <a:pt x="192" y="828"/>
                  </a:cubicBezTo>
                  <a:cubicBezTo>
                    <a:pt x="158" y="834"/>
                    <a:pt x="107" y="861"/>
                    <a:pt x="84" y="870"/>
                  </a:cubicBez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7" name="Freeform 517">
              <a:extLst>
                <a:ext uri="{FF2B5EF4-FFF2-40B4-BE49-F238E27FC236}">
                  <a16:creationId xmlns:a16="http://schemas.microsoft.com/office/drawing/2014/main" id="{3FAF4BE0-D787-B34B-BA37-0770AC8BF2E1}"/>
                </a:ext>
              </a:extLst>
            </p:cNvPr>
            <p:cNvSpPr>
              <a:spLocks/>
            </p:cNvSpPr>
            <p:nvPr/>
          </p:nvSpPr>
          <p:spPr bwMode="auto">
            <a:xfrm>
              <a:off x="8032750" y="2695539"/>
              <a:ext cx="431800" cy="1570038"/>
            </a:xfrm>
            <a:custGeom>
              <a:avLst/>
              <a:gdLst>
                <a:gd name="T0" fmla="*/ 0 w 272"/>
                <a:gd name="T1" fmla="*/ 0 h 989"/>
                <a:gd name="T2" fmla="*/ 2147483647 w 272"/>
                <a:gd name="T3" fmla="*/ 2147483647 h 989"/>
                <a:gd name="T4" fmla="*/ 2147483647 w 272"/>
                <a:gd name="T5" fmla="*/ 2147483647 h 989"/>
                <a:gd name="T6" fmla="*/ 2147483647 w 272"/>
                <a:gd name="T7" fmla="*/ 2147483647 h 989"/>
                <a:gd name="T8" fmla="*/ 2147483647 w 272"/>
                <a:gd name="T9" fmla="*/ 2147483647 h 989"/>
                <a:gd name="T10" fmla="*/ 2147483647 w 272"/>
                <a:gd name="T11" fmla="*/ 2147483647 h 989"/>
                <a:gd name="T12" fmla="*/ 2147483647 w 272"/>
                <a:gd name="T13" fmla="*/ 2147483647 h 989"/>
                <a:gd name="T14" fmla="*/ 0 60000 65536"/>
                <a:gd name="T15" fmla="*/ 0 60000 65536"/>
                <a:gd name="T16" fmla="*/ 0 60000 65536"/>
                <a:gd name="T17" fmla="*/ 0 60000 65536"/>
                <a:gd name="T18" fmla="*/ 0 60000 65536"/>
                <a:gd name="T19" fmla="*/ 0 60000 65536"/>
                <a:gd name="T20" fmla="*/ 0 60000 65536"/>
                <a:gd name="T21" fmla="*/ 0 w 272"/>
                <a:gd name="T22" fmla="*/ 0 h 989"/>
                <a:gd name="T23" fmla="*/ 272 w 272"/>
                <a:gd name="T24" fmla="*/ 989 h 9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2" h="989">
                  <a:moveTo>
                    <a:pt x="0" y="0"/>
                  </a:moveTo>
                  <a:cubicBezTo>
                    <a:pt x="15" y="13"/>
                    <a:pt x="49" y="56"/>
                    <a:pt x="92" y="80"/>
                  </a:cubicBezTo>
                  <a:cubicBezTo>
                    <a:pt x="231" y="84"/>
                    <a:pt x="204" y="89"/>
                    <a:pt x="257" y="147"/>
                  </a:cubicBezTo>
                  <a:cubicBezTo>
                    <a:pt x="270" y="295"/>
                    <a:pt x="272" y="652"/>
                    <a:pt x="268" y="774"/>
                  </a:cubicBezTo>
                  <a:cubicBezTo>
                    <a:pt x="268" y="895"/>
                    <a:pt x="261" y="853"/>
                    <a:pt x="257" y="875"/>
                  </a:cubicBezTo>
                  <a:cubicBezTo>
                    <a:pt x="251" y="894"/>
                    <a:pt x="257" y="889"/>
                    <a:pt x="242" y="908"/>
                  </a:cubicBezTo>
                  <a:cubicBezTo>
                    <a:pt x="227" y="927"/>
                    <a:pt x="183" y="972"/>
                    <a:pt x="167" y="989"/>
                  </a:cubicBez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8" name="Freeform 518">
              <a:extLst>
                <a:ext uri="{FF2B5EF4-FFF2-40B4-BE49-F238E27FC236}">
                  <a16:creationId xmlns:a16="http://schemas.microsoft.com/office/drawing/2014/main" id="{9EF6A7FC-B534-4346-A5DD-041A4F1C6C62}"/>
                </a:ext>
              </a:extLst>
            </p:cNvPr>
            <p:cNvSpPr>
              <a:spLocks/>
            </p:cNvSpPr>
            <p:nvPr/>
          </p:nvSpPr>
          <p:spPr bwMode="auto">
            <a:xfrm>
              <a:off x="8616950" y="2679664"/>
              <a:ext cx="638175" cy="1538288"/>
            </a:xfrm>
            <a:custGeom>
              <a:avLst/>
              <a:gdLst>
                <a:gd name="T0" fmla="*/ 2147483647 w 402"/>
                <a:gd name="T1" fmla="*/ 0 h 969"/>
                <a:gd name="T2" fmla="*/ 2147483647 w 402"/>
                <a:gd name="T3" fmla="*/ 2147483647 h 969"/>
                <a:gd name="T4" fmla="*/ 2147483647 w 402"/>
                <a:gd name="T5" fmla="*/ 2147483647 h 969"/>
                <a:gd name="T6" fmla="*/ 2147483647 w 402"/>
                <a:gd name="T7" fmla="*/ 2147483647 h 969"/>
                <a:gd name="T8" fmla="*/ 2147483647 w 402"/>
                <a:gd name="T9" fmla="*/ 2147483647 h 969"/>
                <a:gd name="T10" fmla="*/ 2147483647 w 402"/>
                <a:gd name="T11" fmla="*/ 2147483647 h 969"/>
                <a:gd name="T12" fmla="*/ 2147483647 w 402"/>
                <a:gd name="T13" fmla="*/ 2147483647 h 969"/>
                <a:gd name="T14" fmla="*/ 2147483647 w 402"/>
                <a:gd name="T15" fmla="*/ 2147483647 h 969"/>
                <a:gd name="T16" fmla="*/ 2147483647 w 402"/>
                <a:gd name="T17" fmla="*/ 2147483647 h 9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2"/>
                <a:gd name="T28" fmla="*/ 0 h 969"/>
                <a:gd name="T29" fmla="*/ 402 w 402"/>
                <a:gd name="T30" fmla="*/ 969 h 9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2" h="969">
                  <a:moveTo>
                    <a:pt x="306" y="0"/>
                  </a:moveTo>
                  <a:cubicBezTo>
                    <a:pt x="295" y="5"/>
                    <a:pt x="262" y="24"/>
                    <a:pt x="240" y="36"/>
                  </a:cubicBezTo>
                  <a:cubicBezTo>
                    <a:pt x="218" y="48"/>
                    <a:pt x="199" y="58"/>
                    <a:pt x="174" y="72"/>
                  </a:cubicBezTo>
                  <a:cubicBezTo>
                    <a:pt x="149" y="86"/>
                    <a:pt x="115" y="101"/>
                    <a:pt x="90" y="119"/>
                  </a:cubicBezTo>
                  <a:cubicBezTo>
                    <a:pt x="64" y="136"/>
                    <a:pt x="72" y="127"/>
                    <a:pt x="25" y="178"/>
                  </a:cubicBezTo>
                  <a:cubicBezTo>
                    <a:pt x="14" y="223"/>
                    <a:pt x="0" y="732"/>
                    <a:pt x="14" y="804"/>
                  </a:cubicBezTo>
                  <a:cubicBezTo>
                    <a:pt x="27" y="877"/>
                    <a:pt x="53" y="854"/>
                    <a:pt x="98" y="871"/>
                  </a:cubicBezTo>
                  <a:cubicBezTo>
                    <a:pt x="144" y="888"/>
                    <a:pt x="209" y="884"/>
                    <a:pt x="261" y="900"/>
                  </a:cubicBezTo>
                  <a:cubicBezTo>
                    <a:pt x="312" y="916"/>
                    <a:pt x="373" y="955"/>
                    <a:pt x="402" y="969"/>
                  </a:cubicBez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2" name="Group 81">
              <a:extLst>
                <a:ext uri="{FF2B5EF4-FFF2-40B4-BE49-F238E27FC236}">
                  <a16:creationId xmlns:a16="http://schemas.microsoft.com/office/drawing/2014/main" id="{6FDBF652-A395-234F-BA73-32CC54B4720C}"/>
                </a:ext>
              </a:extLst>
            </p:cNvPr>
            <p:cNvGrpSpPr>
              <a:grpSpLocks/>
            </p:cNvGrpSpPr>
            <p:nvPr/>
          </p:nvGrpSpPr>
          <p:grpSpPr bwMode="auto">
            <a:xfrm>
              <a:off x="6435725" y="1730339"/>
              <a:ext cx="352425" cy="660400"/>
              <a:chOff x="4140" y="429"/>
              <a:chExt cx="1425" cy="2396"/>
            </a:xfrm>
          </p:grpSpPr>
          <p:sp>
            <p:nvSpPr>
              <p:cNvPr id="139" name="Freeform 82">
                <a:extLst>
                  <a:ext uri="{FF2B5EF4-FFF2-40B4-BE49-F238E27FC236}">
                    <a16:creationId xmlns:a16="http://schemas.microsoft.com/office/drawing/2014/main" id="{11ED42DE-3E1B-9B40-9A14-016018BA3CF5}"/>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40" name="Rectangle 83">
                <a:extLst>
                  <a:ext uri="{FF2B5EF4-FFF2-40B4-BE49-F238E27FC236}">
                    <a16:creationId xmlns:a16="http://schemas.microsoft.com/office/drawing/2014/main" id="{69066424-99FF-0247-8B01-B3EC332AA481}"/>
                  </a:ext>
                </a:extLst>
              </p:cNvPr>
              <p:cNvSpPr>
                <a:spLocks noChangeArrowheads="1"/>
              </p:cNvSpPr>
              <p:nvPr/>
            </p:nvSpPr>
            <p:spPr bwMode="auto">
              <a:xfrm>
                <a:off x="4204" y="429"/>
                <a:ext cx="1046" cy="2287"/>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41" name="Freeform 84">
                <a:extLst>
                  <a:ext uri="{FF2B5EF4-FFF2-40B4-BE49-F238E27FC236}">
                    <a16:creationId xmlns:a16="http://schemas.microsoft.com/office/drawing/2014/main" id="{024DB4DC-EB26-FF42-8E20-FFB6C8EFBD95}"/>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43" name="Freeform 85">
                <a:extLst>
                  <a:ext uri="{FF2B5EF4-FFF2-40B4-BE49-F238E27FC236}">
                    <a16:creationId xmlns:a16="http://schemas.microsoft.com/office/drawing/2014/main" id="{E2B0F75E-1C81-FF41-A3F5-E7ADC8B671EA}"/>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44" name="Rectangle 86">
                <a:extLst>
                  <a:ext uri="{FF2B5EF4-FFF2-40B4-BE49-F238E27FC236}">
                    <a16:creationId xmlns:a16="http://schemas.microsoft.com/office/drawing/2014/main" id="{223D30BF-8699-6A44-AEB2-35D0F31FABD6}"/>
                  </a:ext>
                </a:extLst>
              </p:cNvPr>
              <p:cNvSpPr>
                <a:spLocks noChangeArrowheads="1"/>
              </p:cNvSpPr>
              <p:nvPr/>
            </p:nvSpPr>
            <p:spPr bwMode="auto">
              <a:xfrm>
                <a:off x="4211" y="694"/>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145" name="Group 87">
                <a:extLst>
                  <a:ext uri="{FF2B5EF4-FFF2-40B4-BE49-F238E27FC236}">
                    <a16:creationId xmlns:a16="http://schemas.microsoft.com/office/drawing/2014/main" id="{2B7A3D5E-6156-0044-BF32-DFE6857F6F3A}"/>
                  </a:ext>
                </a:extLst>
              </p:cNvPr>
              <p:cNvGrpSpPr>
                <a:grpSpLocks/>
              </p:cNvGrpSpPr>
              <p:nvPr/>
            </p:nvGrpSpPr>
            <p:grpSpPr bwMode="auto">
              <a:xfrm>
                <a:off x="4749" y="668"/>
                <a:ext cx="581" cy="145"/>
                <a:chOff x="614" y="2568"/>
                <a:chExt cx="725" cy="139"/>
              </a:xfrm>
            </p:grpSpPr>
            <p:sp>
              <p:nvSpPr>
                <p:cNvPr id="170" name="AutoShape 88">
                  <a:extLst>
                    <a:ext uri="{FF2B5EF4-FFF2-40B4-BE49-F238E27FC236}">
                      <a16:creationId xmlns:a16="http://schemas.microsoft.com/office/drawing/2014/main" id="{CE04A0BE-092C-E54B-91D3-87501C8CF3DD}"/>
                    </a:ext>
                  </a:extLst>
                </p:cNvPr>
                <p:cNvSpPr>
                  <a:spLocks noChangeArrowheads="1"/>
                </p:cNvSpPr>
                <p:nvPr/>
              </p:nvSpPr>
              <p:spPr bwMode="auto">
                <a:xfrm>
                  <a:off x="615" y="2560"/>
                  <a:ext cx="721" cy="14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71" name="AutoShape 89">
                  <a:extLst>
                    <a:ext uri="{FF2B5EF4-FFF2-40B4-BE49-F238E27FC236}">
                      <a16:creationId xmlns:a16="http://schemas.microsoft.com/office/drawing/2014/main" id="{F5E55A3E-082B-F842-9E07-78A2A9954295}"/>
                    </a:ext>
                  </a:extLst>
                </p:cNvPr>
                <p:cNvSpPr>
                  <a:spLocks noChangeArrowheads="1"/>
                </p:cNvSpPr>
                <p:nvPr/>
              </p:nvSpPr>
              <p:spPr bwMode="auto">
                <a:xfrm>
                  <a:off x="631" y="2582"/>
                  <a:ext cx="689"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146" name="Rectangle 90">
                <a:extLst>
                  <a:ext uri="{FF2B5EF4-FFF2-40B4-BE49-F238E27FC236}">
                    <a16:creationId xmlns:a16="http://schemas.microsoft.com/office/drawing/2014/main" id="{3335A9A0-ABC5-1A45-A4DB-4B8E3B4F0D3E}"/>
                  </a:ext>
                </a:extLst>
              </p:cNvPr>
              <p:cNvSpPr>
                <a:spLocks noChangeArrowheads="1"/>
              </p:cNvSpPr>
              <p:nvPr/>
            </p:nvSpPr>
            <p:spPr bwMode="auto">
              <a:xfrm>
                <a:off x="4223" y="1016"/>
                <a:ext cx="597" cy="52"/>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147" name="Group 91">
                <a:extLst>
                  <a:ext uri="{FF2B5EF4-FFF2-40B4-BE49-F238E27FC236}">
                    <a16:creationId xmlns:a16="http://schemas.microsoft.com/office/drawing/2014/main" id="{6C288698-9C54-614A-9160-55F71D5AEC28}"/>
                  </a:ext>
                </a:extLst>
              </p:cNvPr>
              <p:cNvGrpSpPr>
                <a:grpSpLocks/>
              </p:cNvGrpSpPr>
              <p:nvPr/>
            </p:nvGrpSpPr>
            <p:grpSpPr bwMode="auto">
              <a:xfrm>
                <a:off x="4747" y="994"/>
                <a:ext cx="581" cy="134"/>
                <a:chOff x="614" y="2568"/>
                <a:chExt cx="725" cy="139"/>
              </a:xfrm>
            </p:grpSpPr>
            <p:sp>
              <p:nvSpPr>
                <p:cNvPr id="168" name="AutoShape 92">
                  <a:extLst>
                    <a:ext uri="{FF2B5EF4-FFF2-40B4-BE49-F238E27FC236}">
                      <a16:creationId xmlns:a16="http://schemas.microsoft.com/office/drawing/2014/main" id="{6A0C18A4-1291-7E43-9345-2A91D6A4B36D}"/>
                    </a:ext>
                  </a:extLst>
                </p:cNvPr>
                <p:cNvSpPr>
                  <a:spLocks noChangeArrowheads="1"/>
                </p:cNvSpPr>
                <p:nvPr/>
              </p:nvSpPr>
              <p:spPr bwMode="auto">
                <a:xfrm>
                  <a:off x="617" y="2567"/>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69" name="AutoShape 93">
                  <a:extLst>
                    <a:ext uri="{FF2B5EF4-FFF2-40B4-BE49-F238E27FC236}">
                      <a16:creationId xmlns:a16="http://schemas.microsoft.com/office/drawing/2014/main" id="{AC667623-4334-3148-A595-C268518DA618}"/>
                    </a:ext>
                  </a:extLst>
                </p:cNvPr>
                <p:cNvSpPr>
                  <a:spLocks noChangeArrowheads="1"/>
                </p:cNvSpPr>
                <p:nvPr/>
              </p:nvSpPr>
              <p:spPr bwMode="auto">
                <a:xfrm>
                  <a:off x="634" y="2585"/>
                  <a:ext cx="689"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148" name="Rectangle 94">
                <a:extLst>
                  <a:ext uri="{FF2B5EF4-FFF2-40B4-BE49-F238E27FC236}">
                    <a16:creationId xmlns:a16="http://schemas.microsoft.com/office/drawing/2014/main" id="{80DE7B80-C6BB-8A4D-BED5-F51D9888FD6E}"/>
                  </a:ext>
                </a:extLst>
              </p:cNvPr>
              <p:cNvSpPr>
                <a:spLocks noChangeArrowheads="1"/>
              </p:cNvSpPr>
              <p:nvPr/>
            </p:nvSpPr>
            <p:spPr bwMode="auto">
              <a:xfrm>
                <a:off x="4217" y="13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49" name="Rectangle 95">
                <a:extLst>
                  <a:ext uri="{FF2B5EF4-FFF2-40B4-BE49-F238E27FC236}">
                    <a16:creationId xmlns:a16="http://schemas.microsoft.com/office/drawing/2014/main" id="{53B39C8C-A4C0-E44F-A049-598F76D03ED1}"/>
                  </a:ext>
                </a:extLst>
              </p:cNvPr>
              <p:cNvSpPr>
                <a:spLocks noChangeArrowheads="1"/>
              </p:cNvSpPr>
              <p:nvPr/>
            </p:nvSpPr>
            <p:spPr bwMode="auto">
              <a:xfrm>
                <a:off x="4230" y="16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150" name="Group 96">
                <a:extLst>
                  <a:ext uri="{FF2B5EF4-FFF2-40B4-BE49-F238E27FC236}">
                    <a16:creationId xmlns:a16="http://schemas.microsoft.com/office/drawing/2014/main" id="{8FAE680F-D5F2-F141-AF0E-EFEDC93174C5}"/>
                  </a:ext>
                </a:extLst>
              </p:cNvPr>
              <p:cNvGrpSpPr>
                <a:grpSpLocks/>
              </p:cNvGrpSpPr>
              <p:nvPr/>
            </p:nvGrpSpPr>
            <p:grpSpPr bwMode="auto">
              <a:xfrm>
                <a:off x="4735" y="1627"/>
                <a:ext cx="582" cy="151"/>
                <a:chOff x="614" y="2568"/>
                <a:chExt cx="725" cy="139"/>
              </a:xfrm>
            </p:grpSpPr>
            <p:sp>
              <p:nvSpPr>
                <p:cNvPr id="166" name="AutoShape 97">
                  <a:extLst>
                    <a:ext uri="{FF2B5EF4-FFF2-40B4-BE49-F238E27FC236}">
                      <a16:creationId xmlns:a16="http://schemas.microsoft.com/office/drawing/2014/main" id="{F6E6D6FE-5487-4B45-9CD9-034725C3419B}"/>
                    </a:ext>
                  </a:extLst>
                </p:cNvPr>
                <p:cNvSpPr>
                  <a:spLocks noChangeArrowheads="1"/>
                </p:cNvSpPr>
                <p:nvPr/>
              </p:nvSpPr>
              <p:spPr bwMode="auto">
                <a:xfrm>
                  <a:off x="616" y="2568"/>
                  <a:ext cx="720"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67" name="AutoShape 98">
                  <a:extLst>
                    <a:ext uri="{FF2B5EF4-FFF2-40B4-BE49-F238E27FC236}">
                      <a16:creationId xmlns:a16="http://schemas.microsoft.com/office/drawing/2014/main" id="{17E4B9CD-9942-AB49-9DCF-EA4C278CAD0C}"/>
                    </a:ext>
                  </a:extLst>
                </p:cNvPr>
                <p:cNvSpPr>
                  <a:spLocks noChangeArrowheads="1"/>
                </p:cNvSpPr>
                <p:nvPr/>
              </p:nvSpPr>
              <p:spPr bwMode="auto">
                <a:xfrm>
                  <a:off x="632" y="2584"/>
                  <a:ext cx="688"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151" name="Freeform 99">
                <a:extLst>
                  <a:ext uri="{FF2B5EF4-FFF2-40B4-BE49-F238E27FC236}">
                    <a16:creationId xmlns:a16="http://schemas.microsoft.com/office/drawing/2014/main" id="{66DBC1AB-D3D3-D54A-97DB-61ACDA49892E}"/>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152" name="Group 100">
                <a:extLst>
                  <a:ext uri="{FF2B5EF4-FFF2-40B4-BE49-F238E27FC236}">
                    <a16:creationId xmlns:a16="http://schemas.microsoft.com/office/drawing/2014/main" id="{0ACCF28A-C12F-C84F-B594-FD3A670B69E4}"/>
                  </a:ext>
                </a:extLst>
              </p:cNvPr>
              <p:cNvGrpSpPr>
                <a:grpSpLocks/>
              </p:cNvGrpSpPr>
              <p:nvPr/>
            </p:nvGrpSpPr>
            <p:grpSpPr bwMode="auto">
              <a:xfrm>
                <a:off x="4739" y="1327"/>
                <a:ext cx="582" cy="139"/>
                <a:chOff x="614" y="2568"/>
                <a:chExt cx="725" cy="139"/>
              </a:xfrm>
            </p:grpSpPr>
            <p:sp>
              <p:nvSpPr>
                <p:cNvPr id="164" name="AutoShape 101">
                  <a:extLst>
                    <a:ext uri="{FF2B5EF4-FFF2-40B4-BE49-F238E27FC236}">
                      <a16:creationId xmlns:a16="http://schemas.microsoft.com/office/drawing/2014/main" id="{279BBDF1-57E3-A241-8A44-3F0A3BA124F7}"/>
                    </a:ext>
                  </a:extLst>
                </p:cNvPr>
                <p:cNvSpPr>
                  <a:spLocks noChangeArrowheads="1"/>
                </p:cNvSpPr>
                <p:nvPr/>
              </p:nvSpPr>
              <p:spPr bwMode="auto">
                <a:xfrm>
                  <a:off x="611" y="2569"/>
                  <a:ext cx="728"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65" name="AutoShape 102">
                  <a:extLst>
                    <a:ext uri="{FF2B5EF4-FFF2-40B4-BE49-F238E27FC236}">
                      <a16:creationId xmlns:a16="http://schemas.microsoft.com/office/drawing/2014/main" id="{0D4E61D6-1AA1-2940-BBA5-24DFE246E503}"/>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153" name="Rectangle 103">
                <a:extLst>
                  <a:ext uri="{FF2B5EF4-FFF2-40B4-BE49-F238E27FC236}">
                    <a16:creationId xmlns:a16="http://schemas.microsoft.com/office/drawing/2014/main" id="{564FBD96-ADF5-5342-92F4-3395008B5746}"/>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54" name="Freeform 104">
                <a:extLst>
                  <a:ext uri="{FF2B5EF4-FFF2-40B4-BE49-F238E27FC236}">
                    <a16:creationId xmlns:a16="http://schemas.microsoft.com/office/drawing/2014/main" id="{F15B27D1-B45C-7141-AB8B-599571DEF3A7}"/>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55" name="Freeform 105">
                <a:extLst>
                  <a:ext uri="{FF2B5EF4-FFF2-40B4-BE49-F238E27FC236}">
                    <a16:creationId xmlns:a16="http://schemas.microsoft.com/office/drawing/2014/main" id="{4DC70B30-DD3F-2740-89CC-C75EDB999D47}"/>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56" name="Oval 106">
                <a:extLst>
                  <a:ext uri="{FF2B5EF4-FFF2-40B4-BE49-F238E27FC236}">
                    <a16:creationId xmlns:a16="http://schemas.microsoft.com/office/drawing/2014/main" id="{A0C40071-87FF-864A-81D4-E4F739BF5378}"/>
                  </a:ext>
                </a:extLst>
              </p:cNvPr>
              <p:cNvSpPr>
                <a:spLocks noChangeArrowheads="1"/>
              </p:cNvSpPr>
              <p:nvPr/>
            </p:nvSpPr>
            <p:spPr bwMode="auto">
              <a:xfrm>
                <a:off x="5520" y="2612"/>
                <a:ext cx="45" cy="9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57" name="Freeform 107">
                <a:extLst>
                  <a:ext uri="{FF2B5EF4-FFF2-40B4-BE49-F238E27FC236}">
                    <a16:creationId xmlns:a16="http://schemas.microsoft.com/office/drawing/2014/main" id="{2F33C2FE-86C4-B34F-945A-3F9BDF777E58}"/>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58" name="AutoShape 108">
                <a:extLst>
                  <a:ext uri="{FF2B5EF4-FFF2-40B4-BE49-F238E27FC236}">
                    <a16:creationId xmlns:a16="http://schemas.microsoft.com/office/drawing/2014/main" id="{A771515B-1A0A-B646-9681-C95CE2F66630}"/>
                  </a:ext>
                </a:extLst>
              </p:cNvPr>
              <p:cNvSpPr>
                <a:spLocks noChangeArrowheads="1"/>
              </p:cNvSpPr>
              <p:nvPr/>
            </p:nvSpPr>
            <p:spPr bwMode="auto">
              <a:xfrm>
                <a:off x="4140" y="2675"/>
                <a:ext cx="1200"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59" name="AutoShape 109">
                <a:extLst>
                  <a:ext uri="{FF2B5EF4-FFF2-40B4-BE49-F238E27FC236}">
                    <a16:creationId xmlns:a16="http://schemas.microsoft.com/office/drawing/2014/main" id="{8DE21308-0063-2D44-A69A-52DF4BDDDF36}"/>
                  </a:ext>
                </a:extLst>
              </p:cNvPr>
              <p:cNvSpPr>
                <a:spLocks noChangeArrowheads="1"/>
              </p:cNvSpPr>
              <p:nvPr/>
            </p:nvSpPr>
            <p:spPr bwMode="auto">
              <a:xfrm>
                <a:off x="4204" y="2710"/>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60" name="Oval 110">
                <a:extLst>
                  <a:ext uri="{FF2B5EF4-FFF2-40B4-BE49-F238E27FC236}">
                    <a16:creationId xmlns:a16="http://schemas.microsoft.com/office/drawing/2014/main" id="{4B5FBC97-4AE7-1140-B25E-7DBB15568DA9}"/>
                  </a:ext>
                </a:extLst>
              </p:cNvPr>
              <p:cNvSpPr>
                <a:spLocks noChangeArrowheads="1"/>
              </p:cNvSpPr>
              <p:nvPr/>
            </p:nvSpPr>
            <p:spPr bwMode="auto">
              <a:xfrm>
                <a:off x="4307" y="2382"/>
                <a:ext cx="160"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61" name="Oval 111">
                <a:extLst>
                  <a:ext uri="{FF2B5EF4-FFF2-40B4-BE49-F238E27FC236}">
                    <a16:creationId xmlns:a16="http://schemas.microsoft.com/office/drawing/2014/main" id="{E22768CA-2A7E-3243-8775-0A66ECEBDAE1}"/>
                  </a:ext>
                </a:extLst>
              </p:cNvPr>
              <p:cNvSpPr>
                <a:spLocks noChangeArrowheads="1"/>
              </p:cNvSpPr>
              <p:nvPr/>
            </p:nvSpPr>
            <p:spPr bwMode="auto">
              <a:xfrm>
                <a:off x="4487" y="2382"/>
                <a:ext cx="160"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162" name="Oval 112">
                <a:extLst>
                  <a:ext uri="{FF2B5EF4-FFF2-40B4-BE49-F238E27FC236}">
                    <a16:creationId xmlns:a16="http://schemas.microsoft.com/office/drawing/2014/main" id="{D28018C4-A680-2845-A99A-8AA0A8E021CE}"/>
                  </a:ext>
                </a:extLst>
              </p:cNvPr>
              <p:cNvSpPr>
                <a:spLocks noChangeArrowheads="1"/>
              </p:cNvSpPr>
              <p:nvPr/>
            </p:nvSpPr>
            <p:spPr bwMode="auto">
              <a:xfrm>
                <a:off x="4660" y="2382"/>
                <a:ext cx="160"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63" name="Rectangle 113">
                <a:extLst>
                  <a:ext uri="{FF2B5EF4-FFF2-40B4-BE49-F238E27FC236}">
                    <a16:creationId xmlns:a16="http://schemas.microsoft.com/office/drawing/2014/main" id="{8FC5897C-9D21-3A46-90EF-445C7839A9DA}"/>
                  </a:ext>
                </a:extLst>
              </p:cNvPr>
              <p:cNvSpPr>
                <a:spLocks noChangeArrowheads="1"/>
              </p:cNvSpPr>
              <p:nvPr/>
            </p:nvSpPr>
            <p:spPr bwMode="auto">
              <a:xfrm>
                <a:off x="5064" y="1834"/>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63" name="Group 114">
              <a:extLst>
                <a:ext uri="{FF2B5EF4-FFF2-40B4-BE49-F238E27FC236}">
                  <a16:creationId xmlns:a16="http://schemas.microsoft.com/office/drawing/2014/main" id="{B83A96A8-659A-C14A-81F1-36FF3203AFE6}"/>
                </a:ext>
              </a:extLst>
            </p:cNvPr>
            <p:cNvGrpSpPr>
              <a:grpSpLocks/>
            </p:cNvGrpSpPr>
            <p:nvPr/>
          </p:nvGrpSpPr>
          <p:grpSpPr bwMode="auto">
            <a:xfrm>
              <a:off x="7010400" y="1390614"/>
              <a:ext cx="352425" cy="660400"/>
              <a:chOff x="4140" y="429"/>
              <a:chExt cx="1425" cy="2396"/>
            </a:xfrm>
          </p:grpSpPr>
          <p:sp>
            <p:nvSpPr>
              <p:cNvPr id="106" name="Freeform 115">
                <a:extLst>
                  <a:ext uri="{FF2B5EF4-FFF2-40B4-BE49-F238E27FC236}">
                    <a16:creationId xmlns:a16="http://schemas.microsoft.com/office/drawing/2014/main" id="{51E7F745-188F-2049-8F3D-A9F1E48EAE63}"/>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07" name="Rectangle 116">
                <a:extLst>
                  <a:ext uri="{FF2B5EF4-FFF2-40B4-BE49-F238E27FC236}">
                    <a16:creationId xmlns:a16="http://schemas.microsoft.com/office/drawing/2014/main" id="{3330E9B6-9A70-F341-BB07-3C7E5FBB6536}"/>
                  </a:ext>
                </a:extLst>
              </p:cNvPr>
              <p:cNvSpPr>
                <a:spLocks noChangeArrowheads="1"/>
              </p:cNvSpPr>
              <p:nvPr/>
            </p:nvSpPr>
            <p:spPr bwMode="auto">
              <a:xfrm>
                <a:off x="4204" y="429"/>
                <a:ext cx="1046" cy="2287"/>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08" name="Freeform 117">
                <a:extLst>
                  <a:ext uri="{FF2B5EF4-FFF2-40B4-BE49-F238E27FC236}">
                    <a16:creationId xmlns:a16="http://schemas.microsoft.com/office/drawing/2014/main" id="{10DD9A9D-A76F-3641-9CE7-9F73150FB952}"/>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09" name="Freeform 118">
                <a:extLst>
                  <a:ext uri="{FF2B5EF4-FFF2-40B4-BE49-F238E27FC236}">
                    <a16:creationId xmlns:a16="http://schemas.microsoft.com/office/drawing/2014/main" id="{1D744195-71CA-F84A-A0EC-B41BAA550BE5}"/>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10" name="Rectangle 119">
                <a:extLst>
                  <a:ext uri="{FF2B5EF4-FFF2-40B4-BE49-F238E27FC236}">
                    <a16:creationId xmlns:a16="http://schemas.microsoft.com/office/drawing/2014/main" id="{08B258E9-429B-A04E-9B31-61FC9C0C9034}"/>
                  </a:ext>
                </a:extLst>
              </p:cNvPr>
              <p:cNvSpPr>
                <a:spLocks noChangeArrowheads="1"/>
              </p:cNvSpPr>
              <p:nvPr/>
            </p:nvSpPr>
            <p:spPr bwMode="auto">
              <a:xfrm>
                <a:off x="4211" y="694"/>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111" name="Group 120">
                <a:extLst>
                  <a:ext uri="{FF2B5EF4-FFF2-40B4-BE49-F238E27FC236}">
                    <a16:creationId xmlns:a16="http://schemas.microsoft.com/office/drawing/2014/main" id="{052466FA-382D-B34A-B153-D2714C4495BA}"/>
                  </a:ext>
                </a:extLst>
              </p:cNvPr>
              <p:cNvGrpSpPr>
                <a:grpSpLocks/>
              </p:cNvGrpSpPr>
              <p:nvPr/>
            </p:nvGrpSpPr>
            <p:grpSpPr bwMode="auto">
              <a:xfrm>
                <a:off x="4749" y="668"/>
                <a:ext cx="581" cy="145"/>
                <a:chOff x="614" y="2568"/>
                <a:chExt cx="725" cy="139"/>
              </a:xfrm>
            </p:grpSpPr>
            <p:sp>
              <p:nvSpPr>
                <p:cNvPr id="137" name="AutoShape 121">
                  <a:extLst>
                    <a:ext uri="{FF2B5EF4-FFF2-40B4-BE49-F238E27FC236}">
                      <a16:creationId xmlns:a16="http://schemas.microsoft.com/office/drawing/2014/main" id="{A21CDD7A-2555-5B47-9078-A436ACA9B20D}"/>
                    </a:ext>
                  </a:extLst>
                </p:cNvPr>
                <p:cNvSpPr>
                  <a:spLocks noChangeArrowheads="1"/>
                </p:cNvSpPr>
                <p:nvPr/>
              </p:nvSpPr>
              <p:spPr bwMode="auto">
                <a:xfrm>
                  <a:off x="615" y="2560"/>
                  <a:ext cx="721" cy="14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38" name="AutoShape 122">
                  <a:extLst>
                    <a:ext uri="{FF2B5EF4-FFF2-40B4-BE49-F238E27FC236}">
                      <a16:creationId xmlns:a16="http://schemas.microsoft.com/office/drawing/2014/main" id="{CBF9610B-13CA-D841-A288-8379AC7B45D4}"/>
                    </a:ext>
                  </a:extLst>
                </p:cNvPr>
                <p:cNvSpPr>
                  <a:spLocks noChangeArrowheads="1"/>
                </p:cNvSpPr>
                <p:nvPr/>
              </p:nvSpPr>
              <p:spPr bwMode="auto">
                <a:xfrm>
                  <a:off x="631" y="2582"/>
                  <a:ext cx="689"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112" name="Rectangle 123">
                <a:extLst>
                  <a:ext uri="{FF2B5EF4-FFF2-40B4-BE49-F238E27FC236}">
                    <a16:creationId xmlns:a16="http://schemas.microsoft.com/office/drawing/2014/main" id="{CBC048D4-7B3A-6F41-A02E-503359CF5C92}"/>
                  </a:ext>
                </a:extLst>
              </p:cNvPr>
              <p:cNvSpPr>
                <a:spLocks noChangeArrowheads="1"/>
              </p:cNvSpPr>
              <p:nvPr/>
            </p:nvSpPr>
            <p:spPr bwMode="auto">
              <a:xfrm>
                <a:off x="4223" y="1016"/>
                <a:ext cx="597" cy="52"/>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113" name="Group 124">
                <a:extLst>
                  <a:ext uri="{FF2B5EF4-FFF2-40B4-BE49-F238E27FC236}">
                    <a16:creationId xmlns:a16="http://schemas.microsoft.com/office/drawing/2014/main" id="{4D7B123C-FEF1-E041-894F-F31DD588C361}"/>
                  </a:ext>
                </a:extLst>
              </p:cNvPr>
              <p:cNvGrpSpPr>
                <a:grpSpLocks/>
              </p:cNvGrpSpPr>
              <p:nvPr/>
            </p:nvGrpSpPr>
            <p:grpSpPr bwMode="auto">
              <a:xfrm>
                <a:off x="4747" y="994"/>
                <a:ext cx="581" cy="134"/>
                <a:chOff x="614" y="2568"/>
                <a:chExt cx="725" cy="139"/>
              </a:xfrm>
            </p:grpSpPr>
            <p:sp>
              <p:nvSpPr>
                <p:cNvPr id="135" name="AutoShape 125">
                  <a:extLst>
                    <a:ext uri="{FF2B5EF4-FFF2-40B4-BE49-F238E27FC236}">
                      <a16:creationId xmlns:a16="http://schemas.microsoft.com/office/drawing/2014/main" id="{DAEC4BE7-B702-0848-BF3B-82C6FCF0AE7A}"/>
                    </a:ext>
                  </a:extLst>
                </p:cNvPr>
                <p:cNvSpPr>
                  <a:spLocks noChangeArrowheads="1"/>
                </p:cNvSpPr>
                <p:nvPr/>
              </p:nvSpPr>
              <p:spPr bwMode="auto">
                <a:xfrm>
                  <a:off x="617" y="2567"/>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36" name="AutoShape 126">
                  <a:extLst>
                    <a:ext uri="{FF2B5EF4-FFF2-40B4-BE49-F238E27FC236}">
                      <a16:creationId xmlns:a16="http://schemas.microsoft.com/office/drawing/2014/main" id="{FBEAEEDC-D373-2043-9097-A4F8AEA4ED4B}"/>
                    </a:ext>
                  </a:extLst>
                </p:cNvPr>
                <p:cNvSpPr>
                  <a:spLocks noChangeArrowheads="1"/>
                </p:cNvSpPr>
                <p:nvPr/>
              </p:nvSpPr>
              <p:spPr bwMode="auto">
                <a:xfrm>
                  <a:off x="634" y="2585"/>
                  <a:ext cx="689"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114" name="Rectangle 127">
                <a:extLst>
                  <a:ext uri="{FF2B5EF4-FFF2-40B4-BE49-F238E27FC236}">
                    <a16:creationId xmlns:a16="http://schemas.microsoft.com/office/drawing/2014/main" id="{4DD8CBA3-5EC3-7B48-9BE0-6003CD8A0AA3}"/>
                  </a:ext>
                </a:extLst>
              </p:cNvPr>
              <p:cNvSpPr>
                <a:spLocks noChangeArrowheads="1"/>
              </p:cNvSpPr>
              <p:nvPr/>
            </p:nvSpPr>
            <p:spPr bwMode="auto">
              <a:xfrm>
                <a:off x="4217" y="13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15" name="Rectangle 128">
                <a:extLst>
                  <a:ext uri="{FF2B5EF4-FFF2-40B4-BE49-F238E27FC236}">
                    <a16:creationId xmlns:a16="http://schemas.microsoft.com/office/drawing/2014/main" id="{BA5E53EA-3ECC-A847-B148-B8ED1636EA9D}"/>
                  </a:ext>
                </a:extLst>
              </p:cNvPr>
              <p:cNvSpPr>
                <a:spLocks noChangeArrowheads="1"/>
              </p:cNvSpPr>
              <p:nvPr/>
            </p:nvSpPr>
            <p:spPr bwMode="auto">
              <a:xfrm>
                <a:off x="4230" y="16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116" name="Group 129">
                <a:extLst>
                  <a:ext uri="{FF2B5EF4-FFF2-40B4-BE49-F238E27FC236}">
                    <a16:creationId xmlns:a16="http://schemas.microsoft.com/office/drawing/2014/main" id="{C816273C-68D1-2045-8CE5-F2A266739EB5}"/>
                  </a:ext>
                </a:extLst>
              </p:cNvPr>
              <p:cNvGrpSpPr>
                <a:grpSpLocks/>
              </p:cNvGrpSpPr>
              <p:nvPr/>
            </p:nvGrpSpPr>
            <p:grpSpPr bwMode="auto">
              <a:xfrm>
                <a:off x="4735" y="1627"/>
                <a:ext cx="582" cy="151"/>
                <a:chOff x="614" y="2568"/>
                <a:chExt cx="725" cy="139"/>
              </a:xfrm>
            </p:grpSpPr>
            <p:sp>
              <p:nvSpPr>
                <p:cNvPr id="132" name="AutoShape 130">
                  <a:extLst>
                    <a:ext uri="{FF2B5EF4-FFF2-40B4-BE49-F238E27FC236}">
                      <a16:creationId xmlns:a16="http://schemas.microsoft.com/office/drawing/2014/main" id="{AE043AC3-A076-4449-9CD3-8DA37B0F0905}"/>
                    </a:ext>
                  </a:extLst>
                </p:cNvPr>
                <p:cNvSpPr>
                  <a:spLocks noChangeArrowheads="1"/>
                </p:cNvSpPr>
                <p:nvPr/>
              </p:nvSpPr>
              <p:spPr bwMode="auto">
                <a:xfrm>
                  <a:off x="616" y="2568"/>
                  <a:ext cx="720"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34" name="AutoShape 131">
                  <a:extLst>
                    <a:ext uri="{FF2B5EF4-FFF2-40B4-BE49-F238E27FC236}">
                      <a16:creationId xmlns:a16="http://schemas.microsoft.com/office/drawing/2014/main" id="{E346A75D-7CBE-8A47-B07E-5D39EAB4BEA6}"/>
                    </a:ext>
                  </a:extLst>
                </p:cNvPr>
                <p:cNvSpPr>
                  <a:spLocks noChangeArrowheads="1"/>
                </p:cNvSpPr>
                <p:nvPr/>
              </p:nvSpPr>
              <p:spPr bwMode="auto">
                <a:xfrm>
                  <a:off x="632" y="2584"/>
                  <a:ext cx="688"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117" name="Freeform 132">
                <a:extLst>
                  <a:ext uri="{FF2B5EF4-FFF2-40B4-BE49-F238E27FC236}">
                    <a16:creationId xmlns:a16="http://schemas.microsoft.com/office/drawing/2014/main" id="{F00AFCE9-BD33-D444-BA2F-95E3560637A7}"/>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118" name="Group 133">
                <a:extLst>
                  <a:ext uri="{FF2B5EF4-FFF2-40B4-BE49-F238E27FC236}">
                    <a16:creationId xmlns:a16="http://schemas.microsoft.com/office/drawing/2014/main" id="{DF061EE0-DC00-D341-ACD4-2D438E4D7331}"/>
                  </a:ext>
                </a:extLst>
              </p:cNvPr>
              <p:cNvGrpSpPr>
                <a:grpSpLocks/>
              </p:cNvGrpSpPr>
              <p:nvPr/>
            </p:nvGrpSpPr>
            <p:grpSpPr bwMode="auto">
              <a:xfrm>
                <a:off x="4739" y="1327"/>
                <a:ext cx="582" cy="139"/>
                <a:chOff x="614" y="2568"/>
                <a:chExt cx="725" cy="139"/>
              </a:xfrm>
            </p:grpSpPr>
            <p:sp>
              <p:nvSpPr>
                <p:cNvPr id="130" name="AutoShape 134">
                  <a:extLst>
                    <a:ext uri="{FF2B5EF4-FFF2-40B4-BE49-F238E27FC236}">
                      <a16:creationId xmlns:a16="http://schemas.microsoft.com/office/drawing/2014/main" id="{8A5DEFF2-82FF-9C4B-B30F-DD02A99BAB51}"/>
                    </a:ext>
                  </a:extLst>
                </p:cNvPr>
                <p:cNvSpPr>
                  <a:spLocks noChangeArrowheads="1"/>
                </p:cNvSpPr>
                <p:nvPr/>
              </p:nvSpPr>
              <p:spPr bwMode="auto">
                <a:xfrm>
                  <a:off x="611" y="2569"/>
                  <a:ext cx="728"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31" name="AutoShape 135">
                  <a:extLst>
                    <a:ext uri="{FF2B5EF4-FFF2-40B4-BE49-F238E27FC236}">
                      <a16:creationId xmlns:a16="http://schemas.microsoft.com/office/drawing/2014/main" id="{9E0A6440-9A0A-834A-BE6A-CB243F8A046A}"/>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119" name="Rectangle 136">
                <a:extLst>
                  <a:ext uri="{FF2B5EF4-FFF2-40B4-BE49-F238E27FC236}">
                    <a16:creationId xmlns:a16="http://schemas.microsoft.com/office/drawing/2014/main" id="{C3E6428A-F3CA-6646-8504-7A4B80873016}"/>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20" name="Freeform 137">
                <a:extLst>
                  <a:ext uri="{FF2B5EF4-FFF2-40B4-BE49-F238E27FC236}">
                    <a16:creationId xmlns:a16="http://schemas.microsoft.com/office/drawing/2014/main" id="{36A1B92D-73B3-1E48-9DF6-56C52B1C0EF1}"/>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21" name="Freeform 138">
                <a:extLst>
                  <a:ext uri="{FF2B5EF4-FFF2-40B4-BE49-F238E27FC236}">
                    <a16:creationId xmlns:a16="http://schemas.microsoft.com/office/drawing/2014/main" id="{BBCC47D2-9636-8645-A30A-A9FB9FEB7049}"/>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22" name="Oval 139">
                <a:extLst>
                  <a:ext uri="{FF2B5EF4-FFF2-40B4-BE49-F238E27FC236}">
                    <a16:creationId xmlns:a16="http://schemas.microsoft.com/office/drawing/2014/main" id="{538F95FE-99F4-114C-88F1-20DC65C7D98C}"/>
                  </a:ext>
                </a:extLst>
              </p:cNvPr>
              <p:cNvSpPr>
                <a:spLocks noChangeArrowheads="1"/>
              </p:cNvSpPr>
              <p:nvPr/>
            </p:nvSpPr>
            <p:spPr bwMode="auto">
              <a:xfrm>
                <a:off x="5520" y="2612"/>
                <a:ext cx="45" cy="9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23" name="Freeform 140">
                <a:extLst>
                  <a:ext uri="{FF2B5EF4-FFF2-40B4-BE49-F238E27FC236}">
                    <a16:creationId xmlns:a16="http://schemas.microsoft.com/office/drawing/2014/main" id="{3A2D7A8F-740E-E44C-8A64-6BF5A90E8E2A}"/>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24" name="AutoShape 141">
                <a:extLst>
                  <a:ext uri="{FF2B5EF4-FFF2-40B4-BE49-F238E27FC236}">
                    <a16:creationId xmlns:a16="http://schemas.microsoft.com/office/drawing/2014/main" id="{E95BA8FE-A8C5-0F4B-802A-0FFE3E9344D0}"/>
                  </a:ext>
                </a:extLst>
              </p:cNvPr>
              <p:cNvSpPr>
                <a:spLocks noChangeArrowheads="1"/>
              </p:cNvSpPr>
              <p:nvPr/>
            </p:nvSpPr>
            <p:spPr bwMode="auto">
              <a:xfrm>
                <a:off x="4140" y="2675"/>
                <a:ext cx="1200"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25" name="AutoShape 142">
                <a:extLst>
                  <a:ext uri="{FF2B5EF4-FFF2-40B4-BE49-F238E27FC236}">
                    <a16:creationId xmlns:a16="http://schemas.microsoft.com/office/drawing/2014/main" id="{05E6F7D8-B8C8-534A-8606-ED15889043B6}"/>
                  </a:ext>
                </a:extLst>
              </p:cNvPr>
              <p:cNvSpPr>
                <a:spLocks noChangeArrowheads="1"/>
              </p:cNvSpPr>
              <p:nvPr/>
            </p:nvSpPr>
            <p:spPr bwMode="auto">
              <a:xfrm>
                <a:off x="4204" y="2710"/>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26" name="Oval 143">
                <a:extLst>
                  <a:ext uri="{FF2B5EF4-FFF2-40B4-BE49-F238E27FC236}">
                    <a16:creationId xmlns:a16="http://schemas.microsoft.com/office/drawing/2014/main" id="{D7668313-20A1-7840-BCF9-D2778D9E79AE}"/>
                  </a:ext>
                </a:extLst>
              </p:cNvPr>
              <p:cNvSpPr>
                <a:spLocks noChangeArrowheads="1"/>
              </p:cNvSpPr>
              <p:nvPr/>
            </p:nvSpPr>
            <p:spPr bwMode="auto">
              <a:xfrm>
                <a:off x="4307" y="2382"/>
                <a:ext cx="160"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27" name="Oval 144">
                <a:extLst>
                  <a:ext uri="{FF2B5EF4-FFF2-40B4-BE49-F238E27FC236}">
                    <a16:creationId xmlns:a16="http://schemas.microsoft.com/office/drawing/2014/main" id="{3152B3AD-E2B7-A045-8DF7-86DF2FE62ACB}"/>
                  </a:ext>
                </a:extLst>
              </p:cNvPr>
              <p:cNvSpPr>
                <a:spLocks noChangeArrowheads="1"/>
              </p:cNvSpPr>
              <p:nvPr/>
            </p:nvSpPr>
            <p:spPr bwMode="auto">
              <a:xfrm>
                <a:off x="4487" y="2382"/>
                <a:ext cx="160"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128" name="Oval 145">
                <a:extLst>
                  <a:ext uri="{FF2B5EF4-FFF2-40B4-BE49-F238E27FC236}">
                    <a16:creationId xmlns:a16="http://schemas.microsoft.com/office/drawing/2014/main" id="{7A3BC98F-1F3C-794E-BD03-4960366B4C92}"/>
                  </a:ext>
                </a:extLst>
              </p:cNvPr>
              <p:cNvSpPr>
                <a:spLocks noChangeArrowheads="1"/>
              </p:cNvSpPr>
              <p:nvPr/>
            </p:nvSpPr>
            <p:spPr bwMode="auto">
              <a:xfrm>
                <a:off x="4660" y="2382"/>
                <a:ext cx="160"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29" name="Rectangle 146">
                <a:extLst>
                  <a:ext uri="{FF2B5EF4-FFF2-40B4-BE49-F238E27FC236}">
                    <a16:creationId xmlns:a16="http://schemas.microsoft.com/office/drawing/2014/main" id="{FD2E8B12-7E5B-534C-992F-CC974F01D2BD}"/>
                  </a:ext>
                </a:extLst>
              </p:cNvPr>
              <p:cNvSpPr>
                <a:spLocks noChangeArrowheads="1"/>
              </p:cNvSpPr>
              <p:nvPr/>
            </p:nvSpPr>
            <p:spPr bwMode="auto">
              <a:xfrm>
                <a:off x="5064" y="1834"/>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64" name="Group 147">
              <a:extLst>
                <a:ext uri="{FF2B5EF4-FFF2-40B4-BE49-F238E27FC236}">
                  <a16:creationId xmlns:a16="http://schemas.microsoft.com/office/drawing/2014/main" id="{4942FA46-AAAE-D947-BF1A-4481A3448211}"/>
                </a:ext>
              </a:extLst>
            </p:cNvPr>
            <p:cNvGrpSpPr>
              <a:grpSpLocks/>
            </p:cNvGrpSpPr>
            <p:nvPr/>
          </p:nvGrpSpPr>
          <p:grpSpPr bwMode="auto">
            <a:xfrm>
              <a:off x="9861550" y="1646202"/>
              <a:ext cx="352425" cy="660400"/>
              <a:chOff x="4140" y="429"/>
              <a:chExt cx="1425" cy="2396"/>
            </a:xfrm>
          </p:grpSpPr>
          <p:sp>
            <p:nvSpPr>
              <p:cNvPr id="74" name="Freeform 148">
                <a:extLst>
                  <a:ext uri="{FF2B5EF4-FFF2-40B4-BE49-F238E27FC236}">
                    <a16:creationId xmlns:a16="http://schemas.microsoft.com/office/drawing/2014/main" id="{CC23ABEE-8791-714B-8A1A-4F7AD8EF3BF9}"/>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5" name="Rectangle 149">
                <a:extLst>
                  <a:ext uri="{FF2B5EF4-FFF2-40B4-BE49-F238E27FC236}">
                    <a16:creationId xmlns:a16="http://schemas.microsoft.com/office/drawing/2014/main" id="{2B86FF99-00DB-934B-8BA7-48C64B644A45}"/>
                  </a:ext>
                </a:extLst>
              </p:cNvPr>
              <p:cNvSpPr>
                <a:spLocks noChangeArrowheads="1"/>
              </p:cNvSpPr>
              <p:nvPr/>
            </p:nvSpPr>
            <p:spPr bwMode="auto">
              <a:xfrm>
                <a:off x="4204" y="429"/>
                <a:ext cx="1046" cy="2287"/>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6" name="Freeform 150">
                <a:extLst>
                  <a:ext uri="{FF2B5EF4-FFF2-40B4-BE49-F238E27FC236}">
                    <a16:creationId xmlns:a16="http://schemas.microsoft.com/office/drawing/2014/main" id="{956FBF0C-5170-794A-B33B-82657D571646}"/>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7" name="Freeform 151">
                <a:extLst>
                  <a:ext uri="{FF2B5EF4-FFF2-40B4-BE49-F238E27FC236}">
                    <a16:creationId xmlns:a16="http://schemas.microsoft.com/office/drawing/2014/main" id="{445CE280-0D0A-6B4F-84F6-532AE192658F}"/>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8" name="Rectangle 152">
                <a:extLst>
                  <a:ext uri="{FF2B5EF4-FFF2-40B4-BE49-F238E27FC236}">
                    <a16:creationId xmlns:a16="http://schemas.microsoft.com/office/drawing/2014/main" id="{0D6EBFB3-4B17-8B4D-84D1-393E2919BF54}"/>
                  </a:ext>
                </a:extLst>
              </p:cNvPr>
              <p:cNvSpPr>
                <a:spLocks noChangeArrowheads="1"/>
              </p:cNvSpPr>
              <p:nvPr/>
            </p:nvSpPr>
            <p:spPr bwMode="auto">
              <a:xfrm>
                <a:off x="4211" y="694"/>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79" name="Group 153">
                <a:extLst>
                  <a:ext uri="{FF2B5EF4-FFF2-40B4-BE49-F238E27FC236}">
                    <a16:creationId xmlns:a16="http://schemas.microsoft.com/office/drawing/2014/main" id="{68337FBF-F76C-C544-8BA6-563723BD11B9}"/>
                  </a:ext>
                </a:extLst>
              </p:cNvPr>
              <p:cNvGrpSpPr>
                <a:grpSpLocks/>
              </p:cNvGrpSpPr>
              <p:nvPr/>
            </p:nvGrpSpPr>
            <p:grpSpPr bwMode="auto">
              <a:xfrm>
                <a:off x="4749" y="668"/>
                <a:ext cx="581" cy="145"/>
                <a:chOff x="614" y="2568"/>
                <a:chExt cx="725" cy="139"/>
              </a:xfrm>
            </p:grpSpPr>
            <p:sp>
              <p:nvSpPr>
                <p:cNvPr id="104" name="AutoShape 154">
                  <a:extLst>
                    <a:ext uri="{FF2B5EF4-FFF2-40B4-BE49-F238E27FC236}">
                      <a16:creationId xmlns:a16="http://schemas.microsoft.com/office/drawing/2014/main" id="{7983AE2B-9F40-7446-964A-C0D1EC25521C}"/>
                    </a:ext>
                  </a:extLst>
                </p:cNvPr>
                <p:cNvSpPr>
                  <a:spLocks noChangeArrowheads="1"/>
                </p:cNvSpPr>
                <p:nvPr/>
              </p:nvSpPr>
              <p:spPr bwMode="auto">
                <a:xfrm>
                  <a:off x="615" y="2560"/>
                  <a:ext cx="721" cy="14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05" name="AutoShape 155">
                  <a:extLst>
                    <a:ext uri="{FF2B5EF4-FFF2-40B4-BE49-F238E27FC236}">
                      <a16:creationId xmlns:a16="http://schemas.microsoft.com/office/drawing/2014/main" id="{ADC46602-CC63-8141-8BF1-5EC8D1824C61}"/>
                    </a:ext>
                  </a:extLst>
                </p:cNvPr>
                <p:cNvSpPr>
                  <a:spLocks noChangeArrowheads="1"/>
                </p:cNvSpPr>
                <p:nvPr/>
              </p:nvSpPr>
              <p:spPr bwMode="auto">
                <a:xfrm>
                  <a:off x="631" y="2582"/>
                  <a:ext cx="689"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80" name="Rectangle 156">
                <a:extLst>
                  <a:ext uri="{FF2B5EF4-FFF2-40B4-BE49-F238E27FC236}">
                    <a16:creationId xmlns:a16="http://schemas.microsoft.com/office/drawing/2014/main" id="{0B0E3BE7-5708-A949-85C0-8553CB933EFE}"/>
                  </a:ext>
                </a:extLst>
              </p:cNvPr>
              <p:cNvSpPr>
                <a:spLocks noChangeArrowheads="1"/>
              </p:cNvSpPr>
              <p:nvPr/>
            </p:nvSpPr>
            <p:spPr bwMode="auto">
              <a:xfrm>
                <a:off x="4223" y="1016"/>
                <a:ext cx="597" cy="52"/>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81" name="Group 157">
                <a:extLst>
                  <a:ext uri="{FF2B5EF4-FFF2-40B4-BE49-F238E27FC236}">
                    <a16:creationId xmlns:a16="http://schemas.microsoft.com/office/drawing/2014/main" id="{59EFAC4A-A3D4-9E4D-84E2-5BD8A5D33E2C}"/>
                  </a:ext>
                </a:extLst>
              </p:cNvPr>
              <p:cNvGrpSpPr>
                <a:grpSpLocks/>
              </p:cNvGrpSpPr>
              <p:nvPr/>
            </p:nvGrpSpPr>
            <p:grpSpPr bwMode="auto">
              <a:xfrm>
                <a:off x="4747" y="994"/>
                <a:ext cx="581" cy="134"/>
                <a:chOff x="614" y="2568"/>
                <a:chExt cx="725" cy="139"/>
              </a:xfrm>
            </p:grpSpPr>
            <p:sp>
              <p:nvSpPr>
                <p:cNvPr id="102" name="AutoShape 158">
                  <a:extLst>
                    <a:ext uri="{FF2B5EF4-FFF2-40B4-BE49-F238E27FC236}">
                      <a16:creationId xmlns:a16="http://schemas.microsoft.com/office/drawing/2014/main" id="{B68D7D2F-A4EC-6343-AAA2-E27A5BE91747}"/>
                    </a:ext>
                  </a:extLst>
                </p:cNvPr>
                <p:cNvSpPr>
                  <a:spLocks noChangeArrowheads="1"/>
                </p:cNvSpPr>
                <p:nvPr/>
              </p:nvSpPr>
              <p:spPr bwMode="auto">
                <a:xfrm>
                  <a:off x="617" y="2567"/>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03" name="AutoShape 159">
                  <a:extLst>
                    <a:ext uri="{FF2B5EF4-FFF2-40B4-BE49-F238E27FC236}">
                      <a16:creationId xmlns:a16="http://schemas.microsoft.com/office/drawing/2014/main" id="{5C8BE6BD-0D6C-BE4F-A7C1-CFA5A3A723F5}"/>
                    </a:ext>
                  </a:extLst>
                </p:cNvPr>
                <p:cNvSpPr>
                  <a:spLocks noChangeArrowheads="1"/>
                </p:cNvSpPr>
                <p:nvPr/>
              </p:nvSpPr>
              <p:spPr bwMode="auto">
                <a:xfrm>
                  <a:off x="634" y="2585"/>
                  <a:ext cx="689"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82" name="Rectangle 160">
                <a:extLst>
                  <a:ext uri="{FF2B5EF4-FFF2-40B4-BE49-F238E27FC236}">
                    <a16:creationId xmlns:a16="http://schemas.microsoft.com/office/drawing/2014/main" id="{584E618E-4A1F-8343-97FD-62858B78F5C6}"/>
                  </a:ext>
                </a:extLst>
              </p:cNvPr>
              <p:cNvSpPr>
                <a:spLocks noChangeArrowheads="1"/>
              </p:cNvSpPr>
              <p:nvPr/>
            </p:nvSpPr>
            <p:spPr bwMode="auto">
              <a:xfrm>
                <a:off x="4217" y="13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83" name="Rectangle 161">
                <a:extLst>
                  <a:ext uri="{FF2B5EF4-FFF2-40B4-BE49-F238E27FC236}">
                    <a16:creationId xmlns:a16="http://schemas.microsoft.com/office/drawing/2014/main" id="{12F0293A-C413-F449-BF89-9E1C83526B5A}"/>
                  </a:ext>
                </a:extLst>
              </p:cNvPr>
              <p:cNvSpPr>
                <a:spLocks noChangeArrowheads="1"/>
              </p:cNvSpPr>
              <p:nvPr/>
            </p:nvSpPr>
            <p:spPr bwMode="auto">
              <a:xfrm>
                <a:off x="4230" y="16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84" name="Group 162">
                <a:extLst>
                  <a:ext uri="{FF2B5EF4-FFF2-40B4-BE49-F238E27FC236}">
                    <a16:creationId xmlns:a16="http://schemas.microsoft.com/office/drawing/2014/main" id="{1A6200EB-5E59-2B47-9B1A-EF30A5EAD25B}"/>
                  </a:ext>
                </a:extLst>
              </p:cNvPr>
              <p:cNvGrpSpPr>
                <a:grpSpLocks/>
              </p:cNvGrpSpPr>
              <p:nvPr/>
            </p:nvGrpSpPr>
            <p:grpSpPr bwMode="auto">
              <a:xfrm>
                <a:off x="4735" y="1627"/>
                <a:ext cx="582" cy="151"/>
                <a:chOff x="614" y="2568"/>
                <a:chExt cx="725" cy="139"/>
              </a:xfrm>
            </p:grpSpPr>
            <p:sp>
              <p:nvSpPr>
                <p:cNvPr id="100" name="AutoShape 163">
                  <a:extLst>
                    <a:ext uri="{FF2B5EF4-FFF2-40B4-BE49-F238E27FC236}">
                      <a16:creationId xmlns:a16="http://schemas.microsoft.com/office/drawing/2014/main" id="{B97E9310-11F5-E248-A0DF-E45AE8F9B84B}"/>
                    </a:ext>
                  </a:extLst>
                </p:cNvPr>
                <p:cNvSpPr>
                  <a:spLocks noChangeArrowheads="1"/>
                </p:cNvSpPr>
                <p:nvPr/>
              </p:nvSpPr>
              <p:spPr bwMode="auto">
                <a:xfrm>
                  <a:off x="616" y="2568"/>
                  <a:ext cx="720"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01" name="AutoShape 164">
                  <a:extLst>
                    <a:ext uri="{FF2B5EF4-FFF2-40B4-BE49-F238E27FC236}">
                      <a16:creationId xmlns:a16="http://schemas.microsoft.com/office/drawing/2014/main" id="{968E1571-41AC-434C-B887-D8EBC7A3B079}"/>
                    </a:ext>
                  </a:extLst>
                </p:cNvPr>
                <p:cNvSpPr>
                  <a:spLocks noChangeArrowheads="1"/>
                </p:cNvSpPr>
                <p:nvPr/>
              </p:nvSpPr>
              <p:spPr bwMode="auto">
                <a:xfrm>
                  <a:off x="632" y="2584"/>
                  <a:ext cx="688"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85" name="Freeform 165">
                <a:extLst>
                  <a:ext uri="{FF2B5EF4-FFF2-40B4-BE49-F238E27FC236}">
                    <a16:creationId xmlns:a16="http://schemas.microsoft.com/office/drawing/2014/main" id="{BE30363C-DD3A-B943-9269-1BAD5BA36988}"/>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86" name="Group 166">
                <a:extLst>
                  <a:ext uri="{FF2B5EF4-FFF2-40B4-BE49-F238E27FC236}">
                    <a16:creationId xmlns:a16="http://schemas.microsoft.com/office/drawing/2014/main" id="{38788B69-339D-7F4E-B301-8175DEA9DEDF}"/>
                  </a:ext>
                </a:extLst>
              </p:cNvPr>
              <p:cNvGrpSpPr>
                <a:grpSpLocks/>
              </p:cNvGrpSpPr>
              <p:nvPr/>
            </p:nvGrpSpPr>
            <p:grpSpPr bwMode="auto">
              <a:xfrm>
                <a:off x="4739" y="1327"/>
                <a:ext cx="582" cy="139"/>
                <a:chOff x="614" y="2568"/>
                <a:chExt cx="725" cy="139"/>
              </a:xfrm>
            </p:grpSpPr>
            <p:sp>
              <p:nvSpPr>
                <p:cNvPr id="98" name="AutoShape 167">
                  <a:extLst>
                    <a:ext uri="{FF2B5EF4-FFF2-40B4-BE49-F238E27FC236}">
                      <a16:creationId xmlns:a16="http://schemas.microsoft.com/office/drawing/2014/main" id="{97B97885-9739-1F45-B789-FBABCFF92AAE}"/>
                    </a:ext>
                  </a:extLst>
                </p:cNvPr>
                <p:cNvSpPr>
                  <a:spLocks noChangeArrowheads="1"/>
                </p:cNvSpPr>
                <p:nvPr/>
              </p:nvSpPr>
              <p:spPr bwMode="auto">
                <a:xfrm>
                  <a:off x="611" y="2569"/>
                  <a:ext cx="728"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99" name="AutoShape 168">
                  <a:extLst>
                    <a:ext uri="{FF2B5EF4-FFF2-40B4-BE49-F238E27FC236}">
                      <a16:creationId xmlns:a16="http://schemas.microsoft.com/office/drawing/2014/main" id="{84771018-17F5-D14A-8D8C-59EE601BC2C9}"/>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87" name="Rectangle 169">
                <a:extLst>
                  <a:ext uri="{FF2B5EF4-FFF2-40B4-BE49-F238E27FC236}">
                    <a16:creationId xmlns:a16="http://schemas.microsoft.com/office/drawing/2014/main" id="{7A058DA4-516B-7D41-BD30-6364FF15C960}"/>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88" name="Freeform 170">
                <a:extLst>
                  <a:ext uri="{FF2B5EF4-FFF2-40B4-BE49-F238E27FC236}">
                    <a16:creationId xmlns:a16="http://schemas.microsoft.com/office/drawing/2014/main" id="{856E246C-1591-CA4F-8ADE-8DDDDAA77931}"/>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89" name="Freeform 171">
                <a:extLst>
                  <a:ext uri="{FF2B5EF4-FFF2-40B4-BE49-F238E27FC236}">
                    <a16:creationId xmlns:a16="http://schemas.microsoft.com/office/drawing/2014/main" id="{31F0BA80-7560-4D47-A9F7-FD31AEA4344D}"/>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90" name="Oval 172">
                <a:extLst>
                  <a:ext uri="{FF2B5EF4-FFF2-40B4-BE49-F238E27FC236}">
                    <a16:creationId xmlns:a16="http://schemas.microsoft.com/office/drawing/2014/main" id="{0250F674-2E69-7A49-BD4A-7A0B63C62F3A}"/>
                  </a:ext>
                </a:extLst>
              </p:cNvPr>
              <p:cNvSpPr>
                <a:spLocks noChangeArrowheads="1"/>
              </p:cNvSpPr>
              <p:nvPr/>
            </p:nvSpPr>
            <p:spPr bwMode="auto">
              <a:xfrm>
                <a:off x="5520" y="2612"/>
                <a:ext cx="45" cy="9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91" name="Freeform 173">
                <a:extLst>
                  <a:ext uri="{FF2B5EF4-FFF2-40B4-BE49-F238E27FC236}">
                    <a16:creationId xmlns:a16="http://schemas.microsoft.com/office/drawing/2014/main" id="{D9EA6536-474B-D64B-B205-1D6C9BA825CA}"/>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92" name="AutoShape 174">
                <a:extLst>
                  <a:ext uri="{FF2B5EF4-FFF2-40B4-BE49-F238E27FC236}">
                    <a16:creationId xmlns:a16="http://schemas.microsoft.com/office/drawing/2014/main" id="{E488D72C-E2D7-A24F-8921-7455381C5E4D}"/>
                  </a:ext>
                </a:extLst>
              </p:cNvPr>
              <p:cNvSpPr>
                <a:spLocks noChangeArrowheads="1"/>
              </p:cNvSpPr>
              <p:nvPr/>
            </p:nvSpPr>
            <p:spPr bwMode="auto">
              <a:xfrm>
                <a:off x="4140" y="2675"/>
                <a:ext cx="1200"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93" name="AutoShape 175">
                <a:extLst>
                  <a:ext uri="{FF2B5EF4-FFF2-40B4-BE49-F238E27FC236}">
                    <a16:creationId xmlns:a16="http://schemas.microsoft.com/office/drawing/2014/main" id="{912439D6-774F-1547-AA0D-047E22092538}"/>
                  </a:ext>
                </a:extLst>
              </p:cNvPr>
              <p:cNvSpPr>
                <a:spLocks noChangeArrowheads="1"/>
              </p:cNvSpPr>
              <p:nvPr/>
            </p:nvSpPr>
            <p:spPr bwMode="auto">
              <a:xfrm>
                <a:off x="4204" y="2710"/>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94" name="Oval 176">
                <a:extLst>
                  <a:ext uri="{FF2B5EF4-FFF2-40B4-BE49-F238E27FC236}">
                    <a16:creationId xmlns:a16="http://schemas.microsoft.com/office/drawing/2014/main" id="{A2D2898C-A040-C744-8B60-25B92A3EDD4A}"/>
                  </a:ext>
                </a:extLst>
              </p:cNvPr>
              <p:cNvSpPr>
                <a:spLocks noChangeArrowheads="1"/>
              </p:cNvSpPr>
              <p:nvPr/>
            </p:nvSpPr>
            <p:spPr bwMode="auto">
              <a:xfrm>
                <a:off x="4307" y="2382"/>
                <a:ext cx="160"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95" name="Oval 177">
                <a:extLst>
                  <a:ext uri="{FF2B5EF4-FFF2-40B4-BE49-F238E27FC236}">
                    <a16:creationId xmlns:a16="http://schemas.microsoft.com/office/drawing/2014/main" id="{6D69F5EA-B0E7-DA4A-8B00-86E1B289A3A5}"/>
                  </a:ext>
                </a:extLst>
              </p:cNvPr>
              <p:cNvSpPr>
                <a:spLocks noChangeArrowheads="1"/>
              </p:cNvSpPr>
              <p:nvPr/>
            </p:nvSpPr>
            <p:spPr bwMode="auto">
              <a:xfrm>
                <a:off x="4487" y="2382"/>
                <a:ext cx="160"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96" name="Oval 178">
                <a:extLst>
                  <a:ext uri="{FF2B5EF4-FFF2-40B4-BE49-F238E27FC236}">
                    <a16:creationId xmlns:a16="http://schemas.microsoft.com/office/drawing/2014/main" id="{CB13C9A5-3005-C744-AAF5-43F081367869}"/>
                  </a:ext>
                </a:extLst>
              </p:cNvPr>
              <p:cNvSpPr>
                <a:spLocks noChangeArrowheads="1"/>
              </p:cNvSpPr>
              <p:nvPr/>
            </p:nvSpPr>
            <p:spPr bwMode="auto">
              <a:xfrm>
                <a:off x="4660" y="2382"/>
                <a:ext cx="160"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97" name="Rectangle 179">
                <a:extLst>
                  <a:ext uri="{FF2B5EF4-FFF2-40B4-BE49-F238E27FC236}">
                    <a16:creationId xmlns:a16="http://schemas.microsoft.com/office/drawing/2014/main" id="{5E9EBF99-398D-4346-9CCC-C08D38A90EF0}"/>
                  </a:ext>
                </a:extLst>
              </p:cNvPr>
              <p:cNvSpPr>
                <a:spLocks noChangeArrowheads="1"/>
              </p:cNvSpPr>
              <p:nvPr/>
            </p:nvSpPr>
            <p:spPr bwMode="auto">
              <a:xfrm>
                <a:off x="5064" y="1834"/>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65" name="Group 180">
              <a:extLst>
                <a:ext uri="{FF2B5EF4-FFF2-40B4-BE49-F238E27FC236}">
                  <a16:creationId xmlns:a16="http://schemas.microsoft.com/office/drawing/2014/main" id="{68A8F3DD-C4CD-1A4A-A99E-EE08AE2B9ABE}"/>
                </a:ext>
              </a:extLst>
            </p:cNvPr>
            <p:cNvGrpSpPr>
              <a:grpSpLocks/>
            </p:cNvGrpSpPr>
            <p:nvPr/>
          </p:nvGrpSpPr>
          <p:grpSpPr bwMode="auto">
            <a:xfrm flipH="1">
              <a:off x="10010775" y="4435439"/>
              <a:ext cx="803275" cy="771525"/>
              <a:chOff x="-44" y="1473"/>
              <a:chExt cx="981" cy="1105"/>
            </a:xfrm>
          </p:grpSpPr>
          <p:pic>
            <p:nvPicPr>
              <p:cNvPr id="72" name="Picture 181" descr="desktop_computer_stylized_medium">
                <a:extLst>
                  <a:ext uri="{FF2B5EF4-FFF2-40B4-BE49-F238E27FC236}">
                    <a16:creationId xmlns:a16="http://schemas.microsoft.com/office/drawing/2014/main" id="{FB1222DE-2F29-E94E-BA2E-8430BD1F41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Freeform 182">
                <a:extLst>
                  <a:ext uri="{FF2B5EF4-FFF2-40B4-BE49-F238E27FC236}">
                    <a16:creationId xmlns:a16="http://schemas.microsoft.com/office/drawing/2014/main" id="{25C576CA-310E-BF45-AEA0-47D91F2AB2B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66" name="Group 183">
              <a:extLst>
                <a:ext uri="{FF2B5EF4-FFF2-40B4-BE49-F238E27FC236}">
                  <a16:creationId xmlns:a16="http://schemas.microsoft.com/office/drawing/2014/main" id="{292C5560-DFC2-574D-8C62-B6F62F2DC84B}"/>
                </a:ext>
              </a:extLst>
            </p:cNvPr>
            <p:cNvGrpSpPr>
              <a:grpSpLocks/>
            </p:cNvGrpSpPr>
            <p:nvPr/>
          </p:nvGrpSpPr>
          <p:grpSpPr bwMode="auto">
            <a:xfrm>
              <a:off x="6096000" y="4416389"/>
              <a:ext cx="803275" cy="771525"/>
              <a:chOff x="-44" y="1473"/>
              <a:chExt cx="981" cy="1105"/>
            </a:xfrm>
          </p:grpSpPr>
          <p:pic>
            <p:nvPicPr>
              <p:cNvPr id="70" name="Picture 184" descr="desktop_computer_stylized_medium">
                <a:extLst>
                  <a:ext uri="{FF2B5EF4-FFF2-40B4-BE49-F238E27FC236}">
                    <a16:creationId xmlns:a16="http://schemas.microsoft.com/office/drawing/2014/main" id="{5ADBABA6-9549-8F45-9CC6-895C1B7130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Freeform 185">
                <a:extLst>
                  <a:ext uri="{FF2B5EF4-FFF2-40B4-BE49-F238E27FC236}">
                    <a16:creationId xmlns:a16="http://schemas.microsoft.com/office/drawing/2014/main" id="{175C8E0C-2E66-F847-85BF-1DF27F6E9D5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67" name="Group 186">
              <a:extLst>
                <a:ext uri="{FF2B5EF4-FFF2-40B4-BE49-F238E27FC236}">
                  <a16:creationId xmlns:a16="http://schemas.microsoft.com/office/drawing/2014/main" id="{BFA50ABA-EF43-8248-BFEE-B2185F9FF4CA}"/>
                </a:ext>
              </a:extLst>
            </p:cNvPr>
            <p:cNvGrpSpPr>
              <a:grpSpLocks/>
            </p:cNvGrpSpPr>
            <p:nvPr/>
          </p:nvGrpSpPr>
          <p:grpSpPr bwMode="auto">
            <a:xfrm>
              <a:off x="6718300" y="4865652"/>
              <a:ext cx="803275" cy="771525"/>
              <a:chOff x="-44" y="1473"/>
              <a:chExt cx="981" cy="1105"/>
            </a:xfrm>
          </p:grpSpPr>
          <p:pic>
            <p:nvPicPr>
              <p:cNvPr id="68" name="Picture 187" descr="desktop_computer_stylized_medium">
                <a:extLst>
                  <a:ext uri="{FF2B5EF4-FFF2-40B4-BE49-F238E27FC236}">
                    <a16:creationId xmlns:a16="http://schemas.microsoft.com/office/drawing/2014/main" id="{F7F3CEF1-4AEE-174D-A7EB-35D5923CD4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Freeform 188">
                <a:extLst>
                  <a:ext uri="{FF2B5EF4-FFF2-40B4-BE49-F238E27FC236}">
                    <a16:creationId xmlns:a16="http://schemas.microsoft.com/office/drawing/2014/main" id="{092BEB98-510F-A54D-8396-7B8E24FE092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sp>
        <p:nvSpPr>
          <p:cNvPr id="177" name="Freeform 518">
            <a:extLst>
              <a:ext uri="{FF2B5EF4-FFF2-40B4-BE49-F238E27FC236}">
                <a16:creationId xmlns:a16="http://schemas.microsoft.com/office/drawing/2014/main" id="{9EF6A7FC-B534-4346-A5DD-041A4F1C6C62}"/>
              </a:ext>
            </a:extLst>
          </p:cNvPr>
          <p:cNvSpPr>
            <a:spLocks/>
          </p:cNvSpPr>
          <p:nvPr/>
        </p:nvSpPr>
        <p:spPr bwMode="auto">
          <a:xfrm>
            <a:off x="9814215" y="2806810"/>
            <a:ext cx="289264" cy="1329760"/>
          </a:xfrm>
          <a:custGeom>
            <a:avLst/>
            <a:gdLst>
              <a:gd name="T0" fmla="*/ 2147483647 w 402"/>
              <a:gd name="T1" fmla="*/ 0 h 969"/>
              <a:gd name="T2" fmla="*/ 2147483647 w 402"/>
              <a:gd name="T3" fmla="*/ 2147483647 h 969"/>
              <a:gd name="T4" fmla="*/ 2147483647 w 402"/>
              <a:gd name="T5" fmla="*/ 2147483647 h 969"/>
              <a:gd name="T6" fmla="*/ 2147483647 w 402"/>
              <a:gd name="T7" fmla="*/ 2147483647 h 969"/>
              <a:gd name="T8" fmla="*/ 2147483647 w 402"/>
              <a:gd name="T9" fmla="*/ 2147483647 h 969"/>
              <a:gd name="T10" fmla="*/ 2147483647 w 402"/>
              <a:gd name="T11" fmla="*/ 2147483647 h 969"/>
              <a:gd name="T12" fmla="*/ 2147483647 w 402"/>
              <a:gd name="T13" fmla="*/ 2147483647 h 969"/>
              <a:gd name="T14" fmla="*/ 2147483647 w 402"/>
              <a:gd name="T15" fmla="*/ 2147483647 h 969"/>
              <a:gd name="T16" fmla="*/ 2147483647 w 402"/>
              <a:gd name="T17" fmla="*/ 2147483647 h 9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2"/>
              <a:gd name="T28" fmla="*/ 0 h 969"/>
              <a:gd name="T29" fmla="*/ 402 w 402"/>
              <a:gd name="T30" fmla="*/ 969 h 9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2" h="969">
                <a:moveTo>
                  <a:pt x="306" y="0"/>
                </a:moveTo>
                <a:cubicBezTo>
                  <a:pt x="295" y="5"/>
                  <a:pt x="262" y="24"/>
                  <a:pt x="240" y="36"/>
                </a:cubicBezTo>
                <a:cubicBezTo>
                  <a:pt x="218" y="48"/>
                  <a:pt x="199" y="58"/>
                  <a:pt x="174" y="72"/>
                </a:cubicBezTo>
                <a:cubicBezTo>
                  <a:pt x="149" y="86"/>
                  <a:pt x="115" y="101"/>
                  <a:pt x="90" y="119"/>
                </a:cubicBezTo>
                <a:cubicBezTo>
                  <a:pt x="64" y="136"/>
                  <a:pt x="72" y="127"/>
                  <a:pt x="25" y="178"/>
                </a:cubicBezTo>
                <a:cubicBezTo>
                  <a:pt x="14" y="223"/>
                  <a:pt x="0" y="732"/>
                  <a:pt x="14" y="804"/>
                </a:cubicBezTo>
                <a:cubicBezTo>
                  <a:pt x="27" y="877"/>
                  <a:pt x="53" y="854"/>
                  <a:pt x="98" y="871"/>
                </a:cubicBezTo>
                <a:cubicBezTo>
                  <a:pt x="144" y="888"/>
                  <a:pt x="209" y="884"/>
                  <a:pt x="261" y="900"/>
                </a:cubicBezTo>
                <a:cubicBezTo>
                  <a:pt x="312" y="916"/>
                  <a:pt x="373" y="955"/>
                  <a:pt x="402" y="969"/>
                </a:cubicBez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178" name="Line 511">
            <a:extLst>
              <a:ext uri="{FF2B5EF4-FFF2-40B4-BE49-F238E27FC236}">
                <a16:creationId xmlns:a16="http://schemas.microsoft.com/office/drawing/2014/main" id="{2B4EDB9F-73F1-C34D-96D9-5CDCB88B2124}"/>
              </a:ext>
            </a:extLst>
          </p:cNvPr>
          <p:cNvSpPr>
            <a:spLocks noChangeShapeType="1"/>
          </p:cNvSpPr>
          <p:nvPr/>
        </p:nvSpPr>
        <p:spPr bwMode="auto">
          <a:xfrm rot="1792560">
            <a:off x="9942889" y="4252737"/>
            <a:ext cx="771096" cy="250204"/>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pic>
        <p:nvPicPr>
          <p:cNvPr id="180" name="Picture 181" descr="desktop_computer_stylized_medium">
            <a:extLst>
              <a:ext uri="{FF2B5EF4-FFF2-40B4-BE49-F238E27FC236}">
                <a16:creationId xmlns:a16="http://schemas.microsoft.com/office/drawing/2014/main" id="{FB1222DE-2F29-E94E-BA2E-8430BD1F41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5357" y="4534800"/>
            <a:ext cx="590983" cy="56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 name="Freeform 182">
            <a:extLst>
              <a:ext uri="{FF2B5EF4-FFF2-40B4-BE49-F238E27FC236}">
                <a16:creationId xmlns:a16="http://schemas.microsoft.com/office/drawing/2014/main" id="{25C576CA-310E-BF45-AEA0-47D91F2AB2BD}"/>
              </a:ext>
            </a:extLst>
          </p:cNvPr>
          <p:cNvSpPr>
            <a:spLocks/>
          </p:cNvSpPr>
          <p:nvPr/>
        </p:nvSpPr>
        <p:spPr bwMode="auto">
          <a:xfrm>
            <a:off x="10617166" y="4588536"/>
            <a:ext cx="287359" cy="256513"/>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195" name="Group 127">
            <a:extLst>
              <a:ext uri="{FF2B5EF4-FFF2-40B4-BE49-F238E27FC236}">
                <a16:creationId xmlns:a16="http://schemas.microsoft.com/office/drawing/2014/main" id="{879C5F16-9AAB-6840-B838-D482AFD339D0}"/>
              </a:ext>
            </a:extLst>
          </p:cNvPr>
          <p:cNvGrpSpPr>
            <a:grpSpLocks/>
          </p:cNvGrpSpPr>
          <p:nvPr/>
        </p:nvGrpSpPr>
        <p:grpSpPr bwMode="auto">
          <a:xfrm>
            <a:off x="10408528" y="2036995"/>
            <a:ext cx="231775" cy="441325"/>
            <a:chOff x="4140" y="429"/>
            <a:chExt cx="1425" cy="2396"/>
          </a:xfrm>
        </p:grpSpPr>
        <p:sp>
          <p:nvSpPr>
            <p:cNvPr id="196" name="Freeform 128">
              <a:extLst>
                <a:ext uri="{FF2B5EF4-FFF2-40B4-BE49-F238E27FC236}">
                  <a16:creationId xmlns:a16="http://schemas.microsoft.com/office/drawing/2014/main" id="{EEE9D070-85E1-B647-B7C8-1DB5376AB2DB}"/>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7" name="Rectangle 129">
              <a:extLst>
                <a:ext uri="{FF2B5EF4-FFF2-40B4-BE49-F238E27FC236}">
                  <a16:creationId xmlns:a16="http://schemas.microsoft.com/office/drawing/2014/main" id="{E73B241F-DFB6-C64D-BF7F-84EE703171DB}"/>
                </a:ext>
              </a:extLst>
            </p:cNvPr>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8" name="Freeform 130">
              <a:extLst>
                <a:ext uri="{FF2B5EF4-FFF2-40B4-BE49-F238E27FC236}">
                  <a16:creationId xmlns:a16="http://schemas.microsoft.com/office/drawing/2014/main" id="{64CD10E5-9AA0-9F41-9104-ED6E9D5A2A7B}"/>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9" name="Freeform 131">
              <a:extLst>
                <a:ext uri="{FF2B5EF4-FFF2-40B4-BE49-F238E27FC236}">
                  <a16:creationId xmlns:a16="http://schemas.microsoft.com/office/drawing/2014/main" id="{8E369838-B1C5-9B4A-8873-925C9867C0AC}"/>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00" name="Rectangle 132">
              <a:extLst>
                <a:ext uri="{FF2B5EF4-FFF2-40B4-BE49-F238E27FC236}">
                  <a16:creationId xmlns:a16="http://schemas.microsoft.com/office/drawing/2014/main" id="{44FFFEBD-8F73-6E40-B407-310565525D04}"/>
                </a:ext>
              </a:extLst>
            </p:cNvPr>
            <p:cNvSpPr>
              <a:spLocks noChangeArrowheads="1"/>
            </p:cNvSpPr>
            <p:nvPr/>
          </p:nvSpPr>
          <p:spPr bwMode="auto">
            <a:xfrm>
              <a:off x="4208" y="696"/>
              <a:ext cx="595" cy="43"/>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01" name="Group 133">
              <a:extLst>
                <a:ext uri="{FF2B5EF4-FFF2-40B4-BE49-F238E27FC236}">
                  <a16:creationId xmlns:a16="http://schemas.microsoft.com/office/drawing/2014/main" id="{6C449BB4-7723-4842-B85A-6CD8ADE6EEF7}"/>
                </a:ext>
              </a:extLst>
            </p:cNvPr>
            <p:cNvGrpSpPr>
              <a:grpSpLocks/>
            </p:cNvGrpSpPr>
            <p:nvPr/>
          </p:nvGrpSpPr>
          <p:grpSpPr bwMode="auto">
            <a:xfrm>
              <a:off x="4749" y="668"/>
              <a:ext cx="581" cy="145"/>
              <a:chOff x="614" y="2568"/>
              <a:chExt cx="725" cy="139"/>
            </a:xfrm>
          </p:grpSpPr>
          <p:sp>
            <p:nvSpPr>
              <p:cNvPr id="226" name="AutoShape 134">
                <a:extLst>
                  <a:ext uri="{FF2B5EF4-FFF2-40B4-BE49-F238E27FC236}">
                    <a16:creationId xmlns:a16="http://schemas.microsoft.com/office/drawing/2014/main" id="{580CA213-4512-FA45-88F9-266D67459446}"/>
                  </a:ext>
                </a:extLst>
              </p:cNvPr>
              <p:cNvSpPr>
                <a:spLocks noChangeArrowheads="1"/>
              </p:cNvSpPr>
              <p:nvPr/>
            </p:nvSpPr>
            <p:spPr bwMode="auto">
              <a:xfrm>
                <a:off x="609" y="2570"/>
                <a:ext cx="731"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7" name="AutoShape 135">
                <a:extLst>
                  <a:ext uri="{FF2B5EF4-FFF2-40B4-BE49-F238E27FC236}">
                    <a16:creationId xmlns:a16="http://schemas.microsoft.com/office/drawing/2014/main" id="{7BFC849C-499A-0845-9AF3-BC589CDB087E}"/>
                  </a:ext>
                </a:extLst>
              </p:cNvPr>
              <p:cNvSpPr>
                <a:spLocks noChangeArrowheads="1"/>
              </p:cNvSpPr>
              <p:nvPr/>
            </p:nvSpPr>
            <p:spPr bwMode="auto">
              <a:xfrm>
                <a:off x="621" y="2587"/>
                <a:ext cx="706"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02" name="Rectangle 136">
              <a:extLst>
                <a:ext uri="{FF2B5EF4-FFF2-40B4-BE49-F238E27FC236}">
                  <a16:creationId xmlns:a16="http://schemas.microsoft.com/office/drawing/2014/main" id="{B0208157-D9CE-EF44-A82A-B9CE3EFD6F21}"/>
                </a:ext>
              </a:extLst>
            </p:cNvPr>
            <p:cNvSpPr>
              <a:spLocks noChangeArrowheads="1"/>
            </p:cNvSpPr>
            <p:nvPr/>
          </p:nvSpPr>
          <p:spPr bwMode="auto">
            <a:xfrm>
              <a:off x="4228" y="1015"/>
              <a:ext cx="595"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03" name="Group 137">
              <a:extLst>
                <a:ext uri="{FF2B5EF4-FFF2-40B4-BE49-F238E27FC236}">
                  <a16:creationId xmlns:a16="http://schemas.microsoft.com/office/drawing/2014/main" id="{6411A460-4D2F-6042-B3FA-7877FC08542A}"/>
                </a:ext>
              </a:extLst>
            </p:cNvPr>
            <p:cNvGrpSpPr>
              <a:grpSpLocks/>
            </p:cNvGrpSpPr>
            <p:nvPr/>
          </p:nvGrpSpPr>
          <p:grpSpPr bwMode="auto">
            <a:xfrm>
              <a:off x="4747" y="994"/>
              <a:ext cx="581" cy="134"/>
              <a:chOff x="614" y="2568"/>
              <a:chExt cx="725" cy="139"/>
            </a:xfrm>
          </p:grpSpPr>
          <p:sp>
            <p:nvSpPr>
              <p:cNvPr id="224" name="AutoShape 138">
                <a:extLst>
                  <a:ext uri="{FF2B5EF4-FFF2-40B4-BE49-F238E27FC236}">
                    <a16:creationId xmlns:a16="http://schemas.microsoft.com/office/drawing/2014/main" id="{2528368F-0A05-EE46-8F4D-04BE346F7E39}"/>
                  </a:ext>
                </a:extLst>
              </p:cNvPr>
              <p:cNvSpPr>
                <a:spLocks noChangeArrowheads="1"/>
              </p:cNvSpPr>
              <p:nvPr/>
            </p:nvSpPr>
            <p:spPr bwMode="auto">
              <a:xfrm>
                <a:off x="612" y="2572"/>
                <a:ext cx="731" cy="134"/>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5" name="AutoShape 139">
                <a:extLst>
                  <a:ext uri="{FF2B5EF4-FFF2-40B4-BE49-F238E27FC236}">
                    <a16:creationId xmlns:a16="http://schemas.microsoft.com/office/drawing/2014/main" id="{3B97611D-398F-1A45-996D-38BD9822FA17}"/>
                  </a:ext>
                </a:extLst>
              </p:cNvPr>
              <p:cNvSpPr>
                <a:spLocks noChangeArrowheads="1"/>
              </p:cNvSpPr>
              <p:nvPr/>
            </p:nvSpPr>
            <p:spPr bwMode="auto">
              <a:xfrm>
                <a:off x="624" y="2590"/>
                <a:ext cx="706" cy="9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04" name="Rectangle 140">
              <a:extLst>
                <a:ext uri="{FF2B5EF4-FFF2-40B4-BE49-F238E27FC236}">
                  <a16:creationId xmlns:a16="http://schemas.microsoft.com/office/drawing/2014/main" id="{4932601C-B73A-F24F-A7F0-F545FC9D85F6}"/>
                </a:ext>
              </a:extLst>
            </p:cNvPr>
            <p:cNvSpPr>
              <a:spLocks noChangeArrowheads="1"/>
            </p:cNvSpPr>
            <p:nvPr/>
          </p:nvSpPr>
          <p:spPr bwMode="auto">
            <a:xfrm>
              <a:off x="4218" y="1360"/>
              <a:ext cx="595" cy="43"/>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5" name="Rectangle 141">
              <a:extLst>
                <a:ext uri="{FF2B5EF4-FFF2-40B4-BE49-F238E27FC236}">
                  <a16:creationId xmlns:a16="http://schemas.microsoft.com/office/drawing/2014/main" id="{2E798033-84E0-4046-8123-A3E022BD0D0D}"/>
                </a:ext>
              </a:extLst>
            </p:cNvPr>
            <p:cNvSpPr>
              <a:spLocks noChangeArrowheads="1"/>
            </p:cNvSpPr>
            <p:nvPr/>
          </p:nvSpPr>
          <p:spPr bwMode="auto">
            <a:xfrm>
              <a:off x="4228" y="1653"/>
              <a:ext cx="595"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06" name="Group 142">
              <a:extLst>
                <a:ext uri="{FF2B5EF4-FFF2-40B4-BE49-F238E27FC236}">
                  <a16:creationId xmlns:a16="http://schemas.microsoft.com/office/drawing/2014/main" id="{CD337402-4020-0C40-A87E-04755B4A7EFA}"/>
                </a:ext>
              </a:extLst>
            </p:cNvPr>
            <p:cNvGrpSpPr>
              <a:grpSpLocks/>
            </p:cNvGrpSpPr>
            <p:nvPr/>
          </p:nvGrpSpPr>
          <p:grpSpPr bwMode="auto">
            <a:xfrm>
              <a:off x="4735" y="1627"/>
              <a:ext cx="582" cy="151"/>
              <a:chOff x="614" y="2568"/>
              <a:chExt cx="725" cy="139"/>
            </a:xfrm>
          </p:grpSpPr>
          <p:sp>
            <p:nvSpPr>
              <p:cNvPr id="222" name="AutoShape 143">
                <a:extLst>
                  <a:ext uri="{FF2B5EF4-FFF2-40B4-BE49-F238E27FC236}">
                    <a16:creationId xmlns:a16="http://schemas.microsoft.com/office/drawing/2014/main" id="{9BAD2454-875B-1040-9ABC-295C5238C730}"/>
                  </a:ext>
                </a:extLst>
              </p:cNvPr>
              <p:cNvSpPr>
                <a:spLocks noChangeArrowheads="1"/>
              </p:cNvSpPr>
              <p:nvPr/>
            </p:nvSpPr>
            <p:spPr bwMode="auto">
              <a:xfrm>
                <a:off x="614" y="2568"/>
                <a:ext cx="730" cy="198"/>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3" name="AutoShape 144">
                <a:extLst>
                  <a:ext uri="{FF2B5EF4-FFF2-40B4-BE49-F238E27FC236}">
                    <a16:creationId xmlns:a16="http://schemas.microsoft.com/office/drawing/2014/main" id="{811AD1F7-D00A-2044-8EE8-E002D9859C32}"/>
                  </a:ext>
                </a:extLst>
              </p:cNvPr>
              <p:cNvSpPr>
                <a:spLocks noChangeArrowheads="1"/>
              </p:cNvSpPr>
              <p:nvPr/>
            </p:nvSpPr>
            <p:spPr bwMode="auto">
              <a:xfrm>
                <a:off x="627" y="2584"/>
                <a:ext cx="70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07" name="Freeform 145">
              <a:extLst>
                <a:ext uri="{FF2B5EF4-FFF2-40B4-BE49-F238E27FC236}">
                  <a16:creationId xmlns:a16="http://schemas.microsoft.com/office/drawing/2014/main" id="{A082C83D-EAED-5146-8038-BE6D0CD214E0}"/>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08" name="Group 146">
              <a:extLst>
                <a:ext uri="{FF2B5EF4-FFF2-40B4-BE49-F238E27FC236}">
                  <a16:creationId xmlns:a16="http://schemas.microsoft.com/office/drawing/2014/main" id="{F3E31BE7-8EE9-F941-912B-D2464A54CE69}"/>
                </a:ext>
              </a:extLst>
            </p:cNvPr>
            <p:cNvGrpSpPr>
              <a:grpSpLocks/>
            </p:cNvGrpSpPr>
            <p:nvPr/>
          </p:nvGrpSpPr>
          <p:grpSpPr bwMode="auto">
            <a:xfrm>
              <a:off x="4739" y="1327"/>
              <a:ext cx="582" cy="139"/>
              <a:chOff x="614" y="2568"/>
              <a:chExt cx="725" cy="139"/>
            </a:xfrm>
          </p:grpSpPr>
          <p:sp>
            <p:nvSpPr>
              <p:cNvPr id="220" name="AutoShape 147">
                <a:extLst>
                  <a:ext uri="{FF2B5EF4-FFF2-40B4-BE49-F238E27FC236}">
                    <a16:creationId xmlns:a16="http://schemas.microsoft.com/office/drawing/2014/main" id="{732FE339-8FD2-B042-A014-EB19D7B67501}"/>
                  </a:ext>
                </a:extLst>
              </p:cNvPr>
              <p:cNvSpPr>
                <a:spLocks noChangeArrowheads="1"/>
              </p:cNvSpPr>
              <p:nvPr/>
            </p:nvSpPr>
            <p:spPr bwMode="auto">
              <a:xfrm>
                <a:off x="609" y="2566"/>
                <a:ext cx="730" cy="138"/>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1" name="AutoShape 148">
                <a:extLst>
                  <a:ext uri="{FF2B5EF4-FFF2-40B4-BE49-F238E27FC236}">
                    <a16:creationId xmlns:a16="http://schemas.microsoft.com/office/drawing/2014/main" id="{DB2D76FA-CDCC-F543-9A55-827409AD12DE}"/>
                  </a:ext>
                </a:extLst>
              </p:cNvPr>
              <p:cNvSpPr>
                <a:spLocks noChangeArrowheads="1"/>
              </p:cNvSpPr>
              <p:nvPr/>
            </p:nvSpPr>
            <p:spPr bwMode="auto">
              <a:xfrm>
                <a:off x="622" y="2584"/>
                <a:ext cx="705"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09" name="Rectangle 149">
              <a:extLst>
                <a:ext uri="{FF2B5EF4-FFF2-40B4-BE49-F238E27FC236}">
                  <a16:creationId xmlns:a16="http://schemas.microsoft.com/office/drawing/2014/main" id="{4AFD3D79-1011-034D-82FF-36956F3D9F31}"/>
                </a:ext>
              </a:extLst>
            </p:cNvPr>
            <p:cNvSpPr>
              <a:spLocks noChangeArrowheads="1"/>
            </p:cNvSpPr>
            <p:nvPr/>
          </p:nvSpPr>
          <p:spPr bwMode="auto">
            <a:xfrm>
              <a:off x="5253" y="429"/>
              <a:ext cx="68" cy="2293"/>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0" name="Freeform 150">
              <a:extLst>
                <a:ext uri="{FF2B5EF4-FFF2-40B4-BE49-F238E27FC236}">
                  <a16:creationId xmlns:a16="http://schemas.microsoft.com/office/drawing/2014/main" id="{52F521AF-DEC9-9748-8982-D368DDC2B6BB}"/>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11" name="Freeform 151">
              <a:extLst>
                <a:ext uri="{FF2B5EF4-FFF2-40B4-BE49-F238E27FC236}">
                  <a16:creationId xmlns:a16="http://schemas.microsoft.com/office/drawing/2014/main" id="{79F218C2-4B51-FB41-BB3E-2CB4FAE1682A}"/>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12" name="Oval 152">
              <a:extLst>
                <a:ext uri="{FF2B5EF4-FFF2-40B4-BE49-F238E27FC236}">
                  <a16:creationId xmlns:a16="http://schemas.microsoft.com/office/drawing/2014/main" id="{D16EE320-03FD-2743-B02B-D5E39593FF78}"/>
                </a:ext>
              </a:extLst>
            </p:cNvPr>
            <p:cNvSpPr>
              <a:spLocks noChangeArrowheads="1"/>
            </p:cNvSpPr>
            <p:nvPr/>
          </p:nvSpPr>
          <p:spPr bwMode="auto">
            <a:xfrm>
              <a:off x="5516" y="2610"/>
              <a:ext cx="49" cy="95"/>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3" name="Freeform 153">
              <a:extLst>
                <a:ext uri="{FF2B5EF4-FFF2-40B4-BE49-F238E27FC236}">
                  <a16:creationId xmlns:a16="http://schemas.microsoft.com/office/drawing/2014/main" id="{325E7068-4B41-AE4C-965D-DA302E309038}"/>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14" name="AutoShape 154">
              <a:extLst>
                <a:ext uri="{FF2B5EF4-FFF2-40B4-BE49-F238E27FC236}">
                  <a16:creationId xmlns:a16="http://schemas.microsoft.com/office/drawing/2014/main" id="{1527CD1D-4826-F249-8CC0-8D803950A593}"/>
                </a:ext>
              </a:extLst>
            </p:cNvPr>
            <p:cNvSpPr>
              <a:spLocks noChangeArrowheads="1"/>
            </p:cNvSpPr>
            <p:nvPr/>
          </p:nvSpPr>
          <p:spPr bwMode="auto">
            <a:xfrm>
              <a:off x="4140" y="2678"/>
              <a:ext cx="1201" cy="147"/>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5" name="AutoShape 155">
              <a:extLst>
                <a:ext uri="{FF2B5EF4-FFF2-40B4-BE49-F238E27FC236}">
                  <a16:creationId xmlns:a16="http://schemas.microsoft.com/office/drawing/2014/main" id="{4137A0DF-EEBF-3340-81E2-30FAAE1292FF}"/>
                </a:ext>
              </a:extLst>
            </p:cNvPr>
            <p:cNvSpPr>
              <a:spLocks noChangeArrowheads="1"/>
            </p:cNvSpPr>
            <p:nvPr/>
          </p:nvSpPr>
          <p:spPr bwMode="auto">
            <a:xfrm>
              <a:off x="4208" y="2713"/>
              <a:ext cx="1064" cy="78"/>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6" name="Oval 156">
              <a:extLst>
                <a:ext uri="{FF2B5EF4-FFF2-40B4-BE49-F238E27FC236}">
                  <a16:creationId xmlns:a16="http://schemas.microsoft.com/office/drawing/2014/main" id="{E1E6F14E-95D9-CC4D-BAB1-1C12B1C1A4A9}"/>
                </a:ext>
              </a:extLst>
            </p:cNvPr>
            <p:cNvSpPr>
              <a:spLocks noChangeArrowheads="1"/>
            </p:cNvSpPr>
            <p:nvPr/>
          </p:nvSpPr>
          <p:spPr bwMode="auto">
            <a:xfrm>
              <a:off x="4306" y="2385"/>
              <a:ext cx="156" cy="13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7" name="Oval 157">
              <a:extLst>
                <a:ext uri="{FF2B5EF4-FFF2-40B4-BE49-F238E27FC236}">
                  <a16:creationId xmlns:a16="http://schemas.microsoft.com/office/drawing/2014/main" id="{6F01C793-1A32-CA48-99E6-4C06A214A404}"/>
                </a:ext>
              </a:extLst>
            </p:cNvPr>
            <p:cNvSpPr>
              <a:spLocks noChangeArrowheads="1"/>
            </p:cNvSpPr>
            <p:nvPr/>
          </p:nvSpPr>
          <p:spPr bwMode="auto">
            <a:xfrm>
              <a:off x="4482" y="2385"/>
              <a:ext cx="166" cy="138"/>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218" name="Oval 158">
              <a:extLst>
                <a:ext uri="{FF2B5EF4-FFF2-40B4-BE49-F238E27FC236}">
                  <a16:creationId xmlns:a16="http://schemas.microsoft.com/office/drawing/2014/main" id="{3B94657D-9B77-1941-9CBF-A2C7591AF42A}"/>
                </a:ext>
              </a:extLst>
            </p:cNvPr>
            <p:cNvSpPr>
              <a:spLocks noChangeArrowheads="1"/>
            </p:cNvSpPr>
            <p:nvPr/>
          </p:nvSpPr>
          <p:spPr bwMode="auto">
            <a:xfrm>
              <a:off x="4657" y="2377"/>
              <a:ext cx="166" cy="147"/>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9" name="Rectangle 159">
              <a:extLst>
                <a:ext uri="{FF2B5EF4-FFF2-40B4-BE49-F238E27FC236}">
                  <a16:creationId xmlns:a16="http://schemas.microsoft.com/office/drawing/2014/main" id="{4C98791A-5A95-B940-9F34-EFDEF8150F81}"/>
                </a:ext>
              </a:extLst>
            </p:cNvPr>
            <p:cNvSpPr>
              <a:spLocks noChangeArrowheads="1"/>
            </p:cNvSpPr>
            <p:nvPr/>
          </p:nvSpPr>
          <p:spPr bwMode="auto">
            <a:xfrm>
              <a:off x="5057" y="1834"/>
              <a:ext cx="88" cy="758"/>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28" name="Line 504">
            <a:extLst>
              <a:ext uri="{FF2B5EF4-FFF2-40B4-BE49-F238E27FC236}">
                <a16:creationId xmlns:a16="http://schemas.microsoft.com/office/drawing/2014/main" id="{45C56574-1E78-FA49-9616-971A302E931F}"/>
              </a:ext>
            </a:extLst>
          </p:cNvPr>
          <p:cNvSpPr>
            <a:spLocks noChangeShapeType="1"/>
          </p:cNvSpPr>
          <p:nvPr/>
        </p:nvSpPr>
        <p:spPr bwMode="auto">
          <a:xfrm rot="19807440" flipH="1">
            <a:off x="9953033" y="2581168"/>
            <a:ext cx="559080" cy="116987"/>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229" name="TextBox 228"/>
          <p:cNvSpPr txBox="1"/>
          <p:nvPr/>
        </p:nvSpPr>
        <p:spPr>
          <a:xfrm>
            <a:off x="1074882" y="1443560"/>
            <a:ext cx="7640493" cy="369332"/>
          </a:xfrm>
          <a:prstGeom prst="rect">
            <a:avLst/>
          </a:prstGeom>
          <a:solidFill>
            <a:srgbClr val="FF9999">
              <a:alpha val="13000"/>
            </a:srgbClr>
          </a:solidFill>
          <a:ln cap="rnd">
            <a:solidFill>
              <a:srgbClr val="C00000"/>
            </a:solidFill>
          </a:ln>
        </p:spPr>
        <p:txBody>
          <a:bodyPr wrap="square" rtlCol="0">
            <a:spAutoFit/>
          </a:bodyPr>
          <a:lstStyle/>
          <a:p>
            <a:pPr algn="ctr"/>
            <a:endParaRPr lang="en-IN" dirty="0">
              <a:solidFill>
                <a:srgbClr val="0000FF"/>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942134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943341" y="104260"/>
            <a:ext cx="8544983" cy="670967"/>
          </a:xfrm>
        </p:spPr>
        <p:txBody>
          <a:bodyPr>
            <a:normAutofit/>
          </a:bodyPr>
          <a:lstStyle/>
          <a:p>
            <a:pPr algn="ctr"/>
            <a:r>
              <a:rPr lang="en-US" sz="3600" dirty="0">
                <a:latin typeface="Avenir Book" panose="020B0503020203020204" pitchFamily="34" charset="-78"/>
                <a:cs typeface="Avenir Book" panose="020B0503020203020204" pitchFamily="34" charset="-78"/>
              </a:rPr>
              <a:t>TCP </a:t>
            </a:r>
            <a:r>
              <a:rPr lang="en-US" sz="3600" dirty="0" smtClean="0">
                <a:latin typeface="Avenir Book" panose="020B0503020203020204" pitchFamily="34" charset="-78"/>
                <a:cs typeface="Avenir Book" panose="020B0503020203020204" pitchFamily="34" charset="-78"/>
              </a:rPr>
              <a:t>Congestion Control</a:t>
            </a:r>
            <a:endParaRPr lang="en-US" sz="3300" dirty="0">
              <a:latin typeface="Avenir Book" panose="020B0503020203020204" pitchFamily="34" charset="-78"/>
              <a:cs typeface="Avenir Book" panose="020B0503020203020204" pitchFamily="34" charset="-78"/>
            </a:endParaRPr>
          </a:p>
        </p:txBody>
      </p:sp>
      <p:grpSp>
        <p:nvGrpSpPr>
          <p:cNvPr id="6" name="Group 5">
            <a:extLst>
              <a:ext uri="{FF2B5EF4-FFF2-40B4-BE49-F238E27FC236}">
                <a16:creationId xmlns:a16="http://schemas.microsoft.com/office/drawing/2014/main" id="{E52FB642-7743-D04C-959D-0819117703FA}"/>
              </a:ext>
            </a:extLst>
          </p:cNvPr>
          <p:cNvGrpSpPr/>
          <p:nvPr/>
        </p:nvGrpSpPr>
        <p:grpSpPr>
          <a:xfrm>
            <a:off x="380207" y="1904616"/>
            <a:ext cx="9469145" cy="1271588"/>
            <a:chOff x="1212741" y="5149584"/>
            <a:chExt cx="12625528" cy="1695450"/>
          </a:xfrm>
        </p:grpSpPr>
        <p:sp>
          <p:nvSpPr>
            <p:cNvPr id="17" name="Rectangle 16">
              <a:extLst>
                <a:ext uri="{FF2B5EF4-FFF2-40B4-BE49-F238E27FC236}">
                  <a16:creationId xmlns:a16="http://schemas.microsoft.com/office/drawing/2014/main" id="{0C3AD1E1-01ED-504A-8B9E-72DE11AF70D1}"/>
                </a:ext>
              </a:extLst>
            </p:cNvPr>
            <p:cNvSpPr/>
            <p:nvPr/>
          </p:nvSpPr>
          <p:spPr>
            <a:xfrm>
              <a:off x="6576732" y="5160597"/>
              <a:ext cx="4607080" cy="41012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02" name="Rectangle 3">
              <a:extLst>
                <a:ext uri="{FF2B5EF4-FFF2-40B4-BE49-F238E27FC236}">
                  <a16:creationId xmlns:a16="http://schemas.microsoft.com/office/drawing/2014/main" id="{A0DE5D89-38AB-C14E-891D-428C6A0ADF69}"/>
                </a:ext>
              </a:extLst>
            </p:cNvPr>
            <p:cNvSpPr txBox="1">
              <a:spLocks noChangeArrowheads="1"/>
            </p:cNvSpPr>
            <p:nvPr/>
          </p:nvSpPr>
          <p:spPr bwMode="auto">
            <a:xfrm>
              <a:off x="1212741" y="5149584"/>
              <a:ext cx="12625528" cy="1695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68580" tIns="34290" rIns="68580" bIns="3429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13122" indent="-213122" defTabSz="685800">
                <a:lnSpc>
                  <a:spcPct val="90000"/>
                </a:lnSpc>
                <a:buFont typeface="Wingdings" charset="2"/>
                <a:buChar char="§"/>
                <a:defRPr/>
              </a:pPr>
              <a:r>
                <a:rPr lang="en-US" sz="2100" kern="0" dirty="0">
                  <a:solidFill>
                    <a:srgbClr val="000000"/>
                  </a:solidFill>
                  <a:latin typeface="Avenir Book" panose="020B0503020203020204" pitchFamily="34" charset="-78"/>
                  <a:cs typeface="Avenir Book" panose="020B0503020203020204" pitchFamily="34" charset="-78"/>
                </a:rPr>
                <a:t>TCP sender limits transmission:</a:t>
              </a:r>
            </a:p>
            <a:p>
              <a:pPr marL="0" indent="0" defTabSz="685800">
                <a:buNone/>
                <a:defRPr/>
              </a:pPr>
              <a:endParaRPr lang="en-US" sz="2100" kern="0" dirty="0">
                <a:solidFill>
                  <a:srgbClr val="000000"/>
                </a:solidFill>
                <a:latin typeface="Avenir Book" panose="020B0503020203020204" pitchFamily="34" charset="-78"/>
                <a:cs typeface="Avenir Book" panose="020B0503020203020204" pitchFamily="34" charset="-78"/>
              </a:endParaRPr>
            </a:p>
          </p:txBody>
        </p:sp>
        <p:sp>
          <p:nvSpPr>
            <p:cNvPr id="181" name="Text Box 71">
              <a:extLst>
                <a:ext uri="{FF2B5EF4-FFF2-40B4-BE49-F238E27FC236}">
                  <a16:creationId xmlns:a16="http://schemas.microsoft.com/office/drawing/2014/main" id="{77C08B5B-9AE1-D240-830E-26ECD6D1665B}"/>
                </a:ext>
              </a:extLst>
            </p:cNvPr>
            <p:cNvSpPr txBox="1">
              <a:spLocks noChangeArrowheads="1"/>
            </p:cNvSpPr>
            <p:nvPr/>
          </p:nvSpPr>
          <p:spPr bwMode="auto">
            <a:xfrm>
              <a:off x="6576732" y="5212159"/>
              <a:ext cx="4395788" cy="6597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marL="225425" indent="-225425">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169069" indent="-169069" defTabSz="685800" eaLnBrk="0" fontAlgn="base" hangingPunct="0">
                <a:lnSpc>
                  <a:spcPct val="85000"/>
                </a:lnSpc>
                <a:spcBef>
                  <a:spcPct val="20000"/>
                </a:spcBef>
                <a:spcAft>
                  <a:spcPct val="0"/>
                </a:spcAft>
                <a:buClr>
                  <a:srgbClr val="000099"/>
                </a:buClr>
                <a:buSzPct val="65000"/>
                <a:defRPr/>
              </a:pPr>
              <a:r>
                <a:rPr lang="en-US" sz="1350" b="1" dirty="0" err="1" smtClean="0">
                  <a:solidFill>
                    <a:srgbClr val="000000"/>
                  </a:solidFill>
                  <a:latin typeface="Avenir Book" panose="020B0503020203020204" pitchFamily="34" charset="-78"/>
                  <a:cs typeface="Avenir Book" panose="020B0503020203020204" pitchFamily="34" charset="-78"/>
                </a:rPr>
                <a:t>LastByteSent</a:t>
              </a:r>
              <a:r>
                <a:rPr lang="en-US" sz="1350" b="1" dirty="0" smtClean="0">
                  <a:solidFill>
                    <a:srgbClr val="000000"/>
                  </a:solidFill>
                  <a:latin typeface="Avenir Book" panose="020B0503020203020204" pitchFamily="34" charset="-78"/>
                  <a:cs typeface="Avenir Book" panose="020B0503020203020204" pitchFamily="34" charset="-78"/>
                </a:rPr>
                <a:t> - </a:t>
              </a:r>
              <a:r>
                <a:rPr lang="en-US" sz="1350" b="1" dirty="0" err="1" smtClean="0">
                  <a:solidFill>
                    <a:srgbClr val="000000"/>
                  </a:solidFill>
                  <a:latin typeface="Avenir Book" panose="020B0503020203020204" pitchFamily="34" charset="-78"/>
                  <a:cs typeface="Avenir Book" panose="020B0503020203020204" pitchFamily="34" charset="-78"/>
                </a:rPr>
                <a:t>LastByteAcked</a:t>
              </a:r>
              <a:r>
                <a:rPr lang="en-US" sz="1350" b="1" dirty="0" smtClean="0">
                  <a:solidFill>
                    <a:srgbClr val="000000"/>
                  </a:solidFill>
                  <a:latin typeface="Avenir Book" panose="020B0503020203020204" pitchFamily="34" charset="-78"/>
                  <a:cs typeface="Avenir Book" panose="020B0503020203020204" pitchFamily="34" charset="-78"/>
                </a:rPr>
                <a:t> </a:t>
              </a:r>
              <a:r>
                <a:rPr lang="en-US" sz="1350" b="1" dirty="0" smtClean="0">
                  <a:solidFill>
                    <a:srgbClr val="000000"/>
                  </a:solidFill>
                  <a:latin typeface="Avenir Book" panose="020B0503020203020204" pitchFamily="34" charset="-78"/>
                  <a:cs typeface="Avenir Book" panose="020B0503020203020204" pitchFamily="34" charset="-78"/>
                  <a:sym typeface="Symbol" panose="05050102010706020507" pitchFamily="18" charset="2"/>
                </a:rPr>
                <a:t> </a:t>
              </a:r>
              <a:r>
                <a:rPr lang="en-US" sz="1350" b="1" dirty="0" err="1">
                  <a:solidFill>
                    <a:srgbClr val="000000"/>
                  </a:solidFill>
                  <a:latin typeface="Avenir Book" panose="020B0503020203020204" pitchFamily="34" charset="-78"/>
                  <a:cs typeface="Avenir Book" panose="020B0503020203020204" pitchFamily="34" charset="-78"/>
                </a:rPr>
                <a:t>cwnd</a:t>
              </a:r>
              <a:endParaRPr lang="en-US" sz="1350" b="1" dirty="0">
                <a:solidFill>
                  <a:srgbClr val="000000"/>
                </a:solidFill>
                <a:latin typeface="Avenir Book" panose="020B0503020203020204" pitchFamily="34" charset="-78"/>
                <a:cs typeface="Avenir Book" panose="020B0503020203020204" pitchFamily="34" charset="-78"/>
              </a:endParaRPr>
            </a:p>
            <a:p>
              <a:pPr marL="169069" indent="-169069" defTabSz="685800" eaLnBrk="0" fontAlgn="base" hangingPunct="0">
                <a:lnSpc>
                  <a:spcPct val="85000"/>
                </a:lnSpc>
                <a:spcBef>
                  <a:spcPct val="20000"/>
                </a:spcBef>
                <a:spcAft>
                  <a:spcPct val="0"/>
                </a:spcAft>
                <a:buClr>
                  <a:srgbClr val="000099"/>
                </a:buClr>
                <a:buSzPct val="65000"/>
                <a:defRPr/>
              </a:pPr>
              <a:endParaRPr lang="en-US" sz="1350" dirty="0">
                <a:solidFill>
                  <a:srgbClr val="000000"/>
                </a:solidFill>
                <a:latin typeface="Avenir Book" panose="020B0503020203020204" pitchFamily="34" charset="-78"/>
                <a:cs typeface="Avenir Book" panose="020B0503020203020204" pitchFamily="34" charset="-78"/>
              </a:endParaRPr>
            </a:p>
          </p:txBody>
        </p:sp>
      </p:grpSp>
      <p:sp>
        <p:nvSpPr>
          <p:cNvPr id="165" name="Rectangle 47">
            <a:extLst>
              <a:ext uri="{FF2B5EF4-FFF2-40B4-BE49-F238E27FC236}">
                <a16:creationId xmlns:a16="http://schemas.microsoft.com/office/drawing/2014/main" id="{DE6B816E-28FD-F042-BAC6-6005321F7326}"/>
              </a:ext>
            </a:extLst>
          </p:cNvPr>
          <p:cNvSpPr>
            <a:spLocks noChangeArrowheads="1"/>
          </p:cNvSpPr>
          <p:nvPr/>
        </p:nvSpPr>
        <p:spPr bwMode="auto">
          <a:xfrm>
            <a:off x="8314226" y="3080761"/>
            <a:ext cx="3377559" cy="8065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1" name="Group 10">
            <a:extLst>
              <a:ext uri="{FF2B5EF4-FFF2-40B4-BE49-F238E27FC236}">
                <a16:creationId xmlns:a16="http://schemas.microsoft.com/office/drawing/2014/main" id="{C2EB66EB-894C-A043-A360-C60A865F68A4}"/>
              </a:ext>
            </a:extLst>
          </p:cNvPr>
          <p:cNvGrpSpPr/>
          <p:nvPr/>
        </p:nvGrpSpPr>
        <p:grpSpPr>
          <a:xfrm>
            <a:off x="8295349" y="3021711"/>
            <a:ext cx="950851" cy="669361"/>
            <a:chOff x="1289051" y="2849038"/>
            <a:chExt cx="1267801" cy="892480"/>
          </a:xfrm>
        </p:grpSpPr>
        <p:sp>
          <p:nvSpPr>
            <p:cNvPr id="168" name="Freeform 53">
              <a:extLst>
                <a:ext uri="{FF2B5EF4-FFF2-40B4-BE49-F238E27FC236}">
                  <a16:creationId xmlns:a16="http://schemas.microsoft.com/office/drawing/2014/main" id="{E3EEFD92-7050-9249-80C1-240C22D52535}"/>
                </a:ext>
              </a:extLst>
            </p:cNvPr>
            <p:cNvSpPr>
              <a:spLocks/>
            </p:cNvSpPr>
            <p:nvPr/>
          </p:nvSpPr>
          <p:spPr bwMode="auto">
            <a:xfrm>
              <a:off x="2369283" y="2849038"/>
              <a:ext cx="187569" cy="464732"/>
            </a:xfrm>
            <a:custGeom>
              <a:avLst/>
              <a:gdLst>
                <a:gd name="T0" fmla="*/ 2147483647 w 91"/>
                <a:gd name="T1" fmla="*/ 0 h 242"/>
                <a:gd name="T2" fmla="*/ 2147483647 w 91"/>
                <a:gd name="T3" fmla="*/ 2147483647 h 242"/>
                <a:gd name="T4" fmla="*/ 0 w 91"/>
                <a:gd name="T5" fmla="*/ 2147483647 h 242"/>
                <a:gd name="T6" fmla="*/ 0 60000 65536"/>
                <a:gd name="T7" fmla="*/ 0 60000 65536"/>
                <a:gd name="T8" fmla="*/ 0 60000 65536"/>
              </a:gdLst>
              <a:ahLst/>
              <a:cxnLst>
                <a:cxn ang="T6">
                  <a:pos x="T0" y="T1"/>
                </a:cxn>
                <a:cxn ang="T7">
                  <a:pos x="T2" y="T3"/>
                </a:cxn>
                <a:cxn ang="T8">
                  <a:pos x="T4" y="T5"/>
                </a:cxn>
              </a:cxnLst>
              <a:rect l="0" t="0" r="r" b="b"/>
              <a:pathLst>
                <a:path w="91" h="242">
                  <a:moveTo>
                    <a:pt x="91" y="0"/>
                  </a:moveTo>
                  <a:lnTo>
                    <a:pt x="88" y="242"/>
                  </a:lnTo>
                  <a:lnTo>
                    <a:pt x="0" y="242"/>
                  </a:lnTo>
                </a:path>
              </a:pathLst>
            </a:custGeom>
            <a:noFill/>
            <a:ln w="19050" cmpd="sng">
              <a:solidFill>
                <a:srgbClr val="CC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70" name="Text Box 57">
              <a:extLst>
                <a:ext uri="{FF2B5EF4-FFF2-40B4-BE49-F238E27FC236}">
                  <a16:creationId xmlns:a16="http://schemas.microsoft.com/office/drawing/2014/main" id="{4DCFBA68-55DB-2E45-83BC-59D80627D5D3}"/>
                </a:ext>
              </a:extLst>
            </p:cNvPr>
            <p:cNvSpPr txBox="1">
              <a:spLocks noChangeArrowheads="1"/>
            </p:cNvSpPr>
            <p:nvPr/>
          </p:nvSpPr>
          <p:spPr bwMode="auto">
            <a:xfrm>
              <a:off x="1289051" y="3119811"/>
              <a:ext cx="1118254" cy="6217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lnSpc>
                  <a:spcPct val="90000"/>
                </a:lnSpc>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last byte</a:t>
              </a:r>
            </a:p>
            <a:p>
              <a:pPr defTabSz="685800" eaLnBrk="0" fontAlgn="base" hangingPunct="0">
                <a:lnSpc>
                  <a:spcPct val="90000"/>
                </a:lnSpc>
                <a:spcBef>
                  <a:spcPct val="0"/>
                </a:spcBef>
                <a:spcAft>
                  <a:spcPct val="0"/>
                </a:spcAft>
                <a:defRPr/>
              </a:pPr>
              <a:r>
                <a:rPr lang="en-US" sz="1350" kern="0" dirty="0" err="1">
                  <a:solidFill>
                    <a:srgbClr val="000000"/>
                  </a:solidFill>
                  <a:latin typeface="Avenir Book" panose="020B0503020203020204" pitchFamily="34" charset="-78"/>
                  <a:cs typeface="Avenir Book" panose="020B0503020203020204" pitchFamily="34" charset="-78"/>
                </a:rPr>
                <a:t>ACKed</a:t>
              </a:r>
              <a:endParaRPr lang="en-US" sz="1350" kern="0" dirty="0">
                <a:solidFill>
                  <a:srgbClr val="000000"/>
                </a:solidFill>
                <a:latin typeface="Avenir Book" panose="020B0503020203020204" pitchFamily="34" charset="-78"/>
                <a:cs typeface="Avenir Book" panose="020B0503020203020204" pitchFamily="34" charset="-78"/>
              </a:endParaRPr>
            </a:p>
          </p:txBody>
        </p:sp>
      </p:grpSp>
      <p:grpSp>
        <p:nvGrpSpPr>
          <p:cNvPr id="13" name="Group 12">
            <a:extLst>
              <a:ext uri="{FF2B5EF4-FFF2-40B4-BE49-F238E27FC236}">
                <a16:creationId xmlns:a16="http://schemas.microsoft.com/office/drawing/2014/main" id="{A8C3752B-025F-E94F-8654-13F54E9C670F}"/>
              </a:ext>
            </a:extLst>
          </p:cNvPr>
          <p:cNvGrpSpPr/>
          <p:nvPr/>
        </p:nvGrpSpPr>
        <p:grpSpPr>
          <a:xfrm>
            <a:off x="10196622" y="3096591"/>
            <a:ext cx="1319468" cy="985511"/>
            <a:chOff x="3824084" y="2948877"/>
            <a:chExt cx="1759290" cy="1314014"/>
          </a:xfrm>
        </p:grpSpPr>
        <p:sp>
          <p:nvSpPr>
            <p:cNvPr id="172" name="Text Box 59">
              <a:extLst>
                <a:ext uri="{FF2B5EF4-FFF2-40B4-BE49-F238E27FC236}">
                  <a16:creationId xmlns:a16="http://schemas.microsoft.com/office/drawing/2014/main" id="{44BFDC0C-7E1F-194B-B1D5-936A1056896B}"/>
                </a:ext>
              </a:extLst>
            </p:cNvPr>
            <p:cNvSpPr txBox="1">
              <a:spLocks noChangeArrowheads="1"/>
            </p:cNvSpPr>
            <p:nvPr/>
          </p:nvSpPr>
          <p:spPr bwMode="auto">
            <a:xfrm>
              <a:off x="3979525" y="3890482"/>
              <a:ext cx="1603849" cy="3724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lnSpc>
                  <a:spcPct val="90000"/>
                </a:lnSpc>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last byte sent</a:t>
              </a:r>
            </a:p>
          </p:txBody>
        </p:sp>
        <p:sp>
          <p:nvSpPr>
            <p:cNvPr id="180" name="Freeform 69">
              <a:extLst>
                <a:ext uri="{FF2B5EF4-FFF2-40B4-BE49-F238E27FC236}">
                  <a16:creationId xmlns:a16="http://schemas.microsoft.com/office/drawing/2014/main" id="{33A90F9A-C7CE-C44A-B81F-BFED1356069E}"/>
                </a:ext>
              </a:extLst>
            </p:cNvPr>
            <p:cNvSpPr>
              <a:spLocks/>
            </p:cNvSpPr>
            <p:nvPr/>
          </p:nvSpPr>
          <p:spPr bwMode="auto">
            <a:xfrm flipH="1">
              <a:off x="3824084" y="2948877"/>
              <a:ext cx="190240" cy="1102896"/>
            </a:xfrm>
            <a:custGeom>
              <a:avLst/>
              <a:gdLst>
                <a:gd name="T0" fmla="*/ 2147483647 w 91"/>
                <a:gd name="T1" fmla="*/ 0 h 242"/>
                <a:gd name="T2" fmla="*/ 2147483647 w 91"/>
                <a:gd name="T3" fmla="*/ 2147483647 h 242"/>
                <a:gd name="T4" fmla="*/ 0 w 91"/>
                <a:gd name="T5" fmla="*/ 2147483647 h 242"/>
                <a:gd name="T6" fmla="*/ 0 60000 65536"/>
                <a:gd name="T7" fmla="*/ 0 60000 65536"/>
                <a:gd name="T8" fmla="*/ 0 60000 65536"/>
                <a:gd name="connsiteX0" fmla="*/ 9412 w 9670"/>
                <a:gd name="connsiteY0" fmla="*/ 0 h 9938"/>
                <a:gd name="connsiteX1" fmla="*/ 9670 w 9670"/>
                <a:gd name="connsiteY1" fmla="*/ 9938 h 9938"/>
                <a:gd name="connsiteX2" fmla="*/ 0 w 9670"/>
                <a:gd name="connsiteY2" fmla="*/ 9938 h 9938"/>
              </a:gdLst>
              <a:ahLst/>
              <a:cxnLst>
                <a:cxn ang="0">
                  <a:pos x="connsiteX0" y="connsiteY0"/>
                </a:cxn>
                <a:cxn ang="0">
                  <a:pos x="connsiteX1" y="connsiteY1"/>
                </a:cxn>
                <a:cxn ang="0">
                  <a:pos x="connsiteX2" y="connsiteY2"/>
                </a:cxn>
              </a:cxnLst>
              <a:rect l="l" t="t" r="r" b="b"/>
              <a:pathLst>
                <a:path w="9670" h="9938">
                  <a:moveTo>
                    <a:pt x="9412" y="0"/>
                  </a:moveTo>
                  <a:lnTo>
                    <a:pt x="9670" y="9938"/>
                  </a:lnTo>
                  <a:lnTo>
                    <a:pt x="0" y="9938"/>
                  </a:lnTo>
                </a:path>
              </a:pathLst>
            </a:custGeom>
            <a:noFill/>
            <a:ln w="19050" cmpd="sng">
              <a:solidFill>
                <a:srgbClr val="CC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0" name="Group 9">
            <a:extLst>
              <a:ext uri="{FF2B5EF4-FFF2-40B4-BE49-F238E27FC236}">
                <a16:creationId xmlns:a16="http://schemas.microsoft.com/office/drawing/2014/main" id="{42CF5997-36CB-D147-BC28-3AEB4C853BEA}"/>
              </a:ext>
            </a:extLst>
          </p:cNvPr>
          <p:cNvGrpSpPr/>
          <p:nvPr/>
        </p:nvGrpSpPr>
        <p:grpSpPr>
          <a:xfrm>
            <a:off x="8356701" y="1854180"/>
            <a:ext cx="3420035" cy="1122880"/>
            <a:chOff x="1370854" y="1292332"/>
            <a:chExt cx="4560046" cy="1497173"/>
          </a:xfrm>
        </p:grpSpPr>
        <p:sp>
          <p:nvSpPr>
            <p:cNvPr id="104" name="Rectangle 12">
              <a:extLst>
                <a:ext uri="{FF2B5EF4-FFF2-40B4-BE49-F238E27FC236}">
                  <a16:creationId xmlns:a16="http://schemas.microsoft.com/office/drawing/2014/main" id="{04993FEE-920A-A241-8D22-76E5FD7EE6A9}"/>
                </a:ext>
              </a:extLst>
            </p:cNvPr>
            <p:cNvSpPr>
              <a:spLocks noChangeArrowheads="1"/>
            </p:cNvSpPr>
            <p:nvPr/>
          </p:nvSpPr>
          <p:spPr bwMode="auto">
            <a:xfrm>
              <a:off x="1370854" y="2034797"/>
              <a:ext cx="86000" cy="752789"/>
            </a:xfrm>
            <a:prstGeom prst="rect">
              <a:avLst/>
            </a:prstGeom>
            <a:gradFill rotWithShape="1">
              <a:gsLst>
                <a:gs pos="0">
                  <a:srgbClr val="FFFFFF"/>
                </a:gs>
                <a:gs pos="100000">
                  <a:srgbClr val="33CC33"/>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05" name="Rectangle 13">
              <a:extLst>
                <a:ext uri="{FF2B5EF4-FFF2-40B4-BE49-F238E27FC236}">
                  <a16:creationId xmlns:a16="http://schemas.microsoft.com/office/drawing/2014/main" id="{18E83275-ACB2-EC4C-B6DC-CBDA17C3A868}"/>
                </a:ext>
              </a:extLst>
            </p:cNvPr>
            <p:cNvSpPr>
              <a:spLocks noChangeArrowheads="1"/>
            </p:cNvSpPr>
            <p:nvPr/>
          </p:nvSpPr>
          <p:spPr bwMode="auto">
            <a:xfrm>
              <a:off x="1498805" y="2036716"/>
              <a:ext cx="85998" cy="752789"/>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06" name="Rectangle 14">
              <a:extLst>
                <a:ext uri="{FF2B5EF4-FFF2-40B4-BE49-F238E27FC236}">
                  <a16:creationId xmlns:a16="http://schemas.microsoft.com/office/drawing/2014/main" id="{DAC860B7-5379-0C49-8B6D-4F42EEEC890F}"/>
                </a:ext>
              </a:extLst>
            </p:cNvPr>
            <p:cNvSpPr>
              <a:spLocks noChangeArrowheads="1"/>
            </p:cNvSpPr>
            <p:nvPr/>
          </p:nvSpPr>
          <p:spPr bwMode="auto">
            <a:xfrm>
              <a:off x="1628852" y="2034797"/>
              <a:ext cx="85998" cy="752789"/>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07" name="Rectangle 15">
              <a:extLst>
                <a:ext uri="{FF2B5EF4-FFF2-40B4-BE49-F238E27FC236}">
                  <a16:creationId xmlns:a16="http://schemas.microsoft.com/office/drawing/2014/main" id="{850E3686-28F1-ED45-BCA0-8626CD94C24A}"/>
                </a:ext>
              </a:extLst>
            </p:cNvPr>
            <p:cNvSpPr>
              <a:spLocks noChangeArrowheads="1"/>
            </p:cNvSpPr>
            <p:nvPr/>
          </p:nvSpPr>
          <p:spPr bwMode="auto">
            <a:xfrm>
              <a:off x="1756801" y="2034797"/>
              <a:ext cx="86000" cy="752789"/>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08" name="Rectangle 16">
              <a:extLst>
                <a:ext uri="{FF2B5EF4-FFF2-40B4-BE49-F238E27FC236}">
                  <a16:creationId xmlns:a16="http://schemas.microsoft.com/office/drawing/2014/main" id="{2B67993F-458E-AA4F-8BDA-DD554E74E999}"/>
                </a:ext>
              </a:extLst>
            </p:cNvPr>
            <p:cNvSpPr>
              <a:spLocks noChangeArrowheads="1"/>
            </p:cNvSpPr>
            <p:nvPr/>
          </p:nvSpPr>
          <p:spPr bwMode="auto">
            <a:xfrm>
              <a:off x="1882653" y="2034797"/>
              <a:ext cx="86000" cy="752789"/>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09" name="Rectangle 17">
              <a:extLst>
                <a:ext uri="{FF2B5EF4-FFF2-40B4-BE49-F238E27FC236}">
                  <a16:creationId xmlns:a16="http://schemas.microsoft.com/office/drawing/2014/main" id="{0FAD288D-252F-5745-BF73-6A260AA674C3}"/>
                </a:ext>
              </a:extLst>
            </p:cNvPr>
            <p:cNvSpPr>
              <a:spLocks noChangeArrowheads="1"/>
            </p:cNvSpPr>
            <p:nvPr/>
          </p:nvSpPr>
          <p:spPr bwMode="auto">
            <a:xfrm>
              <a:off x="2010604" y="2034797"/>
              <a:ext cx="85998" cy="752789"/>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10" name="Rectangle 18">
              <a:extLst>
                <a:ext uri="{FF2B5EF4-FFF2-40B4-BE49-F238E27FC236}">
                  <a16:creationId xmlns:a16="http://schemas.microsoft.com/office/drawing/2014/main" id="{F50804B5-A9B0-B741-A2CB-DC3CFBF3864F}"/>
                </a:ext>
              </a:extLst>
            </p:cNvPr>
            <p:cNvSpPr>
              <a:spLocks noChangeArrowheads="1"/>
            </p:cNvSpPr>
            <p:nvPr/>
          </p:nvSpPr>
          <p:spPr bwMode="auto">
            <a:xfrm>
              <a:off x="2132261" y="2034797"/>
              <a:ext cx="85998" cy="752789"/>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11" name="Rectangle 19">
              <a:extLst>
                <a:ext uri="{FF2B5EF4-FFF2-40B4-BE49-F238E27FC236}">
                  <a16:creationId xmlns:a16="http://schemas.microsoft.com/office/drawing/2014/main" id="{E9319E92-5123-8943-BEB7-081DA31ABF1D}"/>
                </a:ext>
              </a:extLst>
            </p:cNvPr>
            <p:cNvSpPr>
              <a:spLocks noChangeArrowheads="1"/>
            </p:cNvSpPr>
            <p:nvPr/>
          </p:nvSpPr>
          <p:spPr bwMode="auto">
            <a:xfrm>
              <a:off x="2258113" y="2034797"/>
              <a:ext cx="85998" cy="752789"/>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12" name="Rectangle 20">
              <a:extLst>
                <a:ext uri="{FF2B5EF4-FFF2-40B4-BE49-F238E27FC236}">
                  <a16:creationId xmlns:a16="http://schemas.microsoft.com/office/drawing/2014/main" id="{C56329EF-B8DA-E848-8471-F7AB6A81A0AD}"/>
                </a:ext>
              </a:extLst>
            </p:cNvPr>
            <p:cNvSpPr>
              <a:spLocks noChangeArrowheads="1"/>
            </p:cNvSpPr>
            <p:nvPr/>
          </p:nvSpPr>
          <p:spPr bwMode="auto">
            <a:xfrm>
              <a:off x="2383965" y="2034797"/>
              <a:ext cx="85998" cy="752789"/>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13" name="Rectangle 21">
              <a:extLst>
                <a:ext uri="{FF2B5EF4-FFF2-40B4-BE49-F238E27FC236}">
                  <a16:creationId xmlns:a16="http://schemas.microsoft.com/office/drawing/2014/main" id="{B6EA82BD-4235-744C-8CC2-3D0E84463334}"/>
                </a:ext>
              </a:extLst>
            </p:cNvPr>
            <p:cNvSpPr>
              <a:spLocks noChangeArrowheads="1"/>
            </p:cNvSpPr>
            <p:nvPr/>
          </p:nvSpPr>
          <p:spPr bwMode="auto">
            <a:xfrm>
              <a:off x="2524500" y="2034797"/>
              <a:ext cx="86000" cy="752789"/>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14" name="Rectangle 22">
              <a:extLst>
                <a:ext uri="{FF2B5EF4-FFF2-40B4-BE49-F238E27FC236}">
                  <a16:creationId xmlns:a16="http://schemas.microsoft.com/office/drawing/2014/main" id="{3AB484C5-F544-AD4F-AC56-F33B38DBB98F}"/>
                </a:ext>
              </a:extLst>
            </p:cNvPr>
            <p:cNvSpPr>
              <a:spLocks noChangeArrowheads="1"/>
            </p:cNvSpPr>
            <p:nvPr/>
          </p:nvSpPr>
          <p:spPr bwMode="auto">
            <a:xfrm>
              <a:off x="2654547" y="2036716"/>
              <a:ext cx="86000" cy="752789"/>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15" name="Rectangle 23">
              <a:extLst>
                <a:ext uri="{FF2B5EF4-FFF2-40B4-BE49-F238E27FC236}">
                  <a16:creationId xmlns:a16="http://schemas.microsoft.com/office/drawing/2014/main" id="{1DD6947E-4A84-9D4E-B2FC-3A5E7F6D1E34}"/>
                </a:ext>
              </a:extLst>
            </p:cNvPr>
            <p:cNvSpPr>
              <a:spLocks noChangeArrowheads="1"/>
            </p:cNvSpPr>
            <p:nvPr/>
          </p:nvSpPr>
          <p:spPr bwMode="auto">
            <a:xfrm>
              <a:off x="2782498" y="2034797"/>
              <a:ext cx="85998" cy="752789"/>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16" name="Rectangle 24">
              <a:extLst>
                <a:ext uri="{FF2B5EF4-FFF2-40B4-BE49-F238E27FC236}">
                  <a16:creationId xmlns:a16="http://schemas.microsoft.com/office/drawing/2014/main" id="{2A55A81B-B032-0840-A48D-1D5352A231AA}"/>
                </a:ext>
              </a:extLst>
            </p:cNvPr>
            <p:cNvSpPr>
              <a:spLocks noChangeArrowheads="1"/>
            </p:cNvSpPr>
            <p:nvPr/>
          </p:nvSpPr>
          <p:spPr bwMode="auto">
            <a:xfrm>
              <a:off x="2910447" y="2034797"/>
              <a:ext cx="86000" cy="752789"/>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17" name="Rectangle 25">
              <a:extLst>
                <a:ext uri="{FF2B5EF4-FFF2-40B4-BE49-F238E27FC236}">
                  <a16:creationId xmlns:a16="http://schemas.microsoft.com/office/drawing/2014/main" id="{EBC4122E-0CCF-1548-9A66-7DCD08E748CD}"/>
                </a:ext>
              </a:extLst>
            </p:cNvPr>
            <p:cNvSpPr>
              <a:spLocks noChangeArrowheads="1"/>
            </p:cNvSpPr>
            <p:nvPr/>
          </p:nvSpPr>
          <p:spPr bwMode="auto">
            <a:xfrm>
              <a:off x="3038397" y="2034797"/>
              <a:ext cx="85998" cy="752789"/>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18" name="Rectangle 26">
              <a:extLst>
                <a:ext uri="{FF2B5EF4-FFF2-40B4-BE49-F238E27FC236}">
                  <a16:creationId xmlns:a16="http://schemas.microsoft.com/office/drawing/2014/main" id="{DB7235A0-624C-DB45-8BCC-3CE6B91647F3}"/>
                </a:ext>
              </a:extLst>
            </p:cNvPr>
            <p:cNvSpPr>
              <a:spLocks noChangeArrowheads="1"/>
            </p:cNvSpPr>
            <p:nvPr/>
          </p:nvSpPr>
          <p:spPr bwMode="auto">
            <a:xfrm>
              <a:off x="3164249" y="2034797"/>
              <a:ext cx="85998" cy="752789"/>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19" name="Rectangle 27">
              <a:extLst>
                <a:ext uri="{FF2B5EF4-FFF2-40B4-BE49-F238E27FC236}">
                  <a16:creationId xmlns:a16="http://schemas.microsoft.com/office/drawing/2014/main" id="{345917A5-9719-BB4F-9C0B-ACD89A8BB0F4}"/>
                </a:ext>
              </a:extLst>
            </p:cNvPr>
            <p:cNvSpPr>
              <a:spLocks noChangeArrowheads="1"/>
            </p:cNvSpPr>
            <p:nvPr/>
          </p:nvSpPr>
          <p:spPr bwMode="auto">
            <a:xfrm>
              <a:off x="3285907" y="2034797"/>
              <a:ext cx="85998" cy="752789"/>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0" name="Rectangle 28">
              <a:extLst>
                <a:ext uri="{FF2B5EF4-FFF2-40B4-BE49-F238E27FC236}">
                  <a16:creationId xmlns:a16="http://schemas.microsoft.com/office/drawing/2014/main" id="{4C1474B9-991E-6847-8B01-DE0C95138525}"/>
                </a:ext>
              </a:extLst>
            </p:cNvPr>
            <p:cNvSpPr>
              <a:spLocks noChangeArrowheads="1"/>
            </p:cNvSpPr>
            <p:nvPr/>
          </p:nvSpPr>
          <p:spPr bwMode="auto">
            <a:xfrm>
              <a:off x="3411759" y="2034797"/>
              <a:ext cx="85998" cy="752789"/>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1" name="Rectangle 29">
              <a:extLst>
                <a:ext uri="{FF2B5EF4-FFF2-40B4-BE49-F238E27FC236}">
                  <a16:creationId xmlns:a16="http://schemas.microsoft.com/office/drawing/2014/main" id="{1FEE069D-BAD8-8A43-9829-68BF4DBC5019}"/>
                </a:ext>
              </a:extLst>
            </p:cNvPr>
            <p:cNvSpPr>
              <a:spLocks noChangeArrowheads="1"/>
            </p:cNvSpPr>
            <p:nvPr/>
          </p:nvSpPr>
          <p:spPr bwMode="auto">
            <a:xfrm>
              <a:off x="3539708" y="2034797"/>
              <a:ext cx="86000" cy="752789"/>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2" name="Rectangle 30">
              <a:extLst>
                <a:ext uri="{FF2B5EF4-FFF2-40B4-BE49-F238E27FC236}">
                  <a16:creationId xmlns:a16="http://schemas.microsoft.com/office/drawing/2014/main" id="{F6A54E32-B859-A84C-B9EB-275C556CD8B7}"/>
                </a:ext>
              </a:extLst>
            </p:cNvPr>
            <p:cNvSpPr>
              <a:spLocks noChangeArrowheads="1"/>
            </p:cNvSpPr>
            <p:nvPr/>
          </p:nvSpPr>
          <p:spPr bwMode="auto">
            <a:xfrm>
              <a:off x="3657170" y="2034797"/>
              <a:ext cx="86000" cy="752789"/>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3" name="Rectangle 31">
              <a:extLst>
                <a:ext uri="{FF2B5EF4-FFF2-40B4-BE49-F238E27FC236}">
                  <a16:creationId xmlns:a16="http://schemas.microsoft.com/office/drawing/2014/main" id="{F693AF70-5D12-874C-A1FE-39895AB51D68}"/>
                </a:ext>
              </a:extLst>
            </p:cNvPr>
            <p:cNvSpPr>
              <a:spLocks noChangeArrowheads="1"/>
            </p:cNvSpPr>
            <p:nvPr/>
          </p:nvSpPr>
          <p:spPr bwMode="auto">
            <a:xfrm>
              <a:off x="3783022" y="2034797"/>
              <a:ext cx="86000" cy="752789"/>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4" name="Rectangle 32">
              <a:extLst>
                <a:ext uri="{FF2B5EF4-FFF2-40B4-BE49-F238E27FC236}">
                  <a16:creationId xmlns:a16="http://schemas.microsoft.com/office/drawing/2014/main" id="{8AF2AC6B-DBDA-9B44-8499-2FA57D21931E}"/>
                </a:ext>
              </a:extLst>
            </p:cNvPr>
            <p:cNvSpPr>
              <a:spLocks noChangeArrowheads="1"/>
            </p:cNvSpPr>
            <p:nvPr/>
          </p:nvSpPr>
          <p:spPr bwMode="auto">
            <a:xfrm>
              <a:off x="3906778" y="2032876"/>
              <a:ext cx="85998" cy="75278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5" name="Rectangle 33">
              <a:extLst>
                <a:ext uri="{FF2B5EF4-FFF2-40B4-BE49-F238E27FC236}">
                  <a16:creationId xmlns:a16="http://schemas.microsoft.com/office/drawing/2014/main" id="{3C5EC589-0EEE-AA43-956D-7E1A6B8E7BEA}"/>
                </a:ext>
              </a:extLst>
            </p:cNvPr>
            <p:cNvSpPr>
              <a:spLocks noChangeArrowheads="1"/>
            </p:cNvSpPr>
            <p:nvPr/>
          </p:nvSpPr>
          <p:spPr bwMode="auto">
            <a:xfrm>
              <a:off x="4028435" y="2032876"/>
              <a:ext cx="85998" cy="75278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6" name="Rectangle 34">
              <a:extLst>
                <a:ext uri="{FF2B5EF4-FFF2-40B4-BE49-F238E27FC236}">
                  <a16:creationId xmlns:a16="http://schemas.microsoft.com/office/drawing/2014/main" id="{00489FD8-0BA0-844E-AA41-BDE801D2E271}"/>
                </a:ext>
              </a:extLst>
            </p:cNvPr>
            <p:cNvSpPr>
              <a:spLocks noChangeArrowheads="1"/>
            </p:cNvSpPr>
            <p:nvPr/>
          </p:nvSpPr>
          <p:spPr bwMode="auto">
            <a:xfrm>
              <a:off x="4156384" y="2032876"/>
              <a:ext cx="86000" cy="75278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7" name="Rectangle 35">
              <a:extLst>
                <a:ext uri="{FF2B5EF4-FFF2-40B4-BE49-F238E27FC236}">
                  <a16:creationId xmlns:a16="http://schemas.microsoft.com/office/drawing/2014/main" id="{7CDE0EFB-7CC4-304D-AD89-8FC08C1FBD45}"/>
                </a:ext>
              </a:extLst>
            </p:cNvPr>
            <p:cNvSpPr>
              <a:spLocks noChangeArrowheads="1"/>
            </p:cNvSpPr>
            <p:nvPr/>
          </p:nvSpPr>
          <p:spPr bwMode="auto">
            <a:xfrm>
              <a:off x="4282236" y="2032876"/>
              <a:ext cx="86000" cy="75278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8" name="Rectangle 36">
              <a:extLst>
                <a:ext uri="{FF2B5EF4-FFF2-40B4-BE49-F238E27FC236}">
                  <a16:creationId xmlns:a16="http://schemas.microsoft.com/office/drawing/2014/main" id="{6EECC216-B56D-D043-93ED-F50164EF4E4A}"/>
                </a:ext>
              </a:extLst>
            </p:cNvPr>
            <p:cNvSpPr>
              <a:spLocks noChangeArrowheads="1"/>
            </p:cNvSpPr>
            <p:nvPr/>
          </p:nvSpPr>
          <p:spPr bwMode="auto">
            <a:xfrm>
              <a:off x="4399698" y="2032876"/>
              <a:ext cx="86000" cy="75278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9" name="Rectangle 37">
              <a:extLst>
                <a:ext uri="{FF2B5EF4-FFF2-40B4-BE49-F238E27FC236}">
                  <a16:creationId xmlns:a16="http://schemas.microsoft.com/office/drawing/2014/main" id="{2DDF4004-027D-3448-8C19-8E608E21464E}"/>
                </a:ext>
              </a:extLst>
            </p:cNvPr>
            <p:cNvSpPr>
              <a:spLocks noChangeArrowheads="1"/>
            </p:cNvSpPr>
            <p:nvPr/>
          </p:nvSpPr>
          <p:spPr bwMode="auto">
            <a:xfrm>
              <a:off x="4525550" y="2032876"/>
              <a:ext cx="86000" cy="75278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0" name="Rectangle 38">
              <a:extLst>
                <a:ext uri="{FF2B5EF4-FFF2-40B4-BE49-F238E27FC236}">
                  <a16:creationId xmlns:a16="http://schemas.microsoft.com/office/drawing/2014/main" id="{66B062CA-DE3B-DE43-ABC0-B0129B267927}"/>
                </a:ext>
              </a:extLst>
            </p:cNvPr>
            <p:cNvSpPr>
              <a:spLocks noChangeArrowheads="1"/>
            </p:cNvSpPr>
            <p:nvPr/>
          </p:nvSpPr>
          <p:spPr bwMode="auto">
            <a:xfrm>
              <a:off x="4653501" y="2034797"/>
              <a:ext cx="85998" cy="752789"/>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1" name="Rectangle 39">
              <a:extLst>
                <a:ext uri="{FF2B5EF4-FFF2-40B4-BE49-F238E27FC236}">
                  <a16:creationId xmlns:a16="http://schemas.microsoft.com/office/drawing/2014/main" id="{B8FF22AA-6251-9B4A-8B71-33B1C663B36C}"/>
                </a:ext>
              </a:extLst>
            </p:cNvPr>
            <p:cNvSpPr>
              <a:spLocks noChangeArrowheads="1"/>
            </p:cNvSpPr>
            <p:nvPr/>
          </p:nvSpPr>
          <p:spPr bwMode="auto">
            <a:xfrm>
              <a:off x="4781450" y="2036716"/>
              <a:ext cx="86000" cy="752789"/>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2" name="Rectangle 40">
              <a:extLst>
                <a:ext uri="{FF2B5EF4-FFF2-40B4-BE49-F238E27FC236}">
                  <a16:creationId xmlns:a16="http://schemas.microsoft.com/office/drawing/2014/main" id="{FAB9104E-A760-C644-B315-33CD7DEB1CB4}"/>
                </a:ext>
              </a:extLst>
            </p:cNvPr>
            <p:cNvSpPr>
              <a:spLocks noChangeArrowheads="1"/>
            </p:cNvSpPr>
            <p:nvPr/>
          </p:nvSpPr>
          <p:spPr bwMode="auto">
            <a:xfrm>
              <a:off x="4909400" y="2034797"/>
              <a:ext cx="85998" cy="752789"/>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3" name="Rectangle 41">
              <a:extLst>
                <a:ext uri="{FF2B5EF4-FFF2-40B4-BE49-F238E27FC236}">
                  <a16:creationId xmlns:a16="http://schemas.microsoft.com/office/drawing/2014/main" id="{84289F99-D270-C140-AA7A-F6C4AFA078ED}"/>
                </a:ext>
              </a:extLst>
            </p:cNvPr>
            <p:cNvSpPr>
              <a:spLocks noChangeArrowheads="1"/>
            </p:cNvSpPr>
            <p:nvPr/>
          </p:nvSpPr>
          <p:spPr bwMode="auto">
            <a:xfrm>
              <a:off x="5039448" y="2034797"/>
              <a:ext cx="85998" cy="752789"/>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4" name="Rectangle 42">
              <a:extLst>
                <a:ext uri="{FF2B5EF4-FFF2-40B4-BE49-F238E27FC236}">
                  <a16:creationId xmlns:a16="http://schemas.microsoft.com/office/drawing/2014/main" id="{CDFBFB7B-6E55-9045-8777-DB8B3B13C3C3}"/>
                </a:ext>
              </a:extLst>
            </p:cNvPr>
            <p:cNvSpPr>
              <a:spLocks noChangeArrowheads="1"/>
            </p:cNvSpPr>
            <p:nvPr/>
          </p:nvSpPr>
          <p:spPr bwMode="auto">
            <a:xfrm>
              <a:off x="5165300" y="2034797"/>
              <a:ext cx="85998" cy="752789"/>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7" name="Rectangle 43">
              <a:extLst>
                <a:ext uri="{FF2B5EF4-FFF2-40B4-BE49-F238E27FC236}">
                  <a16:creationId xmlns:a16="http://schemas.microsoft.com/office/drawing/2014/main" id="{AD3CDD9F-C7EC-964D-A02B-C8B9C75CCDA9}"/>
                </a:ext>
              </a:extLst>
            </p:cNvPr>
            <p:cNvSpPr>
              <a:spLocks noChangeArrowheads="1"/>
            </p:cNvSpPr>
            <p:nvPr/>
          </p:nvSpPr>
          <p:spPr bwMode="auto">
            <a:xfrm>
              <a:off x="5291152" y="2034797"/>
              <a:ext cx="85998" cy="752789"/>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8" name="Rectangle 44">
              <a:extLst>
                <a:ext uri="{FF2B5EF4-FFF2-40B4-BE49-F238E27FC236}">
                  <a16:creationId xmlns:a16="http://schemas.microsoft.com/office/drawing/2014/main" id="{A68B931F-B222-6643-B4DE-15E3E8354B18}"/>
                </a:ext>
              </a:extLst>
            </p:cNvPr>
            <p:cNvSpPr>
              <a:spLocks noChangeArrowheads="1"/>
            </p:cNvSpPr>
            <p:nvPr/>
          </p:nvSpPr>
          <p:spPr bwMode="auto">
            <a:xfrm>
              <a:off x="5412809" y="2034797"/>
              <a:ext cx="85998" cy="752789"/>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63" name="Rectangle 45">
              <a:extLst>
                <a:ext uri="{FF2B5EF4-FFF2-40B4-BE49-F238E27FC236}">
                  <a16:creationId xmlns:a16="http://schemas.microsoft.com/office/drawing/2014/main" id="{7D3A9CBD-AC18-2744-9564-5C628A27F631}"/>
                </a:ext>
              </a:extLst>
            </p:cNvPr>
            <p:cNvSpPr>
              <a:spLocks noChangeArrowheads="1"/>
            </p:cNvSpPr>
            <p:nvPr/>
          </p:nvSpPr>
          <p:spPr bwMode="auto">
            <a:xfrm>
              <a:off x="5540759" y="2034797"/>
              <a:ext cx="86000" cy="752789"/>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64" name="Rectangle 46">
              <a:extLst>
                <a:ext uri="{FF2B5EF4-FFF2-40B4-BE49-F238E27FC236}">
                  <a16:creationId xmlns:a16="http://schemas.microsoft.com/office/drawing/2014/main" id="{7BD5CB89-7651-AC4B-B6A7-CB76771F9558}"/>
                </a:ext>
              </a:extLst>
            </p:cNvPr>
            <p:cNvSpPr>
              <a:spLocks noChangeArrowheads="1"/>
            </p:cNvSpPr>
            <p:nvPr/>
          </p:nvSpPr>
          <p:spPr bwMode="auto">
            <a:xfrm>
              <a:off x="5666611" y="2034797"/>
              <a:ext cx="86000" cy="752789"/>
            </a:xfrm>
            <a:prstGeom prst="rect">
              <a:avLst/>
            </a:prstGeom>
            <a:gradFill rotWithShape="1">
              <a:gsLst>
                <a:gs pos="0">
                  <a:srgbClr val="B2B2B2"/>
                </a:gs>
                <a:gs pos="100000">
                  <a:srgbClr val="FFFFFF"/>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66" name="Rectangle 48">
              <a:extLst>
                <a:ext uri="{FF2B5EF4-FFF2-40B4-BE49-F238E27FC236}">
                  <a16:creationId xmlns:a16="http://schemas.microsoft.com/office/drawing/2014/main" id="{22B83E8B-5347-B046-AB4A-F500B639B452}"/>
                </a:ext>
              </a:extLst>
            </p:cNvPr>
            <p:cNvSpPr>
              <a:spLocks noChangeArrowheads="1"/>
            </p:cNvSpPr>
            <p:nvPr/>
          </p:nvSpPr>
          <p:spPr bwMode="auto">
            <a:xfrm>
              <a:off x="1427488" y="1902290"/>
              <a:ext cx="4503412" cy="107541"/>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73" name="Text Box 61">
              <a:extLst>
                <a:ext uri="{FF2B5EF4-FFF2-40B4-BE49-F238E27FC236}">
                  <a16:creationId xmlns:a16="http://schemas.microsoft.com/office/drawing/2014/main" id="{EC2166A2-B157-124D-AD95-CDDC7B2DDCB8}"/>
                </a:ext>
              </a:extLst>
            </p:cNvPr>
            <p:cNvSpPr txBox="1">
              <a:spLocks noChangeArrowheads="1"/>
            </p:cNvSpPr>
            <p:nvPr/>
          </p:nvSpPr>
          <p:spPr bwMode="auto">
            <a:xfrm>
              <a:off x="3277147" y="1648799"/>
              <a:ext cx="692925" cy="3170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lnSpc>
                  <a:spcPct val="90000"/>
                </a:lnSpc>
                <a:spcBef>
                  <a:spcPct val="0"/>
                </a:spcBef>
                <a:spcAft>
                  <a:spcPct val="0"/>
                </a:spcAft>
                <a:defRPr/>
              </a:pPr>
              <a:r>
                <a:rPr lang="en-US" sz="1050" b="1">
                  <a:solidFill>
                    <a:srgbClr val="000000"/>
                  </a:solidFill>
                  <a:latin typeface="Avenir Book" panose="020B0503020203020204" pitchFamily="34" charset="-78"/>
                  <a:cs typeface="Avenir Book" panose="020B0503020203020204" pitchFamily="34" charset="-78"/>
                </a:rPr>
                <a:t>cwnd</a:t>
              </a:r>
            </a:p>
          </p:txBody>
        </p:sp>
        <p:grpSp>
          <p:nvGrpSpPr>
            <p:cNvPr id="174" name="Group 62">
              <a:extLst>
                <a:ext uri="{FF2B5EF4-FFF2-40B4-BE49-F238E27FC236}">
                  <a16:creationId xmlns:a16="http://schemas.microsoft.com/office/drawing/2014/main" id="{A2ECB346-2348-1D42-A5A0-3073BBFAF723}"/>
                </a:ext>
              </a:extLst>
            </p:cNvPr>
            <p:cNvGrpSpPr>
              <a:grpSpLocks/>
            </p:cNvGrpSpPr>
            <p:nvPr/>
          </p:nvGrpSpPr>
          <p:grpSpPr bwMode="auto">
            <a:xfrm>
              <a:off x="4022141" y="1750580"/>
              <a:ext cx="591506" cy="142108"/>
              <a:chOff x="4250" y="1692"/>
              <a:chExt cx="374" cy="86"/>
            </a:xfrm>
          </p:grpSpPr>
          <p:sp>
            <p:nvSpPr>
              <p:cNvPr id="175" name="Line 63">
                <a:extLst>
                  <a:ext uri="{FF2B5EF4-FFF2-40B4-BE49-F238E27FC236}">
                    <a16:creationId xmlns:a16="http://schemas.microsoft.com/office/drawing/2014/main" id="{D8AB4372-6622-194F-8B2C-95E11AB4BDB8}"/>
                  </a:ext>
                </a:extLst>
              </p:cNvPr>
              <p:cNvSpPr>
                <a:spLocks noChangeShapeType="1"/>
              </p:cNvSpPr>
              <p:nvPr/>
            </p:nvSpPr>
            <p:spPr bwMode="auto">
              <a:xfrm>
                <a:off x="4250" y="1738"/>
                <a:ext cx="374"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76" name="Line 64">
                <a:extLst>
                  <a:ext uri="{FF2B5EF4-FFF2-40B4-BE49-F238E27FC236}">
                    <a16:creationId xmlns:a16="http://schemas.microsoft.com/office/drawing/2014/main" id="{90113FC4-9E6C-1344-9A19-D18BED38D2E9}"/>
                  </a:ext>
                </a:extLst>
              </p:cNvPr>
              <p:cNvSpPr>
                <a:spLocks noChangeShapeType="1"/>
              </p:cNvSpPr>
              <p:nvPr/>
            </p:nvSpPr>
            <p:spPr bwMode="auto">
              <a:xfrm>
                <a:off x="4621" y="1692"/>
                <a:ext cx="0" cy="86"/>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177" name="Group 65">
              <a:extLst>
                <a:ext uri="{FF2B5EF4-FFF2-40B4-BE49-F238E27FC236}">
                  <a16:creationId xmlns:a16="http://schemas.microsoft.com/office/drawing/2014/main" id="{DA340DC1-A02D-8B4C-B20C-F58E960E37E4}"/>
                </a:ext>
              </a:extLst>
            </p:cNvPr>
            <p:cNvGrpSpPr>
              <a:grpSpLocks/>
            </p:cNvGrpSpPr>
            <p:nvPr/>
          </p:nvGrpSpPr>
          <p:grpSpPr bwMode="auto">
            <a:xfrm rot="10800000">
              <a:off x="2650352" y="1773625"/>
              <a:ext cx="616676" cy="149790"/>
              <a:chOff x="4250" y="1692"/>
              <a:chExt cx="374" cy="86"/>
            </a:xfrm>
          </p:grpSpPr>
          <p:sp>
            <p:nvSpPr>
              <p:cNvPr id="178" name="Line 66">
                <a:extLst>
                  <a:ext uri="{FF2B5EF4-FFF2-40B4-BE49-F238E27FC236}">
                    <a16:creationId xmlns:a16="http://schemas.microsoft.com/office/drawing/2014/main" id="{996A9ACA-B6A9-274C-AF8C-6FDF8BEA33F2}"/>
                  </a:ext>
                </a:extLst>
              </p:cNvPr>
              <p:cNvSpPr>
                <a:spLocks noChangeShapeType="1"/>
              </p:cNvSpPr>
              <p:nvPr/>
            </p:nvSpPr>
            <p:spPr bwMode="auto">
              <a:xfrm>
                <a:off x="4260" y="1746"/>
                <a:ext cx="374"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79" name="Line 67">
                <a:extLst>
                  <a:ext uri="{FF2B5EF4-FFF2-40B4-BE49-F238E27FC236}">
                    <a16:creationId xmlns:a16="http://schemas.microsoft.com/office/drawing/2014/main" id="{1CAF8AD6-4F2D-AF41-B54A-FA702FB44D10}"/>
                  </a:ext>
                </a:extLst>
              </p:cNvPr>
              <p:cNvSpPr>
                <a:spLocks noChangeShapeType="1"/>
              </p:cNvSpPr>
              <p:nvPr/>
            </p:nvSpPr>
            <p:spPr bwMode="auto">
              <a:xfrm>
                <a:off x="4632" y="1700"/>
                <a:ext cx="0" cy="86"/>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87" name="Text Box 78">
              <a:extLst>
                <a:ext uri="{FF2B5EF4-FFF2-40B4-BE49-F238E27FC236}">
                  <a16:creationId xmlns:a16="http://schemas.microsoft.com/office/drawing/2014/main" id="{084366A9-52AF-9848-912D-70AD364BF8CE}"/>
                </a:ext>
              </a:extLst>
            </p:cNvPr>
            <p:cNvSpPr txBox="1">
              <a:spLocks noChangeArrowheads="1"/>
            </p:cNvSpPr>
            <p:nvPr/>
          </p:nvSpPr>
          <p:spPr bwMode="auto">
            <a:xfrm>
              <a:off x="1866850" y="1292332"/>
              <a:ext cx="3593292" cy="4001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sender sequence number space </a:t>
              </a:r>
            </a:p>
          </p:txBody>
        </p:sp>
      </p:grpSp>
      <p:sp>
        <p:nvSpPr>
          <p:cNvPr id="198" name="Line 51">
            <a:extLst>
              <a:ext uri="{FF2B5EF4-FFF2-40B4-BE49-F238E27FC236}">
                <a16:creationId xmlns:a16="http://schemas.microsoft.com/office/drawing/2014/main" id="{E6E4B0C6-1414-3D4F-93A5-CCA3CEEBB668}"/>
              </a:ext>
            </a:extLst>
          </p:cNvPr>
          <p:cNvSpPr>
            <a:spLocks noChangeShapeType="1"/>
          </p:cNvSpPr>
          <p:nvPr/>
        </p:nvSpPr>
        <p:spPr bwMode="auto">
          <a:xfrm>
            <a:off x="10260205" y="3041597"/>
            <a:ext cx="525031"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4" name="Group 13">
            <a:extLst>
              <a:ext uri="{FF2B5EF4-FFF2-40B4-BE49-F238E27FC236}">
                <a16:creationId xmlns:a16="http://schemas.microsoft.com/office/drawing/2014/main" id="{BF77D345-5DCD-C84A-8957-E4F03648FFCF}"/>
              </a:ext>
            </a:extLst>
          </p:cNvPr>
          <p:cNvGrpSpPr/>
          <p:nvPr/>
        </p:nvGrpSpPr>
        <p:grpSpPr>
          <a:xfrm>
            <a:off x="10481686" y="3104645"/>
            <a:ext cx="1319374" cy="736019"/>
            <a:chOff x="4204169" y="2959619"/>
            <a:chExt cx="1759165" cy="981359"/>
          </a:xfrm>
        </p:grpSpPr>
        <p:sp>
          <p:nvSpPr>
            <p:cNvPr id="199" name="Freeform 69">
              <a:extLst>
                <a:ext uri="{FF2B5EF4-FFF2-40B4-BE49-F238E27FC236}">
                  <a16:creationId xmlns:a16="http://schemas.microsoft.com/office/drawing/2014/main" id="{59B379E2-D8BE-6243-B6FF-8D00B68FA2FC}"/>
                </a:ext>
              </a:extLst>
            </p:cNvPr>
            <p:cNvSpPr>
              <a:spLocks/>
            </p:cNvSpPr>
            <p:nvPr/>
          </p:nvSpPr>
          <p:spPr bwMode="auto">
            <a:xfrm flipH="1">
              <a:off x="4204169" y="2959619"/>
              <a:ext cx="190240" cy="549834"/>
            </a:xfrm>
            <a:custGeom>
              <a:avLst/>
              <a:gdLst>
                <a:gd name="T0" fmla="*/ 2147483647 w 91"/>
                <a:gd name="T1" fmla="*/ 0 h 242"/>
                <a:gd name="T2" fmla="*/ 2147483647 w 91"/>
                <a:gd name="T3" fmla="*/ 2147483647 h 242"/>
                <a:gd name="T4" fmla="*/ 0 w 91"/>
                <a:gd name="T5" fmla="*/ 2147483647 h 242"/>
                <a:gd name="T6" fmla="*/ 0 60000 65536"/>
                <a:gd name="T7" fmla="*/ 0 60000 65536"/>
                <a:gd name="T8" fmla="*/ 0 60000 65536"/>
                <a:gd name="connsiteX0" fmla="*/ 9412 w 9670"/>
                <a:gd name="connsiteY0" fmla="*/ 0 h 9938"/>
                <a:gd name="connsiteX1" fmla="*/ 9670 w 9670"/>
                <a:gd name="connsiteY1" fmla="*/ 9938 h 9938"/>
                <a:gd name="connsiteX2" fmla="*/ 0 w 9670"/>
                <a:gd name="connsiteY2" fmla="*/ 9938 h 9938"/>
              </a:gdLst>
              <a:ahLst/>
              <a:cxnLst>
                <a:cxn ang="0">
                  <a:pos x="connsiteX0" y="connsiteY0"/>
                </a:cxn>
                <a:cxn ang="0">
                  <a:pos x="connsiteX1" y="connsiteY1"/>
                </a:cxn>
                <a:cxn ang="0">
                  <a:pos x="connsiteX2" y="connsiteY2"/>
                </a:cxn>
              </a:cxnLst>
              <a:rect l="l" t="t" r="r" b="b"/>
              <a:pathLst>
                <a:path w="9670" h="9938">
                  <a:moveTo>
                    <a:pt x="9412" y="0"/>
                  </a:moveTo>
                  <a:lnTo>
                    <a:pt x="9670" y="9938"/>
                  </a:lnTo>
                  <a:lnTo>
                    <a:pt x="0" y="9938"/>
                  </a:lnTo>
                </a:path>
              </a:pathLst>
            </a:custGeom>
            <a:noFill/>
            <a:ln w="19050" cmpd="sng">
              <a:solidFill>
                <a:srgbClr val="CC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00" name="Text Box 59">
              <a:extLst>
                <a:ext uri="{FF2B5EF4-FFF2-40B4-BE49-F238E27FC236}">
                  <a16:creationId xmlns:a16="http://schemas.microsoft.com/office/drawing/2014/main" id="{D18ACC8C-E30F-2B43-A012-02A119CFD507}"/>
                </a:ext>
              </a:extLst>
            </p:cNvPr>
            <p:cNvSpPr txBox="1">
              <a:spLocks noChangeArrowheads="1"/>
            </p:cNvSpPr>
            <p:nvPr/>
          </p:nvSpPr>
          <p:spPr bwMode="auto">
            <a:xfrm>
              <a:off x="4359485" y="3319270"/>
              <a:ext cx="1603849" cy="6217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lnSpc>
                  <a:spcPct val="90000"/>
                </a:lnSpc>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available but not used</a:t>
              </a:r>
            </a:p>
          </p:txBody>
        </p:sp>
      </p:grpSp>
      <p:grpSp>
        <p:nvGrpSpPr>
          <p:cNvPr id="22" name="Group 21">
            <a:extLst>
              <a:ext uri="{FF2B5EF4-FFF2-40B4-BE49-F238E27FC236}">
                <a16:creationId xmlns:a16="http://schemas.microsoft.com/office/drawing/2014/main" id="{9DAB0D8A-F035-A446-BFCD-CB14C1FE358B}"/>
              </a:ext>
            </a:extLst>
          </p:cNvPr>
          <p:cNvGrpSpPr/>
          <p:nvPr/>
        </p:nvGrpSpPr>
        <p:grpSpPr>
          <a:xfrm>
            <a:off x="413916" y="2602494"/>
            <a:ext cx="6548469" cy="1595164"/>
            <a:chOff x="5629818" y="1776777"/>
            <a:chExt cx="8731293" cy="2126885"/>
          </a:xfrm>
        </p:grpSpPr>
        <p:sp>
          <p:nvSpPr>
            <p:cNvPr id="103" name="Rectangle 4">
              <a:extLst>
                <a:ext uri="{FF2B5EF4-FFF2-40B4-BE49-F238E27FC236}">
                  <a16:creationId xmlns:a16="http://schemas.microsoft.com/office/drawing/2014/main" id="{3906FFA2-1D5C-7540-9050-9ADF12840292}"/>
                </a:ext>
              </a:extLst>
            </p:cNvPr>
            <p:cNvSpPr txBox="1">
              <a:spLocks noChangeArrowheads="1"/>
            </p:cNvSpPr>
            <p:nvPr/>
          </p:nvSpPr>
          <p:spPr bwMode="auto">
            <a:xfrm>
              <a:off x="5629818" y="1776777"/>
              <a:ext cx="8731293" cy="21268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68580" tIns="34290" rIns="68580" bIns="3429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13122" indent="-213122" defTabSz="685800">
                <a:buFont typeface="Wingdings" charset="2"/>
                <a:buChar char="§"/>
                <a:defRPr/>
              </a:pPr>
              <a:r>
                <a:rPr lang="en-US" sz="2100" kern="0" dirty="0">
                  <a:solidFill>
                    <a:srgbClr val="000000"/>
                  </a:solidFill>
                  <a:latin typeface="Avenir Book" panose="020B0503020203020204" pitchFamily="34" charset="-78"/>
                  <a:cs typeface="Avenir Book" panose="020B0503020203020204" pitchFamily="34" charset="-78"/>
                </a:rPr>
                <a:t>TCP sending behavior : send </a:t>
              </a:r>
              <a:r>
                <a:rPr lang="en-US" sz="2100" kern="0" dirty="0" err="1">
                  <a:solidFill>
                    <a:srgbClr val="000000"/>
                  </a:solidFill>
                  <a:latin typeface="Avenir Book" panose="020B0503020203020204" pitchFamily="34" charset="-78"/>
                  <a:cs typeface="Avenir Book" panose="020B0503020203020204" pitchFamily="34" charset="-78"/>
                </a:rPr>
                <a:t>cwnd</a:t>
              </a:r>
              <a:r>
                <a:rPr lang="en-US" sz="2100" kern="0" dirty="0">
                  <a:solidFill>
                    <a:srgbClr val="000000"/>
                  </a:solidFill>
                  <a:latin typeface="Avenir Book" panose="020B0503020203020204" pitchFamily="34" charset="-78"/>
                  <a:cs typeface="Avenir Book" panose="020B0503020203020204" pitchFamily="34" charset="-78"/>
                </a:rPr>
                <a:t> bytes, wait RTT for ACKS, then send more </a:t>
              </a:r>
              <a:r>
                <a:rPr lang="en-US" sz="2100" kern="0" dirty="0" smtClean="0">
                  <a:solidFill>
                    <a:srgbClr val="000000"/>
                  </a:solidFill>
                  <a:latin typeface="Avenir Book" panose="020B0503020203020204" pitchFamily="34" charset="-78"/>
                  <a:cs typeface="Avenir Book" panose="020B0503020203020204" pitchFamily="34" charset="-78"/>
                </a:rPr>
                <a:t>bytes</a:t>
              </a:r>
              <a:endParaRPr lang="en-US" sz="2100" kern="0" dirty="0">
                <a:solidFill>
                  <a:srgbClr val="000000"/>
                </a:solidFill>
                <a:latin typeface="Avenir Book" panose="020B0503020203020204" pitchFamily="34" charset="-78"/>
                <a:cs typeface="Avenir Book" panose="020B0503020203020204" pitchFamily="34" charset="-78"/>
              </a:endParaRPr>
            </a:p>
          </p:txBody>
        </p:sp>
        <p:grpSp>
          <p:nvGrpSpPr>
            <p:cNvPr id="20" name="Group 19">
              <a:extLst>
                <a:ext uri="{FF2B5EF4-FFF2-40B4-BE49-F238E27FC236}">
                  <a16:creationId xmlns:a16="http://schemas.microsoft.com/office/drawing/2014/main" id="{57FB518A-5432-5D44-890D-C8AC56EDFDD2}"/>
                </a:ext>
              </a:extLst>
            </p:cNvPr>
            <p:cNvGrpSpPr/>
            <p:nvPr/>
          </p:nvGrpSpPr>
          <p:grpSpPr>
            <a:xfrm>
              <a:off x="7637575" y="2801472"/>
              <a:ext cx="3902668" cy="916407"/>
              <a:chOff x="6964099" y="2725803"/>
              <a:chExt cx="3902668" cy="916407"/>
            </a:xfrm>
          </p:grpSpPr>
          <p:sp>
            <p:nvSpPr>
              <p:cNvPr id="19" name="Rectangle 18">
                <a:extLst>
                  <a:ext uri="{FF2B5EF4-FFF2-40B4-BE49-F238E27FC236}">
                    <a16:creationId xmlns:a16="http://schemas.microsoft.com/office/drawing/2014/main" id="{C803E68F-787C-134C-96B7-EA9979048F4F}"/>
                  </a:ext>
                </a:extLst>
              </p:cNvPr>
              <p:cNvSpPr/>
              <p:nvPr/>
            </p:nvSpPr>
            <p:spPr>
              <a:xfrm>
                <a:off x="6964099" y="2725803"/>
                <a:ext cx="3902668" cy="88311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18" name="Group 17">
                <a:extLst>
                  <a:ext uri="{FF2B5EF4-FFF2-40B4-BE49-F238E27FC236}">
                    <a16:creationId xmlns:a16="http://schemas.microsoft.com/office/drawing/2014/main" id="{C32ED096-06AB-7A4D-A7B5-17961E51AD24}"/>
                  </a:ext>
                </a:extLst>
              </p:cNvPr>
              <p:cNvGrpSpPr/>
              <p:nvPr/>
            </p:nvGrpSpPr>
            <p:grpSpPr>
              <a:xfrm>
                <a:off x="6971183" y="2729395"/>
                <a:ext cx="3895584" cy="912815"/>
                <a:chOff x="6796562" y="3236920"/>
                <a:chExt cx="3895584" cy="912815"/>
              </a:xfrm>
            </p:grpSpPr>
            <p:sp>
              <p:nvSpPr>
                <p:cNvPr id="188" name="Text Box 79">
                  <a:extLst>
                    <a:ext uri="{FF2B5EF4-FFF2-40B4-BE49-F238E27FC236}">
                      <a16:creationId xmlns:a16="http://schemas.microsoft.com/office/drawing/2014/main" id="{15B5BFBD-DF38-5B40-87E5-F81F37DAA736}"/>
                    </a:ext>
                  </a:extLst>
                </p:cNvPr>
                <p:cNvSpPr txBox="1">
                  <a:spLocks noChangeArrowheads="1"/>
                </p:cNvSpPr>
                <p:nvPr/>
              </p:nvSpPr>
              <p:spPr bwMode="auto">
                <a:xfrm>
                  <a:off x="6796562" y="3380926"/>
                  <a:ext cx="1633354" cy="553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2100" dirty="0">
                      <a:solidFill>
                        <a:srgbClr val="000000"/>
                      </a:solidFill>
                      <a:latin typeface="Avenir Book" panose="020B0503020203020204" pitchFamily="34" charset="-78"/>
                      <a:cs typeface="Avenir Book" panose="020B0503020203020204" pitchFamily="34" charset="-78"/>
                    </a:rPr>
                    <a:t>TCP rate</a:t>
                  </a:r>
                  <a:endParaRPr lang="en-US" sz="1800" dirty="0">
                    <a:solidFill>
                      <a:srgbClr val="000000"/>
                    </a:solidFill>
                    <a:latin typeface="Avenir Book" panose="020B0503020203020204" pitchFamily="34" charset="-78"/>
                    <a:cs typeface="Avenir Book" panose="020B0503020203020204" pitchFamily="34" charset="-78"/>
                  </a:endParaRPr>
                </a:p>
              </p:txBody>
            </p:sp>
            <p:grpSp>
              <p:nvGrpSpPr>
                <p:cNvPr id="189" name="Group 82">
                  <a:extLst>
                    <a:ext uri="{FF2B5EF4-FFF2-40B4-BE49-F238E27FC236}">
                      <a16:creationId xmlns:a16="http://schemas.microsoft.com/office/drawing/2014/main" id="{0CAF5E9A-5B2C-B84F-AC89-1EFE7DC4B6AF}"/>
                    </a:ext>
                  </a:extLst>
                </p:cNvPr>
                <p:cNvGrpSpPr>
                  <a:grpSpLocks/>
                </p:cNvGrpSpPr>
                <p:nvPr/>
              </p:nvGrpSpPr>
              <p:grpSpPr bwMode="auto">
                <a:xfrm>
                  <a:off x="7996238" y="3451229"/>
                  <a:ext cx="928688" cy="493713"/>
                  <a:chOff x="4370" y="2312"/>
                  <a:chExt cx="585" cy="311"/>
                </a:xfrm>
              </p:grpSpPr>
              <p:sp>
                <p:nvSpPr>
                  <p:cNvPr id="190" name="Text Box 80">
                    <a:extLst>
                      <a:ext uri="{FF2B5EF4-FFF2-40B4-BE49-F238E27FC236}">
                        <a16:creationId xmlns:a16="http://schemas.microsoft.com/office/drawing/2014/main" id="{36C86FAE-252E-5441-8D9C-64BC30C08F21}"/>
                      </a:ext>
                    </a:extLst>
                  </p:cNvPr>
                  <p:cNvSpPr txBox="1">
                    <a:spLocks noChangeArrowheads="1"/>
                  </p:cNvSpPr>
                  <p:nvPr/>
                </p:nvSpPr>
                <p:spPr bwMode="auto">
                  <a:xfrm>
                    <a:off x="4370" y="2371"/>
                    <a:ext cx="58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a:t>
                    </a:r>
                  </a:p>
                </p:txBody>
              </p:sp>
              <p:sp>
                <p:nvSpPr>
                  <p:cNvPr id="191" name="Text Box 81">
                    <a:extLst>
                      <a:ext uri="{FF2B5EF4-FFF2-40B4-BE49-F238E27FC236}">
                        <a16:creationId xmlns:a16="http://schemas.microsoft.com/office/drawing/2014/main" id="{CFDD21D8-7DD6-9E4E-82CD-89F60D95E895}"/>
                      </a:ext>
                    </a:extLst>
                  </p:cNvPr>
                  <p:cNvSpPr txBox="1">
                    <a:spLocks noChangeArrowheads="1"/>
                  </p:cNvSpPr>
                  <p:nvPr/>
                </p:nvSpPr>
                <p:spPr bwMode="auto">
                  <a:xfrm>
                    <a:off x="4370" y="2312"/>
                    <a:ext cx="58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350" kern="0">
                        <a:solidFill>
                          <a:srgbClr val="000000"/>
                        </a:solidFill>
                        <a:latin typeface="Avenir Book" panose="020B0503020203020204" pitchFamily="34" charset="-78"/>
                        <a:cs typeface="Avenir Book" panose="020B0503020203020204" pitchFamily="34" charset="-78"/>
                      </a:rPr>
                      <a:t>~</a:t>
                    </a:r>
                  </a:p>
                </p:txBody>
              </p:sp>
            </p:grpSp>
            <p:grpSp>
              <p:nvGrpSpPr>
                <p:cNvPr id="192" name="Group 86">
                  <a:extLst>
                    <a:ext uri="{FF2B5EF4-FFF2-40B4-BE49-F238E27FC236}">
                      <a16:creationId xmlns:a16="http://schemas.microsoft.com/office/drawing/2014/main" id="{A6A8A6BC-4690-FD46-A7A2-F81368063A97}"/>
                    </a:ext>
                  </a:extLst>
                </p:cNvPr>
                <p:cNvGrpSpPr>
                  <a:grpSpLocks/>
                </p:cNvGrpSpPr>
                <p:nvPr/>
              </p:nvGrpSpPr>
              <p:grpSpPr bwMode="auto">
                <a:xfrm>
                  <a:off x="8528050" y="3236920"/>
                  <a:ext cx="981074" cy="912815"/>
                  <a:chOff x="4466" y="2271"/>
                  <a:chExt cx="618" cy="575"/>
                </a:xfrm>
              </p:grpSpPr>
              <p:sp>
                <p:nvSpPr>
                  <p:cNvPr id="193" name="Text Box 83">
                    <a:extLst>
                      <a:ext uri="{FF2B5EF4-FFF2-40B4-BE49-F238E27FC236}">
                        <a16:creationId xmlns:a16="http://schemas.microsoft.com/office/drawing/2014/main" id="{2EABE0BC-E93A-7840-BC78-8917BD66E877}"/>
                      </a:ext>
                    </a:extLst>
                  </p:cNvPr>
                  <p:cNvSpPr txBox="1">
                    <a:spLocks noChangeArrowheads="1"/>
                  </p:cNvSpPr>
                  <p:nvPr/>
                </p:nvSpPr>
                <p:spPr bwMode="auto">
                  <a:xfrm>
                    <a:off x="4466" y="2271"/>
                    <a:ext cx="618" cy="3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800" kern="0" dirty="0" err="1">
                        <a:solidFill>
                          <a:srgbClr val="000000"/>
                        </a:solidFill>
                        <a:latin typeface="Avenir Book" panose="020B0503020203020204" pitchFamily="34" charset="-78"/>
                        <a:cs typeface="Avenir Book" panose="020B0503020203020204" pitchFamily="34" charset="-78"/>
                      </a:rPr>
                      <a:t>cwnd</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194" name="Text Box 84">
                    <a:extLst>
                      <a:ext uri="{FF2B5EF4-FFF2-40B4-BE49-F238E27FC236}">
                        <a16:creationId xmlns:a16="http://schemas.microsoft.com/office/drawing/2014/main" id="{FC380433-330D-4342-82B3-E71BEB72AF06}"/>
                      </a:ext>
                    </a:extLst>
                  </p:cNvPr>
                  <p:cNvSpPr txBox="1">
                    <a:spLocks noChangeArrowheads="1"/>
                  </p:cNvSpPr>
                  <p:nvPr/>
                </p:nvSpPr>
                <p:spPr bwMode="auto">
                  <a:xfrm>
                    <a:off x="4525" y="2536"/>
                    <a:ext cx="501" cy="3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800" kern="0" dirty="0">
                        <a:solidFill>
                          <a:srgbClr val="000000"/>
                        </a:solidFill>
                        <a:latin typeface="Avenir Book" panose="020B0503020203020204" pitchFamily="34" charset="-78"/>
                        <a:cs typeface="Avenir Book" panose="020B0503020203020204" pitchFamily="34" charset="-78"/>
                      </a:rPr>
                      <a:t>RTT</a:t>
                    </a:r>
                  </a:p>
                </p:txBody>
              </p:sp>
              <p:sp>
                <p:nvSpPr>
                  <p:cNvPr id="195" name="Line 85">
                    <a:extLst>
                      <a:ext uri="{FF2B5EF4-FFF2-40B4-BE49-F238E27FC236}">
                        <a16:creationId xmlns:a16="http://schemas.microsoft.com/office/drawing/2014/main" id="{1B9F9DB8-E2FB-AE45-88BA-CC221F1D6597}"/>
                      </a:ext>
                    </a:extLst>
                  </p:cNvPr>
                  <p:cNvSpPr>
                    <a:spLocks noChangeShapeType="1"/>
                  </p:cNvSpPr>
                  <p:nvPr/>
                </p:nvSpPr>
                <p:spPr bwMode="auto">
                  <a:xfrm>
                    <a:off x="4583" y="2536"/>
                    <a:ext cx="384"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5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96" name="Text Box 87">
                  <a:extLst>
                    <a:ext uri="{FF2B5EF4-FFF2-40B4-BE49-F238E27FC236}">
                      <a16:creationId xmlns:a16="http://schemas.microsoft.com/office/drawing/2014/main" id="{2A51BBA4-2F14-2F4F-A04D-EFFFF36AF41D}"/>
                    </a:ext>
                  </a:extLst>
                </p:cNvPr>
                <p:cNvSpPr txBox="1">
                  <a:spLocks noChangeArrowheads="1"/>
                </p:cNvSpPr>
                <p:nvPr/>
              </p:nvSpPr>
              <p:spPr bwMode="auto">
                <a:xfrm>
                  <a:off x="9358019" y="3444301"/>
                  <a:ext cx="1334127" cy="430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bytes/sec</a:t>
                  </a:r>
                </a:p>
              </p:txBody>
            </p:sp>
          </p:grpSp>
        </p:grpSp>
      </p:grpSp>
      <p:grpSp>
        <p:nvGrpSpPr>
          <p:cNvPr id="21" name="Group 20">
            <a:extLst>
              <a:ext uri="{FF2B5EF4-FFF2-40B4-BE49-F238E27FC236}">
                <a16:creationId xmlns:a16="http://schemas.microsoft.com/office/drawing/2014/main" id="{0B0449D2-8107-EC4E-BA6E-0B53574C5B7E}"/>
              </a:ext>
            </a:extLst>
          </p:cNvPr>
          <p:cNvGrpSpPr/>
          <p:nvPr/>
        </p:nvGrpSpPr>
        <p:grpSpPr>
          <a:xfrm>
            <a:off x="9073883" y="3040433"/>
            <a:ext cx="1245685" cy="1057469"/>
            <a:chOff x="2327097" y="2874002"/>
            <a:chExt cx="1660913" cy="1409958"/>
          </a:xfrm>
        </p:grpSpPr>
        <p:sp>
          <p:nvSpPr>
            <p:cNvPr id="171" name="Text Box 58">
              <a:extLst>
                <a:ext uri="{FF2B5EF4-FFF2-40B4-BE49-F238E27FC236}">
                  <a16:creationId xmlns:a16="http://schemas.microsoft.com/office/drawing/2014/main" id="{245049EB-D632-CE4C-A587-BA819860D407}"/>
                </a:ext>
              </a:extLst>
            </p:cNvPr>
            <p:cNvSpPr txBox="1">
              <a:spLocks noChangeArrowheads="1"/>
            </p:cNvSpPr>
            <p:nvPr/>
          </p:nvSpPr>
          <p:spPr bwMode="auto">
            <a:xfrm>
              <a:off x="2327097" y="3412952"/>
              <a:ext cx="1660913" cy="8710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defTabSz="685800" eaLnBrk="0" fontAlgn="base" hangingPunct="0">
                <a:lnSpc>
                  <a:spcPct val="90000"/>
                </a:lnSpc>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sent, </a:t>
              </a:r>
              <a:r>
                <a:rPr lang="en-US" altLang="en-US" sz="1350" kern="0" dirty="0" err="1">
                  <a:solidFill>
                    <a:srgbClr val="000000"/>
                  </a:solidFill>
                  <a:latin typeface="Avenir Book" panose="020B0503020203020204" pitchFamily="34" charset="-78"/>
                  <a:cs typeface="Avenir Book" panose="020B0503020203020204" pitchFamily="34" charset="-78"/>
                </a:rPr>
                <a:t>bu</a:t>
              </a:r>
              <a:r>
                <a:rPr lang="en-US" altLang="en-US" sz="1350" kern="0" dirty="0">
                  <a:solidFill>
                    <a:srgbClr val="000000"/>
                  </a:solidFill>
                  <a:latin typeface="Avenir Book" panose="020B0503020203020204" pitchFamily="34" charset="-78"/>
                  <a:cs typeface="Avenir Book" panose="020B0503020203020204" pitchFamily="34" charset="-78"/>
                </a:rPr>
                <a:t>t not-yet </a:t>
              </a:r>
              <a:r>
                <a:rPr lang="en-US" altLang="en-US" sz="1350" kern="0" dirty="0" err="1">
                  <a:solidFill>
                    <a:srgbClr val="000000"/>
                  </a:solidFill>
                  <a:latin typeface="Avenir Book" panose="020B0503020203020204" pitchFamily="34" charset="-78"/>
                  <a:cs typeface="Avenir Book" panose="020B0503020203020204" pitchFamily="34" charset="-78"/>
                </a:rPr>
                <a:t>ACKed</a:t>
              </a:r>
              <a:r>
                <a:rPr lang="en-US" altLang="en-US" sz="1350" kern="0" dirty="0">
                  <a:solidFill>
                    <a:srgbClr val="000000"/>
                  </a:solidFill>
                  <a:latin typeface="Avenir Book" panose="020B0503020203020204" pitchFamily="34" charset="-78"/>
                  <a:cs typeface="Avenir Book" panose="020B0503020203020204" pitchFamily="34" charset="-78"/>
                </a:rPr>
                <a:t> </a:t>
              </a:r>
            </a:p>
            <a:p>
              <a:pPr defTabSz="685800" eaLnBrk="0" fontAlgn="base" hangingPunct="0">
                <a:lnSpc>
                  <a:spcPct val="90000"/>
                </a:lnSpc>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a:t>
              </a:r>
              <a:r>
                <a:rPr lang="en-US" altLang="ja-JP" sz="1350" kern="0" dirty="0">
                  <a:solidFill>
                    <a:srgbClr val="000000"/>
                  </a:solidFill>
                  <a:latin typeface="Avenir Book" panose="020B0503020203020204" pitchFamily="34" charset="-78"/>
                  <a:cs typeface="Avenir Book" panose="020B0503020203020204" pitchFamily="34" charset="-78"/>
                </a:rPr>
                <a:t>in-flight”)</a:t>
              </a:r>
              <a:endParaRPr lang="en-US" altLang="en-US" sz="1200" kern="0" dirty="0">
                <a:solidFill>
                  <a:srgbClr val="000000"/>
                </a:solidFill>
                <a:latin typeface="Avenir Book" panose="020B0503020203020204" pitchFamily="34" charset="-78"/>
                <a:cs typeface="Avenir Book" panose="020B0503020203020204" pitchFamily="34" charset="-78"/>
              </a:endParaRPr>
            </a:p>
          </p:txBody>
        </p:sp>
        <p:grpSp>
          <p:nvGrpSpPr>
            <p:cNvPr id="12" name="Group 11">
              <a:extLst>
                <a:ext uri="{FF2B5EF4-FFF2-40B4-BE49-F238E27FC236}">
                  <a16:creationId xmlns:a16="http://schemas.microsoft.com/office/drawing/2014/main" id="{8036A4AF-C412-6643-BB9E-A6741086FD03}"/>
                </a:ext>
              </a:extLst>
            </p:cNvPr>
            <p:cNvGrpSpPr/>
            <p:nvPr/>
          </p:nvGrpSpPr>
          <p:grpSpPr>
            <a:xfrm>
              <a:off x="2644060" y="2874002"/>
              <a:ext cx="1201888" cy="658131"/>
              <a:chOff x="2644060" y="2874003"/>
              <a:chExt cx="1201888" cy="635450"/>
            </a:xfrm>
          </p:grpSpPr>
          <p:sp>
            <p:nvSpPr>
              <p:cNvPr id="167" name="Line 51">
                <a:extLst>
                  <a:ext uri="{FF2B5EF4-FFF2-40B4-BE49-F238E27FC236}">
                    <a16:creationId xmlns:a16="http://schemas.microsoft.com/office/drawing/2014/main" id="{82259C8B-8E68-3B45-95EF-6297D889F723}"/>
                  </a:ext>
                </a:extLst>
              </p:cNvPr>
              <p:cNvSpPr>
                <a:spLocks noChangeShapeType="1"/>
              </p:cNvSpPr>
              <p:nvPr/>
            </p:nvSpPr>
            <p:spPr bwMode="auto">
              <a:xfrm>
                <a:off x="2644060" y="2874003"/>
                <a:ext cx="1201888"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cxnSp>
            <p:nvCxnSpPr>
              <p:cNvPr id="8" name="Straight Connector 7">
                <a:extLst>
                  <a:ext uri="{FF2B5EF4-FFF2-40B4-BE49-F238E27FC236}">
                    <a16:creationId xmlns:a16="http://schemas.microsoft.com/office/drawing/2014/main" id="{9E977076-799D-1F4B-B884-156CBD02FF8A}"/>
                  </a:ext>
                </a:extLst>
              </p:cNvPr>
              <p:cNvCxnSpPr>
                <a:cxnSpLocks/>
              </p:cNvCxnSpPr>
              <p:nvPr/>
            </p:nvCxnSpPr>
            <p:spPr>
              <a:xfrm>
                <a:off x="2850877" y="2898008"/>
                <a:ext cx="0" cy="61144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88" name="Rectangle 3">
            <a:extLst>
              <a:ext uri="{FF2B5EF4-FFF2-40B4-BE49-F238E27FC236}">
                <a16:creationId xmlns:a16="http://schemas.microsoft.com/office/drawing/2014/main" id="{D469BBE5-2D5E-1245-BE57-AED04CA89E18}"/>
              </a:ext>
            </a:extLst>
          </p:cNvPr>
          <p:cNvSpPr>
            <a:spLocks noGrp="1" noChangeArrowheads="1"/>
          </p:cNvSpPr>
          <p:nvPr>
            <p:ph idx="1"/>
          </p:nvPr>
        </p:nvSpPr>
        <p:spPr>
          <a:xfrm>
            <a:off x="223394" y="788784"/>
            <a:ext cx="10741093" cy="778430"/>
          </a:xfrm>
        </p:spPr>
        <p:txBody>
          <a:bodyPr>
            <a:normAutofit/>
          </a:bodyPr>
          <a:lstStyle/>
          <a:p>
            <a:pPr marL="350044" indent="-252413">
              <a:defRPr/>
            </a:pPr>
            <a:r>
              <a:rPr lang="en-US" sz="2100" dirty="0" smtClean="0">
                <a:latin typeface="Avenir Book" panose="020B0503020203020204" pitchFamily="34" charset="-78"/>
                <a:cs typeface="Avenir Book" panose="020B0503020203020204" pitchFamily="34" charset="-78"/>
              </a:rPr>
              <a:t>Senders need to adapt/tune the sending rate </a:t>
            </a:r>
          </a:p>
          <a:p>
            <a:pPr marL="807244" lvl="1" indent="-252413">
              <a:defRPr/>
            </a:pPr>
            <a:r>
              <a:rPr lang="en-US" sz="1600" dirty="0">
                <a:latin typeface="Avenir Book" panose="020B0503020203020204" pitchFamily="34" charset="-78"/>
                <a:cs typeface="Avenir Book" panose="020B0503020203020204" pitchFamily="34" charset="-78"/>
                <a:sym typeface="Wingdings" panose="05000000000000000000" pitchFamily="2" charset="2"/>
              </a:rPr>
              <a:t>H</a:t>
            </a:r>
            <a:r>
              <a:rPr lang="en-US" sz="1600" dirty="0" smtClean="0">
                <a:latin typeface="Avenir Book" panose="020B0503020203020204" pitchFamily="34" charset="-78"/>
                <a:cs typeface="Avenir Book" panose="020B0503020203020204" pitchFamily="34" charset="-78"/>
                <a:sym typeface="Wingdings" panose="05000000000000000000" pitchFamily="2" charset="2"/>
              </a:rPr>
              <a:t>ow many bytes are inside the network  called </a:t>
            </a:r>
            <a:r>
              <a:rPr lang="en-US" sz="1600" dirty="0" smtClean="0">
                <a:solidFill>
                  <a:srgbClr val="C00000"/>
                </a:solidFill>
                <a:latin typeface="Avenir Book" panose="020B0503020203020204" pitchFamily="34" charset="-78"/>
                <a:cs typeface="Avenir Book" panose="020B0503020203020204" pitchFamily="34" charset="-78"/>
                <a:sym typeface="Wingdings" panose="05000000000000000000" pitchFamily="2" charset="2"/>
              </a:rPr>
              <a:t>congestion window </a:t>
            </a:r>
            <a:r>
              <a:rPr lang="en-US" sz="1600" dirty="0" smtClean="0">
                <a:latin typeface="Avenir Book" panose="020B0503020203020204" pitchFamily="34" charset="-78"/>
                <a:cs typeface="Avenir Book" panose="020B0503020203020204" pitchFamily="34" charset="-78"/>
                <a:sym typeface="Wingdings" panose="05000000000000000000" pitchFamily="2" charset="2"/>
              </a:rPr>
              <a:t>or </a:t>
            </a:r>
            <a:r>
              <a:rPr lang="en-US" sz="1600" dirty="0" err="1" smtClean="0">
                <a:solidFill>
                  <a:srgbClr val="C00000"/>
                </a:solidFill>
                <a:latin typeface="Avenir Book" panose="020B0503020203020204" pitchFamily="34" charset="-78"/>
                <a:cs typeface="Avenir Book" panose="020B0503020203020204" pitchFamily="34" charset="-78"/>
                <a:sym typeface="Wingdings" panose="05000000000000000000" pitchFamily="2" charset="2"/>
              </a:rPr>
              <a:t>cwnd</a:t>
            </a:r>
            <a:endParaRPr lang="en-US" sz="1600" dirty="0" smtClean="0">
              <a:solidFill>
                <a:srgbClr val="C00000"/>
              </a:solidFill>
              <a:latin typeface="Avenir Book" panose="020B0503020203020204" pitchFamily="34" charset="-78"/>
              <a:cs typeface="Avenir Book" panose="020B0503020203020204" pitchFamily="34" charset="-78"/>
              <a:sym typeface="Wingdings" panose="05000000000000000000" pitchFamily="2" charset="2"/>
            </a:endParaRPr>
          </a:p>
          <a:p>
            <a:pPr marL="97631" indent="0">
              <a:buNone/>
              <a:defRPr/>
            </a:pPr>
            <a:endParaRPr lang="en-US" sz="2000" dirty="0">
              <a:latin typeface="Avenir Book" panose="020B0503020203020204" pitchFamily="34" charset="-78"/>
              <a:cs typeface="Avenir Book" panose="020B0503020203020204" pitchFamily="34" charset="-78"/>
            </a:endParaRPr>
          </a:p>
        </p:txBody>
      </p:sp>
      <p:sp>
        <p:nvSpPr>
          <p:cNvPr id="91" name="Rectangle 3">
            <a:extLst>
              <a:ext uri="{FF2B5EF4-FFF2-40B4-BE49-F238E27FC236}">
                <a16:creationId xmlns:a16="http://schemas.microsoft.com/office/drawing/2014/main" id="{A0DE5D89-38AB-C14E-891D-428C6A0ADF69}"/>
              </a:ext>
            </a:extLst>
          </p:cNvPr>
          <p:cNvSpPr txBox="1">
            <a:spLocks noChangeArrowheads="1"/>
          </p:cNvSpPr>
          <p:nvPr/>
        </p:nvSpPr>
        <p:spPr bwMode="auto">
          <a:xfrm>
            <a:off x="492959" y="4442718"/>
            <a:ext cx="9469145" cy="9557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68580" tIns="34290" rIns="68580" bIns="3429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13122" indent="-213122" defTabSz="685800">
              <a:lnSpc>
                <a:spcPct val="90000"/>
              </a:lnSpc>
              <a:buFont typeface="Wingdings" charset="2"/>
              <a:buChar char="§"/>
              <a:defRPr/>
            </a:pPr>
            <a:r>
              <a:rPr lang="en-US" sz="2100" kern="0" dirty="0" err="1" smtClean="0">
                <a:solidFill>
                  <a:srgbClr val="000000"/>
                </a:solidFill>
                <a:latin typeface="Avenir Book" panose="020B0503020203020204" pitchFamily="34" charset="-78"/>
                <a:cs typeface="Avenir Book" panose="020B0503020203020204" pitchFamily="34" charset="-78"/>
              </a:rPr>
              <a:t>cwnd</a:t>
            </a:r>
            <a:r>
              <a:rPr lang="en-US" sz="2100" kern="0" dirty="0" smtClean="0">
                <a:solidFill>
                  <a:srgbClr val="000000"/>
                </a:solidFill>
                <a:latin typeface="Avenir Book" panose="020B0503020203020204" pitchFamily="34" charset="-78"/>
                <a:cs typeface="Avenir Book" panose="020B0503020203020204" pitchFamily="34" charset="-78"/>
              </a:rPr>
              <a:t> is dynamically adjusted in response to observed network congestion 	</a:t>
            </a:r>
            <a:r>
              <a:rPr lang="en-US" sz="2100" kern="0" dirty="0" smtClean="0">
                <a:solidFill>
                  <a:srgbClr val="000000"/>
                </a:solidFill>
                <a:latin typeface="Avenir Book" panose="020B0503020203020204" pitchFamily="34" charset="-78"/>
                <a:cs typeface="Avenir Book" panose="020B0503020203020204" pitchFamily="34" charset="-78"/>
                <a:sym typeface="Wingdings" panose="05000000000000000000" pitchFamily="2" charset="2"/>
              </a:rPr>
              <a:t> I</a:t>
            </a:r>
            <a:r>
              <a:rPr lang="en-US" sz="2100" kern="0" dirty="0" smtClean="0">
                <a:solidFill>
                  <a:srgbClr val="000000"/>
                </a:solidFill>
                <a:latin typeface="Avenir Book" panose="020B0503020203020204" pitchFamily="34" charset="-78"/>
                <a:cs typeface="Avenir Book" panose="020B0503020203020204" pitchFamily="34" charset="-78"/>
              </a:rPr>
              <a:t>mplementing </a:t>
            </a:r>
            <a:r>
              <a:rPr lang="en-US" sz="2100" kern="0" dirty="0" smtClean="0">
                <a:solidFill>
                  <a:srgbClr val="C00000"/>
                </a:solidFill>
                <a:latin typeface="Avenir Book" panose="020B0503020203020204" pitchFamily="34" charset="-78"/>
                <a:cs typeface="Avenir Book" panose="020B0503020203020204" pitchFamily="34" charset="-78"/>
              </a:rPr>
              <a:t>TCP congestion control</a:t>
            </a:r>
          </a:p>
          <a:p>
            <a:pPr marL="213122" indent="-213122" defTabSz="685800">
              <a:buFont typeface="Wingdings" charset="2"/>
              <a:buChar char="§"/>
              <a:defRPr/>
            </a:pPr>
            <a:endParaRPr lang="en-US" sz="2100" kern="0" dirty="0">
              <a:solidFill>
                <a:srgbClr val="000000"/>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357598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ssolve">
                                      <p:cBhvr>
                                        <p:cTn id="22" dur="500"/>
                                        <p:tgtEl>
                                          <p:spTgt spid="14"/>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98"/>
                                        </p:tgtEl>
                                        <p:attrNameLst>
                                          <p:attrName>style.visibility</p:attrName>
                                        </p:attrNameLst>
                                      </p:cBhvr>
                                      <p:to>
                                        <p:strVal val="visible"/>
                                      </p:to>
                                    </p:set>
                                    <p:animEffect transition="in" filter="dissolve">
                                      <p:cBhvr>
                                        <p:cTn id="25" dur="500"/>
                                        <p:tgtEl>
                                          <p:spTgt spid="19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dissolv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dissolve">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9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animBg="1"/>
    </p:bldLst>
  </p:timing>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47814</TotalTime>
  <Words>2076</Words>
  <Application>Microsoft Office PowerPoint</Application>
  <PresentationFormat>Widescreen</PresentationFormat>
  <Paragraphs>513</Paragraphs>
  <Slides>27</Slides>
  <Notes>26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ＭＳ Ｐゴシック</vt:lpstr>
      <vt:lpstr>Arial</vt:lpstr>
      <vt:lpstr>Avenir Book</vt:lpstr>
      <vt:lpstr>Calibri</vt:lpstr>
      <vt:lpstr>Calibri Light</vt:lpstr>
      <vt:lpstr>Cambria Math</vt:lpstr>
      <vt:lpstr>Comic Sans MS</vt:lpstr>
      <vt:lpstr>Symbol</vt:lpstr>
      <vt:lpstr>Tahoma</vt:lpstr>
      <vt:lpstr>Times New Roman</vt:lpstr>
      <vt:lpstr>Wingdings</vt:lpstr>
      <vt:lpstr>Presentation Template 13_9_21</vt:lpstr>
      <vt:lpstr> Computer Networks II  TCP Congestion Control TCP Tahoe and TCP Reno</vt:lpstr>
      <vt:lpstr>Network Congestion</vt:lpstr>
      <vt:lpstr>Effects of Congestion</vt:lpstr>
      <vt:lpstr>Effects of Congestion</vt:lpstr>
      <vt:lpstr>Challenges of Congestion Control</vt:lpstr>
      <vt:lpstr>Challenges of Congestion Control</vt:lpstr>
      <vt:lpstr>Challenges of Congestion Control</vt:lpstr>
      <vt:lpstr>Challenges of Congestion Control</vt:lpstr>
      <vt:lpstr>TCP Congestion Control</vt:lpstr>
      <vt:lpstr>TCP Congestion Control: AIMD</vt:lpstr>
      <vt:lpstr>TCP Tahoe</vt:lpstr>
      <vt:lpstr>TCP slow start </vt:lpstr>
      <vt:lpstr>TCP Slow Start </vt:lpstr>
      <vt:lpstr>TCP Congestion Avoidance</vt:lpstr>
      <vt:lpstr>TCP Congestion Avoidance</vt:lpstr>
      <vt:lpstr>TCP Congestion Avoidance</vt:lpstr>
      <vt:lpstr>TCP Congestion Avoidance</vt:lpstr>
      <vt:lpstr>Packet/ACK Drop</vt:lpstr>
      <vt:lpstr>TCP Fast Retransmit</vt:lpstr>
      <vt:lpstr>TCP Tahoe: Slow start followed by additive increase </vt:lpstr>
      <vt:lpstr>TCP Tahoe</vt:lpstr>
      <vt:lpstr>TCP Reno</vt:lpstr>
      <vt:lpstr>Fast Recovery</vt:lpstr>
      <vt:lpstr>TCP Reno vs TCP Tahoe</vt:lpstr>
      <vt:lpstr>TCP Reno: TCP Tahoe + Fast recovery </vt:lpstr>
      <vt:lpstr>TCP Throughput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Apal</cp:lastModifiedBy>
  <cp:revision>880</cp:revision>
  <cp:lastPrinted>2024-04-02T13:22:30Z</cp:lastPrinted>
  <dcterms:created xsi:type="dcterms:W3CDTF">2021-09-13T14:43:22Z</dcterms:created>
  <dcterms:modified xsi:type="dcterms:W3CDTF">2024-04-03T08:31:13Z</dcterms:modified>
</cp:coreProperties>
</file>