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5"/>
  </p:notesMasterIdLst>
  <p:handoutMasterIdLst>
    <p:handoutMasterId r:id="rId26"/>
  </p:handoutMasterIdLst>
  <p:sldIdLst>
    <p:sldId id="265" r:id="rId2"/>
    <p:sldId id="658" r:id="rId3"/>
    <p:sldId id="659" r:id="rId4"/>
    <p:sldId id="660" r:id="rId5"/>
    <p:sldId id="674" r:id="rId6"/>
    <p:sldId id="662" r:id="rId7"/>
    <p:sldId id="663" r:id="rId8"/>
    <p:sldId id="664" r:id="rId9"/>
    <p:sldId id="652" r:id="rId10"/>
    <p:sldId id="632" r:id="rId11"/>
    <p:sldId id="633" r:id="rId12"/>
    <p:sldId id="634" r:id="rId13"/>
    <p:sldId id="670" r:id="rId14"/>
    <p:sldId id="671" r:id="rId15"/>
    <p:sldId id="672" r:id="rId16"/>
    <p:sldId id="675" r:id="rId17"/>
    <p:sldId id="638" r:id="rId18"/>
    <p:sldId id="642" r:id="rId19"/>
    <p:sldId id="643" r:id="rId20"/>
    <p:sldId id="676" r:id="rId21"/>
    <p:sldId id="677" r:id="rId22"/>
    <p:sldId id="678" r:id="rId23"/>
    <p:sldId id="644" r:id="rId24"/>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08-04-2024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08-04-2024</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08/04/2024 18:39</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28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190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46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13</a:t>
            </a:fld>
            <a:endParaRPr lang="en-US" sz="1200" smtClean="0"/>
          </a:p>
        </p:txBody>
      </p:sp>
    </p:spTree>
    <p:extLst>
      <p:ext uri="{BB962C8B-B14F-4D97-AF65-F5344CB8AC3E}">
        <p14:creationId xmlns:p14="http://schemas.microsoft.com/office/powerpoint/2010/main" val="306749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23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037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81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17</a:t>
            </a:fld>
            <a:endParaRPr lang="en-US" sz="1200" smtClean="0"/>
          </a:p>
        </p:txBody>
      </p:sp>
    </p:spTree>
    <p:extLst>
      <p:ext uri="{BB962C8B-B14F-4D97-AF65-F5344CB8AC3E}">
        <p14:creationId xmlns:p14="http://schemas.microsoft.com/office/powerpoint/2010/main" val="2877513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697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24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043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037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47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7015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72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50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41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3668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6</a:t>
            </a:fld>
            <a:endParaRPr lang="en-US"/>
          </a:p>
        </p:txBody>
      </p:sp>
    </p:spTree>
    <p:extLst>
      <p:ext uri="{BB962C8B-B14F-4D97-AF65-F5344CB8AC3E}">
        <p14:creationId xmlns:p14="http://schemas.microsoft.com/office/powerpoint/2010/main" val="435668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latin typeface="Calibri" charset="0"/>
                <a:ea typeface="Arial" charset="0"/>
                <a:cs typeface="Arial" charset="0"/>
              </a:rPr>
              <a:pPr/>
              <a:t>7</a:t>
            </a:fld>
            <a:endParaRPr lang="en-US">
              <a:latin typeface="Calibri" charset="0"/>
              <a:ea typeface="Arial" charset="0"/>
              <a:cs typeface="Arial" charset="0"/>
            </a:endParaRPr>
          </a:p>
        </p:txBody>
      </p:sp>
    </p:spTree>
    <p:extLst>
      <p:ext uri="{BB962C8B-B14F-4D97-AF65-F5344CB8AC3E}">
        <p14:creationId xmlns:p14="http://schemas.microsoft.com/office/powerpoint/2010/main" val="371172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ns2.</a:t>
            </a:r>
          </a:p>
        </p:txBody>
      </p:sp>
      <p:sp>
        <p:nvSpPr>
          <p:cNvPr id="4" name="Slide Number Placeholder 3"/>
          <p:cNvSpPr>
            <a:spLocks noGrp="1"/>
          </p:cNvSpPr>
          <p:nvPr>
            <p:ph type="sldNum" sz="quarter" idx="10"/>
          </p:nvPr>
        </p:nvSpPr>
        <p:spPr/>
        <p:txBody>
          <a:bodyPr/>
          <a:lstStyle/>
          <a:p>
            <a:fld id="{9026EA2B-EFC1-4DB2-A297-B21C4C7A67B1}" type="slidenum">
              <a:rPr lang="en-US" smtClean="0"/>
              <a:pPr/>
              <a:t>8</a:t>
            </a:fld>
            <a:endParaRPr lang="en-US"/>
          </a:p>
        </p:txBody>
      </p:sp>
    </p:spTree>
    <p:extLst>
      <p:ext uri="{BB962C8B-B14F-4D97-AF65-F5344CB8AC3E}">
        <p14:creationId xmlns:p14="http://schemas.microsoft.com/office/powerpoint/2010/main" val="1819738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9</a:t>
            </a:fld>
            <a:endParaRPr lang="en-US" sz="1200" smtClean="0"/>
          </a:p>
        </p:txBody>
      </p:sp>
    </p:spTree>
    <p:extLst>
      <p:ext uri="{BB962C8B-B14F-4D97-AF65-F5344CB8AC3E}">
        <p14:creationId xmlns:p14="http://schemas.microsoft.com/office/powerpoint/2010/main" val="137035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36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6578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7748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5229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17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0850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916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659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2787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460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5716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620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4/8/2024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126290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a:latin typeface="Avenir Book" panose="020B0503020203020204" pitchFamily="34" charset="-78"/>
                <a:cs typeface="Avenir Book" panose="020B0503020203020204" pitchFamily="34" charset="-78"/>
              </a:rPr>
              <a:t>Computer </a:t>
            </a:r>
            <a:r>
              <a:rPr lang="en-US" sz="3200" smtClean="0">
                <a:latin typeface="Avenir Book" panose="020B0503020203020204" pitchFamily="34" charset="-78"/>
                <a:cs typeface="Avenir Book" panose="020B0503020203020204" pitchFamily="34" charset="-78"/>
              </a:rPr>
              <a:t>Networks II</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smtClean="0">
                <a:latin typeface="Avenir Book" panose="020B0503020203020204" pitchFamily="34" charset="-78"/>
                <a:cs typeface="Avenir Book" panose="020B0503020203020204" pitchFamily="34" charset="-78"/>
              </a:rPr>
              <a:t>TCP</a:t>
            </a:r>
            <a:r>
              <a:rPr lang="en-US" sz="3200" dirty="0">
                <a:latin typeface="Avenir Book" panose="020B0503020203020204" pitchFamily="34" charset="-78"/>
                <a:cs typeface="Avenir Book" panose="020B0503020203020204" pitchFamily="34" charset="-78"/>
              </a:rPr>
              <a:t> </a:t>
            </a:r>
            <a:r>
              <a:rPr lang="en-US" sz="3200" dirty="0" smtClean="0">
                <a:latin typeface="Avenir Book" panose="020B0503020203020204" pitchFamily="34" charset="-78"/>
                <a:cs typeface="Avenir Book" panose="020B0503020203020204" pitchFamily="34" charset="-78"/>
              </a:rPr>
              <a:t>Congestion and Flow </a:t>
            </a:r>
            <a:r>
              <a:rPr lang="en-US" sz="3200" dirty="0">
                <a:latin typeface="Avenir Book" panose="020B0503020203020204" pitchFamily="34" charset="-78"/>
                <a:cs typeface="Avenir Book" panose="020B0503020203020204" pitchFamily="34" charset="-78"/>
              </a:rPr>
              <a:t>Control</a:t>
            </a:r>
            <a:br>
              <a:rPr lang="en-US" sz="3200" dirty="0">
                <a:latin typeface="Avenir Book" panose="020B0503020203020204" pitchFamily="34" charset="-78"/>
                <a:cs typeface="Avenir Book" panose="020B0503020203020204" pitchFamily="34" charset="-78"/>
              </a:rPr>
            </a:br>
            <a:r>
              <a:rPr lang="en-US" sz="2200" dirty="0" smtClean="0">
                <a:latin typeface="Avenir Book" panose="020B0503020203020204" pitchFamily="34" charset="-78"/>
                <a:cs typeface="Avenir Book" panose="020B0503020203020204" pitchFamily="34" charset="-78"/>
              </a:rPr>
              <a:t>Other Variants, TCP Fairness, Flow Control</a:t>
            </a:r>
            <a:endParaRPr lang="en-US" sz="2200" dirty="0">
              <a:latin typeface="Avenir Book" panose="020B0503020203020204" pitchFamily="34" charset="-78"/>
              <a:cs typeface="Avenir Book" panose="020B0503020203020204" pitchFamily="34" charset="-78"/>
            </a:endParaRP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6393" y="575481"/>
            <a:ext cx="8544983" cy="670967"/>
          </a:xfrm>
        </p:spPr>
        <p:txBody>
          <a:bodyPr>
            <a:normAutofit/>
          </a:bodyPr>
          <a:lstStyle/>
          <a:p>
            <a:r>
              <a:rPr lang="en-US" sz="3600" dirty="0"/>
              <a:t>TCP round trip time, timeout</a:t>
            </a:r>
            <a:endParaRPr lang="en-US" sz="330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2029343" y="1902102"/>
            <a:ext cx="3910083"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i="1" u="sng" dirty="0">
                <a:solidFill>
                  <a:srgbClr val="C00000"/>
                </a:solidFill>
                <a:latin typeface="Calibri" panose="020F0502020204030204"/>
              </a:rPr>
              <a:t>Q:</a:t>
            </a:r>
            <a:r>
              <a:rPr lang="en-US" sz="2400" i="1" dirty="0">
                <a:solidFill>
                  <a:srgbClr val="C00000"/>
                </a:solidFill>
                <a:latin typeface="Calibri" panose="020F0502020204030204"/>
              </a:rPr>
              <a:t> </a:t>
            </a:r>
            <a:r>
              <a:rPr lang="en-US" sz="2400" dirty="0">
                <a:solidFill>
                  <a:prstClr val="black"/>
                </a:solidFill>
                <a:latin typeface="Calibri" panose="020F0502020204030204"/>
              </a:rPr>
              <a:t>how to set TCP timeout value?</a:t>
            </a:r>
          </a:p>
          <a:p>
            <a:pPr marL="264319" indent="-166688" defTabSz="685800">
              <a:spcBef>
                <a:spcPts val="750"/>
              </a:spcBef>
              <a:buFont typeface="Wingdings" charset="2"/>
              <a:buChar char="§"/>
              <a:defRPr/>
            </a:pPr>
            <a:r>
              <a:rPr lang="en-US" sz="2100" dirty="0">
                <a:solidFill>
                  <a:prstClr val="black"/>
                </a:solidFill>
                <a:latin typeface="Calibri" panose="020F0502020204030204"/>
              </a:rPr>
              <a:t>longer than RTT, but RTT varies!</a:t>
            </a:r>
          </a:p>
          <a:p>
            <a:pPr marL="264319" indent="-166688" defTabSz="685800">
              <a:spcBef>
                <a:spcPts val="750"/>
              </a:spcBef>
              <a:buFont typeface="Wingdings" charset="2"/>
              <a:buChar char="§"/>
              <a:defRPr/>
            </a:pPr>
            <a:r>
              <a:rPr lang="en-US" sz="2100" i="1" dirty="0">
                <a:solidFill>
                  <a:srgbClr val="C00000"/>
                </a:solidFill>
                <a:latin typeface="Calibri" panose="020F0502020204030204"/>
              </a:rPr>
              <a:t>too short:</a:t>
            </a:r>
            <a:r>
              <a:rPr lang="en-US" sz="2100" dirty="0">
                <a:solidFill>
                  <a:srgbClr val="C00000"/>
                </a:solidFill>
                <a:latin typeface="Calibri" panose="020F0502020204030204"/>
              </a:rPr>
              <a:t> </a:t>
            </a:r>
            <a:r>
              <a:rPr lang="en-US" sz="2100" dirty="0">
                <a:solidFill>
                  <a:prstClr val="black"/>
                </a:solidFill>
                <a:latin typeface="Calibri" panose="020F0502020204030204"/>
              </a:rPr>
              <a:t>premature timeout, unnecessary retransmissions</a:t>
            </a:r>
          </a:p>
          <a:p>
            <a:pPr marL="264319" indent="-166688" defTabSz="685800">
              <a:spcBef>
                <a:spcPts val="750"/>
              </a:spcBef>
              <a:buFont typeface="Wingdings" charset="2"/>
              <a:buChar char="§"/>
              <a:defRPr/>
            </a:pPr>
            <a:r>
              <a:rPr lang="en-US" sz="2100" i="1" dirty="0">
                <a:solidFill>
                  <a:srgbClr val="C00000"/>
                </a:solidFill>
                <a:latin typeface="Calibri" panose="020F0502020204030204"/>
              </a:rPr>
              <a:t>too long:</a:t>
            </a:r>
            <a:r>
              <a:rPr lang="en-US" sz="2100" dirty="0">
                <a:solidFill>
                  <a:srgbClr val="C00000"/>
                </a:solidFill>
                <a:latin typeface="Calibri" panose="020F0502020204030204"/>
              </a:rPr>
              <a:t> </a:t>
            </a:r>
            <a:r>
              <a:rPr lang="en-US" sz="2100" dirty="0">
                <a:solidFill>
                  <a:prstClr val="black"/>
                </a:solidFill>
                <a:latin typeface="Calibri" panose="020F0502020204030204"/>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18130" y="1902102"/>
            <a:ext cx="417443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i="1" u="sng" dirty="0">
                <a:solidFill>
                  <a:srgbClr val="C00000"/>
                </a:solidFill>
                <a:latin typeface="Calibri" panose="020F0502020204030204"/>
                <a:ea typeface="ＭＳ Ｐゴシック" panose="020B0600070205080204" pitchFamily="34" charset="-128"/>
              </a:rPr>
              <a:t>Q</a:t>
            </a:r>
            <a:r>
              <a:rPr lang="en-US" altLang="en-US" sz="2400" u="sng" dirty="0">
                <a:solidFill>
                  <a:srgbClr val="C00000"/>
                </a:solidFill>
                <a:latin typeface="Calibri" panose="020F0502020204030204"/>
                <a:ea typeface="ＭＳ Ｐゴシック" panose="020B0600070205080204" pitchFamily="34" charset="-128"/>
              </a:rPr>
              <a:t>:</a:t>
            </a:r>
            <a:r>
              <a:rPr lang="en-US" altLang="en-US" sz="2400" dirty="0">
                <a:solidFill>
                  <a:srgbClr val="C00000"/>
                </a:solidFill>
                <a:latin typeface="Calibri" panose="020F0502020204030204"/>
                <a:ea typeface="ＭＳ Ｐゴシック" panose="020B0600070205080204" pitchFamily="34" charset="-128"/>
              </a:rPr>
              <a:t> </a:t>
            </a:r>
            <a:r>
              <a:rPr lang="en-US" altLang="en-US" sz="2400" dirty="0">
                <a:solidFill>
                  <a:prstClr val="black"/>
                </a:solidFill>
                <a:latin typeface="Calibri" panose="020F0502020204030204"/>
                <a:ea typeface="ＭＳ Ｐゴシック" panose="020B0600070205080204" pitchFamily="34" charset="-128"/>
              </a:rPr>
              <a:t>how to estimate RTT?</a:t>
            </a:r>
          </a:p>
          <a:p>
            <a:pPr marL="264319" indent="-166688" defTabSz="685800">
              <a:spcBef>
                <a:spcPts val="450"/>
              </a:spcBef>
              <a:defRPr/>
            </a:pPr>
            <a:r>
              <a:rPr lang="en-US" altLang="en-US" sz="2100" dirty="0" err="1">
                <a:solidFill>
                  <a:srgbClr val="000099"/>
                </a:solidFill>
                <a:latin typeface="Courier New" panose="02070309020205020404" pitchFamily="49" charset="0"/>
                <a:ea typeface="ＭＳ Ｐゴシック" panose="020B0600070205080204" pitchFamily="34" charset="-128"/>
                <a:cs typeface="Courier New" panose="02070309020205020404" pitchFamily="49" charset="0"/>
              </a:rPr>
              <a:t>SampleRTT:</a:t>
            </a:r>
            <a:r>
              <a:rPr lang="en-US" altLang="en-US" sz="2100" dirty="0" err="1">
                <a:solidFill>
                  <a:prstClr val="black"/>
                </a:solidFill>
                <a:latin typeface="Calibri" panose="020F0502020204030204"/>
                <a:ea typeface="ＭＳ Ｐゴシック" panose="020B0600070205080204" pitchFamily="34" charset="-128"/>
              </a:rPr>
              <a:t>measured</a:t>
            </a:r>
            <a:r>
              <a:rPr lang="en-US" altLang="en-US" sz="2100" dirty="0">
                <a:solidFill>
                  <a:prstClr val="black"/>
                </a:solidFill>
                <a:latin typeface="Calibri" panose="020F0502020204030204"/>
                <a:ea typeface="ＭＳ Ｐゴシック" panose="020B0600070205080204" pitchFamily="34" charset="-128"/>
              </a:rPr>
              <a:t> time from segment transmission until ACK receipt</a:t>
            </a:r>
          </a:p>
          <a:p>
            <a:pPr marL="521494" lvl="1" indent="-173831" defTabSz="685800">
              <a:spcBef>
                <a:spcPts val="450"/>
              </a:spcBef>
              <a:defRPr/>
            </a:pPr>
            <a:r>
              <a:rPr lang="en-US" altLang="en-US" sz="1800" dirty="0">
                <a:solidFill>
                  <a:prstClr val="black"/>
                </a:solidFill>
                <a:latin typeface="Calibri" panose="020F0502020204030204"/>
                <a:ea typeface="ＭＳ Ｐゴシック" panose="020B0600070205080204" pitchFamily="34" charset="-128"/>
              </a:rPr>
              <a:t>ignore retransmissions</a:t>
            </a:r>
          </a:p>
          <a:p>
            <a:pPr marL="264319" indent="-166688" defTabSz="685800">
              <a:spcBef>
                <a:spcPts val="450"/>
              </a:spcBef>
              <a:defRPr/>
            </a:pPr>
            <a:r>
              <a:rPr lang="en-US" altLang="en-US" sz="2100" dirty="0" err="1">
                <a:solidFill>
                  <a:srgbClr val="0000A3"/>
                </a:solidFill>
                <a:latin typeface="Courier New" panose="02070309020205020404" pitchFamily="49" charset="0"/>
                <a:ea typeface="ＭＳ Ｐゴシック" panose="020B0600070205080204" pitchFamily="34" charset="-128"/>
                <a:cs typeface="Courier New" panose="02070309020205020404" pitchFamily="49" charset="0"/>
              </a:rPr>
              <a:t>SampleRTT</a:t>
            </a:r>
            <a:r>
              <a:rPr lang="en-US" altLang="en-US" sz="2100" dirty="0">
                <a:solidFill>
                  <a:srgbClr val="0000A8"/>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100" dirty="0">
                <a:solidFill>
                  <a:prstClr val="black"/>
                </a:solidFill>
                <a:latin typeface="Calibri" panose="020F0502020204030204"/>
                <a:ea typeface="ＭＳ Ｐゴシック" panose="020B0600070205080204" pitchFamily="34" charset="-128"/>
              </a:rPr>
              <a:t>will vary, want estimated RTT “</a:t>
            </a:r>
            <a:r>
              <a:rPr lang="en-US" altLang="ja-JP" sz="2100" dirty="0">
                <a:solidFill>
                  <a:prstClr val="black"/>
                </a:solidFill>
                <a:latin typeface="Calibri" panose="020F0502020204030204"/>
                <a:ea typeface="ＭＳ Ｐゴシック" panose="020B0600070205080204" pitchFamily="34" charset="-128"/>
              </a:rPr>
              <a:t>smoother</a:t>
            </a:r>
            <a:r>
              <a:rPr lang="en-US" altLang="ja-JP" sz="1800" dirty="0">
                <a:solidFill>
                  <a:prstClr val="black"/>
                </a:solidFill>
                <a:latin typeface="Calibri" panose="020F0502020204030204"/>
                <a:ea typeface="ＭＳ Ｐゴシック" panose="020B0600070205080204" pitchFamily="34" charset="-128"/>
              </a:rPr>
              <a:t>”</a:t>
            </a:r>
            <a:endParaRPr lang="en-US" altLang="ja-JP" sz="2100" dirty="0">
              <a:solidFill>
                <a:prstClr val="black"/>
              </a:solidFill>
              <a:latin typeface="Calibri" panose="020F0502020204030204"/>
              <a:ea typeface="ＭＳ Ｐゴシック" panose="020B0600070205080204" pitchFamily="34" charset="-128"/>
            </a:endParaRPr>
          </a:p>
          <a:p>
            <a:pPr marL="521494" lvl="1" indent="-173831" defTabSz="685800">
              <a:spcBef>
                <a:spcPts val="450"/>
              </a:spcBef>
              <a:defRPr/>
            </a:pPr>
            <a:r>
              <a:rPr lang="en-US" altLang="en-US" sz="1800" dirty="0">
                <a:solidFill>
                  <a:prstClr val="black"/>
                </a:solidFill>
                <a:latin typeface="Calibri" panose="020F0502020204030204"/>
                <a:ea typeface="ＭＳ Ｐゴシック" panose="020B0600070205080204" pitchFamily="34" charset="-128"/>
              </a:rPr>
              <a:t>average several </a:t>
            </a:r>
            <a:r>
              <a:rPr lang="en-US" altLang="en-US" sz="1800" i="1" dirty="0">
                <a:solidFill>
                  <a:prstClr val="black"/>
                </a:solidFill>
                <a:latin typeface="Calibri" panose="020F0502020204030204"/>
                <a:ea typeface="ＭＳ Ｐゴシック" panose="020B0600070205080204" pitchFamily="34" charset="-128"/>
              </a:rPr>
              <a:t>recent</a:t>
            </a:r>
            <a:r>
              <a:rPr lang="en-US" altLang="en-US" sz="1800" dirty="0">
                <a:solidFill>
                  <a:prstClr val="black"/>
                </a:solidFill>
                <a:latin typeface="Calibri" panose="020F0502020204030204"/>
                <a:ea typeface="ＭＳ Ｐゴシック" panose="020B0600070205080204" pitchFamily="34" charset="-128"/>
              </a:rPr>
              <a:t> measurements, not just current </a:t>
            </a:r>
            <a:r>
              <a:rPr lang="en-US" altLang="en-US" sz="1800" dirty="0" err="1">
                <a:solidFill>
                  <a:srgbClr val="0000A3"/>
                </a:solidFill>
                <a:latin typeface="Courier New" panose="02070309020205020404" pitchFamily="49" charset="0"/>
                <a:ea typeface="ＭＳ Ｐゴシック" panose="020B0600070205080204" pitchFamily="34" charset="-128"/>
                <a:cs typeface="Courier New" panose="02070309020205020404" pitchFamily="49" charset="0"/>
              </a:rPr>
              <a:t>SampleRTT</a:t>
            </a:r>
            <a:endParaRPr lang="en-US" altLang="en-US" sz="1800" dirty="0">
              <a:solidFill>
                <a:srgbClr val="0000A3"/>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062819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2181225" y="1016636"/>
            <a:ext cx="6731152" cy="3462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287472"/>
            <a:ext cx="8544983" cy="670967"/>
          </a:xfrm>
        </p:spPr>
        <p:txBody>
          <a:bodyPr>
            <a:normAutofit/>
          </a:bodyPr>
          <a:lstStyle/>
          <a:p>
            <a:r>
              <a:rPr lang="en-US" sz="3600" dirty="0"/>
              <a:t>TCP round trip time, timeout</a:t>
            </a:r>
            <a:endParaRPr lang="en-US" sz="330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2166959" y="1005590"/>
            <a:ext cx="681789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b="1" dirty="0" err="1">
                <a:solidFill>
                  <a:srgbClr val="000000"/>
                </a:solidFill>
                <a:latin typeface="Courier New" charset="0"/>
              </a:rPr>
              <a:t>EstimatedRTT</a:t>
            </a:r>
            <a:r>
              <a:rPr lang="en-US" sz="1800" b="1" dirty="0">
                <a:solidFill>
                  <a:srgbClr val="000000"/>
                </a:solidFill>
                <a:latin typeface="Courier New" charset="0"/>
              </a:rPr>
              <a:t> = (1- </a:t>
            </a:r>
            <a:r>
              <a:rPr lang="en-US" sz="1800" b="1" dirty="0">
                <a:solidFill>
                  <a:srgbClr val="000000"/>
                </a:solidFill>
                <a:latin typeface="Courier New" charset="0"/>
                <a:sym typeface="Symbol" charset="0"/>
              </a:rPr>
              <a:t></a:t>
            </a:r>
            <a:r>
              <a:rPr lang="en-US" sz="1800" b="1" dirty="0">
                <a:solidFill>
                  <a:srgbClr val="000000"/>
                </a:solidFill>
                <a:latin typeface="Courier New" charset="0"/>
              </a:rPr>
              <a:t>)*</a:t>
            </a:r>
            <a:r>
              <a:rPr lang="en-US" sz="1800" b="1" dirty="0" err="1">
                <a:solidFill>
                  <a:srgbClr val="000000"/>
                </a:solidFill>
                <a:latin typeface="Courier New" charset="0"/>
              </a:rPr>
              <a:t>EstimatedRTT</a:t>
            </a:r>
            <a:r>
              <a:rPr lang="en-US" sz="1800" b="1" dirty="0">
                <a:solidFill>
                  <a:srgbClr val="000000"/>
                </a:solidFill>
                <a:latin typeface="Courier New" charset="0"/>
              </a:rPr>
              <a:t> + </a:t>
            </a:r>
            <a:r>
              <a:rPr lang="en-US" sz="1800" b="1" dirty="0">
                <a:solidFill>
                  <a:srgbClr val="000000"/>
                </a:solidFill>
                <a:latin typeface="Courier New" charset="0"/>
                <a:sym typeface="Symbol" charset="0"/>
              </a:rPr>
              <a:t></a:t>
            </a:r>
            <a:r>
              <a:rPr lang="en-US" sz="1800" b="1" dirty="0">
                <a:solidFill>
                  <a:srgbClr val="000000"/>
                </a:solidFill>
                <a:latin typeface="Courier New" charset="0"/>
              </a:rPr>
              <a:t>*</a:t>
            </a:r>
            <a:r>
              <a:rPr lang="en-US" sz="1800" b="1" dirty="0" err="1">
                <a:solidFill>
                  <a:srgbClr val="000000"/>
                </a:solidFill>
                <a:latin typeface="Courier New" charset="0"/>
              </a:rPr>
              <a:t>SampleRTT</a:t>
            </a:r>
            <a:endParaRPr lang="en-US" sz="1800" b="1" dirty="0">
              <a:solidFill>
                <a:srgbClr val="000000"/>
              </a:solidFill>
              <a:latin typeface="Courier New" charset="0"/>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2237701" y="1463474"/>
            <a:ext cx="5495906" cy="1068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19075" indent="-219075" defTabSz="685800" eaLnBrk="0" fontAlgn="base" hangingPunct="0">
              <a:lnSpc>
                <a:spcPct val="85000"/>
              </a:lnSpc>
              <a:spcBef>
                <a:spcPct val="20000"/>
              </a:spcBef>
              <a:spcAft>
                <a:spcPct val="0"/>
              </a:spcAft>
              <a:buClr>
                <a:srgbClr val="000099"/>
              </a:buClr>
              <a:buSzPct val="100000"/>
              <a:buFont typeface="Wingdings" charset="2"/>
              <a:buChar char="§"/>
              <a:defRPr/>
            </a:pPr>
            <a:r>
              <a:rPr lang="en-US" u="sng" dirty="0">
                <a:solidFill>
                  <a:srgbClr val="000000"/>
                </a:solidFill>
                <a:latin typeface="Calibri" panose="020F0502020204030204"/>
                <a:ea typeface="ＭＳ Ｐゴシック" charset="0"/>
              </a:rPr>
              <a:t>e</a:t>
            </a:r>
            <a:r>
              <a:rPr lang="en-US" dirty="0">
                <a:solidFill>
                  <a:srgbClr val="000000"/>
                </a:solidFill>
                <a:latin typeface="Calibri" panose="020F0502020204030204"/>
                <a:ea typeface="ＭＳ Ｐゴシック" charset="0"/>
              </a:rPr>
              <a:t>xponential </a:t>
            </a:r>
            <a:r>
              <a:rPr lang="en-US" u="sng" dirty="0">
                <a:solidFill>
                  <a:srgbClr val="000000"/>
                </a:solidFill>
                <a:latin typeface="Calibri" panose="020F0502020204030204"/>
                <a:ea typeface="ＭＳ Ｐゴシック" charset="0"/>
              </a:rPr>
              <a:t>w</a:t>
            </a:r>
            <a:r>
              <a:rPr lang="en-US" dirty="0">
                <a:solidFill>
                  <a:srgbClr val="000000"/>
                </a:solidFill>
                <a:latin typeface="Calibri" panose="020F0502020204030204"/>
                <a:ea typeface="ＭＳ Ｐゴシック" charset="0"/>
              </a:rPr>
              <a:t>eighted </a:t>
            </a:r>
            <a:r>
              <a:rPr lang="en-US" u="sng" dirty="0">
                <a:solidFill>
                  <a:srgbClr val="000000"/>
                </a:solidFill>
                <a:latin typeface="Calibri" panose="020F0502020204030204"/>
                <a:ea typeface="ＭＳ Ｐゴシック" charset="0"/>
              </a:rPr>
              <a:t>m</a:t>
            </a:r>
            <a:r>
              <a:rPr lang="en-US" dirty="0">
                <a:solidFill>
                  <a:srgbClr val="000000"/>
                </a:solidFill>
                <a:latin typeface="Calibri" panose="020F0502020204030204"/>
                <a:ea typeface="ＭＳ Ｐゴシック" charset="0"/>
              </a:rPr>
              <a:t>oving </a:t>
            </a:r>
            <a:r>
              <a:rPr lang="en-US" u="sng" dirty="0">
                <a:solidFill>
                  <a:srgbClr val="000000"/>
                </a:solidFill>
                <a:latin typeface="Calibri" panose="020F0502020204030204"/>
                <a:ea typeface="ＭＳ Ｐゴシック" charset="0"/>
              </a:rPr>
              <a:t>a</a:t>
            </a:r>
            <a:r>
              <a:rPr lang="en-US" dirty="0">
                <a:solidFill>
                  <a:srgbClr val="000000"/>
                </a:solidFill>
                <a:latin typeface="Calibri" panose="020F0502020204030204"/>
                <a:ea typeface="ＭＳ Ｐゴシック" charset="0"/>
              </a:rPr>
              <a:t>verage (EWMA)</a:t>
            </a:r>
          </a:p>
          <a:p>
            <a:pPr marL="219075" indent="-219075" defTabSz="685800"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Calibri" panose="020F0502020204030204"/>
                <a:ea typeface="ＭＳ Ｐゴシック" charset="0"/>
              </a:rPr>
              <a:t>influence of past sample decreases exponentially fast</a:t>
            </a:r>
          </a:p>
          <a:p>
            <a:pPr marL="219075" indent="-219075" defTabSz="685800"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Calibri" panose="020F0502020204030204"/>
                <a:ea typeface="ＭＳ Ｐゴシック" charset="0"/>
              </a:rPr>
              <a:t>typical value: </a:t>
            </a:r>
            <a:r>
              <a:rPr lang="en-US" dirty="0">
                <a:solidFill>
                  <a:srgbClr val="000000"/>
                </a:solidFill>
                <a:latin typeface="Calibri" panose="020F0502020204030204"/>
                <a:ea typeface="ＭＳ Ｐゴシック" charset="0"/>
                <a:sym typeface="Symbol" charset="0"/>
              </a:rPr>
              <a:t> </a:t>
            </a:r>
            <a:r>
              <a:rPr lang="en-US" b="1" dirty="0">
                <a:solidFill>
                  <a:srgbClr val="000000"/>
                </a:solidFill>
                <a:latin typeface="Calibri" panose="020F0502020204030204"/>
                <a:ea typeface="ＭＳ Ｐゴシック" charset="0"/>
                <a:sym typeface="Symbol" charset="0"/>
              </a:rPr>
              <a:t>=</a:t>
            </a:r>
            <a:r>
              <a:rPr lang="en-US" dirty="0">
                <a:solidFill>
                  <a:srgbClr val="000000"/>
                </a:solidFill>
                <a:latin typeface="Calibri" panose="020F0502020204030204"/>
                <a:ea typeface="ＭＳ Ｐゴシック" charset="0"/>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5025879" y="1997659"/>
            <a:ext cx="4860250" cy="3327797"/>
            <a:chOff x="1500029" y="2565400"/>
            <a:chExt cx="6480334" cy="4437063"/>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00029" y="3508821"/>
              <a:ext cx="492443" cy="180092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08862" y="3168651"/>
              <a:ext cx="3980151" cy="3385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a:solidFill>
                    <a:srgbClr val="000000"/>
                  </a:solidFill>
                  <a:latin typeface="Arial" charset="0"/>
                </a:rPr>
                <a:t>RTT:</a:t>
              </a:r>
              <a:r>
                <a:rPr lang="en-US" sz="1050">
                  <a:solidFill>
                    <a:srgbClr val="FFFFFF"/>
                  </a:solidFill>
                  <a:latin typeface="Arial" charset="0"/>
                </a:rPr>
                <a:t> </a:t>
              </a:r>
              <a:r>
                <a:rPr lang="en-US" sz="1050">
                  <a:solidFill>
                    <a:srgbClr val="000000"/>
                  </a:solidFill>
                  <a:latin typeface="Arial" charset="0"/>
                </a:rPr>
                <a:t>gaia.cs.umass.edu</a:t>
              </a:r>
              <a:r>
                <a:rPr lang="en-US" sz="1050">
                  <a:solidFill>
                    <a:srgbClr val="FFFFFF"/>
                  </a:solidFill>
                  <a:latin typeface="Arial" charset="0"/>
                </a:rPr>
                <a:t> </a:t>
              </a:r>
              <a:r>
                <a:rPr lang="en-US" sz="1050">
                  <a:solidFill>
                    <a:srgbClr val="000000"/>
                  </a:solidFill>
                  <a:latin typeface="Arial" charset="0"/>
                </a:rPr>
                <a:t>to</a:t>
              </a:r>
              <a:r>
                <a:rPr lang="en-US" sz="1050">
                  <a:solidFill>
                    <a:srgbClr val="FFFFFF"/>
                  </a:solidFill>
                  <a:latin typeface="Arial" charset="0"/>
                </a:rPr>
                <a:t> </a:t>
              </a:r>
              <a:r>
                <a:rPr lang="en-US" sz="1050">
                  <a:solidFill>
                    <a:srgbClr val="000000"/>
                  </a:solidFill>
                  <a:latin typeface="Arial" charset="0"/>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184440" y="5230813"/>
              <a:ext cx="125504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177399" y="5548313"/>
              <a:ext cx="15072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615950"/>
              <a:chOff x="2343" y="3645"/>
              <a:chExt cx="953" cy="388"/>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time (seconds)</a:t>
                </a:r>
              </a:p>
            </p:txBody>
          </p:sp>
        </p:grpSp>
      </p:grpSp>
    </p:spTree>
    <p:extLst>
      <p:ext uri="{BB962C8B-B14F-4D97-AF65-F5344CB8AC3E}">
        <p14:creationId xmlns:p14="http://schemas.microsoft.com/office/powerpoint/2010/main" val="1193755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51130" y="262479"/>
            <a:ext cx="8544983" cy="670967"/>
          </a:xfrm>
        </p:spPr>
        <p:txBody>
          <a:bodyPr>
            <a:normAutofit/>
          </a:bodyPr>
          <a:lstStyle/>
          <a:p>
            <a:r>
              <a:rPr lang="en-US" sz="3600" dirty="0"/>
              <a:t>TCP round trip time, timeout</a:t>
            </a:r>
            <a:endParaRPr lang="en-US" sz="330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1829760" y="2865712"/>
            <a:ext cx="8495759" cy="84687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timeout interval:</a:t>
            </a:r>
            <a:r>
              <a:rPr lang="en-US" altLang="en-US" sz="2100" b="1" dirty="0">
                <a:solidFill>
                  <a:prstClr val="black"/>
                </a:solidFill>
                <a:latin typeface="Calibri" panose="020F0502020204030204"/>
                <a:ea typeface="ＭＳ Ｐゴシック" panose="020B0600070205080204" pitchFamily="34" charset="-128"/>
              </a:rPr>
              <a:t> </a:t>
            </a:r>
            <a:r>
              <a:rPr lang="en-US" altLang="en-US" sz="2100" b="1" dirty="0" err="1">
                <a:solidFill>
                  <a:prstClr val="black"/>
                </a:solidFill>
                <a:latin typeface="Courier" pitchFamily="2" charset="0"/>
                <a:ea typeface="ＭＳ Ｐゴシック" panose="020B0600070205080204" pitchFamily="34" charset="-128"/>
              </a:rPr>
              <a:t>EstimatedRTT</a:t>
            </a:r>
            <a:r>
              <a:rPr lang="en-US" altLang="en-US" sz="2100" dirty="0">
                <a:solidFill>
                  <a:prstClr val="black"/>
                </a:solidFill>
                <a:latin typeface="Calibri" panose="020F0502020204030204"/>
                <a:ea typeface="ＭＳ Ｐゴシック" panose="020B0600070205080204" pitchFamily="34" charset="-128"/>
              </a:rPr>
              <a:t> plus “</a:t>
            </a:r>
            <a:r>
              <a:rPr lang="en-US" altLang="ja-JP" sz="2100" dirty="0">
                <a:solidFill>
                  <a:prstClr val="black"/>
                </a:solidFill>
                <a:latin typeface="Calibri" panose="020F0502020204030204"/>
                <a:ea typeface="ＭＳ Ｐゴシック" panose="020B0600070205080204" pitchFamily="34" charset="-128"/>
              </a:rPr>
              <a:t>safety margin”</a:t>
            </a:r>
          </a:p>
          <a:p>
            <a:pPr marL="521494" lvl="1" indent="-173831"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large variation in  </a:t>
            </a:r>
            <a:r>
              <a:rPr lang="en-US" altLang="en-US" sz="2100" b="1" dirty="0" err="1">
                <a:solidFill>
                  <a:prstClr val="black"/>
                </a:solidFill>
                <a:latin typeface="Courier" pitchFamily="2" charset="0"/>
                <a:ea typeface="ＭＳ Ｐゴシック" panose="020B0600070205080204" pitchFamily="34" charset="-128"/>
              </a:rPr>
              <a:t>EstimatedRTT</a:t>
            </a:r>
            <a:r>
              <a:rPr lang="en-US" altLang="en-US" sz="2100" b="1" dirty="0">
                <a:solidFill>
                  <a:prstClr val="black"/>
                </a:solidFill>
                <a:latin typeface="Courier" pitchFamily="2" charset="0"/>
                <a:ea typeface="ＭＳ Ｐゴシック" panose="020B0600070205080204" pitchFamily="34" charset="-128"/>
              </a:rPr>
              <a:t>: </a:t>
            </a:r>
            <a:r>
              <a:rPr lang="en-US" altLang="en-US" sz="2100" dirty="0">
                <a:solidFill>
                  <a:prstClr val="black"/>
                </a:solidFill>
                <a:latin typeface="Calibri" panose="020F0502020204030204"/>
                <a:ea typeface="ＭＳ Ｐゴシック" panose="020B0600070205080204" pitchFamily="34" charset="-128"/>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2149497" y="3722108"/>
            <a:ext cx="7149364" cy="919157"/>
            <a:chOff x="858254" y="2667000"/>
            <a:chExt cx="9532485" cy="1225542"/>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57175" indent="-257175" defTabSz="685800">
                <a:defRPr/>
              </a:pPr>
              <a:r>
                <a:rPr lang="en-US" b="1" dirty="0" err="1">
                  <a:solidFill>
                    <a:prstClr val="black"/>
                  </a:solidFill>
                  <a:latin typeface="Courier New" charset="0"/>
                  <a:ea typeface="ＭＳ Ｐゴシック" charset="0"/>
                </a:rPr>
                <a:t>TimeoutInterval</a:t>
              </a:r>
              <a:r>
                <a:rPr lang="en-US" b="1" dirty="0">
                  <a:solidFill>
                    <a:prstClr val="black"/>
                  </a:solidFill>
                  <a:latin typeface="Courier New" charset="0"/>
                  <a:ea typeface="ＭＳ Ｐゴシック" charset="0"/>
                </a:rPr>
                <a:t> = </a:t>
              </a:r>
              <a:r>
                <a:rPr lang="en-US" b="1" dirty="0" err="1">
                  <a:solidFill>
                    <a:prstClr val="black"/>
                  </a:solidFill>
                  <a:latin typeface="Courier New" charset="0"/>
                  <a:ea typeface="ＭＳ Ｐゴシック" charset="0"/>
                </a:rPr>
                <a:t>EstimatedRTT</a:t>
              </a:r>
              <a:r>
                <a:rPr lang="en-US" b="1" dirty="0">
                  <a:solidFill>
                    <a:prstClr val="black"/>
                  </a:solidFill>
                  <a:latin typeface="Courier New" charset="0"/>
                  <a:ea typeface="ＭＳ Ｐゴシック" charset="0"/>
                </a:rPr>
                <a:t> + 4*</a:t>
              </a:r>
              <a:r>
                <a:rPr lang="en-US" b="1" dirty="0" err="1">
                  <a:solidFill>
                    <a:prstClr val="black"/>
                  </a:solidFill>
                  <a:latin typeface="Courier New" charset="0"/>
                  <a:ea typeface="ＭＳ Ｐゴシック" charset="0"/>
                </a:rPr>
                <a:t>DevRTT</a:t>
              </a:r>
              <a:endParaRPr lang="en-US" b="1" dirty="0">
                <a:solidFill>
                  <a:prstClr val="black"/>
                </a:solidFill>
                <a:latin typeface="Courier New" charset="0"/>
                <a:ea typeface="ＭＳ Ｐゴシック" charset="0"/>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7"/>
              <a:ext cx="1870427"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a:solidFill>
                    <a:srgbClr val="000099"/>
                  </a:solidFill>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2041756" cy="430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defRPr/>
              </a:pPr>
              <a:r>
                <a:rPr lang="ja-JP" altLang="en-US" sz="1500">
                  <a:solidFill>
                    <a:srgbClr val="000099"/>
                  </a:solidFill>
                </a:rPr>
                <a:t>“</a:t>
              </a:r>
              <a:r>
                <a:rPr lang="en-US" altLang="ja-JP" sz="1500" dirty="0">
                  <a:solidFill>
                    <a:srgbClr val="000099"/>
                  </a:solidFill>
                </a:rPr>
                <a:t>safety margin</a:t>
              </a:r>
              <a:r>
                <a:rPr lang="ja-JP" altLang="en-US" sz="1500">
                  <a:solidFill>
                    <a:srgbClr val="000099"/>
                  </a:solidFill>
                </a:rPr>
                <a:t>”</a:t>
              </a:r>
              <a:endParaRPr lang="en-US" altLang="en-US" sz="1500" dirty="0">
                <a:solidFill>
                  <a:srgbClr val="000099"/>
                </a:solidFill>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32E77073-7604-A04F-8597-12BF5941CCE7}"/>
              </a:ext>
            </a:extLst>
          </p:cNvPr>
          <p:cNvGrpSpPr/>
          <p:nvPr/>
        </p:nvGrpSpPr>
        <p:grpSpPr>
          <a:xfrm>
            <a:off x="2270083" y="1659851"/>
            <a:ext cx="7834804" cy="730542"/>
            <a:chOff x="1837879" y="3151290"/>
            <a:chExt cx="10446405" cy="974055"/>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924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800" b="1" dirty="0" err="1">
                  <a:solidFill>
                    <a:prstClr val="black"/>
                  </a:solidFill>
                  <a:latin typeface="Courier" pitchFamily="2" charset="0"/>
                </a:rPr>
                <a:t>DevRTT</a:t>
              </a:r>
              <a:r>
                <a:rPr lang="en-US" sz="1800" b="1" dirty="0">
                  <a:solidFill>
                    <a:prstClr val="black"/>
                  </a:solidFill>
                  <a:latin typeface="Courier" pitchFamily="2" charset="0"/>
                </a:rPr>
                <a:t> = </a:t>
              </a:r>
              <a:r>
                <a:rPr lang="en-US" sz="1800" b="1" dirty="0">
                  <a:solidFill>
                    <a:prstClr val="black"/>
                  </a:solidFill>
                  <a:latin typeface="Courier New" charset="0"/>
                </a:rPr>
                <a:t>(1-</a:t>
              </a:r>
              <a:r>
                <a:rPr lang="en-US" sz="1800" b="1" dirty="0">
                  <a:solidFill>
                    <a:prstClr val="black"/>
                  </a:solidFill>
                  <a:latin typeface="Courier New" charset="0"/>
                  <a:sym typeface="Symbol" charset="0"/>
                </a:rPr>
                <a:t></a:t>
              </a:r>
              <a:r>
                <a:rPr lang="en-US" sz="1800" b="1" dirty="0">
                  <a:solidFill>
                    <a:prstClr val="black"/>
                  </a:solidFill>
                  <a:latin typeface="Courier New" charset="0"/>
                </a:rPr>
                <a:t>)*</a:t>
              </a:r>
              <a:r>
                <a:rPr lang="en-US" sz="1800" b="1" dirty="0" err="1">
                  <a:solidFill>
                    <a:prstClr val="black"/>
                  </a:solidFill>
                  <a:latin typeface="Courier New" charset="0"/>
                </a:rPr>
                <a:t>DevRTT</a:t>
              </a:r>
              <a:r>
                <a:rPr lang="en-US" sz="1800" b="1" dirty="0">
                  <a:solidFill>
                    <a:prstClr val="black"/>
                  </a:solidFill>
                  <a:latin typeface="Courier New" charset="0"/>
                </a:rPr>
                <a:t> + </a:t>
              </a:r>
              <a:r>
                <a:rPr lang="en-US" sz="1800" b="1" dirty="0">
                  <a:solidFill>
                    <a:prstClr val="black"/>
                  </a:solidFill>
                  <a:latin typeface="Courier New" charset="0"/>
                  <a:sym typeface="Symbol" charset="0"/>
                </a:rPr>
                <a:t></a:t>
              </a:r>
              <a:r>
                <a:rPr lang="en-US" sz="1800" b="1" dirty="0">
                  <a:solidFill>
                    <a:prstClr val="black"/>
                  </a:solidFill>
                  <a:latin typeface="Courier New" charset="0"/>
                </a:rPr>
                <a:t>*|</a:t>
              </a:r>
              <a:r>
                <a:rPr lang="en-US" sz="1800" b="1" dirty="0" err="1">
                  <a:solidFill>
                    <a:prstClr val="black"/>
                  </a:solidFill>
                  <a:latin typeface="Courier New" charset="0"/>
                </a:rPr>
                <a:t>SampleRTT-EstimatedRTT</a:t>
              </a:r>
              <a:r>
                <a:rPr lang="en-US" sz="1800" b="1" dirty="0">
                  <a:solidFill>
                    <a:prstClr val="black"/>
                  </a:solidFill>
                  <a:latin typeface="Courier New" charset="0"/>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43088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Calibri" panose="020F0502020204030204"/>
                </a:rPr>
                <a:t>(typically, </a:t>
              </a:r>
              <a:r>
                <a:rPr lang="en-US" sz="1500" dirty="0">
                  <a:solidFill>
                    <a:prstClr val="black"/>
                  </a:solidFill>
                  <a:latin typeface="Courier New" charset="0"/>
                  <a:sym typeface="Symbol" charset="0"/>
                </a:rPr>
                <a:t></a:t>
              </a:r>
              <a:r>
                <a:rPr lang="en-US" sz="1500" b="1" dirty="0">
                  <a:solidFill>
                    <a:prstClr val="black"/>
                  </a:solidFill>
                  <a:latin typeface="Courier New" charset="0"/>
                  <a:sym typeface="Symbol" charset="0"/>
                </a:rPr>
                <a:t> </a:t>
              </a:r>
              <a:r>
                <a:rPr lang="en-US" sz="1500" dirty="0">
                  <a:solidFill>
                    <a:prstClr val="black"/>
                  </a:solidFill>
                  <a:latin typeface="Calibri" panose="020F0502020204030204"/>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1787127" y="1183189"/>
            <a:ext cx="8495759" cy="40872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b="1" dirty="0" err="1">
                <a:solidFill>
                  <a:prstClr val="black"/>
                </a:solidFill>
                <a:latin typeface="Courier New" panose="02070309020205020404" pitchFamily="49" charset="0"/>
                <a:ea typeface="ＭＳ Ｐゴシック" panose="020B0600070205080204" pitchFamily="34" charset="-128"/>
                <a:cs typeface="Courier New" panose="02070309020205020404" pitchFamily="49" charset="0"/>
              </a:rPr>
              <a:t>DevRTT</a:t>
            </a:r>
            <a:r>
              <a:rPr lang="en-US" altLang="en-US" sz="2100" dirty="0">
                <a:solidFill>
                  <a:prstClr val="black"/>
                </a:solidFill>
                <a:latin typeface="Calibri" panose="020F0502020204030204"/>
                <a:ea typeface="ＭＳ Ｐゴシック" panose="020B0600070205080204" pitchFamily="34" charset="-128"/>
              </a:rPr>
              <a:t>: EWMA of </a:t>
            </a:r>
            <a:r>
              <a:rPr lang="en-US" altLang="en-US" sz="2100" b="1" dirty="0" err="1">
                <a:solidFill>
                  <a:prstClr val="black"/>
                </a:solidFill>
                <a:latin typeface="Courier" pitchFamily="2" charset="0"/>
                <a:ea typeface="ＭＳ Ｐゴシック" panose="020B0600070205080204" pitchFamily="34" charset="-128"/>
              </a:rPr>
              <a:t>SampleRTT</a:t>
            </a:r>
            <a:r>
              <a:rPr lang="en-US" altLang="en-US" sz="2100" b="1" dirty="0">
                <a:solidFill>
                  <a:prstClr val="black"/>
                </a:solidFill>
                <a:latin typeface="Courier" pitchFamily="2" charset="0"/>
                <a:ea typeface="ＭＳ Ｐゴシック" panose="020B0600070205080204" pitchFamily="34" charset="-128"/>
              </a:rPr>
              <a:t> </a:t>
            </a:r>
            <a:r>
              <a:rPr lang="en-US" altLang="en-US" sz="2100" dirty="0">
                <a:solidFill>
                  <a:prstClr val="black"/>
                </a:solidFill>
                <a:latin typeface="Calibri" panose="020F0502020204030204"/>
                <a:ea typeface="ＭＳ Ｐゴシック" panose="020B0600070205080204" pitchFamily="34" charset="-128"/>
              </a:rPr>
              <a:t>deviation from </a:t>
            </a:r>
            <a:r>
              <a:rPr lang="en-US" altLang="en-US" sz="2100" b="1" dirty="0" err="1">
                <a:solidFill>
                  <a:prstClr val="black"/>
                </a:solidFill>
                <a:latin typeface="Courier" pitchFamily="2" charset="0"/>
                <a:ea typeface="ＭＳ Ｐゴシック" panose="020B0600070205080204" pitchFamily="34" charset="-128"/>
              </a:rPr>
              <a:t>EstimatedRTT</a:t>
            </a:r>
            <a:r>
              <a:rPr lang="en-US" altLang="en-US" sz="2100" dirty="0">
                <a:solidFill>
                  <a:prstClr val="black"/>
                </a:solidFill>
                <a:latin typeface="Calibri" panose="020F0502020204030204"/>
                <a:ea typeface="ＭＳ Ｐゴシック" panose="020B0600070205080204" pitchFamily="34" charset="-128"/>
              </a:rPr>
              <a:t>: </a:t>
            </a:r>
          </a:p>
        </p:txBody>
      </p:sp>
      <p:sp>
        <p:nvSpPr>
          <p:cNvPr id="1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997725" y="4830703"/>
            <a:ext cx="5134405"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a:solidFill>
                  <a:prstClr val="black"/>
                </a:solidFill>
                <a:latin typeface="+mn-lt"/>
              </a:rPr>
              <a:t>More reading: http://research.protocollabs.com/captcp/doc-socket-statistic-module.html</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643457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TCP Fairness</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5273199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DDBB9026-12F2-A349-BFEF-8C31C7F86092}"/>
              </a:ext>
            </a:extLst>
          </p:cNvPr>
          <p:cNvGrpSpPr/>
          <p:nvPr/>
        </p:nvGrpSpPr>
        <p:grpSpPr>
          <a:xfrm>
            <a:off x="7219300" y="3180595"/>
            <a:ext cx="825611" cy="539353"/>
            <a:chOff x="7493876" y="2774731"/>
            <a:chExt cx="1481958" cy="894622"/>
          </a:xfrm>
        </p:grpSpPr>
        <p:sp>
          <p:nvSpPr>
            <p:cNvPr id="104" name="Freeform 103">
              <a:extLst>
                <a:ext uri="{FF2B5EF4-FFF2-40B4-BE49-F238E27FC236}">
                  <a16:creationId xmlns:a16="http://schemas.microsoft.com/office/drawing/2014/main" id="{2EAD1D45-E7DC-F546-BF28-5736213413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105" name="Oval 104">
              <a:extLst>
                <a:ext uri="{FF2B5EF4-FFF2-40B4-BE49-F238E27FC236}">
                  <a16:creationId xmlns:a16="http://schemas.microsoft.com/office/drawing/2014/main" id="{C917A520-A78E-6F4B-A627-C017D0408DA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106" name="Group 105">
              <a:extLst>
                <a:ext uri="{FF2B5EF4-FFF2-40B4-BE49-F238E27FC236}">
                  <a16:creationId xmlns:a16="http://schemas.microsoft.com/office/drawing/2014/main" id="{515FCDD6-C861-564F-B521-7551F1A8280E}"/>
                </a:ext>
              </a:extLst>
            </p:cNvPr>
            <p:cNvGrpSpPr/>
            <p:nvPr/>
          </p:nvGrpSpPr>
          <p:grpSpPr>
            <a:xfrm>
              <a:off x="7713663" y="2848339"/>
              <a:ext cx="1042107" cy="425543"/>
              <a:chOff x="7786941" y="2884917"/>
              <a:chExt cx="897649" cy="353919"/>
            </a:xfrm>
          </p:grpSpPr>
          <p:sp>
            <p:nvSpPr>
              <p:cNvPr id="107" name="Freeform 106">
                <a:extLst>
                  <a:ext uri="{FF2B5EF4-FFF2-40B4-BE49-F238E27FC236}">
                    <a16:creationId xmlns:a16="http://schemas.microsoft.com/office/drawing/2014/main" id="{EB9B6B9B-3107-CD48-AEC1-E65E25BE6AC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8" name="Freeform 107">
                <a:extLst>
                  <a:ext uri="{FF2B5EF4-FFF2-40B4-BE49-F238E27FC236}">
                    <a16:creationId xmlns:a16="http://schemas.microsoft.com/office/drawing/2014/main" id="{B5DD3803-6AF8-3847-B395-2589873795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9" name="Freeform 108">
                <a:extLst>
                  <a:ext uri="{FF2B5EF4-FFF2-40B4-BE49-F238E27FC236}">
                    <a16:creationId xmlns:a16="http://schemas.microsoft.com/office/drawing/2014/main" id="{DA65177F-9EDB-4144-8C88-7E37D8240A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10" name="Freeform 109">
                <a:extLst>
                  <a:ext uri="{FF2B5EF4-FFF2-40B4-BE49-F238E27FC236}">
                    <a16:creationId xmlns:a16="http://schemas.microsoft.com/office/drawing/2014/main" id="{97906B30-472F-354C-82AF-33220C002B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95" name="Group 94">
            <a:extLst>
              <a:ext uri="{FF2B5EF4-FFF2-40B4-BE49-F238E27FC236}">
                <a16:creationId xmlns:a16="http://schemas.microsoft.com/office/drawing/2014/main" id="{70DB66D8-759D-3E45-8AD9-CC358022D572}"/>
              </a:ext>
            </a:extLst>
          </p:cNvPr>
          <p:cNvGrpSpPr/>
          <p:nvPr/>
        </p:nvGrpSpPr>
        <p:grpSpPr>
          <a:xfrm>
            <a:off x="5814074" y="3183881"/>
            <a:ext cx="825611" cy="539353"/>
            <a:chOff x="7493876" y="2774731"/>
            <a:chExt cx="1481958" cy="894622"/>
          </a:xfrm>
        </p:grpSpPr>
        <p:sp>
          <p:nvSpPr>
            <p:cNvPr id="96" name="Freeform 95">
              <a:extLst>
                <a:ext uri="{FF2B5EF4-FFF2-40B4-BE49-F238E27FC236}">
                  <a16:creationId xmlns:a16="http://schemas.microsoft.com/office/drawing/2014/main" id="{E483E17D-400D-C84C-8056-02B78CDD0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97" name="Oval 96">
              <a:extLst>
                <a:ext uri="{FF2B5EF4-FFF2-40B4-BE49-F238E27FC236}">
                  <a16:creationId xmlns:a16="http://schemas.microsoft.com/office/drawing/2014/main" id="{318D9153-5EE4-3340-BCD3-478931CFC7F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98" name="Group 97">
              <a:extLst>
                <a:ext uri="{FF2B5EF4-FFF2-40B4-BE49-F238E27FC236}">
                  <a16:creationId xmlns:a16="http://schemas.microsoft.com/office/drawing/2014/main" id="{DAAFD939-A5C2-6A45-BE89-14CD8870A576}"/>
                </a:ext>
              </a:extLst>
            </p:cNvPr>
            <p:cNvGrpSpPr/>
            <p:nvPr/>
          </p:nvGrpSpPr>
          <p:grpSpPr>
            <a:xfrm>
              <a:off x="7713663" y="2848339"/>
              <a:ext cx="1042107" cy="425543"/>
              <a:chOff x="7786941" y="2884917"/>
              <a:chExt cx="897649" cy="353919"/>
            </a:xfrm>
          </p:grpSpPr>
          <p:sp>
            <p:nvSpPr>
              <p:cNvPr id="99" name="Freeform 98">
                <a:extLst>
                  <a:ext uri="{FF2B5EF4-FFF2-40B4-BE49-F238E27FC236}">
                    <a16:creationId xmlns:a16="http://schemas.microsoft.com/office/drawing/2014/main" id="{762F9A94-D8D0-934F-94BA-2BF1A64428C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0" name="Freeform 99">
                <a:extLst>
                  <a:ext uri="{FF2B5EF4-FFF2-40B4-BE49-F238E27FC236}">
                    <a16:creationId xmlns:a16="http://schemas.microsoft.com/office/drawing/2014/main" id="{205790B6-6F8F-394F-AEFC-DC10F8B5D5D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1" name="Freeform 100">
                <a:extLst>
                  <a:ext uri="{FF2B5EF4-FFF2-40B4-BE49-F238E27FC236}">
                    <a16:creationId xmlns:a16="http://schemas.microsoft.com/office/drawing/2014/main" id="{355156BC-1504-E74B-8008-40A919B5BE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2" name="Freeform 101">
                <a:extLst>
                  <a:ext uri="{FF2B5EF4-FFF2-40B4-BE49-F238E27FC236}">
                    <a16:creationId xmlns:a16="http://schemas.microsoft.com/office/drawing/2014/main" id="{216A1E01-4397-904B-AF75-454F94DE10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808722"/>
            <a:ext cx="8544983" cy="670967"/>
          </a:xfrm>
        </p:spPr>
        <p:txBody>
          <a:bodyPr>
            <a:normAutofit/>
          </a:bodyPr>
          <a:lstStyle/>
          <a:p>
            <a:r>
              <a:rPr lang="en-US" sz="3600" dirty="0"/>
              <a:t>TCP fairness</a:t>
            </a:r>
            <a:endParaRPr lang="en-US" sz="3300" dirty="0"/>
          </a:p>
        </p:txBody>
      </p:sp>
      <p:sp>
        <p:nvSpPr>
          <p:cNvPr id="15" name="Rectangle 4">
            <a:extLst>
              <a:ext uri="{FF2B5EF4-FFF2-40B4-BE49-F238E27FC236}">
                <a16:creationId xmlns:a16="http://schemas.microsoft.com/office/drawing/2014/main" id="{FC515608-44C0-AE4F-9716-2C57F89C9FF4}"/>
              </a:ext>
            </a:extLst>
          </p:cNvPr>
          <p:cNvSpPr txBox="1">
            <a:spLocks noChangeArrowheads="1"/>
          </p:cNvSpPr>
          <p:nvPr/>
        </p:nvSpPr>
        <p:spPr>
          <a:xfrm>
            <a:off x="2181203" y="1558400"/>
            <a:ext cx="7630716" cy="81676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defRPr/>
            </a:pPr>
            <a:r>
              <a:rPr lang="en-US" sz="2400" dirty="0">
                <a:solidFill>
                  <a:srgbClr val="CC0000"/>
                </a:solidFill>
                <a:latin typeface="Calibri" panose="020F0502020204030204"/>
              </a:rPr>
              <a:t>Fairness goal:</a:t>
            </a:r>
            <a:r>
              <a:rPr lang="en-US" sz="2400" dirty="0">
                <a:solidFill>
                  <a:prstClr val="black"/>
                </a:solidFill>
                <a:latin typeface="Calibri" panose="020F0502020204030204"/>
              </a:rPr>
              <a:t> if</a:t>
            </a:r>
            <a:r>
              <a:rPr lang="en-US" sz="2400" i="1" dirty="0">
                <a:solidFill>
                  <a:prstClr val="black"/>
                </a:solidFill>
                <a:latin typeface="Calibri" panose="020F0502020204030204"/>
              </a:rPr>
              <a:t> K </a:t>
            </a:r>
            <a:r>
              <a:rPr lang="en-US" sz="2400" dirty="0">
                <a:solidFill>
                  <a:prstClr val="black"/>
                </a:solidFill>
                <a:latin typeface="Calibri" panose="020F0502020204030204"/>
              </a:rPr>
              <a:t>TCP sessions share same bottleneck link of bandwidth </a:t>
            </a:r>
            <a:r>
              <a:rPr lang="en-US" sz="2400" i="1" dirty="0">
                <a:solidFill>
                  <a:prstClr val="black"/>
                </a:solidFill>
                <a:latin typeface="Calibri" panose="020F0502020204030204"/>
              </a:rPr>
              <a:t>R</a:t>
            </a:r>
            <a:r>
              <a:rPr lang="en-US" sz="2400" dirty="0">
                <a:solidFill>
                  <a:prstClr val="black"/>
                </a:solidFill>
                <a:latin typeface="Calibri" panose="020F0502020204030204"/>
              </a:rPr>
              <a:t>, each should have average rate of </a:t>
            </a:r>
            <a:r>
              <a:rPr lang="en-US" sz="2400" i="1" dirty="0">
                <a:solidFill>
                  <a:prstClr val="black"/>
                </a:solidFill>
                <a:latin typeface="Calibri" panose="020F0502020204030204"/>
              </a:rPr>
              <a:t>R/K</a:t>
            </a:r>
          </a:p>
        </p:txBody>
      </p:sp>
      <p:sp>
        <p:nvSpPr>
          <p:cNvPr id="61" name="Line 68">
            <a:extLst>
              <a:ext uri="{FF2B5EF4-FFF2-40B4-BE49-F238E27FC236}">
                <a16:creationId xmlns:a16="http://schemas.microsoft.com/office/drawing/2014/main" id="{CDC7342A-49E4-EA42-944C-558FC96B498E}"/>
              </a:ext>
            </a:extLst>
          </p:cNvPr>
          <p:cNvSpPr>
            <a:spLocks noChangeShapeType="1"/>
          </p:cNvSpPr>
          <p:nvPr/>
        </p:nvSpPr>
        <p:spPr bwMode="auto">
          <a:xfrm flipV="1">
            <a:off x="6636072" y="3419543"/>
            <a:ext cx="614363" cy="6689"/>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0" name="Rectangle 25">
            <a:extLst>
              <a:ext uri="{FF2B5EF4-FFF2-40B4-BE49-F238E27FC236}">
                <a16:creationId xmlns:a16="http://schemas.microsoft.com/office/drawing/2014/main" id="{75F28C3D-FB3C-2547-B5A0-31713944D0F9}"/>
              </a:ext>
            </a:extLst>
          </p:cNvPr>
          <p:cNvSpPr>
            <a:spLocks noChangeArrowheads="1"/>
          </p:cNvSpPr>
          <p:nvPr/>
        </p:nvSpPr>
        <p:spPr bwMode="auto">
          <a:xfrm>
            <a:off x="6763919" y="3269525"/>
            <a:ext cx="110728" cy="150019"/>
          </a:xfrm>
          <a:prstGeom prst="rect">
            <a:avLst/>
          </a:prstGeom>
          <a:solidFill>
            <a:srgbClr val="0099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1" name="Rectangle 26">
            <a:extLst>
              <a:ext uri="{FF2B5EF4-FFF2-40B4-BE49-F238E27FC236}">
                <a16:creationId xmlns:a16="http://schemas.microsoft.com/office/drawing/2014/main" id="{2FFB7F49-0A17-8244-A6C8-A042CD8FF570}"/>
              </a:ext>
            </a:extLst>
          </p:cNvPr>
          <p:cNvSpPr>
            <a:spLocks noChangeArrowheads="1"/>
          </p:cNvSpPr>
          <p:nvPr/>
        </p:nvSpPr>
        <p:spPr bwMode="auto">
          <a:xfrm>
            <a:off x="6245998" y="3315960"/>
            <a:ext cx="110729" cy="150019"/>
          </a:xfrm>
          <a:prstGeom prst="rect">
            <a:avLst/>
          </a:prstGeom>
          <a:solidFill>
            <a:srgbClr val="0099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2" name="Rectangle 27">
            <a:extLst>
              <a:ext uri="{FF2B5EF4-FFF2-40B4-BE49-F238E27FC236}">
                <a16:creationId xmlns:a16="http://schemas.microsoft.com/office/drawing/2014/main" id="{506AE97C-512B-D047-B5C2-A8583E61E051}"/>
              </a:ext>
            </a:extLst>
          </p:cNvPr>
          <p:cNvSpPr>
            <a:spLocks noChangeArrowheads="1"/>
          </p:cNvSpPr>
          <p:nvPr/>
        </p:nvSpPr>
        <p:spPr bwMode="auto">
          <a:xfrm>
            <a:off x="6463882" y="3269525"/>
            <a:ext cx="110728" cy="150019"/>
          </a:xfrm>
          <a:prstGeom prst="rect">
            <a:avLst/>
          </a:prstGeom>
          <a:solidFill>
            <a:srgbClr val="0099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3" name="Text Box 28">
            <a:extLst>
              <a:ext uri="{FF2B5EF4-FFF2-40B4-BE49-F238E27FC236}">
                <a16:creationId xmlns:a16="http://schemas.microsoft.com/office/drawing/2014/main" id="{D7035546-992D-A546-9880-E3DFD92C39EA}"/>
              </a:ext>
            </a:extLst>
          </p:cNvPr>
          <p:cNvSpPr txBox="1">
            <a:spLocks noChangeArrowheads="1"/>
          </p:cNvSpPr>
          <p:nvPr/>
        </p:nvSpPr>
        <p:spPr bwMode="auto">
          <a:xfrm>
            <a:off x="3301902" y="2456066"/>
            <a:ext cx="18050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800" dirty="0">
                <a:solidFill>
                  <a:srgbClr val="000000"/>
                </a:solidFill>
                <a:latin typeface="Calibri" panose="020F0502020204030204"/>
              </a:rPr>
              <a:t>TCP connection 1</a:t>
            </a:r>
          </a:p>
        </p:txBody>
      </p:sp>
      <p:sp>
        <p:nvSpPr>
          <p:cNvPr id="84" name="Text Box 29">
            <a:extLst>
              <a:ext uri="{FF2B5EF4-FFF2-40B4-BE49-F238E27FC236}">
                <a16:creationId xmlns:a16="http://schemas.microsoft.com/office/drawing/2014/main" id="{7297E699-0BA6-F14E-9015-0764C0BCD193}"/>
              </a:ext>
            </a:extLst>
          </p:cNvPr>
          <p:cNvSpPr txBox="1">
            <a:spLocks noChangeArrowheads="1"/>
          </p:cNvSpPr>
          <p:nvPr/>
        </p:nvSpPr>
        <p:spPr bwMode="auto">
          <a:xfrm>
            <a:off x="5633528" y="3811468"/>
            <a:ext cx="1186480"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800" dirty="0">
                <a:solidFill>
                  <a:srgbClr val="000000"/>
                </a:solidFill>
                <a:latin typeface="Calibri" panose="020F0502020204030204"/>
              </a:rPr>
              <a:t>bottleneck</a:t>
            </a:r>
          </a:p>
          <a:p>
            <a:pPr algn="ctr" defTabSz="685800" eaLnBrk="0" fontAlgn="base" hangingPunct="0">
              <a:lnSpc>
                <a:spcPct val="90000"/>
              </a:lnSpc>
              <a:spcBef>
                <a:spcPct val="0"/>
              </a:spcBef>
              <a:spcAft>
                <a:spcPct val="0"/>
              </a:spcAft>
              <a:defRPr/>
            </a:pPr>
            <a:r>
              <a:rPr lang="en-US" sz="1800" dirty="0">
                <a:solidFill>
                  <a:srgbClr val="000000"/>
                </a:solidFill>
                <a:latin typeface="Calibri" panose="020F0502020204030204"/>
              </a:rPr>
              <a:t>router</a:t>
            </a:r>
          </a:p>
          <a:p>
            <a:pPr algn="ctr" defTabSz="685800" eaLnBrk="0" fontAlgn="base" hangingPunct="0">
              <a:lnSpc>
                <a:spcPct val="90000"/>
              </a:lnSpc>
              <a:spcBef>
                <a:spcPct val="0"/>
              </a:spcBef>
              <a:spcAft>
                <a:spcPct val="0"/>
              </a:spcAft>
              <a:defRPr/>
            </a:pPr>
            <a:r>
              <a:rPr lang="en-US" sz="1800" dirty="0">
                <a:solidFill>
                  <a:srgbClr val="000000"/>
                </a:solidFill>
                <a:latin typeface="Calibri" panose="020F0502020204030204"/>
              </a:rPr>
              <a:t>capacity R</a:t>
            </a:r>
          </a:p>
        </p:txBody>
      </p:sp>
      <p:sp>
        <p:nvSpPr>
          <p:cNvPr id="85" name="Freeform 40">
            <a:extLst>
              <a:ext uri="{FF2B5EF4-FFF2-40B4-BE49-F238E27FC236}">
                <a16:creationId xmlns:a16="http://schemas.microsoft.com/office/drawing/2014/main" id="{7B18511C-E0F5-ED42-B886-442969765A2C}"/>
              </a:ext>
            </a:extLst>
          </p:cNvPr>
          <p:cNvSpPr>
            <a:spLocks/>
          </p:cNvSpPr>
          <p:nvPr/>
        </p:nvSpPr>
        <p:spPr bwMode="auto">
          <a:xfrm>
            <a:off x="5098235" y="2830869"/>
            <a:ext cx="3170492" cy="539354"/>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350">
              <a:solidFill>
                <a:srgbClr val="000000"/>
              </a:solidFill>
              <a:latin typeface="Tahoma" panose="020B0604030504040204" pitchFamily="34" charset="0"/>
              <a:ea typeface="ＭＳ Ｐゴシック" panose="020B0600070205080204" pitchFamily="34" charset="-128"/>
            </a:endParaRPr>
          </a:p>
        </p:txBody>
      </p:sp>
      <p:sp>
        <p:nvSpPr>
          <p:cNvPr id="86" name="Rectangle 41">
            <a:extLst>
              <a:ext uri="{FF2B5EF4-FFF2-40B4-BE49-F238E27FC236}">
                <a16:creationId xmlns:a16="http://schemas.microsoft.com/office/drawing/2014/main" id="{B87FB624-4166-674A-B3AB-E61FF504C187}"/>
              </a:ext>
            </a:extLst>
          </p:cNvPr>
          <p:cNvSpPr>
            <a:spLocks noChangeArrowheads="1"/>
          </p:cNvSpPr>
          <p:nvPr/>
        </p:nvSpPr>
        <p:spPr bwMode="auto">
          <a:xfrm>
            <a:off x="6367441" y="3315960"/>
            <a:ext cx="110729" cy="150019"/>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7" name="Freeform 42">
            <a:extLst>
              <a:ext uri="{FF2B5EF4-FFF2-40B4-BE49-F238E27FC236}">
                <a16:creationId xmlns:a16="http://schemas.microsoft.com/office/drawing/2014/main" id="{219FFC1B-3A12-DC4B-B53E-9BB5E48658B7}"/>
              </a:ext>
            </a:extLst>
          </p:cNvPr>
          <p:cNvSpPr>
            <a:spLocks/>
          </p:cNvSpPr>
          <p:nvPr/>
        </p:nvSpPr>
        <p:spPr bwMode="auto">
          <a:xfrm>
            <a:off x="5067279" y="3427879"/>
            <a:ext cx="3201449" cy="539353"/>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panose="020B0604030504040204" pitchFamily="34" charset="0"/>
              <a:ea typeface="ＭＳ Ｐゴシック" panose="020B0600070205080204" pitchFamily="34" charset="-128"/>
            </a:endParaRPr>
          </a:p>
        </p:txBody>
      </p:sp>
      <p:sp>
        <p:nvSpPr>
          <p:cNvPr id="88" name="Text Box 48">
            <a:extLst>
              <a:ext uri="{FF2B5EF4-FFF2-40B4-BE49-F238E27FC236}">
                <a16:creationId xmlns:a16="http://schemas.microsoft.com/office/drawing/2014/main" id="{1859B4C2-A97D-4B48-B306-9FC98BD5A129}"/>
              </a:ext>
            </a:extLst>
          </p:cNvPr>
          <p:cNvSpPr txBox="1">
            <a:spLocks noChangeArrowheads="1"/>
          </p:cNvSpPr>
          <p:nvPr/>
        </p:nvSpPr>
        <p:spPr bwMode="auto">
          <a:xfrm>
            <a:off x="3289764" y="4124616"/>
            <a:ext cx="18050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800" dirty="0">
                <a:solidFill>
                  <a:srgbClr val="000000"/>
                </a:solidFill>
                <a:latin typeface="Calibri" panose="020F0502020204030204"/>
              </a:rPr>
              <a:t>TCP connection 2</a:t>
            </a:r>
          </a:p>
        </p:txBody>
      </p:sp>
      <p:grpSp>
        <p:nvGrpSpPr>
          <p:cNvPr id="89" name="Group 69">
            <a:extLst>
              <a:ext uri="{FF2B5EF4-FFF2-40B4-BE49-F238E27FC236}">
                <a16:creationId xmlns:a16="http://schemas.microsoft.com/office/drawing/2014/main" id="{E41C4D8C-20B4-204B-B9D2-EF53C43D06A8}"/>
              </a:ext>
            </a:extLst>
          </p:cNvPr>
          <p:cNvGrpSpPr>
            <a:grpSpLocks/>
          </p:cNvGrpSpPr>
          <p:nvPr/>
        </p:nvGrpSpPr>
        <p:grpSpPr bwMode="auto">
          <a:xfrm>
            <a:off x="4505304" y="2750411"/>
            <a:ext cx="575072" cy="528638"/>
            <a:chOff x="-44" y="1473"/>
            <a:chExt cx="981" cy="1105"/>
          </a:xfrm>
        </p:grpSpPr>
        <p:pic>
          <p:nvPicPr>
            <p:cNvPr id="90" name="Picture 70" descr="desktop_computer_stylized_medium">
              <a:extLst>
                <a:ext uri="{FF2B5EF4-FFF2-40B4-BE49-F238E27FC236}">
                  <a16:creationId xmlns:a16="http://schemas.microsoft.com/office/drawing/2014/main" id="{0A14B506-3AAE-F546-9A74-AC6072F15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71">
              <a:extLst>
                <a:ext uri="{FF2B5EF4-FFF2-40B4-BE49-F238E27FC236}">
                  <a16:creationId xmlns:a16="http://schemas.microsoft.com/office/drawing/2014/main" id="{F6DE560E-4DD1-2842-AD9C-065090AD368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350" kern="0">
                <a:solidFill>
                  <a:srgbClr val="000000"/>
                </a:solidFill>
                <a:latin typeface="Tahoma" panose="020B0604030504040204" pitchFamily="34" charset="0"/>
                <a:ea typeface="ＭＳ Ｐゴシック" panose="020B0600070205080204" pitchFamily="34" charset="-128"/>
              </a:endParaRPr>
            </a:p>
          </p:txBody>
        </p:sp>
      </p:grpSp>
      <p:grpSp>
        <p:nvGrpSpPr>
          <p:cNvPr id="92" name="Group 72">
            <a:extLst>
              <a:ext uri="{FF2B5EF4-FFF2-40B4-BE49-F238E27FC236}">
                <a16:creationId xmlns:a16="http://schemas.microsoft.com/office/drawing/2014/main" id="{D4B132ED-F65A-8349-9956-0282CD84A913}"/>
              </a:ext>
            </a:extLst>
          </p:cNvPr>
          <p:cNvGrpSpPr>
            <a:grpSpLocks/>
          </p:cNvGrpSpPr>
          <p:nvPr/>
        </p:nvGrpSpPr>
        <p:grpSpPr bwMode="auto">
          <a:xfrm>
            <a:off x="4507685" y="3685052"/>
            <a:ext cx="575072" cy="528638"/>
            <a:chOff x="-44" y="1473"/>
            <a:chExt cx="981" cy="1105"/>
          </a:xfrm>
        </p:grpSpPr>
        <p:pic>
          <p:nvPicPr>
            <p:cNvPr id="93" name="Picture 73" descr="desktop_computer_stylized_medium">
              <a:extLst>
                <a:ext uri="{FF2B5EF4-FFF2-40B4-BE49-F238E27FC236}">
                  <a16:creationId xmlns:a16="http://schemas.microsoft.com/office/drawing/2014/main" id="{4A386E2E-C0EC-8A47-9B1E-88CB80A47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Freeform 74">
              <a:extLst>
                <a:ext uri="{FF2B5EF4-FFF2-40B4-BE49-F238E27FC236}">
                  <a16:creationId xmlns:a16="http://schemas.microsoft.com/office/drawing/2014/main" id="{021EC07F-1EE7-F54E-88B9-7C2A3644AA1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350" kern="0">
                <a:solidFill>
                  <a:srgbClr val="000000"/>
                </a:solidFill>
                <a:latin typeface="Tahoma" panose="020B0604030504040204" pitchFamily="34" charset="0"/>
                <a:ea typeface="ＭＳ Ｐゴシック" panose="020B0600070205080204" pitchFamily="34" charset="-128"/>
              </a:endParaRPr>
            </a:p>
          </p:txBody>
        </p:sp>
      </p:grpSp>
    </p:spTree>
    <p:extLst>
      <p:ext uri="{BB962C8B-B14F-4D97-AF65-F5344CB8AC3E}">
        <p14:creationId xmlns:p14="http://schemas.microsoft.com/office/powerpoint/2010/main" val="3131620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6393" y="166458"/>
            <a:ext cx="8544983" cy="670967"/>
          </a:xfrm>
        </p:spPr>
        <p:txBody>
          <a:bodyPr>
            <a:normAutofit/>
          </a:bodyPr>
          <a:lstStyle/>
          <a:p>
            <a:r>
              <a:rPr lang="en-US" sz="3600" dirty="0"/>
              <a:t>Is TCP Fair?</a:t>
            </a:r>
            <a:endParaRPr lang="en-US" sz="3300" dirty="0"/>
          </a:p>
        </p:txBody>
      </p:sp>
      <p:sp>
        <p:nvSpPr>
          <p:cNvPr id="37" name="Rectangle 3">
            <a:extLst>
              <a:ext uri="{FF2B5EF4-FFF2-40B4-BE49-F238E27FC236}">
                <a16:creationId xmlns:a16="http://schemas.microsoft.com/office/drawing/2014/main" id="{F376200C-B032-3845-A02F-653A6DB1CA80}"/>
              </a:ext>
            </a:extLst>
          </p:cNvPr>
          <p:cNvSpPr txBox="1">
            <a:spLocks noChangeArrowheads="1"/>
          </p:cNvSpPr>
          <p:nvPr/>
        </p:nvSpPr>
        <p:spPr>
          <a:xfrm>
            <a:off x="2278462" y="897819"/>
            <a:ext cx="7982388"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Calibri" panose="020F0502020204030204"/>
              </a:rPr>
              <a:t>Example: two competing TCP sessions:</a:t>
            </a:r>
          </a:p>
          <a:p>
            <a:pPr marL="342900" indent="-161925" defTabSz="685800">
              <a:spcBef>
                <a:spcPts val="750"/>
              </a:spcBef>
              <a:buFont typeface="Wingdings" charset="2"/>
              <a:buChar char="§"/>
              <a:defRPr/>
            </a:pPr>
            <a:r>
              <a:rPr lang="en-US" sz="2100" dirty="0">
                <a:solidFill>
                  <a:prstClr val="black"/>
                </a:solidFill>
                <a:latin typeface="Calibri" panose="020F0502020204030204"/>
              </a:rPr>
              <a:t>additive increase gives slope of 1, as throughout increases</a:t>
            </a:r>
          </a:p>
          <a:p>
            <a:pPr marL="342900" indent="-161925" defTabSz="685800">
              <a:spcBef>
                <a:spcPts val="750"/>
              </a:spcBef>
              <a:buFont typeface="Wingdings" charset="2"/>
              <a:buChar char="§"/>
              <a:defRPr/>
            </a:pPr>
            <a:r>
              <a:rPr lang="en-US" sz="2100" dirty="0">
                <a:solidFill>
                  <a:prstClr val="black"/>
                </a:solidFill>
                <a:latin typeface="Calibri" panose="020F0502020204030204"/>
              </a:rPr>
              <a:t>multiplicative decrease decreases throughput proportionally </a:t>
            </a:r>
          </a:p>
        </p:txBody>
      </p:sp>
      <p:sp>
        <p:nvSpPr>
          <p:cNvPr id="58" name="Line 4">
            <a:extLst>
              <a:ext uri="{FF2B5EF4-FFF2-40B4-BE49-F238E27FC236}">
                <a16:creationId xmlns:a16="http://schemas.microsoft.com/office/drawing/2014/main" id="{DBA281FC-CC2B-3B4C-8CA6-4EDCC95E7FC5}"/>
              </a:ext>
            </a:extLst>
          </p:cNvPr>
          <p:cNvSpPr>
            <a:spLocks noChangeShapeType="1"/>
          </p:cNvSpPr>
          <p:nvPr/>
        </p:nvSpPr>
        <p:spPr bwMode="auto">
          <a:xfrm>
            <a:off x="2783726" y="4558991"/>
            <a:ext cx="2728913"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59" name="Line 5">
            <a:extLst>
              <a:ext uri="{FF2B5EF4-FFF2-40B4-BE49-F238E27FC236}">
                <a16:creationId xmlns:a16="http://schemas.microsoft.com/office/drawing/2014/main" id="{B4E196DB-854B-3549-98E9-F41F0D1F00AE}"/>
              </a:ext>
            </a:extLst>
          </p:cNvPr>
          <p:cNvSpPr>
            <a:spLocks noChangeShapeType="1"/>
          </p:cNvSpPr>
          <p:nvPr/>
        </p:nvSpPr>
        <p:spPr bwMode="auto">
          <a:xfrm flipV="1">
            <a:off x="2783725" y="2237273"/>
            <a:ext cx="0" cy="2314575"/>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60" name="Line 6">
            <a:extLst>
              <a:ext uri="{FF2B5EF4-FFF2-40B4-BE49-F238E27FC236}">
                <a16:creationId xmlns:a16="http://schemas.microsoft.com/office/drawing/2014/main" id="{5542C2C0-67F6-994A-AEFC-E5B2460F1F4B}"/>
              </a:ext>
            </a:extLst>
          </p:cNvPr>
          <p:cNvSpPr>
            <a:spLocks noChangeShapeType="1"/>
          </p:cNvSpPr>
          <p:nvPr/>
        </p:nvSpPr>
        <p:spPr bwMode="auto">
          <a:xfrm rot="-2938105" flipH="1" flipV="1">
            <a:off x="2328907" y="3538627"/>
            <a:ext cx="2670572" cy="10715"/>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62" name="Line 7">
            <a:extLst>
              <a:ext uri="{FF2B5EF4-FFF2-40B4-BE49-F238E27FC236}">
                <a16:creationId xmlns:a16="http://schemas.microsoft.com/office/drawing/2014/main" id="{7A0A4AB6-5EF9-8440-BAF1-06A321FDC132}"/>
              </a:ext>
            </a:extLst>
          </p:cNvPr>
          <p:cNvSpPr>
            <a:spLocks noChangeShapeType="1"/>
          </p:cNvSpPr>
          <p:nvPr/>
        </p:nvSpPr>
        <p:spPr bwMode="auto">
          <a:xfrm>
            <a:off x="2769438" y="2423010"/>
            <a:ext cx="2114550" cy="2107406"/>
          </a:xfrm>
          <a:prstGeom prst="line">
            <a:avLst/>
          </a:prstGeom>
          <a:noFill/>
          <a:ln w="38100">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63" name="Text Box 8">
            <a:extLst>
              <a:ext uri="{FF2B5EF4-FFF2-40B4-BE49-F238E27FC236}">
                <a16:creationId xmlns:a16="http://schemas.microsoft.com/office/drawing/2014/main" id="{17AEECBA-CCAD-AA47-9887-C9E20B6826AC}"/>
              </a:ext>
            </a:extLst>
          </p:cNvPr>
          <p:cNvSpPr txBox="1">
            <a:spLocks noChangeArrowheads="1"/>
          </p:cNvSpPr>
          <p:nvPr/>
        </p:nvSpPr>
        <p:spPr bwMode="auto">
          <a:xfrm>
            <a:off x="2506311" y="2294423"/>
            <a:ext cx="302419"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500">
                <a:solidFill>
                  <a:srgbClr val="000000"/>
                </a:solidFill>
                <a:latin typeface="Arial" charset="0"/>
              </a:rPr>
              <a:t>R</a:t>
            </a:r>
            <a:endParaRPr lang="en-US" sz="750">
              <a:solidFill>
                <a:srgbClr val="000000"/>
              </a:solidFill>
              <a:latin typeface="Arial" charset="0"/>
            </a:endParaRPr>
          </a:p>
        </p:txBody>
      </p:sp>
      <p:sp>
        <p:nvSpPr>
          <p:cNvPr id="64" name="Text Box 9">
            <a:extLst>
              <a:ext uri="{FF2B5EF4-FFF2-40B4-BE49-F238E27FC236}">
                <a16:creationId xmlns:a16="http://schemas.microsoft.com/office/drawing/2014/main" id="{5D2A8ED6-62FA-AA4E-B95C-0B1A80981086}"/>
              </a:ext>
            </a:extLst>
          </p:cNvPr>
          <p:cNvSpPr txBox="1">
            <a:spLocks noChangeArrowheads="1"/>
          </p:cNvSpPr>
          <p:nvPr/>
        </p:nvSpPr>
        <p:spPr bwMode="auto">
          <a:xfrm>
            <a:off x="4494888" y="4764461"/>
            <a:ext cx="302419"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500">
                <a:solidFill>
                  <a:srgbClr val="000000"/>
                </a:solidFill>
                <a:latin typeface="Arial" charset="0"/>
              </a:rPr>
              <a:t>R</a:t>
            </a:r>
            <a:endParaRPr lang="en-US" sz="750">
              <a:solidFill>
                <a:srgbClr val="000000"/>
              </a:solidFill>
              <a:latin typeface="Arial" charset="0"/>
            </a:endParaRPr>
          </a:p>
        </p:txBody>
      </p:sp>
      <p:sp>
        <p:nvSpPr>
          <p:cNvPr id="65" name="Text Box 10">
            <a:extLst>
              <a:ext uri="{FF2B5EF4-FFF2-40B4-BE49-F238E27FC236}">
                <a16:creationId xmlns:a16="http://schemas.microsoft.com/office/drawing/2014/main" id="{B2E2FDC0-B672-3448-804D-624A98C1841A}"/>
              </a:ext>
            </a:extLst>
          </p:cNvPr>
          <p:cNvSpPr txBox="1">
            <a:spLocks noChangeArrowheads="1"/>
          </p:cNvSpPr>
          <p:nvPr/>
        </p:nvSpPr>
        <p:spPr bwMode="auto">
          <a:xfrm>
            <a:off x="3427854" y="2287278"/>
            <a:ext cx="2659856"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350">
                <a:solidFill>
                  <a:srgbClr val="000000"/>
                </a:solidFill>
                <a:latin typeface="Arial" charset="0"/>
              </a:rPr>
              <a:t>equal bandwidth share</a:t>
            </a:r>
            <a:endParaRPr lang="en-US" sz="750">
              <a:solidFill>
                <a:srgbClr val="000000"/>
              </a:solidFill>
              <a:latin typeface="Arial" charset="0"/>
            </a:endParaRPr>
          </a:p>
        </p:txBody>
      </p:sp>
      <p:sp>
        <p:nvSpPr>
          <p:cNvPr id="66" name="Text Box 11">
            <a:extLst>
              <a:ext uri="{FF2B5EF4-FFF2-40B4-BE49-F238E27FC236}">
                <a16:creationId xmlns:a16="http://schemas.microsoft.com/office/drawing/2014/main" id="{14F93699-B5A1-D14D-8FB0-AA9B53890B69}"/>
              </a:ext>
            </a:extLst>
          </p:cNvPr>
          <p:cNvSpPr txBox="1">
            <a:spLocks noChangeArrowheads="1"/>
          </p:cNvSpPr>
          <p:nvPr/>
        </p:nvSpPr>
        <p:spPr bwMode="auto">
          <a:xfrm>
            <a:off x="2363435" y="4566134"/>
            <a:ext cx="2659856"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350">
                <a:solidFill>
                  <a:srgbClr val="000000"/>
                </a:solidFill>
                <a:latin typeface="Arial" charset="0"/>
              </a:rPr>
              <a:t>Connection 1 throughput</a:t>
            </a:r>
            <a:endParaRPr lang="en-US" sz="750">
              <a:solidFill>
                <a:srgbClr val="000000"/>
              </a:solidFill>
              <a:latin typeface="Arial" charset="0"/>
            </a:endParaRPr>
          </a:p>
        </p:txBody>
      </p:sp>
      <p:sp>
        <p:nvSpPr>
          <p:cNvPr id="67" name="Text Box 12">
            <a:extLst>
              <a:ext uri="{FF2B5EF4-FFF2-40B4-BE49-F238E27FC236}">
                <a16:creationId xmlns:a16="http://schemas.microsoft.com/office/drawing/2014/main" id="{21CCCAB1-09D9-8E4C-AB43-05B1CC4E61F5}"/>
              </a:ext>
            </a:extLst>
          </p:cNvPr>
          <p:cNvSpPr txBox="1">
            <a:spLocks noChangeArrowheads="1"/>
          </p:cNvSpPr>
          <p:nvPr/>
        </p:nvSpPr>
        <p:spPr bwMode="auto">
          <a:xfrm rot="-5396642">
            <a:off x="1301992" y="3457641"/>
            <a:ext cx="2659856"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350">
                <a:solidFill>
                  <a:srgbClr val="000000"/>
                </a:solidFill>
                <a:latin typeface="Arial" charset="0"/>
              </a:rPr>
              <a:t>Connection 2 throughput</a:t>
            </a:r>
            <a:endParaRPr lang="en-US" sz="750">
              <a:solidFill>
                <a:srgbClr val="000000"/>
              </a:solidFill>
              <a:latin typeface="Arial" charset="0"/>
            </a:endParaRPr>
          </a:p>
        </p:txBody>
      </p:sp>
      <p:sp>
        <p:nvSpPr>
          <p:cNvPr id="68" name="Line 13">
            <a:extLst>
              <a:ext uri="{FF2B5EF4-FFF2-40B4-BE49-F238E27FC236}">
                <a16:creationId xmlns:a16="http://schemas.microsoft.com/office/drawing/2014/main" id="{5F5EBC46-A27F-8D4B-BB71-A9A69889B2CA}"/>
              </a:ext>
            </a:extLst>
          </p:cNvPr>
          <p:cNvSpPr>
            <a:spLocks noChangeShapeType="1"/>
          </p:cNvSpPr>
          <p:nvPr/>
        </p:nvSpPr>
        <p:spPr bwMode="auto">
          <a:xfrm rot="-2938105" flipH="1" flipV="1">
            <a:off x="3385223" y="4185817"/>
            <a:ext cx="970360" cy="3572"/>
          </a:xfrm>
          <a:prstGeom prst="line">
            <a:avLst/>
          </a:prstGeom>
          <a:noFill/>
          <a:ln w="1905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69" name="Text Box 14">
            <a:extLst>
              <a:ext uri="{FF2B5EF4-FFF2-40B4-BE49-F238E27FC236}">
                <a16:creationId xmlns:a16="http://schemas.microsoft.com/office/drawing/2014/main" id="{40C340D3-D186-C146-A88F-B4C6DA375773}"/>
              </a:ext>
            </a:extLst>
          </p:cNvPr>
          <p:cNvSpPr txBox="1">
            <a:spLocks noChangeArrowheads="1"/>
          </p:cNvSpPr>
          <p:nvPr/>
        </p:nvSpPr>
        <p:spPr bwMode="auto">
          <a:xfrm>
            <a:off x="4113654" y="3680311"/>
            <a:ext cx="3402806"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200">
                <a:solidFill>
                  <a:srgbClr val="000000"/>
                </a:solidFill>
                <a:latin typeface="Arial" charset="0"/>
              </a:rPr>
              <a:t>congestion avoidance: additive increase</a:t>
            </a:r>
            <a:endParaRPr lang="en-US" sz="750">
              <a:solidFill>
                <a:srgbClr val="000000"/>
              </a:solidFill>
              <a:latin typeface="Arial" charset="0"/>
            </a:endParaRPr>
          </a:p>
        </p:txBody>
      </p:sp>
      <p:sp>
        <p:nvSpPr>
          <p:cNvPr id="70" name="Line 15">
            <a:extLst>
              <a:ext uri="{FF2B5EF4-FFF2-40B4-BE49-F238E27FC236}">
                <a16:creationId xmlns:a16="http://schemas.microsoft.com/office/drawing/2014/main" id="{F674B59D-1466-9848-98C7-F85A4B7C2667}"/>
              </a:ext>
            </a:extLst>
          </p:cNvPr>
          <p:cNvSpPr>
            <a:spLocks noChangeShapeType="1"/>
          </p:cNvSpPr>
          <p:nvPr/>
        </p:nvSpPr>
        <p:spPr bwMode="auto">
          <a:xfrm flipH="1">
            <a:off x="3300691" y="3835774"/>
            <a:ext cx="878681" cy="473869"/>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1" name="Text Box 16">
            <a:extLst>
              <a:ext uri="{FF2B5EF4-FFF2-40B4-BE49-F238E27FC236}">
                <a16:creationId xmlns:a16="http://schemas.microsoft.com/office/drawing/2014/main" id="{0A077D32-CBC6-0E40-85C7-A1E8D5167F22}"/>
              </a:ext>
            </a:extLst>
          </p:cNvPr>
          <p:cNvSpPr txBox="1">
            <a:spLocks noChangeArrowheads="1"/>
          </p:cNvSpPr>
          <p:nvPr/>
        </p:nvSpPr>
        <p:spPr bwMode="auto">
          <a:xfrm>
            <a:off x="4480443" y="3496955"/>
            <a:ext cx="2659703"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a:solidFill>
                  <a:srgbClr val="000000"/>
                </a:solidFill>
                <a:latin typeface="Arial" charset="0"/>
              </a:rPr>
              <a:t>loss: decrease window by factor of 2</a:t>
            </a:r>
            <a:endParaRPr lang="en-US" sz="750">
              <a:solidFill>
                <a:srgbClr val="000000"/>
              </a:solidFill>
              <a:latin typeface="Arial" charset="0"/>
            </a:endParaRPr>
          </a:p>
        </p:txBody>
      </p:sp>
      <p:sp>
        <p:nvSpPr>
          <p:cNvPr id="72" name="Line 17">
            <a:extLst>
              <a:ext uri="{FF2B5EF4-FFF2-40B4-BE49-F238E27FC236}">
                <a16:creationId xmlns:a16="http://schemas.microsoft.com/office/drawing/2014/main" id="{B9476A6C-10EE-1541-8903-FE6263CE8822}"/>
              </a:ext>
            </a:extLst>
          </p:cNvPr>
          <p:cNvSpPr>
            <a:spLocks noChangeShapeType="1"/>
          </p:cNvSpPr>
          <p:nvPr/>
        </p:nvSpPr>
        <p:spPr bwMode="auto">
          <a:xfrm rot="-2938105" flipH="1" flipV="1">
            <a:off x="3144719" y="3940548"/>
            <a:ext cx="977503" cy="17860"/>
          </a:xfrm>
          <a:prstGeom prst="line">
            <a:avLst/>
          </a:prstGeom>
          <a:noFill/>
          <a:ln w="1905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3" name="Text Box 18">
            <a:extLst>
              <a:ext uri="{FF2B5EF4-FFF2-40B4-BE49-F238E27FC236}">
                <a16:creationId xmlns:a16="http://schemas.microsoft.com/office/drawing/2014/main" id="{FCED3372-6EB5-0244-B6B3-A1566B98227B}"/>
              </a:ext>
            </a:extLst>
          </p:cNvPr>
          <p:cNvSpPr txBox="1">
            <a:spLocks noChangeArrowheads="1"/>
          </p:cNvSpPr>
          <p:nvPr/>
        </p:nvSpPr>
        <p:spPr bwMode="auto">
          <a:xfrm>
            <a:off x="3899342" y="3315980"/>
            <a:ext cx="3402806"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200">
                <a:solidFill>
                  <a:srgbClr val="000000"/>
                </a:solidFill>
                <a:latin typeface="Arial" charset="0"/>
              </a:rPr>
              <a:t>congestion avoidance: additive increase</a:t>
            </a:r>
            <a:endParaRPr lang="en-US" sz="750">
              <a:solidFill>
                <a:srgbClr val="000000"/>
              </a:solidFill>
              <a:latin typeface="Arial" charset="0"/>
            </a:endParaRPr>
          </a:p>
        </p:txBody>
      </p:sp>
      <p:sp>
        <p:nvSpPr>
          <p:cNvPr id="74" name="Line 19">
            <a:extLst>
              <a:ext uri="{FF2B5EF4-FFF2-40B4-BE49-F238E27FC236}">
                <a16:creationId xmlns:a16="http://schemas.microsoft.com/office/drawing/2014/main" id="{4E5DDD32-0D26-E049-B9F7-C4FBF7E6512E}"/>
              </a:ext>
            </a:extLst>
          </p:cNvPr>
          <p:cNvSpPr>
            <a:spLocks noChangeShapeType="1"/>
          </p:cNvSpPr>
          <p:nvPr/>
        </p:nvSpPr>
        <p:spPr bwMode="auto">
          <a:xfrm flipH="1">
            <a:off x="3193533" y="3621462"/>
            <a:ext cx="735806" cy="573881"/>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5" name="Text Box 20">
            <a:extLst>
              <a:ext uri="{FF2B5EF4-FFF2-40B4-BE49-F238E27FC236}">
                <a16:creationId xmlns:a16="http://schemas.microsoft.com/office/drawing/2014/main" id="{A03E8186-B72C-F340-B288-4F7DBF876180}"/>
              </a:ext>
            </a:extLst>
          </p:cNvPr>
          <p:cNvSpPr txBox="1">
            <a:spLocks noChangeArrowheads="1"/>
          </p:cNvSpPr>
          <p:nvPr/>
        </p:nvSpPr>
        <p:spPr bwMode="auto">
          <a:xfrm>
            <a:off x="4180406" y="3161199"/>
            <a:ext cx="2659703"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a:solidFill>
                  <a:srgbClr val="000000"/>
                </a:solidFill>
                <a:latin typeface="Arial" charset="0"/>
              </a:rPr>
              <a:t>loss: decrease window by factor of 2</a:t>
            </a:r>
            <a:endParaRPr lang="en-US" sz="750">
              <a:solidFill>
                <a:srgbClr val="000000"/>
              </a:solidFill>
              <a:latin typeface="Arial" charset="0"/>
            </a:endParaRPr>
          </a:p>
        </p:txBody>
      </p:sp>
      <p:sp>
        <p:nvSpPr>
          <p:cNvPr id="76" name="Line 21">
            <a:extLst>
              <a:ext uri="{FF2B5EF4-FFF2-40B4-BE49-F238E27FC236}">
                <a16:creationId xmlns:a16="http://schemas.microsoft.com/office/drawing/2014/main" id="{23ACBCF3-355B-D845-A208-0AA50EB86E08}"/>
              </a:ext>
            </a:extLst>
          </p:cNvPr>
          <p:cNvSpPr>
            <a:spLocks noChangeShapeType="1"/>
          </p:cNvSpPr>
          <p:nvPr/>
        </p:nvSpPr>
        <p:spPr bwMode="auto">
          <a:xfrm rot="-2938105" flipH="1" flipV="1">
            <a:off x="3036966" y="3830417"/>
            <a:ext cx="959644" cy="10715"/>
          </a:xfrm>
          <a:prstGeom prst="line">
            <a:avLst/>
          </a:prstGeom>
          <a:noFill/>
          <a:ln w="1905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7" name="Line 22">
            <a:extLst>
              <a:ext uri="{FF2B5EF4-FFF2-40B4-BE49-F238E27FC236}">
                <a16:creationId xmlns:a16="http://schemas.microsoft.com/office/drawing/2014/main" id="{E273C730-C7D8-1A43-9E3B-00ABA35C5306}"/>
              </a:ext>
            </a:extLst>
          </p:cNvPr>
          <p:cNvSpPr>
            <a:spLocks noChangeShapeType="1"/>
          </p:cNvSpPr>
          <p:nvPr/>
        </p:nvSpPr>
        <p:spPr bwMode="auto">
          <a:xfrm flipH="1">
            <a:off x="3143528" y="3485729"/>
            <a:ext cx="683419" cy="66675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8" name="Line 23">
            <a:extLst>
              <a:ext uri="{FF2B5EF4-FFF2-40B4-BE49-F238E27FC236}">
                <a16:creationId xmlns:a16="http://schemas.microsoft.com/office/drawing/2014/main" id="{D3308B5F-47D8-A74E-B415-FFCEF8B0042F}"/>
              </a:ext>
            </a:extLst>
          </p:cNvPr>
          <p:cNvSpPr>
            <a:spLocks noChangeShapeType="1"/>
          </p:cNvSpPr>
          <p:nvPr/>
        </p:nvSpPr>
        <p:spPr bwMode="auto">
          <a:xfrm rot="-2938105" flipH="1" flipV="1">
            <a:off x="2977435" y="3782792"/>
            <a:ext cx="959644" cy="10715"/>
          </a:xfrm>
          <a:prstGeom prst="line">
            <a:avLst/>
          </a:prstGeom>
          <a:noFill/>
          <a:ln w="19050">
            <a:solidFill>
              <a:srgbClr val="C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8" name="Group 7">
            <a:extLst>
              <a:ext uri="{FF2B5EF4-FFF2-40B4-BE49-F238E27FC236}">
                <a16:creationId xmlns:a16="http://schemas.microsoft.com/office/drawing/2014/main" id="{27161D4D-6036-7840-9C2A-DD136DFE6AC3}"/>
              </a:ext>
            </a:extLst>
          </p:cNvPr>
          <p:cNvGrpSpPr/>
          <p:nvPr/>
        </p:nvGrpSpPr>
        <p:grpSpPr>
          <a:xfrm>
            <a:off x="7494709" y="2394521"/>
            <a:ext cx="2898031" cy="2035094"/>
            <a:chOff x="7983110" y="3205277"/>
            <a:chExt cx="3864041" cy="2713458"/>
          </a:xfrm>
        </p:grpSpPr>
        <p:sp>
          <p:nvSpPr>
            <p:cNvPr id="4" name="TextBox 3">
              <a:extLst>
                <a:ext uri="{FF2B5EF4-FFF2-40B4-BE49-F238E27FC236}">
                  <a16:creationId xmlns:a16="http://schemas.microsoft.com/office/drawing/2014/main" id="{4F689499-145C-2146-9B69-DB52B42A4EDB}"/>
                </a:ext>
              </a:extLst>
            </p:cNvPr>
            <p:cNvSpPr txBox="1"/>
            <p:nvPr/>
          </p:nvSpPr>
          <p:spPr>
            <a:xfrm>
              <a:off x="8130707" y="3671674"/>
              <a:ext cx="3703160" cy="2228302"/>
            </a:xfrm>
            <a:prstGeom prst="rect">
              <a:avLst/>
            </a:prstGeom>
            <a:noFill/>
          </p:spPr>
          <p:txBody>
            <a:bodyPr wrap="square" rtlCol="0">
              <a:spAutoFit/>
            </a:bodyPr>
            <a:lstStyle/>
            <a:p>
              <a:pPr defTabSz="685800">
                <a:lnSpc>
                  <a:spcPct val="90000"/>
                </a:lnSpc>
                <a:defRPr/>
              </a:pPr>
              <a:r>
                <a:rPr lang="en-US" sz="2100" i="1" dirty="0">
                  <a:solidFill>
                    <a:srgbClr val="C00000"/>
                  </a:solidFill>
                  <a:latin typeface="Calibri" panose="020F0502020204030204"/>
                </a:rPr>
                <a:t>A: </a:t>
              </a:r>
              <a:r>
                <a:rPr lang="en-US" sz="2100" dirty="0">
                  <a:solidFill>
                    <a:prstClr val="black"/>
                  </a:solidFill>
                  <a:latin typeface="Calibri" panose="020F0502020204030204"/>
                </a:rPr>
                <a:t>Yes, under idealized assumptions:</a:t>
              </a:r>
            </a:p>
            <a:p>
              <a:pPr marL="257175" indent="-171450" defTabSz="685800">
                <a:lnSpc>
                  <a:spcPct val="90000"/>
                </a:lnSpc>
                <a:buClr>
                  <a:srgbClr val="0000A8"/>
                </a:buClr>
                <a:buFont typeface="Wingdings" pitchFamily="2" charset="2"/>
                <a:buChar char="§"/>
                <a:defRPr/>
              </a:pPr>
              <a:r>
                <a:rPr lang="en-US" dirty="0">
                  <a:solidFill>
                    <a:prstClr val="black"/>
                  </a:solidFill>
                  <a:latin typeface="Calibri" panose="020F0502020204030204"/>
                </a:rPr>
                <a:t>same RTT</a:t>
              </a:r>
            </a:p>
            <a:p>
              <a:pPr marL="257175" indent="-171450" defTabSz="685800">
                <a:lnSpc>
                  <a:spcPct val="90000"/>
                </a:lnSpc>
                <a:buClr>
                  <a:srgbClr val="0000A8"/>
                </a:buClr>
                <a:buFont typeface="Wingdings" pitchFamily="2" charset="2"/>
                <a:buChar char="§"/>
                <a:defRPr/>
              </a:pPr>
              <a:r>
                <a:rPr lang="en-US" dirty="0">
                  <a:solidFill>
                    <a:prstClr val="black"/>
                  </a:solidFill>
                  <a:latin typeface="Calibri" panose="020F0502020204030204"/>
                </a:rPr>
                <a:t>fixed number of sessions only in congestion avoidance </a:t>
              </a:r>
            </a:p>
          </p:txBody>
        </p:sp>
        <p:sp>
          <p:nvSpPr>
            <p:cNvPr id="5" name="Rectangle 4">
              <a:extLst>
                <a:ext uri="{FF2B5EF4-FFF2-40B4-BE49-F238E27FC236}">
                  <a16:creationId xmlns:a16="http://schemas.microsoft.com/office/drawing/2014/main" id="{81B3A82D-3CAE-9B48-AD89-484CB7470DDC}"/>
                </a:ext>
              </a:extLst>
            </p:cNvPr>
            <p:cNvSpPr/>
            <p:nvPr/>
          </p:nvSpPr>
          <p:spPr>
            <a:xfrm>
              <a:off x="7983110" y="3468687"/>
              <a:ext cx="3864041" cy="2450048"/>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a:extLst>
                <a:ext uri="{FF2B5EF4-FFF2-40B4-BE49-F238E27FC236}">
                  <a16:creationId xmlns:a16="http://schemas.microsoft.com/office/drawing/2014/main" id="{0810BBF2-F84D-F54A-8EA9-8C4CDEC1F8FC}"/>
                </a:ext>
              </a:extLst>
            </p:cNvPr>
            <p:cNvSpPr/>
            <p:nvPr/>
          </p:nvSpPr>
          <p:spPr>
            <a:xfrm>
              <a:off x="8338252" y="3328994"/>
              <a:ext cx="1762727" cy="255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TextBox 5">
              <a:extLst>
                <a:ext uri="{FF2B5EF4-FFF2-40B4-BE49-F238E27FC236}">
                  <a16:creationId xmlns:a16="http://schemas.microsoft.com/office/drawing/2014/main" id="{7AF32648-965E-544D-9501-D321D85B1D2E}"/>
                </a:ext>
              </a:extLst>
            </p:cNvPr>
            <p:cNvSpPr txBox="1"/>
            <p:nvPr/>
          </p:nvSpPr>
          <p:spPr>
            <a:xfrm>
              <a:off x="8332482" y="3205277"/>
              <a:ext cx="1832724" cy="553997"/>
            </a:xfrm>
            <a:prstGeom prst="rect">
              <a:avLst/>
            </a:prstGeom>
            <a:noFill/>
          </p:spPr>
          <p:txBody>
            <a:bodyPr wrap="none" rtlCol="0">
              <a:spAutoFit/>
            </a:bodyPr>
            <a:lstStyle/>
            <a:p>
              <a:pPr defTabSz="685800">
                <a:defRPr/>
              </a:pPr>
              <a:r>
                <a:rPr lang="en-US" sz="2100" i="1" dirty="0">
                  <a:solidFill>
                    <a:srgbClr val="C00000"/>
                  </a:solidFill>
                  <a:latin typeface="Calibri" panose="020F0502020204030204"/>
                </a:rPr>
                <a:t>Is</a:t>
              </a:r>
              <a:r>
                <a:rPr lang="en-US" sz="2100" dirty="0">
                  <a:solidFill>
                    <a:srgbClr val="C00000"/>
                  </a:solidFill>
                  <a:latin typeface="Calibri" panose="020F0502020204030204"/>
                </a:rPr>
                <a:t> TCP fair?</a:t>
              </a:r>
            </a:p>
          </p:txBody>
        </p:sp>
      </p:grpSp>
      <p:sp>
        <p:nvSpPr>
          <p:cNvPr id="9" name="Oval 8">
            <a:extLst>
              <a:ext uri="{FF2B5EF4-FFF2-40B4-BE49-F238E27FC236}">
                <a16:creationId xmlns:a16="http://schemas.microsoft.com/office/drawing/2014/main" id="{7F874365-E6FC-E74F-ABF0-F2402AFDE7DD}"/>
              </a:ext>
            </a:extLst>
          </p:cNvPr>
          <p:cNvSpPr/>
          <p:nvPr/>
        </p:nvSpPr>
        <p:spPr>
          <a:xfrm>
            <a:off x="3530096" y="4446137"/>
            <a:ext cx="124691" cy="12469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56127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9" presetClass="exit" presetSubtype="0" fill="hold" grpId="0"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dissolve">
                                      <p:cBhvr>
                                        <p:cTn id="14"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500"/>
                                        <p:tgtEl>
                                          <p:spTgt spid="70"/>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dissolve">
                                      <p:cBhvr>
                                        <p:cTn id="32"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ipe(right)">
                                      <p:cBhvr>
                                        <p:cTn id="37" dur="500"/>
                                        <p:tgtEl>
                                          <p:spTgt spid="74"/>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dissolve">
                                      <p:cBhvr>
                                        <p:cTn id="41"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wipe(left)">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right)">
                                      <p:cBhvr>
                                        <p:cTn id="51" dur="500"/>
                                        <p:tgtEl>
                                          <p:spTgt spid="7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p:bldP spid="71" grpId="0" autoUpdateAnimBg="0"/>
      <p:bldP spid="73" grpId="0" autoUpdateAnimBg="0"/>
      <p:bldP spid="75" grpId="0" autoUpdateAnimBg="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6393" y="166458"/>
            <a:ext cx="8544983" cy="670967"/>
          </a:xfrm>
        </p:spPr>
        <p:txBody>
          <a:bodyPr>
            <a:normAutofit/>
          </a:bodyPr>
          <a:lstStyle/>
          <a:p>
            <a:r>
              <a:rPr lang="en-US" sz="3600" dirty="0"/>
              <a:t>Is TCP Fair?</a:t>
            </a:r>
            <a:endParaRPr lang="en-US" sz="3300" dirty="0"/>
          </a:p>
        </p:txBody>
      </p:sp>
      <p:sp>
        <p:nvSpPr>
          <p:cNvPr id="37" name="Rectangle 3">
            <a:extLst>
              <a:ext uri="{FF2B5EF4-FFF2-40B4-BE49-F238E27FC236}">
                <a16:creationId xmlns:a16="http://schemas.microsoft.com/office/drawing/2014/main" id="{F376200C-B032-3845-A02F-653A6DB1CA80}"/>
              </a:ext>
            </a:extLst>
          </p:cNvPr>
          <p:cNvSpPr txBox="1">
            <a:spLocks noChangeArrowheads="1"/>
          </p:cNvSpPr>
          <p:nvPr/>
        </p:nvSpPr>
        <p:spPr>
          <a:xfrm>
            <a:off x="2278462" y="897819"/>
            <a:ext cx="7982388"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Calibri" panose="020F0502020204030204"/>
              </a:rPr>
              <a:t>Example: two competing TCP sessions:</a:t>
            </a:r>
          </a:p>
          <a:p>
            <a:pPr marL="342900" indent="-161925" defTabSz="685800">
              <a:spcBef>
                <a:spcPts val="750"/>
              </a:spcBef>
              <a:buFont typeface="Wingdings" charset="2"/>
              <a:buChar char="§"/>
              <a:defRPr/>
            </a:pPr>
            <a:r>
              <a:rPr lang="en-US" sz="2100" dirty="0">
                <a:solidFill>
                  <a:prstClr val="black"/>
                </a:solidFill>
                <a:latin typeface="Calibri" panose="020F0502020204030204"/>
              </a:rPr>
              <a:t>additive increase gives slope of 1, as throughout increases</a:t>
            </a:r>
          </a:p>
          <a:p>
            <a:pPr marL="342900" indent="-161925" defTabSz="685800">
              <a:spcBef>
                <a:spcPts val="750"/>
              </a:spcBef>
              <a:buFont typeface="Wingdings" charset="2"/>
              <a:buChar char="§"/>
              <a:defRPr/>
            </a:pPr>
            <a:r>
              <a:rPr lang="en-US" sz="2100" dirty="0">
                <a:solidFill>
                  <a:prstClr val="black"/>
                </a:solidFill>
                <a:latin typeface="Calibri" panose="020F0502020204030204"/>
              </a:rPr>
              <a:t>multiplicative decrease decreases throughput proportionally </a:t>
            </a:r>
          </a:p>
        </p:txBody>
      </p:sp>
      <p:grpSp>
        <p:nvGrpSpPr>
          <p:cNvPr id="30" name="Group 29"/>
          <p:cNvGrpSpPr>
            <a:grpSpLocks noGrp="1" noUngrp="1" noChangeAspect="1"/>
          </p:cNvGrpSpPr>
          <p:nvPr/>
        </p:nvGrpSpPr>
        <p:grpSpPr>
          <a:xfrm>
            <a:off x="4609407" y="2173030"/>
            <a:ext cx="6997932" cy="3454657"/>
            <a:chOff x="685800" y="1725613"/>
            <a:chExt cx="7772400" cy="3836987"/>
          </a:xfrm>
        </p:grpSpPr>
        <p:pic>
          <p:nvPicPr>
            <p:cNvPr id="31" name="Picture 30" descr="06_Page_18.tif"/>
            <p:cNvPicPr>
              <a:picLocks noRot="1" noChangeAspect="1" noMove="1" noResize="1"/>
            </p:cNvPicPr>
            <p:nvPr isPhoto="1"/>
          </p:nvPicPr>
          <p:blipFill>
            <a:blip r:embed="rId3" cstate="print">
              <a:lum/>
            </a:blip>
            <a:stretch>
              <a:fillRect/>
            </a:stretch>
          </p:blipFill>
          <p:spPr>
            <a:xfrm>
              <a:off x="685800" y="1725613"/>
              <a:ext cx="7772400" cy="3405187"/>
            </a:xfrm>
            <a:prstGeom prst="rect">
              <a:avLst/>
            </a:prstGeom>
            <a:noFill/>
            <a:ln>
              <a:noFill/>
            </a:ln>
          </p:spPr>
        </p:pic>
        <p:sp>
          <p:nvSpPr>
            <p:cNvPr id="32" name="Rectangle 31"/>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Tree>
    <p:extLst>
      <p:ext uri="{BB962C8B-B14F-4D97-AF65-F5344CB8AC3E}">
        <p14:creationId xmlns:p14="http://schemas.microsoft.com/office/powerpoint/2010/main" val="66623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TCP Flow Control</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8772724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561969"/>
            <a:ext cx="8544983" cy="670967"/>
          </a:xfrm>
        </p:spPr>
        <p:txBody>
          <a:bodyPr>
            <a:normAutofit/>
          </a:bodyPr>
          <a:lstStyle/>
          <a:p>
            <a:r>
              <a:rPr lang="en-US" sz="3600" dirty="0"/>
              <a:t>TCP flow control</a:t>
            </a:r>
            <a:endParaRPr lang="en-US" sz="330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410317" y="1158665"/>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9241499" y="1153903"/>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346023" y="1234865"/>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7750836" y="1277728"/>
            <a:ext cx="1033463" cy="447675"/>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application</a:t>
            </a:r>
          </a:p>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7577006" y="2079019"/>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prstClr val="white">
                      <a:lumMod val="95000"/>
                    </a:prstClr>
                  </a:solidFill>
                </a:rPr>
                <a:t>TCP socket</a:t>
              </a:r>
            </a:p>
            <a:p>
              <a:pPr algn="ctr" defTabSz="685800" eaLnBrk="0" fontAlgn="base" hangingPunct="0">
                <a:spcBef>
                  <a:spcPct val="0"/>
                </a:spcBef>
                <a:spcAft>
                  <a:spcPct val="0"/>
                </a:spcAft>
                <a:defRPr/>
              </a:pPr>
              <a:r>
                <a:rPr lang="en-US" sz="120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7703211" y="2846972"/>
            <a:ext cx="1171575" cy="447675"/>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060338" y="2868603"/>
            <a:ext cx="465192"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TCP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7709165" y="3586350"/>
            <a:ext cx="1171575" cy="447675"/>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050093" y="3611208"/>
            <a:ext cx="465192"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IP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341261" y="3398230"/>
            <a:ext cx="1909763"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350786" y="2009961"/>
            <a:ext cx="1909763"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083020" y="1923048"/>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157543" y="4712615"/>
            <a:ext cx="2093843"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117083" y="4409850"/>
            <a:ext cx="0" cy="261938"/>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9237926" y="4092366"/>
            <a:ext cx="0" cy="347663"/>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9416521" y="3787566"/>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2058416" y="1422740"/>
            <a:ext cx="2888120" cy="1477328"/>
          </a:xfrm>
          <a:prstGeom prst="rect">
            <a:avLst/>
          </a:prstGeom>
          <a:noFill/>
        </p:spPr>
        <p:txBody>
          <a:bodyPr wrap="square" rtlCol="0">
            <a:spAutoFit/>
          </a:bodyPr>
          <a:lstStyle/>
          <a:p>
            <a:pPr defTabSz="685800">
              <a:defRPr/>
            </a:pPr>
            <a:r>
              <a:rPr lang="en-US" i="1" u="sng" dirty="0">
                <a:solidFill>
                  <a:srgbClr val="C00000"/>
                </a:solidFill>
                <a:latin typeface="Calibri" panose="020F0502020204030204"/>
              </a:rPr>
              <a:t>Q: </a:t>
            </a:r>
            <a:r>
              <a:rPr lang="en-US" dirty="0">
                <a:solidFill>
                  <a:prstClr val="black"/>
                </a:solidFill>
                <a:latin typeface="Calibri" panose="020F0502020204030204"/>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2091742" y="2996846"/>
            <a:ext cx="3247800" cy="1462929"/>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Calibri" panose="020F0502020204030204"/>
                <a:ea typeface="ＭＳ Ｐゴシック" charset="0"/>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5270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lnSpc>
                  <a:spcPct val="90000"/>
                </a:lnSpc>
                <a:defRPr/>
              </a:pPr>
              <a:r>
                <a:rPr lang="en-US" altLang="en-US" sz="1800" dirty="0">
                  <a:solidFill>
                    <a:prstClr val="black"/>
                  </a:solidFill>
                  <a:latin typeface="Calibri" panose="020F0502020204030204"/>
                </a:rPr>
                <a:t>receiver controls sender, so sender won’</a:t>
              </a:r>
              <a:r>
                <a:rPr lang="en-US" altLang="ja-JP" sz="1800" dirty="0">
                  <a:solidFill>
                    <a:prstClr val="black"/>
                  </a:solidFill>
                  <a:latin typeface="Calibri" panose="020F0502020204030204"/>
                </a:rPr>
                <a:t>t overflow receiver’s buffer by transmitting too much, too fast</a:t>
              </a:r>
              <a:endParaRPr lang="en-US" altLang="en-US" sz="788" dirty="0">
                <a:solidFill>
                  <a:prstClr val="black"/>
                </a:solidFill>
                <a:latin typeface="Calibri" panose="020F0502020204030204"/>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54038"/>
              <a:chOff x="3327" y="230"/>
              <a:chExt cx="1176" cy="349"/>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Calibri" panose="020F0502020204030204"/>
                  <a:ea typeface="ＭＳ Ｐゴシック" charset="0"/>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75" cy="3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2100" dirty="0">
                    <a:solidFill>
                      <a:srgbClr val="CC0000"/>
                    </a:solidFill>
                    <a:latin typeface="Calibri" panose="020F0502020204030204"/>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347356" y="4099997"/>
            <a:ext cx="0" cy="347663"/>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220851" y="2449740"/>
            <a:ext cx="1595717" cy="2254033"/>
            <a:chOff x="7595799" y="2806352"/>
            <a:chExt cx="2127623" cy="3005378"/>
          </a:xfrm>
        </p:grpSpPr>
        <p:grpSp>
          <p:nvGrpSpPr>
            <p:cNvPr id="7" name="Group 6">
              <a:extLst>
                <a:ext uri="{FF2B5EF4-FFF2-40B4-BE49-F238E27FC236}">
                  <a16:creationId xmlns:a16="http://schemas.microsoft.com/office/drawing/2014/main" id="{90136498-1DCA-8245-9AEB-79D923D0965C}"/>
                </a:ext>
              </a:extLst>
            </p:cNvPr>
            <p:cNvGrpSpPr/>
            <p:nvPr/>
          </p:nvGrpSpPr>
          <p:grpSpPr>
            <a:xfrm>
              <a:off x="7595799" y="3080408"/>
              <a:ext cx="1344823" cy="2731322"/>
              <a:chOff x="7039385" y="3577949"/>
              <a:chExt cx="1344823" cy="2731322"/>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39385" y="5970716"/>
                <a:ext cx="1203748" cy="338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5265864" y="1550320"/>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spTree>
    <p:extLst>
      <p:ext uri="{BB962C8B-B14F-4D97-AF65-F5344CB8AC3E}">
        <p14:creationId xmlns:p14="http://schemas.microsoft.com/office/powerpoint/2010/main" val="112915793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25706" y="738761"/>
            <a:ext cx="8544983" cy="670967"/>
          </a:xfrm>
        </p:spPr>
        <p:txBody>
          <a:bodyPr>
            <a:normAutofit/>
          </a:bodyPr>
          <a:lstStyle/>
          <a:p>
            <a:r>
              <a:rPr lang="en-US" sz="3600" dirty="0"/>
              <a:t>TCP flow control</a:t>
            </a:r>
            <a:endParaRPr lang="en-US" sz="330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1928393" y="1636192"/>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7537327" y="2285083"/>
            <a:ext cx="1933575" cy="1616869"/>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787" y="1568"/>
              <a:ext cx="1298" cy="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prstClr val="white"/>
                  </a:solidFill>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24" y="2020"/>
              <a:ext cx="1587" cy="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6845899" y="3143523"/>
            <a:ext cx="55656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a:solidFill>
                  <a:srgbClr val="000000"/>
                </a:solidFill>
                <a:latin typeface="Courier New" charset="0"/>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255147" y="2943498"/>
            <a:ext cx="0" cy="241697"/>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255147" y="3337595"/>
            <a:ext cx="0" cy="241697"/>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139657" y="3586434"/>
            <a:ext cx="3571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176566" y="2935163"/>
            <a:ext cx="14763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156326" y="2541065"/>
            <a:ext cx="3571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7448029" y="2544638"/>
            <a:ext cx="0" cy="13335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7446838" y="2862534"/>
            <a:ext cx="0" cy="71556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524226" y="2664892"/>
            <a:ext cx="102143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b="1">
                <a:solidFill>
                  <a:srgbClr val="000000"/>
                </a:solidFill>
                <a:latin typeface="Courier New" charset="0"/>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7520468" y="3886473"/>
            <a:ext cx="1935145"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7558136" y="2011239"/>
            <a:ext cx="1901483"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068798" y="4375819"/>
            <a:ext cx="272061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Calibri" panose="020F0502020204030204"/>
              </a:rPr>
              <a:t>TCP receiver-side buffering</a:t>
            </a:r>
          </a:p>
        </p:txBody>
      </p:sp>
    </p:spTree>
    <p:extLst>
      <p:ext uri="{BB962C8B-B14F-4D97-AF65-F5344CB8AC3E}">
        <p14:creationId xmlns:p14="http://schemas.microsoft.com/office/powerpoint/2010/main" val="27393147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13493" y="435496"/>
            <a:ext cx="8544983" cy="670967"/>
          </a:xfrm>
        </p:spPr>
        <p:txBody>
          <a:bodyPr>
            <a:normAutofit/>
          </a:bodyPr>
          <a:lstStyle/>
          <a:p>
            <a:r>
              <a:rPr lang="en-US" sz="3600" dirty="0"/>
              <a:t>TCP CUBIC</a:t>
            </a:r>
            <a:endParaRPr lang="en-US" sz="3300" dirty="0"/>
          </a:p>
        </p:txBody>
      </p:sp>
      <p:sp>
        <p:nvSpPr>
          <p:cNvPr id="110" name="Rectangle 3">
            <a:extLst>
              <a:ext uri="{FF2B5EF4-FFF2-40B4-BE49-F238E27FC236}">
                <a16:creationId xmlns:a16="http://schemas.microsoft.com/office/drawing/2014/main" id="{2AE4693F-64D3-B14E-9E64-AAA80AA8953E}"/>
              </a:ext>
            </a:extLst>
          </p:cNvPr>
          <p:cNvSpPr txBox="1">
            <a:spLocks noChangeArrowheads="1"/>
          </p:cNvSpPr>
          <p:nvPr/>
        </p:nvSpPr>
        <p:spPr>
          <a:xfrm>
            <a:off x="2113493" y="1208855"/>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Is there a better way than AIMD to “probe” for usable bandwidth?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grpSp>
        <p:nvGrpSpPr>
          <p:cNvPr id="23" name="Group 35">
            <a:extLst>
              <a:ext uri="{FF2B5EF4-FFF2-40B4-BE49-F238E27FC236}">
                <a16:creationId xmlns:a16="http://schemas.microsoft.com/office/drawing/2014/main" id="{2EE3D2DA-7F9E-9E46-80D1-0D5CDE4F3F61}"/>
              </a:ext>
            </a:extLst>
          </p:cNvPr>
          <p:cNvGrpSpPr>
            <a:grpSpLocks/>
          </p:cNvGrpSpPr>
          <p:nvPr/>
        </p:nvGrpSpPr>
        <p:grpSpPr bwMode="auto">
          <a:xfrm>
            <a:off x="2605026" y="3455020"/>
            <a:ext cx="4561285" cy="1498997"/>
            <a:chOff x="73" y="2432"/>
            <a:chExt cx="3831" cy="1259"/>
          </a:xfrm>
        </p:grpSpPr>
        <p:sp>
          <p:nvSpPr>
            <p:cNvPr id="24" name="Freeform 26">
              <a:extLst>
                <a:ext uri="{FF2B5EF4-FFF2-40B4-BE49-F238E27FC236}">
                  <a16:creationId xmlns:a16="http://schemas.microsoft.com/office/drawing/2014/main" id="{008B621F-0741-614A-8345-244B5DFC93FB}"/>
                </a:ext>
              </a:extLst>
            </p:cNvPr>
            <p:cNvSpPr>
              <a:spLocks/>
            </p:cNvSpPr>
            <p:nvPr/>
          </p:nvSpPr>
          <p:spPr bwMode="auto">
            <a:xfrm>
              <a:off x="678" y="2556"/>
              <a:ext cx="3226"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a:solidFill>
                  <a:prstClr val="black"/>
                </a:solidFill>
                <a:latin typeface="Calibri" panose="020F0502020204030204"/>
              </a:endParaRPr>
            </a:p>
          </p:txBody>
        </p:sp>
        <p:sp>
          <p:nvSpPr>
            <p:cNvPr id="25" name="Line 28">
              <a:extLst>
                <a:ext uri="{FF2B5EF4-FFF2-40B4-BE49-F238E27FC236}">
                  <a16:creationId xmlns:a16="http://schemas.microsoft.com/office/drawing/2014/main" id="{ED570B43-3E78-854A-8D18-447961831ECA}"/>
                </a:ext>
              </a:extLst>
            </p:cNvPr>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6" name="Line 29">
              <a:extLst>
                <a:ext uri="{FF2B5EF4-FFF2-40B4-BE49-F238E27FC236}">
                  <a16:creationId xmlns:a16="http://schemas.microsoft.com/office/drawing/2014/main" id="{71D85BF0-E5F9-D942-8A3A-EA9F3DC864F7}"/>
                </a:ext>
              </a:extLst>
            </p:cNvPr>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7" name="Line 31">
              <a:extLst>
                <a:ext uri="{FF2B5EF4-FFF2-40B4-BE49-F238E27FC236}">
                  <a16:creationId xmlns:a16="http://schemas.microsoft.com/office/drawing/2014/main" id="{EBA91A7D-5FB0-5C49-9AF7-EE6BBAE60D9D}"/>
                </a:ext>
              </a:extLst>
            </p:cNvPr>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8" name="Line 32">
              <a:extLst>
                <a:ext uri="{FF2B5EF4-FFF2-40B4-BE49-F238E27FC236}">
                  <a16:creationId xmlns:a16="http://schemas.microsoft.com/office/drawing/2014/main" id="{813289F2-8CBC-7A4B-8370-DD758C216957}"/>
                </a:ext>
              </a:extLst>
            </p:cNvPr>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9" name="Text Box 33">
              <a:extLst>
                <a:ext uri="{FF2B5EF4-FFF2-40B4-BE49-F238E27FC236}">
                  <a16:creationId xmlns:a16="http://schemas.microsoft.com/office/drawing/2014/main" id="{82E5BF58-0D1F-F545-B808-E4AEA3158300}"/>
                </a:ext>
              </a:extLst>
            </p:cNvPr>
            <p:cNvSpPr txBox="1">
              <a:spLocks noChangeArrowheads="1"/>
            </p:cNvSpPr>
            <p:nvPr/>
          </p:nvSpPr>
          <p:spPr bwMode="auto">
            <a:xfrm>
              <a:off x="171" y="2437"/>
              <a:ext cx="43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200" dirty="0" err="1">
                  <a:solidFill>
                    <a:prstClr val="black"/>
                  </a:solidFill>
                </a:rPr>
                <a:t>W</a:t>
              </a:r>
              <a:r>
                <a:rPr lang="en-US" sz="1200" baseline="-25000" dirty="0" err="1">
                  <a:solidFill>
                    <a:prstClr val="black"/>
                  </a:solidFill>
                </a:rPr>
                <a:t>max</a:t>
              </a:r>
              <a:endParaRPr lang="en-US" sz="1200" baseline="-25000" dirty="0">
                <a:solidFill>
                  <a:prstClr val="black"/>
                </a:solidFill>
              </a:endParaRPr>
            </a:p>
          </p:txBody>
        </p:sp>
        <p:sp>
          <p:nvSpPr>
            <p:cNvPr id="30" name="Text Box 34">
              <a:extLst>
                <a:ext uri="{FF2B5EF4-FFF2-40B4-BE49-F238E27FC236}">
                  <a16:creationId xmlns:a16="http://schemas.microsoft.com/office/drawing/2014/main" id="{75DD065B-3352-E04F-8C6B-CE0E8FB52773}"/>
                </a:ext>
              </a:extLst>
            </p:cNvPr>
            <p:cNvSpPr txBox="1">
              <a:spLocks noChangeArrowheads="1"/>
            </p:cNvSpPr>
            <p:nvPr/>
          </p:nvSpPr>
          <p:spPr bwMode="auto">
            <a:xfrm>
              <a:off x="73" y="2971"/>
              <a:ext cx="5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200" dirty="0" err="1">
                  <a:solidFill>
                    <a:prstClr val="black"/>
                  </a:solidFill>
                </a:rPr>
                <a:t>W</a:t>
              </a:r>
              <a:r>
                <a:rPr lang="en-US" sz="1200" baseline="-25000" dirty="0" err="1">
                  <a:solidFill>
                    <a:prstClr val="black"/>
                  </a:solidFill>
                </a:rPr>
                <a:t>max</a:t>
              </a:r>
              <a:r>
                <a:rPr lang="en-US" sz="1200" dirty="0">
                  <a:solidFill>
                    <a:prstClr val="black"/>
                  </a:solidFill>
                </a:rPr>
                <a:t>/2</a:t>
              </a:r>
            </a:p>
          </p:txBody>
        </p:sp>
      </p:grpSp>
      <p:grpSp>
        <p:nvGrpSpPr>
          <p:cNvPr id="7" name="Group 6">
            <a:extLst>
              <a:ext uri="{FF2B5EF4-FFF2-40B4-BE49-F238E27FC236}">
                <a16:creationId xmlns:a16="http://schemas.microsoft.com/office/drawing/2014/main" id="{2C810967-8AFF-0B44-9DE4-94FCCECFF888}"/>
              </a:ext>
            </a:extLst>
          </p:cNvPr>
          <p:cNvGrpSpPr/>
          <p:nvPr/>
        </p:nvGrpSpPr>
        <p:grpSpPr>
          <a:xfrm>
            <a:off x="3334880" y="3620516"/>
            <a:ext cx="631631" cy="638981"/>
            <a:chOff x="4111628" y="4803047"/>
            <a:chExt cx="842174" cy="851974"/>
          </a:xfrm>
        </p:grpSpPr>
        <p:sp>
          <p:nvSpPr>
            <p:cNvPr id="36" name="Freeform 35">
              <a:extLst>
                <a:ext uri="{FF2B5EF4-FFF2-40B4-BE49-F238E27FC236}">
                  <a16:creationId xmlns:a16="http://schemas.microsoft.com/office/drawing/2014/main" id="{2B00668C-21E8-A34C-BCF7-F1A69DC1ECC3}"/>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5" name="Straight Connector 4">
              <a:extLst>
                <a:ext uri="{FF2B5EF4-FFF2-40B4-BE49-F238E27FC236}">
                  <a16:creationId xmlns:a16="http://schemas.microsoft.com/office/drawing/2014/main" id="{54D3782B-C45F-4C4D-A0C1-5C619374C102}"/>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D9A4487-C820-ED4F-B12B-B1BCD661A2B6}"/>
              </a:ext>
            </a:extLst>
          </p:cNvPr>
          <p:cNvGrpSpPr/>
          <p:nvPr/>
        </p:nvGrpSpPr>
        <p:grpSpPr>
          <a:xfrm>
            <a:off x="7449312" y="3447610"/>
            <a:ext cx="2287942" cy="1056268"/>
            <a:chOff x="7913115" y="4572506"/>
            <a:chExt cx="3050589" cy="1408356"/>
          </a:xfrm>
        </p:grpSpPr>
        <p:cxnSp>
          <p:nvCxnSpPr>
            <p:cNvPr id="10" name="Straight Connector 9">
              <a:extLst>
                <a:ext uri="{FF2B5EF4-FFF2-40B4-BE49-F238E27FC236}">
                  <a16:creationId xmlns:a16="http://schemas.microsoft.com/office/drawing/2014/main" id="{8E3D1EF1-17F7-B044-80E7-5A8DA0D55C49}"/>
                </a:ext>
              </a:extLst>
            </p:cNvPr>
            <p:cNvCxnSpPr/>
            <p:nvPr/>
          </p:nvCxnSpPr>
          <p:spPr>
            <a:xfrm>
              <a:off x="7913115" y="4779235"/>
              <a:ext cx="86627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F42C75B-407D-DB40-8FEF-4D1FACF6CEC7}"/>
                </a:ext>
              </a:extLst>
            </p:cNvPr>
            <p:cNvCxnSpPr/>
            <p:nvPr/>
          </p:nvCxnSpPr>
          <p:spPr>
            <a:xfrm>
              <a:off x="7913115" y="5243961"/>
              <a:ext cx="866274" cy="0"/>
            </a:xfrm>
            <a:prstGeom prst="line">
              <a:avLst/>
            </a:prstGeom>
            <a:ln w="38100">
              <a:solidFill>
                <a:srgbClr val="0000A3"/>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4D5C4-4382-0A4A-BF0E-103C112E7062}"/>
                </a:ext>
              </a:extLst>
            </p:cNvPr>
            <p:cNvSpPr txBox="1"/>
            <p:nvPr/>
          </p:nvSpPr>
          <p:spPr>
            <a:xfrm>
              <a:off x="8779390" y="4572506"/>
              <a:ext cx="1243931" cy="400109"/>
            </a:xfrm>
            <a:prstGeom prst="rect">
              <a:avLst/>
            </a:prstGeom>
            <a:noFill/>
          </p:spPr>
          <p:txBody>
            <a:bodyPr wrap="none" rtlCol="0">
              <a:spAutoFit/>
            </a:bodyPr>
            <a:lstStyle/>
            <a:p>
              <a:pPr defTabSz="685800">
                <a:defRPr/>
              </a:pPr>
              <a:r>
                <a:rPr lang="en-US" sz="1350" dirty="0">
                  <a:solidFill>
                    <a:prstClr val="black"/>
                  </a:solidFill>
                  <a:latin typeface="Calibri" panose="020F0502020204030204"/>
                </a:rPr>
                <a:t>classic TCP</a:t>
              </a:r>
            </a:p>
          </p:txBody>
        </p:sp>
        <p:sp>
          <p:nvSpPr>
            <p:cNvPr id="61" name="TextBox 60">
              <a:extLst>
                <a:ext uri="{FF2B5EF4-FFF2-40B4-BE49-F238E27FC236}">
                  <a16:creationId xmlns:a16="http://schemas.microsoft.com/office/drawing/2014/main" id="{C78FB066-FD15-2E4D-B3E8-33A0CDF65C20}"/>
                </a:ext>
              </a:extLst>
            </p:cNvPr>
            <p:cNvSpPr txBox="1"/>
            <p:nvPr/>
          </p:nvSpPr>
          <p:spPr>
            <a:xfrm>
              <a:off x="8779390" y="5109855"/>
              <a:ext cx="2184314" cy="871007"/>
            </a:xfrm>
            <a:prstGeom prst="rect">
              <a:avLst/>
            </a:prstGeom>
            <a:noFill/>
          </p:spPr>
          <p:txBody>
            <a:bodyPr wrap="square" rtlCol="0">
              <a:spAutoFit/>
            </a:bodyPr>
            <a:lstStyle/>
            <a:p>
              <a:pPr defTabSz="685800">
                <a:lnSpc>
                  <a:spcPct val="90000"/>
                </a:lnSpc>
                <a:defRPr/>
              </a:pPr>
              <a:r>
                <a:rPr lang="en-US" sz="1350" dirty="0">
                  <a:solidFill>
                    <a:prstClr val="black"/>
                  </a:solidFill>
                  <a:latin typeface="Calibri" panose="020F0502020204030204"/>
                </a:rPr>
                <a:t>TCP CUBIC - higher throughput in this example</a:t>
              </a:r>
            </a:p>
          </p:txBody>
        </p:sp>
      </p:grpSp>
      <p:sp>
        <p:nvSpPr>
          <p:cNvPr id="62" name="Rectangle 3">
            <a:extLst>
              <a:ext uri="{FF2B5EF4-FFF2-40B4-BE49-F238E27FC236}">
                <a16:creationId xmlns:a16="http://schemas.microsoft.com/office/drawing/2014/main" id="{F1B09B2C-5BFF-124C-8873-2D5A5004479A}"/>
              </a:ext>
            </a:extLst>
          </p:cNvPr>
          <p:cNvSpPr txBox="1">
            <a:spLocks noChangeArrowheads="1"/>
          </p:cNvSpPr>
          <p:nvPr/>
        </p:nvSpPr>
        <p:spPr>
          <a:xfrm>
            <a:off x="2113493" y="1568314"/>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Insight/intuition: </a:t>
            </a:r>
          </a:p>
          <a:p>
            <a:pPr marL="521494" lvl="1" indent="-173831" defTabSz="685800">
              <a:spcBef>
                <a:spcPts val="375"/>
              </a:spcBef>
              <a:defRPr/>
            </a:pP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sending rate at which congestion loss was detected</a:t>
            </a:r>
          </a:p>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congestion state of bottleneck link probably (?) hasn’t changed much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grpSp>
        <p:nvGrpSpPr>
          <p:cNvPr id="37" name="Group 36">
            <a:extLst>
              <a:ext uri="{FF2B5EF4-FFF2-40B4-BE49-F238E27FC236}">
                <a16:creationId xmlns:a16="http://schemas.microsoft.com/office/drawing/2014/main" id="{EA8CEDAB-74CD-5045-B220-F3B6A30DE234}"/>
              </a:ext>
            </a:extLst>
          </p:cNvPr>
          <p:cNvGrpSpPr/>
          <p:nvPr/>
        </p:nvGrpSpPr>
        <p:grpSpPr>
          <a:xfrm>
            <a:off x="3965606" y="3613467"/>
            <a:ext cx="3197591" cy="661520"/>
            <a:chOff x="4952595" y="4780948"/>
            <a:chExt cx="4263455" cy="882027"/>
          </a:xfrm>
        </p:grpSpPr>
        <p:grpSp>
          <p:nvGrpSpPr>
            <p:cNvPr id="39" name="Group 38">
              <a:extLst>
                <a:ext uri="{FF2B5EF4-FFF2-40B4-BE49-F238E27FC236}">
                  <a16:creationId xmlns:a16="http://schemas.microsoft.com/office/drawing/2014/main" id="{9998D466-ABA6-9748-B0B7-3CDDC71A2EE6}"/>
                </a:ext>
              </a:extLst>
            </p:cNvPr>
            <p:cNvGrpSpPr/>
            <p:nvPr/>
          </p:nvGrpSpPr>
          <p:grpSpPr>
            <a:xfrm>
              <a:off x="4952595" y="4811001"/>
              <a:ext cx="842174" cy="851974"/>
              <a:chOff x="4111628" y="4803047"/>
              <a:chExt cx="842174" cy="851974"/>
            </a:xfrm>
          </p:grpSpPr>
          <p:sp>
            <p:nvSpPr>
              <p:cNvPr id="66" name="Freeform 65">
                <a:extLst>
                  <a:ext uri="{FF2B5EF4-FFF2-40B4-BE49-F238E27FC236}">
                    <a16:creationId xmlns:a16="http://schemas.microsoft.com/office/drawing/2014/main" id="{B1533BBF-34AE-D045-87C4-BF94B61A8021}"/>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67" name="Straight Connector 66">
                <a:extLst>
                  <a:ext uri="{FF2B5EF4-FFF2-40B4-BE49-F238E27FC236}">
                    <a16:creationId xmlns:a16="http://schemas.microsoft.com/office/drawing/2014/main" id="{1F8A69D2-1AFF-CA43-A164-55CE61810D68}"/>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341D802-81CF-4E46-9220-44B0752C28D7}"/>
                </a:ext>
              </a:extLst>
            </p:cNvPr>
            <p:cNvGrpSpPr/>
            <p:nvPr/>
          </p:nvGrpSpPr>
          <p:grpSpPr>
            <a:xfrm>
              <a:off x="5815757" y="4805638"/>
              <a:ext cx="842174" cy="851974"/>
              <a:chOff x="4111628" y="4803047"/>
              <a:chExt cx="842174" cy="851974"/>
            </a:xfrm>
          </p:grpSpPr>
          <p:sp>
            <p:nvSpPr>
              <p:cNvPr id="64" name="Freeform 63">
                <a:extLst>
                  <a:ext uri="{FF2B5EF4-FFF2-40B4-BE49-F238E27FC236}">
                    <a16:creationId xmlns:a16="http://schemas.microsoft.com/office/drawing/2014/main" id="{70675808-82EA-D149-9841-1BBE3F7DCA2F}"/>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65" name="Straight Connector 64">
                <a:extLst>
                  <a:ext uri="{FF2B5EF4-FFF2-40B4-BE49-F238E27FC236}">
                    <a16:creationId xmlns:a16="http://schemas.microsoft.com/office/drawing/2014/main" id="{8AE68F9E-06F7-1545-8D8D-00902C6D90A3}"/>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2EF4543-041D-8B43-8CC4-877142E679F4}"/>
                </a:ext>
              </a:extLst>
            </p:cNvPr>
            <p:cNvGrpSpPr/>
            <p:nvPr/>
          </p:nvGrpSpPr>
          <p:grpSpPr>
            <a:xfrm>
              <a:off x="6678918" y="4793293"/>
              <a:ext cx="828566" cy="851974"/>
              <a:chOff x="4111628" y="4803047"/>
              <a:chExt cx="842174" cy="851974"/>
            </a:xfrm>
          </p:grpSpPr>
          <p:sp>
            <p:nvSpPr>
              <p:cNvPr id="60" name="Freeform 59">
                <a:extLst>
                  <a:ext uri="{FF2B5EF4-FFF2-40B4-BE49-F238E27FC236}">
                    <a16:creationId xmlns:a16="http://schemas.microsoft.com/office/drawing/2014/main" id="{1FC6BAEE-2EA6-9A40-9F2E-9323AD251412}"/>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63" name="Straight Connector 62">
                <a:extLst>
                  <a:ext uri="{FF2B5EF4-FFF2-40B4-BE49-F238E27FC236}">
                    <a16:creationId xmlns:a16="http://schemas.microsoft.com/office/drawing/2014/main" id="{30E9A1B0-7A1F-A64E-A21C-56B80108553A}"/>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47C69A79-9B85-7049-BEA1-1E83A975FED9}"/>
                </a:ext>
              </a:extLst>
            </p:cNvPr>
            <p:cNvGrpSpPr/>
            <p:nvPr/>
          </p:nvGrpSpPr>
          <p:grpSpPr>
            <a:xfrm>
              <a:off x="7533201" y="4780948"/>
              <a:ext cx="828566" cy="851974"/>
              <a:chOff x="4111628" y="4803047"/>
              <a:chExt cx="842174" cy="851974"/>
            </a:xfrm>
          </p:grpSpPr>
          <p:sp>
            <p:nvSpPr>
              <p:cNvPr id="57" name="Freeform 56">
                <a:extLst>
                  <a:ext uri="{FF2B5EF4-FFF2-40B4-BE49-F238E27FC236}">
                    <a16:creationId xmlns:a16="http://schemas.microsoft.com/office/drawing/2014/main" id="{10C024C3-43D8-584D-BB47-25DD0DC40555}"/>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58" name="Straight Connector 57">
                <a:extLst>
                  <a:ext uri="{FF2B5EF4-FFF2-40B4-BE49-F238E27FC236}">
                    <a16:creationId xmlns:a16="http://schemas.microsoft.com/office/drawing/2014/main" id="{71DF2745-FBCE-E843-9F7F-31D872B044E6}"/>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sp>
          <p:nvSpPr>
            <p:cNvPr id="56" name="Freeform 55">
              <a:extLst>
                <a:ext uri="{FF2B5EF4-FFF2-40B4-BE49-F238E27FC236}">
                  <a16:creationId xmlns:a16="http://schemas.microsoft.com/office/drawing/2014/main" id="{D5B879B8-621B-914A-80D6-C9E50E57B598}"/>
                </a:ext>
              </a:extLst>
            </p:cNvPr>
            <p:cNvSpPr/>
            <p:nvPr/>
          </p:nvSpPr>
          <p:spPr>
            <a:xfrm>
              <a:off x="8387484" y="4790798"/>
              <a:ext cx="828566"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grpSp>
      <p:sp>
        <p:nvSpPr>
          <p:cNvPr id="70" name="Rectangle 3">
            <a:extLst>
              <a:ext uri="{FF2B5EF4-FFF2-40B4-BE49-F238E27FC236}">
                <a16:creationId xmlns:a16="http://schemas.microsoft.com/office/drawing/2014/main" id="{A7440B74-5491-9045-A31F-52B88A90E26D}"/>
              </a:ext>
            </a:extLst>
          </p:cNvPr>
          <p:cNvSpPr txBox="1">
            <a:spLocks noChangeArrowheads="1"/>
          </p:cNvSpPr>
          <p:nvPr/>
        </p:nvSpPr>
        <p:spPr>
          <a:xfrm>
            <a:off x="2103968" y="2485205"/>
            <a:ext cx="8373095" cy="67378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after cutting rate/window in half on loss, initially ramp to to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a:t>
            </a:r>
            <a:r>
              <a:rPr lang="en-US" altLang="en-US" sz="1800" i="1" dirty="0">
                <a:solidFill>
                  <a:srgbClr val="0013A3"/>
                </a:solidFill>
                <a:latin typeface="Calibri" panose="020F0502020204030204"/>
                <a:ea typeface="ＭＳ Ｐゴシック" panose="020B0600070205080204" pitchFamily="34" charset="-128"/>
              </a:rPr>
              <a:t>faster</a:t>
            </a:r>
            <a:r>
              <a:rPr lang="en-US" altLang="en-US" sz="1800" dirty="0">
                <a:solidFill>
                  <a:prstClr val="black"/>
                </a:solidFill>
                <a:latin typeface="Calibri" panose="020F0502020204030204"/>
                <a:ea typeface="ＭＳ Ｐゴシック" panose="020B0600070205080204" pitchFamily="34" charset="-128"/>
              </a:rPr>
              <a:t>, but then approach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baseline="-25000" dirty="0">
                <a:solidFill>
                  <a:prstClr val="black"/>
                </a:solidFill>
                <a:latin typeface="Calibri" panose="020F0502020204030204"/>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more </a:t>
            </a:r>
            <a:r>
              <a:rPr lang="en-US" altLang="en-US" sz="1800" i="1" dirty="0">
                <a:solidFill>
                  <a:srgbClr val="0013A3"/>
                </a:solidFill>
                <a:latin typeface="Calibri" panose="020F0502020204030204"/>
                <a:ea typeface="ＭＳ Ｐゴシック" panose="020B0600070205080204" pitchFamily="34" charset="-128"/>
              </a:rPr>
              <a:t>slowly</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Tree>
    <p:extLst>
      <p:ext uri="{BB962C8B-B14F-4D97-AF65-F5344CB8AC3E}">
        <p14:creationId xmlns:p14="http://schemas.microsoft.com/office/powerpoint/2010/main" val="20723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62666" y="253809"/>
            <a:ext cx="8544983" cy="670967"/>
          </a:xfrm>
        </p:spPr>
        <p:txBody>
          <a:bodyPr>
            <a:normAutofit/>
          </a:bodyPr>
          <a:lstStyle/>
          <a:p>
            <a:r>
              <a:rPr lang="en-US" sz="3600" dirty="0"/>
              <a:t>TCP flow control</a:t>
            </a:r>
            <a:endParaRPr lang="en-US" sz="330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56545" y="1243598"/>
            <a:ext cx="4655287"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30" name="Group 29"/>
          <p:cNvGrpSpPr>
            <a:grpSpLocks noGrp="1" noUngrp="1" noChangeAspect="1"/>
          </p:cNvGrpSpPr>
          <p:nvPr/>
        </p:nvGrpSpPr>
        <p:grpSpPr>
          <a:xfrm>
            <a:off x="5910603" y="148836"/>
            <a:ext cx="5854677" cy="4774984"/>
            <a:chOff x="904875" y="685800"/>
            <a:chExt cx="7334250" cy="5981700"/>
          </a:xfrm>
        </p:grpSpPr>
        <p:pic>
          <p:nvPicPr>
            <p:cNvPr id="31" name="Picture 30" descr="06_Page_19.tif"/>
            <p:cNvPicPr>
              <a:picLocks noRot="1" noChangeAspect="1" noMove="1" noResize="1"/>
            </p:cNvPicPr>
            <p:nvPr isPhoto="1"/>
          </p:nvPicPr>
          <p:blipFill>
            <a:blip r:embed="rId3" cstate="print">
              <a:lum/>
            </a:blip>
            <a:stretch>
              <a:fillRect/>
            </a:stretch>
          </p:blipFill>
          <p:spPr>
            <a:xfrm>
              <a:off x="904875" y="685800"/>
              <a:ext cx="7334250" cy="5486400"/>
            </a:xfrm>
            <a:prstGeom prst="rect">
              <a:avLst/>
            </a:prstGeom>
            <a:noFill/>
            <a:ln>
              <a:noFill/>
            </a:ln>
          </p:spPr>
        </p:pic>
        <p:sp>
          <p:nvSpPr>
            <p:cNvPr id="32" name="Rectangle 31"/>
            <p:cNvSpPr/>
            <p:nvPr/>
          </p:nvSpPr>
          <p:spPr>
            <a:xfrm>
              <a:off x="904875" y="6324600"/>
              <a:ext cx="7334250" cy="342900"/>
            </a:xfrm>
            <a:prstGeom prst="rect">
              <a:avLst/>
            </a:prstGeom>
            <a:noFill/>
            <a:ln>
              <a:noFill/>
            </a:ln>
          </p:spPr>
          <p:txBody>
            <a:bodyPr anchor="ctr">
              <a:noAutofit/>
            </a:bodyPr>
            <a:lstStyle/>
            <a:p>
              <a:pPr marL="457200" indent="-457200">
                <a:buAutoNum type="alphaLcParenBoth"/>
              </a:pPr>
              <a:r>
                <a:rPr lang="en-US" sz="2000" dirty="0" smtClean="0"/>
                <a:t>A fast network feeding a low-capacity receiver. </a:t>
              </a:r>
            </a:p>
            <a:p>
              <a:pPr marL="457200" indent="-457200"/>
              <a:r>
                <a:rPr lang="en-US" sz="2000" dirty="0" smtClean="0"/>
                <a:t>(b) A slow network feeding a high-capacity receiver.</a:t>
              </a:r>
            </a:p>
          </p:txBody>
        </p:sp>
      </p:grpSp>
    </p:spTree>
    <p:extLst>
      <p:ext uri="{BB962C8B-B14F-4D97-AF65-F5344CB8AC3E}">
        <p14:creationId xmlns:p14="http://schemas.microsoft.com/office/powerpoint/2010/main" val="282655360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66362" y="403277"/>
            <a:ext cx="8544983" cy="670967"/>
          </a:xfrm>
        </p:spPr>
        <p:txBody>
          <a:bodyPr>
            <a:normAutofit/>
          </a:bodyPr>
          <a:lstStyle/>
          <a:p>
            <a:r>
              <a:rPr lang="en-US" sz="3600" dirty="0"/>
              <a:t>TCP flow control</a:t>
            </a:r>
            <a:endParaRPr lang="en-US" sz="330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573418" y="1491390"/>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pic>
        <p:nvPicPr>
          <p:cNvPr id="1026" name="Picture 2" descr="https://upload.wikimedia.org/wikipedia/commons/5/57/Flow_Control_in_TC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484" y="101600"/>
            <a:ext cx="6318855" cy="47280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675120" y="4979765"/>
            <a:ext cx="5195451"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https://upload.wikimedia.org/wikipedia/commons/5/57/Flow_Control_in_TCP.png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98222134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38242" y="374833"/>
            <a:ext cx="8544983" cy="670967"/>
          </a:xfrm>
        </p:spPr>
        <p:txBody>
          <a:bodyPr>
            <a:normAutofit/>
          </a:bodyPr>
          <a:lstStyle/>
          <a:p>
            <a:r>
              <a:rPr lang="en-US" sz="3600" dirty="0">
                <a:latin typeface="Avenir Book" panose="020B0503020203020204" pitchFamily="34" charset="-78"/>
                <a:cs typeface="Avenir Book" panose="020B0503020203020204" pitchFamily="34" charset="-78"/>
              </a:rPr>
              <a:t>TCP </a:t>
            </a:r>
            <a:r>
              <a:rPr lang="en-US" sz="3600" dirty="0" smtClean="0">
                <a:latin typeface="Avenir Book" panose="020B0503020203020204" pitchFamily="34" charset="-78"/>
                <a:cs typeface="Avenir Book" panose="020B0503020203020204" pitchFamily="34" charset="-78"/>
              </a:rPr>
              <a:t>Congestion Control vs Flow Control</a:t>
            </a:r>
            <a:endParaRPr lang="en-US" sz="3300" dirty="0">
              <a:latin typeface="Avenir Book" panose="020B0503020203020204" pitchFamily="34" charset="-78"/>
              <a:cs typeface="Avenir Book" panose="020B0503020203020204" pitchFamily="34" charset="-78"/>
            </a:endParaRPr>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298376" y="1331287"/>
            <a:ext cx="5418612"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lvl="0" indent="-293688">
              <a:defRPr/>
            </a:pPr>
            <a:r>
              <a:rPr lang="en-US" altLang="en-US"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Congestion control</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Sender will not overwhelm the </a:t>
            </a:r>
            <a:r>
              <a:rPr lang="en-US" dirty="0">
                <a:solidFill>
                  <a:srgbClr val="0000FF"/>
                </a:solidFill>
                <a:latin typeface="Avenir Book" panose="020B0503020203020204" pitchFamily="34" charset="-78"/>
                <a:cs typeface="Avenir Book" panose="020B0503020203020204" pitchFamily="34" charset="-78"/>
              </a:rPr>
              <a:t>network</a:t>
            </a:r>
          </a:p>
          <a:p>
            <a:pPr marL="471488" lvl="0" indent="-341313">
              <a:buFont typeface="Wingdings" charset="2"/>
              <a:buChar char="§"/>
              <a:defRPr/>
            </a:pPr>
            <a:endParaRPr lang="en-US" dirty="0">
              <a:solidFill>
                <a:srgbClr val="C00000"/>
              </a:solidFill>
              <a:latin typeface="Avenir Book" panose="020B0503020203020204" pitchFamily="34" charset="-78"/>
              <a:cs typeface="Avenir Book" panose="020B0503020203020204" pitchFamily="34" charset="-78"/>
            </a:endParaRPr>
          </a:p>
          <a:p>
            <a:pPr marL="471488" lvl="0" indent="-341313">
              <a:buFont typeface="Wingdings" charset="2"/>
              <a:buChar char="§"/>
              <a:defRPr/>
            </a:pPr>
            <a:r>
              <a:rPr lang="en-US" dirty="0" smtClean="0">
                <a:solidFill>
                  <a:srgbClr val="C00000"/>
                </a:solidFill>
                <a:latin typeface="Avenir Book" panose="020B0503020203020204" pitchFamily="34" charset="-78"/>
                <a:cs typeface="Avenir Book" panose="020B0503020203020204" pitchFamily="34" charset="-78"/>
              </a:rPr>
              <a:t>Flow </a:t>
            </a:r>
            <a:r>
              <a:rPr lang="en-US" dirty="0">
                <a:solidFill>
                  <a:srgbClr val="C00000"/>
                </a:solidFill>
                <a:latin typeface="Avenir Book" panose="020B0503020203020204" pitchFamily="34" charset="-78"/>
                <a:cs typeface="Avenir Book" panose="020B0503020203020204" pitchFamily="34" charset="-78"/>
              </a:rPr>
              <a:t>control</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Sender will not overwhelm </a:t>
            </a:r>
            <a:r>
              <a:rPr lang="en-US" dirty="0" smtClean="0">
                <a:solidFill>
                  <a:prstClr val="black"/>
                </a:solidFill>
                <a:latin typeface="Avenir Book" panose="020B0503020203020204" pitchFamily="34" charset="-78"/>
                <a:cs typeface="Avenir Book" panose="020B0503020203020204" pitchFamily="34" charset="-78"/>
              </a:rPr>
              <a:t>the </a:t>
            </a:r>
            <a:r>
              <a:rPr lang="en-US" dirty="0" smtClean="0">
                <a:solidFill>
                  <a:srgbClr val="0000FF"/>
                </a:solidFill>
                <a:latin typeface="Avenir Book" panose="020B0503020203020204" pitchFamily="34" charset="-78"/>
                <a:cs typeface="Avenir Book" panose="020B0503020203020204" pitchFamily="34" charset="-78"/>
              </a:rPr>
              <a:t>receiver</a:t>
            </a:r>
          </a:p>
          <a:p>
            <a:pPr marL="463550" lvl="1" indent="0">
              <a:spcBef>
                <a:spcPts val="400"/>
              </a:spcBef>
              <a:buNone/>
              <a:defRPr/>
            </a:pPr>
            <a:endParaRPr lang="en-US" dirty="0">
              <a:solidFill>
                <a:prstClr val="black"/>
              </a:solidFill>
              <a:latin typeface="Avenir Book" panose="020B0503020203020204" pitchFamily="34" charset="-78"/>
              <a:cs typeface="Avenir Book" panose="020B0503020203020204" pitchFamily="34" charset="-78"/>
            </a:endParaRPr>
          </a:p>
        </p:txBody>
      </p:sp>
      <p:grpSp>
        <p:nvGrpSpPr>
          <p:cNvPr id="30" name="Group 29"/>
          <p:cNvGrpSpPr>
            <a:grpSpLocks noGrp="1" noUngrp="1" noChangeAspect="1"/>
          </p:cNvGrpSpPr>
          <p:nvPr/>
        </p:nvGrpSpPr>
        <p:grpSpPr>
          <a:xfrm>
            <a:off x="9058692" y="1202323"/>
            <a:ext cx="5260071" cy="4290032"/>
            <a:chOff x="904875" y="685800"/>
            <a:chExt cx="7334250" cy="5981700"/>
          </a:xfrm>
        </p:grpSpPr>
        <p:pic>
          <p:nvPicPr>
            <p:cNvPr id="31" name="Picture 30" descr="06_Page_19.tif"/>
            <p:cNvPicPr>
              <a:picLocks noRot="1" noChangeAspect="1" noMove="1" noResize="1"/>
            </p:cNvPicPr>
            <p:nvPr isPhoto="1"/>
          </p:nvPicPr>
          <p:blipFill rotWithShape="1">
            <a:blip r:embed="rId3" cstate="print">
              <a:lum/>
            </a:blip>
            <a:srcRect r="48785" b="4478"/>
            <a:stretch/>
          </p:blipFill>
          <p:spPr>
            <a:xfrm>
              <a:off x="904875" y="685800"/>
              <a:ext cx="3756252" cy="5240739"/>
            </a:xfrm>
            <a:prstGeom prst="rect">
              <a:avLst/>
            </a:prstGeom>
            <a:noFill/>
            <a:ln>
              <a:noFill/>
            </a:ln>
          </p:spPr>
        </p:pic>
        <p:sp>
          <p:nvSpPr>
            <p:cNvPr id="32" name="Rectangle 31"/>
            <p:cNvSpPr/>
            <p:nvPr/>
          </p:nvSpPr>
          <p:spPr>
            <a:xfrm>
              <a:off x="904875" y="6324600"/>
              <a:ext cx="7334250" cy="342900"/>
            </a:xfrm>
            <a:prstGeom prst="rect">
              <a:avLst/>
            </a:prstGeom>
            <a:noFill/>
            <a:ln>
              <a:noFill/>
            </a:ln>
          </p:spPr>
          <p:txBody>
            <a:bodyPr anchor="ctr">
              <a:noAutofit/>
            </a:bodyPr>
            <a:lstStyle/>
            <a:p>
              <a:pPr marL="457200" indent="-457200"/>
              <a:endParaRPr lang="en-US" sz="2000" dirty="0" smtClean="0">
                <a:latin typeface="Avenir Book" panose="020B0503020203020204" pitchFamily="34" charset="-78"/>
                <a:cs typeface="Avenir Book" panose="020B0503020203020204" pitchFamily="34" charset="-78"/>
              </a:endParaRPr>
            </a:p>
          </p:txBody>
        </p:sp>
      </p:grpSp>
      <p:grpSp>
        <p:nvGrpSpPr>
          <p:cNvPr id="7" name="Group 6"/>
          <p:cNvGrpSpPr>
            <a:grpSpLocks noGrp="1" noUngrp="1" noChangeAspect="1"/>
          </p:cNvGrpSpPr>
          <p:nvPr/>
        </p:nvGrpSpPr>
        <p:grpSpPr>
          <a:xfrm>
            <a:off x="3384843" y="1202323"/>
            <a:ext cx="5260071" cy="4290032"/>
            <a:chOff x="904875" y="685800"/>
            <a:chExt cx="7334250" cy="5981700"/>
          </a:xfrm>
        </p:grpSpPr>
        <p:pic>
          <p:nvPicPr>
            <p:cNvPr id="8" name="Picture 7" descr="06_Page_19.tif"/>
            <p:cNvPicPr>
              <a:picLocks noRot="1" noChangeAspect="1" noMove="1" noResize="1"/>
            </p:cNvPicPr>
            <p:nvPr isPhoto="1"/>
          </p:nvPicPr>
          <p:blipFill rotWithShape="1">
            <a:blip r:embed="rId3" cstate="print">
              <a:lum/>
            </a:blip>
            <a:srcRect l="49981" b="4478"/>
            <a:stretch/>
          </p:blipFill>
          <p:spPr>
            <a:xfrm>
              <a:off x="4570587" y="685800"/>
              <a:ext cx="3668538" cy="5240739"/>
            </a:xfrm>
            <a:prstGeom prst="rect">
              <a:avLst/>
            </a:prstGeom>
            <a:noFill/>
            <a:ln>
              <a:noFill/>
            </a:ln>
          </p:spPr>
        </p:pic>
        <p:sp>
          <p:nvSpPr>
            <p:cNvPr id="9" name="Rectangle 8"/>
            <p:cNvSpPr/>
            <p:nvPr/>
          </p:nvSpPr>
          <p:spPr>
            <a:xfrm>
              <a:off x="904875" y="6324600"/>
              <a:ext cx="7334250" cy="342900"/>
            </a:xfrm>
            <a:prstGeom prst="rect">
              <a:avLst/>
            </a:prstGeom>
            <a:noFill/>
            <a:ln>
              <a:noFill/>
            </a:ln>
          </p:spPr>
          <p:txBody>
            <a:bodyPr anchor="ctr">
              <a:noAutofit/>
            </a:bodyPr>
            <a:lstStyle/>
            <a:p>
              <a:pPr marL="457200" indent="-457200"/>
              <a:endParaRPr lang="en-US" sz="2000" dirty="0" smtClean="0">
                <a:latin typeface="Avenir Book" panose="020B0503020203020204" pitchFamily="34" charset="-78"/>
                <a:cs typeface="Avenir Book" panose="020B0503020203020204" pitchFamily="34" charset="-78"/>
              </a:endParaRPr>
            </a:p>
          </p:txBody>
        </p:sp>
      </p:grpSp>
      <p:sp>
        <p:nvSpPr>
          <p:cNvPr id="10" name="TextBox 9"/>
          <p:cNvSpPr txBox="1"/>
          <p:nvPr/>
        </p:nvSpPr>
        <p:spPr>
          <a:xfrm>
            <a:off x="11306755" y="1331287"/>
            <a:ext cx="885245" cy="369332"/>
          </a:xfrm>
          <a:prstGeom prst="rect">
            <a:avLst/>
          </a:prstGeom>
          <a:solidFill>
            <a:schemeClr val="bg1"/>
          </a:solidFill>
          <a:ln cap="rnd">
            <a:noFill/>
          </a:ln>
        </p:spPr>
        <p:txBody>
          <a:bodyPr wrap="square" rtlCol="0">
            <a:spAutoFit/>
          </a:bodyPr>
          <a:lstStyle/>
          <a:p>
            <a:pPr algn="ct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410671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25706" y="403278"/>
            <a:ext cx="8544983" cy="670967"/>
          </a:xfrm>
        </p:spPr>
        <p:txBody>
          <a:bodyPr>
            <a:normAutofit/>
          </a:bodyPr>
          <a:lstStyle/>
          <a:p>
            <a:r>
              <a:rPr lang="en-US" sz="3600" dirty="0"/>
              <a:t>TCP flow control</a:t>
            </a:r>
            <a:endParaRPr lang="en-US" sz="330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1928393" y="1300709"/>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6949498" y="987745"/>
            <a:ext cx="3261963" cy="3897447"/>
            <a:chOff x="7334716" y="821871"/>
            <a:chExt cx="4349284" cy="5196595"/>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724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flow control: </a:t>
              </a:r>
              <a:r>
                <a:rPr lang="en-US" sz="1200" dirty="0">
                  <a:solidFill>
                    <a:srgbClr val="000000"/>
                  </a:solidFill>
                  <a:latin typeface="Calibri" panose="020F0502020204030204"/>
                </a:rPr>
                <a:t># bytes receiver willing to accept</a:t>
              </a:r>
              <a:endParaRPr lang="en-US" sz="1350" dirty="0">
                <a:solidFill>
                  <a:srgbClr val="000000"/>
                </a:solidFill>
                <a:latin typeface="Calibri" panose="020F0502020204030204"/>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050" kern="0">
                  <a:solidFill>
                    <a:srgbClr val="000000"/>
                  </a:solidFill>
                  <a:latin typeface="Arial" charset="0"/>
                  <a:ea typeface="ＭＳ Ｐゴシック" charset="0"/>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00032" y="2572087"/>
                <a:ext cx="1165033" cy="2536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rial" charset="0"/>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724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TCP segment format</a:t>
              </a:r>
            </a:p>
          </p:txBody>
        </p:sp>
      </p:grpSp>
    </p:spTree>
    <p:extLst>
      <p:ext uri="{BB962C8B-B14F-4D97-AF65-F5344CB8AC3E}">
        <p14:creationId xmlns:p14="http://schemas.microsoft.com/office/powerpoint/2010/main" val="270076493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3968" y="381062"/>
            <a:ext cx="8544983" cy="670967"/>
          </a:xfrm>
        </p:spPr>
        <p:txBody>
          <a:bodyPr>
            <a:normAutofit/>
          </a:bodyPr>
          <a:lstStyle/>
          <a:p>
            <a:r>
              <a:rPr lang="en-US" sz="3600" dirty="0"/>
              <a:t>TCP CUBIC</a:t>
            </a:r>
            <a:endParaRPr lang="en-US" sz="3300" dirty="0"/>
          </a:p>
        </p:txBody>
      </p:sp>
      <p:grpSp>
        <p:nvGrpSpPr>
          <p:cNvPr id="5" name="Group 4">
            <a:extLst>
              <a:ext uri="{FF2B5EF4-FFF2-40B4-BE49-F238E27FC236}">
                <a16:creationId xmlns:a16="http://schemas.microsoft.com/office/drawing/2014/main" id="{06795CBC-1C6F-B74C-8827-0CEC2A5332FA}"/>
              </a:ext>
            </a:extLst>
          </p:cNvPr>
          <p:cNvGrpSpPr/>
          <p:nvPr/>
        </p:nvGrpSpPr>
        <p:grpSpPr>
          <a:xfrm>
            <a:off x="6863502" y="2450106"/>
            <a:ext cx="4366684" cy="2752613"/>
            <a:chOff x="4983136" y="2893914"/>
            <a:chExt cx="5822245" cy="3670151"/>
          </a:xfrm>
        </p:grpSpPr>
        <p:sp>
          <p:nvSpPr>
            <p:cNvPr id="74" name="TextBox 73">
              <a:extLst>
                <a:ext uri="{FF2B5EF4-FFF2-40B4-BE49-F238E27FC236}">
                  <a16:creationId xmlns:a16="http://schemas.microsoft.com/office/drawing/2014/main" id="{0C00F692-909C-D141-895A-8256B6EEFBF4}"/>
                </a:ext>
              </a:extLst>
            </p:cNvPr>
            <p:cNvSpPr txBox="1"/>
            <p:nvPr/>
          </p:nvSpPr>
          <p:spPr>
            <a:xfrm>
              <a:off x="4983136" y="5185258"/>
              <a:ext cx="855363" cy="918713"/>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TCP</a:t>
              </a:r>
            </a:p>
            <a:p>
              <a:pPr algn="r" defTabSz="685800">
                <a:lnSpc>
                  <a:spcPct val="85000"/>
                </a:lnSpc>
                <a:defRPr/>
              </a:pPr>
              <a:r>
                <a:rPr lang="en-US" sz="1050" dirty="0">
                  <a:solidFill>
                    <a:prstClr val="black"/>
                  </a:solidFill>
                  <a:latin typeface="Calibri" panose="020F0502020204030204"/>
                </a:rPr>
                <a:t>sending </a:t>
              </a:r>
            </a:p>
            <a:p>
              <a:pPr algn="r" defTabSz="685800">
                <a:lnSpc>
                  <a:spcPct val="85000"/>
                </a:lnSpc>
                <a:defRPr/>
              </a:pPr>
              <a:r>
                <a:rPr lang="en-US" sz="1050" dirty="0">
                  <a:solidFill>
                    <a:prstClr val="black"/>
                  </a:solidFill>
                  <a:latin typeface="Calibri" panose="020F0502020204030204"/>
                </a:rPr>
                <a:t>rate</a:t>
              </a:r>
            </a:p>
            <a:p>
              <a:pPr defTabSz="685800">
                <a:defRPr/>
              </a:pPr>
              <a:endParaRPr lang="en-US" sz="1200" dirty="0">
                <a:solidFill>
                  <a:prstClr val="black"/>
                </a:solidFill>
                <a:latin typeface="Calibri" panose="020F0502020204030204"/>
              </a:endParaRPr>
            </a:p>
          </p:txBody>
        </p:sp>
        <p:cxnSp>
          <p:nvCxnSpPr>
            <p:cNvPr id="37" name="Straight Connector 36">
              <a:extLst>
                <a:ext uri="{FF2B5EF4-FFF2-40B4-BE49-F238E27FC236}">
                  <a16:creationId xmlns:a16="http://schemas.microsoft.com/office/drawing/2014/main" id="{31048FCC-58D4-4840-8FE9-95840FBDF3F7}"/>
                </a:ext>
              </a:extLst>
            </p:cNvPr>
            <p:cNvCxnSpPr/>
            <p:nvPr/>
          </p:nvCxnSpPr>
          <p:spPr>
            <a:xfrm>
              <a:off x="5801903" y="6262085"/>
              <a:ext cx="4597974" cy="0"/>
            </a:xfrm>
            <a:prstGeom prst="line">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59F5CB0B-355B-4E41-BC79-5977C015BC4B}"/>
                </a:ext>
              </a:extLst>
            </p:cNvPr>
            <p:cNvCxnSpPr>
              <a:cxnSpLocks/>
            </p:cNvCxnSpPr>
            <p:nvPr/>
          </p:nvCxnSpPr>
          <p:spPr>
            <a:xfrm flipV="1">
              <a:off x="5801904" y="4039871"/>
              <a:ext cx="0" cy="2222517"/>
            </a:xfrm>
            <a:prstGeom prst="line">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Freeform 38">
              <a:extLst>
                <a:ext uri="{FF2B5EF4-FFF2-40B4-BE49-F238E27FC236}">
                  <a16:creationId xmlns:a16="http://schemas.microsoft.com/office/drawing/2014/main" id="{364F1AB4-D6D0-A349-B4AA-DF5642C1F53E}"/>
                </a:ext>
              </a:extLst>
            </p:cNvPr>
            <p:cNvSpPr/>
            <p:nvPr/>
          </p:nvSpPr>
          <p:spPr>
            <a:xfrm>
              <a:off x="5815989" y="4445300"/>
              <a:ext cx="480875" cy="1811260"/>
            </a:xfrm>
            <a:custGeom>
              <a:avLst/>
              <a:gdLst>
                <a:gd name="connsiteX0" fmla="*/ 860489 w 860489"/>
                <a:gd name="connsiteY0" fmla="*/ 0 h 3186525"/>
                <a:gd name="connsiteX1" fmla="*/ 777551 w 860489"/>
                <a:gd name="connsiteY1" fmla="*/ 2384490 h 3186525"/>
                <a:gd name="connsiteX2" fmla="*/ 632408 w 860489"/>
                <a:gd name="connsiteY2" fmla="*/ 3084286 h 3186525"/>
                <a:gd name="connsiteX3" fmla="*/ 440612 w 860489"/>
                <a:gd name="connsiteY3" fmla="*/ 3177592 h 3186525"/>
                <a:gd name="connsiteX4" fmla="*/ 0 w 860489"/>
                <a:gd name="connsiteY4" fmla="*/ 3182776 h 3186525"/>
                <a:gd name="connsiteX0" fmla="*/ 860489 w 860489"/>
                <a:gd name="connsiteY0" fmla="*/ 0 h 3186525"/>
                <a:gd name="connsiteX1" fmla="*/ 777551 w 860489"/>
                <a:gd name="connsiteY1" fmla="*/ 2384490 h 3186525"/>
                <a:gd name="connsiteX2" fmla="*/ 632408 w 860489"/>
                <a:gd name="connsiteY2" fmla="*/ 3084286 h 3186525"/>
                <a:gd name="connsiteX3" fmla="*/ 440612 w 860489"/>
                <a:gd name="connsiteY3" fmla="*/ 3177592 h 3186525"/>
                <a:gd name="connsiteX4" fmla="*/ 0 w 860489"/>
                <a:gd name="connsiteY4" fmla="*/ 3182776 h 3186525"/>
                <a:gd name="connsiteX0" fmla="*/ 860489 w 860489"/>
                <a:gd name="connsiteY0" fmla="*/ 0 h 3182776"/>
                <a:gd name="connsiteX1" fmla="*/ 777551 w 860489"/>
                <a:gd name="connsiteY1" fmla="*/ 2384490 h 3182776"/>
                <a:gd name="connsiteX2" fmla="*/ 632408 w 860489"/>
                <a:gd name="connsiteY2" fmla="*/ 3084286 h 3182776"/>
                <a:gd name="connsiteX3" fmla="*/ 0 w 860489"/>
                <a:gd name="connsiteY3" fmla="*/ 3182776 h 3182776"/>
                <a:gd name="connsiteX0" fmla="*/ 860489 w 860489"/>
                <a:gd name="connsiteY0" fmla="*/ 0 h 3183334"/>
                <a:gd name="connsiteX1" fmla="*/ 777551 w 860489"/>
                <a:gd name="connsiteY1" fmla="*/ 2384490 h 3183334"/>
                <a:gd name="connsiteX2" fmla="*/ 632408 w 860489"/>
                <a:gd name="connsiteY2" fmla="*/ 3084286 h 3183334"/>
                <a:gd name="connsiteX3" fmla="*/ 0 w 860489"/>
                <a:gd name="connsiteY3" fmla="*/ 3182776 h 3183334"/>
                <a:gd name="connsiteX0" fmla="*/ 860489 w 860489"/>
                <a:gd name="connsiteY0" fmla="*/ 0 h 3185488"/>
                <a:gd name="connsiteX1" fmla="*/ 777551 w 860489"/>
                <a:gd name="connsiteY1" fmla="*/ 2384490 h 3185488"/>
                <a:gd name="connsiteX2" fmla="*/ 632408 w 860489"/>
                <a:gd name="connsiteY2" fmla="*/ 3084286 h 3185488"/>
                <a:gd name="connsiteX3" fmla="*/ 0 w 860489"/>
                <a:gd name="connsiteY3" fmla="*/ 3182776 h 3185488"/>
                <a:gd name="connsiteX0" fmla="*/ 860489 w 860489"/>
                <a:gd name="connsiteY0" fmla="*/ 0 h 3182776"/>
                <a:gd name="connsiteX1" fmla="*/ 777551 w 860489"/>
                <a:gd name="connsiteY1" fmla="*/ 2384490 h 3182776"/>
                <a:gd name="connsiteX2" fmla="*/ 664158 w 860489"/>
                <a:gd name="connsiteY2" fmla="*/ 3043011 h 3182776"/>
                <a:gd name="connsiteX3" fmla="*/ 0 w 860489"/>
                <a:gd name="connsiteY3" fmla="*/ 3182776 h 3182776"/>
                <a:gd name="connsiteX0" fmla="*/ 860489 w 860489"/>
                <a:gd name="connsiteY0" fmla="*/ 0 h 3184087"/>
                <a:gd name="connsiteX1" fmla="*/ 777551 w 860489"/>
                <a:gd name="connsiteY1" fmla="*/ 2384490 h 3184087"/>
                <a:gd name="connsiteX2" fmla="*/ 664158 w 860489"/>
                <a:gd name="connsiteY2" fmla="*/ 3043011 h 3184087"/>
                <a:gd name="connsiteX3" fmla="*/ 0 w 860489"/>
                <a:gd name="connsiteY3" fmla="*/ 3182776 h 3184087"/>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6401"/>
                <a:gd name="connsiteX1" fmla="*/ 793426 w 860489"/>
                <a:gd name="connsiteY1" fmla="*/ 2378140 h 3186401"/>
                <a:gd name="connsiteX2" fmla="*/ 664158 w 860489"/>
                <a:gd name="connsiteY2" fmla="*/ 3043011 h 3186401"/>
                <a:gd name="connsiteX3" fmla="*/ 0 w 860489"/>
                <a:gd name="connsiteY3" fmla="*/ 3182776 h 3186401"/>
                <a:gd name="connsiteX0" fmla="*/ 860489 w 860489"/>
                <a:gd name="connsiteY0" fmla="*/ 0 h 3188070"/>
                <a:gd name="connsiteX1" fmla="*/ 793426 w 860489"/>
                <a:gd name="connsiteY1" fmla="*/ 2378140 h 3188070"/>
                <a:gd name="connsiteX2" fmla="*/ 664158 w 860489"/>
                <a:gd name="connsiteY2" fmla="*/ 3043011 h 3188070"/>
                <a:gd name="connsiteX3" fmla="*/ 0 w 860489"/>
                <a:gd name="connsiteY3" fmla="*/ 3182776 h 3188070"/>
                <a:gd name="connsiteX0" fmla="*/ 860489 w 860489"/>
                <a:gd name="connsiteY0" fmla="*/ 0 h 3182776"/>
                <a:gd name="connsiteX1" fmla="*/ 793426 w 860489"/>
                <a:gd name="connsiteY1" fmla="*/ 2378140 h 3182776"/>
                <a:gd name="connsiteX2" fmla="*/ 676858 w 860489"/>
                <a:gd name="connsiteY2" fmla="*/ 2998561 h 3182776"/>
                <a:gd name="connsiteX3" fmla="*/ 0 w 860489"/>
                <a:gd name="connsiteY3" fmla="*/ 3182776 h 3182776"/>
                <a:gd name="connsiteX0" fmla="*/ 860489 w 860489"/>
                <a:gd name="connsiteY0" fmla="*/ 0 h 3192503"/>
                <a:gd name="connsiteX1" fmla="*/ 793426 w 860489"/>
                <a:gd name="connsiteY1" fmla="*/ 2378140 h 3192503"/>
                <a:gd name="connsiteX2" fmla="*/ 676858 w 860489"/>
                <a:gd name="connsiteY2" fmla="*/ 2998561 h 3192503"/>
                <a:gd name="connsiteX3" fmla="*/ 0 w 860489"/>
                <a:gd name="connsiteY3" fmla="*/ 3182776 h 3192503"/>
                <a:gd name="connsiteX0" fmla="*/ 860489 w 860489"/>
                <a:gd name="connsiteY0" fmla="*/ 0 h 3182981"/>
                <a:gd name="connsiteX1" fmla="*/ 793426 w 860489"/>
                <a:gd name="connsiteY1" fmla="*/ 2378140 h 3182981"/>
                <a:gd name="connsiteX2" fmla="*/ 676858 w 860489"/>
                <a:gd name="connsiteY2" fmla="*/ 2998561 h 3182981"/>
                <a:gd name="connsiteX3" fmla="*/ 0 w 860489"/>
                <a:gd name="connsiteY3" fmla="*/ 3182776 h 3182981"/>
                <a:gd name="connsiteX0" fmla="*/ 860489 w 860489"/>
                <a:gd name="connsiteY0" fmla="*/ 0 h 3182981"/>
                <a:gd name="connsiteX1" fmla="*/ 793426 w 860489"/>
                <a:gd name="connsiteY1" fmla="*/ 2378140 h 3182981"/>
                <a:gd name="connsiteX2" fmla="*/ 676858 w 860489"/>
                <a:gd name="connsiteY2" fmla="*/ 2998561 h 3182981"/>
                <a:gd name="connsiteX3" fmla="*/ 0 w 860489"/>
                <a:gd name="connsiteY3" fmla="*/ 3182776 h 3182981"/>
                <a:gd name="connsiteX0" fmla="*/ 892239 w 892239"/>
                <a:gd name="connsiteY0" fmla="*/ 0 h 3160756"/>
                <a:gd name="connsiteX1" fmla="*/ 793426 w 892239"/>
                <a:gd name="connsiteY1" fmla="*/ 2355915 h 3160756"/>
                <a:gd name="connsiteX2" fmla="*/ 676858 w 892239"/>
                <a:gd name="connsiteY2" fmla="*/ 2976336 h 3160756"/>
                <a:gd name="connsiteX3" fmla="*/ 0 w 892239"/>
                <a:gd name="connsiteY3" fmla="*/ 3160551 h 3160756"/>
                <a:gd name="connsiteX0" fmla="*/ 892239 w 892239"/>
                <a:gd name="connsiteY0" fmla="*/ 0 h 3160756"/>
                <a:gd name="connsiteX1" fmla="*/ 793426 w 892239"/>
                <a:gd name="connsiteY1" fmla="*/ 2355915 h 3160756"/>
                <a:gd name="connsiteX2" fmla="*/ 676858 w 892239"/>
                <a:gd name="connsiteY2" fmla="*/ 2976336 h 3160756"/>
                <a:gd name="connsiteX3" fmla="*/ 0 w 892239"/>
                <a:gd name="connsiteY3" fmla="*/ 3160551 h 3160756"/>
              </a:gdLst>
              <a:ahLst/>
              <a:cxnLst>
                <a:cxn ang="0">
                  <a:pos x="connsiteX0" y="connsiteY0"/>
                </a:cxn>
                <a:cxn ang="0">
                  <a:pos x="connsiteX1" y="connsiteY1"/>
                </a:cxn>
                <a:cxn ang="0">
                  <a:pos x="connsiteX2" y="connsiteY2"/>
                </a:cxn>
                <a:cxn ang="0">
                  <a:pos x="connsiteX3" y="connsiteY3"/>
                </a:cxn>
              </a:cxnLst>
              <a:rect l="l" t="t" r="r" b="b"/>
              <a:pathLst>
                <a:path w="892239" h="3160756">
                  <a:moveTo>
                    <a:pt x="892239" y="0"/>
                  </a:moveTo>
                  <a:cubicBezTo>
                    <a:pt x="857076" y="951096"/>
                    <a:pt x="829323" y="1859859"/>
                    <a:pt x="793426" y="2355915"/>
                  </a:cubicBezTo>
                  <a:cubicBezTo>
                    <a:pt x="757529" y="2851971"/>
                    <a:pt x="751946" y="2746980"/>
                    <a:pt x="676858" y="2976336"/>
                  </a:cubicBezTo>
                  <a:cubicBezTo>
                    <a:pt x="601770" y="3205692"/>
                    <a:pt x="160327" y="3152732"/>
                    <a:pt x="0" y="3160551"/>
                  </a:cubicBezTo>
                </a:path>
              </a:pathLst>
            </a:cu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cxnSp>
          <p:nvCxnSpPr>
            <p:cNvPr id="40" name="Straight Connector 39">
              <a:extLst>
                <a:ext uri="{FF2B5EF4-FFF2-40B4-BE49-F238E27FC236}">
                  <a16:creationId xmlns:a16="http://schemas.microsoft.com/office/drawing/2014/main" id="{4FD05EC6-A68B-5849-8856-938B7C45AE89}"/>
                </a:ext>
              </a:extLst>
            </p:cNvPr>
            <p:cNvCxnSpPr/>
            <p:nvPr/>
          </p:nvCxnSpPr>
          <p:spPr>
            <a:xfrm>
              <a:off x="6296864" y="4404648"/>
              <a:ext cx="2774587" cy="0"/>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652EAE58-A2EB-554B-B3B8-3454BFE59DEC}"/>
                </a:ext>
              </a:extLst>
            </p:cNvPr>
            <p:cNvGrpSpPr/>
            <p:nvPr/>
          </p:nvGrpSpPr>
          <p:grpSpPr>
            <a:xfrm>
              <a:off x="6350326" y="4445306"/>
              <a:ext cx="795772" cy="900465"/>
              <a:chOff x="1257299" y="2448186"/>
              <a:chExt cx="919846" cy="1571364"/>
            </a:xfrm>
          </p:grpSpPr>
          <p:cxnSp>
            <p:nvCxnSpPr>
              <p:cNvPr id="55" name="Straight Connector 54">
                <a:extLst>
                  <a:ext uri="{FF2B5EF4-FFF2-40B4-BE49-F238E27FC236}">
                    <a16:creationId xmlns:a16="http://schemas.microsoft.com/office/drawing/2014/main" id="{2DF299DC-3781-6341-8E4F-B2C15D6BF7C2}"/>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56" name="Freeform 55">
                <a:extLst>
                  <a:ext uri="{FF2B5EF4-FFF2-40B4-BE49-F238E27FC236}">
                    <a16:creationId xmlns:a16="http://schemas.microsoft.com/office/drawing/2014/main" id="{A529C10A-08D6-9A4C-9568-A25D96C81B35}"/>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dirty="0">
                  <a:solidFill>
                    <a:prstClr val="black"/>
                  </a:solidFill>
                  <a:latin typeface="Calibri" panose="020F0502020204030204"/>
                </a:endParaRPr>
              </a:p>
            </p:txBody>
          </p:sp>
        </p:grpSp>
        <p:grpSp>
          <p:nvGrpSpPr>
            <p:cNvPr id="57" name="Group 56">
              <a:extLst>
                <a:ext uri="{FF2B5EF4-FFF2-40B4-BE49-F238E27FC236}">
                  <a16:creationId xmlns:a16="http://schemas.microsoft.com/office/drawing/2014/main" id="{DD4080B1-FADE-D842-AD17-92CA8673682C}"/>
                </a:ext>
              </a:extLst>
            </p:cNvPr>
            <p:cNvGrpSpPr/>
            <p:nvPr/>
          </p:nvGrpSpPr>
          <p:grpSpPr>
            <a:xfrm>
              <a:off x="7112500" y="4441667"/>
              <a:ext cx="795772" cy="900465"/>
              <a:chOff x="1257299" y="2448186"/>
              <a:chExt cx="919846" cy="1571364"/>
            </a:xfrm>
          </p:grpSpPr>
          <p:cxnSp>
            <p:nvCxnSpPr>
              <p:cNvPr id="58" name="Straight Connector 57">
                <a:extLst>
                  <a:ext uri="{FF2B5EF4-FFF2-40B4-BE49-F238E27FC236}">
                    <a16:creationId xmlns:a16="http://schemas.microsoft.com/office/drawing/2014/main" id="{E69763F8-75EA-0E4A-853F-08C23DD4122F}"/>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0" name="Freeform 59">
                <a:extLst>
                  <a:ext uri="{FF2B5EF4-FFF2-40B4-BE49-F238E27FC236}">
                    <a16:creationId xmlns:a16="http://schemas.microsoft.com/office/drawing/2014/main" id="{35886E94-53B2-7946-B709-218428F049FE}"/>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grpSp>
          <p:nvGrpSpPr>
            <p:cNvPr id="63" name="Group 62">
              <a:extLst>
                <a:ext uri="{FF2B5EF4-FFF2-40B4-BE49-F238E27FC236}">
                  <a16:creationId xmlns:a16="http://schemas.microsoft.com/office/drawing/2014/main" id="{0F7884A7-F440-334D-B642-94893B5E3BD9}"/>
                </a:ext>
              </a:extLst>
            </p:cNvPr>
            <p:cNvGrpSpPr/>
            <p:nvPr/>
          </p:nvGrpSpPr>
          <p:grpSpPr>
            <a:xfrm>
              <a:off x="7915954" y="4439699"/>
              <a:ext cx="795772" cy="900465"/>
              <a:chOff x="1257299" y="2448186"/>
              <a:chExt cx="919846" cy="1571364"/>
            </a:xfrm>
          </p:grpSpPr>
          <p:cxnSp>
            <p:nvCxnSpPr>
              <p:cNvPr id="64" name="Straight Connector 63">
                <a:extLst>
                  <a:ext uri="{FF2B5EF4-FFF2-40B4-BE49-F238E27FC236}">
                    <a16:creationId xmlns:a16="http://schemas.microsoft.com/office/drawing/2014/main" id="{DBAB8346-F851-4A4A-94B7-DB13B78B3A1D}"/>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5" name="Freeform 64">
                <a:extLst>
                  <a:ext uri="{FF2B5EF4-FFF2-40B4-BE49-F238E27FC236}">
                    <a16:creationId xmlns:a16="http://schemas.microsoft.com/office/drawing/2014/main" id="{5DE2B57B-8EF4-444E-B851-4E3DDA763568}"/>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grpSp>
          <p:nvGrpSpPr>
            <p:cNvPr id="66" name="Group 65">
              <a:extLst>
                <a:ext uri="{FF2B5EF4-FFF2-40B4-BE49-F238E27FC236}">
                  <a16:creationId xmlns:a16="http://schemas.microsoft.com/office/drawing/2014/main" id="{360233D6-13BE-BE49-A1A4-3A07A4A60704}"/>
                </a:ext>
              </a:extLst>
            </p:cNvPr>
            <p:cNvGrpSpPr/>
            <p:nvPr/>
          </p:nvGrpSpPr>
          <p:grpSpPr>
            <a:xfrm>
              <a:off x="8750371" y="4432898"/>
              <a:ext cx="795772" cy="900465"/>
              <a:chOff x="1257299" y="2448186"/>
              <a:chExt cx="919846" cy="1571364"/>
            </a:xfrm>
          </p:grpSpPr>
          <p:cxnSp>
            <p:nvCxnSpPr>
              <p:cNvPr id="67" name="Straight Connector 66">
                <a:extLst>
                  <a:ext uri="{FF2B5EF4-FFF2-40B4-BE49-F238E27FC236}">
                    <a16:creationId xmlns:a16="http://schemas.microsoft.com/office/drawing/2014/main" id="{7592834D-6AF8-EC4B-A694-A322F44A9728}"/>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8" name="Freeform 67">
                <a:extLst>
                  <a:ext uri="{FF2B5EF4-FFF2-40B4-BE49-F238E27FC236}">
                    <a16:creationId xmlns:a16="http://schemas.microsoft.com/office/drawing/2014/main" id="{DC312EC2-306B-AB46-9E55-8D70D2C647CA}"/>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grpSp>
          <p:nvGrpSpPr>
            <p:cNvPr id="69" name="Group 68">
              <a:extLst>
                <a:ext uri="{FF2B5EF4-FFF2-40B4-BE49-F238E27FC236}">
                  <a16:creationId xmlns:a16="http://schemas.microsoft.com/office/drawing/2014/main" id="{E51034EA-88C3-9948-BD04-CB0734C3B06B}"/>
                </a:ext>
              </a:extLst>
            </p:cNvPr>
            <p:cNvGrpSpPr/>
            <p:nvPr/>
          </p:nvGrpSpPr>
          <p:grpSpPr>
            <a:xfrm rot="10800000">
              <a:off x="9544542" y="3096950"/>
              <a:ext cx="1128132" cy="1337145"/>
              <a:chOff x="873118" y="2448184"/>
              <a:chExt cx="1304027" cy="2333396"/>
            </a:xfrm>
          </p:grpSpPr>
          <p:cxnSp>
            <p:nvCxnSpPr>
              <p:cNvPr id="70" name="Straight Connector 69">
                <a:extLst>
                  <a:ext uri="{FF2B5EF4-FFF2-40B4-BE49-F238E27FC236}">
                    <a16:creationId xmlns:a16="http://schemas.microsoft.com/office/drawing/2014/main" id="{45185064-8B1C-694D-B7B9-BC34AB781C04}"/>
                  </a:ext>
                </a:extLst>
              </p:cNvPr>
              <p:cNvCxnSpPr/>
              <p:nvPr/>
            </p:nvCxnSpPr>
            <p:spPr>
              <a:xfrm rot="10800000" flipV="1">
                <a:off x="873118" y="2448184"/>
                <a:ext cx="1304027" cy="2333396"/>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71" name="Freeform 70">
                <a:extLst>
                  <a:ext uri="{FF2B5EF4-FFF2-40B4-BE49-F238E27FC236}">
                    <a16:creationId xmlns:a16="http://schemas.microsoft.com/office/drawing/2014/main" id="{E1B54475-17A0-F34F-96E0-44994E90BFC9}"/>
                  </a:ext>
                </a:extLst>
              </p:cNvPr>
              <p:cNvSpPr/>
              <p:nvPr/>
            </p:nvSpPr>
            <p:spPr>
              <a:xfrm>
                <a:off x="1252647" y="2450273"/>
                <a:ext cx="858729" cy="1600620"/>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53813 w 1153813"/>
                  <a:gd name="connsiteY0" fmla="*/ 0 h 2154669"/>
                  <a:gd name="connsiteX1" fmla="*/ 0 w 1153813"/>
                  <a:gd name="connsiteY1" fmla="*/ 2154669 h 2154669"/>
                </a:gdLst>
                <a:ahLst/>
                <a:cxnLst>
                  <a:cxn ang="0">
                    <a:pos x="connsiteX0" y="connsiteY0"/>
                  </a:cxn>
                  <a:cxn ang="0">
                    <a:pos x="connsiteX1" y="connsiteY1"/>
                  </a:cxn>
                </a:cxnLst>
                <a:rect l="l" t="t" r="r" b="b"/>
                <a:pathLst>
                  <a:path w="1153813" h="2154669">
                    <a:moveTo>
                      <a:pt x="1153813" y="0"/>
                    </a:moveTo>
                    <a:cubicBezTo>
                      <a:pt x="-31946" y="56892"/>
                      <a:pt x="50361" y="598465"/>
                      <a:pt x="0" y="2154669"/>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cxnSp>
          <p:nvCxnSpPr>
            <p:cNvPr id="72" name="Straight Connector 71">
              <a:extLst>
                <a:ext uri="{FF2B5EF4-FFF2-40B4-BE49-F238E27FC236}">
                  <a16:creationId xmlns:a16="http://schemas.microsoft.com/office/drawing/2014/main" id="{1DFE095F-2D1A-1D4C-9A9A-C62873E0BA38}"/>
                </a:ext>
              </a:extLst>
            </p:cNvPr>
            <p:cNvCxnSpPr/>
            <p:nvPr/>
          </p:nvCxnSpPr>
          <p:spPr>
            <a:xfrm flipH="1">
              <a:off x="10340170" y="2893914"/>
              <a:ext cx="30503" cy="717091"/>
            </a:xfrm>
            <a:prstGeom prst="line">
              <a:avLst/>
            </a:pr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44614631-1328-024A-AD9F-B0CFCCFC596B}"/>
                </a:ext>
              </a:extLst>
            </p:cNvPr>
            <p:cNvSpPr txBox="1"/>
            <p:nvPr/>
          </p:nvSpPr>
          <p:spPr>
            <a:xfrm>
              <a:off x="9881790" y="5941210"/>
              <a:ext cx="579645"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rPr>
                <a:t>time</a:t>
              </a:r>
              <a:endParaRPr lang="en-US" sz="1200" dirty="0">
                <a:solidFill>
                  <a:prstClr val="black"/>
                </a:solidFill>
                <a:latin typeface="Calibri" panose="020F0502020204030204"/>
              </a:endParaRPr>
            </a:p>
          </p:txBody>
        </p:sp>
        <p:sp>
          <p:nvSpPr>
            <p:cNvPr id="75" name="TextBox 74">
              <a:extLst>
                <a:ext uri="{FF2B5EF4-FFF2-40B4-BE49-F238E27FC236}">
                  <a16:creationId xmlns:a16="http://schemas.microsoft.com/office/drawing/2014/main" id="{41BB1097-C057-5147-9BCD-E5C490AEDE69}"/>
                </a:ext>
              </a:extLst>
            </p:cNvPr>
            <p:cNvSpPr txBox="1"/>
            <p:nvPr/>
          </p:nvSpPr>
          <p:spPr>
            <a:xfrm>
              <a:off x="9472281" y="4611687"/>
              <a:ext cx="1333100" cy="978045"/>
            </a:xfrm>
            <a:prstGeom prst="rect">
              <a:avLst/>
            </a:prstGeom>
            <a:noFill/>
          </p:spPr>
          <p:txBody>
            <a:bodyPr wrap="none" rtlCol="0">
              <a:spAutoFit/>
            </a:bodyPr>
            <a:lstStyle/>
            <a:p>
              <a:pPr defTabSz="685800">
                <a:lnSpc>
                  <a:spcPct val="85000"/>
                </a:lnSpc>
                <a:spcBef>
                  <a:spcPts val="450"/>
                </a:spcBef>
                <a:defRPr/>
              </a:pPr>
              <a:r>
                <a:rPr lang="en-US" sz="1500" dirty="0">
                  <a:solidFill>
                    <a:srgbClr val="C00000"/>
                  </a:solidFill>
                  <a:latin typeface="Calibri" panose="020F0502020204030204"/>
                </a:rPr>
                <a:t>TCP Reno</a:t>
              </a:r>
              <a:endParaRPr lang="en-US" sz="1500" dirty="0">
                <a:solidFill>
                  <a:prstClr val="black"/>
                </a:solidFill>
                <a:latin typeface="Calibri" panose="020F0502020204030204"/>
              </a:endParaRPr>
            </a:p>
            <a:p>
              <a:pPr defTabSz="685800">
                <a:lnSpc>
                  <a:spcPct val="85000"/>
                </a:lnSpc>
                <a:spcBef>
                  <a:spcPts val="450"/>
                </a:spcBef>
                <a:defRPr/>
              </a:pPr>
              <a:r>
                <a:rPr lang="en-US" sz="1500" dirty="0">
                  <a:solidFill>
                    <a:srgbClr val="0000A3"/>
                  </a:solidFill>
                  <a:latin typeface="Calibri" panose="020F0502020204030204"/>
                </a:rPr>
                <a:t>TCP CUBIC</a:t>
              </a:r>
            </a:p>
            <a:p>
              <a:pPr defTabSz="685800">
                <a:defRPr/>
              </a:pPr>
              <a:endParaRPr lang="en-US" sz="1200" dirty="0">
                <a:solidFill>
                  <a:prstClr val="black"/>
                </a:solidFill>
                <a:latin typeface="Calibri" panose="020F0502020204030204"/>
              </a:endParaRPr>
            </a:p>
          </p:txBody>
        </p:sp>
        <p:sp>
          <p:nvSpPr>
            <p:cNvPr id="76" name="TextBox 75">
              <a:extLst>
                <a:ext uri="{FF2B5EF4-FFF2-40B4-BE49-F238E27FC236}">
                  <a16:creationId xmlns:a16="http://schemas.microsoft.com/office/drawing/2014/main" id="{E65F2412-0F58-C149-8867-B61A2C75E6EC}"/>
                </a:ext>
              </a:extLst>
            </p:cNvPr>
            <p:cNvSpPr txBox="1"/>
            <p:nvPr/>
          </p:nvSpPr>
          <p:spPr>
            <a:xfrm>
              <a:off x="5235443" y="4213131"/>
              <a:ext cx="611707" cy="306237"/>
            </a:xfrm>
            <a:prstGeom prst="rect">
              <a:avLst/>
            </a:prstGeom>
            <a:noFill/>
          </p:spPr>
          <p:txBody>
            <a:bodyPr wrap="none" rtlCol="0">
              <a:spAutoFit/>
            </a:bodyPr>
            <a:lstStyle/>
            <a:p>
              <a:pPr algn="r" defTabSz="685800">
                <a:lnSpc>
                  <a:spcPct val="85000"/>
                </a:lnSpc>
                <a:defRPr/>
              </a:pPr>
              <a:r>
                <a:rPr lang="en-US" sz="1050" dirty="0" err="1">
                  <a:solidFill>
                    <a:prstClr val="black"/>
                  </a:solidFill>
                  <a:latin typeface="Calibri" panose="020F0502020204030204"/>
                </a:rPr>
                <a:t>W</a:t>
              </a:r>
              <a:r>
                <a:rPr lang="en-US" sz="1050" baseline="-25000" dirty="0" err="1">
                  <a:solidFill>
                    <a:prstClr val="black"/>
                  </a:solidFill>
                  <a:latin typeface="Calibri" panose="020F0502020204030204"/>
                </a:rPr>
                <a:t>max</a:t>
              </a:r>
              <a:endParaRPr lang="en-US" sz="1200" baseline="-25000" dirty="0">
                <a:solidFill>
                  <a:prstClr val="black"/>
                </a:solidFill>
                <a:latin typeface="Calibri" panose="020F0502020204030204"/>
              </a:endParaRPr>
            </a:p>
          </p:txBody>
        </p:sp>
        <p:sp>
          <p:nvSpPr>
            <p:cNvPr id="77" name="TextBox 76">
              <a:extLst>
                <a:ext uri="{FF2B5EF4-FFF2-40B4-BE49-F238E27FC236}">
                  <a16:creationId xmlns:a16="http://schemas.microsoft.com/office/drawing/2014/main" id="{17DBE2E0-494D-FA44-BFFB-683AF749D1D8}"/>
                </a:ext>
              </a:extLst>
            </p:cNvPr>
            <p:cNvSpPr txBox="1"/>
            <p:nvPr/>
          </p:nvSpPr>
          <p:spPr>
            <a:xfrm>
              <a:off x="6127948" y="6255332"/>
              <a:ext cx="365912"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0</a:t>
              </a:r>
              <a:endParaRPr lang="en-US" sz="1200" baseline="-25000" dirty="0">
                <a:solidFill>
                  <a:prstClr val="black"/>
                </a:solidFill>
                <a:latin typeface="Calibri" panose="020F0502020204030204"/>
              </a:endParaRPr>
            </a:p>
          </p:txBody>
        </p:sp>
        <p:sp>
          <p:nvSpPr>
            <p:cNvPr id="78" name="TextBox 77">
              <a:extLst>
                <a:ext uri="{FF2B5EF4-FFF2-40B4-BE49-F238E27FC236}">
                  <a16:creationId xmlns:a16="http://schemas.microsoft.com/office/drawing/2014/main" id="{3EF3C689-6B08-054B-A295-70385BDFB1E3}"/>
                </a:ext>
              </a:extLst>
            </p:cNvPr>
            <p:cNvSpPr txBox="1"/>
            <p:nvPr/>
          </p:nvSpPr>
          <p:spPr>
            <a:xfrm>
              <a:off x="6908857" y="625782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1 </a:t>
              </a:r>
              <a:endParaRPr lang="en-US" sz="1200" baseline="-25000" dirty="0">
                <a:solidFill>
                  <a:prstClr val="black"/>
                </a:solidFill>
                <a:latin typeface="Calibri" panose="020F0502020204030204"/>
              </a:endParaRPr>
            </a:p>
          </p:txBody>
        </p:sp>
        <p:sp>
          <p:nvSpPr>
            <p:cNvPr id="79" name="TextBox 78">
              <a:extLst>
                <a:ext uri="{FF2B5EF4-FFF2-40B4-BE49-F238E27FC236}">
                  <a16:creationId xmlns:a16="http://schemas.microsoft.com/office/drawing/2014/main" id="{40A4823D-67A2-DF4C-BA75-8B64BC8EB2AA}"/>
                </a:ext>
              </a:extLst>
            </p:cNvPr>
            <p:cNvSpPr txBox="1"/>
            <p:nvPr/>
          </p:nvSpPr>
          <p:spPr>
            <a:xfrm>
              <a:off x="7715459" y="625714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2 </a:t>
              </a:r>
              <a:endParaRPr lang="en-US" sz="1200" baseline="-25000" dirty="0">
                <a:solidFill>
                  <a:prstClr val="black"/>
                </a:solidFill>
                <a:latin typeface="Calibri" panose="020F0502020204030204"/>
              </a:endParaRPr>
            </a:p>
          </p:txBody>
        </p:sp>
        <p:sp>
          <p:nvSpPr>
            <p:cNvPr id="80" name="TextBox 79">
              <a:extLst>
                <a:ext uri="{FF2B5EF4-FFF2-40B4-BE49-F238E27FC236}">
                  <a16:creationId xmlns:a16="http://schemas.microsoft.com/office/drawing/2014/main" id="{D8730D84-4B2F-F440-A574-FDFAF6E53A48}"/>
                </a:ext>
              </a:extLst>
            </p:cNvPr>
            <p:cNvSpPr txBox="1"/>
            <p:nvPr/>
          </p:nvSpPr>
          <p:spPr>
            <a:xfrm>
              <a:off x="8536854" y="625646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3 </a:t>
              </a:r>
              <a:endParaRPr lang="en-US" sz="1200" baseline="-25000" dirty="0">
                <a:solidFill>
                  <a:prstClr val="black"/>
                </a:solidFill>
                <a:latin typeface="Calibri" panose="020F0502020204030204"/>
              </a:endParaRPr>
            </a:p>
          </p:txBody>
        </p:sp>
        <p:sp>
          <p:nvSpPr>
            <p:cNvPr id="81" name="TextBox 80">
              <a:extLst>
                <a:ext uri="{FF2B5EF4-FFF2-40B4-BE49-F238E27FC236}">
                  <a16:creationId xmlns:a16="http://schemas.microsoft.com/office/drawing/2014/main" id="{F758EBF6-5D1E-8E42-BF23-8B6F286B1443}"/>
                </a:ext>
              </a:extLst>
            </p:cNvPr>
            <p:cNvSpPr txBox="1"/>
            <p:nvPr/>
          </p:nvSpPr>
          <p:spPr>
            <a:xfrm>
              <a:off x="9343457" y="625646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4 </a:t>
              </a:r>
              <a:endParaRPr lang="en-US" sz="1200" baseline="-25000" dirty="0">
                <a:solidFill>
                  <a:prstClr val="black"/>
                </a:solidFill>
                <a:latin typeface="Calibri" panose="020F0502020204030204"/>
              </a:endParaRPr>
            </a:p>
          </p:txBody>
        </p:sp>
      </p:grpSp>
      <p:sp>
        <p:nvSpPr>
          <p:cNvPr id="84" name="Rectangle 3">
            <a:extLst>
              <a:ext uri="{FF2B5EF4-FFF2-40B4-BE49-F238E27FC236}">
                <a16:creationId xmlns:a16="http://schemas.microsoft.com/office/drawing/2014/main" id="{38863743-CAFF-054A-AD43-DD61D083D1B0}"/>
              </a:ext>
            </a:extLst>
          </p:cNvPr>
          <p:cNvSpPr txBox="1">
            <a:spLocks noChangeArrowheads="1"/>
          </p:cNvSpPr>
          <p:nvPr/>
        </p:nvSpPr>
        <p:spPr>
          <a:xfrm>
            <a:off x="2151841" y="3439519"/>
            <a:ext cx="3640298" cy="151814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21456"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TCP CUBIC default in Linux, most popular TCP for popular Web servers</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42" name="Rectangle 3">
            <a:extLst>
              <a:ext uri="{FF2B5EF4-FFF2-40B4-BE49-F238E27FC236}">
                <a16:creationId xmlns:a16="http://schemas.microsoft.com/office/drawing/2014/main" id="{2AE4693F-64D3-B14E-9E64-AAA80AA8953E}"/>
              </a:ext>
            </a:extLst>
          </p:cNvPr>
          <p:cNvSpPr txBox="1">
            <a:spLocks noChangeArrowheads="1"/>
          </p:cNvSpPr>
          <p:nvPr/>
        </p:nvSpPr>
        <p:spPr>
          <a:xfrm>
            <a:off x="2113493" y="1208855"/>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Is there a better way than AIMD to “probe” for usable bandwidth?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43" name="Rectangle 3">
            <a:extLst>
              <a:ext uri="{FF2B5EF4-FFF2-40B4-BE49-F238E27FC236}">
                <a16:creationId xmlns:a16="http://schemas.microsoft.com/office/drawing/2014/main" id="{F1B09B2C-5BFF-124C-8873-2D5A5004479A}"/>
              </a:ext>
            </a:extLst>
          </p:cNvPr>
          <p:cNvSpPr txBox="1">
            <a:spLocks noChangeArrowheads="1"/>
          </p:cNvSpPr>
          <p:nvPr/>
        </p:nvSpPr>
        <p:spPr>
          <a:xfrm>
            <a:off x="2113493" y="1568314"/>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Insight/intuition: </a:t>
            </a:r>
          </a:p>
          <a:p>
            <a:pPr marL="521494" lvl="1" indent="-173831" defTabSz="685800">
              <a:spcBef>
                <a:spcPts val="375"/>
              </a:spcBef>
              <a:defRPr/>
            </a:pP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sending rate at which congestion loss was detected</a:t>
            </a:r>
          </a:p>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congestion state of bottleneck link probably (?) hasn’t changed much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44" name="Rectangle 3">
            <a:extLst>
              <a:ext uri="{FF2B5EF4-FFF2-40B4-BE49-F238E27FC236}">
                <a16:creationId xmlns:a16="http://schemas.microsoft.com/office/drawing/2014/main" id="{A7440B74-5491-9045-A31F-52B88A90E26D}"/>
              </a:ext>
            </a:extLst>
          </p:cNvPr>
          <p:cNvSpPr txBox="1">
            <a:spLocks noChangeArrowheads="1"/>
          </p:cNvSpPr>
          <p:nvPr/>
        </p:nvSpPr>
        <p:spPr>
          <a:xfrm>
            <a:off x="2103968" y="2485205"/>
            <a:ext cx="8373095" cy="67378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after cutting rate/window in half on loss, initially ramp to to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a:t>
            </a:r>
            <a:r>
              <a:rPr lang="en-US" altLang="en-US" sz="1800" i="1" dirty="0">
                <a:solidFill>
                  <a:srgbClr val="0013A3"/>
                </a:solidFill>
                <a:latin typeface="Calibri" panose="020F0502020204030204"/>
                <a:ea typeface="ＭＳ Ｐゴシック" panose="020B0600070205080204" pitchFamily="34" charset="-128"/>
              </a:rPr>
              <a:t>faster</a:t>
            </a:r>
            <a:r>
              <a:rPr lang="en-US" altLang="en-US" sz="1800" dirty="0">
                <a:solidFill>
                  <a:prstClr val="black"/>
                </a:solidFill>
                <a:latin typeface="Calibri" panose="020F0502020204030204"/>
                <a:ea typeface="ＭＳ Ｐゴシック" panose="020B0600070205080204" pitchFamily="34" charset="-128"/>
              </a:rPr>
              <a:t>, but then approach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baseline="-25000" dirty="0">
                <a:solidFill>
                  <a:prstClr val="black"/>
                </a:solidFill>
                <a:latin typeface="Calibri" panose="020F0502020204030204"/>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more </a:t>
            </a:r>
            <a:r>
              <a:rPr lang="en-US" altLang="en-US" sz="1800" i="1" dirty="0">
                <a:solidFill>
                  <a:srgbClr val="0013A3"/>
                </a:solidFill>
                <a:latin typeface="Calibri" panose="020F0502020204030204"/>
                <a:ea typeface="ＭＳ Ｐゴシック" panose="020B0600070205080204" pitchFamily="34" charset="-128"/>
              </a:rPr>
              <a:t>slowly</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Tree>
    <p:extLst>
      <p:ext uri="{BB962C8B-B14F-4D97-AF65-F5344CB8AC3E}">
        <p14:creationId xmlns:p14="http://schemas.microsoft.com/office/powerpoint/2010/main" val="1637473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232">
            <a:extLst>
              <a:ext uri="{FF2B5EF4-FFF2-40B4-BE49-F238E27FC236}">
                <a16:creationId xmlns:a16="http://schemas.microsoft.com/office/drawing/2014/main" id="{6307814C-A578-6844-80F3-3EBEBD46801B}"/>
              </a:ext>
            </a:extLst>
          </p:cNvPr>
          <p:cNvGrpSpPr/>
          <p:nvPr/>
        </p:nvGrpSpPr>
        <p:grpSpPr>
          <a:xfrm>
            <a:off x="3184341" y="3186854"/>
            <a:ext cx="5768579" cy="1933844"/>
            <a:chOff x="2151063" y="3594045"/>
            <a:chExt cx="7691438" cy="2578459"/>
          </a:xfrm>
        </p:grpSpPr>
        <p:sp>
          <p:nvSpPr>
            <p:cNvPr id="234" name="Freeform 2">
              <a:extLst>
                <a:ext uri="{FF2B5EF4-FFF2-40B4-BE49-F238E27FC236}">
                  <a16:creationId xmlns:a16="http://schemas.microsoft.com/office/drawing/2014/main" id="{90AEE0A7-8DFE-E54C-9D65-202740436377}"/>
                </a:ext>
              </a:extLst>
            </p:cNvPr>
            <p:cNvSpPr>
              <a:spLocks/>
            </p:cNvSpPr>
            <p:nvPr/>
          </p:nvSpPr>
          <p:spPr bwMode="auto">
            <a:xfrm>
              <a:off x="4129957" y="4691367"/>
              <a:ext cx="2849563"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9CDFF9"/>
            </a:solidFill>
            <a:ln>
              <a:noFill/>
            </a:ln>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panose="020B0604030504040204" pitchFamily="34" charset="0"/>
                <a:ea typeface="ＭＳ Ｐゴシック" panose="020B0600070205080204" pitchFamily="34" charset="-128"/>
              </a:endParaRPr>
            </a:p>
          </p:txBody>
        </p:sp>
        <p:grpSp>
          <p:nvGrpSpPr>
            <p:cNvPr id="235" name="Group 234">
              <a:extLst>
                <a:ext uri="{FF2B5EF4-FFF2-40B4-BE49-F238E27FC236}">
                  <a16:creationId xmlns:a16="http://schemas.microsoft.com/office/drawing/2014/main" id="{DE5C1FE8-8C99-9941-8BE3-939EFFCAAAB0}"/>
                </a:ext>
              </a:extLst>
            </p:cNvPr>
            <p:cNvGrpSpPr/>
            <p:nvPr/>
          </p:nvGrpSpPr>
          <p:grpSpPr>
            <a:xfrm>
              <a:off x="5035264" y="5554092"/>
              <a:ext cx="496248" cy="260542"/>
              <a:chOff x="7141236" y="6068702"/>
              <a:chExt cx="496248" cy="260542"/>
            </a:xfrm>
          </p:grpSpPr>
          <p:sp>
            <p:nvSpPr>
              <p:cNvPr id="397" name="Freeform 396">
                <a:extLst>
                  <a:ext uri="{FF2B5EF4-FFF2-40B4-BE49-F238E27FC236}">
                    <a16:creationId xmlns:a16="http://schemas.microsoft.com/office/drawing/2014/main" id="{39D330E3-C044-054C-869F-09C6BD03FF36}"/>
                  </a:ext>
                </a:extLst>
              </p:cNvPr>
              <p:cNvSpPr/>
              <p:nvPr/>
            </p:nvSpPr>
            <p:spPr>
              <a:xfrm>
                <a:off x="7141236" y="6158887"/>
                <a:ext cx="496248" cy="17035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E40000"/>
                  </a:gs>
                  <a:gs pos="21000">
                    <a:schemeClr val="bg1"/>
                  </a:gs>
                  <a:gs pos="51000">
                    <a:srgbClr val="ED356A"/>
                  </a:gs>
                  <a:gs pos="100000">
                    <a:srgbClr val="E4000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98" name="Oval 397">
                <a:extLst>
                  <a:ext uri="{FF2B5EF4-FFF2-40B4-BE49-F238E27FC236}">
                    <a16:creationId xmlns:a16="http://schemas.microsoft.com/office/drawing/2014/main" id="{34A677DD-14B8-B54F-8E7D-FB60B9C560A6}"/>
                  </a:ext>
                </a:extLst>
              </p:cNvPr>
              <p:cNvSpPr/>
              <p:nvPr/>
            </p:nvSpPr>
            <p:spPr>
              <a:xfrm>
                <a:off x="7141522" y="6068702"/>
                <a:ext cx="495647" cy="168664"/>
              </a:xfrm>
              <a:prstGeom prst="ellipse">
                <a:avLst/>
              </a:prstGeom>
              <a:solidFill>
                <a:srgbClr val="FA376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99" name="Group 398">
                <a:extLst>
                  <a:ext uri="{FF2B5EF4-FFF2-40B4-BE49-F238E27FC236}">
                    <a16:creationId xmlns:a16="http://schemas.microsoft.com/office/drawing/2014/main" id="{4E85C207-060D-3D49-8660-980FC224A927}"/>
                  </a:ext>
                </a:extLst>
              </p:cNvPr>
              <p:cNvGrpSpPr/>
              <p:nvPr/>
            </p:nvGrpSpPr>
            <p:grpSpPr>
              <a:xfrm>
                <a:off x="7214834" y="6090139"/>
                <a:ext cx="348960" cy="123931"/>
                <a:chOff x="7786941" y="2884917"/>
                <a:chExt cx="897649" cy="353919"/>
              </a:xfrm>
            </p:grpSpPr>
            <p:sp>
              <p:nvSpPr>
                <p:cNvPr id="400" name="Freeform 399">
                  <a:extLst>
                    <a:ext uri="{FF2B5EF4-FFF2-40B4-BE49-F238E27FC236}">
                      <a16:creationId xmlns:a16="http://schemas.microsoft.com/office/drawing/2014/main" id="{5219831F-5533-2C48-AC8A-F161272566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01" name="Freeform 400">
                  <a:extLst>
                    <a:ext uri="{FF2B5EF4-FFF2-40B4-BE49-F238E27FC236}">
                      <a16:creationId xmlns:a16="http://schemas.microsoft.com/office/drawing/2014/main" id="{3FA22E6E-25E2-8444-A94B-B9F8F9AED7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02" name="Freeform 401">
                  <a:extLst>
                    <a:ext uri="{FF2B5EF4-FFF2-40B4-BE49-F238E27FC236}">
                      <a16:creationId xmlns:a16="http://schemas.microsoft.com/office/drawing/2014/main" id="{F7747A7C-8EA9-6C48-8F13-A0694FF961E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03" name="Freeform 402">
                  <a:extLst>
                    <a:ext uri="{FF2B5EF4-FFF2-40B4-BE49-F238E27FC236}">
                      <a16:creationId xmlns:a16="http://schemas.microsoft.com/office/drawing/2014/main" id="{AE551E9F-7776-7F4E-AA8D-EB09AE1181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6" name="Group 235">
              <a:extLst>
                <a:ext uri="{FF2B5EF4-FFF2-40B4-BE49-F238E27FC236}">
                  <a16:creationId xmlns:a16="http://schemas.microsoft.com/office/drawing/2014/main" id="{6E5418A9-37BD-EC47-B574-97E826D7250C}"/>
                </a:ext>
              </a:extLst>
            </p:cNvPr>
            <p:cNvGrpSpPr/>
            <p:nvPr/>
          </p:nvGrpSpPr>
          <p:grpSpPr>
            <a:xfrm>
              <a:off x="6131364" y="5156690"/>
              <a:ext cx="496248" cy="260542"/>
              <a:chOff x="7493876" y="2774731"/>
              <a:chExt cx="1481958" cy="894622"/>
            </a:xfrm>
          </p:grpSpPr>
          <p:sp>
            <p:nvSpPr>
              <p:cNvPr id="390" name="Freeform 389">
                <a:extLst>
                  <a:ext uri="{FF2B5EF4-FFF2-40B4-BE49-F238E27FC236}">
                    <a16:creationId xmlns:a16="http://schemas.microsoft.com/office/drawing/2014/main" id="{F5B5A25A-2C95-5B4C-8FB7-F605783EFA4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91" name="Oval 390">
                <a:extLst>
                  <a:ext uri="{FF2B5EF4-FFF2-40B4-BE49-F238E27FC236}">
                    <a16:creationId xmlns:a16="http://schemas.microsoft.com/office/drawing/2014/main" id="{2CA4169C-067D-4A49-A081-369DAD0C224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92" name="Group 391">
                <a:extLst>
                  <a:ext uri="{FF2B5EF4-FFF2-40B4-BE49-F238E27FC236}">
                    <a16:creationId xmlns:a16="http://schemas.microsoft.com/office/drawing/2014/main" id="{50519048-C46F-D546-9050-61CEAF77017E}"/>
                  </a:ext>
                </a:extLst>
              </p:cNvPr>
              <p:cNvGrpSpPr/>
              <p:nvPr/>
            </p:nvGrpSpPr>
            <p:grpSpPr>
              <a:xfrm>
                <a:off x="7713663" y="2848339"/>
                <a:ext cx="1042107" cy="425543"/>
                <a:chOff x="7786941" y="2884917"/>
                <a:chExt cx="897649" cy="353919"/>
              </a:xfrm>
            </p:grpSpPr>
            <p:sp>
              <p:nvSpPr>
                <p:cNvPr id="393" name="Freeform 392">
                  <a:extLst>
                    <a:ext uri="{FF2B5EF4-FFF2-40B4-BE49-F238E27FC236}">
                      <a16:creationId xmlns:a16="http://schemas.microsoft.com/office/drawing/2014/main" id="{49DCBD6C-E987-154F-AD91-DB2A356012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94" name="Freeform 393">
                  <a:extLst>
                    <a:ext uri="{FF2B5EF4-FFF2-40B4-BE49-F238E27FC236}">
                      <a16:creationId xmlns:a16="http://schemas.microsoft.com/office/drawing/2014/main" id="{14404909-E9A6-8C4B-9B51-D2EE4A4B84F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95" name="Freeform 394">
                  <a:extLst>
                    <a:ext uri="{FF2B5EF4-FFF2-40B4-BE49-F238E27FC236}">
                      <a16:creationId xmlns:a16="http://schemas.microsoft.com/office/drawing/2014/main" id="{292519AF-5EB3-DF4F-982E-EC0AA7D01C2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96" name="Freeform 395">
                  <a:extLst>
                    <a:ext uri="{FF2B5EF4-FFF2-40B4-BE49-F238E27FC236}">
                      <a16:creationId xmlns:a16="http://schemas.microsoft.com/office/drawing/2014/main" id="{EB30AB85-DF1C-CD4E-AD52-9098D09C7CE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7" name="Group 236">
              <a:extLst>
                <a:ext uri="{FF2B5EF4-FFF2-40B4-BE49-F238E27FC236}">
                  <a16:creationId xmlns:a16="http://schemas.microsoft.com/office/drawing/2014/main" id="{98728E54-1D17-4D45-A363-F346E81E05F7}"/>
                </a:ext>
              </a:extLst>
            </p:cNvPr>
            <p:cNvGrpSpPr/>
            <p:nvPr/>
          </p:nvGrpSpPr>
          <p:grpSpPr>
            <a:xfrm>
              <a:off x="5122533" y="4861037"/>
              <a:ext cx="496248" cy="260542"/>
              <a:chOff x="7493876" y="2774731"/>
              <a:chExt cx="1481958" cy="894622"/>
            </a:xfrm>
          </p:grpSpPr>
          <p:sp>
            <p:nvSpPr>
              <p:cNvPr id="383" name="Freeform 382">
                <a:extLst>
                  <a:ext uri="{FF2B5EF4-FFF2-40B4-BE49-F238E27FC236}">
                    <a16:creationId xmlns:a16="http://schemas.microsoft.com/office/drawing/2014/main" id="{CE4775B1-C508-CF42-AEA5-07A2A815F6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84" name="Oval 383">
                <a:extLst>
                  <a:ext uri="{FF2B5EF4-FFF2-40B4-BE49-F238E27FC236}">
                    <a16:creationId xmlns:a16="http://schemas.microsoft.com/office/drawing/2014/main" id="{92C69B4D-7678-184E-A724-7AD76CCE85E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85" name="Group 384">
                <a:extLst>
                  <a:ext uri="{FF2B5EF4-FFF2-40B4-BE49-F238E27FC236}">
                    <a16:creationId xmlns:a16="http://schemas.microsoft.com/office/drawing/2014/main" id="{0E43C550-6DB2-3343-9C12-122696B8D873}"/>
                  </a:ext>
                </a:extLst>
              </p:cNvPr>
              <p:cNvGrpSpPr/>
              <p:nvPr/>
            </p:nvGrpSpPr>
            <p:grpSpPr>
              <a:xfrm>
                <a:off x="7713663" y="2848339"/>
                <a:ext cx="1042107" cy="425543"/>
                <a:chOff x="7786941" y="2884917"/>
                <a:chExt cx="897649" cy="353919"/>
              </a:xfrm>
            </p:grpSpPr>
            <p:sp>
              <p:nvSpPr>
                <p:cNvPr id="386" name="Freeform 385">
                  <a:extLst>
                    <a:ext uri="{FF2B5EF4-FFF2-40B4-BE49-F238E27FC236}">
                      <a16:creationId xmlns:a16="http://schemas.microsoft.com/office/drawing/2014/main" id="{1D2E27C1-1C8A-FE4C-9AED-47BBDC59C5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7" name="Freeform 386">
                  <a:extLst>
                    <a:ext uri="{FF2B5EF4-FFF2-40B4-BE49-F238E27FC236}">
                      <a16:creationId xmlns:a16="http://schemas.microsoft.com/office/drawing/2014/main" id="{4EEDA6B4-A3DC-D842-8F1F-A5E715D2B79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8" name="Freeform 387">
                  <a:extLst>
                    <a:ext uri="{FF2B5EF4-FFF2-40B4-BE49-F238E27FC236}">
                      <a16:creationId xmlns:a16="http://schemas.microsoft.com/office/drawing/2014/main" id="{ED38D75D-6112-D540-88E9-E2A095CC44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9" name="Freeform 388">
                  <a:extLst>
                    <a:ext uri="{FF2B5EF4-FFF2-40B4-BE49-F238E27FC236}">
                      <a16:creationId xmlns:a16="http://schemas.microsoft.com/office/drawing/2014/main" id="{33E74EAF-39D5-314C-B4A9-A9073DB5D3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8" name="Group 237">
              <a:extLst>
                <a:ext uri="{FF2B5EF4-FFF2-40B4-BE49-F238E27FC236}">
                  <a16:creationId xmlns:a16="http://schemas.microsoft.com/office/drawing/2014/main" id="{F485FA0C-AC91-3E4D-AA1D-2D248BAC624D}"/>
                </a:ext>
              </a:extLst>
            </p:cNvPr>
            <p:cNvGrpSpPr/>
            <p:nvPr/>
          </p:nvGrpSpPr>
          <p:grpSpPr>
            <a:xfrm>
              <a:off x="4450588" y="5823254"/>
              <a:ext cx="496248" cy="260542"/>
              <a:chOff x="7493876" y="2774731"/>
              <a:chExt cx="1481958" cy="894622"/>
            </a:xfrm>
          </p:grpSpPr>
          <p:sp>
            <p:nvSpPr>
              <p:cNvPr id="376" name="Freeform 375">
                <a:extLst>
                  <a:ext uri="{FF2B5EF4-FFF2-40B4-BE49-F238E27FC236}">
                    <a16:creationId xmlns:a16="http://schemas.microsoft.com/office/drawing/2014/main" id="{237EDD32-5C1C-FD4C-8E41-6323EE48F96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77" name="Oval 376">
                <a:extLst>
                  <a:ext uri="{FF2B5EF4-FFF2-40B4-BE49-F238E27FC236}">
                    <a16:creationId xmlns:a16="http://schemas.microsoft.com/office/drawing/2014/main" id="{3AA2CC76-F113-C14C-984F-346FA0D1B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78" name="Group 377">
                <a:extLst>
                  <a:ext uri="{FF2B5EF4-FFF2-40B4-BE49-F238E27FC236}">
                    <a16:creationId xmlns:a16="http://schemas.microsoft.com/office/drawing/2014/main" id="{7E39A53A-6A4C-9447-8041-9F0D2A00ED0E}"/>
                  </a:ext>
                </a:extLst>
              </p:cNvPr>
              <p:cNvGrpSpPr/>
              <p:nvPr/>
            </p:nvGrpSpPr>
            <p:grpSpPr>
              <a:xfrm>
                <a:off x="7713663" y="2848339"/>
                <a:ext cx="1042107" cy="425543"/>
                <a:chOff x="7786941" y="2884917"/>
                <a:chExt cx="897649" cy="353919"/>
              </a:xfrm>
            </p:grpSpPr>
            <p:sp>
              <p:nvSpPr>
                <p:cNvPr id="379" name="Freeform 378">
                  <a:extLst>
                    <a:ext uri="{FF2B5EF4-FFF2-40B4-BE49-F238E27FC236}">
                      <a16:creationId xmlns:a16="http://schemas.microsoft.com/office/drawing/2014/main" id="{FD65F441-AFFF-784A-9E7E-A12401A5055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0" name="Freeform 379">
                  <a:extLst>
                    <a:ext uri="{FF2B5EF4-FFF2-40B4-BE49-F238E27FC236}">
                      <a16:creationId xmlns:a16="http://schemas.microsoft.com/office/drawing/2014/main" id="{BDC2E7FE-33B7-6444-B08B-904F22DE214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1" name="Freeform 380">
                  <a:extLst>
                    <a:ext uri="{FF2B5EF4-FFF2-40B4-BE49-F238E27FC236}">
                      <a16:creationId xmlns:a16="http://schemas.microsoft.com/office/drawing/2014/main" id="{41F78A03-BAD1-9143-B9CC-1AB179094EB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2" name="Freeform 381">
                  <a:extLst>
                    <a:ext uri="{FF2B5EF4-FFF2-40B4-BE49-F238E27FC236}">
                      <a16:creationId xmlns:a16="http://schemas.microsoft.com/office/drawing/2014/main" id="{64595B59-938C-5946-9606-2F6D25849D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9" name="Group 238">
              <a:extLst>
                <a:ext uri="{FF2B5EF4-FFF2-40B4-BE49-F238E27FC236}">
                  <a16:creationId xmlns:a16="http://schemas.microsoft.com/office/drawing/2014/main" id="{9DABF91B-74EC-F349-B2CC-4C1F22F9D513}"/>
                </a:ext>
              </a:extLst>
            </p:cNvPr>
            <p:cNvGrpSpPr/>
            <p:nvPr/>
          </p:nvGrpSpPr>
          <p:grpSpPr>
            <a:xfrm>
              <a:off x="4094463" y="5164346"/>
              <a:ext cx="496248" cy="260542"/>
              <a:chOff x="7493876" y="2774731"/>
              <a:chExt cx="1481958" cy="894622"/>
            </a:xfrm>
          </p:grpSpPr>
          <p:sp>
            <p:nvSpPr>
              <p:cNvPr id="369" name="Freeform 368">
                <a:extLst>
                  <a:ext uri="{FF2B5EF4-FFF2-40B4-BE49-F238E27FC236}">
                    <a16:creationId xmlns:a16="http://schemas.microsoft.com/office/drawing/2014/main" id="{BDEA1EA3-F38A-6B4E-B686-E5B780B466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70" name="Oval 369">
                <a:extLst>
                  <a:ext uri="{FF2B5EF4-FFF2-40B4-BE49-F238E27FC236}">
                    <a16:creationId xmlns:a16="http://schemas.microsoft.com/office/drawing/2014/main" id="{40277417-D775-4543-81D3-CBD8429CBC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71" name="Group 370">
                <a:extLst>
                  <a:ext uri="{FF2B5EF4-FFF2-40B4-BE49-F238E27FC236}">
                    <a16:creationId xmlns:a16="http://schemas.microsoft.com/office/drawing/2014/main" id="{12C08043-1778-D344-B495-58F751C8DA7E}"/>
                  </a:ext>
                </a:extLst>
              </p:cNvPr>
              <p:cNvGrpSpPr/>
              <p:nvPr/>
            </p:nvGrpSpPr>
            <p:grpSpPr>
              <a:xfrm>
                <a:off x="7713663" y="2848339"/>
                <a:ext cx="1042107" cy="425543"/>
                <a:chOff x="7786941" y="2884917"/>
                <a:chExt cx="897649" cy="353919"/>
              </a:xfrm>
            </p:grpSpPr>
            <p:sp>
              <p:nvSpPr>
                <p:cNvPr id="372" name="Freeform 371">
                  <a:extLst>
                    <a:ext uri="{FF2B5EF4-FFF2-40B4-BE49-F238E27FC236}">
                      <a16:creationId xmlns:a16="http://schemas.microsoft.com/office/drawing/2014/main" id="{AF8DCC46-AFF6-0D40-AA78-E93A5D6A57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73" name="Freeform 372">
                  <a:extLst>
                    <a:ext uri="{FF2B5EF4-FFF2-40B4-BE49-F238E27FC236}">
                      <a16:creationId xmlns:a16="http://schemas.microsoft.com/office/drawing/2014/main" id="{42D06E2B-58AF-804D-B3AC-A51B2995006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74" name="Freeform 373">
                  <a:extLst>
                    <a:ext uri="{FF2B5EF4-FFF2-40B4-BE49-F238E27FC236}">
                      <a16:creationId xmlns:a16="http://schemas.microsoft.com/office/drawing/2014/main" id="{C85306DF-5055-4A49-A2D5-B311428D9DA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75" name="Freeform 374">
                  <a:extLst>
                    <a:ext uri="{FF2B5EF4-FFF2-40B4-BE49-F238E27FC236}">
                      <a16:creationId xmlns:a16="http://schemas.microsoft.com/office/drawing/2014/main" id="{6886B3FF-5963-1C43-9ED1-FAFD9E75F4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sp>
          <p:nvSpPr>
            <p:cNvPr id="240" name="Text Box 8">
              <a:extLst>
                <a:ext uri="{FF2B5EF4-FFF2-40B4-BE49-F238E27FC236}">
                  <a16:creationId xmlns:a16="http://schemas.microsoft.com/office/drawing/2014/main" id="{CA617F7E-E61C-4A43-A504-B5C466B5B3B7}"/>
                </a:ext>
              </a:extLst>
            </p:cNvPr>
            <p:cNvSpPr txBox="1">
              <a:spLocks noChangeArrowheads="1"/>
            </p:cNvSpPr>
            <p:nvPr/>
          </p:nvSpPr>
          <p:spPr bwMode="auto">
            <a:xfrm>
              <a:off x="2945207" y="3594045"/>
              <a:ext cx="859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i="1">
                  <a:solidFill>
                    <a:srgbClr val="000099"/>
                  </a:solidFill>
                  <a:latin typeface="Arial" panose="020B0604020202020204" pitchFamily="34" charset="0"/>
                </a:rPr>
                <a:t>source</a:t>
              </a:r>
              <a:endParaRPr lang="en-US" altLang="en-US" sz="1500" i="1">
                <a:solidFill>
                  <a:srgbClr val="000099"/>
                </a:solidFill>
                <a:latin typeface="Arial" panose="020B0604020202020204" pitchFamily="34" charset="0"/>
              </a:endParaRPr>
            </a:p>
          </p:txBody>
        </p:sp>
        <p:sp>
          <p:nvSpPr>
            <p:cNvPr id="241" name="Freeform 10">
              <a:extLst>
                <a:ext uri="{FF2B5EF4-FFF2-40B4-BE49-F238E27FC236}">
                  <a16:creationId xmlns:a16="http://schemas.microsoft.com/office/drawing/2014/main" id="{0F2A6D6D-FD54-8441-8EE4-93E3032F7331}"/>
                </a:ext>
              </a:extLst>
            </p:cNvPr>
            <p:cNvSpPr>
              <a:spLocks/>
            </p:cNvSpPr>
            <p:nvPr/>
          </p:nvSpPr>
          <p:spPr bwMode="auto">
            <a:xfrm flipH="1">
              <a:off x="2481263" y="3925832"/>
              <a:ext cx="326408" cy="1262816"/>
            </a:xfrm>
            <a:custGeom>
              <a:avLst/>
              <a:gdLst>
                <a:gd name="T0" fmla="*/ 2147483647 w 12213"/>
                <a:gd name="T1" fmla="*/ 2147483647 h 10000"/>
                <a:gd name="T2" fmla="*/ 0 w 12213"/>
                <a:gd name="T3" fmla="*/ 0 h 10000"/>
                <a:gd name="T4" fmla="*/ 0 w 12213"/>
                <a:gd name="T5" fmla="*/ 2147483647 h 10000"/>
                <a:gd name="T6" fmla="*/ 2147483647 w 12213"/>
                <a:gd name="T7" fmla="*/ 2147483647 h 10000"/>
                <a:gd name="T8" fmla="*/ 2147483647 w 12213"/>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3" h="10000">
                  <a:moveTo>
                    <a:pt x="11726" y="4661"/>
                  </a:moveTo>
                  <a:lnTo>
                    <a:pt x="0" y="0"/>
                  </a:lnTo>
                  <a:lnTo>
                    <a:pt x="0" y="10000"/>
                  </a:lnTo>
                  <a:lnTo>
                    <a:pt x="12213" y="6473"/>
                  </a:lnTo>
                  <a:lnTo>
                    <a:pt x="11726" y="4661"/>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2" name="Rectangle 23">
              <a:extLst>
                <a:ext uri="{FF2B5EF4-FFF2-40B4-BE49-F238E27FC236}">
                  <a16:creationId xmlns:a16="http://schemas.microsoft.com/office/drawing/2014/main" id="{DC6E8990-AF84-814A-9D80-6AD45A37499C}"/>
                </a:ext>
              </a:extLst>
            </p:cNvPr>
            <p:cNvSpPr>
              <a:spLocks noChangeArrowheads="1"/>
            </p:cNvSpPr>
            <p:nvPr/>
          </p:nvSpPr>
          <p:spPr bwMode="auto">
            <a:xfrm>
              <a:off x="2854326" y="3909956"/>
              <a:ext cx="1062368" cy="12906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43" name="Rectangle 24">
              <a:extLst>
                <a:ext uri="{FF2B5EF4-FFF2-40B4-BE49-F238E27FC236}">
                  <a16:creationId xmlns:a16="http://schemas.microsoft.com/office/drawing/2014/main" id="{95E55C84-C49E-3943-9F63-9BEC1F22570E}"/>
                </a:ext>
              </a:extLst>
            </p:cNvPr>
            <p:cNvSpPr>
              <a:spLocks noChangeArrowheads="1"/>
            </p:cNvSpPr>
            <p:nvPr/>
          </p:nvSpPr>
          <p:spPr bwMode="auto">
            <a:xfrm>
              <a:off x="2814638" y="3949645"/>
              <a:ext cx="1066800" cy="1231900"/>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44" name="Line 25">
              <a:extLst>
                <a:ext uri="{FF2B5EF4-FFF2-40B4-BE49-F238E27FC236}">
                  <a16:creationId xmlns:a16="http://schemas.microsoft.com/office/drawing/2014/main" id="{CCF93ADE-A301-C143-8C67-E051B1982D1A}"/>
                </a:ext>
              </a:extLst>
            </p:cNvPr>
            <p:cNvSpPr>
              <a:spLocks noChangeShapeType="1"/>
            </p:cNvSpPr>
            <p:nvPr/>
          </p:nvSpPr>
          <p:spPr bwMode="auto">
            <a:xfrm>
              <a:off x="2814638" y="4227457"/>
              <a:ext cx="10588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5" name="Text Box 26">
              <a:extLst>
                <a:ext uri="{FF2B5EF4-FFF2-40B4-BE49-F238E27FC236}">
                  <a16:creationId xmlns:a16="http://schemas.microsoft.com/office/drawing/2014/main" id="{42EB455E-53D5-394F-8D6D-3CD680F09514}"/>
                </a:ext>
              </a:extLst>
            </p:cNvPr>
            <p:cNvSpPr txBox="1">
              <a:spLocks noChangeArrowheads="1"/>
            </p:cNvSpPr>
            <p:nvPr/>
          </p:nvSpPr>
          <p:spPr bwMode="auto">
            <a:xfrm>
              <a:off x="2773604" y="3957054"/>
              <a:ext cx="1104900" cy="1308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application</a:t>
              </a:r>
            </a:p>
            <a:p>
              <a:pPr algn="ctr" defTabSz="685800" eaLnBrk="0" fontAlgn="base" hangingPunct="0">
                <a:lnSpc>
                  <a:spcPct val="110000"/>
                </a:lnSpc>
                <a:spcBef>
                  <a:spcPct val="0"/>
                </a:spcBef>
                <a:spcAft>
                  <a:spcPct val="0"/>
                </a:spcAft>
                <a:defRPr/>
              </a:pPr>
              <a:r>
                <a:rPr lang="en-US" sz="1050" b="1" kern="0" dirty="0">
                  <a:solidFill>
                    <a:srgbClr val="0000A3"/>
                  </a:solidFill>
                </a:rPr>
                <a:t>TCP</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network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link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physical</a:t>
              </a:r>
            </a:p>
          </p:txBody>
        </p:sp>
        <p:grpSp>
          <p:nvGrpSpPr>
            <p:cNvPr id="246" name="Group 190">
              <a:extLst>
                <a:ext uri="{FF2B5EF4-FFF2-40B4-BE49-F238E27FC236}">
                  <a16:creationId xmlns:a16="http://schemas.microsoft.com/office/drawing/2014/main" id="{8BA07847-1FE2-924D-A5E8-177866F607CF}"/>
                </a:ext>
              </a:extLst>
            </p:cNvPr>
            <p:cNvGrpSpPr>
              <a:grpSpLocks/>
            </p:cNvGrpSpPr>
            <p:nvPr/>
          </p:nvGrpSpPr>
          <p:grpSpPr bwMode="auto">
            <a:xfrm flipH="1">
              <a:off x="2151063" y="4424307"/>
              <a:ext cx="673100" cy="701675"/>
              <a:chOff x="-44" y="1473"/>
              <a:chExt cx="981" cy="1105"/>
            </a:xfrm>
          </p:grpSpPr>
          <p:pic>
            <p:nvPicPr>
              <p:cNvPr id="367" name="Picture 191" descr="desktop_computer_stylized_medium">
                <a:extLst>
                  <a:ext uri="{FF2B5EF4-FFF2-40B4-BE49-F238E27FC236}">
                    <a16:creationId xmlns:a16="http://schemas.microsoft.com/office/drawing/2014/main" id="{D956BEE7-202E-E34B-AB91-3BD63A623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192">
                <a:extLst>
                  <a:ext uri="{FF2B5EF4-FFF2-40B4-BE49-F238E27FC236}">
                    <a16:creationId xmlns:a16="http://schemas.microsoft.com/office/drawing/2014/main" id="{F17D9F48-C0E3-0D40-9073-0128DAB7053E}"/>
                  </a:ext>
                </a:extLst>
              </p:cNvPr>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247" name="Line 25">
              <a:extLst>
                <a:ext uri="{FF2B5EF4-FFF2-40B4-BE49-F238E27FC236}">
                  <a16:creationId xmlns:a16="http://schemas.microsoft.com/office/drawing/2014/main" id="{74193E7E-ABF4-AB48-B6B3-AD7103E05A80}"/>
                </a:ext>
              </a:extLst>
            </p:cNvPr>
            <p:cNvSpPr>
              <a:spLocks noChangeShapeType="1"/>
            </p:cNvSpPr>
            <p:nvPr/>
          </p:nvSpPr>
          <p:spPr bwMode="auto">
            <a:xfrm>
              <a:off x="2819400" y="4456057"/>
              <a:ext cx="105886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8" name="Line 25">
              <a:extLst>
                <a:ext uri="{FF2B5EF4-FFF2-40B4-BE49-F238E27FC236}">
                  <a16:creationId xmlns:a16="http://schemas.microsoft.com/office/drawing/2014/main" id="{CB00E451-A7AE-EE4F-8835-AF9F763069D9}"/>
                </a:ext>
              </a:extLst>
            </p:cNvPr>
            <p:cNvSpPr>
              <a:spLocks noChangeShapeType="1"/>
            </p:cNvSpPr>
            <p:nvPr/>
          </p:nvSpPr>
          <p:spPr bwMode="auto">
            <a:xfrm>
              <a:off x="2824163" y="4684657"/>
              <a:ext cx="10588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9" name="Line 25">
              <a:extLst>
                <a:ext uri="{FF2B5EF4-FFF2-40B4-BE49-F238E27FC236}">
                  <a16:creationId xmlns:a16="http://schemas.microsoft.com/office/drawing/2014/main" id="{9325FC7F-231E-2049-993E-53047EAC0AA3}"/>
                </a:ext>
              </a:extLst>
            </p:cNvPr>
            <p:cNvSpPr>
              <a:spLocks noChangeShapeType="1"/>
            </p:cNvSpPr>
            <p:nvPr/>
          </p:nvSpPr>
          <p:spPr bwMode="auto">
            <a:xfrm>
              <a:off x="2827338" y="4924370"/>
              <a:ext cx="10604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250" name="Group 3">
              <a:extLst>
                <a:ext uri="{FF2B5EF4-FFF2-40B4-BE49-F238E27FC236}">
                  <a16:creationId xmlns:a16="http://schemas.microsoft.com/office/drawing/2014/main" id="{91CBB0DC-066D-D545-9A42-554B9369F9E7}"/>
                </a:ext>
              </a:extLst>
            </p:cNvPr>
            <p:cNvGrpSpPr>
              <a:grpSpLocks/>
            </p:cNvGrpSpPr>
            <p:nvPr/>
          </p:nvGrpSpPr>
          <p:grpSpPr bwMode="auto">
            <a:xfrm>
              <a:off x="7791153" y="3673977"/>
              <a:ext cx="2051348" cy="1653577"/>
              <a:chOff x="4879281" y="4007261"/>
              <a:chExt cx="2050287" cy="1652819"/>
            </a:xfrm>
          </p:grpSpPr>
          <p:sp>
            <p:nvSpPr>
              <p:cNvPr id="267" name="Text Box 54">
                <a:extLst>
                  <a:ext uri="{FF2B5EF4-FFF2-40B4-BE49-F238E27FC236}">
                    <a16:creationId xmlns:a16="http://schemas.microsoft.com/office/drawing/2014/main" id="{4B1FADB6-C548-2742-A709-144F432B18A8}"/>
                  </a:ext>
                </a:extLst>
              </p:cNvPr>
              <p:cNvSpPr txBox="1">
                <a:spLocks noChangeArrowheads="1"/>
              </p:cNvSpPr>
              <p:nvPr/>
            </p:nvSpPr>
            <p:spPr bwMode="auto">
              <a:xfrm>
                <a:off x="4879281" y="4007261"/>
                <a:ext cx="1233033" cy="36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i="1" kern="0">
                    <a:solidFill>
                      <a:srgbClr val="000099"/>
                    </a:solidFill>
                    <a:latin typeface="Arial" panose="020B0604020202020204" pitchFamily="34" charset="0"/>
                  </a:rPr>
                  <a:t>destination</a:t>
                </a:r>
                <a:endParaRPr lang="en-US" altLang="en-US" sz="1500" i="1" kern="0">
                  <a:solidFill>
                    <a:srgbClr val="000099"/>
                  </a:solidFill>
                  <a:latin typeface="Arial" panose="020B0604020202020204" pitchFamily="34" charset="0"/>
                </a:endParaRPr>
              </a:p>
            </p:txBody>
          </p:sp>
          <p:grpSp>
            <p:nvGrpSpPr>
              <p:cNvPr id="268" name="Group 2">
                <a:extLst>
                  <a:ext uri="{FF2B5EF4-FFF2-40B4-BE49-F238E27FC236}">
                    <a16:creationId xmlns:a16="http://schemas.microsoft.com/office/drawing/2014/main" id="{8402BF20-88C0-8D4F-80FD-F2C70469D90E}"/>
                  </a:ext>
                </a:extLst>
              </p:cNvPr>
              <p:cNvGrpSpPr>
                <a:grpSpLocks/>
              </p:cNvGrpSpPr>
              <p:nvPr/>
            </p:nvGrpSpPr>
            <p:grpSpPr bwMode="auto">
              <a:xfrm>
                <a:off x="4927179" y="4319856"/>
                <a:ext cx="2002389" cy="1340224"/>
                <a:chOff x="1305623" y="4714561"/>
                <a:chExt cx="2002389" cy="1340224"/>
              </a:xfrm>
            </p:grpSpPr>
            <p:sp>
              <p:nvSpPr>
                <p:cNvPr id="269" name="Freeform 10">
                  <a:extLst>
                    <a:ext uri="{FF2B5EF4-FFF2-40B4-BE49-F238E27FC236}">
                      <a16:creationId xmlns:a16="http://schemas.microsoft.com/office/drawing/2014/main" id="{7DDAA735-CA37-A94C-8CA1-EF813CE4531A}"/>
                    </a:ext>
                  </a:extLst>
                </p:cNvPr>
                <p:cNvSpPr>
                  <a:spLocks/>
                </p:cNvSpPr>
                <p:nvPr/>
              </p:nvSpPr>
              <p:spPr bwMode="auto">
                <a:xfrm>
                  <a:off x="2426569" y="4714561"/>
                  <a:ext cx="288261" cy="1290044"/>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0" name="Rectangle 23">
                  <a:extLst>
                    <a:ext uri="{FF2B5EF4-FFF2-40B4-BE49-F238E27FC236}">
                      <a16:creationId xmlns:a16="http://schemas.microsoft.com/office/drawing/2014/main" id="{BF86F11D-FABB-9D40-B265-1177D7DBB798}"/>
                    </a:ext>
                  </a:extLst>
                </p:cNvPr>
                <p:cNvSpPr>
                  <a:spLocks noChangeArrowheads="1"/>
                </p:cNvSpPr>
                <p:nvPr/>
              </p:nvSpPr>
              <p:spPr bwMode="auto">
                <a:xfrm>
                  <a:off x="1398616" y="4722494"/>
                  <a:ext cx="1045433" cy="12712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71" name="Rectangle 24">
                  <a:extLst>
                    <a:ext uri="{FF2B5EF4-FFF2-40B4-BE49-F238E27FC236}">
                      <a16:creationId xmlns:a16="http://schemas.microsoft.com/office/drawing/2014/main" id="{2212FAEC-F044-1C4B-8B14-241E43D2CF89}"/>
                    </a:ext>
                  </a:extLst>
                </p:cNvPr>
                <p:cNvSpPr>
                  <a:spLocks noChangeArrowheads="1"/>
                </p:cNvSpPr>
                <p:nvPr/>
              </p:nvSpPr>
              <p:spPr bwMode="auto">
                <a:xfrm>
                  <a:off x="1341249" y="4752754"/>
                  <a:ext cx="1067215" cy="1231976"/>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72" name="Line 25">
                  <a:extLst>
                    <a:ext uri="{FF2B5EF4-FFF2-40B4-BE49-F238E27FC236}">
                      <a16:creationId xmlns:a16="http://schemas.microsoft.com/office/drawing/2014/main" id="{DC3501DC-43AA-8B44-B7F6-96A070284A31}"/>
                    </a:ext>
                  </a:extLst>
                </p:cNvPr>
                <p:cNvSpPr>
                  <a:spLocks noChangeShapeType="1"/>
                </p:cNvSpPr>
                <p:nvPr/>
              </p:nvSpPr>
              <p:spPr bwMode="auto">
                <a:xfrm>
                  <a:off x="1341249" y="50313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3" name="Text Box 26">
                  <a:extLst>
                    <a:ext uri="{FF2B5EF4-FFF2-40B4-BE49-F238E27FC236}">
                      <a16:creationId xmlns:a16="http://schemas.microsoft.com/office/drawing/2014/main" id="{69C842DB-6938-8446-A480-C9D5EA9045C0}"/>
                    </a:ext>
                  </a:extLst>
                </p:cNvPr>
                <p:cNvSpPr txBox="1">
                  <a:spLocks noChangeArrowheads="1"/>
                </p:cNvSpPr>
                <p:nvPr/>
              </p:nvSpPr>
              <p:spPr bwMode="auto">
                <a:xfrm>
                  <a:off x="1305623" y="4747333"/>
                  <a:ext cx="1104328" cy="1307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application</a:t>
                  </a:r>
                </a:p>
                <a:p>
                  <a:pPr algn="ctr" defTabSz="685800" eaLnBrk="0" fontAlgn="base" hangingPunct="0">
                    <a:lnSpc>
                      <a:spcPct val="110000"/>
                    </a:lnSpc>
                    <a:spcBef>
                      <a:spcPct val="0"/>
                    </a:spcBef>
                    <a:spcAft>
                      <a:spcPct val="0"/>
                    </a:spcAft>
                    <a:defRPr/>
                  </a:pPr>
                  <a:r>
                    <a:rPr lang="en-US" sz="1050" b="1" kern="0" dirty="0">
                      <a:solidFill>
                        <a:srgbClr val="0000A3"/>
                      </a:solidFill>
                    </a:rPr>
                    <a:t>TCP</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network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link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physical</a:t>
                  </a:r>
                </a:p>
              </p:txBody>
            </p:sp>
            <p:grpSp>
              <p:nvGrpSpPr>
                <p:cNvPr id="274" name="Group 190">
                  <a:extLst>
                    <a:ext uri="{FF2B5EF4-FFF2-40B4-BE49-F238E27FC236}">
                      <a16:creationId xmlns:a16="http://schemas.microsoft.com/office/drawing/2014/main" id="{C39AA8F4-A384-D14F-835C-118627DBC0E2}"/>
                    </a:ext>
                  </a:extLst>
                </p:cNvPr>
                <p:cNvGrpSpPr>
                  <a:grpSpLocks/>
                </p:cNvGrpSpPr>
                <p:nvPr/>
              </p:nvGrpSpPr>
              <p:grpSpPr bwMode="auto">
                <a:xfrm flipH="1">
                  <a:off x="2634682" y="5076164"/>
                  <a:ext cx="673330" cy="701684"/>
                  <a:chOff x="-44" y="1473"/>
                  <a:chExt cx="981" cy="1105"/>
                </a:xfrm>
              </p:grpSpPr>
              <p:pic>
                <p:nvPicPr>
                  <p:cNvPr id="365" name="Picture 191" descr="desktop_computer_stylized_medium">
                    <a:extLst>
                      <a:ext uri="{FF2B5EF4-FFF2-40B4-BE49-F238E27FC236}">
                        <a16:creationId xmlns:a16="http://schemas.microsoft.com/office/drawing/2014/main" id="{75D69348-5F97-F745-AD7B-8737FF9EC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192">
                    <a:extLst>
                      <a:ext uri="{FF2B5EF4-FFF2-40B4-BE49-F238E27FC236}">
                        <a16:creationId xmlns:a16="http://schemas.microsoft.com/office/drawing/2014/main" id="{DE7B5F06-F0E7-0B4D-B440-DE1381D866D5}"/>
                      </a:ext>
                    </a:extLst>
                  </p:cNvPr>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331" name="Line 25">
                  <a:extLst>
                    <a:ext uri="{FF2B5EF4-FFF2-40B4-BE49-F238E27FC236}">
                      <a16:creationId xmlns:a16="http://schemas.microsoft.com/office/drawing/2014/main" id="{B63E05C1-D79C-3140-8770-0DC5B61A7B3F}"/>
                    </a:ext>
                  </a:extLst>
                </p:cNvPr>
                <p:cNvSpPr>
                  <a:spLocks noChangeShapeType="1"/>
                </p:cNvSpPr>
                <p:nvPr/>
              </p:nvSpPr>
              <p:spPr bwMode="auto">
                <a:xfrm>
                  <a:off x="1345720" y="52602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56" name="Line 25">
                  <a:extLst>
                    <a:ext uri="{FF2B5EF4-FFF2-40B4-BE49-F238E27FC236}">
                      <a16:creationId xmlns:a16="http://schemas.microsoft.com/office/drawing/2014/main" id="{0DB8D764-C7DD-D749-8DAA-C861760CFB91}"/>
                    </a:ext>
                  </a:extLst>
                </p:cNvPr>
                <p:cNvSpPr>
                  <a:spLocks noChangeShapeType="1"/>
                </p:cNvSpPr>
                <p:nvPr/>
              </p:nvSpPr>
              <p:spPr bwMode="auto">
                <a:xfrm>
                  <a:off x="1350191" y="54891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64" name="Line 25">
                  <a:extLst>
                    <a:ext uri="{FF2B5EF4-FFF2-40B4-BE49-F238E27FC236}">
                      <a16:creationId xmlns:a16="http://schemas.microsoft.com/office/drawing/2014/main" id="{89F6EF96-2E93-7247-8F32-49111F2DD241}"/>
                    </a:ext>
                  </a:extLst>
                </p:cNvPr>
                <p:cNvSpPr>
                  <a:spLocks noChangeShapeType="1"/>
                </p:cNvSpPr>
                <p:nvPr/>
              </p:nvSpPr>
              <p:spPr bwMode="auto">
                <a:xfrm>
                  <a:off x="1354662" y="57282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sp>
          <p:nvSpPr>
            <p:cNvPr id="251" name="Freeform 6">
              <a:extLst>
                <a:ext uri="{FF2B5EF4-FFF2-40B4-BE49-F238E27FC236}">
                  <a16:creationId xmlns:a16="http://schemas.microsoft.com/office/drawing/2014/main" id="{166198F4-4235-5446-BB65-8864D4EEC9A1}"/>
                </a:ext>
              </a:extLst>
            </p:cNvPr>
            <p:cNvSpPr>
              <a:spLocks/>
            </p:cNvSpPr>
            <p:nvPr/>
          </p:nvSpPr>
          <p:spPr bwMode="auto">
            <a:xfrm>
              <a:off x="4581324" y="4994579"/>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2" name="Freeform 91">
              <a:extLst>
                <a:ext uri="{FF2B5EF4-FFF2-40B4-BE49-F238E27FC236}">
                  <a16:creationId xmlns:a16="http://schemas.microsoft.com/office/drawing/2014/main" id="{53DCE39E-C8A8-5641-9833-00C813F7C6B4}"/>
                </a:ext>
              </a:extLst>
            </p:cNvPr>
            <p:cNvSpPr>
              <a:spLocks/>
            </p:cNvSpPr>
            <p:nvPr/>
          </p:nvSpPr>
          <p:spPr bwMode="auto">
            <a:xfrm>
              <a:off x="5622724" y="4988229"/>
              <a:ext cx="506413"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3" name="Freeform 92">
              <a:extLst>
                <a:ext uri="{FF2B5EF4-FFF2-40B4-BE49-F238E27FC236}">
                  <a16:creationId xmlns:a16="http://schemas.microsoft.com/office/drawing/2014/main" id="{9E088270-3C1F-CF47-B4CB-AED303A1AA5C}"/>
                </a:ext>
              </a:extLst>
            </p:cNvPr>
            <p:cNvSpPr>
              <a:spLocks/>
            </p:cNvSpPr>
            <p:nvPr/>
          </p:nvSpPr>
          <p:spPr bwMode="auto">
            <a:xfrm>
              <a:off x="4557512" y="5380342"/>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4" name="Freeform 93">
              <a:extLst>
                <a:ext uri="{FF2B5EF4-FFF2-40B4-BE49-F238E27FC236}">
                  <a16:creationId xmlns:a16="http://schemas.microsoft.com/office/drawing/2014/main" id="{D4F6429E-0B93-254B-B841-2127CDD89072}"/>
                </a:ext>
              </a:extLst>
            </p:cNvPr>
            <p:cNvSpPr>
              <a:spLocks/>
            </p:cNvSpPr>
            <p:nvPr/>
          </p:nvSpPr>
          <p:spPr bwMode="auto">
            <a:xfrm>
              <a:off x="5505249" y="5356529"/>
              <a:ext cx="630238"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5" name="Freeform 94">
              <a:extLst>
                <a:ext uri="{FF2B5EF4-FFF2-40B4-BE49-F238E27FC236}">
                  <a16:creationId xmlns:a16="http://schemas.microsoft.com/office/drawing/2014/main" id="{2BEA6A4B-6ACC-E548-AF57-1F438259AC44}"/>
                </a:ext>
              </a:extLst>
            </p:cNvPr>
            <p:cNvSpPr>
              <a:spLocks/>
            </p:cNvSpPr>
            <p:nvPr/>
          </p:nvSpPr>
          <p:spPr bwMode="auto">
            <a:xfrm>
              <a:off x="6173587" y="5410504"/>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6" name="Freeform 95">
              <a:extLst>
                <a:ext uri="{FF2B5EF4-FFF2-40B4-BE49-F238E27FC236}">
                  <a16:creationId xmlns:a16="http://schemas.microsoft.com/office/drawing/2014/main" id="{E3BE3C0E-7D89-C047-99C2-2E6475D4FD80}"/>
                </a:ext>
              </a:extLst>
            </p:cNvPr>
            <p:cNvSpPr>
              <a:spLocks/>
            </p:cNvSpPr>
            <p:nvPr/>
          </p:nvSpPr>
          <p:spPr bwMode="auto">
            <a:xfrm>
              <a:off x="4936923" y="5943904"/>
              <a:ext cx="970395" cy="81756"/>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7" name="Freeform 96">
              <a:extLst>
                <a:ext uri="{FF2B5EF4-FFF2-40B4-BE49-F238E27FC236}">
                  <a16:creationId xmlns:a16="http://schemas.microsoft.com/office/drawing/2014/main" id="{4762AE60-0604-904D-A97A-70A37FFB5995}"/>
                </a:ext>
              </a:extLst>
            </p:cNvPr>
            <p:cNvSpPr>
              <a:spLocks/>
            </p:cNvSpPr>
            <p:nvPr/>
          </p:nvSpPr>
          <p:spPr bwMode="auto">
            <a:xfrm>
              <a:off x="4400349" y="5424888"/>
              <a:ext cx="193675" cy="404716"/>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8" name="Freeform 7">
              <a:extLst>
                <a:ext uri="{FF2B5EF4-FFF2-40B4-BE49-F238E27FC236}">
                  <a16:creationId xmlns:a16="http://schemas.microsoft.com/office/drawing/2014/main" id="{65218BE6-60A3-C64E-AE98-FE5F4FDCBA69}"/>
                </a:ext>
              </a:extLst>
            </p:cNvPr>
            <p:cNvSpPr>
              <a:spLocks/>
            </p:cNvSpPr>
            <p:nvPr/>
          </p:nvSpPr>
          <p:spPr bwMode="auto">
            <a:xfrm>
              <a:off x="3329610" y="4423977"/>
              <a:ext cx="5073926" cy="1298611"/>
            </a:xfrm>
            <a:custGeom>
              <a:avLst/>
              <a:gdLst>
                <a:gd name="T0" fmla="*/ 0 w 5156094"/>
                <a:gd name="T1" fmla="*/ 0 h 1509215"/>
                <a:gd name="T2" fmla="*/ 6961 w 5156094"/>
                <a:gd name="T3" fmla="*/ 1168047 h 1509215"/>
                <a:gd name="T4" fmla="*/ 1131015 w 5156094"/>
                <a:gd name="T5" fmla="*/ 1170389 h 1509215"/>
                <a:gd name="T6" fmla="*/ 1755021 w 5156094"/>
                <a:gd name="T7" fmla="*/ 1490285 h 1509215"/>
                <a:gd name="T8" fmla="*/ 2207298 w 5156094"/>
                <a:gd name="T9" fmla="*/ 1510706 h 1509215"/>
                <a:gd name="T10" fmla="*/ 2988945 w 5156094"/>
                <a:gd name="T11" fmla="*/ 1198737 h 1509215"/>
                <a:gd name="T12" fmla="*/ 3391674 w 5156094"/>
                <a:gd name="T13" fmla="*/ 1210330 h 1509215"/>
                <a:gd name="T14" fmla="*/ 5156412 w 5156094"/>
                <a:gd name="T15" fmla="*/ 1199641 h 1509215"/>
                <a:gd name="T16" fmla="*/ 5126696 w 5156094"/>
                <a:gd name="T17" fmla="*/ 64147 h 1509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207163 w 5156094"/>
                <a:gd name="connsiteY4" fmla="*/ 1509215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30257 w 5156094"/>
                <a:gd name="connsiteY5" fmla="*/ 1152811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30257 w 5156094"/>
                <a:gd name="connsiteY5" fmla="*/ 1152811 h 1559667"/>
                <a:gd name="connsiteX6" fmla="*/ 5156094 w 5156094"/>
                <a:gd name="connsiteY6" fmla="*/ 1198456 h 1559667"/>
                <a:gd name="connsiteX7" fmla="*/ 5126381 w 5156094"/>
                <a:gd name="connsiteY7" fmla="*/ 64084 h 155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6094" h="1559667">
                  <a:moveTo>
                    <a:pt x="0" y="0"/>
                  </a:moveTo>
                  <a:cubicBezTo>
                    <a:pt x="2320" y="388965"/>
                    <a:pt x="4641" y="777929"/>
                    <a:pt x="6961" y="1166894"/>
                  </a:cubicBezTo>
                  <a:lnTo>
                    <a:pt x="1130946" y="1169234"/>
                  </a:lnTo>
                  <a:lnTo>
                    <a:pt x="1824854" y="1559667"/>
                  </a:lnTo>
                  <a:lnTo>
                    <a:pt x="2145216" y="1553959"/>
                  </a:lnTo>
                  <a:lnTo>
                    <a:pt x="2930257" y="1152811"/>
                  </a:lnTo>
                  <a:lnTo>
                    <a:pt x="5156094" y="1198456"/>
                  </a:lnTo>
                  <a:lnTo>
                    <a:pt x="5126381" y="64084"/>
                  </a:lnTo>
                </a:path>
              </a:pathLst>
            </a:custGeom>
            <a:noFill/>
            <a:ln w="22225">
              <a:solidFill>
                <a:srgbClr val="000090"/>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panose="020B0604030504040204" pitchFamily="34" charset="0"/>
                <a:ea typeface="ＭＳ Ｐゴシック" panose="020B0600070205080204" pitchFamily="34" charset="-128"/>
              </a:endParaRPr>
            </a:p>
          </p:txBody>
        </p:sp>
        <p:grpSp>
          <p:nvGrpSpPr>
            <p:cNvPr id="259" name="Group 258">
              <a:extLst>
                <a:ext uri="{FF2B5EF4-FFF2-40B4-BE49-F238E27FC236}">
                  <a16:creationId xmlns:a16="http://schemas.microsoft.com/office/drawing/2014/main" id="{BA9F4108-2318-8145-849E-8BAD67BD3C2B}"/>
                </a:ext>
              </a:extLst>
            </p:cNvPr>
            <p:cNvGrpSpPr/>
            <p:nvPr/>
          </p:nvGrpSpPr>
          <p:grpSpPr>
            <a:xfrm>
              <a:off x="5868328" y="5862061"/>
              <a:ext cx="496248" cy="260542"/>
              <a:chOff x="7493876" y="2774731"/>
              <a:chExt cx="1481958" cy="894622"/>
            </a:xfrm>
          </p:grpSpPr>
          <p:sp>
            <p:nvSpPr>
              <p:cNvPr id="260" name="Freeform 259">
                <a:extLst>
                  <a:ext uri="{FF2B5EF4-FFF2-40B4-BE49-F238E27FC236}">
                    <a16:creationId xmlns:a16="http://schemas.microsoft.com/office/drawing/2014/main" id="{A9497A97-449F-CB45-B630-229DEE85F9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261" name="Oval 260">
                <a:extLst>
                  <a:ext uri="{FF2B5EF4-FFF2-40B4-BE49-F238E27FC236}">
                    <a16:creationId xmlns:a16="http://schemas.microsoft.com/office/drawing/2014/main" id="{BCDE6187-B288-FC4A-9C8F-94227663772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262" name="Group 261">
                <a:extLst>
                  <a:ext uri="{FF2B5EF4-FFF2-40B4-BE49-F238E27FC236}">
                    <a16:creationId xmlns:a16="http://schemas.microsoft.com/office/drawing/2014/main" id="{C73034EC-E40A-6648-92A0-7262DE08A4CB}"/>
                  </a:ext>
                </a:extLst>
              </p:cNvPr>
              <p:cNvGrpSpPr/>
              <p:nvPr/>
            </p:nvGrpSpPr>
            <p:grpSpPr>
              <a:xfrm>
                <a:off x="7713663" y="2848339"/>
                <a:ext cx="1042107" cy="425543"/>
                <a:chOff x="7786941" y="2884917"/>
                <a:chExt cx="897649" cy="353919"/>
              </a:xfrm>
            </p:grpSpPr>
            <p:sp>
              <p:nvSpPr>
                <p:cNvPr id="263" name="Freeform 262">
                  <a:extLst>
                    <a:ext uri="{FF2B5EF4-FFF2-40B4-BE49-F238E27FC236}">
                      <a16:creationId xmlns:a16="http://schemas.microsoft.com/office/drawing/2014/main" id="{182D8880-3D63-F346-B7BB-1267F093CA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4" name="Freeform 263">
                  <a:extLst>
                    <a:ext uri="{FF2B5EF4-FFF2-40B4-BE49-F238E27FC236}">
                      <a16:creationId xmlns:a16="http://schemas.microsoft.com/office/drawing/2014/main" id="{E38BC1DC-FFC3-CA42-98B9-07E8C5E84B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5" name="Freeform 264">
                  <a:extLst>
                    <a:ext uri="{FF2B5EF4-FFF2-40B4-BE49-F238E27FC236}">
                      <a16:creationId xmlns:a16="http://schemas.microsoft.com/office/drawing/2014/main" id="{30D56D8E-C34F-4F47-9E6C-D516E06290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6" name="Freeform 265">
                  <a:extLst>
                    <a:ext uri="{FF2B5EF4-FFF2-40B4-BE49-F238E27FC236}">
                      <a16:creationId xmlns:a16="http://schemas.microsoft.com/office/drawing/2014/main" id="{C2B06637-7BFA-2849-A10B-4A03CB76E58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67072" y="492489"/>
            <a:ext cx="8544983" cy="670967"/>
          </a:xfrm>
        </p:spPr>
        <p:txBody>
          <a:bodyPr>
            <a:normAutofit/>
          </a:bodyPr>
          <a:lstStyle/>
          <a:p>
            <a:r>
              <a:rPr lang="en-US" sz="3600" dirty="0"/>
              <a:t>Explicit congestion notification </a:t>
            </a:r>
            <a:r>
              <a:rPr lang="en-US" sz="2700" dirty="0"/>
              <a:t>(ECN)</a:t>
            </a:r>
            <a:endParaRPr lang="en-US" sz="3300" dirty="0"/>
          </a:p>
        </p:txBody>
      </p:sp>
      <p:sp>
        <p:nvSpPr>
          <p:cNvPr id="6" name="Rectangle 4">
            <a:extLst>
              <a:ext uri="{FF2B5EF4-FFF2-40B4-BE49-F238E27FC236}">
                <a16:creationId xmlns:a16="http://schemas.microsoft.com/office/drawing/2014/main" id="{A22F5639-C13F-8347-B6CF-B5A700C7EA84}"/>
              </a:ext>
            </a:extLst>
          </p:cNvPr>
          <p:cNvSpPr txBox="1">
            <a:spLocks noChangeArrowheads="1"/>
          </p:cNvSpPr>
          <p:nvPr/>
        </p:nvSpPr>
        <p:spPr>
          <a:xfrm>
            <a:off x="2036358" y="1244230"/>
            <a:ext cx="8383190" cy="196516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 indent="0" defTabSz="685800">
              <a:spcBef>
                <a:spcPts val="750"/>
              </a:spcBef>
              <a:buNone/>
              <a:defRPr/>
            </a:pPr>
            <a:r>
              <a:rPr lang="en-US" sz="2100" dirty="0">
                <a:solidFill>
                  <a:prstClr val="black"/>
                </a:solidFill>
                <a:latin typeface="Calibri" panose="020F0502020204030204"/>
              </a:rPr>
              <a:t>TCP deployments often implement </a:t>
            </a:r>
            <a:r>
              <a:rPr lang="en-US" sz="2100" i="1" dirty="0">
                <a:solidFill>
                  <a:srgbClr val="C00000"/>
                </a:solidFill>
                <a:latin typeface="Calibri" panose="020F0502020204030204"/>
              </a:rPr>
              <a:t>network-assisted </a:t>
            </a:r>
            <a:r>
              <a:rPr lang="en-US" sz="2100" dirty="0">
                <a:solidFill>
                  <a:prstClr val="black"/>
                </a:solidFill>
                <a:latin typeface="Calibri" panose="020F0502020204030204"/>
              </a:rPr>
              <a:t>congestion control:</a:t>
            </a:r>
          </a:p>
          <a:p>
            <a:pPr marL="342900" indent="-161925" defTabSz="685800">
              <a:spcBef>
                <a:spcPts val="300"/>
              </a:spcBef>
              <a:buFont typeface="Wingdings" charset="2"/>
              <a:buChar char="§"/>
              <a:defRPr/>
            </a:pPr>
            <a:r>
              <a:rPr lang="en-US" sz="1800" dirty="0">
                <a:solidFill>
                  <a:prstClr val="black"/>
                </a:solidFill>
                <a:latin typeface="Calibri" panose="020F0502020204030204"/>
              </a:rPr>
              <a:t>two bits in IP header (</a:t>
            </a:r>
            <a:r>
              <a:rPr lang="en-US" sz="1800" dirty="0" err="1">
                <a:solidFill>
                  <a:prstClr val="black"/>
                </a:solidFill>
                <a:latin typeface="Calibri" panose="020F0502020204030204"/>
              </a:rPr>
              <a:t>ToS</a:t>
            </a:r>
            <a:r>
              <a:rPr lang="en-US" sz="1800" dirty="0">
                <a:solidFill>
                  <a:prstClr val="black"/>
                </a:solidFill>
                <a:latin typeface="Calibri" panose="020F0502020204030204"/>
              </a:rPr>
              <a:t> field) marked </a:t>
            </a:r>
            <a:r>
              <a:rPr lang="en-US" sz="1800" i="1" dirty="0">
                <a:solidFill>
                  <a:srgbClr val="C00000"/>
                </a:solidFill>
                <a:latin typeface="Calibri" panose="020F0502020204030204"/>
              </a:rPr>
              <a:t>by network router</a:t>
            </a:r>
            <a:r>
              <a:rPr lang="en-US" sz="1800" dirty="0">
                <a:solidFill>
                  <a:srgbClr val="C00000"/>
                </a:solidFill>
                <a:latin typeface="Calibri" panose="020F0502020204030204"/>
              </a:rPr>
              <a:t> </a:t>
            </a:r>
            <a:r>
              <a:rPr lang="en-US" sz="1800" dirty="0">
                <a:solidFill>
                  <a:prstClr val="black"/>
                </a:solidFill>
                <a:latin typeface="Calibri" panose="020F0502020204030204"/>
              </a:rPr>
              <a:t>to indicate congestion</a:t>
            </a:r>
          </a:p>
          <a:p>
            <a:pPr marL="600075" lvl="1" indent="-161925" defTabSz="685800">
              <a:spcBef>
                <a:spcPts val="300"/>
              </a:spcBef>
              <a:buClr>
                <a:srgbClr val="0000A3"/>
              </a:buClr>
              <a:defRPr/>
            </a:pPr>
            <a:r>
              <a:rPr lang="en-US" sz="1800" i="1" dirty="0">
                <a:solidFill>
                  <a:prstClr val="black"/>
                </a:solidFill>
                <a:latin typeface="Calibri" panose="020F0502020204030204"/>
              </a:rPr>
              <a:t>policy </a:t>
            </a:r>
            <a:r>
              <a:rPr lang="en-US" sz="1800" dirty="0">
                <a:solidFill>
                  <a:prstClr val="black"/>
                </a:solidFill>
                <a:latin typeface="Calibri" panose="020F0502020204030204"/>
              </a:rPr>
              <a:t>to determine marking chosen by network operator</a:t>
            </a:r>
          </a:p>
          <a:p>
            <a:pPr marL="342900" indent="-161925" defTabSz="685800">
              <a:spcBef>
                <a:spcPts val="300"/>
              </a:spcBef>
              <a:buFont typeface="Wingdings" charset="2"/>
              <a:buChar char="§"/>
              <a:defRPr/>
            </a:pPr>
            <a:r>
              <a:rPr lang="en-US" sz="1800" dirty="0">
                <a:solidFill>
                  <a:prstClr val="black"/>
                </a:solidFill>
                <a:latin typeface="Calibri" panose="020F0502020204030204"/>
              </a:rPr>
              <a:t>congestion indication carried to destination</a:t>
            </a:r>
          </a:p>
          <a:p>
            <a:pPr marL="342900" indent="-161925" defTabSz="685800">
              <a:spcBef>
                <a:spcPts val="300"/>
              </a:spcBef>
              <a:buFont typeface="Wingdings" charset="2"/>
              <a:buChar char="§"/>
              <a:defRPr/>
            </a:pPr>
            <a:r>
              <a:rPr lang="en-US" sz="1800" dirty="0">
                <a:solidFill>
                  <a:prstClr val="black"/>
                </a:solidFill>
                <a:latin typeface="Calibri" panose="020F0502020204030204"/>
              </a:rPr>
              <a:t>destination sets ECE bit on ACK segment to notify sender of congestion</a:t>
            </a:r>
          </a:p>
          <a:p>
            <a:pPr marL="342900" indent="-161925" defTabSz="685800">
              <a:spcBef>
                <a:spcPts val="300"/>
              </a:spcBef>
              <a:buFont typeface="Wingdings" charset="2"/>
              <a:buChar char="§"/>
              <a:defRPr/>
            </a:pPr>
            <a:r>
              <a:rPr lang="en-US" sz="1800" dirty="0" err="1">
                <a:solidFill>
                  <a:prstClr val="black"/>
                </a:solidFill>
                <a:latin typeface="Calibri" panose="020F0502020204030204"/>
              </a:rPr>
              <a:t>involves</a:t>
            </a:r>
            <a:r>
              <a:rPr lang="en-US" sz="1800" dirty="0">
                <a:solidFill>
                  <a:prstClr val="black"/>
                </a:solidFill>
                <a:latin typeface="Calibri" panose="020F0502020204030204"/>
              </a:rPr>
              <a:t> both IP </a:t>
            </a:r>
            <a:r>
              <a:rPr lang="en-US" sz="1500" dirty="0">
                <a:solidFill>
                  <a:prstClr val="black"/>
                </a:solidFill>
                <a:latin typeface="Calibri" panose="020F0502020204030204"/>
              </a:rPr>
              <a:t>(IP header ECN bit marking) </a:t>
            </a:r>
            <a:r>
              <a:rPr lang="en-US" sz="1800" dirty="0">
                <a:solidFill>
                  <a:prstClr val="black"/>
                </a:solidFill>
                <a:latin typeface="Calibri" panose="020F0502020204030204"/>
              </a:rPr>
              <a:t>and TCP </a:t>
            </a:r>
            <a:r>
              <a:rPr lang="en-US" sz="1500" dirty="0">
                <a:solidFill>
                  <a:prstClr val="black"/>
                </a:solidFill>
                <a:latin typeface="Calibri" panose="020F0502020204030204"/>
              </a:rPr>
              <a:t>(TCP header C,E bit marking)</a:t>
            </a:r>
            <a:endParaRPr lang="en-US" sz="1800" dirty="0">
              <a:solidFill>
                <a:prstClr val="black"/>
              </a:solidFill>
              <a:latin typeface="Calibri" panose="020F0502020204030204"/>
            </a:endParaRPr>
          </a:p>
        </p:txBody>
      </p:sp>
      <p:grpSp>
        <p:nvGrpSpPr>
          <p:cNvPr id="282" name="Group 281">
            <a:extLst>
              <a:ext uri="{FF2B5EF4-FFF2-40B4-BE49-F238E27FC236}">
                <a16:creationId xmlns:a16="http://schemas.microsoft.com/office/drawing/2014/main" id="{C8849046-14FD-4644-B620-44B96406B954}"/>
              </a:ext>
            </a:extLst>
          </p:cNvPr>
          <p:cNvGrpSpPr>
            <a:grpSpLocks/>
          </p:cNvGrpSpPr>
          <p:nvPr/>
        </p:nvGrpSpPr>
        <p:grpSpPr bwMode="auto">
          <a:xfrm>
            <a:off x="3916575" y="4552933"/>
            <a:ext cx="1120379" cy="253917"/>
            <a:chOff x="1502428" y="5844331"/>
            <a:chExt cx="1493249" cy="338338"/>
          </a:xfrm>
        </p:grpSpPr>
        <p:grpSp>
          <p:nvGrpSpPr>
            <p:cNvPr id="283" name="Group 274">
              <a:extLst>
                <a:ext uri="{FF2B5EF4-FFF2-40B4-BE49-F238E27FC236}">
                  <a16:creationId xmlns:a16="http://schemas.microsoft.com/office/drawing/2014/main" id="{D4A58484-7F9A-8E42-8B98-2EEE2F1F3114}"/>
                </a:ext>
              </a:extLst>
            </p:cNvPr>
            <p:cNvGrpSpPr>
              <a:grpSpLocks/>
            </p:cNvGrpSpPr>
            <p:nvPr/>
          </p:nvGrpSpPr>
          <p:grpSpPr bwMode="auto">
            <a:xfrm>
              <a:off x="1502428" y="5844331"/>
              <a:ext cx="1493249" cy="338338"/>
              <a:chOff x="3621632" y="5775938"/>
              <a:chExt cx="1493249" cy="338338"/>
            </a:xfrm>
          </p:grpSpPr>
          <p:grpSp>
            <p:nvGrpSpPr>
              <p:cNvPr id="285" name="Group 275">
                <a:extLst>
                  <a:ext uri="{FF2B5EF4-FFF2-40B4-BE49-F238E27FC236}">
                    <a16:creationId xmlns:a16="http://schemas.microsoft.com/office/drawing/2014/main" id="{B7F414D2-F213-4442-B30E-7406937FD2C5}"/>
                  </a:ext>
                </a:extLst>
              </p:cNvPr>
              <p:cNvGrpSpPr>
                <a:grpSpLocks/>
              </p:cNvGrpSpPr>
              <p:nvPr/>
            </p:nvGrpSpPr>
            <p:grpSpPr bwMode="auto">
              <a:xfrm>
                <a:off x="3999159" y="5783287"/>
                <a:ext cx="806697" cy="257416"/>
                <a:chOff x="-2975754" y="4128742"/>
                <a:chExt cx="1258600" cy="450696"/>
              </a:xfrm>
            </p:grpSpPr>
            <p:sp>
              <p:nvSpPr>
                <p:cNvPr id="287" name="Rectangle 286">
                  <a:extLst>
                    <a:ext uri="{FF2B5EF4-FFF2-40B4-BE49-F238E27FC236}">
                      <a16:creationId xmlns:a16="http://schemas.microsoft.com/office/drawing/2014/main" id="{C5C66AE2-F8B6-3C47-B4BE-66EE478EB9B7}"/>
                    </a:ext>
                  </a:extLst>
                </p:cNvPr>
                <p:cNvSpPr/>
                <p:nvPr/>
              </p:nvSpPr>
              <p:spPr>
                <a:xfrm>
                  <a:off x="-2903722" y="4135317"/>
                  <a:ext cx="1151258" cy="341655"/>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88" name="Rectangle 287">
                  <a:extLst>
                    <a:ext uri="{FF2B5EF4-FFF2-40B4-BE49-F238E27FC236}">
                      <a16:creationId xmlns:a16="http://schemas.microsoft.com/office/drawing/2014/main" id="{2052E598-5C0D-CA41-8C58-28B633036FB2}"/>
                    </a:ext>
                  </a:extLst>
                </p:cNvPr>
                <p:cNvSpPr/>
                <p:nvPr/>
              </p:nvSpPr>
              <p:spPr>
                <a:xfrm>
                  <a:off x="-2968093" y="4221426"/>
                  <a:ext cx="1148783" cy="344432"/>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89" name="Freeform 288">
                  <a:extLst>
                    <a:ext uri="{FF2B5EF4-FFF2-40B4-BE49-F238E27FC236}">
                      <a16:creationId xmlns:a16="http://schemas.microsoft.com/office/drawing/2014/main" id="{113FD0E1-39AF-5E4A-80DC-7B59A17D468C}"/>
                    </a:ext>
                  </a:extLst>
                </p:cNvPr>
                <p:cNvSpPr/>
                <p:nvPr/>
              </p:nvSpPr>
              <p:spPr>
                <a:xfrm>
                  <a:off x="-2975522" y="4129762"/>
                  <a:ext cx="1223057" cy="94441"/>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0" name="Freeform 289">
                  <a:extLst>
                    <a:ext uri="{FF2B5EF4-FFF2-40B4-BE49-F238E27FC236}">
                      <a16:creationId xmlns:a16="http://schemas.microsoft.com/office/drawing/2014/main" id="{FE01C2D5-10A9-FE4C-858A-18EDBA471911}"/>
                    </a:ext>
                  </a:extLst>
                </p:cNvPr>
                <p:cNvSpPr/>
                <p:nvPr/>
              </p:nvSpPr>
              <p:spPr>
                <a:xfrm rot="21211447" flipV="1">
                  <a:off x="-1853972" y="4146428"/>
                  <a:ext cx="136170" cy="433318"/>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grpSp>
          <p:sp>
            <p:nvSpPr>
              <p:cNvPr id="286" name="TextBox 276">
                <a:extLst>
                  <a:ext uri="{FF2B5EF4-FFF2-40B4-BE49-F238E27FC236}">
                    <a16:creationId xmlns:a16="http://schemas.microsoft.com/office/drawing/2014/main" id="{E86D3ADF-23FB-2D4B-91EB-8A44EE48F641}"/>
                  </a:ext>
                </a:extLst>
              </p:cNvPr>
              <p:cNvSpPr txBox="1">
                <a:spLocks noChangeArrowheads="1"/>
              </p:cNvSpPr>
              <p:nvPr/>
            </p:nvSpPr>
            <p:spPr bwMode="auto">
              <a:xfrm>
                <a:off x="3621632" y="5775938"/>
                <a:ext cx="1493249" cy="3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FFFFFF"/>
                    </a:solidFill>
                  </a:rPr>
                  <a:t>ECN=10</a:t>
                </a:r>
              </a:p>
            </p:txBody>
          </p:sp>
        </p:grpSp>
        <p:cxnSp>
          <p:nvCxnSpPr>
            <p:cNvPr id="284" name="Straight Arrow Connector 15">
              <a:extLst>
                <a:ext uri="{FF2B5EF4-FFF2-40B4-BE49-F238E27FC236}">
                  <a16:creationId xmlns:a16="http://schemas.microsoft.com/office/drawing/2014/main" id="{BF4048C9-7D73-BD4C-9330-448B6EC67A0C}"/>
                </a:ext>
              </a:extLst>
            </p:cNvPr>
            <p:cNvCxnSpPr>
              <a:cxnSpLocks noChangeShapeType="1"/>
            </p:cNvCxnSpPr>
            <p:nvPr/>
          </p:nvCxnSpPr>
          <p:spPr bwMode="auto">
            <a:xfrm flipV="1">
              <a:off x="2150568" y="6133267"/>
              <a:ext cx="612066" cy="1"/>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1" name="Group 290">
            <a:extLst>
              <a:ext uri="{FF2B5EF4-FFF2-40B4-BE49-F238E27FC236}">
                <a16:creationId xmlns:a16="http://schemas.microsoft.com/office/drawing/2014/main" id="{78F68ED1-4B6F-A848-83AB-DCDA89D6132A}"/>
              </a:ext>
            </a:extLst>
          </p:cNvPr>
          <p:cNvGrpSpPr>
            <a:grpSpLocks/>
          </p:cNvGrpSpPr>
          <p:nvPr/>
        </p:nvGrpSpPr>
        <p:grpSpPr bwMode="auto">
          <a:xfrm>
            <a:off x="5506059" y="4501726"/>
            <a:ext cx="1120378" cy="269081"/>
            <a:chOff x="3621632" y="5775938"/>
            <a:chExt cx="1493249" cy="357723"/>
          </a:xfrm>
        </p:grpSpPr>
        <p:grpSp>
          <p:nvGrpSpPr>
            <p:cNvPr id="292" name="Group 13">
              <a:extLst>
                <a:ext uri="{FF2B5EF4-FFF2-40B4-BE49-F238E27FC236}">
                  <a16:creationId xmlns:a16="http://schemas.microsoft.com/office/drawing/2014/main" id="{5FC0ED75-C4B7-964C-AB09-988F3BAEDF94}"/>
                </a:ext>
              </a:extLst>
            </p:cNvPr>
            <p:cNvGrpSpPr>
              <a:grpSpLocks/>
            </p:cNvGrpSpPr>
            <p:nvPr/>
          </p:nvGrpSpPr>
          <p:grpSpPr bwMode="auto">
            <a:xfrm>
              <a:off x="3621632" y="5775938"/>
              <a:ext cx="1493249" cy="337561"/>
              <a:chOff x="3621632" y="5775938"/>
              <a:chExt cx="1493249" cy="337561"/>
            </a:xfrm>
          </p:grpSpPr>
          <p:grpSp>
            <p:nvGrpSpPr>
              <p:cNvPr id="294" name="Group 11">
                <a:extLst>
                  <a:ext uri="{FF2B5EF4-FFF2-40B4-BE49-F238E27FC236}">
                    <a16:creationId xmlns:a16="http://schemas.microsoft.com/office/drawing/2014/main" id="{504596ED-94E0-9144-AEA2-9B1AC3A6EDE8}"/>
                  </a:ext>
                </a:extLst>
              </p:cNvPr>
              <p:cNvGrpSpPr>
                <a:grpSpLocks/>
              </p:cNvGrpSpPr>
              <p:nvPr/>
            </p:nvGrpSpPr>
            <p:grpSpPr bwMode="auto">
              <a:xfrm>
                <a:off x="3999159" y="5783287"/>
                <a:ext cx="806697" cy="257416"/>
                <a:chOff x="-2975754" y="4128742"/>
                <a:chExt cx="1258600" cy="450696"/>
              </a:xfrm>
            </p:grpSpPr>
            <p:sp>
              <p:nvSpPr>
                <p:cNvPr id="296" name="Rectangle 295">
                  <a:extLst>
                    <a:ext uri="{FF2B5EF4-FFF2-40B4-BE49-F238E27FC236}">
                      <a16:creationId xmlns:a16="http://schemas.microsoft.com/office/drawing/2014/main" id="{A7E6A3C2-8DB0-E843-9532-97A06B65BF6B}"/>
                    </a:ext>
                  </a:extLst>
                </p:cNvPr>
                <p:cNvSpPr/>
                <p:nvPr/>
              </p:nvSpPr>
              <p:spPr>
                <a:xfrm>
                  <a:off x="-2903723" y="4135274"/>
                  <a:ext cx="1151259" cy="340871"/>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7" name="Rectangle 296">
                  <a:extLst>
                    <a:ext uri="{FF2B5EF4-FFF2-40B4-BE49-F238E27FC236}">
                      <a16:creationId xmlns:a16="http://schemas.microsoft.com/office/drawing/2014/main" id="{AC7167DD-1A09-B944-A520-D13751F3F4A2}"/>
                    </a:ext>
                  </a:extLst>
                </p:cNvPr>
                <p:cNvSpPr/>
                <p:nvPr/>
              </p:nvSpPr>
              <p:spPr>
                <a:xfrm>
                  <a:off x="-2968095" y="4221184"/>
                  <a:ext cx="1148783" cy="343644"/>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8" name="Freeform 297">
                  <a:extLst>
                    <a:ext uri="{FF2B5EF4-FFF2-40B4-BE49-F238E27FC236}">
                      <a16:creationId xmlns:a16="http://schemas.microsoft.com/office/drawing/2014/main" id="{23136A14-E923-0449-9DA2-7D7B68ADEFB7}"/>
                    </a:ext>
                  </a:extLst>
                </p:cNvPr>
                <p:cNvSpPr/>
                <p:nvPr/>
              </p:nvSpPr>
              <p:spPr>
                <a:xfrm>
                  <a:off x="-2975522" y="4129732"/>
                  <a:ext cx="1223057" cy="94225"/>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9" name="Freeform 298">
                  <a:extLst>
                    <a:ext uri="{FF2B5EF4-FFF2-40B4-BE49-F238E27FC236}">
                      <a16:creationId xmlns:a16="http://schemas.microsoft.com/office/drawing/2014/main" id="{857700B5-A094-3E46-9DFE-B9968548724C}"/>
                    </a:ext>
                  </a:extLst>
                </p:cNvPr>
                <p:cNvSpPr/>
                <p:nvPr/>
              </p:nvSpPr>
              <p:spPr>
                <a:xfrm rot="21211447" flipV="1">
                  <a:off x="-1853974" y="4146360"/>
                  <a:ext cx="136171" cy="432326"/>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grpSp>
          <p:sp>
            <p:nvSpPr>
              <p:cNvPr id="295" name="TextBox 12">
                <a:extLst>
                  <a:ext uri="{FF2B5EF4-FFF2-40B4-BE49-F238E27FC236}">
                    <a16:creationId xmlns:a16="http://schemas.microsoft.com/office/drawing/2014/main" id="{83DF2AC2-F4A3-8341-BA27-93B23E0B8C62}"/>
                  </a:ext>
                </a:extLst>
              </p:cNvPr>
              <p:cNvSpPr txBox="1">
                <a:spLocks noChangeArrowheads="1"/>
              </p:cNvSpPr>
              <p:nvPr/>
            </p:nvSpPr>
            <p:spPr bwMode="auto">
              <a:xfrm>
                <a:off x="3621632" y="5775938"/>
                <a:ext cx="1493249" cy="33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FFFFFF"/>
                    </a:solidFill>
                  </a:rPr>
                  <a:t>ECN=</a:t>
                </a:r>
                <a:r>
                  <a:rPr lang="en-US" altLang="en-US" sz="1050" kern="0" dirty="0">
                    <a:solidFill>
                      <a:srgbClr val="FF0000"/>
                    </a:solidFill>
                  </a:rPr>
                  <a:t>11</a:t>
                </a:r>
              </a:p>
            </p:txBody>
          </p:sp>
        </p:grpSp>
        <p:cxnSp>
          <p:nvCxnSpPr>
            <p:cNvPr id="293" name="Straight Arrow Connector 286">
              <a:extLst>
                <a:ext uri="{FF2B5EF4-FFF2-40B4-BE49-F238E27FC236}">
                  <a16:creationId xmlns:a16="http://schemas.microsoft.com/office/drawing/2014/main" id="{0ECC51B7-58FF-1745-ABC7-DC7D16E1E77B}"/>
                </a:ext>
              </a:extLst>
            </p:cNvPr>
            <p:cNvCxnSpPr>
              <a:cxnSpLocks noChangeShapeType="1"/>
            </p:cNvCxnSpPr>
            <p:nvPr/>
          </p:nvCxnSpPr>
          <p:spPr bwMode="auto">
            <a:xfrm flipV="1">
              <a:off x="4483694" y="5949896"/>
              <a:ext cx="457353" cy="183765"/>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0" name="Group 299">
            <a:extLst>
              <a:ext uri="{FF2B5EF4-FFF2-40B4-BE49-F238E27FC236}">
                <a16:creationId xmlns:a16="http://schemas.microsoft.com/office/drawing/2014/main" id="{60BC64D6-7715-054E-AF11-7FFDBEF3B85F}"/>
              </a:ext>
            </a:extLst>
          </p:cNvPr>
          <p:cNvGrpSpPr>
            <a:grpSpLocks/>
          </p:cNvGrpSpPr>
          <p:nvPr/>
        </p:nvGrpSpPr>
        <p:grpSpPr bwMode="auto">
          <a:xfrm>
            <a:off x="4540462" y="3570656"/>
            <a:ext cx="2987279" cy="284560"/>
            <a:chOff x="2334273" y="4534486"/>
            <a:chExt cx="3981995" cy="378689"/>
          </a:xfrm>
        </p:grpSpPr>
        <p:grpSp>
          <p:nvGrpSpPr>
            <p:cNvPr id="301" name="Group 27">
              <a:extLst>
                <a:ext uri="{FF2B5EF4-FFF2-40B4-BE49-F238E27FC236}">
                  <a16:creationId xmlns:a16="http://schemas.microsoft.com/office/drawing/2014/main" id="{14426F0E-58BD-1040-801B-29B3D72CAFB9}"/>
                </a:ext>
              </a:extLst>
            </p:cNvPr>
            <p:cNvGrpSpPr>
              <a:grpSpLocks/>
            </p:cNvGrpSpPr>
            <p:nvPr/>
          </p:nvGrpSpPr>
          <p:grpSpPr bwMode="auto">
            <a:xfrm>
              <a:off x="3508876" y="4534486"/>
              <a:ext cx="1493249" cy="337908"/>
              <a:chOff x="3508876" y="4414358"/>
              <a:chExt cx="1493249" cy="337908"/>
            </a:xfrm>
          </p:grpSpPr>
          <p:sp>
            <p:nvSpPr>
              <p:cNvPr id="304" name="Rectangle 303">
                <a:extLst>
                  <a:ext uri="{FF2B5EF4-FFF2-40B4-BE49-F238E27FC236}">
                    <a16:creationId xmlns:a16="http://schemas.microsoft.com/office/drawing/2014/main" id="{562BEC04-208B-AF43-8603-4D650744166E}"/>
                  </a:ext>
                </a:extLst>
              </p:cNvPr>
              <p:cNvSpPr/>
              <p:nvPr/>
            </p:nvSpPr>
            <p:spPr>
              <a:xfrm>
                <a:off x="3907074" y="4428619"/>
                <a:ext cx="736407" cy="194890"/>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305" name="Rectangle 298">
                <a:extLst>
                  <a:ext uri="{FF2B5EF4-FFF2-40B4-BE49-F238E27FC236}">
                    <a16:creationId xmlns:a16="http://schemas.microsoft.com/office/drawing/2014/main" id="{4B8356E7-805C-B94C-8997-8E1623302AD2}"/>
                  </a:ext>
                </a:extLst>
              </p:cNvPr>
              <p:cNvSpPr>
                <a:spLocks noChangeArrowheads="1"/>
              </p:cNvSpPr>
              <p:nvPr/>
            </p:nvSpPr>
            <p:spPr bwMode="auto">
              <a:xfrm>
                <a:off x="3863891" y="4478563"/>
                <a:ext cx="737073" cy="196032"/>
              </a:xfrm>
              <a:prstGeom prst="rect">
                <a:avLst/>
              </a:prstGeom>
              <a:solidFill>
                <a:srgbClr val="0000FF"/>
              </a:solidFill>
              <a:ln w="12700">
                <a:solidFill>
                  <a:srgbClr val="000090"/>
                </a:solidFill>
                <a:miter lim="800000"/>
                <a:headEnd/>
                <a:tailEnd/>
              </a:ln>
            </p:spPr>
            <p:txBody>
              <a:bodyPr wrap="none"/>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306" name="Freeform 299">
                <a:extLst>
                  <a:ext uri="{FF2B5EF4-FFF2-40B4-BE49-F238E27FC236}">
                    <a16:creationId xmlns:a16="http://schemas.microsoft.com/office/drawing/2014/main" id="{1BE10154-BCB6-F24B-8AEE-60D80B19309B}"/>
                  </a:ext>
                </a:extLst>
              </p:cNvPr>
              <p:cNvSpPr>
                <a:spLocks/>
              </p:cNvSpPr>
              <p:nvPr/>
            </p:nvSpPr>
            <p:spPr bwMode="auto">
              <a:xfrm>
                <a:off x="3859775" y="4425511"/>
                <a:ext cx="783947" cy="53534"/>
              </a:xfrm>
              <a:custGeom>
                <a:avLst/>
                <a:gdLst>
                  <a:gd name="T0" fmla="*/ 0 w 1223105"/>
                  <a:gd name="T1" fmla="*/ 9475 h 93730"/>
                  <a:gd name="T2" fmla="*/ 11863 w 1223105"/>
                  <a:gd name="T3" fmla="*/ 0 h 93730"/>
                  <a:gd name="T4" fmla="*/ 206422 w 1223105"/>
                  <a:gd name="T5" fmla="*/ 499 h 93730"/>
                  <a:gd name="T6" fmla="*/ 192977 w 1223105"/>
                  <a:gd name="T7" fmla="*/ 9975 h 93730"/>
                  <a:gd name="T8" fmla="*/ 0 w 1223105"/>
                  <a:gd name="T9" fmla="*/ 9475 h 93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105" h="93730">
                    <a:moveTo>
                      <a:pt x="0" y="89042"/>
                    </a:moveTo>
                    <a:lnTo>
                      <a:pt x="70293" y="0"/>
                    </a:lnTo>
                    <a:lnTo>
                      <a:pt x="1223105" y="4687"/>
                    </a:lnTo>
                    <a:lnTo>
                      <a:pt x="1143439" y="93730"/>
                    </a:lnTo>
                    <a:lnTo>
                      <a:pt x="0" y="89042"/>
                    </a:lnTo>
                    <a:close/>
                  </a:path>
                </a:pathLst>
              </a:custGeom>
              <a:solidFill>
                <a:srgbClr val="3366FF"/>
              </a:solidFill>
              <a:ln w="9525">
                <a:solidFill>
                  <a:srgbClr val="000090"/>
                </a:solidFill>
                <a:round/>
                <a:headEnd/>
                <a:tailEnd/>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07" name="Freeform 300">
                <a:extLst>
                  <a:ext uri="{FF2B5EF4-FFF2-40B4-BE49-F238E27FC236}">
                    <a16:creationId xmlns:a16="http://schemas.microsoft.com/office/drawing/2014/main" id="{440256A1-2AE5-1548-8E6E-089AE8C63C4D}"/>
                  </a:ext>
                </a:extLst>
              </p:cNvPr>
              <p:cNvSpPr>
                <a:spLocks/>
              </p:cNvSpPr>
              <p:nvPr/>
            </p:nvSpPr>
            <p:spPr bwMode="auto">
              <a:xfrm rot="21211447" flipV="1">
                <a:off x="4579084" y="4434448"/>
                <a:ext cx="87388" cy="248479"/>
              </a:xfrm>
              <a:custGeom>
                <a:avLst/>
                <a:gdLst>
                  <a:gd name="T0" fmla="*/ 6079 w 136342"/>
                  <a:gd name="T1" fmla="*/ 4406 h 891908"/>
                  <a:gd name="T2" fmla="*/ 0 w 136342"/>
                  <a:gd name="T3" fmla="*/ 0 h 891908"/>
                  <a:gd name="T4" fmla="*/ 17030 w 136342"/>
                  <a:gd name="T5" fmla="*/ 1037 h 891908"/>
                  <a:gd name="T6" fmla="*/ 23010 w 136342"/>
                  <a:gd name="T7" fmla="*/ 5373 h 891908"/>
                  <a:gd name="T8" fmla="*/ 6079 w 136342"/>
                  <a:gd name="T9" fmla="*/ 4406 h 8919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342" h="891908">
                    <a:moveTo>
                      <a:pt x="36019" y="731496"/>
                    </a:moveTo>
                    <a:lnTo>
                      <a:pt x="0" y="1"/>
                    </a:lnTo>
                    <a:lnTo>
                      <a:pt x="100909" y="172120"/>
                    </a:lnTo>
                    <a:lnTo>
                      <a:pt x="136342" y="891907"/>
                    </a:lnTo>
                    <a:lnTo>
                      <a:pt x="36019" y="731496"/>
                    </a:lnTo>
                    <a:close/>
                  </a:path>
                </a:pathLst>
              </a:custGeom>
              <a:solidFill>
                <a:srgbClr val="3366FF"/>
              </a:solidFill>
              <a:ln w="9525">
                <a:solidFill>
                  <a:srgbClr val="000090"/>
                </a:solidFill>
                <a:round/>
                <a:headEnd/>
                <a:tailEnd/>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08" name="TextBox 296">
                <a:extLst>
                  <a:ext uri="{FF2B5EF4-FFF2-40B4-BE49-F238E27FC236}">
                    <a16:creationId xmlns:a16="http://schemas.microsoft.com/office/drawing/2014/main" id="{6ED803C2-8474-FE4B-A4EC-6A4A5A09C26A}"/>
                  </a:ext>
                </a:extLst>
              </p:cNvPr>
              <p:cNvSpPr txBox="1">
                <a:spLocks noChangeArrowheads="1"/>
              </p:cNvSpPr>
              <p:nvPr/>
            </p:nvSpPr>
            <p:spPr bwMode="auto">
              <a:xfrm>
                <a:off x="3508876" y="4414358"/>
                <a:ext cx="1493249" cy="33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FFFFFF"/>
                    </a:solidFill>
                  </a:rPr>
                  <a:t>ECE=</a:t>
                </a:r>
                <a:r>
                  <a:rPr lang="en-US" altLang="en-US" sz="1050" kern="0">
                    <a:solidFill>
                      <a:srgbClr val="FF0000"/>
                    </a:solidFill>
                  </a:rPr>
                  <a:t>1</a:t>
                </a:r>
              </a:p>
            </p:txBody>
          </p:sp>
        </p:grpSp>
        <p:cxnSp>
          <p:nvCxnSpPr>
            <p:cNvPr id="302" name="Straight Arrow Connector 294">
              <a:extLst>
                <a:ext uri="{FF2B5EF4-FFF2-40B4-BE49-F238E27FC236}">
                  <a16:creationId xmlns:a16="http://schemas.microsoft.com/office/drawing/2014/main" id="{0333EB21-19EB-154E-B507-83BF3413D133}"/>
                </a:ext>
              </a:extLst>
            </p:cNvPr>
            <p:cNvCxnSpPr>
              <a:cxnSpLocks noChangeShapeType="1"/>
            </p:cNvCxnSpPr>
            <p:nvPr/>
          </p:nvCxnSpPr>
          <p:spPr bwMode="auto">
            <a:xfrm flipH="1" flipV="1">
              <a:off x="3801047" y="4905427"/>
              <a:ext cx="697737" cy="7748"/>
            </a:xfrm>
            <a:prstGeom prst="straightConnector1">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Straight Arrow Connector 25">
              <a:extLst>
                <a:ext uri="{FF2B5EF4-FFF2-40B4-BE49-F238E27FC236}">
                  <a16:creationId xmlns:a16="http://schemas.microsoft.com/office/drawing/2014/main" id="{84C1CFE8-8FA7-D24B-BB80-A5D410D91E1F}"/>
                </a:ext>
              </a:extLst>
            </p:cNvPr>
            <p:cNvCxnSpPr>
              <a:cxnSpLocks noChangeShapeType="1"/>
            </p:cNvCxnSpPr>
            <p:nvPr/>
          </p:nvCxnSpPr>
          <p:spPr bwMode="auto">
            <a:xfrm flipH="1">
              <a:off x="2334273" y="4839428"/>
              <a:ext cx="3981995" cy="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 name="Group 308">
            <a:extLst>
              <a:ext uri="{FF2B5EF4-FFF2-40B4-BE49-F238E27FC236}">
                <a16:creationId xmlns:a16="http://schemas.microsoft.com/office/drawing/2014/main" id="{E9859027-FE60-9841-9FE7-A58E608A269A}"/>
              </a:ext>
            </a:extLst>
          </p:cNvPr>
          <p:cNvGrpSpPr>
            <a:grpSpLocks/>
          </p:cNvGrpSpPr>
          <p:nvPr/>
        </p:nvGrpSpPr>
        <p:grpSpPr bwMode="auto">
          <a:xfrm>
            <a:off x="3443874" y="4791051"/>
            <a:ext cx="915636" cy="369687"/>
            <a:chOff x="872227" y="6160831"/>
            <a:chExt cx="1220749" cy="493197"/>
          </a:xfrm>
        </p:grpSpPr>
        <p:sp>
          <p:nvSpPr>
            <p:cNvPr id="310" name="TextBox 29">
              <a:extLst>
                <a:ext uri="{FF2B5EF4-FFF2-40B4-BE49-F238E27FC236}">
                  <a16:creationId xmlns:a16="http://schemas.microsoft.com/office/drawing/2014/main" id="{82440900-2334-F946-90EB-5FA8637ADF05}"/>
                </a:ext>
              </a:extLst>
            </p:cNvPr>
            <p:cNvSpPr txBox="1">
              <a:spLocks noChangeArrowheads="1"/>
            </p:cNvSpPr>
            <p:nvPr/>
          </p:nvSpPr>
          <p:spPr bwMode="auto">
            <a:xfrm>
              <a:off x="872227" y="6315280"/>
              <a:ext cx="1220749" cy="33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000000"/>
                  </a:solidFill>
                </a:rPr>
                <a:t>IP datagram</a:t>
              </a:r>
            </a:p>
          </p:txBody>
        </p:sp>
        <p:cxnSp>
          <p:nvCxnSpPr>
            <p:cNvPr id="311" name="Straight Connector 31">
              <a:extLst>
                <a:ext uri="{FF2B5EF4-FFF2-40B4-BE49-F238E27FC236}">
                  <a16:creationId xmlns:a16="http://schemas.microsoft.com/office/drawing/2014/main" id="{80F4CA72-3CF5-FA41-9EB4-A49E55C16864}"/>
                </a:ext>
              </a:extLst>
            </p:cNvPr>
            <p:cNvCxnSpPr>
              <a:cxnSpLocks noChangeShapeType="1"/>
            </p:cNvCxnSpPr>
            <p:nvPr/>
          </p:nvCxnSpPr>
          <p:spPr bwMode="auto">
            <a:xfrm flipH="1">
              <a:off x="1785033" y="6160831"/>
              <a:ext cx="274620" cy="240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2" name="Group 311">
            <a:extLst>
              <a:ext uri="{FF2B5EF4-FFF2-40B4-BE49-F238E27FC236}">
                <a16:creationId xmlns:a16="http://schemas.microsoft.com/office/drawing/2014/main" id="{D82A29D1-4C9E-CE44-A5D6-40B408BEA390}"/>
              </a:ext>
            </a:extLst>
          </p:cNvPr>
          <p:cNvGrpSpPr>
            <a:grpSpLocks/>
          </p:cNvGrpSpPr>
          <p:nvPr/>
        </p:nvGrpSpPr>
        <p:grpSpPr bwMode="auto">
          <a:xfrm>
            <a:off x="6173564" y="3167035"/>
            <a:ext cx="1247457" cy="386953"/>
            <a:chOff x="4510678" y="3996483"/>
            <a:chExt cx="1663399" cy="514832"/>
          </a:xfrm>
        </p:grpSpPr>
        <p:sp>
          <p:nvSpPr>
            <p:cNvPr id="313" name="TextBox 312">
              <a:extLst>
                <a:ext uri="{FF2B5EF4-FFF2-40B4-BE49-F238E27FC236}">
                  <a16:creationId xmlns:a16="http://schemas.microsoft.com/office/drawing/2014/main" id="{17530F4E-F3B8-5644-978B-F46D05030A46}"/>
                </a:ext>
              </a:extLst>
            </p:cNvPr>
            <p:cNvSpPr txBox="1">
              <a:spLocks noChangeArrowheads="1"/>
            </p:cNvSpPr>
            <p:nvPr/>
          </p:nvSpPr>
          <p:spPr bwMode="auto">
            <a:xfrm>
              <a:off x="4510678" y="3996483"/>
              <a:ext cx="1663399" cy="33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000000"/>
                  </a:solidFill>
                </a:rPr>
                <a:t>TCP ACK segment</a:t>
              </a:r>
            </a:p>
          </p:txBody>
        </p:sp>
        <p:cxnSp>
          <p:nvCxnSpPr>
            <p:cNvPr id="314" name="Straight Connector 313">
              <a:extLst>
                <a:ext uri="{FF2B5EF4-FFF2-40B4-BE49-F238E27FC236}">
                  <a16:creationId xmlns:a16="http://schemas.microsoft.com/office/drawing/2014/main" id="{6343044A-858C-F34D-BCBF-FD46442A2B7E}"/>
                </a:ext>
              </a:extLst>
            </p:cNvPr>
            <p:cNvCxnSpPr>
              <a:cxnSpLocks noChangeShapeType="1"/>
            </p:cNvCxnSpPr>
            <p:nvPr/>
          </p:nvCxnSpPr>
          <p:spPr bwMode="auto">
            <a:xfrm flipH="1">
              <a:off x="4632144" y="4271060"/>
              <a:ext cx="274620" cy="240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02864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wipe(left)">
                                      <p:cBhvr>
                                        <p:cTn id="15" dur="500"/>
                                        <p:tgtEl>
                                          <p:spTgt spid="28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09"/>
                                        </p:tgtEl>
                                        <p:attrNameLst>
                                          <p:attrName>style.visibility</p:attrName>
                                        </p:attrNameLst>
                                      </p:cBhvr>
                                      <p:to>
                                        <p:strVal val="visible"/>
                                      </p:to>
                                    </p:set>
                                    <p:animEffect transition="in" filter="dissolve">
                                      <p:cBhvr>
                                        <p:cTn id="19" dur="500"/>
                                        <p:tgtEl>
                                          <p:spTgt spid="30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dissolve">
                                      <p:cBhvr>
                                        <p:cTn id="24" dur="500"/>
                                        <p:tgtEl>
                                          <p:spTgt spid="6">
                                            <p:txEl>
                                              <p:pRg st="3" end="3"/>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wipe(left)">
                                      <p:cBhvr>
                                        <p:cTn id="28" dur="500"/>
                                        <p:tgtEl>
                                          <p:spTgt spid="29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dissolve">
                                      <p:cBhvr>
                                        <p:cTn id="33" dur="500"/>
                                        <p:tgtEl>
                                          <p:spTgt spid="6">
                                            <p:txEl>
                                              <p:pRg st="4" end="4"/>
                                            </p:txEl>
                                          </p:spTgt>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wipe(right)">
                                      <p:cBhvr>
                                        <p:cTn id="37" dur="500"/>
                                        <p:tgtEl>
                                          <p:spTgt spid="300"/>
                                        </p:tgtEl>
                                      </p:cBhvr>
                                    </p:animEffect>
                                  </p:childTnLst>
                                </p:cTn>
                              </p:par>
                              <p:par>
                                <p:cTn id="38" presetID="9" presetClass="entr" presetSubtype="0" fill="hold" nodeType="withEffect">
                                  <p:stCondLst>
                                    <p:cond delay="0"/>
                                  </p:stCondLst>
                                  <p:childTnLst>
                                    <p:set>
                                      <p:cBhvr>
                                        <p:cTn id="39" dur="1" fill="hold">
                                          <p:stCondLst>
                                            <p:cond delay="0"/>
                                          </p:stCondLst>
                                        </p:cTn>
                                        <p:tgtEl>
                                          <p:spTgt spid="312"/>
                                        </p:tgtEl>
                                        <p:attrNameLst>
                                          <p:attrName>style.visibility</p:attrName>
                                        </p:attrNameLst>
                                      </p:cBhvr>
                                      <p:to>
                                        <p:strVal val="visible"/>
                                      </p:to>
                                    </p:set>
                                    <p:animEffect transition="in" filter="dissolve">
                                      <p:cBhvr>
                                        <p:cTn id="40" dur="500"/>
                                        <p:tgtEl>
                                          <p:spTgt spid="3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dissolve">
                                      <p:cBhvr>
                                        <p:cTn id="4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53915" y="217917"/>
            <a:ext cx="8544983" cy="670967"/>
          </a:xfrm>
        </p:spPr>
        <p:txBody>
          <a:bodyPr>
            <a:normAutofit/>
          </a:bodyPr>
          <a:lstStyle/>
          <a:p>
            <a:pPr algn="ctr"/>
            <a:r>
              <a:rPr lang="en-US" sz="3600" dirty="0"/>
              <a:t>Explicit congestion notification </a:t>
            </a:r>
            <a:r>
              <a:rPr lang="en-US" sz="2700" dirty="0"/>
              <a:t>(ECN)</a:t>
            </a:r>
            <a:endParaRPr lang="en-US" sz="3300" dirty="0"/>
          </a:p>
        </p:txBody>
      </p:sp>
      <p:sp>
        <p:nvSpPr>
          <p:cNvPr id="181" name="Rectangle 4">
            <a:extLst>
              <a:ext uri="{FF2B5EF4-FFF2-40B4-BE49-F238E27FC236}">
                <a16:creationId xmlns:a16="http://schemas.microsoft.com/office/drawing/2014/main" id="{1438C6A7-F9CB-854D-92BB-74AFAE175928}"/>
              </a:ext>
            </a:extLst>
          </p:cNvPr>
          <p:cNvSpPr>
            <a:spLocks noChangeArrowheads="1"/>
          </p:cNvSpPr>
          <p:nvPr/>
        </p:nvSpPr>
        <p:spPr bwMode="auto">
          <a:xfrm>
            <a:off x="8652689" y="1440417"/>
            <a:ext cx="2963465" cy="3618309"/>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5">
            <a:extLst>
              <a:ext uri="{FF2B5EF4-FFF2-40B4-BE49-F238E27FC236}">
                <a16:creationId xmlns:a16="http://schemas.microsoft.com/office/drawing/2014/main" id="{21D47CEF-020C-9C44-AB75-DA719011CBEF}"/>
              </a:ext>
            </a:extLst>
          </p:cNvPr>
          <p:cNvSpPr>
            <a:spLocks noChangeArrowheads="1"/>
          </p:cNvSpPr>
          <p:nvPr/>
        </p:nvSpPr>
        <p:spPr bwMode="auto">
          <a:xfrm>
            <a:off x="8588396" y="1527331"/>
            <a:ext cx="2963465" cy="360402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3" name="Group 182">
            <a:extLst>
              <a:ext uri="{FF2B5EF4-FFF2-40B4-BE49-F238E27FC236}">
                <a16:creationId xmlns:a16="http://schemas.microsoft.com/office/drawing/2014/main" id="{A0F66122-9E4A-7644-B40C-189BABEA3388}"/>
              </a:ext>
            </a:extLst>
          </p:cNvPr>
          <p:cNvGrpSpPr/>
          <p:nvPr/>
        </p:nvGrpSpPr>
        <p:grpSpPr>
          <a:xfrm>
            <a:off x="8649175" y="1516348"/>
            <a:ext cx="2697564" cy="327006"/>
            <a:chOff x="4427390" y="1661303"/>
            <a:chExt cx="3596753" cy="436008"/>
          </a:xfrm>
        </p:grpSpPr>
        <p:sp>
          <p:nvSpPr>
            <p:cNvPr id="184"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27390" y="1661303"/>
              <a:ext cx="1800067"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Source port #</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85"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486968" y="1666424"/>
              <a:ext cx="1537175"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err="1">
                  <a:solidFill>
                    <a:srgbClr val="000000"/>
                  </a:solidFill>
                  <a:latin typeface="Avenir Book" panose="020B0503020203020204" pitchFamily="34" charset="-78"/>
                  <a:cs typeface="Avenir Book" panose="020B0503020203020204" pitchFamily="34" charset="-78"/>
                </a:rPr>
                <a:t>Dest</a:t>
              </a:r>
              <a:r>
                <a:rPr lang="en-US" sz="1500" dirty="0">
                  <a:solidFill>
                    <a:srgbClr val="000000"/>
                  </a:solidFill>
                  <a:latin typeface="Avenir Book" panose="020B0503020203020204" pitchFamily="34" charset="-78"/>
                  <a:cs typeface="Avenir Book" panose="020B0503020203020204" pitchFamily="34" charset="-78"/>
                </a:rPr>
                <a:t> port #</a:t>
              </a:r>
              <a:endParaRPr lang="en-US" sz="1350" dirty="0">
                <a:solidFill>
                  <a:srgbClr val="000000"/>
                </a:solidFill>
                <a:latin typeface="Avenir Book" panose="020B0503020203020204" pitchFamily="34" charset="-78"/>
                <a:cs typeface="Avenir Book" panose="020B0503020203020204" pitchFamily="34" charset="-78"/>
              </a:endParaRPr>
            </a:p>
          </p:txBody>
        </p:sp>
      </p:grpSp>
      <p:sp>
        <p:nvSpPr>
          <p:cNvPr id="186" name="Line 8">
            <a:extLst>
              <a:ext uri="{FF2B5EF4-FFF2-40B4-BE49-F238E27FC236}">
                <a16:creationId xmlns:a16="http://schemas.microsoft.com/office/drawing/2014/main" id="{BDC40F37-DD1A-6848-AB76-2EA7683B9566}"/>
              </a:ext>
            </a:extLst>
          </p:cNvPr>
          <p:cNvSpPr>
            <a:spLocks noChangeShapeType="1"/>
          </p:cNvSpPr>
          <p:nvPr/>
        </p:nvSpPr>
        <p:spPr bwMode="auto">
          <a:xfrm>
            <a:off x="8590776" y="1808319"/>
            <a:ext cx="2959894" cy="3572"/>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Line 9">
            <a:extLst>
              <a:ext uri="{FF2B5EF4-FFF2-40B4-BE49-F238E27FC236}">
                <a16:creationId xmlns:a16="http://schemas.microsoft.com/office/drawing/2014/main" id="{92C91585-33BC-084B-A3CF-F5A7CD082B67}"/>
              </a:ext>
            </a:extLst>
          </p:cNvPr>
          <p:cNvSpPr>
            <a:spLocks noChangeShapeType="1"/>
          </p:cNvSpPr>
          <p:nvPr/>
        </p:nvSpPr>
        <p:spPr bwMode="auto">
          <a:xfrm flipV="1">
            <a:off x="8586014" y="2092878"/>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8" name="Group 187">
            <a:extLst>
              <a:ext uri="{FF2B5EF4-FFF2-40B4-BE49-F238E27FC236}">
                <a16:creationId xmlns:a16="http://schemas.microsoft.com/office/drawing/2014/main" id="{8552304C-19AC-C84B-842E-CBCC3EA9E153}"/>
              </a:ext>
            </a:extLst>
          </p:cNvPr>
          <p:cNvGrpSpPr/>
          <p:nvPr/>
        </p:nvGrpSpPr>
        <p:grpSpPr>
          <a:xfrm>
            <a:off x="8571726" y="1129663"/>
            <a:ext cx="2951559" cy="300082"/>
            <a:chOff x="4324123" y="1145724"/>
            <a:chExt cx="3935412" cy="400108"/>
          </a:xfrm>
        </p:grpSpPr>
        <p:sp>
          <p:nvSpPr>
            <p:cNvPr id="189"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791512" y="1145724"/>
              <a:ext cx="938720" cy="4001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32 bits</a:t>
              </a:r>
              <a:endParaRPr lang="en-US" sz="1800">
                <a:solidFill>
                  <a:srgbClr val="000000"/>
                </a:solidFill>
                <a:latin typeface="Avenir Book" panose="020B0503020203020204" pitchFamily="34" charset="-78"/>
                <a:cs typeface="Avenir Book" panose="020B0503020203020204" pitchFamily="34" charset="-78"/>
              </a:endParaRPr>
            </a:p>
          </p:txBody>
        </p:sp>
        <p:sp>
          <p:nvSpPr>
            <p:cNvPr id="190"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1"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2"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8593158" y="2378628"/>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3"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8589584" y="2675093"/>
            <a:ext cx="2963466"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4"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8586014" y="2967987"/>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8586014" y="3389468"/>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6"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10056435" y="2381010"/>
            <a:ext cx="3572" cy="583406"/>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9580184" y="2381009"/>
            <a:ext cx="0" cy="29408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9464694" y="237743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9345632" y="2384582"/>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8770852" y="2387583"/>
            <a:ext cx="433132" cy="3277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not</a:t>
            </a:r>
          </a:p>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used</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201"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8863958" y="237743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3"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10095620" y="2383389"/>
            <a:ext cx="1383713"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receive window</a:t>
            </a:r>
          </a:p>
        </p:txBody>
      </p:sp>
      <p:sp>
        <p:nvSpPr>
          <p:cNvPr id="207"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9063455" y="1792841"/>
            <a:ext cx="1864519"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Sequence number</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211"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9142882" y="3731183"/>
            <a:ext cx="2045017" cy="5539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Application data </a:t>
            </a:r>
          </a:p>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(variable length)</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214" name="Group 213">
            <a:extLst>
              <a:ext uri="{FF2B5EF4-FFF2-40B4-BE49-F238E27FC236}">
                <a16:creationId xmlns:a16="http://schemas.microsoft.com/office/drawing/2014/main" id="{BF59DCBE-5CE4-3C4C-AE43-7FF674B5D23E}"/>
              </a:ext>
            </a:extLst>
          </p:cNvPr>
          <p:cNvGrpSpPr/>
          <p:nvPr/>
        </p:nvGrpSpPr>
        <p:grpSpPr>
          <a:xfrm>
            <a:off x="8772810" y="2083486"/>
            <a:ext cx="2557463" cy="605487"/>
            <a:chOff x="4592235" y="2417486"/>
            <a:chExt cx="3409951" cy="807315"/>
          </a:xfrm>
        </p:grpSpPr>
        <p:sp>
          <p:nvSpPr>
            <p:cNvPr id="215"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05299" y="2855469"/>
              <a:ext cx="38728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A</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217"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92235" y="2417486"/>
              <a:ext cx="3409951"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Acknowledgement number</a:t>
              </a:r>
            </a:p>
          </p:txBody>
        </p:sp>
      </p:grpSp>
      <p:sp>
        <p:nvSpPr>
          <p:cNvPr id="222"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8951406" y="3015219"/>
            <a:ext cx="2236494"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options (variable length)</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226"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8502292" y="2390608"/>
            <a:ext cx="442750" cy="3277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lnSpc>
                <a:spcPct val="85000"/>
              </a:lnSpc>
              <a:spcBef>
                <a:spcPct val="0"/>
              </a:spcBef>
              <a:spcAft>
                <a:spcPct val="0"/>
              </a:spcAft>
              <a:defRPr/>
            </a:pPr>
            <a:r>
              <a:rPr lang="en-US" sz="900" dirty="0" err="1">
                <a:solidFill>
                  <a:srgbClr val="000000"/>
                </a:solidFill>
                <a:latin typeface="Avenir Book" panose="020B0503020203020204" pitchFamily="34" charset="-78"/>
                <a:cs typeface="Avenir Book" panose="020B0503020203020204" pitchFamily="34" charset="-78"/>
              </a:rPr>
              <a:t>len</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230"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8897106" y="2672714"/>
            <a:ext cx="963726"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checksum</a:t>
            </a:r>
          </a:p>
        </p:txBody>
      </p:sp>
      <p:sp>
        <p:nvSpPr>
          <p:cNvPr id="275"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10045720" y="1529900"/>
            <a:ext cx="1321" cy="27388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9941666" y="2373866"/>
            <a:ext cx="0" cy="29408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9823326" y="237743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9701414" y="237743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15" name="Group 314">
            <a:extLst>
              <a:ext uri="{FF2B5EF4-FFF2-40B4-BE49-F238E27FC236}">
                <a16:creationId xmlns:a16="http://schemas.microsoft.com/office/drawing/2014/main" id="{879AF9A6-0FEF-B247-BE32-9C9E788D06B7}"/>
              </a:ext>
            </a:extLst>
          </p:cNvPr>
          <p:cNvGrpSpPr/>
          <p:nvPr/>
        </p:nvGrpSpPr>
        <p:grpSpPr>
          <a:xfrm>
            <a:off x="9633417" y="2418335"/>
            <a:ext cx="497571" cy="277469"/>
            <a:chOff x="5739711" y="2863949"/>
            <a:chExt cx="663428" cy="369958"/>
          </a:xfrm>
        </p:grpSpPr>
        <p:sp>
          <p:nvSpPr>
            <p:cNvPr id="316"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43638" y="2864576"/>
              <a:ext cx="359501"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F</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317"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899056" y="2863949"/>
              <a:ext cx="359501"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S</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318"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39711" y="2863950"/>
              <a:ext cx="368051"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R</a:t>
              </a:r>
              <a:endParaRPr lang="en-US" sz="1800" dirty="0">
                <a:solidFill>
                  <a:srgbClr val="000000"/>
                </a:solidFill>
                <a:latin typeface="Avenir Book" panose="020B0503020203020204" pitchFamily="34" charset="-78"/>
                <a:cs typeface="Avenir Book" panose="020B0503020203020204" pitchFamily="34" charset="-78"/>
              </a:endParaRPr>
            </a:p>
          </p:txBody>
        </p:sp>
      </p:grpSp>
      <p:grpSp>
        <p:nvGrpSpPr>
          <p:cNvPr id="319" name="Group 318">
            <a:extLst>
              <a:ext uri="{FF2B5EF4-FFF2-40B4-BE49-F238E27FC236}">
                <a16:creationId xmlns:a16="http://schemas.microsoft.com/office/drawing/2014/main" id="{3AF86AF7-F0A9-0D49-BD66-0BCBA2EFC273}"/>
              </a:ext>
            </a:extLst>
          </p:cNvPr>
          <p:cNvGrpSpPr/>
          <p:nvPr/>
        </p:nvGrpSpPr>
        <p:grpSpPr>
          <a:xfrm>
            <a:off x="9259701" y="2415337"/>
            <a:ext cx="2307337" cy="564601"/>
            <a:chOff x="5241421" y="2859957"/>
            <a:chExt cx="3076448" cy="752801"/>
          </a:xfrm>
        </p:grpSpPr>
        <p:sp>
          <p:nvSpPr>
            <p:cNvPr id="320"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366054" y="3212649"/>
              <a:ext cx="1951815"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err="1">
                  <a:solidFill>
                    <a:prstClr val="white">
                      <a:lumMod val="75000"/>
                    </a:prstClr>
                  </a:solidFill>
                  <a:latin typeface="Avenir Book" panose="020B0503020203020204" pitchFamily="34" charset="-78"/>
                  <a:cs typeface="Avenir Book" panose="020B0503020203020204" pitchFamily="34" charset="-78"/>
                </a:rPr>
                <a:t>Urg</a:t>
              </a:r>
              <a:r>
                <a:rPr lang="en-US" sz="1350" dirty="0">
                  <a:solidFill>
                    <a:prstClr val="white">
                      <a:lumMod val="75000"/>
                    </a:prstClr>
                  </a:solidFill>
                  <a:latin typeface="Avenir Book" panose="020B0503020203020204" pitchFamily="34" charset="-78"/>
                  <a:cs typeface="Avenir Book" panose="020B0503020203020204" pitchFamily="34" charset="-78"/>
                </a:rPr>
                <a:t> data pointer</a:t>
              </a:r>
            </a:p>
          </p:txBody>
        </p:sp>
        <p:grpSp>
          <p:nvGrpSpPr>
            <p:cNvPr id="321" name="Group 320">
              <a:extLst>
                <a:ext uri="{FF2B5EF4-FFF2-40B4-BE49-F238E27FC236}">
                  <a16:creationId xmlns:a16="http://schemas.microsoft.com/office/drawing/2014/main" id="{B4F94C5D-E8AA-B440-8C55-70C383D81C15}"/>
                </a:ext>
              </a:extLst>
            </p:cNvPr>
            <p:cNvGrpSpPr/>
            <p:nvPr/>
          </p:nvGrpSpPr>
          <p:grpSpPr>
            <a:xfrm>
              <a:off x="5241421" y="2859957"/>
              <a:ext cx="700078" cy="376473"/>
              <a:chOff x="5491942" y="3067992"/>
              <a:chExt cx="700078" cy="376473"/>
            </a:xfrm>
          </p:grpSpPr>
          <p:sp>
            <p:nvSpPr>
              <p:cNvPr id="322"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28245" y="3067992"/>
                <a:ext cx="36377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P</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sp>
            <p:nvSpPr>
              <p:cNvPr id="323"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491942" y="3075133"/>
                <a:ext cx="38728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U</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grpSp>
      </p:grpSp>
      <p:sp>
        <p:nvSpPr>
          <p:cNvPr id="324"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9107362" y="2386231"/>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5"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9227653" y="2379507"/>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6" name="Group 325">
            <a:extLst>
              <a:ext uri="{FF2B5EF4-FFF2-40B4-BE49-F238E27FC236}">
                <a16:creationId xmlns:a16="http://schemas.microsoft.com/office/drawing/2014/main" id="{EDC6B1EF-A64F-C94C-81C5-7457A0FFD99A}"/>
              </a:ext>
            </a:extLst>
          </p:cNvPr>
          <p:cNvGrpSpPr/>
          <p:nvPr/>
        </p:nvGrpSpPr>
        <p:grpSpPr>
          <a:xfrm>
            <a:off x="5745205" y="2411019"/>
            <a:ext cx="3673713" cy="555152"/>
            <a:chOff x="555427" y="2854199"/>
            <a:chExt cx="4898285" cy="740202"/>
          </a:xfrm>
        </p:grpSpPr>
        <p:grpSp>
          <p:nvGrpSpPr>
            <p:cNvPr id="327" name="Group 326">
              <a:extLst>
                <a:ext uri="{FF2B5EF4-FFF2-40B4-BE49-F238E27FC236}">
                  <a16:creationId xmlns:a16="http://schemas.microsoft.com/office/drawing/2014/main" id="{A2C55822-331C-DB41-AB07-59E5BF177405}"/>
                </a:ext>
              </a:extLst>
            </p:cNvPr>
            <p:cNvGrpSpPr/>
            <p:nvPr/>
          </p:nvGrpSpPr>
          <p:grpSpPr>
            <a:xfrm>
              <a:off x="4915157" y="2863950"/>
              <a:ext cx="538555" cy="369332"/>
              <a:chOff x="4915157" y="2863950"/>
              <a:chExt cx="538555" cy="369332"/>
            </a:xfrm>
          </p:grpSpPr>
          <p:sp>
            <p:nvSpPr>
              <p:cNvPr id="330"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15157" y="2863950"/>
                <a:ext cx="3915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C</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33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085662" y="2863950"/>
                <a:ext cx="36805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E</a:t>
                </a:r>
                <a:endParaRPr lang="en-US" sz="1800" dirty="0">
                  <a:solidFill>
                    <a:srgbClr val="000000"/>
                  </a:solidFill>
                  <a:latin typeface="Avenir Book" panose="020B0503020203020204" pitchFamily="34" charset="-78"/>
                  <a:cs typeface="Avenir Book" panose="020B0503020203020204" pitchFamily="34" charset="-78"/>
                </a:endParaRPr>
              </a:p>
            </p:txBody>
          </p:sp>
        </p:grpSp>
        <p:sp>
          <p:nvSpPr>
            <p:cNvPr id="328"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555427" y="2854199"/>
              <a:ext cx="3734210" cy="7402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C, </a:t>
              </a:r>
              <a:r>
                <a:rPr lang="en-US" sz="1800" dirty="0" smtClean="0">
                  <a:solidFill>
                    <a:srgbClr val="000000"/>
                  </a:solidFill>
                  <a:latin typeface="Avenir Book" panose="020B0503020203020204" pitchFamily="34" charset="-78"/>
                  <a:cs typeface="Avenir Book" panose="020B0503020203020204" pitchFamily="34" charset="-78"/>
                </a:rPr>
                <a:t>E:</a:t>
              </a:r>
            </a:p>
            <a:p>
              <a:pPr algn="ctr" defTabSz="685800" eaLnBrk="0" fontAlgn="base" hangingPunct="0">
                <a:lnSpc>
                  <a:spcPct val="90000"/>
                </a:lnSpc>
                <a:spcBef>
                  <a:spcPct val="0"/>
                </a:spcBef>
                <a:spcAft>
                  <a:spcPct val="0"/>
                </a:spcAft>
                <a:defRPr/>
              </a:pPr>
              <a:r>
                <a:rPr lang="en-US" sz="1500" dirty="0" smtClean="0">
                  <a:solidFill>
                    <a:srgbClr val="000000"/>
                  </a:solidFill>
                  <a:latin typeface="Avenir Book" panose="020B0503020203020204" pitchFamily="34" charset="-78"/>
                  <a:cs typeface="Avenir Book" panose="020B0503020203020204" pitchFamily="34" charset="-78"/>
                </a:rPr>
                <a:t>congestion </a:t>
              </a:r>
              <a:r>
                <a:rPr lang="en-US" sz="1500" dirty="0">
                  <a:solidFill>
                    <a:srgbClr val="000000"/>
                  </a:solidFill>
                  <a:latin typeface="Avenir Book" panose="020B0503020203020204" pitchFamily="34" charset="-78"/>
                  <a:cs typeface="Avenir Book" panose="020B0503020203020204" pitchFamily="34" charset="-78"/>
                </a:rPr>
                <a:t>notification</a:t>
              </a:r>
              <a:endParaRPr lang="en-US" sz="1800" dirty="0">
                <a:solidFill>
                  <a:srgbClr val="000000"/>
                </a:solidFill>
                <a:latin typeface="Avenir Book" panose="020B0503020203020204" pitchFamily="34" charset="-78"/>
                <a:cs typeface="Avenir Book" panose="020B0503020203020204" pitchFamily="34" charset="-78"/>
              </a:endParaRPr>
            </a:p>
          </p:txBody>
        </p:sp>
      </p:grpSp>
      <p:grpSp>
        <p:nvGrpSpPr>
          <p:cNvPr id="333" name="Group 55">
            <a:extLst>
              <a:ext uri="{FF2B5EF4-FFF2-40B4-BE49-F238E27FC236}">
                <a16:creationId xmlns:a16="http://schemas.microsoft.com/office/drawing/2014/main" id="{096C3C5A-67A4-3541-9E14-6812D63272DC}"/>
              </a:ext>
            </a:extLst>
          </p:cNvPr>
          <p:cNvGrpSpPr>
            <a:grpSpLocks/>
          </p:cNvGrpSpPr>
          <p:nvPr/>
        </p:nvGrpSpPr>
        <p:grpSpPr bwMode="auto">
          <a:xfrm>
            <a:off x="959719" y="960608"/>
            <a:ext cx="3030141" cy="3994547"/>
            <a:chOff x="1929" y="607"/>
            <a:chExt cx="2545" cy="3355"/>
          </a:xfrm>
        </p:grpSpPr>
        <p:sp>
          <p:nvSpPr>
            <p:cNvPr id="334"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35"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36"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337"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8"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9"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40"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1"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2"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43"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344"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6"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347"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348"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49"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50"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51"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2"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3"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4"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355"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7"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358"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9"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0"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1"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362"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3"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04"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05"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18" name="Group 58">
            <a:extLst>
              <a:ext uri="{FF2B5EF4-FFF2-40B4-BE49-F238E27FC236}">
                <a16:creationId xmlns:a16="http://schemas.microsoft.com/office/drawing/2014/main" id="{48A836F1-05EC-DE4D-B1B8-1C5131E8EA97}"/>
              </a:ext>
            </a:extLst>
          </p:cNvPr>
          <p:cNvGrpSpPr>
            <a:grpSpLocks/>
          </p:cNvGrpSpPr>
          <p:nvPr/>
        </p:nvGrpSpPr>
        <p:grpSpPr bwMode="auto">
          <a:xfrm>
            <a:off x="2120583" y="1260649"/>
            <a:ext cx="3651650" cy="877494"/>
            <a:chOff x="2904" y="859"/>
            <a:chExt cx="3067" cy="737"/>
          </a:xfrm>
        </p:grpSpPr>
        <p:sp>
          <p:nvSpPr>
            <p:cNvPr id="419"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4680" y="859"/>
              <a:ext cx="129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“type” of service:</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diffserv (0:5)</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ECN (6:7)</a:t>
              </a:r>
            </a:p>
            <a:p>
              <a:pPr algn="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 </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420" name="Line 36">
              <a:extLst>
                <a:ext uri="{FF2B5EF4-FFF2-40B4-BE49-F238E27FC236}">
                  <a16:creationId xmlns:a16="http://schemas.microsoft.com/office/drawing/2014/main" id="{F3ABE1B3-92EF-EE40-8416-0B8D319EE942}"/>
                </a:ext>
              </a:extLst>
            </p:cNvPr>
            <p:cNvSpPr>
              <a:spLocks noChangeShapeType="1"/>
            </p:cNvSpPr>
            <p:nvPr/>
          </p:nvSpPr>
          <p:spPr bwMode="auto">
            <a:xfrm flipH="1">
              <a:off x="2904" y="1099"/>
              <a:ext cx="1865" cy="1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38"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7981300" y="2627958"/>
            <a:ext cx="1297485" cy="5384"/>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38610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152400"/>
            <a:ext cx="8229600" cy="628996"/>
          </a:xfrm>
        </p:spPr>
        <p:txBody>
          <a:bodyPr>
            <a:normAutofit fontScale="90000"/>
          </a:bodyPr>
          <a:lstStyle/>
          <a:p>
            <a:r>
              <a:rPr lang="en-US" dirty="0" smtClean="0"/>
              <a:t>DCTCP: Two </a:t>
            </a:r>
            <a:r>
              <a:rPr lang="en-US" dirty="0"/>
              <a:t>Key Ideas</a:t>
            </a:r>
          </a:p>
        </p:txBody>
      </p:sp>
      <p:sp>
        <p:nvSpPr>
          <p:cNvPr id="5" name="Content Placeholder 4"/>
          <p:cNvSpPr>
            <a:spLocks noGrp="1"/>
          </p:cNvSpPr>
          <p:nvPr>
            <p:ph idx="1"/>
          </p:nvPr>
        </p:nvSpPr>
        <p:spPr>
          <a:xfrm>
            <a:off x="1676400" y="584662"/>
            <a:ext cx="8991600" cy="3505200"/>
          </a:xfrm>
        </p:spPr>
        <p:txBody>
          <a:bodyPr>
            <a:noAutofit/>
          </a:bodyPr>
          <a:lstStyle/>
          <a:p>
            <a:pPr>
              <a:buNone/>
            </a:pPr>
            <a:endParaRPr lang="en-US" sz="2000" dirty="0"/>
          </a:p>
          <a:p>
            <a:pPr marL="457200" indent="-457200">
              <a:buFont typeface="+mj-lt"/>
              <a:buAutoNum type="arabicPeriod"/>
            </a:pPr>
            <a:r>
              <a:rPr lang="en-US" sz="2400" dirty="0"/>
              <a:t>React in proportion to the </a:t>
            </a:r>
            <a:r>
              <a:rPr lang="en-US" sz="2400" b="1" dirty="0">
                <a:solidFill>
                  <a:srgbClr val="FF0000"/>
                </a:solidFill>
              </a:rPr>
              <a:t>extent</a:t>
            </a:r>
            <a:r>
              <a:rPr lang="en-US" sz="2400" dirty="0"/>
              <a:t> of congestion, not its </a:t>
            </a:r>
            <a:r>
              <a:rPr lang="en-US" sz="2400" b="1" dirty="0">
                <a:solidFill>
                  <a:srgbClr val="FF0000"/>
                </a:solidFill>
              </a:rPr>
              <a:t>presence</a:t>
            </a:r>
            <a:r>
              <a:rPr lang="en-US" sz="2400" dirty="0"/>
              <a:t>.</a:t>
            </a:r>
          </a:p>
          <a:p>
            <a:pPr marL="800100" lvl="1" indent="-342900">
              <a:buFont typeface="Wingdings" pitchFamily="2" charset="2"/>
              <a:buChar char="ü"/>
              <a:defRPr/>
            </a:pPr>
            <a:r>
              <a:rPr lang="en-US" sz="2000" dirty="0"/>
              <a:t>Reduces </a:t>
            </a:r>
            <a:r>
              <a:rPr lang="en-US" sz="2000" b="1" dirty="0">
                <a:solidFill>
                  <a:srgbClr val="FF0000"/>
                </a:solidFill>
              </a:rPr>
              <a:t>variance</a:t>
            </a:r>
            <a:r>
              <a:rPr lang="en-US" sz="2000" dirty="0">
                <a:solidFill>
                  <a:srgbClr val="0000CC"/>
                </a:solidFill>
              </a:rPr>
              <a:t> </a:t>
            </a:r>
            <a:r>
              <a:rPr lang="en-US" sz="2000" dirty="0"/>
              <a:t>in sending rates, lowering queuing requirements.</a:t>
            </a:r>
          </a:p>
          <a:p>
            <a:pPr lvl="1">
              <a:buNone/>
            </a:pPr>
            <a:endParaRPr lang="en-US" sz="2000" dirty="0">
              <a:solidFill>
                <a:srgbClr val="0000CC"/>
              </a:solidFill>
            </a:endParaRPr>
          </a:p>
          <a:p>
            <a:pPr lvl="1"/>
            <a:endParaRPr lang="en-US" sz="2000" dirty="0">
              <a:solidFill>
                <a:srgbClr val="0000CC"/>
              </a:solidFill>
            </a:endParaRPr>
          </a:p>
          <a:p>
            <a:pPr lvl="1"/>
            <a:endParaRPr lang="en-US" sz="2000" dirty="0">
              <a:solidFill>
                <a:srgbClr val="0000CC"/>
              </a:solidFill>
            </a:endParaRPr>
          </a:p>
          <a:p>
            <a:pPr lvl="1">
              <a:buNone/>
            </a:pPr>
            <a:endParaRPr lang="en-US" sz="2000" dirty="0">
              <a:solidFill>
                <a:srgbClr val="0000CC"/>
              </a:solidFill>
            </a:endParaRPr>
          </a:p>
          <a:p>
            <a:pPr>
              <a:buNone/>
            </a:pPr>
            <a:endParaRPr lang="en-US" sz="2400" dirty="0"/>
          </a:p>
          <a:p>
            <a:endParaRPr lang="en-US" sz="2400" dirty="0"/>
          </a:p>
          <a:p>
            <a:pPr>
              <a:buNone/>
            </a:pPr>
            <a:endParaRPr lang="en-US" sz="2400" dirty="0"/>
          </a:p>
          <a:p>
            <a:pPr marL="457200" indent="-457200">
              <a:buFont typeface="+mj-lt"/>
              <a:buAutoNum type="arabicPeriod" startAt="2"/>
            </a:pPr>
            <a:r>
              <a:rPr lang="en-US" sz="2400" dirty="0"/>
              <a:t>Mark based on </a:t>
            </a:r>
            <a:r>
              <a:rPr lang="en-US" sz="2400" b="1" dirty="0">
                <a:solidFill>
                  <a:srgbClr val="FF0000"/>
                </a:solidFill>
              </a:rPr>
              <a:t>instantaneous</a:t>
            </a:r>
            <a:r>
              <a:rPr lang="en-US" sz="2400" dirty="0"/>
              <a:t> queue length.</a:t>
            </a:r>
          </a:p>
          <a:p>
            <a:pPr marL="800100" lvl="1" indent="-342900">
              <a:buFont typeface="Wingdings" pitchFamily="2" charset="2"/>
              <a:buChar char="ü"/>
              <a:defRPr/>
            </a:pPr>
            <a:r>
              <a:rPr lang="en-US" sz="2000" dirty="0"/>
              <a:t>Fast feedback to better deal with bursts.</a:t>
            </a:r>
          </a:p>
          <a:p>
            <a:pPr>
              <a:buNone/>
            </a:pPr>
            <a:endParaRPr lang="en-US" sz="2400" dirty="0"/>
          </a:p>
          <a:p>
            <a:pPr>
              <a:buNone/>
            </a:pP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3165638741"/>
              </p:ext>
            </p:extLst>
          </p:nvPr>
        </p:nvGraphicFramePr>
        <p:xfrm>
          <a:off x="2133601" y="2238270"/>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6" name="TextBox 15"/>
          <p:cNvSpPr txBox="1">
            <a:spLocks noChangeArrowheads="1"/>
          </p:cNvSpPr>
          <p:nvPr/>
        </p:nvSpPr>
        <p:spPr bwMode="auto">
          <a:xfrm>
            <a:off x="11155277" y="3456966"/>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sp>
        <p:nvSpPr>
          <p:cNvPr id="8" name="TextBox 16"/>
          <p:cNvSpPr txBox="1">
            <a:spLocks noChangeArrowheads="1"/>
          </p:cNvSpPr>
          <p:nvPr/>
        </p:nvSpPr>
        <p:spPr bwMode="auto">
          <a:xfrm>
            <a:off x="10325099" y="3585790"/>
            <a:ext cx="1475873" cy="400110"/>
          </a:xfrm>
          <a:prstGeom prst="rect">
            <a:avLst/>
          </a:prstGeom>
          <a:noFill/>
          <a:ln w="9525">
            <a:noFill/>
            <a:miter lim="800000"/>
            <a:headEnd/>
            <a:tailEnd/>
          </a:ln>
        </p:spPr>
        <p:txBody>
          <a:bodyPr>
            <a:prstTxWarp prst="textNoShape">
              <a:avLst/>
            </a:prstTxWarp>
            <a:spAutoFit/>
          </a:bodyPr>
          <a:lstStyle/>
          <a:p>
            <a:r>
              <a:rPr lang="en-US" sz="2000" b="1" dirty="0">
                <a:solidFill>
                  <a:srgbClr val="FF0000"/>
                </a:solidFill>
                <a:latin typeface="Calibri" charset="0"/>
              </a:rPr>
              <a:t>Mark</a:t>
            </a:r>
            <a:endParaRPr lang="en-US" sz="2800" b="1" dirty="0">
              <a:solidFill>
                <a:srgbClr val="FF0000"/>
              </a:solidFill>
              <a:latin typeface="Calibri" charset="0"/>
            </a:endParaRPr>
          </a:p>
        </p:txBody>
      </p:sp>
      <p:grpSp>
        <p:nvGrpSpPr>
          <p:cNvPr id="9" name="Group 151"/>
          <p:cNvGrpSpPr>
            <a:grpSpLocks/>
          </p:cNvGrpSpPr>
          <p:nvPr/>
        </p:nvGrpSpPr>
        <p:grpSpPr bwMode="auto">
          <a:xfrm>
            <a:off x="9863889" y="4295165"/>
            <a:ext cx="2209800" cy="609600"/>
            <a:chOff x="4032" y="480"/>
            <a:chExt cx="768" cy="576"/>
          </a:xfrm>
          <a:gradFill>
            <a:gsLst>
              <a:gs pos="0">
                <a:schemeClr val="bg1"/>
              </a:gs>
              <a:gs pos="100000">
                <a:schemeClr val="hlink"/>
              </a:gs>
            </a:gsLst>
            <a:lin ang="0" scaled="1"/>
          </a:gradFill>
        </p:grpSpPr>
        <p:sp>
          <p:nvSpPr>
            <p:cNvPr id="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11"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12" name="Straight Connector 11"/>
          <p:cNvCxnSpPr/>
          <p:nvPr/>
        </p:nvCxnSpPr>
        <p:spPr>
          <a:xfrm rot="5400000">
            <a:off x="10647947" y="45939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7900737"/>
      </p:ext>
    </p:extLst>
  </p:cSld>
  <p:clrMapOvr>
    <a:masterClrMapping/>
  </p:clrMapOvr>
  <mc:AlternateContent xmlns:mc="http://schemas.openxmlformats.org/markup-compatibility/2006" xmlns:p14="http://schemas.microsoft.com/office/powerpoint/2010/main">
    <mc:Choice Requires="p14">
      <p:transition spd="slow" p14:dur="2000" advTm="108963"/>
    </mc:Choice>
    <mc:Fallback xmlns:mv="urn:schemas-microsoft-com:mac:vml" xmlns="">
      <mp:transition xmlns:mp="http://schemas.microsoft.com/office/mac/powerpoint/2008/main" spd="slow" advTm="10896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a:xfrm>
            <a:off x="1981200" y="76200"/>
            <a:ext cx="8229600" cy="685801"/>
          </a:xfrm>
        </p:spPr>
        <p:txBody>
          <a:bodyPr>
            <a:normAutofit fontScale="90000"/>
          </a:bodyPr>
          <a:lstStyle/>
          <a:p>
            <a:pPr eaLnBrk="1" hangingPunct="1"/>
            <a:r>
              <a:rPr lang="en-US" dirty="0">
                <a:ea typeface="ＭＳ Ｐゴシック" charset="-128"/>
                <a:cs typeface="ＭＳ Ｐゴシック" charset="-128"/>
              </a:rPr>
              <a:t>Data Center TCP Algorithm</a:t>
            </a:r>
          </a:p>
        </p:txBody>
      </p:sp>
      <p:sp>
        <p:nvSpPr>
          <p:cNvPr id="31749" name="Content Placeholder 2"/>
          <p:cNvSpPr>
            <a:spLocks noGrp="1"/>
          </p:cNvSpPr>
          <p:nvPr>
            <p:ph idx="1"/>
          </p:nvPr>
        </p:nvSpPr>
        <p:spPr>
          <a:xfrm>
            <a:off x="1763318" y="689491"/>
            <a:ext cx="6481011" cy="1600200"/>
          </a:xfrm>
        </p:spPr>
        <p:txBody>
          <a:bodyPr/>
          <a:lstStyle/>
          <a:p>
            <a:pPr eaLnBrk="1" hangingPunct="1">
              <a:buFont typeface="Arial" charset="0"/>
              <a:buNone/>
            </a:pPr>
            <a:r>
              <a:rPr lang="en-US" b="1" dirty="0">
                <a:solidFill>
                  <a:srgbClr val="0000CC"/>
                </a:solidFill>
                <a:ea typeface="ＭＳ Ｐゴシック" charset="-128"/>
                <a:cs typeface="ＭＳ Ｐゴシック" charset="-128"/>
              </a:rPr>
              <a:t>Switch side:</a:t>
            </a:r>
          </a:p>
          <a:p>
            <a:pPr lvl="1" eaLnBrk="1" hangingPunct="1"/>
            <a:r>
              <a:rPr lang="en-US" dirty="0"/>
              <a:t> Mark packets when </a:t>
            </a:r>
            <a:r>
              <a:rPr lang="en-US" b="1" dirty="0">
                <a:solidFill>
                  <a:srgbClr val="FF0000"/>
                </a:solidFill>
              </a:rPr>
              <a:t>Queue Length &gt; K</a:t>
            </a:r>
          </a:p>
        </p:txBody>
      </p:sp>
      <p:sp>
        <p:nvSpPr>
          <p:cNvPr id="31757" name="Rectangle 18"/>
          <p:cNvSpPr>
            <a:spLocks noChangeArrowheads="1"/>
          </p:cNvSpPr>
          <p:nvPr/>
        </p:nvSpPr>
        <p:spPr bwMode="auto">
          <a:xfrm>
            <a:off x="1872259" y="2153803"/>
            <a:ext cx="8382000" cy="4413516"/>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Calibri" charset="0"/>
                <a:ea typeface="ＭＳ Ｐゴシック" charset="-128"/>
                <a:cs typeface="ＭＳ Ｐゴシック" charset="-128"/>
              </a:rPr>
              <a:t>Sender side:</a:t>
            </a:r>
            <a:endParaRPr lang="en-US" sz="3200" b="1" dirty="0">
              <a:solidFill>
                <a:srgbClr val="0000CC"/>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400" dirty="0">
                <a:solidFill>
                  <a:srgbClr val="000000"/>
                </a:solidFill>
                <a:latin typeface="Calibri" charset="0"/>
                <a:ea typeface="ＭＳ Ｐゴシック" charset="-128"/>
                <a:cs typeface="ＭＳ Ｐゴシック" charset="-128"/>
              </a:rPr>
              <a:t>Maintain running average of </a:t>
            </a:r>
            <a:r>
              <a:rPr lang="en-US" sz="2400" b="1" i="1" dirty="0">
                <a:solidFill>
                  <a:srgbClr val="FF0000"/>
                </a:solidFill>
                <a:latin typeface="Calibri" charset="0"/>
                <a:ea typeface="ＭＳ Ｐゴシック" charset="-128"/>
                <a:cs typeface="ＭＳ Ｐゴシック" charset="-128"/>
              </a:rPr>
              <a:t>fraction</a:t>
            </a:r>
            <a:r>
              <a:rPr lang="en-US" sz="2400" i="1" dirty="0">
                <a:solidFill>
                  <a:srgbClr val="000000"/>
                </a:solidFill>
                <a:latin typeface="Calibri" charset="0"/>
                <a:ea typeface="ＭＳ Ｐゴシック" charset="-128"/>
                <a:cs typeface="ＭＳ Ｐゴシック" charset="-128"/>
              </a:rPr>
              <a:t> </a:t>
            </a:r>
            <a:r>
              <a:rPr lang="en-US" sz="2400" dirty="0">
                <a:solidFill>
                  <a:srgbClr val="000000"/>
                </a:solidFill>
                <a:latin typeface="Calibri" charset="0"/>
                <a:ea typeface="ＭＳ Ｐゴシック" charset="-128"/>
                <a:cs typeface="ＭＳ Ｐゴシック" charset="-128"/>
              </a:rPr>
              <a:t>of packets </a:t>
            </a:r>
            <a:r>
              <a:rPr lang="en-US" sz="2400" dirty="0">
                <a:latin typeface="Calibri" charset="0"/>
                <a:ea typeface="ＭＳ Ｐゴシック" charset="-128"/>
                <a:cs typeface="ＭＳ Ｐゴシック" charset="-128"/>
              </a:rPr>
              <a:t>marked </a:t>
            </a:r>
            <a:r>
              <a:rPr lang="en-US" sz="2400" b="1" dirty="0">
                <a:latin typeface="Calibri" charset="0"/>
                <a:ea typeface="ＭＳ Ｐゴシック" charset="-128"/>
                <a:cs typeface="ＭＳ Ｐゴシック" charset="-128"/>
              </a:rPr>
              <a:t>(</a:t>
            </a:r>
            <a:r>
              <a:rPr lang="el-GR" sz="2400" b="1" i="1" dirty="0">
                <a:latin typeface="Calibri" charset="0"/>
                <a:ea typeface="ＭＳ Ｐゴシック" charset="-128"/>
                <a:cs typeface="ＭＳ Ｐゴシック" charset="-128"/>
              </a:rPr>
              <a:t>α</a:t>
            </a:r>
            <a:r>
              <a:rPr lang="en-US" sz="2400" b="1" dirty="0">
                <a:latin typeface="Calibri" charset="0"/>
                <a:ea typeface="ＭＳ Ｐゴシック" charset="-128"/>
                <a:cs typeface="ＭＳ Ｐゴシック" charset="-128"/>
              </a:rPr>
              <a:t>)</a:t>
            </a:r>
            <a:r>
              <a:rPr lang="en-US" sz="2400" dirty="0">
                <a:solidFill>
                  <a:srgbClr val="0000CC"/>
                </a:solidFill>
                <a:latin typeface="Calibri" charset="0"/>
                <a:ea typeface="ＭＳ Ｐゴシック" charset="-128"/>
                <a:cs typeface="ＭＳ Ｐゴシック" charset="-128"/>
              </a:rPr>
              <a:t>.</a:t>
            </a:r>
          </a:p>
          <a:p>
            <a:pPr marL="742950" lvl="1" indent="-285750" eaLnBrk="0" hangingPunct="0"/>
            <a:endParaRPr lang="en-US" sz="800" b="1" dirty="0">
              <a:solidFill>
                <a:srgbClr val="FF0000"/>
              </a:solidFill>
              <a:latin typeface="Calibri" charset="0"/>
              <a:ea typeface="ＭＳ Ｐゴシック" charset="-128"/>
              <a:cs typeface="ＭＳ Ｐゴシック" charset="-128"/>
            </a:endParaRPr>
          </a:p>
          <a:p>
            <a:pPr marL="742950" lvl="1" indent="-285750" algn="ctr" eaLnBrk="0" hangingPunct="0"/>
            <a:r>
              <a:rPr lang="en-US" sz="2400" b="1" dirty="0">
                <a:latin typeface="Calibri" charset="0"/>
                <a:ea typeface="ＭＳ Ｐゴシック" charset="-128"/>
                <a:cs typeface="ＭＳ Ｐゴシック" charset="-128"/>
              </a:rPr>
              <a:t>In each RTT:</a:t>
            </a:r>
          </a:p>
          <a:p>
            <a:pPr marL="742950" lvl="1" indent="-285750" eaLnBrk="0" hangingPunct="0">
              <a:spcBef>
                <a:spcPct val="20000"/>
              </a:spcBef>
            </a:pPr>
            <a:endParaRPr lang="en-US" sz="20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12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12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8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800" dirty="0">
              <a:solidFill>
                <a:srgbClr val="000000"/>
              </a:solidFill>
              <a:latin typeface="Calibri" charset="0"/>
              <a:ea typeface="ＭＳ Ｐゴシック" charset="-128"/>
              <a:cs typeface="ＭＳ Ｐゴシック" charset="-128"/>
            </a:endParaRPr>
          </a:p>
          <a:p>
            <a:pPr marL="342900" indent="-342900" eaLnBrk="0" hangingPunct="0">
              <a:spcBef>
                <a:spcPct val="20000"/>
              </a:spcBef>
              <a:buFont typeface="Wingdings" charset="2"/>
              <a:buChar char="Ø"/>
            </a:pPr>
            <a:r>
              <a:rPr lang="en-US" sz="2400" b="1" dirty="0" smtClean="0">
                <a:solidFill>
                  <a:srgbClr val="FF0000"/>
                </a:solidFill>
                <a:latin typeface="Calibri" charset="0"/>
                <a:ea typeface="ＭＳ Ｐゴシック" charset="-128"/>
                <a:cs typeface="ＭＳ Ｐゴシック" charset="-128"/>
              </a:rPr>
              <a:t>Adaptive </a:t>
            </a:r>
            <a:r>
              <a:rPr lang="en-US" sz="2400" b="1" dirty="0">
                <a:solidFill>
                  <a:srgbClr val="FF0000"/>
                </a:solidFill>
                <a:latin typeface="Calibri" charset="0"/>
                <a:ea typeface="ＭＳ Ｐゴシック" charset="-128"/>
                <a:cs typeface="ＭＳ Ｐゴシック" charset="-128"/>
              </a:rPr>
              <a:t>window decreases:</a:t>
            </a:r>
          </a:p>
          <a:p>
            <a:pPr marL="742950" lvl="1" indent="-285750" eaLnBrk="0" hangingPunct="0">
              <a:spcBef>
                <a:spcPct val="20000"/>
              </a:spcBef>
            </a:pPr>
            <a:endParaRPr lang="en-US" sz="28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0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800" dirty="0">
              <a:solidFill>
                <a:srgbClr val="000000"/>
              </a:solidFill>
              <a:latin typeface="Calibri" charset="0"/>
              <a:ea typeface="ＭＳ Ｐゴシック" charset="-128"/>
              <a:cs typeface="ＭＳ Ｐゴシック" charset="-128"/>
            </a:endParaRPr>
          </a:p>
        </p:txBody>
      </p:sp>
      <p:sp>
        <p:nvSpPr>
          <p:cNvPr id="31755" name="TextBox 15"/>
          <p:cNvSpPr txBox="1">
            <a:spLocks noChangeArrowheads="1"/>
          </p:cNvSpPr>
          <p:nvPr/>
        </p:nvSpPr>
        <p:spPr bwMode="auto">
          <a:xfrm>
            <a:off x="9259648" y="710468"/>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sp>
        <p:nvSpPr>
          <p:cNvPr id="31756" name="TextBox 16"/>
          <p:cNvSpPr txBox="1">
            <a:spLocks noChangeArrowheads="1"/>
          </p:cNvSpPr>
          <p:nvPr/>
        </p:nvSpPr>
        <p:spPr bwMode="auto">
          <a:xfrm>
            <a:off x="8429470" y="839292"/>
            <a:ext cx="1475873" cy="400110"/>
          </a:xfrm>
          <a:prstGeom prst="rect">
            <a:avLst/>
          </a:prstGeom>
          <a:noFill/>
          <a:ln w="9525">
            <a:noFill/>
            <a:miter lim="800000"/>
            <a:headEnd/>
            <a:tailEnd/>
          </a:ln>
        </p:spPr>
        <p:txBody>
          <a:bodyPr>
            <a:prstTxWarp prst="textNoShape">
              <a:avLst/>
            </a:prstTxWarp>
            <a:spAutoFit/>
          </a:bodyPr>
          <a:lstStyle/>
          <a:p>
            <a:r>
              <a:rPr lang="en-US" sz="2000" b="1" dirty="0">
                <a:solidFill>
                  <a:srgbClr val="FF0000"/>
                </a:solidFill>
                <a:latin typeface="Calibri" charset="0"/>
              </a:rPr>
              <a:t>Mark</a:t>
            </a:r>
            <a:endParaRPr lang="en-US" sz="2800" b="1" dirty="0">
              <a:solidFill>
                <a:srgbClr val="FF0000"/>
              </a:solidFill>
              <a:latin typeface="Calibri" charset="0"/>
            </a:endParaRPr>
          </a:p>
        </p:txBody>
      </p:sp>
      <p:sp>
        <p:nvSpPr>
          <p:cNvPr id="31759" name="TextBox 14"/>
          <p:cNvSpPr txBox="1">
            <a:spLocks noChangeArrowheads="1"/>
          </p:cNvSpPr>
          <p:nvPr/>
        </p:nvSpPr>
        <p:spPr bwMode="auto">
          <a:xfrm>
            <a:off x="9616587" y="760116"/>
            <a:ext cx="1780673" cy="707886"/>
          </a:xfrm>
          <a:prstGeom prst="rect">
            <a:avLst/>
          </a:prstGeom>
          <a:noFill/>
          <a:ln w="9525">
            <a:noFill/>
            <a:miter lim="800000"/>
            <a:headEnd/>
            <a:tailEnd/>
          </a:ln>
        </p:spPr>
        <p:txBody>
          <a:bodyPr wrap="square">
            <a:prstTxWarp prst="textNoShape">
              <a:avLst/>
            </a:prstTxWarp>
            <a:spAutoFit/>
          </a:bodyPr>
          <a:lstStyle/>
          <a:p>
            <a:r>
              <a:rPr lang="en-US" sz="2000" b="1" dirty="0">
                <a:solidFill>
                  <a:srgbClr val="FF0000"/>
                </a:solidFill>
                <a:latin typeface="Calibri" charset="0"/>
              </a:rPr>
              <a:t>Don’t </a:t>
            </a:r>
          </a:p>
          <a:p>
            <a:r>
              <a:rPr lang="en-US" sz="2000" b="1" dirty="0">
                <a:solidFill>
                  <a:srgbClr val="FF0000"/>
                </a:solidFill>
                <a:latin typeface="Calibri" charset="0"/>
              </a:rPr>
              <a:t>Mark</a:t>
            </a:r>
          </a:p>
        </p:txBody>
      </p:sp>
      <p:grpSp>
        <p:nvGrpSpPr>
          <p:cNvPr id="17" name="Group 151"/>
          <p:cNvGrpSpPr>
            <a:grpSpLocks/>
          </p:cNvGrpSpPr>
          <p:nvPr/>
        </p:nvGrpSpPr>
        <p:grpSpPr bwMode="auto">
          <a:xfrm>
            <a:off x="7968260" y="1548667"/>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5" name="Straight Connector 4"/>
          <p:cNvCxnSpPr/>
          <p:nvPr/>
        </p:nvCxnSpPr>
        <p:spPr>
          <a:xfrm rot="5400000">
            <a:off x="8752318" y="1847451"/>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1643659" y="1092836"/>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3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1643660" y="6832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3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1643660" y="12833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38" name="Rectangle 1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1643660" y="6832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41" name="Rectangle 1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1643660" y="10928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2"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925793" y="3750956"/>
            <a:ext cx="3024957" cy="479566"/>
          </a:xfrm>
          <a:prstGeom prst="rect">
            <a:avLst/>
          </a:prstGeom>
          <a:noFill/>
        </p:spPr>
      </p:pic>
      <p:sp>
        <p:nvSpPr>
          <p:cNvPr id="3" name="Rectangle 6"/>
          <p:cNvSpPr>
            <a:spLocks noChangeArrowheads="1"/>
          </p:cNvSpPr>
          <p:nvPr/>
        </p:nvSpPr>
        <p:spPr bwMode="auto">
          <a:xfrm>
            <a:off x="1643660" y="6832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41186" y="3611182"/>
            <a:ext cx="3077970" cy="759114"/>
          </a:xfrm>
          <a:prstGeom prst="rect">
            <a:avLst/>
          </a:prstGeom>
          <a:noFill/>
        </p:spPr>
      </p:pic>
      <p:sp>
        <p:nvSpPr>
          <p:cNvPr id="6" name="Rectangle 9"/>
          <p:cNvSpPr>
            <a:spLocks noChangeArrowheads="1"/>
          </p:cNvSpPr>
          <p:nvPr/>
        </p:nvSpPr>
        <p:spPr bwMode="auto">
          <a:xfrm>
            <a:off x="1643660" y="12833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7"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508865" y="4557426"/>
            <a:ext cx="3223424" cy="717793"/>
          </a:xfrm>
          <a:prstGeom prst="rect">
            <a:avLst/>
          </a:prstGeom>
          <a:noFill/>
        </p:spPr>
      </p:pic>
      <p:sp>
        <p:nvSpPr>
          <p:cNvPr id="9" name="Rectangle 12"/>
          <p:cNvSpPr>
            <a:spLocks noChangeArrowheads="1"/>
          </p:cNvSpPr>
          <p:nvPr/>
        </p:nvSpPr>
        <p:spPr bwMode="auto">
          <a:xfrm>
            <a:off x="1643660" y="10928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279225460"/>
      </p:ext>
    </p:extLst>
  </p:cSld>
  <p:clrMapOvr>
    <a:masterClrMapping/>
  </p:clrMapOvr>
  <p:transition advTm="6188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5651" y="209203"/>
            <a:ext cx="8229600" cy="1143000"/>
          </a:xfrm>
        </p:spPr>
        <p:txBody>
          <a:bodyPr/>
          <a:lstStyle/>
          <a:p>
            <a:r>
              <a:rPr lang="en-US" dirty="0"/>
              <a:t>DCTCP in Action</a:t>
            </a:r>
          </a:p>
        </p:txBody>
      </p:sp>
      <p:sp>
        <p:nvSpPr>
          <p:cNvPr id="8" name="TextBox 7"/>
          <p:cNvSpPr txBox="1"/>
          <p:nvPr/>
        </p:nvSpPr>
        <p:spPr>
          <a:xfrm>
            <a:off x="7915102" y="3061224"/>
            <a:ext cx="4578745" cy="707886"/>
          </a:xfrm>
          <a:prstGeom prst="rect">
            <a:avLst/>
          </a:prstGeom>
          <a:noFill/>
        </p:spPr>
        <p:txBody>
          <a:bodyPr wrap="square" rtlCol="0">
            <a:spAutoFit/>
          </a:bodyPr>
          <a:lstStyle/>
          <a:p>
            <a:r>
              <a:rPr lang="en-US" sz="2000" b="1" dirty="0">
                <a:solidFill>
                  <a:srgbClr val="0000CC"/>
                </a:solidFill>
              </a:rPr>
              <a:t>Setup: Win 7, Broadcom 1Gbps Switch</a:t>
            </a:r>
          </a:p>
          <a:p>
            <a:r>
              <a:rPr lang="en-US" sz="2000" b="1" dirty="0">
                <a:solidFill>
                  <a:srgbClr val="0000CC"/>
                </a:solidFill>
              </a:rPr>
              <a:t>Scenario: 2 long-lived flows, K = 30KB</a:t>
            </a:r>
          </a:p>
        </p:txBody>
      </p:sp>
      <p:grpSp>
        <p:nvGrpSpPr>
          <p:cNvPr id="11" name="Group 10"/>
          <p:cNvGrpSpPr/>
          <p:nvPr/>
        </p:nvGrpSpPr>
        <p:grpSpPr>
          <a:xfrm>
            <a:off x="4409904" y="216130"/>
            <a:ext cx="6828904" cy="4939145"/>
            <a:chOff x="533400" y="1219200"/>
            <a:chExt cx="7728023" cy="5410200"/>
          </a:xfrm>
        </p:grpSpPr>
        <p:pic>
          <p:nvPicPr>
            <p:cNvPr id="6" name="Picture 370" descr="dctcp-vs-tcp.pdf"/>
            <p:cNvPicPr>
              <a:picLocks noChangeAspect="1"/>
            </p:cNvPicPr>
            <p:nvPr/>
          </p:nvPicPr>
          <p:blipFill>
            <a:blip r:embed="rId3" cstate="print"/>
            <a:srcRect/>
            <a:stretch>
              <a:fillRect/>
            </a:stretch>
          </p:blipFill>
          <p:spPr bwMode="auto">
            <a:xfrm>
              <a:off x="533400" y="1219200"/>
              <a:ext cx="7728023" cy="5410200"/>
            </a:xfrm>
            <a:prstGeom prst="rect">
              <a:avLst/>
            </a:prstGeom>
            <a:noFill/>
            <a:ln w="9525">
              <a:noFill/>
              <a:miter lim="800000"/>
              <a:headEnd/>
              <a:tailEnd/>
            </a:ln>
          </p:spPr>
        </p:pic>
        <p:sp>
          <p:nvSpPr>
            <p:cNvPr id="10" name="TextBox 9"/>
            <p:cNvSpPr txBox="1"/>
            <p:nvPr/>
          </p:nvSpPr>
          <p:spPr>
            <a:xfrm rot="16200000">
              <a:off x="-157491" y="2062488"/>
              <a:ext cx="2057403" cy="523220"/>
            </a:xfrm>
            <a:prstGeom prst="rect">
              <a:avLst/>
            </a:prstGeom>
            <a:solidFill>
              <a:schemeClr val="bg1"/>
            </a:solidFill>
          </p:spPr>
          <p:txBody>
            <a:bodyPr wrap="square" rtlCol="0">
              <a:spAutoFit/>
            </a:bodyPr>
            <a:lstStyle/>
            <a:p>
              <a:r>
                <a:rPr lang="en-US" sz="2800" b="1" dirty="0"/>
                <a:t>(Kbytes)</a:t>
              </a:r>
            </a:p>
          </p:txBody>
        </p:sp>
      </p:grpSp>
    </p:spTree>
    <p:extLst>
      <p:ext uri="{BB962C8B-B14F-4D97-AF65-F5344CB8AC3E}">
        <p14:creationId xmlns:p14="http://schemas.microsoft.com/office/powerpoint/2010/main" val="4292858688"/>
      </p:ext>
    </p:extLst>
  </p:cSld>
  <p:clrMapOvr>
    <a:masterClrMapping/>
  </p:clrMapOvr>
  <mc:AlternateContent xmlns:mc="http://schemas.openxmlformats.org/markup-compatibility/2006" xmlns:p14="http://schemas.microsoft.com/office/powerpoint/2010/main">
    <mc:Choice Requires="p14">
      <p:transition spd="slow" p14:dur="2000" advTm="48268"/>
    </mc:Choice>
    <mc:Fallback xmlns:mv="urn:schemas-microsoft-com:mac:vml" xmlns="">
      <mp:transition xmlns:mp="http://schemas.microsoft.com/office/mac/powerpoint/2008/main" spd="slow" advTm="4826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RTO Calculation</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40527177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5.4|37.1"/>
</p:tagLst>
</file>

<file path=ppt/tags/tag2.xml><?xml version="1.0" encoding="utf-8"?>
<p:tagLst xmlns:a="http://schemas.openxmlformats.org/drawingml/2006/main" xmlns:r="http://schemas.openxmlformats.org/officeDocument/2006/relationships" xmlns:p="http://schemas.openxmlformats.org/presentationml/2006/main">
  <p:tag name="TIMING" val="|15.3|19.4"/>
</p:tagLst>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33627</TotalTime>
  <Words>2422</Words>
  <Application>Microsoft Office PowerPoint</Application>
  <PresentationFormat>Widescreen</PresentationFormat>
  <Paragraphs>378</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ＭＳ Ｐゴシック</vt:lpstr>
      <vt:lpstr>Arial</vt:lpstr>
      <vt:lpstr>Avenir Book</vt:lpstr>
      <vt:lpstr>Calibri</vt:lpstr>
      <vt:lpstr>Calibri Light</vt:lpstr>
      <vt:lpstr>Courier</vt:lpstr>
      <vt:lpstr>Courier New</vt:lpstr>
      <vt:lpstr>Symbol</vt:lpstr>
      <vt:lpstr>Tahoma</vt:lpstr>
      <vt:lpstr>Times New Roman</vt:lpstr>
      <vt:lpstr>Wingdings</vt:lpstr>
      <vt:lpstr>Presentation Template 13_9_21</vt:lpstr>
      <vt:lpstr> Computer Networks II  TCP Congestion and Flow Control Other Variants, TCP Fairness, Flow Control</vt:lpstr>
      <vt:lpstr>TCP CUBIC</vt:lpstr>
      <vt:lpstr>TCP CUBIC</vt:lpstr>
      <vt:lpstr>Explicit congestion notification (ECN)</vt:lpstr>
      <vt:lpstr>Explicit congestion notification (ECN)</vt:lpstr>
      <vt:lpstr>DCTCP: Two Key Ideas</vt:lpstr>
      <vt:lpstr>Data Center TCP Algorithm</vt:lpstr>
      <vt:lpstr>DCTCP in Action</vt:lpstr>
      <vt:lpstr>RTO Calculation</vt:lpstr>
      <vt:lpstr>TCP round trip time, timeout</vt:lpstr>
      <vt:lpstr>TCP round trip time, timeout</vt:lpstr>
      <vt:lpstr>TCP round trip time, timeout</vt:lpstr>
      <vt:lpstr>TCP Fairness</vt:lpstr>
      <vt:lpstr>TCP fairness</vt:lpstr>
      <vt:lpstr>Is TCP Fair?</vt:lpstr>
      <vt:lpstr>Is TCP Fair?</vt:lpstr>
      <vt:lpstr>TCP Flow Control</vt:lpstr>
      <vt:lpstr>TCP flow control</vt:lpstr>
      <vt:lpstr>TCP flow control</vt:lpstr>
      <vt:lpstr>TCP flow control</vt:lpstr>
      <vt:lpstr>TCP flow control</vt:lpstr>
      <vt:lpstr>TCP Congestion Control vs Flow Control</vt:lpstr>
      <vt:lpstr>TCP flow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Apal</cp:lastModifiedBy>
  <cp:revision>716</cp:revision>
  <cp:lastPrinted>2022-11-21T14:59:56Z</cp:lastPrinted>
  <dcterms:created xsi:type="dcterms:W3CDTF">2021-09-13T14:43:22Z</dcterms:created>
  <dcterms:modified xsi:type="dcterms:W3CDTF">2024-04-08T13:52:42Z</dcterms:modified>
</cp:coreProperties>
</file>