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265" r:id="rId2"/>
    <p:sldId id="319" r:id="rId3"/>
    <p:sldId id="320" r:id="rId4"/>
    <p:sldId id="337" r:id="rId5"/>
    <p:sldId id="321" r:id="rId6"/>
    <p:sldId id="324" r:id="rId7"/>
    <p:sldId id="325" r:id="rId8"/>
    <p:sldId id="326" r:id="rId9"/>
    <p:sldId id="327" r:id="rId10"/>
    <p:sldId id="328" r:id="rId11"/>
    <p:sldId id="329" r:id="rId12"/>
    <p:sldId id="336" r:id="rId13"/>
    <p:sldId id="330" r:id="rId14"/>
    <p:sldId id="331" r:id="rId15"/>
    <p:sldId id="332" r:id="rId16"/>
    <p:sldId id="333" r:id="rId17"/>
    <p:sldId id="334" r:id="rId18"/>
    <p:sldId id="306" r:id="rId19"/>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99CC"/>
    <a:srgbClr val="0000FF"/>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E5BEDB-C474-4D96-82B8-DDC472CB79F8}"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67AB6ED7-2AC6-418B-A5A2-90EFF9375E0E}">
      <dgm:prSet phldrT="[Text]"/>
      <dgm:spPr>
        <a:solidFill>
          <a:srgbClr val="FFCCCC"/>
        </a:solidFill>
        <a:ln w="19050">
          <a:solidFill>
            <a:schemeClr val="tx1"/>
          </a:solidFill>
        </a:ln>
      </dgm:spPr>
      <dgm:t>
        <a:bodyPr/>
        <a:lstStyle/>
        <a:p>
          <a:r>
            <a:rPr lang="en-US" dirty="0" smtClean="0">
              <a:solidFill>
                <a:schemeClr val="tx1"/>
              </a:solidFill>
              <a:latin typeface="Avenir Book" panose="020B0503020203020204" pitchFamily="34" charset="-78"/>
              <a:cs typeface="Avenir Book" panose="020B0503020203020204" pitchFamily="34" charset="-78"/>
            </a:rPr>
            <a:t>Mode</a:t>
          </a:r>
          <a:endParaRPr lang="en-US" dirty="0">
            <a:solidFill>
              <a:schemeClr val="tx1"/>
            </a:solidFill>
            <a:latin typeface="Avenir Book" panose="020B0503020203020204" pitchFamily="34" charset="-78"/>
            <a:cs typeface="Avenir Book" panose="020B0503020203020204" pitchFamily="34" charset="-78"/>
          </a:endParaRPr>
        </a:p>
      </dgm:t>
    </dgm:pt>
    <dgm:pt modelId="{54587E32-3C66-4C5B-A805-DDDDF233E1FA}" type="parTrans" cxnId="{C3CBE3A7-FE55-4AFE-9FCE-CB2A419660D3}">
      <dgm:prSet/>
      <dgm:spPr/>
      <dgm:t>
        <a:bodyPr/>
        <a:lstStyle/>
        <a:p>
          <a:endParaRPr lang="en-US"/>
        </a:p>
      </dgm:t>
    </dgm:pt>
    <dgm:pt modelId="{D69E819B-420F-46FA-867C-D2F9A2D18E39}" type="sibTrans" cxnId="{C3CBE3A7-FE55-4AFE-9FCE-CB2A419660D3}">
      <dgm:prSet/>
      <dgm:spPr/>
      <dgm:t>
        <a:bodyPr/>
        <a:lstStyle/>
        <a:p>
          <a:endParaRPr lang="en-US"/>
        </a:p>
      </dgm:t>
    </dgm:pt>
    <dgm:pt modelId="{06C84406-CD19-401B-BFD0-F14864A7713E}">
      <dgm:prSet phldrT="[Text]"/>
      <dgm:spPr>
        <a:solidFill>
          <a:srgbClr val="FFCCCC"/>
        </a:solidFill>
        <a:ln w="19050">
          <a:solidFill>
            <a:schemeClr val="tx1"/>
          </a:solidFill>
        </a:ln>
      </dgm:spPr>
      <dgm:t>
        <a:bodyPr/>
        <a:lstStyle/>
        <a:p>
          <a:r>
            <a:rPr lang="en-US" dirty="0" smtClean="0">
              <a:solidFill>
                <a:schemeClr val="tx1"/>
              </a:solidFill>
              <a:latin typeface="Avenir Book" panose="020B0503020203020204" pitchFamily="34" charset="-78"/>
              <a:cs typeface="Avenir Book" panose="020B0503020203020204" pitchFamily="34" charset="-78"/>
            </a:rPr>
            <a:t>Multi mode</a:t>
          </a:r>
          <a:endParaRPr lang="en-US" dirty="0">
            <a:solidFill>
              <a:schemeClr val="tx1"/>
            </a:solidFill>
            <a:latin typeface="Avenir Book" panose="020B0503020203020204" pitchFamily="34" charset="-78"/>
            <a:cs typeface="Avenir Book" panose="020B0503020203020204" pitchFamily="34" charset="-78"/>
          </a:endParaRPr>
        </a:p>
      </dgm:t>
    </dgm:pt>
    <dgm:pt modelId="{5BD89A7B-96FD-4A91-963B-0D7E5AA8AD25}" type="parTrans" cxnId="{730CACD7-EA4E-482B-91E2-C02C9FE88B62}">
      <dgm:prSet/>
      <dgm:spPr>
        <a:ln>
          <a:solidFill>
            <a:schemeClr val="tx1"/>
          </a:solidFill>
        </a:ln>
      </dgm:spPr>
      <dgm:t>
        <a:bodyPr/>
        <a:lstStyle/>
        <a:p>
          <a:endParaRPr lang="en-US"/>
        </a:p>
      </dgm:t>
    </dgm:pt>
    <dgm:pt modelId="{475EC68B-7AA5-4323-B21F-0D1E7B9F4EC6}" type="sibTrans" cxnId="{730CACD7-EA4E-482B-91E2-C02C9FE88B62}">
      <dgm:prSet/>
      <dgm:spPr/>
      <dgm:t>
        <a:bodyPr/>
        <a:lstStyle/>
        <a:p>
          <a:endParaRPr lang="en-US"/>
        </a:p>
      </dgm:t>
    </dgm:pt>
    <dgm:pt modelId="{803E6BDF-F456-43DF-B4AF-FD8CD7712F7B}">
      <dgm:prSet phldrT="[Text]"/>
      <dgm:spPr>
        <a:solidFill>
          <a:srgbClr val="FFCCCC"/>
        </a:solidFill>
        <a:ln>
          <a:solidFill>
            <a:schemeClr val="tx1"/>
          </a:solidFill>
        </a:ln>
      </dgm:spPr>
      <dgm:t>
        <a:bodyPr/>
        <a:lstStyle/>
        <a:p>
          <a:r>
            <a:rPr lang="en-US" dirty="0" smtClean="0">
              <a:solidFill>
                <a:schemeClr val="tx1"/>
              </a:solidFill>
              <a:latin typeface="Avenir Book" panose="020B0503020203020204" pitchFamily="34" charset="-78"/>
              <a:cs typeface="Avenir Book" panose="020B0503020203020204" pitchFamily="34" charset="-78"/>
            </a:rPr>
            <a:t>Single mode</a:t>
          </a:r>
          <a:endParaRPr lang="en-US" dirty="0">
            <a:solidFill>
              <a:schemeClr val="tx1"/>
            </a:solidFill>
            <a:latin typeface="Avenir Book" panose="020B0503020203020204" pitchFamily="34" charset="-78"/>
            <a:cs typeface="Avenir Book" panose="020B0503020203020204" pitchFamily="34" charset="-78"/>
          </a:endParaRPr>
        </a:p>
      </dgm:t>
    </dgm:pt>
    <dgm:pt modelId="{31CEAF06-01DF-44F8-9630-32FA39B07CA5}" type="parTrans" cxnId="{F0989C90-13DE-4507-90D2-362777FF1C68}">
      <dgm:prSet/>
      <dgm:spPr>
        <a:ln>
          <a:solidFill>
            <a:schemeClr val="tx1"/>
          </a:solidFill>
        </a:ln>
      </dgm:spPr>
      <dgm:t>
        <a:bodyPr/>
        <a:lstStyle/>
        <a:p>
          <a:endParaRPr lang="en-US"/>
        </a:p>
      </dgm:t>
    </dgm:pt>
    <dgm:pt modelId="{ACAF9B51-E97C-4EE1-A916-C461A42831F5}" type="sibTrans" cxnId="{F0989C90-13DE-4507-90D2-362777FF1C68}">
      <dgm:prSet/>
      <dgm:spPr/>
      <dgm:t>
        <a:bodyPr/>
        <a:lstStyle/>
        <a:p>
          <a:endParaRPr lang="en-US"/>
        </a:p>
      </dgm:t>
    </dgm:pt>
    <dgm:pt modelId="{E8DB9BEF-0D23-4FAC-A622-5A975AE68180}">
      <dgm:prSet phldrT="[Text]"/>
      <dgm:spPr>
        <a:solidFill>
          <a:srgbClr val="FFCCCC"/>
        </a:solidFill>
        <a:ln>
          <a:solidFill>
            <a:schemeClr val="tx1"/>
          </a:solidFill>
        </a:ln>
      </dgm:spPr>
      <dgm:t>
        <a:bodyPr/>
        <a:lstStyle/>
        <a:p>
          <a:r>
            <a:rPr lang="en-US" dirty="0" smtClean="0">
              <a:solidFill>
                <a:schemeClr val="tx1"/>
              </a:solidFill>
              <a:latin typeface="Avenir Book" panose="020B0503020203020204" pitchFamily="34" charset="-78"/>
              <a:cs typeface="Avenir Book" panose="020B0503020203020204" pitchFamily="34" charset="-78"/>
            </a:rPr>
            <a:t>Graded index</a:t>
          </a:r>
          <a:endParaRPr lang="en-US" dirty="0">
            <a:solidFill>
              <a:schemeClr val="tx1"/>
            </a:solidFill>
            <a:latin typeface="Avenir Book" panose="020B0503020203020204" pitchFamily="34" charset="-78"/>
            <a:cs typeface="Avenir Book" panose="020B0503020203020204" pitchFamily="34" charset="-78"/>
          </a:endParaRPr>
        </a:p>
      </dgm:t>
    </dgm:pt>
    <dgm:pt modelId="{E4327CF3-10B5-47ED-B28B-75600C6670C3}" type="parTrans" cxnId="{4AAC5FF2-549C-4A92-A1CF-17C759DC891E}">
      <dgm:prSet/>
      <dgm:spPr>
        <a:ln>
          <a:solidFill>
            <a:schemeClr val="tx1"/>
          </a:solidFill>
        </a:ln>
      </dgm:spPr>
      <dgm:t>
        <a:bodyPr/>
        <a:lstStyle/>
        <a:p>
          <a:endParaRPr lang="en-US"/>
        </a:p>
      </dgm:t>
    </dgm:pt>
    <dgm:pt modelId="{DD5A2229-D6CA-4C77-8BB5-B772728CE028}" type="sibTrans" cxnId="{4AAC5FF2-549C-4A92-A1CF-17C759DC891E}">
      <dgm:prSet/>
      <dgm:spPr/>
      <dgm:t>
        <a:bodyPr/>
        <a:lstStyle/>
        <a:p>
          <a:endParaRPr lang="en-US"/>
        </a:p>
      </dgm:t>
    </dgm:pt>
    <dgm:pt modelId="{BE85B059-23AB-4F51-8C1E-011430B2815F}">
      <dgm:prSet phldrT="[Text]"/>
      <dgm:spPr>
        <a:solidFill>
          <a:srgbClr val="FFCCCC"/>
        </a:solidFill>
        <a:ln w="19050">
          <a:solidFill>
            <a:schemeClr val="tx1"/>
          </a:solidFill>
        </a:ln>
      </dgm:spPr>
      <dgm:t>
        <a:bodyPr/>
        <a:lstStyle/>
        <a:p>
          <a:r>
            <a:rPr lang="en-US" dirty="0" smtClean="0">
              <a:solidFill>
                <a:schemeClr val="tx1"/>
              </a:solidFill>
              <a:latin typeface="Avenir Book" panose="020B0503020203020204" pitchFamily="34" charset="-78"/>
              <a:cs typeface="Avenir Book" panose="020B0503020203020204" pitchFamily="34" charset="-78"/>
            </a:rPr>
            <a:t>Step index</a:t>
          </a:r>
          <a:endParaRPr lang="en-US" dirty="0">
            <a:solidFill>
              <a:schemeClr val="tx1"/>
            </a:solidFill>
            <a:latin typeface="Avenir Book" panose="020B0503020203020204" pitchFamily="34" charset="-78"/>
            <a:cs typeface="Avenir Book" panose="020B0503020203020204" pitchFamily="34" charset="-78"/>
          </a:endParaRPr>
        </a:p>
      </dgm:t>
    </dgm:pt>
    <dgm:pt modelId="{215E8535-1474-43A3-ADFC-48F2EA86A2E3}" type="parTrans" cxnId="{FDC98D28-5F5A-46F7-9420-6B458DFB27CE}">
      <dgm:prSet/>
      <dgm:spPr>
        <a:ln>
          <a:solidFill>
            <a:schemeClr val="tx1"/>
          </a:solidFill>
        </a:ln>
      </dgm:spPr>
      <dgm:t>
        <a:bodyPr/>
        <a:lstStyle/>
        <a:p>
          <a:endParaRPr lang="en-US"/>
        </a:p>
      </dgm:t>
    </dgm:pt>
    <dgm:pt modelId="{7820E9F0-AC90-4098-982F-1A3664819E50}" type="sibTrans" cxnId="{FDC98D28-5F5A-46F7-9420-6B458DFB27CE}">
      <dgm:prSet/>
      <dgm:spPr/>
      <dgm:t>
        <a:bodyPr/>
        <a:lstStyle/>
        <a:p>
          <a:endParaRPr lang="en-US"/>
        </a:p>
      </dgm:t>
    </dgm:pt>
    <dgm:pt modelId="{9258D2E2-9046-44E8-9BD6-FA493351A002}" type="pres">
      <dgm:prSet presAssocID="{60E5BEDB-C474-4D96-82B8-DDC472CB79F8}" presName="hierChild1" presStyleCnt="0">
        <dgm:presLayoutVars>
          <dgm:orgChart val="1"/>
          <dgm:chPref val="1"/>
          <dgm:dir/>
          <dgm:animOne val="branch"/>
          <dgm:animLvl val="lvl"/>
          <dgm:resizeHandles/>
        </dgm:presLayoutVars>
      </dgm:prSet>
      <dgm:spPr/>
      <dgm:t>
        <a:bodyPr/>
        <a:lstStyle/>
        <a:p>
          <a:endParaRPr lang="en-US"/>
        </a:p>
      </dgm:t>
    </dgm:pt>
    <dgm:pt modelId="{44CE0B74-F9F4-4CC5-A8D7-DBBB8A3B8574}" type="pres">
      <dgm:prSet presAssocID="{67AB6ED7-2AC6-418B-A5A2-90EFF9375E0E}" presName="hierRoot1" presStyleCnt="0">
        <dgm:presLayoutVars>
          <dgm:hierBranch val="init"/>
        </dgm:presLayoutVars>
      </dgm:prSet>
      <dgm:spPr/>
    </dgm:pt>
    <dgm:pt modelId="{41A93D6B-4B9C-44DC-A9A9-3F18EB27B415}" type="pres">
      <dgm:prSet presAssocID="{67AB6ED7-2AC6-418B-A5A2-90EFF9375E0E}" presName="rootComposite1" presStyleCnt="0"/>
      <dgm:spPr/>
    </dgm:pt>
    <dgm:pt modelId="{C126FE3B-5047-452F-B8AA-6250C7422F75}" type="pres">
      <dgm:prSet presAssocID="{67AB6ED7-2AC6-418B-A5A2-90EFF9375E0E}" presName="rootText1" presStyleLbl="node0" presStyleIdx="0" presStyleCnt="1">
        <dgm:presLayoutVars>
          <dgm:chPref val="3"/>
        </dgm:presLayoutVars>
      </dgm:prSet>
      <dgm:spPr/>
      <dgm:t>
        <a:bodyPr/>
        <a:lstStyle/>
        <a:p>
          <a:endParaRPr lang="en-US"/>
        </a:p>
      </dgm:t>
    </dgm:pt>
    <dgm:pt modelId="{5F830144-8034-4E55-9D84-C89AA1A1AC5C}" type="pres">
      <dgm:prSet presAssocID="{67AB6ED7-2AC6-418B-A5A2-90EFF9375E0E}" presName="rootConnector1" presStyleLbl="node1" presStyleIdx="0" presStyleCnt="0"/>
      <dgm:spPr/>
      <dgm:t>
        <a:bodyPr/>
        <a:lstStyle/>
        <a:p>
          <a:endParaRPr lang="en-US"/>
        </a:p>
      </dgm:t>
    </dgm:pt>
    <dgm:pt modelId="{50C26ADB-29E5-45AE-904C-5113284435D7}" type="pres">
      <dgm:prSet presAssocID="{67AB6ED7-2AC6-418B-A5A2-90EFF9375E0E}" presName="hierChild2" presStyleCnt="0"/>
      <dgm:spPr/>
    </dgm:pt>
    <dgm:pt modelId="{355BC72B-9AB2-42EB-AE19-8257D2D60FC6}" type="pres">
      <dgm:prSet presAssocID="{5BD89A7B-96FD-4A91-963B-0D7E5AA8AD25}" presName="Name64" presStyleLbl="parChTrans1D2" presStyleIdx="0" presStyleCnt="2"/>
      <dgm:spPr/>
      <dgm:t>
        <a:bodyPr/>
        <a:lstStyle/>
        <a:p>
          <a:endParaRPr lang="en-US"/>
        </a:p>
      </dgm:t>
    </dgm:pt>
    <dgm:pt modelId="{14EAA18F-9431-46A0-9A26-3909AEC73CD6}" type="pres">
      <dgm:prSet presAssocID="{06C84406-CD19-401B-BFD0-F14864A7713E}" presName="hierRoot2" presStyleCnt="0">
        <dgm:presLayoutVars>
          <dgm:hierBranch val="init"/>
        </dgm:presLayoutVars>
      </dgm:prSet>
      <dgm:spPr/>
    </dgm:pt>
    <dgm:pt modelId="{5F9EE796-1CE2-48D9-9CB5-87B5FAE878E5}" type="pres">
      <dgm:prSet presAssocID="{06C84406-CD19-401B-BFD0-F14864A7713E}" presName="rootComposite" presStyleCnt="0"/>
      <dgm:spPr/>
    </dgm:pt>
    <dgm:pt modelId="{5CBEA8DF-F768-4218-BD78-09F9870C0A07}" type="pres">
      <dgm:prSet presAssocID="{06C84406-CD19-401B-BFD0-F14864A7713E}" presName="rootText" presStyleLbl="node2" presStyleIdx="0" presStyleCnt="2" custLinFactNeighborX="10208" custLinFactNeighborY="-68460">
        <dgm:presLayoutVars>
          <dgm:chPref val="3"/>
        </dgm:presLayoutVars>
      </dgm:prSet>
      <dgm:spPr/>
      <dgm:t>
        <a:bodyPr/>
        <a:lstStyle/>
        <a:p>
          <a:endParaRPr lang="en-US"/>
        </a:p>
      </dgm:t>
    </dgm:pt>
    <dgm:pt modelId="{A7A8F000-6DAF-452C-8291-167F6310B78F}" type="pres">
      <dgm:prSet presAssocID="{06C84406-CD19-401B-BFD0-F14864A7713E}" presName="rootConnector" presStyleLbl="node2" presStyleIdx="0" presStyleCnt="2"/>
      <dgm:spPr/>
      <dgm:t>
        <a:bodyPr/>
        <a:lstStyle/>
        <a:p>
          <a:endParaRPr lang="en-US"/>
        </a:p>
      </dgm:t>
    </dgm:pt>
    <dgm:pt modelId="{0B07ACE9-70D1-4D6E-91A1-049710933A3E}" type="pres">
      <dgm:prSet presAssocID="{06C84406-CD19-401B-BFD0-F14864A7713E}" presName="hierChild4" presStyleCnt="0"/>
      <dgm:spPr/>
    </dgm:pt>
    <dgm:pt modelId="{28D46529-DE43-4BAC-A7F1-C2A511D063C4}" type="pres">
      <dgm:prSet presAssocID="{215E8535-1474-43A3-ADFC-48F2EA86A2E3}" presName="Name64" presStyleLbl="parChTrans1D3" presStyleIdx="0" presStyleCnt="2"/>
      <dgm:spPr/>
      <dgm:t>
        <a:bodyPr/>
        <a:lstStyle/>
        <a:p>
          <a:endParaRPr lang="en-US"/>
        </a:p>
      </dgm:t>
    </dgm:pt>
    <dgm:pt modelId="{3B9CC88D-FF98-4D28-9A9D-C2D3D4213039}" type="pres">
      <dgm:prSet presAssocID="{BE85B059-23AB-4F51-8C1E-011430B2815F}" presName="hierRoot2" presStyleCnt="0">
        <dgm:presLayoutVars>
          <dgm:hierBranch val="init"/>
        </dgm:presLayoutVars>
      </dgm:prSet>
      <dgm:spPr/>
    </dgm:pt>
    <dgm:pt modelId="{D55F3F71-2E06-4B5F-AFC2-3CD6EEFFF9D4}" type="pres">
      <dgm:prSet presAssocID="{BE85B059-23AB-4F51-8C1E-011430B2815F}" presName="rootComposite" presStyleCnt="0"/>
      <dgm:spPr/>
    </dgm:pt>
    <dgm:pt modelId="{7C671E31-E879-491C-A613-5EFB18279C1B}" type="pres">
      <dgm:prSet presAssocID="{BE85B059-23AB-4F51-8C1E-011430B2815F}" presName="rootText" presStyleLbl="node3" presStyleIdx="0" presStyleCnt="2" custLinFactY="-52133" custLinFactNeighborX="4775" custLinFactNeighborY="-100000">
        <dgm:presLayoutVars>
          <dgm:chPref val="3"/>
        </dgm:presLayoutVars>
      </dgm:prSet>
      <dgm:spPr/>
      <dgm:t>
        <a:bodyPr/>
        <a:lstStyle/>
        <a:p>
          <a:endParaRPr lang="en-US"/>
        </a:p>
      </dgm:t>
    </dgm:pt>
    <dgm:pt modelId="{E03C86EC-237F-4402-A351-8670E3BB63C4}" type="pres">
      <dgm:prSet presAssocID="{BE85B059-23AB-4F51-8C1E-011430B2815F}" presName="rootConnector" presStyleLbl="node3" presStyleIdx="0" presStyleCnt="2"/>
      <dgm:spPr/>
      <dgm:t>
        <a:bodyPr/>
        <a:lstStyle/>
        <a:p>
          <a:endParaRPr lang="en-US"/>
        </a:p>
      </dgm:t>
    </dgm:pt>
    <dgm:pt modelId="{9AFD3055-12FF-4EB7-A367-C82C958E28F8}" type="pres">
      <dgm:prSet presAssocID="{BE85B059-23AB-4F51-8C1E-011430B2815F}" presName="hierChild4" presStyleCnt="0"/>
      <dgm:spPr/>
    </dgm:pt>
    <dgm:pt modelId="{850EF8F4-15C8-4EBF-A424-CD3CE45576B3}" type="pres">
      <dgm:prSet presAssocID="{BE85B059-23AB-4F51-8C1E-011430B2815F}" presName="hierChild5" presStyleCnt="0"/>
      <dgm:spPr/>
    </dgm:pt>
    <dgm:pt modelId="{5B0A27A6-D64D-4C67-9290-AF4FD5F8CE13}" type="pres">
      <dgm:prSet presAssocID="{E4327CF3-10B5-47ED-B28B-75600C6670C3}" presName="Name64" presStyleLbl="parChTrans1D3" presStyleIdx="1" presStyleCnt="2"/>
      <dgm:spPr/>
      <dgm:t>
        <a:bodyPr/>
        <a:lstStyle/>
        <a:p>
          <a:endParaRPr lang="en-US"/>
        </a:p>
      </dgm:t>
    </dgm:pt>
    <dgm:pt modelId="{3D8FCE4B-7B79-4BC2-AAE0-841502FD74BF}" type="pres">
      <dgm:prSet presAssocID="{E8DB9BEF-0D23-4FAC-A622-5A975AE68180}" presName="hierRoot2" presStyleCnt="0">
        <dgm:presLayoutVars>
          <dgm:hierBranch val="init"/>
        </dgm:presLayoutVars>
      </dgm:prSet>
      <dgm:spPr/>
    </dgm:pt>
    <dgm:pt modelId="{89687E66-0AE2-40BA-9AF3-22F2A6FBD3D9}" type="pres">
      <dgm:prSet presAssocID="{E8DB9BEF-0D23-4FAC-A622-5A975AE68180}" presName="rootComposite" presStyleCnt="0"/>
      <dgm:spPr/>
    </dgm:pt>
    <dgm:pt modelId="{F4C6867C-F8E0-4983-A658-AC1EB9317BA3}" type="pres">
      <dgm:prSet presAssocID="{E8DB9BEF-0D23-4FAC-A622-5A975AE68180}" presName="rootText" presStyleLbl="node3" presStyleIdx="1" presStyleCnt="2" custLinFactNeighborX="26119" custLinFactNeighborY="10649">
        <dgm:presLayoutVars>
          <dgm:chPref val="3"/>
        </dgm:presLayoutVars>
      </dgm:prSet>
      <dgm:spPr/>
      <dgm:t>
        <a:bodyPr/>
        <a:lstStyle/>
        <a:p>
          <a:endParaRPr lang="en-US"/>
        </a:p>
      </dgm:t>
    </dgm:pt>
    <dgm:pt modelId="{7404322A-5BCC-467A-9A0A-4E8EAEC8252E}" type="pres">
      <dgm:prSet presAssocID="{E8DB9BEF-0D23-4FAC-A622-5A975AE68180}" presName="rootConnector" presStyleLbl="node3" presStyleIdx="1" presStyleCnt="2"/>
      <dgm:spPr/>
      <dgm:t>
        <a:bodyPr/>
        <a:lstStyle/>
        <a:p>
          <a:endParaRPr lang="en-US"/>
        </a:p>
      </dgm:t>
    </dgm:pt>
    <dgm:pt modelId="{23A835E7-9DA8-41E7-83F0-C614438CD1A7}" type="pres">
      <dgm:prSet presAssocID="{E8DB9BEF-0D23-4FAC-A622-5A975AE68180}" presName="hierChild4" presStyleCnt="0"/>
      <dgm:spPr/>
    </dgm:pt>
    <dgm:pt modelId="{4FCB55A0-37D6-44A9-BEBC-E6F4517BCA8F}" type="pres">
      <dgm:prSet presAssocID="{E8DB9BEF-0D23-4FAC-A622-5A975AE68180}" presName="hierChild5" presStyleCnt="0"/>
      <dgm:spPr/>
    </dgm:pt>
    <dgm:pt modelId="{B2CF8F7F-F825-4A35-8EBC-57532DBDDE0B}" type="pres">
      <dgm:prSet presAssocID="{06C84406-CD19-401B-BFD0-F14864A7713E}" presName="hierChild5" presStyleCnt="0"/>
      <dgm:spPr/>
    </dgm:pt>
    <dgm:pt modelId="{E067A4E5-1083-46E0-9694-64EC605C75D8}" type="pres">
      <dgm:prSet presAssocID="{31CEAF06-01DF-44F8-9630-32FA39B07CA5}" presName="Name64" presStyleLbl="parChTrans1D2" presStyleIdx="1" presStyleCnt="2"/>
      <dgm:spPr/>
      <dgm:t>
        <a:bodyPr/>
        <a:lstStyle/>
        <a:p>
          <a:endParaRPr lang="en-US"/>
        </a:p>
      </dgm:t>
    </dgm:pt>
    <dgm:pt modelId="{87AB0D61-1391-474E-87CE-B92C7477D2A7}" type="pres">
      <dgm:prSet presAssocID="{803E6BDF-F456-43DF-B4AF-FD8CD7712F7B}" presName="hierRoot2" presStyleCnt="0">
        <dgm:presLayoutVars>
          <dgm:hierBranch val="init"/>
        </dgm:presLayoutVars>
      </dgm:prSet>
      <dgm:spPr/>
    </dgm:pt>
    <dgm:pt modelId="{62204C94-1F4A-4644-A78D-9F3F150FAC30}" type="pres">
      <dgm:prSet presAssocID="{803E6BDF-F456-43DF-B4AF-FD8CD7712F7B}" presName="rootComposite" presStyleCnt="0"/>
      <dgm:spPr/>
    </dgm:pt>
    <dgm:pt modelId="{E40F4251-D1BD-4DA5-BE8E-A48CEEE65726}" type="pres">
      <dgm:prSet presAssocID="{803E6BDF-F456-43DF-B4AF-FD8CD7712F7B}" presName="rootText" presStyleLbl="node2" presStyleIdx="1" presStyleCnt="2" custLinFactNeighborX="10672" custLinFactNeighborY="48682">
        <dgm:presLayoutVars>
          <dgm:chPref val="3"/>
        </dgm:presLayoutVars>
      </dgm:prSet>
      <dgm:spPr/>
      <dgm:t>
        <a:bodyPr/>
        <a:lstStyle/>
        <a:p>
          <a:endParaRPr lang="en-US"/>
        </a:p>
      </dgm:t>
    </dgm:pt>
    <dgm:pt modelId="{72610394-6B2D-4E49-A45B-BC12CA7CACA9}" type="pres">
      <dgm:prSet presAssocID="{803E6BDF-F456-43DF-B4AF-FD8CD7712F7B}" presName="rootConnector" presStyleLbl="node2" presStyleIdx="1" presStyleCnt="2"/>
      <dgm:spPr/>
      <dgm:t>
        <a:bodyPr/>
        <a:lstStyle/>
        <a:p>
          <a:endParaRPr lang="en-US"/>
        </a:p>
      </dgm:t>
    </dgm:pt>
    <dgm:pt modelId="{E541CBF5-522D-4918-99A6-755D0D452CF2}" type="pres">
      <dgm:prSet presAssocID="{803E6BDF-F456-43DF-B4AF-FD8CD7712F7B}" presName="hierChild4" presStyleCnt="0"/>
      <dgm:spPr/>
    </dgm:pt>
    <dgm:pt modelId="{FBF4EB8F-2636-487C-8BD4-F7B1D4DB7C1B}" type="pres">
      <dgm:prSet presAssocID="{803E6BDF-F456-43DF-B4AF-FD8CD7712F7B}" presName="hierChild5" presStyleCnt="0"/>
      <dgm:spPr/>
    </dgm:pt>
    <dgm:pt modelId="{BC842374-DE0C-445B-92CE-9C7E65CA8E8A}" type="pres">
      <dgm:prSet presAssocID="{67AB6ED7-2AC6-418B-A5A2-90EFF9375E0E}" presName="hierChild3" presStyleCnt="0"/>
      <dgm:spPr/>
    </dgm:pt>
  </dgm:ptLst>
  <dgm:cxnLst>
    <dgm:cxn modelId="{402BB2E4-58D1-4A88-AC64-2EB236748AB1}" type="presOf" srcId="{E8DB9BEF-0D23-4FAC-A622-5A975AE68180}" destId="{7404322A-5BCC-467A-9A0A-4E8EAEC8252E}" srcOrd="1" destOrd="0" presId="urn:microsoft.com/office/officeart/2009/3/layout/HorizontalOrganizationChart"/>
    <dgm:cxn modelId="{FDC98D28-5F5A-46F7-9420-6B458DFB27CE}" srcId="{06C84406-CD19-401B-BFD0-F14864A7713E}" destId="{BE85B059-23AB-4F51-8C1E-011430B2815F}" srcOrd="0" destOrd="0" parTransId="{215E8535-1474-43A3-ADFC-48F2EA86A2E3}" sibTransId="{7820E9F0-AC90-4098-982F-1A3664819E50}"/>
    <dgm:cxn modelId="{299C894D-32E2-4D16-9438-30E8EBF2FF35}" type="presOf" srcId="{BE85B059-23AB-4F51-8C1E-011430B2815F}" destId="{7C671E31-E879-491C-A613-5EFB18279C1B}" srcOrd="0" destOrd="0" presId="urn:microsoft.com/office/officeart/2009/3/layout/HorizontalOrganizationChart"/>
    <dgm:cxn modelId="{B052C267-7E44-47E2-9F26-71478ED1DFB6}" type="presOf" srcId="{BE85B059-23AB-4F51-8C1E-011430B2815F}" destId="{E03C86EC-237F-4402-A351-8670E3BB63C4}" srcOrd="1" destOrd="0" presId="urn:microsoft.com/office/officeart/2009/3/layout/HorizontalOrganizationChart"/>
    <dgm:cxn modelId="{80058544-DDF3-446C-9326-531EA12FA728}" type="presOf" srcId="{06C84406-CD19-401B-BFD0-F14864A7713E}" destId="{5CBEA8DF-F768-4218-BD78-09F9870C0A07}" srcOrd="0" destOrd="0" presId="urn:microsoft.com/office/officeart/2009/3/layout/HorizontalOrganizationChart"/>
    <dgm:cxn modelId="{86FF1B79-D114-4CB9-864C-0B3E3F4FC56B}" type="presOf" srcId="{803E6BDF-F456-43DF-B4AF-FD8CD7712F7B}" destId="{E40F4251-D1BD-4DA5-BE8E-A48CEEE65726}" srcOrd="0" destOrd="0" presId="urn:microsoft.com/office/officeart/2009/3/layout/HorizontalOrganizationChart"/>
    <dgm:cxn modelId="{29CDED34-B7D4-49CA-959B-427EFA955DB2}" type="presOf" srcId="{60E5BEDB-C474-4D96-82B8-DDC472CB79F8}" destId="{9258D2E2-9046-44E8-9BD6-FA493351A002}" srcOrd="0" destOrd="0" presId="urn:microsoft.com/office/officeart/2009/3/layout/HorizontalOrganizationChart"/>
    <dgm:cxn modelId="{640A6F98-FC18-4BCC-9734-862EAD00399A}" type="presOf" srcId="{E4327CF3-10B5-47ED-B28B-75600C6670C3}" destId="{5B0A27A6-D64D-4C67-9290-AF4FD5F8CE13}" srcOrd="0" destOrd="0" presId="urn:microsoft.com/office/officeart/2009/3/layout/HorizontalOrganizationChart"/>
    <dgm:cxn modelId="{730CACD7-EA4E-482B-91E2-C02C9FE88B62}" srcId="{67AB6ED7-2AC6-418B-A5A2-90EFF9375E0E}" destId="{06C84406-CD19-401B-BFD0-F14864A7713E}" srcOrd="0" destOrd="0" parTransId="{5BD89A7B-96FD-4A91-963B-0D7E5AA8AD25}" sibTransId="{475EC68B-7AA5-4323-B21F-0D1E7B9F4EC6}"/>
    <dgm:cxn modelId="{BE52AE71-BD04-4144-A005-9453D4149501}" type="presOf" srcId="{67AB6ED7-2AC6-418B-A5A2-90EFF9375E0E}" destId="{C126FE3B-5047-452F-B8AA-6250C7422F75}" srcOrd="0" destOrd="0" presId="urn:microsoft.com/office/officeart/2009/3/layout/HorizontalOrganizationChart"/>
    <dgm:cxn modelId="{4AAC5FF2-549C-4A92-A1CF-17C759DC891E}" srcId="{06C84406-CD19-401B-BFD0-F14864A7713E}" destId="{E8DB9BEF-0D23-4FAC-A622-5A975AE68180}" srcOrd="1" destOrd="0" parTransId="{E4327CF3-10B5-47ED-B28B-75600C6670C3}" sibTransId="{DD5A2229-D6CA-4C77-8BB5-B772728CE028}"/>
    <dgm:cxn modelId="{76D4215E-1CED-4FCF-9284-571439267597}" type="presOf" srcId="{06C84406-CD19-401B-BFD0-F14864A7713E}" destId="{A7A8F000-6DAF-452C-8291-167F6310B78F}" srcOrd="1" destOrd="0" presId="urn:microsoft.com/office/officeart/2009/3/layout/HorizontalOrganizationChart"/>
    <dgm:cxn modelId="{C3CBE3A7-FE55-4AFE-9FCE-CB2A419660D3}" srcId="{60E5BEDB-C474-4D96-82B8-DDC472CB79F8}" destId="{67AB6ED7-2AC6-418B-A5A2-90EFF9375E0E}" srcOrd="0" destOrd="0" parTransId="{54587E32-3C66-4C5B-A805-DDDDF233E1FA}" sibTransId="{D69E819B-420F-46FA-867C-D2F9A2D18E39}"/>
    <dgm:cxn modelId="{1B57C10A-3269-4B4A-8D29-471977E4DF0C}" type="presOf" srcId="{5BD89A7B-96FD-4A91-963B-0D7E5AA8AD25}" destId="{355BC72B-9AB2-42EB-AE19-8257D2D60FC6}" srcOrd="0" destOrd="0" presId="urn:microsoft.com/office/officeart/2009/3/layout/HorizontalOrganizationChart"/>
    <dgm:cxn modelId="{8644B0C9-2560-4AF1-9AAA-F8B9A1F19C00}" type="presOf" srcId="{215E8535-1474-43A3-ADFC-48F2EA86A2E3}" destId="{28D46529-DE43-4BAC-A7F1-C2A511D063C4}" srcOrd="0" destOrd="0" presId="urn:microsoft.com/office/officeart/2009/3/layout/HorizontalOrganizationChart"/>
    <dgm:cxn modelId="{C44B216F-92E8-4C10-8FBD-3981126F3AA3}" type="presOf" srcId="{31CEAF06-01DF-44F8-9630-32FA39B07CA5}" destId="{E067A4E5-1083-46E0-9694-64EC605C75D8}" srcOrd="0" destOrd="0" presId="urn:microsoft.com/office/officeart/2009/3/layout/HorizontalOrganizationChart"/>
    <dgm:cxn modelId="{0EE802AE-DE45-4D0F-99E9-3A21FEF004A8}" type="presOf" srcId="{803E6BDF-F456-43DF-B4AF-FD8CD7712F7B}" destId="{72610394-6B2D-4E49-A45B-BC12CA7CACA9}" srcOrd="1" destOrd="0" presId="urn:microsoft.com/office/officeart/2009/3/layout/HorizontalOrganizationChart"/>
    <dgm:cxn modelId="{3A1E7AF0-BBC9-427A-A421-82FA4D77AE81}" type="presOf" srcId="{E8DB9BEF-0D23-4FAC-A622-5A975AE68180}" destId="{F4C6867C-F8E0-4983-A658-AC1EB9317BA3}" srcOrd="0" destOrd="0" presId="urn:microsoft.com/office/officeart/2009/3/layout/HorizontalOrganizationChart"/>
    <dgm:cxn modelId="{AC088A6B-6113-4AB9-B02F-C8A4C008D808}" type="presOf" srcId="{67AB6ED7-2AC6-418B-A5A2-90EFF9375E0E}" destId="{5F830144-8034-4E55-9D84-C89AA1A1AC5C}" srcOrd="1" destOrd="0" presId="urn:microsoft.com/office/officeart/2009/3/layout/HorizontalOrganizationChart"/>
    <dgm:cxn modelId="{F0989C90-13DE-4507-90D2-362777FF1C68}" srcId="{67AB6ED7-2AC6-418B-A5A2-90EFF9375E0E}" destId="{803E6BDF-F456-43DF-B4AF-FD8CD7712F7B}" srcOrd="1" destOrd="0" parTransId="{31CEAF06-01DF-44F8-9630-32FA39B07CA5}" sibTransId="{ACAF9B51-E97C-4EE1-A916-C461A42831F5}"/>
    <dgm:cxn modelId="{B3774593-854B-4FED-89EF-359B92EA17C3}" type="presParOf" srcId="{9258D2E2-9046-44E8-9BD6-FA493351A002}" destId="{44CE0B74-F9F4-4CC5-A8D7-DBBB8A3B8574}" srcOrd="0" destOrd="0" presId="urn:microsoft.com/office/officeart/2009/3/layout/HorizontalOrganizationChart"/>
    <dgm:cxn modelId="{59D3D7B5-08FF-49F9-A457-9CD83FEB263A}" type="presParOf" srcId="{44CE0B74-F9F4-4CC5-A8D7-DBBB8A3B8574}" destId="{41A93D6B-4B9C-44DC-A9A9-3F18EB27B415}" srcOrd="0" destOrd="0" presId="urn:microsoft.com/office/officeart/2009/3/layout/HorizontalOrganizationChart"/>
    <dgm:cxn modelId="{E19FDFB4-347B-4B2F-903B-7731DF16F899}" type="presParOf" srcId="{41A93D6B-4B9C-44DC-A9A9-3F18EB27B415}" destId="{C126FE3B-5047-452F-B8AA-6250C7422F75}" srcOrd="0" destOrd="0" presId="urn:microsoft.com/office/officeart/2009/3/layout/HorizontalOrganizationChart"/>
    <dgm:cxn modelId="{9BEA72D0-2874-4AE8-9768-B79CC4B1B074}" type="presParOf" srcId="{41A93D6B-4B9C-44DC-A9A9-3F18EB27B415}" destId="{5F830144-8034-4E55-9D84-C89AA1A1AC5C}" srcOrd="1" destOrd="0" presId="urn:microsoft.com/office/officeart/2009/3/layout/HorizontalOrganizationChart"/>
    <dgm:cxn modelId="{D085297E-7DFD-440F-ADB0-FB6D4125CE72}" type="presParOf" srcId="{44CE0B74-F9F4-4CC5-A8D7-DBBB8A3B8574}" destId="{50C26ADB-29E5-45AE-904C-5113284435D7}" srcOrd="1" destOrd="0" presId="urn:microsoft.com/office/officeart/2009/3/layout/HorizontalOrganizationChart"/>
    <dgm:cxn modelId="{7B91F08C-564E-44D3-889E-99DDD23AB7AB}" type="presParOf" srcId="{50C26ADB-29E5-45AE-904C-5113284435D7}" destId="{355BC72B-9AB2-42EB-AE19-8257D2D60FC6}" srcOrd="0" destOrd="0" presId="urn:microsoft.com/office/officeart/2009/3/layout/HorizontalOrganizationChart"/>
    <dgm:cxn modelId="{ECD57F9B-F296-43F8-82D1-92769331E98E}" type="presParOf" srcId="{50C26ADB-29E5-45AE-904C-5113284435D7}" destId="{14EAA18F-9431-46A0-9A26-3909AEC73CD6}" srcOrd="1" destOrd="0" presId="urn:microsoft.com/office/officeart/2009/3/layout/HorizontalOrganizationChart"/>
    <dgm:cxn modelId="{0949D9B8-362A-4920-8638-481F4E4A469F}" type="presParOf" srcId="{14EAA18F-9431-46A0-9A26-3909AEC73CD6}" destId="{5F9EE796-1CE2-48D9-9CB5-87B5FAE878E5}" srcOrd="0" destOrd="0" presId="urn:microsoft.com/office/officeart/2009/3/layout/HorizontalOrganizationChart"/>
    <dgm:cxn modelId="{01E26592-14A0-4D11-9B41-D06808729735}" type="presParOf" srcId="{5F9EE796-1CE2-48D9-9CB5-87B5FAE878E5}" destId="{5CBEA8DF-F768-4218-BD78-09F9870C0A07}" srcOrd="0" destOrd="0" presId="urn:microsoft.com/office/officeart/2009/3/layout/HorizontalOrganizationChart"/>
    <dgm:cxn modelId="{19B99ECF-1D19-41F5-8FCA-B2E6A6841910}" type="presParOf" srcId="{5F9EE796-1CE2-48D9-9CB5-87B5FAE878E5}" destId="{A7A8F000-6DAF-452C-8291-167F6310B78F}" srcOrd="1" destOrd="0" presId="urn:microsoft.com/office/officeart/2009/3/layout/HorizontalOrganizationChart"/>
    <dgm:cxn modelId="{AFD2777A-A919-4AFF-801A-EAEF59EA81FF}" type="presParOf" srcId="{14EAA18F-9431-46A0-9A26-3909AEC73CD6}" destId="{0B07ACE9-70D1-4D6E-91A1-049710933A3E}" srcOrd="1" destOrd="0" presId="urn:microsoft.com/office/officeart/2009/3/layout/HorizontalOrganizationChart"/>
    <dgm:cxn modelId="{3A1A9C79-56F2-46A3-81F2-E456B781F161}" type="presParOf" srcId="{0B07ACE9-70D1-4D6E-91A1-049710933A3E}" destId="{28D46529-DE43-4BAC-A7F1-C2A511D063C4}" srcOrd="0" destOrd="0" presId="urn:microsoft.com/office/officeart/2009/3/layout/HorizontalOrganizationChart"/>
    <dgm:cxn modelId="{6432E475-EB0E-48BE-B495-760D0D254719}" type="presParOf" srcId="{0B07ACE9-70D1-4D6E-91A1-049710933A3E}" destId="{3B9CC88D-FF98-4D28-9A9D-C2D3D4213039}" srcOrd="1" destOrd="0" presId="urn:microsoft.com/office/officeart/2009/3/layout/HorizontalOrganizationChart"/>
    <dgm:cxn modelId="{20C2634C-4E6B-4E68-8C47-72B830557FD1}" type="presParOf" srcId="{3B9CC88D-FF98-4D28-9A9D-C2D3D4213039}" destId="{D55F3F71-2E06-4B5F-AFC2-3CD6EEFFF9D4}" srcOrd="0" destOrd="0" presId="urn:microsoft.com/office/officeart/2009/3/layout/HorizontalOrganizationChart"/>
    <dgm:cxn modelId="{794A38B5-7D2E-4926-933A-6A24ADAA91E4}" type="presParOf" srcId="{D55F3F71-2E06-4B5F-AFC2-3CD6EEFFF9D4}" destId="{7C671E31-E879-491C-A613-5EFB18279C1B}" srcOrd="0" destOrd="0" presId="urn:microsoft.com/office/officeart/2009/3/layout/HorizontalOrganizationChart"/>
    <dgm:cxn modelId="{F02A6E61-21ED-4FB4-A4F1-9A4ECDEA151D}" type="presParOf" srcId="{D55F3F71-2E06-4B5F-AFC2-3CD6EEFFF9D4}" destId="{E03C86EC-237F-4402-A351-8670E3BB63C4}" srcOrd="1" destOrd="0" presId="urn:microsoft.com/office/officeart/2009/3/layout/HorizontalOrganizationChart"/>
    <dgm:cxn modelId="{38C62BB8-D2FD-4268-A1B0-BF787390A357}" type="presParOf" srcId="{3B9CC88D-FF98-4D28-9A9D-C2D3D4213039}" destId="{9AFD3055-12FF-4EB7-A367-C82C958E28F8}" srcOrd="1" destOrd="0" presId="urn:microsoft.com/office/officeart/2009/3/layout/HorizontalOrganizationChart"/>
    <dgm:cxn modelId="{7E581A32-3CE4-4C12-9829-D625173B05DD}" type="presParOf" srcId="{3B9CC88D-FF98-4D28-9A9D-C2D3D4213039}" destId="{850EF8F4-15C8-4EBF-A424-CD3CE45576B3}" srcOrd="2" destOrd="0" presId="urn:microsoft.com/office/officeart/2009/3/layout/HorizontalOrganizationChart"/>
    <dgm:cxn modelId="{26A9576E-5E2A-4EC6-95C3-0979F972AE4D}" type="presParOf" srcId="{0B07ACE9-70D1-4D6E-91A1-049710933A3E}" destId="{5B0A27A6-D64D-4C67-9290-AF4FD5F8CE13}" srcOrd="2" destOrd="0" presId="urn:microsoft.com/office/officeart/2009/3/layout/HorizontalOrganizationChart"/>
    <dgm:cxn modelId="{B95A9029-8A5F-405C-A688-4AC4B9A3B8A9}" type="presParOf" srcId="{0B07ACE9-70D1-4D6E-91A1-049710933A3E}" destId="{3D8FCE4B-7B79-4BC2-AAE0-841502FD74BF}" srcOrd="3" destOrd="0" presId="urn:microsoft.com/office/officeart/2009/3/layout/HorizontalOrganizationChart"/>
    <dgm:cxn modelId="{3C7A3C3F-9443-456B-B0B3-4163B5B226BE}" type="presParOf" srcId="{3D8FCE4B-7B79-4BC2-AAE0-841502FD74BF}" destId="{89687E66-0AE2-40BA-9AF3-22F2A6FBD3D9}" srcOrd="0" destOrd="0" presId="urn:microsoft.com/office/officeart/2009/3/layout/HorizontalOrganizationChart"/>
    <dgm:cxn modelId="{EFE31380-9BF9-48DA-921E-4B3F50C77356}" type="presParOf" srcId="{89687E66-0AE2-40BA-9AF3-22F2A6FBD3D9}" destId="{F4C6867C-F8E0-4983-A658-AC1EB9317BA3}" srcOrd="0" destOrd="0" presId="urn:microsoft.com/office/officeart/2009/3/layout/HorizontalOrganizationChart"/>
    <dgm:cxn modelId="{041D9EC3-93CB-4447-9E24-6CC1B4F7903E}" type="presParOf" srcId="{89687E66-0AE2-40BA-9AF3-22F2A6FBD3D9}" destId="{7404322A-5BCC-467A-9A0A-4E8EAEC8252E}" srcOrd="1" destOrd="0" presId="urn:microsoft.com/office/officeart/2009/3/layout/HorizontalOrganizationChart"/>
    <dgm:cxn modelId="{EF4FFBC7-51E1-4625-A9C2-21779EF240E1}" type="presParOf" srcId="{3D8FCE4B-7B79-4BC2-AAE0-841502FD74BF}" destId="{23A835E7-9DA8-41E7-83F0-C614438CD1A7}" srcOrd="1" destOrd="0" presId="urn:microsoft.com/office/officeart/2009/3/layout/HorizontalOrganizationChart"/>
    <dgm:cxn modelId="{5ED01BF8-361D-4835-8D11-CF265E5F033E}" type="presParOf" srcId="{3D8FCE4B-7B79-4BC2-AAE0-841502FD74BF}" destId="{4FCB55A0-37D6-44A9-BEBC-E6F4517BCA8F}" srcOrd="2" destOrd="0" presId="urn:microsoft.com/office/officeart/2009/3/layout/HorizontalOrganizationChart"/>
    <dgm:cxn modelId="{A12EE2B1-2D62-4A73-A7CF-F68382F2807B}" type="presParOf" srcId="{14EAA18F-9431-46A0-9A26-3909AEC73CD6}" destId="{B2CF8F7F-F825-4A35-8EBC-57532DBDDE0B}" srcOrd="2" destOrd="0" presId="urn:microsoft.com/office/officeart/2009/3/layout/HorizontalOrganizationChart"/>
    <dgm:cxn modelId="{BED02C0F-BD6D-4462-A8FB-91F30AFD01FE}" type="presParOf" srcId="{50C26ADB-29E5-45AE-904C-5113284435D7}" destId="{E067A4E5-1083-46E0-9694-64EC605C75D8}" srcOrd="2" destOrd="0" presId="urn:microsoft.com/office/officeart/2009/3/layout/HorizontalOrganizationChart"/>
    <dgm:cxn modelId="{CF6E6A9D-03EE-4864-8B3F-ECD1B01B2752}" type="presParOf" srcId="{50C26ADB-29E5-45AE-904C-5113284435D7}" destId="{87AB0D61-1391-474E-87CE-B92C7477D2A7}" srcOrd="3" destOrd="0" presId="urn:microsoft.com/office/officeart/2009/3/layout/HorizontalOrganizationChart"/>
    <dgm:cxn modelId="{738FB4AE-2B6A-46E3-BBF2-28EAD4150F89}" type="presParOf" srcId="{87AB0D61-1391-474E-87CE-B92C7477D2A7}" destId="{62204C94-1F4A-4644-A78D-9F3F150FAC30}" srcOrd="0" destOrd="0" presId="urn:microsoft.com/office/officeart/2009/3/layout/HorizontalOrganizationChart"/>
    <dgm:cxn modelId="{AD1862BB-428E-4F48-A83F-4BAFCD25D451}" type="presParOf" srcId="{62204C94-1F4A-4644-A78D-9F3F150FAC30}" destId="{E40F4251-D1BD-4DA5-BE8E-A48CEEE65726}" srcOrd="0" destOrd="0" presId="urn:microsoft.com/office/officeart/2009/3/layout/HorizontalOrganizationChart"/>
    <dgm:cxn modelId="{7F4C5CB0-B7D7-4C2C-8292-28C67DF99DDC}" type="presParOf" srcId="{62204C94-1F4A-4644-A78D-9F3F150FAC30}" destId="{72610394-6B2D-4E49-A45B-BC12CA7CACA9}" srcOrd="1" destOrd="0" presId="urn:microsoft.com/office/officeart/2009/3/layout/HorizontalOrganizationChart"/>
    <dgm:cxn modelId="{D00689C9-C487-4138-A8B5-6D91C2C397F8}" type="presParOf" srcId="{87AB0D61-1391-474E-87CE-B92C7477D2A7}" destId="{E541CBF5-522D-4918-99A6-755D0D452CF2}" srcOrd="1" destOrd="0" presId="urn:microsoft.com/office/officeart/2009/3/layout/HorizontalOrganizationChart"/>
    <dgm:cxn modelId="{B4F62A93-FD4C-48AA-96E5-CAB74D7F8820}" type="presParOf" srcId="{87AB0D61-1391-474E-87CE-B92C7477D2A7}" destId="{FBF4EB8F-2636-487C-8BD4-F7B1D4DB7C1B}" srcOrd="2" destOrd="0" presId="urn:microsoft.com/office/officeart/2009/3/layout/HorizontalOrganizationChart"/>
    <dgm:cxn modelId="{E4D3BEFF-29F8-41EB-A5F2-692E69B06055}" type="presParOf" srcId="{44CE0B74-F9F4-4CC5-A8D7-DBBB8A3B8574}" destId="{BC842374-DE0C-445B-92CE-9C7E65CA8E8A}"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7A4E5-1083-46E0-9694-64EC605C75D8}">
      <dsp:nvSpPr>
        <dsp:cNvPr id="0" name=""/>
        <dsp:cNvSpPr/>
      </dsp:nvSpPr>
      <dsp:spPr>
        <a:xfrm>
          <a:off x="2095644" y="2103423"/>
          <a:ext cx="641909" cy="760698"/>
        </a:xfrm>
        <a:custGeom>
          <a:avLst/>
          <a:gdLst/>
          <a:ahLst/>
          <a:cxnLst/>
          <a:rect l="0" t="0" r="0" b="0"/>
          <a:pathLst>
            <a:path>
              <a:moveTo>
                <a:pt x="0" y="0"/>
              </a:moveTo>
              <a:lnTo>
                <a:pt x="432627" y="0"/>
              </a:lnTo>
              <a:lnTo>
                <a:pt x="432627" y="760698"/>
              </a:lnTo>
              <a:lnTo>
                <a:pt x="641909" y="760698"/>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5B0A27A6-D64D-4C67-9290-AF4FD5F8CE13}">
      <dsp:nvSpPr>
        <dsp:cNvPr id="0" name=""/>
        <dsp:cNvSpPr/>
      </dsp:nvSpPr>
      <dsp:spPr>
        <a:xfrm>
          <a:off x="4820662" y="1216480"/>
          <a:ext cx="207754" cy="954916"/>
        </a:xfrm>
        <a:custGeom>
          <a:avLst/>
          <a:gdLst/>
          <a:ahLst/>
          <a:cxnLst/>
          <a:rect l="0" t="0" r="0" b="0"/>
          <a:pathLst>
            <a:path>
              <a:moveTo>
                <a:pt x="0" y="0"/>
              </a:moveTo>
              <a:lnTo>
                <a:pt x="0" y="954916"/>
              </a:lnTo>
              <a:lnTo>
                <a:pt x="207754" y="954916"/>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28D46529-DE43-4BAC-A7F1-C2A511D063C4}">
      <dsp:nvSpPr>
        <dsp:cNvPr id="0" name=""/>
        <dsp:cNvSpPr/>
      </dsp:nvSpPr>
      <dsp:spPr>
        <a:xfrm>
          <a:off x="4820662" y="319154"/>
          <a:ext cx="207754" cy="897325"/>
        </a:xfrm>
        <a:custGeom>
          <a:avLst/>
          <a:gdLst/>
          <a:ahLst/>
          <a:cxnLst/>
          <a:rect l="0" t="0" r="0" b="0"/>
          <a:pathLst>
            <a:path>
              <a:moveTo>
                <a:pt x="0" y="897325"/>
              </a:moveTo>
              <a:lnTo>
                <a:pt x="0" y="0"/>
              </a:lnTo>
              <a:lnTo>
                <a:pt x="207754" y="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55BC72B-9AB2-42EB-AE19-8257D2D60FC6}">
      <dsp:nvSpPr>
        <dsp:cNvPr id="0" name=""/>
        <dsp:cNvSpPr/>
      </dsp:nvSpPr>
      <dsp:spPr>
        <a:xfrm>
          <a:off x="2095644" y="1216480"/>
          <a:ext cx="632198" cy="886943"/>
        </a:xfrm>
        <a:custGeom>
          <a:avLst/>
          <a:gdLst/>
          <a:ahLst/>
          <a:cxnLst/>
          <a:rect l="0" t="0" r="0" b="0"/>
          <a:pathLst>
            <a:path>
              <a:moveTo>
                <a:pt x="0" y="886943"/>
              </a:moveTo>
              <a:lnTo>
                <a:pt x="422916" y="886943"/>
              </a:lnTo>
              <a:lnTo>
                <a:pt x="422916" y="0"/>
              </a:lnTo>
              <a:lnTo>
                <a:pt x="632198" y="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C126FE3B-5047-452F-B8AA-6250C7422F75}">
      <dsp:nvSpPr>
        <dsp:cNvPr id="0" name=""/>
        <dsp:cNvSpPr/>
      </dsp:nvSpPr>
      <dsp:spPr>
        <a:xfrm>
          <a:off x="2825" y="1784268"/>
          <a:ext cx="2092819" cy="638309"/>
        </a:xfrm>
        <a:prstGeom prst="rect">
          <a:avLst/>
        </a:prstGeom>
        <a:solidFill>
          <a:srgbClr val="FFCCCC"/>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latin typeface="Avenir Book" panose="020B0503020203020204" pitchFamily="34" charset="-78"/>
              <a:cs typeface="Avenir Book" panose="020B0503020203020204" pitchFamily="34" charset="-78"/>
            </a:rPr>
            <a:t>Mode</a:t>
          </a:r>
          <a:endParaRPr lang="en-US" sz="2600" kern="1200" dirty="0">
            <a:solidFill>
              <a:schemeClr val="tx1"/>
            </a:solidFill>
            <a:latin typeface="Avenir Book" panose="020B0503020203020204" pitchFamily="34" charset="-78"/>
            <a:cs typeface="Avenir Book" panose="020B0503020203020204" pitchFamily="34" charset="-78"/>
          </a:endParaRPr>
        </a:p>
      </dsp:txBody>
      <dsp:txXfrm>
        <a:off x="2825" y="1784268"/>
        <a:ext cx="2092819" cy="638309"/>
      </dsp:txXfrm>
    </dsp:sp>
    <dsp:sp modelId="{5CBEA8DF-F768-4218-BD78-09F9870C0A07}">
      <dsp:nvSpPr>
        <dsp:cNvPr id="0" name=""/>
        <dsp:cNvSpPr/>
      </dsp:nvSpPr>
      <dsp:spPr>
        <a:xfrm>
          <a:off x="2727843" y="897325"/>
          <a:ext cx="2092819" cy="638309"/>
        </a:xfrm>
        <a:prstGeom prst="rect">
          <a:avLst/>
        </a:prstGeom>
        <a:solidFill>
          <a:srgbClr val="FFCCCC"/>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latin typeface="Avenir Book" panose="020B0503020203020204" pitchFamily="34" charset="-78"/>
              <a:cs typeface="Avenir Book" panose="020B0503020203020204" pitchFamily="34" charset="-78"/>
            </a:rPr>
            <a:t>Multi mode</a:t>
          </a:r>
          <a:endParaRPr lang="en-US" sz="2600" kern="1200" dirty="0">
            <a:solidFill>
              <a:schemeClr val="tx1"/>
            </a:solidFill>
            <a:latin typeface="Avenir Book" panose="020B0503020203020204" pitchFamily="34" charset="-78"/>
            <a:cs typeface="Avenir Book" panose="020B0503020203020204" pitchFamily="34" charset="-78"/>
          </a:endParaRPr>
        </a:p>
      </dsp:txBody>
      <dsp:txXfrm>
        <a:off x="2727843" y="897325"/>
        <a:ext cx="2092819" cy="638309"/>
      </dsp:txXfrm>
    </dsp:sp>
    <dsp:sp modelId="{7C671E31-E879-491C-A613-5EFB18279C1B}">
      <dsp:nvSpPr>
        <dsp:cNvPr id="0" name=""/>
        <dsp:cNvSpPr/>
      </dsp:nvSpPr>
      <dsp:spPr>
        <a:xfrm>
          <a:off x="5028416" y="0"/>
          <a:ext cx="2092819" cy="638309"/>
        </a:xfrm>
        <a:prstGeom prst="rect">
          <a:avLst/>
        </a:prstGeom>
        <a:solidFill>
          <a:srgbClr val="FFCCCC"/>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latin typeface="Avenir Book" panose="020B0503020203020204" pitchFamily="34" charset="-78"/>
              <a:cs typeface="Avenir Book" panose="020B0503020203020204" pitchFamily="34" charset="-78"/>
            </a:rPr>
            <a:t>Step index</a:t>
          </a:r>
          <a:endParaRPr lang="en-US" sz="2600" kern="1200" dirty="0">
            <a:solidFill>
              <a:schemeClr val="tx1"/>
            </a:solidFill>
            <a:latin typeface="Avenir Book" panose="020B0503020203020204" pitchFamily="34" charset="-78"/>
            <a:cs typeface="Avenir Book" panose="020B0503020203020204" pitchFamily="34" charset="-78"/>
          </a:endParaRPr>
        </a:p>
      </dsp:txBody>
      <dsp:txXfrm>
        <a:off x="5028416" y="0"/>
        <a:ext cx="2092819" cy="638309"/>
      </dsp:txXfrm>
    </dsp:sp>
    <dsp:sp modelId="{F4C6867C-F8E0-4983-A658-AC1EB9317BA3}">
      <dsp:nvSpPr>
        <dsp:cNvPr id="0" name=""/>
        <dsp:cNvSpPr/>
      </dsp:nvSpPr>
      <dsp:spPr>
        <a:xfrm>
          <a:off x="5028416" y="1852242"/>
          <a:ext cx="2092819" cy="638309"/>
        </a:xfrm>
        <a:prstGeom prst="rect">
          <a:avLst/>
        </a:prstGeom>
        <a:solidFill>
          <a:srgbClr val="FFCCCC"/>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latin typeface="Avenir Book" panose="020B0503020203020204" pitchFamily="34" charset="-78"/>
              <a:cs typeface="Avenir Book" panose="020B0503020203020204" pitchFamily="34" charset="-78"/>
            </a:rPr>
            <a:t>Graded index</a:t>
          </a:r>
          <a:endParaRPr lang="en-US" sz="2600" kern="1200" dirty="0">
            <a:solidFill>
              <a:schemeClr val="tx1"/>
            </a:solidFill>
            <a:latin typeface="Avenir Book" panose="020B0503020203020204" pitchFamily="34" charset="-78"/>
            <a:cs typeface="Avenir Book" panose="020B0503020203020204" pitchFamily="34" charset="-78"/>
          </a:endParaRPr>
        </a:p>
      </dsp:txBody>
      <dsp:txXfrm>
        <a:off x="5028416" y="1852242"/>
        <a:ext cx="2092819" cy="638309"/>
      </dsp:txXfrm>
    </dsp:sp>
    <dsp:sp modelId="{E40F4251-D1BD-4DA5-BE8E-A48CEEE65726}">
      <dsp:nvSpPr>
        <dsp:cNvPr id="0" name=""/>
        <dsp:cNvSpPr/>
      </dsp:nvSpPr>
      <dsp:spPr>
        <a:xfrm>
          <a:off x="2737554" y="2544966"/>
          <a:ext cx="2092819" cy="638309"/>
        </a:xfrm>
        <a:prstGeom prst="rect">
          <a:avLst/>
        </a:prstGeom>
        <a:solidFill>
          <a:srgbClr val="FFCCCC"/>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latin typeface="Avenir Book" panose="020B0503020203020204" pitchFamily="34" charset="-78"/>
              <a:cs typeface="Avenir Book" panose="020B0503020203020204" pitchFamily="34" charset="-78"/>
            </a:rPr>
            <a:t>Single mode</a:t>
          </a:r>
          <a:endParaRPr lang="en-US" sz="2600" kern="1200" dirty="0">
            <a:solidFill>
              <a:schemeClr val="tx1"/>
            </a:solidFill>
            <a:latin typeface="Avenir Book" panose="020B0503020203020204" pitchFamily="34" charset="-78"/>
            <a:cs typeface="Avenir Book" panose="020B0503020203020204" pitchFamily="34" charset="-78"/>
          </a:endParaRPr>
        </a:p>
      </dsp:txBody>
      <dsp:txXfrm>
        <a:off x="2737554" y="2544966"/>
        <a:ext cx="2092819" cy="63830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4596" y="1"/>
            <a:ext cx="4302919" cy="341064"/>
          </a:xfrm>
          <a:prstGeom prst="rect">
            <a:avLst/>
          </a:prstGeom>
        </p:spPr>
        <p:txBody>
          <a:bodyPr vert="horz" lIns="91440" tIns="45720" rIns="91440" bIns="45720" rtlCol="0"/>
          <a:lstStyle>
            <a:lvl1pPr algn="r">
              <a:defRPr sz="1200"/>
            </a:lvl1pPr>
          </a:lstStyle>
          <a:p>
            <a:fld id="{17A0FC6E-42E8-4A8E-B933-8561A3850F4F}" type="datetimeFigureOut">
              <a:rPr lang="en-IN" smtClean="0"/>
              <a:t>16-01-2023</a:t>
            </a:fld>
            <a:endParaRPr lang="en-IN"/>
          </a:p>
        </p:txBody>
      </p:sp>
      <p:sp>
        <p:nvSpPr>
          <p:cNvPr id="4" name="Footer Placeholder 3"/>
          <p:cNvSpPr>
            <a:spLocks noGrp="1"/>
          </p:cNvSpPr>
          <p:nvPr>
            <p:ph type="ftr" sz="quarter" idx="2"/>
          </p:nvPr>
        </p:nvSpPr>
        <p:spPr>
          <a:xfrm>
            <a:off x="0" y="6456612"/>
            <a:ext cx="4302919" cy="341063"/>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4596" y="6456612"/>
            <a:ext cx="4302919" cy="341063"/>
          </a:xfrm>
          <a:prstGeom prst="rect">
            <a:avLst/>
          </a:prstGeom>
        </p:spPr>
        <p:txBody>
          <a:bodyPr vert="horz" lIns="91440" tIns="45720" rIns="91440" bIns="45720" rtlCol="0" anchor="b"/>
          <a:lstStyle>
            <a:lvl1pPr algn="r">
              <a:defRPr sz="1200"/>
            </a:lvl1pPr>
          </a:lstStyle>
          <a:p>
            <a:fld id="{5F4050CC-2E03-4357-9A5A-9ECD803D4142}" type="slidenum">
              <a:rPr lang="en-IN" smtClean="0"/>
              <a:t>‹#›</a:t>
            </a:fld>
            <a:endParaRPr lang="en-IN"/>
          </a:p>
        </p:txBody>
      </p:sp>
    </p:spTree>
    <p:extLst>
      <p:ext uri="{BB962C8B-B14F-4D97-AF65-F5344CB8AC3E}">
        <p14:creationId xmlns:p14="http://schemas.microsoft.com/office/powerpoint/2010/main" val="831407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6" y="1"/>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16-01-2023</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456612"/>
            <a:ext cx="4302919" cy="341063"/>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6" y="6456612"/>
            <a:ext cx="4302919" cy="341063"/>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16/01/2023 19:25</a:t>
            </a:fld>
            <a:endParaRPr lang="en-GB" sz="1200" smtClean="0">
              <a:cs typeface="Arial" pitchFamily="34" charset="0"/>
            </a:endParaRPr>
          </a:p>
        </p:txBody>
      </p:sp>
      <p:sp>
        <p:nvSpPr>
          <p:cNvPr id="61446" name="Footer Placeholder 5"/>
          <p:cNvSpPr>
            <a:spLocks noGrp="1"/>
          </p:cNvSpPr>
          <p:nvPr>
            <p:ph type="ftr" sz="quarter" idx="4"/>
          </p:nvPr>
        </p:nvSpPr>
        <p:spPr>
          <a:xfrm>
            <a:off x="2" y="6564005"/>
            <a:ext cx="9134508"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9"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10</a:t>
            </a:fld>
            <a:endParaRPr lang="en-GB" sz="1200" smtClean="0">
              <a:cs typeface="Arial" pitchFamily="34" charset="0"/>
            </a:endParaRPr>
          </a:p>
        </p:txBody>
      </p:sp>
    </p:spTree>
    <p:extLst>
      <p:ext uri="{BB962C8B-B14F-4D97-AF65-F5344CB8AC3E}">
        <p14:creationId xmlns:p14="http://schemas.microsoft.com/office/powerpoint/2010/main" val="1143964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11</a:t>
            </a:fld>
            <a:endParaRPr lang="en-GB" sz="1200" smtClean="0">
              <a:cs typeface="Arial" pitchFamily="34" charset="0"/>
            </a:endParaRPr>
          </a:p>
        </p:txBody>
      </p:sp>
    </p:spTree>
    <p:extLst>
      <p:ext uri="{BB962C8B-B14F-4D97-AF65-F5344CB8AC3E}">
        <p14:creationId xmlns:p14="http://schemas.microsoft.com/office/powerpoint/2010/main" val="1005792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12</a:t>
            </a:fld>
            <a:endParaRPr lang="en-GB" sz="1200" smtClean="0">
              <a:cs typeface="Arial" pitchFamily="34" charset="0"/>
            </a:endParaRPr>
          </a:p>
        </p:txBody>
      </p:sp>
    </p:spTree>
    <p:extLst>
      <p:ext uri="{BB962C8B-B14F-4D97-AF65-F5344CB8AC3E}">
        <p14:creationId xmlns:p14="http://schemas.microsoft.com/office/powerpoint/2010/main" val="2989273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13</a:t>
            </a:fld>
            <a:endParaRPr lang="en-GB" sz="1200" smtClean="0">
              <a:cs typeface="Arial" pitchFamily="34" charset="0"/>
            </a:endParaRPr>
          </a:p>
        </p:txBody>
      </p:sp>
    </p:spTree>
    <p:extLst>
      <p:ext uri="{BB962C8B-B14F-4D97-AF65-F5344CB8AC3E}">
        <p14:creationId xmlns:p14="http://schemas.microsoft.com/office/powerpoint/2010/main" val="1019236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14</a:t>
            </a:fld>
            <a:endParaRPr lang="en-GB" sz="1200" smtClean="0">
              <a:cs typeface="Arial" pitchFamily="34" charset="0"/>
            </a:endParaRPr>
          </a:p>
        </p:txBody>
      </p:sp>
    </p:spTree>
    <p:extLst>
      <p:ext uri="{BB962C8B-B14F-4D97-AF65-F5344CB8AC3E}">
        <p14:creationId xmlns:p14="http://schemas.microsoft.com/office/powerpoint/2010/main" val="3654273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15</a:t>
            </a:fld>
            <a:endParaRPr lang="en-GB" sz="1200" smtClean="0">
              <a:cs typeface="Arial" pitchFamily="34" charset="0"/>
            </a:endParaRPr>
          </a:p>
        </p:txBody>
      </p:sp>
    </p:spTree>
    <p:extLst>
      <p:ext uri="{BB962C8B-B14F-4D97-AF65-F5344CB8AC3E}">
        <p14:creationId xmlns:p14="http://schemas.microsoft.com/office/powerpoint/2010/main" val="3930244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16</a:t>
            </a:fld>
            <a:endParaRPr lang="en-GB" sz="1200" smtClean="0">
              <a:cs typeface="Arial" pitchFamily="34" charset="0"/>
            </a:endParaRPr>
          </a:p>
        </p:txBody>
      </p:sp>
    </p:spTree>
    <p:extLst>
      <p:ext uri="{BB962C8B-B14F-4D97-AF65-F5344CB8AC3E}">
        <p14:creationId xmlns:p14="http://schemas.microsoft.com/office/powerpoint/2010/main" val="710219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17</a:t>
            </a:fld>
            <a:endParaRPr lang="en-GB" sz="1200" smtClean="0">
              <a:cs typeface="Arial" pitchFamily="34" charset="0"/>
            </a:endParaRPr>
          </a:p>
        </p:txBody>
      </p:sp>
    </p:spTree>
    <p:extLst>
      <p:ext uri="{BB962C8B-B14F-4D97-AF65-F5344CB8AC3E}">
        <p14:creationId xmlns:p14="http://schemas.microsoft.com/office/powerpoint/2010/main" val="2907897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18</a:t>
            </a:fld>
            <a:endParaRPr lang="en-GB" sz="1200" smtClean="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16/01/2023 19:25</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a:t>
            </a:fld>
            <a:endParaRPr lang="en-GB" sz="1200" smtClean="0">
              <a:cs typeface="Arial" pitchFamily="34" charset="0"/>
            </a:endParaRPr>
          </a:p>
        </p:txBody>
      </p:sp>
    </p:spTree>
    <p:extLst>
      <p:ext uri="{BB962C8B-B14F-4D97-AF65-F5344CB8AC3E}">
        <p14:creationId xmlns:p14="http://schemas.microsoft.com/office/powerpoint/2010/main" val="1250497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16/01/2023 19:25</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3</a:t>
            </a:fld>
            <a:endParaRPr lang="en-GB" sz="1200" smtClean="0">
              <a:cs typeface="Arial" pitchFamily="34" charset="0"/>
            </a:endParaRPr>
          </a:p>
        </p:txBody>
      </p:sp>
    </p:spTree>
    <p:extLst>
      <p:ext uri="{BB962C8B-B14F-4D97-AF65-F5344CB8AC3E}">
        <p14:creationId xmlns:p14="http://schemas.microsoft.com/office/powerpoint/2010/main" val="46609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16/01/2023 19:25</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4</a:t>
            </a:fld>
            <a:endParaRPr lang="en-GB" sz="1200" smtClean="0">
              <a:cs typeface="Arial" pitchFamily="34" charset="0"/>
            </a:endParaRPr>
          </a:p>
        </p:txBody>
      </p:sp>
    </p:spTree>
    <p:extLst>
      <p:ext uri="{BB962C8B-B14F-4D97-AF65-F5344CB8AC3E}">
        <p14:creationId xmlns:p14="http://schemas.microsoft.com/office/powerpoint/2010/main" val="1784417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16/01/2023 19:25</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5</a:t>
            </a:fld>
            <a:endParaRPr lang="en-GB" sz="1200" smtClean="0">
              <a:cs typeface="Arial" pitchFamily="34" charset="0"/>
            </a:endParaRPr>
          </a:p>
        </p:txBody>
      </p:sp>
    </p:spTree>
    <p:extLst>
      <p:ext uri="{BB962C8B-B14F-4D97-AF65-F5344CB8AC3E}">
        <p14:creationId xmlns:p14="http://schemas.microsoft.com/office/powerpoint/2010/main" val="3319188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6</a:t>
            </a:fld>
            <a:endParaRPr lang="en-GB" sz="1200" smtClean="0">
              <a:cs typeface="Arial" pitchFamily="34" charset="0"/>
            </a:endParaRPr>
          </a:p>
        </p:txBody>
      </p:sp>
    </p:spTree>
    <p:extLst>
      <p:ext uri="{BB962C8B-B14F-4D97-AF65-F5344CB8AC3E}">
        <p14:creationId xmlns:p14="http://schemas.microsoft.com/office/powerpoint/2010/main" val="2295170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7</a:t>
            </a:fld>
            <a:endParaRPr lang="en-GB" sz="1200" smtClean="0">
              <a:cs typeface="Arial" pitchFamily="34" charset="0"/>
            </a:endParaRPr>
          </a:p>
        </p:txBody>
      </p:sp>
    </p:spTree>
    <p:extLst>
      <p:ext uri="{BB962C8B-B14F-4D97-AF65-F5344CB8AC3E}">
        <p14:creationId xmlns:p14="http://schemas.microsoft.com/office/powerpoint/2010/main" val="270116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8</a:t>
            </a:fld>
            <a:endParaRPr lang="en-GB" sz="1200" smtClean="0">
              <a:cs typeface="Arial" pitchFamily="34" charset="0"/>
            </a:endParaRPr>
          </a:p>
        </p:txBody>
      </p:sp>
    </p:spTree>
    <p:extLst>
      <p:ext uri="{BB962C8B-B14F-4D97-AF65-F5344CB8AC3E}">
        <p14:creationId xmlns:p14="http://schemas.microsoft.com/office/powerpoint/2010/main" val="4161776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discuss I am going to discuss a number of adaptive routing challenges in wireless multi-hop</a:t>
            </a:r>
            <a:r>
              <a:rPr lang="en-US" baseline="0" dirty="0" smtClean="0"/>
              <a:t> networks. </a:t>
            </a:r>
            <a:r>
              <a:rPr lang="en-US" u="sng" baseline="0" dirty="0" smtClean="0"/>
              <a:t>The routing issues that I have addressed are tied with </a:t>
            </a:r>
            <a:r>
              <a:rPr lang="en-US" baseline="0" dirty="0" smtClean="0"/>
              <a:t>other distributed algorithms such as channel selection and power control. I have addressed these challenges in two domains of wireless networks, 1. WOBAN and 2. WSNs. </a:t>
            </a:r>
          </a:p>
          <a:p>
            <a:endParaRPr lang="en-US" baseline="0" dirty="0" smtClean="0"/>
          </a:p>
          <a:p>
            <a:r>
              <a:rPr lang="en-US" baseline="0" dirty="0" smtClean="0"/>
              <a:t>I will first talk about the basic architecture of WOBAN and describe the problem of routing </a:t>
            </a:r>
            <a:r>
              <a:rPr lang="en-US" u="sng" baseline="0" dirty="0" smtClean="0"/>
              <a:t>and channel selection </a:t>
            </a:r>
            <a:r>
              <a:rPr lang="en-US" baseline="0" dirty="0" smtClean="0"/>
              <a:t>in this kind of architecture. We solve this problem in three phases. First we describe a quality aware routing for single gateway WOBAN. Then we extend this model for WOBAN with multiple gateways. Next we address the routing problem in </a:t>
            </a:r>
            <a:r>
              <a:rPr lang="en-US" sz="1200" b="0" i="0" u="none" strike="noStrike" kern="1200" baseline="0" dirty="0" smtClean="0">
                <a:solidFill>
                  <a:schemeClr val="tx1"/>
                </a:solidFill>
                <a:latin typeface="Times New Roman" pitchFamily="18" charset="0"/>
                <a:ea typeface="+mn-ea"/>
                <a:cs typeface="+mn-cs"/>
              </a:rPr>
              <a:t>WOBANs that are equipped with multiple wireless gateways and the wireless routers have multiple radio interfaces.</a:t>
            </a:r>
          </a:p>
          <a:p>
            <a:endParaRPr lang="en-US"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After that I will address the problem of energy aware routing in data collection WSNs where enhancing the network lifetime is the major concern. We propose two ways to reduce the energy consumption in WSNS 1. by using multiple channels that gives rise to joint routing and channel selection in WSNs and another is through power control.</a:t>
            </a:r>
            <a:endParaRPr lang="en-US" dirty="0" smtClean="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9</a:t>
            </a:fld>
            <a:endParaRPr lang="en-GB" sz="1200" smtClean="0">
              <a:cs typeface="Arial" pitchFamily="34" charset="0"/>
            </a:endParaRPr>
          </a:p>
        </p:txBody>
      </p:sp>
    </p:spTree>
    <p:extLst>
      <p:ext uri="{BB962C8B-B14F-4D97-AF65-F5344CB8AC3E}">
        <p14:creationId xmlns:p14="http://schemas.microsoft.com/office/powerpoint/2010/main" val="2332193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1/16/2023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pPr algn="ctr"/>
            <a:r>
              <a:rPr lang="en-US" sz="3200" dirty="0" smtClean="0"/>
              <a:t/>
            </a:r>
            <a:br>
              <a:rPr lang="en-US" sz="3200" dirty="0" smtClean="0"/>
            </a:br>
            <a:r>
              <a:rPr lang="en-US" sz="3200" dirty="0" smtClean="0"/>
              <a:t>Computer </a:t>
            </a:r>
            <a:r>
              <a:rPr lang="en-US" sz="3200" smtClean="0"/>
              <a:t>Networks </a:t>
            </a:r>
            <a:r>
              <a:rPr lang="en-US" sz="3200" dirty="0" smtClean="0"/>
              <a:t/>
            </a:r>
            <a:br>
              <a:rPr lang="en-US" sz="3200" dirty="0" smtClean="0"/>
            </a:br>
            <a:r>
              <a:rPr lang="en-US" sz="3200" dirty="0" smtClean="0"/>
              <a:t/>
            </a:r>
            <a:br>
              <a:rPr lang="en-US" sz="3200" dirty="0" smtClean="0"/>
            </a:br>
            <a:r>
              <a:rPr lang="en-US" sz="3200" dirty="0" smtClean="0"/>
              <a:t>Transmission Media (Guided)</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Optical Fiber</a:t>
            </a:r>
            <a:endParaRPr lang="en-US" dirty="0" smtClean="0"/>
          </a:p>
        </p:txBody>
      </p:sp>
      <p:sp>
        <p:nvSpPr>
          <p:cNvPr id="10243" name="Text Placeholder 2"/>
          <p:cNvSpPr>
            <a:spLocks noGrp="1"/>
          </p:cNvSpPr>
          <p:nvPr>
            <p:ph type="body" sz="quarter" idx="10"/>
          </p:nvPr>
        </p:nvSpPr>
        <p:spPr>
          <a:xfrm>
            <a:off x="190500" y="1044249"/>
            <a:ext cx="6624891" cy="5207000"/>
          </a:xfrm>
        </p:spPr>
        <p:txBody>
          <a:bodyPr/>
          <a:lstStyle/>
          <a:p>
            <a:pPr eaLnBrk="1" hangingPunct="1">
              <a:buFont typeface="Wingdings" pitchFamily="2" charset="2"/>
              <a:buChar char="q"/>
            </a:pPr>
            <a:r>
              <a:rPr lang="en-US" sz="2000" dirty="0"/>
              <a:t>Optical fiber is a thin flexible medium capable of guiding an optical ray</a:t>
            </a:r>
          </a:p>
          <a:p>
            <a:pPr marL="0" indent="0" eaLnBrk="1" hangingPunct="1">
              <a:buNone/>
            </a:pPr>
            <a:r>
              <a:rPr lang="en-US" sz="2000" dirty="0"/>
              <a:t> </a:t>
            </a:r>
          </a:p>
          <a:p>
            <a:pPr eaLnBrk="1" hangingPunct="1">
              <a:buFont typeface="Wingdings" pitchFamily="2" charset="2"/>
              <a:buChar char="q"/>
            </a:pPr>
            <a:r>
              <a:rPr lang="en-US" sz="2000" dirty="0"/>
              <a:t>Various glasses and plastics can be used to make optical fibers </a:t>
            </a:r>
          </a:p>
          <a:p>
            <a:pPr eaLnBrk="1" hangingPunct="1">
              <a:buFont typeface="Wingdings" pitchFamily="2" charset="2"/>
              <a:buChar char="q"/>
            </a:pPr>
            <a:endParaRPr lang="en-US" sz="2000" dirty="0" smtClean="0"/>
          </a:p>
          <a:p>
            <a:pPr eaLnBrk="1" hangingPunct="1">
              <a:buFont typeface="Wingdings" pitchFamily="2" charset="2"/>
              <a:buChar char="q"/>
            </a:pPr>
            <a:r>
              <a:rPr lang="en-US" sz="2000" dirty="0" smtClean="0"/>
              <a:t>Has </a:t>
            </a:r>
            <a:r>
              <a:rPr lang="en-US" sz="2000" dirty="0"/>
              <a:t>a cylindrical shape with three sections </a:t>
            </a:r>
          </a:p>
          <a:p>
            <a:pPr lvl="1" eaLnBrk="1" hangingPunct="1"/>
            <a:r>
              <a:rPr lang="en-US" sz="1600" dirty="0" smtClean="0">
                <a:solidFill>
                  <a:srgbClr val="0000CC"/>
                </a:solidFill>
              </a:rPr>
              <a:t>Core</a:t>
            </a:r>
            <a:r>
              <a:rPr lang="en-US" sz="1600" dirty="0">
                <a:solidFill>
                  <a:srgbClr val="0000CC"/>
                </a:solidFill>
              </a:rPr>
              <a:t>, cladding, jacket </a:t>
            </a:r>
          </a:p>
          <a:p>
            <a:pPr eaLnBrk="1" hangingPunct="1">
              <a:buFont typeface="Wingdings" pitchFamily="2" charset="2"/>
              <a:buChar char="q"/>
            </a:pPr>
            <a:endParaRPr lang="en-US" sz="2000" dirty="0" smtClean="0">
              <a:solidFill>
                <a:srgbClr val="0070C0"/>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391" y="970806"/>
            <a:ext cx="2328609" cy="2303480"/>
          </a:xfrm>
          <a:prstGeom prst="rect">
            <a:avLst/>
          </a:prstGeom>
        </p:spPr>
      </p:pic>
      <p:pic>
        <p:nvPicPr>
          <p:cNvPr id="7" name="Picture 2" descr="An illustration shows the transmission of a signal through an optical fiber.">
            <a:extLst>
              <a:ext uri="{FF2B5EF4-FFF2-40B4-BE49-F238E27FC236}">
                <a16:creationId xmlns:a16="http://schemas.microsoft.com/office/drawing/2014/main" id="{0ED4A9C1-3A0A-4033-A3C2-56926BC42937}"/>
              </a:ext>
            </a:extLst>
          </p:cNvPr>
          <p:cNvPicPr>
            <a:picLocks noChangeAspect="1" noChangeArrowheads="1"/>
          </p:cNvPicPr>
          <p:nvPr/>
        </p:nvPicPr>
        <p:blipFill>
          <a:blip r:embed="rId4"/>
          <a:stretch>
            <a:fillRect/>
          </a:stretch>
        </p:blipFill>
        <p:spPr bwMode="auto">
          <a:xfrm>
            <a:off x="734292" y="4007942"/>
            <a:ext cx="7862454" cy="108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2725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Optical Fiber</a:t>
            </a:r>
            <a:endParaRPr lang="en-US" dirty="0" smtClean="0"/>
          </a:p>
        </p:txBody>
      </p:sp>
      <p:sp>
        <p:nvSpPr>
          <p:cNvPr id="10243" name="Text Placeholder 2"/>
          <p:cNvSpPr>
            <a:spLocks noGrp="1"/>
          </p:cNvSpPr>
          <p:nvPr>
            <p:ph type="body" sz="quarter" idx="10"/>
          </p:nvPr>
        </p:nvSpPr>
        <p:spPr>
          <a:xfrm>
            <a:off x="190500" y="1044249"/>
            <a:ext cx="6109692" cy="5207000"/>
          </a:xfrm>
        </p:spPr>
        <p:txBody>
          <a:bodyPr/>
          <a:lstStyle/>
          <a:p>
            <a:pPr eaLnBrk="1" hangingPunct="1">
              <a:buFont typeface="Wingdings" pitchFamily="2" charset="2"/>
              <a:buChar char="q"/>
            </a:pPr>
            <a:r>
              <a:rPr lang="en-US" sz="2000" dirty="0" smtClean="0">
                <a:solidFill>
                  <a:srgbClr val="0070C0"/>
                </a:solidFill>
              </a:rPr>
              <a:t>Light </a:t>
            </a:r>
            <a:r>
              <a:rPr lang="en-US" sz="2000" dirty="0">
                <a:solidFill>
                  <a:srgbClr val="0070C0"/>
                </a:solidFill>
              </a:rPr>
              <a:t>sources used: </a:t>
            </a:r>
          </a:p>
          <a:p>
            <a:pPr lvl="1" eaLnBrk="1" hangingPunct="1"/>
            <a:r>
              <a:rPr lang="en-US" sz="1600" dirty="0" smtClean="0"/>
              <a:t>Light </a:t>
            </a:r>
            <a:r>
              <a:rPr lang="en-US" sz="1600" dirty="0"/>
              <a:t>Emitting Diode (LED) </a:t>
            </a:r>
          </a:p>
          <a:p>
            <a:pPr lvl="1" eaLnBrk="1" hangingPunct="1"/>
            <a:r>
              <a:rPr lang="en-US" sz="1600" dirty="0" smtClean="0"/>
              <a:t>Cheaper</a:t>
            </a:r>
            <a:r>
              <a:rPr lang="en-US" sz="1600" dirty="0"/>
              <a:t>, operates over a greater temperature range, </a:t>
            </a:r>
            <a:r>
              <a:rPr lang="en-US" sz="1600" dirty="0" smtClean="0"/>
              <a:t>lasts longer </a:t>
            </a:r>
            <a:endParaRPr lang="en-US" sz="1600" dirty="0"/>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r>
              <a:rPr lang="en-US" sz="2000" dirty="0" smtClean="0">
                <a:solidFill>
                  <a:srgbClr val="0070C0"/>
                </a:solidFill>
              </a:rPr>
              <a:t>Injection </a:t>
            </a:r>
            <a:r>
              <a:rPr lang="en-US" sz="2000" dirty="0">
                <a:solidFill>
                  <a:srgbClr val="0070C0"/>
                </a:solidFill>
              </a:rPr>
              <a:t>Laser Diode (ILD) </a:t>
            </a:r>
          </a:p>
          <a:p>
            <a:pPr lvl="1" eaLnBrk="1" hangingPunct="1"/>
            <a:r>
              <a:rPr lang="en-US" sz="1600" dirty="0"/>
              <a:t>M</a:t>
            </a:r>
            <a:r>
              <a:rPr lang="en-US" sz="1600" dirty="0" smtClean="0"/>
              <a:t>ore </a:t>
            </a:r>
            <a:r>
              <a:rPr lang="en-US" sz="1600" dirty="0"/>
              <a:t>efficient, has greater data rates </a:t>
            </a:r>
            <a:endParaRPr lang="en-US" sz="1600" dirty="0" smtClean="0"/>
          </a:p>
        </p:txBody>
      </p:sp>
      <p:pic>
        <p:nvPicPr>
          <p:cNvPr id="8" name="Picture 2" descr="An illustration shows the transmission of a signal through an optical fiber.">
            <a:extLst>
              <a:ext uri="{FF2B5EF4-FFF2-40B4-BE49-F238E27FC236}">
                <a16:creationId xmlns:a16="http://schemas.microsoft.com/office/drawing/2014/main" id="{0ED4A9C1-3A0A-4033-A3C2-56926BC42937}"/>
              </a:ext>
            </a:extLst>
          </p:cNvPr>
          <p:cNvPicPr>
            <a:picLocks noChangeAspect="1" noChangeArrowheads="1"/>
          </p:cNvPicPr>
          <p:nvPr/>
        </p:nvPicPr>
        <p:blipFill>
          <a:blip r:embed="rId3"/>
          <a:stretch>
            <a:fillRect/>
          </a:stretch>
        </p:blipFill>
        <p:spPr bwMode="auto">
          <a:xfrm>
            <a:off x="734292" y="4007942"/>
            <a:ext cx="7862454" cy="108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File:Optical fiber cab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561" y="872562"/>
            <a:ext cx="2662439" cy="11023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047018" y="2071778"/>
            <a:ext cx="2769523"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a:t>
            </a:r>
            <a:r>
              <a:rPr lang="en-US" altLang="en-US" sz="1000" dirty="0" err="1">
                <a:solidFill>
                  <a:prstClr val="black"/>
                </a:solidFill>
                <a:latin typeface="+mn-lt"/>
                <a:ea typeface="Arial" panose="020B0604020202020204" pitchFamily="34" charset="0"/>
              </a:rPr>
              <a:t>File:Optical_fiber_cable.jpg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425655499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Optical Fiber</a:t>
            </a:r>
            <a:endParaRPr lang="en-US" dirty="0" smtClean="0"/>
          </a:p>
        </p:txBody>
      </p:sp>
      <p:pic>
        <p:nvPicPr>
          <p:cNvPr id="1026" name="Picture 2" descr="File:Laser in fibre.jpg"/>
          <p:cNvPicPr>
            <a:picLocks noChangeAspect="1" noChangeArrowheads="1"/>
          </p:cNvPicPr>
          <p:nvPr/>
        </p:nvPicPr>
        <p:blipFill rotWithShape="1">
          <a:blip r:embed="rId3">
            <a:extLst>
              <a:ext uri="{28A0092B-C50C-407E-A947-70E740481C1C}">
                <a14:useLocalDpi xmlns:a14="http://schemas.microsoft.com/office/drawing/2010/main" val="0"/>
              </a:ext>
            </a:extLst>
          </a:blip>
          <a:srcRect t="19782" b="25527"/>
          <a:stretch/>
        </p:blipFill>
        <p:spPr bwMode="auto">
          <a:xfrm>
            <a:off x="762000" y="1371599"/>
            <a:ext cx="7620000" cy="31255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4937760" y="4589338"/>
            <a:ext cx="3683924"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https://commons.wikimedia.org/wiki/File:Laser_in_fibre.jpg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35117478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Optical Fiber</a:t>
            </a:r>
            <a:endParaRPr lang="en-US" dirty="0" smtClean="0"/>
          </a:p>
        </p:txBody>
      </p:sp>
      <p:graphicFrame>
        <p:nvGraphicFramePr>
          <p:cNvPr id="4" name="Diagram 3"/>
          <p:cNvGraphicFramePr/>
          <p:nvPr>
            <p:extLst>
              <p:ext uri="{D42A27DB-BD31-4B8C-83A1-F6EECF244321}">
                <p14:modId xmlns:p14="http://schemas.microsoft.com/office/powerpoint/2010/main" val="1406290327"/>
              </p:ext>
            </p:extLst>
          </p:nvPr>
        </p:nvGraphicFramePr>
        <p:xfrm>
          <a:off x="1086196" y="1305559"/>
          <a:ext cx="7121236" cy="3756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51692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Optical Fiber Transmission Modes </a:t>
            </a:r>
            <a:endParaRPr lang="en-US" dirty="0" smtClean="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467" y="1196753"/>
            <a:ext cx="7240706" cy="3934402"/>
          </a:xfrm>
          <a:prstGeom prst="rect">
            <a:avLst/>
          </a:prstGeom>
        </p:spPr>
      </p:pic>
    </p:spTree>
    <p:extLst>
      <p:ext uri="{BB962C8B-B14F-4D97-AF65-F5344CB8AC3E}">
        <p14:creationId xmlns:p14="http://schemas.microsoft.com/office/powerpoint/2010/main" val="358301545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Optical Fiber Performance</a:t>
            </a:r>
          </a:p>
        </p:txBody>
      </p:sp>
      <p:pic>
        <p:nvPicPr>
          <p:cNvPr id="2050" name="Picture 2" descr="File:Optical fiber transmission windows.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742" y="1376131"/>
            <a:ext cx="5438775" cy="33528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2460567" y="4957204"/>
            <a:ext cx="4880958"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https://commons.wikimedia.org/wiki/File:Optical_fiber_transmission_windows.svg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34435386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Attenuation Comparison</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369" y="1072061"/>
            <a:ext cx="6027261" cy="4009893"/>
          </a:xfrm>
          <a:prstGeom prst="rect">
            <a:avLst/>
          </a:prstGeom>
        </p:spPr>
      </p:pic>
    </p:spTree>
    <p:extLst>
      <p:ext uri="{BB962C8B-B14F-4D97-AF65-F5344CB8AC3E}">
        <p14:creationId xmlns:p14="http://schemas.microsoft.com/office/powerpoint/2010/main" val="36872850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Optical </a:t>
            </a:r>
            <a:r>
              <a:rPr lang="en-US" dirty="0" smtClean="0"/>
              <a:t>Fiber - Benefits</a:t>
            </a:r>
          </a:p>
        </p:txBody>
      </p:sp>
      <p:sp>
        <p:nvSpPr>
          <p:cNvPr id="10243" name="Text Placeholder 2"/>
          <p:cNvSpPr>
            <a:spLocks noGrp="1"/>
          </p:cNvSpPr>
          <p:nvPr>
            <p:ph type="body" sz="quarter" idx="10"/>
          </p:nvPr>
        </p:nvSpPr>
        <p:spPr>
          <a:xfrm>
            <a:off x="190500" y="952500"/>
            <a:ext cx="8763000" cy="5207000"/>
          </a:xfrm>
        </p:spPr>
        <p:txBody>
          <a:bodyPr>
            <a:normAutofit/>
          </a:bodyPr>
          <a:lstStyle/>
          <a:p>
            <a:pPr eaLnBrk="1" hangingPunct="1">
              <a:buFont typeface="Wingdings" pitchFamily="2" charset="2"/>
              <a:buChar char="q"/>
            </a:pPr>
            <a:r>
              <a:rPr lang="en-US" sz="2000" dirty="0">
                <a:solidFill>
                  <a:srgbClr val="0070C0"/>
                </a:solidFill>
              </a:rPr>
              <a:t>G</a:t>
            </a:r>
            <a:r>
              <a:rPr lang="en-US" sz="2000" dirty="0" smtClean="0">
                <a:solidFill>
                  <a:srgbClr val="0070C0"/>
                </a:solidFill>
              </a:rPr>
              <a:t>reater </a:t>
            </a:r>
            <a:r>
              <a:rPr lang="en-US" sz="2000" dirty="0">
                <a:solidFill>
                  <a:srgbClr val="0070C0"/>
                </a:solidFill>
              </a:rPr>
              <a:t>capacity </a:t>
            </a:r>
          </a:p>
          <a:p>
            <a:pPr lvl="1" eaLnBrk="1" hangingPunct="1"/>
            <a:r>
              <a:rPr lang="en-US" sz="1800" dirty="0"/>
              <a:t>D</a:t>
            </a:r>
            <a:r>
              <a:rPr lang="en-US" sz="1800" dirty="0" smtClean="0"/>
              <a:t>ata </a:t>
            </a:r>
            <a:r>
              <a:rPr lang="en-US" sz="1800" dirty="0"/>
              <a:t>rates of </a:t>
            </a:r>
            <a:r>
              <a:rPr lang="en-US" sz="1800" dirty="0" smtClean="0"/>
              <a:t>100 </a:t>
            </a:r>
            <a:r>
              <a:rPr lang="en-US" sz="1800" dirty="0" err="1" smtClean="0"/>
              <a:t>Gbps</a:t>
            </a:r>
            <a:r>
              <a:rPr lang="en-US" sz="1800" dirty="0" smtClean="0"/>
              <a:t>+ (as compared to 1 </a:t>
            </a:r>
            <a:r>
              <a:rPr lang="en-US" sz="1800" dirty="0" err="1" smtClean="0"/>
              <a:t>Gps</a:t>
            </a:r>
            <a:r>
              <a:rPr lang="en-US" sz="1800" dirty="0" smtClean="0"/>
              <a:t> with electrical cables) </a:t>
            </a:r>
            <a:endParaRPr lang="en-US" sz="1800" dirty="0"/>
          </a:p>
          <a:p>
            <a:pPr eaLnBrk="1" hangingPunct="1">
              <a:buFont typeface="Wingdings" pitchFamily="2" charset="2"/>
              <a:buChar char="q"/>
            </a:pPr>
            <a:r>
              <a:rPr lang="en-US" sz="2000" dirty="0">
                <a:solidFill>
                  <a:srgbClr val="0070C0"/>
                </a:solidFill>
              </a:rPr>
              <a:t>S</a:t>
            </a:r>
            <a:r>
              <a:rPr lang="en-US" sz="2000" dirty="0" smtClean="0">
                <a:solidFill>
                  <a:srgbClr val="0070C0"/>
                </a:solidFill>
              </a:rPr>
              <a:t>maller </a:t>
            </a:r>
            <a:r>
              <a:rPr lang="en-US" sz="2000" dirty="0">
                <a:solidFill>
                  <a:srgbClr val="0070C0"/>
                </a:solidFill>
              </a:rPr>
              <a:t>size and lighter weight </a:t>
            </a:r>
          </a:p>
          <a:p>
            <a:pPr lvl="1" eaLnBrk="1" hangingPunct="1"/>
            <a:r>
              <a:rPr lang="en-US" sz="1800" dirty="0" smtClean="0"/>
              <a:t>Considerably </a:t>
            </a:r>
            <a:r>
              <a:rPr lang="en-US" sz="1800" dirty="0"/>
              <a:t>thinner than coaxial </a:t>
            </a:r>
            <a:r>
              <a:rPr lang="en-US" sz="1800" dirty="0" smtClean="0"/>
              <a:t>or </a:t>
            </a:r>
            <a:r>
              <a:rPr lang="en-US" sz="1800" dirty="0"/>
              <a:t>twisted pair cable </a:t>
            </a:r>
          </a:p>
          <a:p>
            <a:pPr eaLnBrk="1" hangingPunct="1">
              <a:buFont typeface="Wingdings" pitchFamily="2" charset="2"/>
              <a:buChar char="q"/>
            </a:pPr>
            <a:r>
              <a:rPr lang="en-US" sz="2000" dirty="0" smtClean="0">
                <a:solidFill>
                  <a:srgbClr val="0070C0"/>
                </a:solidFill>
              </a:rPr>
              <a:t>Lower </a:t>
            </a:r>
            <a:r>
              <a:rPr lang="en-US" sz="2000" dirty="0">
                <a:solidFill>
                  <a:srgbClr val="0070C0"/>
                </a:solidFill>
              </a:rPr>
              <a:t>attenuation </a:t>
            </a:r>
            <a:endParaRPr lang="en-US" sz="2000" dirty="0" smtClean="0">
              <a:solidFill>
                <a:srgbClr val="0070C0"/>
              </a:solidFill>
            </a:endParaRPr>
          </a:p>
          <a:p>
            <a:pPr lvl="1" eaLnBrk="1" hangingPunct="1"/>
            <a:r>
              <a:rPr lang="en-US" sz="1800" dirty="0" smtClean="0"/>
              <a:t>Maximum distance is 40 km </a:t>
            </a:r>
            <a:r>
              <a:rPr lang="en-US" sz="1800" dirty="0" smtClean="0">
                <a:sym typeface="Wingdings" panose="05000000000000000000" pitchFamily="2" charset="2"/>
              </a:rPr>
              <a:t> </a:t>
            </a:r>
            <a:r>
              <a:rPr lang="en-US" sz="1800" dirty="0" smtClean="0"/>
              <a:t>as compared to 2 km (twisted pair) and 10 km (coaxial cable)</a:t>
            </a:r>
            <a:endParaRPr lang="en-US" sz="1800" dirty="0"/>
          </a:p>
          <a:p>
            <a:pPr eaLnBrk="1" hangingPunct="1">
              <a:buFont typeface="Wingdings" pitchFamily="2" charset="2"/>
              <a:buChar char="q"/>
            </a:pPr>
            <a:r>
              <a:rPr lang="en-US" sz="2000" dirty="0" smtClean="0">
                <a:solidFill>
                  <a:srgbClr val="0070C0"/>
                </a:solidFill>
              </a:rPr>
              <a:t>Greater repeater spacing </a:t>
            </a:r>
          </a:p>
          <a:p>
            <a:pPr lvl="1" eaLnBrk="1" hangingPunct="1"/>
            <a:r>
              <a:rPr lang="en-US" sz="1800" dirty="0" smtClean="0"/>
              <a:t>Lower </a:t>
            </a:r>
            <a:r>
              <a:rPr lang="en-US" sz="1800" dirty="0"/>
              <a:t>cost and fewer sources of </a:t>
            </a:r>
            <a:r>
              <a:rPr lang="en-US" sz="1800" dirty="0" smtClean="0"/>
              <a:t>error</a:t>
            </a:r>
          </a:p>
          <a:p>
            <a:pPr>
              <a:buFont typeface="Wingdings" pitchFamily="2" charset="2"/>
              <a:buChar char="q"/>
            </a:pPr>
            <a:r>
              <a:rPr lang="en-US" sz="2000" dirty="0">
                <a:solidFill>
                  <a:srgbClr val="0070C0"/>
                </a:solidFill>
              </a:rPr>
              <a:t>Electromagnetic isolation </a:t>
            </a:r>
          </a:p>
          <a:p>
            <a:pPr lvl="1"/>
            <a:r>
              <a:rPr lang="en-US" sz="1800" dirty="0"/>
              <a:t>Not vulnerable to interference, impulse noise, or crosstalk </a:t>
            </a:r>
          </a:p>
          <a:p>
            <a:pPr lvl="1"/>
            <a:r>
              <a:rPr lang="en-US" sz="1800" dirty="0"/>
              <a:t>High degree of security from eavesdropping </a:t>
            </a:r>
          </a:p>
          <a:p>
            <a:pPr lvl="1" eaLnBrk="1" hangingPunct="1"/>
            <a:endParaRPr lang="en-US" sz="1800" dirty="0" smtClean="0"/>
          </a:p>
        </p:txBody>
      </p:sp>
    </p:spTree>
    <p:extLst>
      <p:ext uri="{BB962C8B-B14F-4D97-AF65-F5344CB8AC3E}">
        <p14:creationId xmlns:p14="http://schemas.microsoft.com/office/powerpoint/2010/main" val="21570736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1000"/>
                                        <p:tgtEl>
                                          <p:spTgt spid="10243">
                                            <p:txEl>
                                              <p:pRg st="1" end="1"/>
                                            </p:txEl>
                                          </p:spTgt>
                                        </p:tgtEl>
                                      </p:cBhvr>
                                    </p:animEffect>
                                    <p:anim calcmode="lin" valueType="num">
                                      <p:cBhvr>
                                        <p:cTn id="13"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Effect transition="in" filter="fade">
                                      <p:cBhvr>
                                        <p:cTn id="19" dur="1000"/>
                                        <p:tgtEl>
                                          <p:spTgt spid="10243">
                                            <p:txEl>
                                              <p:pRg st="2" end="2"/>
                                            </p:txEl>
                                          </p:spTgt>
                                        </p:tgtEl>
                                      </p:cBhvr>
                                    </p:animEffect>
                                    <p:anim calcmode="lin" valueType="num">
                                      <p:cBhvr>
                                        <p:cTn id="20"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24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43">
                                            <p:txEl>
                                              <p:pRg st="3" end="3"/>
                                            </p:txEl>
                                          </p:spTgt>
                                        </p:tgtEl>
                                        <p:attrNameLst>
                                          <p:attrName>style.visibility</p:attrName>
                                        </p:attrNameLst>
                                      </p:cBhvr>
                                      <p:to>
                                        <p:strVal val="visible"/>
                                      </p:to>
                                    </p:set>
                                    <p:animEffect transition="in" filter="fade">
                                      <p:cBhvr>
                                        <p:cTn id="24" dur="1000"/>
                                        <p:tgtEl>
                                          <p:spTgt spid="10243">
                                            <p:txEl>
                                              <p:pRg st="3" end="3"/>
                                            </p:txEl>
                                          </p:spTgt>
                                        </p:tgtEl>
                                      </p:cBhvr>
                                    </p:animEffect>
                                    <p:anim calcmode="lin" valueType="num">
                                      <p:cBhvr>
                                        <p:cTn id="25"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Effect transition="in" filter="fade">
                                      <p:cBhvr>
                                        <p:cTn id="31" dur="1000"/>
                                        <p:tgtEl>
                                          <p:spTgt spid="10243">
                                            <p:txEl>
                                              <p:pRg st="4" end="4"/>
                                            </p:txEl>
                                          </p:spTgt>
                                        </p:tgtEl>
                                      </p:cBhvr>
                                    </p:animEffect>
                                    <p:anim calcmode="lin" valueType="num">
                                      <p:cBhvr>
                                        <p:cTn id="32"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24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243">
                                            <p:txEl>
                                              <p:pRg st="5" end="5"/>
                                            </p:txEl>
                                          </p:spTgt>
                                        </p:tgtEl>
                                        <p:attrNameLst>
                                          <p:attrName>style.visibility</p:attrName>
                                        </p:attrNameLst>
                                      </p:cBhvr>
                                      <p:to>
                                        <p:strVal val="visible"/>
                                      </p:to>
                                    </p:set>
                                    <p:animEffect transition="in" filter="fade">
                                      <p:cBhvr>
                                        <p:cTn id="36" dur="1000"/>
                                        <p:tgtEl>
                                          <p:spTgt spid="10243">
                                            <p:txEl>
                                              <p:pRg st="5" end="5"/>
                                            </p:txEl>
                                          </p:spTgt>
                                        </p:tgtEl>
                                      </p:cBhvr>
                                    </p:animEffect>
                                    <p:anim calcmode="lin" valueType="num">
                                      <p:cBhvr>
                                        <p:cTn id="37"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Effect transition="in" filter="fade">
                                      <p:cBhvr>
                                        <p:cTn id="43" dur="1000"/>
                                        <p:tgtEl>
                                          <p:spTgt spid="10243">
                                            <p:txEl>
                                              <p:pRg st="6" end="6"/>
                                            </p:txEl>
                                          </p:spTgt>
                                        </p:tgtEl>
                                      </p:cBhvr>
                                    </p:animEffect>
                                    <p:anim calcmode="lin" valueType="num">
                                      <p:cBhvr>
                                        <p:cTn id="44"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024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243">
                                            <p:txEl>
                                              <p:pRg st="7" end="7"/>
                                            </p:txEl>
                                          </p:spTgt>
                                        </p:tgtEl>
                                        <p:attrNameLst>
                                          <p:attrName>style.visibility</p:attrName>
                                        </p:attrNameLst>
                                      </p:cBhvr>
                                      <p:to>
                                        <p:strVal val="visible"/>
                                      </p:to>
                                    </p:set>
                                    <p:animEffect transition="in" filter="fade">
                                      <p:cBhvr>
                                        <p:cTn id="48" dur="1000"/>
                                        <p:tgtEl>
                                          <p:spTgt spid="10243">
                                            <p:txEl>
                                              <p:pRg st="7" end="7"/>
                                            </p:txEl>
                                          </p:spTgt>
                                        </p:tgtEl>
                                      </p:cBhvr>
                                    </p:animEffect>
                                    <p:anim calcmode="lin" valueType="num">
                                      <p:cBhvr>
                                        <p:cTn id="49"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102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243">
                                            <p:txEl>
                                              <p:pRg st="8" end="8"/>
                                            </p:txEl>
                                          </p:spTgt>
                                        </p:tgtEl>
                                        <p:attrNameLst>
                                          <p:attrName>style.visibility</p:attrName>
                                        </p:attrNameLst>
                                      </p:cBhvr>
                                      <p:to>
                                        <p:strVal val="visible"/>
                                      </p:to>
                                    </p:set>
                                    <p:animEffect transition="in" filter="fade">
                                      <p:cBhvr>
                                        <p:cTn id="55" dur="1000"/>
                                        <p:tgtEl>
                                          <p:spTgt spid="10243">
                                            <p:txEl>
                                              <p:pRg st="8" end="8"/>
                                            </p:txEl>
                                          </p:spTgt>
                                        </p:tgtEl>
                                      </p:cBhvr>
                                    </p:animEffect>
                                    <p:anim calcmode="lin" valueType="num">
                                      <p:cBhvr>
                                        <p:cTn id="56" dur="10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1024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0243">
                                            <p:txEl>
                                              <p:pRg st="9" end="9"/>
                                            </p:txEl>
                                          </p:spTgt>
                                        </p:tgtEl>
                                        <p:attrNameLst>
                                          <p:attrName>style.visibility</p:attrName>
                                        </p:attrNameLst>
                                      </p:cBhvr>
                                      <p:to>
                                        <p:strVal val="visible"/>
                                      </p:to>
                                    </p:set>
                                    <p:animEffect transition="in" filter="fade">
                                      <p:cBhvr>
                                        <p:cTn id="60" dur="1000"/>
                                        <p:tgtEl>
                                          <p:spTgt spid="10243">
                                            <p:txEl>
                                              <p:pRg st="9" end="9"/>
                                            </p:txEl>
                                          </p:spTgt>
                                        </p:tgtEl>
                                      </p:cBhvr>
                                    </p:animEffect>
                                    <p:anim calcmode="lin" valueType="num">
                                      <p:cBhvr>
                                        <p:cTn id="61" dur="10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10243">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0243">
                                            <p:txEl>
                                              <p:pRg st="10" end="10"/>
                                            </p:txEl>
                                          </p:spTgt>
                                        </p:tgtEl>
                                        <p:attrNameLst>
                                          <p:attrName>style.visibility</p:attrName>
                                        </p:attrNameLst>
                                      </p:cBhvr>
                                      <p:to>
                                        <p:strVal val="visible"/>
                                      </p:to>
                                    </p:set>
                                    <p:animEffect transition="in" filter="fade">
                                      <p:cBhvr>
                                        <p:cTn id="65" dur="1000"/>
                                        <p:tgtEl>
                                          <p:spTgt spid="10243">
                                            <p:txEl>
                                              <p:pRg st="10" end="10"/>
                                            </p:txEl>
                                          </p:spTgt>
                                        </p:tgtEl>
                                      </p:cBhvr>
                                    </p:animEffect>
                                    <p:anim calcmode="lin" valueType="num">
                                      <p:cBhvr>
                                        <p:cTn id="66" dur="1000" fill="hold"/>
                                        <p:tgtEl>
                                          <p:spTgt spid="1024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1024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smtClean="0">
                <a:solidFill>
                  <a:srgbClr val="0070C0"/>
                </a:solidFill>
              </a:rPr>
              <a:t>Wired transmission medium:</a:t>
            </a:r>
          </a:p>
          <a:p>
            <a:pPr lvl="1" eaLnBrk="1" hangingPunct="1"/>
            <a:r>
              <a:rPr lang="en-US" sz="2000" dirty="0" smtClean="0"/>
              <a:t>Twisted pair cable</a:t>
            </a:r>
          </a:p>
          <a:p>
            <a:pPr lvl="1" eaLnBrk="1" hangingPunct="1"/>
            <a:r>
              <a:rPr lang="en-US" sz="2000" dirty="0" smtClean="0"/>
              <a:t>Coaxial cable</a:t>
            </a:r>
          </a:p>
          <a:p>
            <a:pPr lvl="1" eaLnBrk="1" hangingPunct="1"/>
            <a:r>
              <a:rPr lang="en-US" sz="2000" dirty="0" smtClean="0"/>
              <a:t>Optical fiber</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smtClean="0"/>
              <a:t/>
            </a:r>
            <a:br>
              <a:rPr lang="en-US" dirty="0" smtClean="0"/>
            </a:br>
            <a:r>
              <a:rPr lang="en-US" dirty="0"/>
              <a:t/>
            </a:r>
            <a:br>
              <a:rPr lang="en-US" dirty="0"/>
            </a:br>
            <a:r>
              <a:rPr lang="en-US" dirty="0" smtClean="0"/>
              <a:t>Guided Transmission Medium</a:t>
            </a:r>
            <a:r>
              <a:rPr dirty="0"/>
              <a:t/>
            </a:r>
            <a:br>
              <a:rPr dirty="0"/>
            </a:br>
            <a:r>
              <a:rPr lang="en-US" dirty="0" smtClean="0"/>
              <a:t/>
            </a:r>
            <a:br>
              <a:rPr lang="en-US" dirty="0" smtClean="0"/>
            </a:br>
            <a:endParaRPr dirty="0"/>
          </a:p>
        </p:txBody>
      </p:sp>
      <p:sp>
        <p:nvSpPr>
          <p:cNvPr id="13315" name="Text Placeholder 2"/>
          <p:cNvSpPr>
            <a:spLocks noGrp="1"/>
          </p:cNvSpPr>
          <p:nvPr>
            <p:ph type="body" sz="quarter" idx="10"/>
          </p:nvPr>
        </p:nvSpPr>
        <p:spPr>
          <a:xfrm>
            <a:off x="375444" y="990600"/>
            <a:ext cx="8405812" cy="3103562"/>
          </a:xfrm>
        </p:spPr>
        <p:txBody>
          <a:bodyPr/>
          <a:lstStyle/>
          <a:p>
            <a:pPr eaLnBrk="1" hangingPunct="1">
              <a:buFont typeface="Wingdings" pitchFamily="2" charset="2"/>
              <a:buChar char="q"/>
            </a:pPr>
            <a:r>
              <a:rPr lang="en-US" sz="2400" dirty="0" smtClean="0">
                <a:solidFill>
                  <a:srgbClr val="0070C0"/>
                </a:solidFill>
              </a:rPr>
              <a:t>Guided medium:</a:t>
            </a:r>
          </a:p>
          <a:p>
            <a:pPr lvl="1" eaLnBrk="1" hangingPunct="1"/>
            <a:r>
              <a:rPr lang="en-US" sz="2000" dirty="0" smtClean="0"/>
              <a:t>Twisted </a:t>
            </a:r>
            <a:r>
              <a:rPr lang="en-US" sz="2000" dirty="0"/>
              <a:t>pair, coaxial cable, optical </a:t>
            </a:r>
            <a:r>
              <a:rPr lang="en-US" sz="2000" dirty="0" smtClean="0"/>
              <a:t>fiber</a:t>
            </a:r>
          </a:p>
          <a:p>
            <a:pPr lvl="1" eaLnBrk="1" hangingPunct="1"/>
            <a:endParaRPr lang="en-US" sz="2000" dirty="0" smtClean="0"/>
          </a:p>
          <a:p>
            <a:pPr lvl="1" eaLnBrk="1" hangingPunct="1"/>
            <a:r>
              <a:rPr lang="en-US" sz="2000" dirty="0" smtClean="0">
                <a:solidFill>
                  <a:srgbClr val="0070C0"/>
                </a:solidFill>
              </a:rPr>
              <a:t>Twisted pair </a:t>
            </a:r>
            <a:r>
              <a:rPr lang="en-US" sz="2000" dirty="0">
                <a:solidFill>
                  <a:srgbClr val="0070C0"/>
                </a:solidFill>
              </a:rPr>
              <a:t>and coaxial cable: </a:t>
            </a:r>
            <a:r>
              <a:rPr lang="en-US" sz="2000" dirty="0" smtClean="0"/>
              <a:t>Use </a:t>
            </a:r>
            <a:r>
              <a:rPr lang="en-US" sz="2000" dirty="0"/>
              <a:t>metallic (copper) conductors that </a:t>
            </a:r>
            <a:r>
              <a:rPr lang="en-US" sz="2000" dirty="0" smtClean="0"/>
              <a:t>accept and transport signals in </a:t>
            </a:r>
            <a:r>
              <a:rPr lang="en-US" sz="2000" dirty="0"/>
              <a:t>the form of electric current</a:t>
            </a:r>
            <a:r>
              <a:rPr lang="en-US" sz="2000" dirty="0" smtClean="0"/>
              <a:t> </a:t>
            </a:r>
          </a:p>
          <a:p>
            <a:pPr lvl="1" eaLnBrk="1" hangingPunct="1"/>
            <a:endParaRPr lang="en-US" sz="2000" dirty="0" smtClean="0"/>
          </a:p>
          <a:p>
            <a:pPr lvl="1" eaLnBrk="1" hangingPunct="1"/>
            <a:r>
              <a:rPr lang="en-US" sz="2000" dirty="0">
                <a:solidFill>
                  <a:srgbClr val="0070C0"/>
                </a:solidFill>
              </a:rPr>
              <a:t>Optical fiber </a:t>
            </a:r>
            <a:r>
              <a:rPr lang="en-US" sz="2000" dirty="0"/>
              <a:t>is a cable that </a:t>
            </a:r>
            <a:r>
              <a:rPr lang="en-US" sz="2000" dirty="0" smtClean="0"/>
              <a:t>accepts and </a:t>
            </a:r>
            <a:r>
              <a:rPr lang="en-US" sz="2000" dirty="0"/>
              <a:t>transports signals in the form </a:t>
            </a:r>
            <a:r>
              <a:rPr lang="en-US" sz="2000" dirty="0" smtClean="0"/>
              <a:t>of light</a:t>
            </a:r>
            <a:endParaRPr lang="en-US" sz="2000" dirty="0"/>
          </a:p>
          <a:p>
            <a:pPr lvl="1" eaLnBrk="1" hangingPunct="1"/>
            <a:endParaRPr lang="en-US" sz="1600" dirty="0" smtClean="0"/>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spTree>
    <p:extLst>
      <p:ext uri="{BB962C8B-B14F-4D97-AF65-F5344CB8AC3E}">
        <p14:creationId xmlns:p14="http://schemas.microsoft.com/office/powerpoint/2010/main" val="33236555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smtClean="0"/>
              <a:t/>
            </a:r>
            <a:br>
              <a:rPr lang="en-US" dirty="0" smtClean="0"/>
            </a:br>
            <a:r>
              <a:rPr lang="en-US" dirty="0" smtClean="0"/>
              <a:t>Twisted </a:t>
            </a:r>
            <a:r>
              <a:rPr lang="en-US" dirty="0"/>
              <a:t>pair cable</a:t>
            </a:r>
            <a:r>
              <a:rPr lang="en-US" dirty="0" smtClean="0"/>
              <a:t/>
            </a:r>
            <a:br>
              <a:rPr lang="en-US" dirty="0" smtClean="0"/>
            </a:br>
            <a:endParaRPr dirty="0"/>
          </a:p>
        </p:txBody>
      </p:sp>
      <p:sp>
        <p:nvSpPr>
          <p:cNvPr id="13315" name="Text Placeholder 2"/>
          <p:cNvSpPr>
            <a:spLocks noGrp="1"/>
          </p:cNvSpPr>
          <p:nvPr>
            <p:ph type="body" sz="quarter" idx="10"/>
          </p:nvPr>
        </p:nvSpPr>
        <p:spPr>
          <a:xfrm>
            <a:off x="375444" y="990600"/>
            <a:ext cx="8405812" cy="3103562"/>
          </a:xfrm>
        </p:spPr>
        <p:txBody>
          <a:bodyPr/>
          <a:lstStyle/>
          <a:p>
            <a:pPr eaLnBrk="1" hangingPunct="1">
              <a:buFont typeface="Wingdings" pitchFamily="2" charset="2"/>
              <a:buChar char="q"/>
            </a:pPr>
            <a:r>
              <a:rPr lang="en-US" sz="2000" dirty="0" smtClean="0">
                <a:solidFill>
                  <a:srgbClr val="0070C0"/>
                </a:solidFill>
              </a:rPr>
              <a:t>Twisted pair cable:</a:t>
            </a:r>
          </a:p>
          <a:p>
            <a:pPr lvl="1" eaLnBrk="1" hangingPunct="1"/>
            <a:r>
              <a:rPr lang="en-US" sz="1600" dirty="0"/>
              <a:t>A twisted pair consists </a:t>
            </a:r>
            <a:r>
              <a:rPr lang="en-US" sz="1600" dirty="0" smtClean="0"/>
              <a:t>of two </a:t>
            </a:r>
            <a:r>
              <a:rPr lang="en-US" sz="1600" dirty="0"/>
              <a:t>conductors (normally copper), each with its own </a:t>
            </a:r>
            <a:r>
              <a:rPr lang="en-US" sz="1600" dirty="0" smtClean="0"/>
              <a:t>plastic insulation</a:t>
            </a:r>
            <a:r>
              <a:rPr lang="en-US" sz="1600" dirty="0"/>
              <a:t>, twisted </a:t>
            </a:r>
            <a:r>
              <a:rPr lang="en-US" sz="1600" dirty="0" smtClean="0"/>
              <a:t>together</a:t>
            </a:r>
          </a:p>
          <a:p>
            <a:pPr lvl="1" eaLnBrk="1" hangingPunct="1"/>
            <a:endParaRPr lang="en-US" sz="1600" dirty="0"/>
          </a:p>
          <a:p>
            <a:pPr lvl="1" eaLnBrk="1" hangingPunct="1"/>
            <a:r>
              <a:rPr lang="en-US" sz="1600" dirty="0" smtClean="0"/>
              <a:t>Two wires carry </a:t>
            </a:r>
            <a:r>
              <a:rPr lang="en-US" sz="1600" dirty="0"/>
              <a:t>signals </a:t>
            </a:r>
            <a:r>
              <a:rPr lang="en-US" sz="1600" dirty="0" smtClean="0"/>
              <a:t>of opposite polarities</a:t>
            </a:r>
          </a:p>
          <a:p>
            <a:pPr lvl="1" eaLnBrk="1" hangingPunct="1"/>
            <a:endParaRPr lang="en-US" sz="1600" dirty="0" smtClean="0"/>
          </a:p>
          <a:p>
            <a:pPr lvl="1" eaLnBrk="1" hangingPunct="1"/>
            <a:r>
              <a:rPr lang="en-US" sz="1600" dirty="0" smtClean="0"/>
              <a:t>The </a:t>
            </a:r>
            <a:r>
              <a:rPr lang="en-US" sz="1600" dirty="0"/>
              <a:t>receiver uses the difference between the </a:t>
            </a:r>
            <a:r>
              <a:rPr lang="en-US" sz="1600" dirty="0" smtClean="0"/>
              <a:t>two</a:t>
            </a:r>
          </a:p>
          <a:p>
            <a:pPr lvl="1" eaLnBrk="1" hangingPunct="1"/>
            <a:endParaRPr lang="en-US" sz="1600" dirty="0"/>
          </a:p>
          <a:p>
            <a:pPr lvl="1" eaLnBrk="1" hangingPunct="1"/>
            <a:endParaRPr lang="en-US" sz="1600" dirty="0" smtClean="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606" y="3437730"/>
            <a:ext cx="6601301" cy="1312864"/>
          </a:xfrm>
          <a:prstGeom prst="rect">
            <a:avLst/>
          </a:prstGeom>
        </p:spPr>
      </p:pic>
    </p:spTree>
    <p:extLst>
      <p:ext uri="{BB962C8B-B14F-4D97-AF65-F5344CB8AC3E}">
        <p14:creationId xmlns:p14="http://schemas.microsoft.com/office/powerpoint/2010/main" val="18807030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3" end="3"/>
                                            </p:txEl>
                                          </p:spTgt>
                                        </p:tgtEl>
                                        <p:attrNameLst>
                                          <p:attrName>style.visibility</p:attrName>
                                        </p:attrNameLst>
                                      </p:cBhvr>
                                      <p:to>
                                        <p:strVal val="visible"/>
                                      </p:to>
                                    </p:set>
                                    <p:animEffect transition="in" filter="fade">
                                      <p:cBhvr>
                                        <p:cTn id="14" dur="1000"/>
                                        <p:tgtEl>
                                          <p:spTgt spid="13315">
                                            <p:txEl>
                                              <p:pRg st="3" end="3"/>
                                            </p:txEl>
                                          </p:spTgt>
                                        </p:tgtEl>
                                      </p:cBhvr>
                                    </p:animEffect>
                                    <p:anim calcmode="lin" valueType="num">
                                      <p:cBhvr>
                                        <p:cTn id="15"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animEffect transition="in" filter="fade">
                                      <p:cBhvr>
                                        <p:cTn id="21" dur="1000"/>
                                        <p:tgtEl>
                                          <p:spTgt spid="13315">
                                            <p:txEl>
                                              <p:pRg st="5" end="5"/>
                                            </p:txEl>
                                          </p:spTgt>
                                        </p:tgtEl>
                                      </p:cBhvr>
                                    </p:animEffect>
                                    <p:anim calcmode="lin" valueType="num">
                                      <p:cBhvr>
                                        <p:cTn id="22"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smtClean="0"/>
              <a:t/>
            </a:r>
            <a:br>
              <a:rPr lang="en-US" dirty="0" smtClean="0"/>
            </a:br>
            <a:r>
              <a:rPr lang="en-US" dirty="0" smtClean="0"/>
              <a:t>Twisted </a:t>
            </a:r>
            <a:r>
              <a:rPr lang="en-US" dirty="0"/>
              <a:t>pair cable</a:t>
            </a:r>
            <a:r>
              <a:rPr lang="en-US" dirty="0" smtClean="0"/>
              <a:t/>
            </a:r>
            <a:br>
              <a:rPr lang="en-US" dirty="0" smtClean="0"/>
            </a:br>
            <a:endParaRPr dirty="0"/>
          </a:p>
        </p:txBody>
      </p:sp>
      <p:sp>
        <p:nvSpPr>
          <p:cNvPr id="13315" name="Text Placeholder 2"/>
          <p:cNvSpPr>
            <a:spLocks noGrp="1"/>
          </p:cNvSpPr>
          <p:nvPr>
            <p:ph type="body" sz="quarter" idx="10"/>
          </p:nvPr>
        </p:nvSpPr>
        <p:spPr>
          <a:xfrm>
            <a:off x="375444" y="990600"/>
            <a:ext cx="8405812" cy="3103562"/>
          </a:xfrm>
        </p:spPr>
        <p:txBody>
          <a:bodyPr/>
          <a:lstStyle/>
          <a:p>
            <a:pPr eaLnBrk="1" hangingPunct="1">
              <a:buFont typeface="Wingdings" pitchFamily="2" charset="2"/>
              <a:buChar char="q"/>
            </a:pPr>
            <a:r>
              <a:rPr lang="en-US" sz="2000" dirty="0" smtClean="0">
                <a:solidFill>
                  <a:srgbClr val="0070C0"/>
                </a:solidFill>
              </a:rPr>
              <a:t>Twisted pair cable:</a:t>
            </a:r>
          </a:p>
          <a:p>
            <a:pPr lvl="1" eaLnBrk="1" hangingPunct="1"/>
            <a:r>
              <a:rPr lang="en-US" sz="1600" dirty="0" smtClean="0"/>
              <a:t>Twisting </a:t>
            </a:r>
            <a:r>
              <a:rPr lang="en-US" sz="1600"/>
              <a:t>makes </a:t>
            </a:r>
            <a:r>
              <a:rPr lang="en-US" sz="1600" smtClean="0"/>
              <a:t>sure that </a:t>
            </a:r>
            <a:r>
              <a:rPr lang="en-US" sz="1600" dirty="0"/>
              <a:t>both wires are equally affected by external </a:t>
            </a:r>
            <a:r>
              <a:rPr lang="en-US" sz="1600" dirty="0" smtClean="0"/>
              <a:t>influences (</a:t>
            </a:r>
            <a:r>
              <a:rPr lang="en-US" sz="1600" dirty="0"/>
              <a:t>noise or crosstalk</a:t>
            </a:r>
            <a:r>
              <a:rPr lang="en-US" sz="1600" dirty="0" smtClean="0"/>
              <a:t>)</a:t>
            </a:r>
          </a:p>
          <a:p>
            <a:pPr lvl="2"/>
            <a:r>
              <a:rPr lang="en-US" sz="1200" dirty="0" smtClean="0"/>
              <a:t>Converse is also true</a:t>
            </a:r>
          </a:p>
          <a:p>
            <a:pPr lvl="1" eaLnBrk="1" hangingPunct="1"/>
            <a:endParaRPr lang="en-US" sz="1600" dirty="0" smtClean="0"/>
          </a:p>
        </p:txBody>
      </p:sp>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t="45632"/>
          <a:stretch/>
        </p:blipFill>
        <p:spPr>
          <a:xfrm>
            <a:off x="1277699" y="4023359"/>
            <a:ext cx="6601301" cy="713776"/>
          </a:xfrm>
          <a:prstGeom prst="rect">
            <a:avLst/>
          </a:prstGeom>
        </p:spPr>
      </p:pic>
    </p:spTree>
    <p:extLst>
      <p:ext uri="{BB962C8B-B14F-4D97-AF65-F5344CB8AC3E}">
        <p14:creationId xmlns:p14="http://schemas.microsoft.com/office/powerpoint/2010/main" val="2383165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fade">
                                      <p:cBhvr>
                                        <p:cTn id="14" dur="1000"/>
                                        <p:tgtEl>
                                          <p:spTgt spid="13315">
                                            <p:txEl>
                                              <p:pRg st="2" end="2"/>
                                            </p:txEl>
                                          </p:spTgt>
                                        </p:tgtEl>
                                      </p:cBhvr>
                                    </p:animEffect>
                                    <p:anim calcmode="lin" valueType="num">
                                      <p:cBhvr>
                                        <p:cTn id="15"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smtClean="0"/>
              <a:t/>
            </a:r>
            <a:br>
              <a:rPr lang="en-US" dirty="0" smtClean="0"/>
            </a:br>
            <a:r>
              <a:rPr lang="en-US" dirty="0"/>
              <a:t/>
            </a:r>
            <a:br>
              <a:rPr lang="en-US" dirty="0"/>
            </a:br>
            <a:r>
              <a:rPr lang="en-US" dirty="0" smtClean="0"/>
              <a:t>Twisted </a:t>
            </a:r>
            <a:r>
              <a:rPr lang="en-US" dirty="0"/>
              <a:t>pair cable</a:t>
            </a:r>
            <a:r>
              <a:rPr dirty="0"/>
              <a:t/>
            </a:r>
            <a:br>
              <a:rPr dirty="0"/>
            </a:br>
            <a:r>
              <a:rPr lang="en-US" dirty="0" smtClean="0"/>
              <a:t/>
            </a:r>
            <a:br>
              <a:rPr lang="en-US" dirty="0" smtClean="0"/>
            </a:br>
            <a:endParaRPr dirty="0"/>
          </a:p>
        </p:txBody>
      </p:sp>
      <p:sp>
        <p:nvSpPr>
          <p:cNvPr id="13315" name="Text Placeholder 2"/>
          <p:cNvSpPr>
            <a:spLocks noGrp="1"/>
          </p:cNvSpPr>
          <p:nvPr>
            <p:ph type="body" sz="quarter" idx="10"/>
          </p:nvPr>
        </p:nvSpPr>
        <p:spPr>
          <a:xfrm>
            <a:off x="357188" y="865188"/>
            <a:ext cx="8405812" cy="3103562"/>
          </a:xfrm>
        </p:spPr>
        <p:txBody>
          <a:bodyPr/>
          <a:lstStyle/>
          <a:p>
            <a:pPr eaLnBrk="1" hangingPunct="1">
              <a:buFont typeface="Wingdings" pitchFamily="2" charset="2"/>
              <a:buChar char="q"/>
            </a:pPr>
            <a:r>
              <a:rPr lang="en-US" sz="2000" dirty="0" smtClean="0">
                <a:solidFill>
                  <a:srgbClr val="0070C0"/>
                </a:solidFill>
              </a:rPr>
              <a:t>Twisted pair cable:</a:t>
            </a:r>
          </a:p>
          <a:p>
            <a:pPr lvl="1" eaLnBrk="1" hangingPunct="1"/>
            <a:r>
              <a:rPr lang="en-US" sz="1600" dirty="0" smtClean="0">
                <a:solidFill>
                  <a:srgbClr val="0070C0"/>
                </a:solidFill>
              </a:rPr>
              <a:t>Unshielded Twisted pair</a:t>
            </a:r>
          </a:p>
          <a:p>
            <a:pPr lvl="2" eaLnBrk="1" hangingPunct="1"/>
            <a:r>
              <a:rPr lang="en-US" sz="1200" dirty="0"/>
              <a:t>ordinary telephone wire </a:t>
            </a:r>
          </a:p>
          <a:p>
            <a:pPr lvl="2" eaLnBrk="1" hangingPunct="1"/>
            <a:r>
              <a:rPr lang="en-US" sz="1200" dirty="0" smtClean="0"/>
              <a:t>cheapest </a:t>
            </a:r>
            <a:endParaRPr lang="en-US" sz="1200" dirty="0"/>
          </a:p>
          <a:p>
            <a:pPr lvl="2" eaLnBrk="1" hangingPunct="1"/>
            <a:r>
              <a:rPr lang="en-US" sz="1200" dirty="0" smtClean="0"/>
              <a:t>easiest </a:t>
            </a:r>
            <a:r>
              <a:rPr lang="en-US" sz="1200" dirty="0"/>
              <a:t>to install </a:t>
            </a:r>
          </a:p>
          <a:p>
            <a:pPr lvl="2" eaLnBrk="1" hangingPunct="1"/>
            <a:r>
              <a:rPr lang="en-US" sz="1200" dirty="0" smtClean="0"/>
              <a:t>suffers </a:t>
            </a:r>
            <a:r>
              <a:rPr lang="en-US" sz="1200" dirty="0"/>
              <a:t>from external electromagnetic interference</a:t>
            </a:r>
            <a:endParaRPr lang="en-US" sz="1200" dirty="0" smtClean="0"/>
          </a:p>
          <a:p>
            <a:pPr lvl="1" eaLnBrk="1" hangingPunct="1"/>
            <a:r>
              <a:rPr lang="en-US" sz="1600" dirty="0">
                <a:solidFill>
                  <a:srgbClr val="0070C0"/>
                </a:solidFill>
              </a:rPr>
              <a:t>Shielded Twisted pair: </a:t>
            </a:r>
            <a:endParaRPr lang="en-US" sz="1600" dirty="0" smtClean="0">
              <a:solidFill>
                <a:srgbClr val="0070C0"/>
              </a:solidFill>
            </a:endParaRPr>
          </a:p>
          <a:p>
            <a:pPr lvl="2" eaLnBrk="1" hangingPunct="1"/>
            <a:r>
              <a:rPr lang="en-US" sz="1200" dirty="0" smtClean="0"/>
              <a:t>Has </a:t>
            </a:r>
            <a:r>
              <a:rPr lang="en-US" sz="1200" dirty="0"/>
              <a:t>a metal foil or </a:t>
            </a:r>
            <a:r>
              <a:rPr lang="en-US" sz="1200" dirty="0" smtClean="0"/>
              <a:t>braided mesh covering </a:t>
            </a:r>
            <a:r>
              <a:rPr lang="en-US" sz="1200" dirty="0"/>
              <a:t>that encases each pair of insulated </a:t>
            </a:r>
            <a:r>
              <a:rPr lang="en-US" sz="1200" dirty="0" smtClean="0"/>
              <a:t>conductors</a:t>
            </a:r>
          </a:p>
          <a:p>
            <a:pPr lvl="2" eaLnBrk="1" hangingPunct="1"/>
            <a:r>
              <a:rPr lang="en-US" sz="1200" dirty="0"/>
              <a:t>I</a:t>
            </a:r>
            <a:r>
              <a:rPr lang="en-US" sz="1200" dirty="0" smtClean="0"/>
              <a:t>mproves </a:t>
            </a:r>
            <a:r>
              <a:rPr lang="en-US" sz="1200" dirty="0"/>
              <a:t>the quality of cable by preventing the penetration of noise or </a:t>
            </a:r>
            <a:r>
              <a:rPr lang="en-US" sz="1200" dirty="0" smtClean="0"/>
              <a:t>crosstalk</a:t>
            </a:r>
          </a:p>
          <a:p>
            <a:pPr lvl="2" eaLnBrk="1" hangingPunct="1"/>
            <a:r>
              <a:rPr lang="en-US" sz="1200" dirty="0"/>
              <a:t>B</a:t>
            </a:r>
            <a:r>
              <a:rPr lang="en-US" sz="1200" dirty="0" smtClean="0"/>
              <a:t>ulkier </a:t>
            </a:r>
            <a:r>
              <a:rPr lang="en-US" sz="1200" dirty="0"/>
              <a:t>and more </a:t>
            </a:r>
            <a:r>
              <a:rPr lang="en-US" sz="1200" dirty="0" smtClean="0"/>
              <a:t>expensive</a:t>
            </a:r>
          </a:p>
          <a:p>
            <a:pPr lvl="2" eaLnBrk="1" hangingPunct="1"/>
            <a:endParaRPr lang="en-US" sz="1200" dirty="0"/>
          </a:p>
          <a:p>
            <a:pPr lvl="1" eaLnBrk="1" hangingPunct="1"/>
            <a:r>
              <a:rPr lang="en-US" sz="1600" dirty="0" smtClean="0"/>
              <a:t>Used in telephone lines and LANs</a:t>
            </a:r>
            <a:endParaRPr lang="en-US" sz="1600" dirty="0"/>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6" name="Picture 5" descr="Twisted pair - Wikipedia, the free encyclopedia - Google Chrome"/>
          <p:cNvPicPr>
            <a:picLocks noChangeAspect="1"/>
          </p:cNvPicPr>
          <p:nvPr/>
        </p:nvPicPr>
        <p:blipFill rotWithShape="1">
          <a:blip r:embed="rId3">
            <a:extLst>
              <a:ext uri="{28A0092B-C50C-407E-A947-70E740481C1C}">
                <a14:useLocalDpi xmlns:a14="http://schemas.microsoft.com/office/drawing/2010/main" val="0"/>
              </a:ext>
            </a:extLst>
          </a:blip>
          <a:srcRect l="80320" t="54000" r="4000" b="24709"/>
          <a:stretch/>
        </p:blipFill>
        <p:spPr>
          <a:xfrm>
            <a:off x="5445476" y="916208"/>
            <a:ext cx="1584177" cy="1301235"/>
          </a:xfrm>
          <a:prstGeom prst="rect">
            <a:avLst/>
          </a:prstGeom>
        </p:spPr>
      </p:pic>
      <p:pic>
        <p:nvPicPr>
          <p:cNvPr id="8" name="Picture 4" descr="Image result for twisted pair">
            <a:extLst>
              <a:ext uri="{FF2B5EF4-FFF2-40B4-BE49-F238E27FC236}">
                <a16:creationId xmlns:a16="http://schemas.microsoft.com/office/drawing/2014/main" id="{BD4509EA-366C-1C41-A7BB-9925F114373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057" r="12688"/>
          <a:stretch/>
        </p:blipFill>
        <p:spPr bwMode="auto">
          <a:xfrm>
            <a:off x="7389692" y="824507"/>
            <a:ext cx="1441888" cy="14090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mparison Between UTP And STP. As one type of cable, Twisted Pair (TP)… |  by Emily Twain | 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4538" y="3240897"/>
            <a:ext cx="2541194" cy="162001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773329" y="4860908"/>
            <a:ext cx="2989671"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85000"/>
              </a:lnSpc>
              <a:spcBef>
                <a:spcPct val="20000"/>
              </a:spcBef>
              <a:spcAft>
                <a:spcPts val="0"/>
              </a:spcAft>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https://medium.com/@bilby_yang/comparison-between-utp-and-stp-27f7ac1d61aa</a:t>
            </a:r>
            <a:endParaRPr lang="en-US" altLang="en-US" sz="1000" dirty="0">
              <a:solidFill>
                <a:prstClr val="black"/>
              </a:solidFill>
              <a:latin typeface="+mn-lt"/>
              <a:cs typeface="Calibri" panose="020F0502020204030204" pitchFamily="34" charset="0"/>
            </a:endParaRPr>
          </a:p>
        </p:txBody>
      </p:sp>
      <p:sp>
        <p:nvSpPr>
          <p:cNvPr id="9"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382848" y="2155149"/>
            <a:ext cx="3317523"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a:t>
            </a:r>
            <a:r>
              <a:rPr lang="en-US" altLang="en-US" sz="1000" dirty="0" err="1">
                <a:solidFill>
                  <a:prstClr val="black"/>
                </a:solidFill>
                <a:latin typeface="+mn-lt"/>
                <a:ea typeface="Arial" panose="020B0604020202020204" pitchFamily="34" charset="0"/>
              </a:rPr>
              <a:t>File:UTP_cable.jpg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1699691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Twisted Pair Cable Performance</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575" y="1057050"/>
            <a:ext cx="6160506" cy="3967073"/>
          </a:xfrm>
          <a:prstGeom prst="rect">
            <a:avLst/>
          </a:prstGeom>
        </p:spPr>
      </p:pic>
    </p:spTree>
    <p:extLst>
      <p:ext uri="{BB962C8B-B14F-4D97-AF65-F5344CB8AC3E}">
        <p14:creationId xmlns:p14="http://schemas.microsoft.com/office/powerpoint/2010/main" val="48535984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Coaxial Cable</a:t>
            </a:r>
          </a:p>
        </p:txBody>
      </p:sp>
      <p:sp>
        <p:nvSpPr>
          <p:cNvPr id="10243" name="Text Placeholder 2"/>
          <p:cNvSpPr>
            <a:spLocks noGrp="1"/>
          </p:cNvSpPr>
          <p:nvPr>
            <p:ph type="body" sz="quarter" idx="10"/>
          </p:nvPr>
        </p:nvSpPr>
        <p:spPr>
          <a:xfrm>
            <a:off x="228600" y="884238"/>
            <a:ext cx="8763000" cy="5207000"/>
          </a:xfrm>
        </p:spPr>
        <p:txBody>
          <a:bodyPr/>
          <a:lstStyle/>
          <a:p>
            <a:pPr eaLnBrk="1" hangingPunct="1">
              <a:buFont typeface="Wingdings" pitchFamily="2" charset="2"/>
              <a:buChar char="q"/>
            </a:pPr>
            <a:r>
              <a:rPr lang="en-US" sz="2000" dirty="0" smtClean="0"/>
              <a:t>Coaxial </a:t>
            </a:r>
            <a:r>
              <a:rPr lang="en-US" sz="2000" dirty="0"/>
              <a:t>cable can be used over longer distances </a:t>
            </a:r>
            <a:endParaRPr lang="en-US" sz="2000" dirty="0" smtClean="0"/>
          </a:p>
          <a:p>
            <a:pPr eaLnBrk="1" hangingPunct="1">
              <a:buFont typeface="Wingdings" pitchFamily="2" charset="2"/>
              <a:buChar char="q"/>
            </a:pPr>
            <a:r>
              <a:rPr lang="en-US" sz="2000" dirty="0" smtClean="0"/>
              <a:t>Supports </a:t>
            </a:r>
            <a:r>
              <a:rPr lang="en-US" sz="2000" dirty="0"/>
              <a:t>more stations on </a:t>
            </a:r>
            <a:r>
              <a:rPr lang="en-US" sz="2000" dirty="0" smtClean="0"/>
              <a:t>a shared </a:t>
            </a:r>
            <a:r>
              <a:rPr lang="en-US" sz="2000" dirty="0"/>
              <a:t>line than twisted </a:t>
            </a:r>
            <a:r>
              <a:rPr lang="en-US" sz="2000" dirty="0" smtClean="0"/>
              <a:t>pair</a:t>
            </a:r>
            <a:endParaRPr lang="en-US" sz="2400" dirty="0"/>
          </a:p>
          <a:p>
            <a:pPr eaLnBrk="1" hangingPunct="1">
              <a:buFont typeface="Wingdings" pitchFamily="2" charset="2"/>
              <a:buChar char="q"/>
            </a:pPr>
            <a:r>
              <a:rPr lang="en-US" sz="2000" dirty="0"/>
              <a:t>C</a:t>
            </a:r>
            <a:r>
              <a:rPr lang="en-US" sz="2000" dirty="0" smtClean="0"/>
              <a:t>onsists </a:t>
            </a:r>
            <a:r>
              <a:rPr lang="en-US" sz="2000" dirty="0"/>
              <a:t>of a hollow outer </a:t>
            </a:r>
            <a:r>
              <a:rPr lang="en-US" sz="2000" dirty="0">
                <a:solidFill>
                  <a:srgbClr val="0000CC"/>
                </a:solidFill>
              </a:rPr>
              <a:t>cylindrical conductor </a:t>
            </a:r>
            <a:r>
              <a:rPr lang="en-US" sz="2000" dirty="0"/>
              <a:t>that surrounds </a:t>
            </a:r>
            <a:r>
              <a:rPr lang="en-US" sz="2000" dirty="0" smtClean="0"/>
              <a:t>a single </a:t>
            </a:r>
            <a:r>
              <a:rPr lang="en-US" sz="2000" dirty="0">
                <a:solidFill>
                  <a:srgbClr val="0000CC"/>
                </a:solidFill>
              </a:rPr>
              <a:t>inner wire conductor </a:t>
            </a:r>
          </a:p>
          <a:p>
            <a:pPr eaLnBrk="1" hangingPunct="1">
              <a:buFont typeface="Wingdings" pitchFamily="2" charset="2"/>
              <a:buChar char="q"/>
            </a:pPr>
            <a:r>
              <a:rPr lang="en-US" sz="2000" dirty="0" smtClean="0"/>
              <a:t>Used </a:t>
            </a:r>
            <a:r>
              <a:rPr lang="en-US" sz="2000" dirty="0"/>
              <a:t>for TV distribution, long distance telephone </a:t>
            </a:r>
            <a:r>
              <a:rPr lang="en-US" sz="2000" dirty="0" smtClean="0"/>
              <a:t>transmission and </a:t>
            </a:r>
            <a:r>
              <a:rPr lang="en-US" sz="2000" dirty="0"/>
              <a:t>LANs </a:t>
            </a:r>
            <a:endParaRPr lang="en-GB" sz="2000" dirty="0" smtClean="0"/>
          </a:p>
        </p:txBody>
      </p:sp>
      <p:pic>
        <p:nvPicPr>
          <p:cNvPr id="5" name="Picture 4" descr="Coaxial cable - Wikipedia, the free encyclopedia - Google Chrome"/>
          <p:cNvPicPr>
            <a:picLocks noChangeAspect="1"/>
          </p:cNvPicPr>
          <p:nvPr/>
        </p:nvPicPr>
        <p:blipFill rotWithShape="1">
          <a:blip r:embed="rId3" cstate="print">
            <a:extLst>
              <a:ext uri="{28A0092B-C50C-407E-A947-70E740481C1C}">
                <a14:useLocalDpi xmlns:a14="http://schemas.microsoft.com/office/drawing/2010/main" val="0"/>
              </a:ext>
            </a:extLst>
          </a:blip>
          <a:srcRect l="74320" t="32048" r="3440" b="42562"/>
          <a:stretch/>
        </p:blipFill>
        <p:spPr>
          <a:xfrm>
            <a:off x="817951" y="3139434"/>
            <a:ext cx="2266633" cy="1565444"/>
          </a:xfrm>
          <a:prstGeom prst="rect">
            <a:avLst/>
          </a:prstGeom>
        </p:spPr>
      </p:pic>
      <p:pic>
        <p:nvPicPr>
          <p:cNvPr id="6" name="Picture 5"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3934" y="3353426"/>
            <a:ext cx="5326050" cy="1650711"/>
          </a:xfrm>
          <a:prstGeom prst="rect">
            <a:avLst/>
          </a:prstGeom>
        </p:spPr>
      </p:pic>
      <p:sp>
        <p:nvSpPr>
          <p:cNvPr id="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27145" y="4893084"/>
            <a:ext cx="2448244"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a:t>
            </a:r>
            <a:r>
              <a:rPr lang="en-US" altLang="en-US" sz="1000" dirty="0" smtClean="0">
                <a:solidFill>
                  <a:prstClr val="black"/>
                </a:solidFill>
                <a:latin typeface="+mn-lt"/>
                <a:ea typeface="Arial" panose="020B0604020202020204" pitchFamily="34" charset="0"/>
              </a:rPr>
              <a:t>commons.wikimedia.org/wiki/File:Coaxial_cable_cutaway.svg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4224578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fade">
                                      <p:cBhvr>
                                        <p:cTn id="7" dur="1000"/>
                                        <p:tgtEl>
                                          <p:spTgt spid="10243">
                                            <p:txEl>
                                              <p:pRg st="3" end="3"/>
                                            </p:txEl>
                                          </p:spTgt>
                                        </p:tgtEl>
                                      </p:cBhvr>
                                    </p:animEffect>
                                    <p:anim calcmode="lin" valueType="num">
                                      <p:cBhvr>
                                        <p:cTn id="8"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Coaxial Cable Performance</a:t>
            </a:r>
          </a:p>
        </p:txBody>
      </p:sp>
      <p:pic>
        <p:nvPicPr>
          <p:cNvPr id="2" name="Picture 1" descr="Screen Clipping"/>
          <p:cNvPicPr>
            <a:picLocks noChangeAspect="1"/>
          </p:cNvPicPr>
          <p:nvPr/>
        </p:nvPicPr>
        <p:blipFill rotWithShape="1">
          <a:blip r:embed="rId3">
            <a:extLst>
              <a:ext uri="{28A0092B-C50C-407E-A947-70E740481C1C}">
                <a14:useLocalDpi xmlns:a14="http://schemas.microsoft.com/office/drawing/2010/main" val="0"/>
              </a:ext>
            </a:extLst>
          </a:blip>
          <a:srcRect l="40761" t="91816" r="33645"/>
          <a:stretch/>
        </p:blipFill>
        <p:spPr>
          <a:xfrm>
            <a:off x="4148051" y="4714513"/>
            <a:ext cx="1581583" cy="328940"/>
          </a:xfrm>
          <a:prstGeom prst="rect">
            <a:avLst/>
          </a:prstGeom>
        </p:spPr>
      </p:pic>
      <p:pic>
        <p:nvPicPr>
          <p:cNvPr id="4" name="Picture 3" descr="Screen Clipping"/>
          <p:cNvPicPr>
            <a:picLocks noChangeAspect="1"/>
          </p:cNvPicPr>
          <p:nvPr/>
        </p:nvPicPr>
        <p:blipFill rotWithShape="1">
          <a:blip r:embed="rId4">
            <a:extLst>
              <a:ext uri="{28A0092B-C50C-407E-A947-70E740481C1C}">
                <a14:useLocalDpi xmlns:a14="http://schemas.microsoft.com/office/drawing/2010/main" val="0"/>
              </a:ext>
            </a:extLst>
          </a:blip>
          <a:srcRect r="39897" b="7638"/>
          <a:stretch/>
        </p:blipFill>
        <p:spPr>
          <a:xfrm>
            <a:off x="2635135" y="999134"/>
            <a:ext cx="3659443" cy="3741339"/>
          </a:xfrm>
          <a:prstGeom prst="rect">
            <a:avLst/>
          </a:prstGeom>
        </p:spPr>
      </p:pic>
    </p:spTree>
    <p:extLst>
      <p:ext uri="{BB962C8B-B14F-4D97-AF65-F5344CB8AC3E}">
        <p14:creationId xmlns:p14="http://schemas.microsoft.com/office/powerpoint/2010/main" val="26287040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a:t>Optical Fiber</a:t>
            </a:r>
            <a:endParaRPr lang="en-US" dirty="0" smtClean="0"/>
          </a:p>
        </p:txBody>
      </p:sp>
      <p:sp>
        <p:nvSpPr>
          <p:cNvPr id="10243" name="Text Placeholder 2"/>
          <p:cNvSpPr>
            <a:spLocks noGrp="1"/>
          </p:cNvSpPr>
          <p:nvPr>
            <p:ph type="body" sz="quarter" idx="10"/>
          </p:nvPr>
        </p:nvSpPr>
        <p:spPr>
          <a:xfrm>
            <a:off x="190500" y="1044249"/>
            <a:ext cx="8763000" cy="5207000"/>
          </a:xfrm>
        </p:spPr>
        <p:txBody>
          <a:bodyPr/>
          <a:lstStyle/>
          <a:p>
            <a:pPr eaLnBrk="1" hangingPunct="1">
              <a:buFont typeface="Wingdings" pitchFamily="2" charset="2"/>
              <a:buChar char="q"/>
            </a:pPr>
            <a:r>
              <a:rPr lang="en-US" sz="2000" dirty="0" smtClean="0">
                <a:solidFill>
                  <a:srgbClr val="0070C0"/>
                </a:solidFill>
              </a:rPr>
              <a:t>Uses </a:t>
            </a:r>
            <a:r>
              <a:rPr lang="en-US" sz="2000" dirty="0">
                <a:solidFill>
                  <a:srgbClr val="FF0000"/>
                </a:solidFill>
              </a:rPr>
              <a:t>total internal reflection </a:t>
            </a:r>
            <a:r>
              <a:rPr lang="en-US" sz="2000" dirty="0">
                <a:solidFill>
                  <a:srgbClr val="0070C0"/>
                </a:solidFill>
              </a:rPr>
              <a:t>to transmit </a:t>
            </a:r>
            <a:r>
              <a:rPr lang="en-US" sz="2000" dirty="0" smtClean="0">
                <a:solidFill>
                  <a:srgbClr val="0070C0"/>
                </a:solidFill>
              </a:rPr>
              <a:t>light</a:t>
            </a:r>
          </a:p>
          <a:p>
            <a:pPr lvl="1" algn="just" eaLnBrk="1" hangingPunct="1"/>
            <a:r>
              <a:rPr lang="en-GB" sz="1600" dirty="0" smtClean="0"/>
              <a:t>When </a:t>
            </a:r>
            <a:r>
              <a:rPr lang="en-GB" sz="1600" dirty="0"/>
              <a:t>waves are refracted from a </a:t>
            </a:r>
            <a:r>
              <a:rPr lang="en-GB" sz="1600" dirty="0" smtClean="0"/>
              <a:t>dense medium to </a:t>
            </a:r>
            <a:r>
              <a:rPr lang="en-GB" sz="1600" dirty="0"/>
              <a:t>a </a:t>
            </a:r>
            <a:r>
              <a:rPr lang="en-GB" sz="1600" dirty="0" smtClean="0"/>
              <a:t>lighter medium the </a:t>
            </a:r>
            <a:r>
              <a:rPr lang="en-GB" sz="1600" dirty="0" smtClean="0">
                <a:solidFill>
                  <a:srgbClr val="0000CC"/>
                </a:solidFill>
              </a:rPr>
              <a:t>angle of refraction</a:t>
            </a:r>
            <a:r>
              <a:rPr lang="en-GB" sz="1600" dirty="0"/>
              <a:t> </a:t>
            </a:r>
            <a:r>
              <a:rPr lang="en-GB" sz="1600" dirty="0" smtClean="0"/>
              <a:t>is </a:t>
            </a:r>
            <a:r>
              <a:rPr lang="en-GB" sz="1600" dirty="0"/>
              <a:t>greater than </a:t>
            </a:r>
            <a:r>
              <a:rPr lang="en-GB" sz="1600" dirty="0" smtClean="0"/>
              <a:t>the </a:t>
            </a:r>
            <a:r>
              <a:rPr lang="en-GB" sz="1600" dirty="0" smtClean="0">
                <a:solidFill>
                  <a:srgbClr val="0000CC"/>
                </a:solidFill>
              </a:rPr>
              <a:t>angle of incidence</a:t>
            </a:r>
            <a:r>
              <a:rPr lang="en-GB" sz="1600" dirty="0"/>
              <a:t> </a:t>
            </a:r>
            <a:endParaRPr lang="en-GB" sz="1600" dirty="0" smtClean="0"/>
          </a:p>
          <a:p>
            <a:pPr lvl="1" algn="just" eaLnBrk="1" hangingPunct="1"/>
            <a:r>
              <a:rPr lang="en-GB" sz="1600" dirty="0" smtClean="0"/>
              <a:t>As </a:t>
            </a:r>
            <a:r>
              <a:rPr lang="en-GB" sz="1600" dirty="0"/>
              <a:t>the angle of incidence approaches a certain </a:t>
            </a:r>
            <a:r>
              <a:rPr lang="en-GB" sz="1600" dirty="0" smtClean="0"/>
              <a:t>threshold (called the </a:t>
            </a:r>
            <a:r>
              <a:rPr lang="en-GB" sz="1600" dirty="0" smtClean="0">
                <a:solidFill>
                  <a:srgbClr val="0000CC"/>
                </a:solidFill>
              </a:rPr>
              <a:t>critical angle</a:t>
            </a:r>
            <a:r>
              <a:rPr lang="en-GB" sz="1600" dirty="0" smtClean="0"/>
              <a:t>), </a:t>
            </a:r>
            <a:r>
              <a:rPr lang="en-GB" sz="1600" dirty="0"/>
              <a:t>the angle of refraction approaches </a:t>
            </a:r>
            <a:r>
              <a:rPr lang="en-GB" sz="1600" dirty="0" smtClean="0"/>
              <a:t>90° </a:t>
            </a:r>
            <a:r>
              <a:rPr lang="en-GB" sz="1600" dirty="0" smtClean="0">
                <a:sym typeface="Wingdings" panose="05000000000000000000" pitchFamily="2" charset="2"/>
              </a:rPr>
              <a:t> </a:t>
            </a:r>
            <a:r>
              <a:rPr lang="en-GB" sz="1600" dirty="0" smtClean="0"/>
              <a:t>the </a:t>
            </a:r>
            <a:r>
              <a:rPr lang="en-GB" sz="1600" dirty="0"/>
              <a:t>refracted ray becomes parallel to the boundary </a:t>
            </a:r>
            <a:r>
              <a:rPr lang="en-GB" sz="1600" dirty="0" smtClean="0"/>
              <a:t>surface </a:t>
            </a:r>
          </a:p>
          <a:p>
            <a:pPr lvl="1" algn="just" eaLnBrk="1" hangingPunct="1"/>
            <a:r>
              <a:rPr lang="en-GB" sz="1600" dirty="0" smtClean="0"/>
              <a:t>As </a:t>
            </a:r>
            <a:r>
              <a:rPr lang="en-GB" sz="1600" dirty="0"/>
              <a:t>the angle of incidence increases beyond the critical angle, the conditions of refraction can no longer be satisfied, so there is no refracted ray, and the partial reflection becomes </a:t>
            </a:r>
            <a:r>
              <a:rPr lang="en-GB" sz="1600" dirty="0" smtClean="0"/>
              <a:t>total</a:t>
            </a:r>
            <a:endParaRPr lang="en-US" sz="1600" dirty="0" smtClean="0">
              <a:solidFill>
                <a:srgbClr val="0070C0"/>
              </a:solidFill>
            </a:endParaRPr>
          </a:p>
          <a:p>
            <a:pPr algn="just" eaLnBrk="1" hangingPunct="1">
              <a:buFont typeface="Wingdings" pitchFamily="2" charset="2"/>
              <a:buChar char="q"/>
            </a:pPr>
            <a:endParaRPr lang="en-US" sz="1600" dirty="0" smtClean="0">
              <a:solidFill>
                <a:srgbClr val="0070C0"/>
              </a:solidFill>
            </a:endParaRPr>
          </a:p>
        </p:txBody>
      </p:sp>
      <p:pic>
        <p:nvPicPr>
          <p:cNvPr id="6" name="Picture 2" descr="Three figures depict the refractions of the light ray.">
            <a:extLst>
              <a:ext uri="{FF2B5EF4-FFF2-40B4-BE49-F238E27FC236}">
                <a16:creationId xmlns:a16="http://schemas.microsoft.com/office/drawing/2014/main" id="{0ED4A9C1-3A0A-4033-A3C2-56926BC42937}"/>
              </a:ext>
            </a:extLst>
          </p:cNvPr>
          <p:cNvPicPr>
            <a:picLocks noChangeAspect="1" noChangeArrowheads="1"/>
          </p:cNvPicPr>
          <p:nvPr/>
        </p:nvPicPr>
        <p:blipFill>
          <a:blip r:embed="rId3"/>
          <a:stretch>
            <a:fillRect/>
          </a:stretch>
        </p:blipFill>
        <p:spPr bwMode="auto">
          <a:xfrm>
            <a:off x="1156855" y="3508685"/>
            <a:ext cx="7097684" cy="1727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22100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10444</TotalTime>
  <Words>4276</Words>
  <Application>Microsoft Office PowerPoint</Application>
  <PresentationFormat>On-screen Show (4:3)</PresentationFormat>
  <Paragraphs>229</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ＭＳ Ｐゴシック</vt:lpstr>
      <vt:lpstr>Arial</vt:lpstr>
      <vt:lpstr>Avenir Book</vt:lpstr>
      <vt:lpstr>Calibri</vt:lpstr>
      <vt:lpstr>Calibri Light</vt:lpstr>
      <vt:lpstr>Times New Roman</vt:lpstr>
      <vt:lpstr>Wingdings</vt:lpstr>
      <vt:lpstr>Presentation Template 13_9_21</vt:lpstr>
      <vt:lpstr> Computer Networks   Transmission Media (Guided)</vt:lpstr>
      <vt:lpstr>  Guided Transmission Medium  </vt:lpstr>
      <vt:lpstr> Twisted pair cable </vt:lpstr>
      <vt:lpstr> Twisted pair cable </vt:lpstr>
      <vt:lpstr>  Twisted pair cable  </vt:lpstr>
      <vt:lpstr>Twisted Pair Cable Performance</vt:lpstr>
      <vt:lpstr>Coaxial Cable</vt:lpstr>
      <vt:lpstr>Coaxial Cable Performance</vt:lpstr>
      <vt:lpstr>Optical Fiber</vt:lpstr>
      <vt:lpstr>Optical Fiber</vt:lpstr>
      <vt:lpstr>Optical Fiber</vt:lpstr>
      <vt:lpstr>Optical Fiber</vt:lpstr>
      <vt:lpstr>Optical Fiber</vt:lpstr>
      <vt:lpstr>Optical Fiber Transmission Modes </vt:lpstr>
      <vt:lpstr>Optical Fiber Performance</vt:lpstr>
      <vt:lpstr>Attenuation Comparison</vt:lpstr>
      <vt:lpstr>Optical Fiber - Benefits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177</cp:revision>
  <cp:lastPrinted>2022-05-02T14:44:21Z</cp:lastPrinted>
  <dcterms:created xsi:type="dcterms:W3CDTF">2021-09-13T14:43:22Z</dcterms:created>
  <dcterms:modified xsi:type="dcterms:W3CDTF">2023-01-16T13:55:19Z</dcterms:modified>
</cp:coreProperties>
</file>