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65" r:id="rId2"/>
    <p:sldId id="337" r:id="rId3"/>
    <p:sldId id="338" r:id="rId4"/>
    <p:sldId id="339" r:id="rId5"/>
    <p:sldId id="340" r:id="rId6"/>
    <p:sldId id="346" r:id="rId7"/>
    <p:sldId id="347" r:id="rId8"/>
    <p:sldId id="341" r:id="rId9"/>
    <p:sldId id="342" r:id="rId10"/>
    <p:sldId id="345" r:id="rId11"/>
    <p:sldId id="348" r:id="rId12"/>
    <p:sldId id="306" r:id="rId13"/>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10-01-2024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10-01-2024</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10/01/2024 13:39</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334342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316935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392671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178393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404982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2091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239365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322104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66821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10/01/2024 13:39</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65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1/10/2024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1/10/2024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cisco.com/en/US/prod/collateral/wireless/ps7183/ps469/product_data_sheet09186a008008883b.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a:t>
            </a:r>
            <a:r>
              <a:rPr lang="en-US" sz="3200" smtClean="0"/>
              <a:t>Networks </a:t>
            </a:r>
            <a:r>
              <a:rPr lang="en-US" sz="3200" dirty="0" smtClean="0"/>
              <a:t/>
            </a:r>
            <a:br>
              <a:rPr lang="en-US" sz="3200" dirty="0" smtClean="0"/>
            </a:br>
            <a:r>
              <a:rPr lang="en-US" sz="3200" dirty="0" smtClean="0"/>
              <a:t/>
            </a:r>
            <a:br>
              <a:rPr lang="en-US" sz="3200" dirty="0" smtClean="0"/>
            </a:br>
            <a:r>
              <a:rPr lang="en-US" sz="3200" dirty="0" smtClean="0"/>
              <a:t>Transmission Media (Unguided) and Antennas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Free Space Path Loss</a:t>
            </a:r>
          </a:p>
        </p:txBody>
      </p:sp>
      <mc:AlternateContent xmlns:mc="http://schemas.openxmlformats.org/markup-compatibility/2006" xmlns:a14="http://schemas.microsoft.com/office/drawing/2010/main">
        <mc:Choice Requires="a14">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smtClean="0">
                    <a:solidFill>
                      <a:srgbClr val="0000FF"/>
                    </a:solidFill>
                  </a:rPr>
                  <a:t>Free space path loss: </a:t>
                </a:r>
              </a:p>
              <a:p>
                <a:pPr algn="just" eaLnBrk="1" hangingPunct="1">
                  <a:buFont typeface="Wingdings" pitchFamily="2" charset="2"/>
                  <a:buChar char="q"/>
                </a:pPr>
                <a:endParaRPr lang="en-US" sz="2000" dirty="0">
                  <a:solidFill>
                    <a:srgbClr val="0070C0"/>
                  </a:solidFill>
                </a:endParaRPr>
              </a:p>
              <a:p>
                <a:pPr algn="just" eaLnBrk="1" hangingPunct="1">
                  <a:buFont typeface="Wingdings" pitchFamily="2" charset="2"/>
                  <a:buChar char="q"/>
                </a:pPr>
                <a:endParaRPr lang="en-US" sz="2000" dirty="0" smtClean="0">
                  <a:solidFill>
                    <a:srgbClr val="0070C0"/>
                  </a:solidFill>
                </a:endParaRPr>
              </a:p>
              <a:p>
                <a:pPr algn="just" eaLnBrk="1" hangingPunct="1">
                  <a:buFont typeface="Wingdings" pitchFamily="2" charset="2"/>
                  <a:buChar char="q"/>
                </a:pPr>
                <a:endParaRPr lang="en-US" sz="2000" dirty="0">
                  <a:solidFill>
                    <a:srgbClr val="0070C0"/>
                  </a:solidFill>
                </a:endParaRP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t</m:t>
                        </m:r>
                      </m:sub>
                    </m:sSub>
                  </m:oMath>
                </a14:m>
                <a:r>
                  <a:rPr lang="en-US" sz="2400" dirty="0" smtClean="0">
                    <a:sym typeface="Wingdings" charset="0"/>
                  </a:rPr>
                  <a:t>: Transmit antenna gain</a:t>
                </a: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r</m:t>
                        </m:r>
                      </m:sub>
                    </m:sSub>
                  </m:oMath>
                </a14:m>
                <a:r>
                  <a:rPr lang="en-US" sz="2400" dirty="0" smtClean="0">
                    <a:sym typeface="Wingdings" charset="0"/>
                  </a:rPr>
                  <a:t>: Receiver antenna gain</a:t>
                </a:r>
              </a:p>
              <a:p>
                <a:pPr lvl="1"/>
                <a:r>
                  <a:rPr lang="en-US" sz="2000" dirty="0" smtClean="0">
                    <a:sym typeface="Wingdings" charset="0"/>
                  </a:rPr>
                  <a:t>Receiver </a:t>
                </a:r>
                <a:r>
                  <a:rPr lang="en-US" sz="2000" dirty="0">
                    <a:sym typeface="Wingdings" charset="0"/>
                  </a:rPr>
                  <a:t>antenna provides an aperture with an effective area for </a:t>
                </a:r>
                <a:r>
                  <a:rPr lang="en-US" sz="2000" dirty="0" smtClean="0">
                    <a:sym typeface="Wingdings" charset="0"/>
                  </a:rPr>
                  <a:t>receiving </a:t>
                </a:r>
                <a:r>
                  <a:rPr lang="en-US" sz="2000" dirty="0">
                    <a:sym typeface="Wingdings" charset="0"/>
                  </a:rPr>
                  <a:t>a fraction of </a:t>
                </a:r>
                <a:r>
                  <a:rPr lang="en-US" sz="2000" dirty="0" smtClean="0">
                    <a:sym typeface="Wingdings" charset="0"/>
                  </a:rPr>
                  <a:t>the transmitted </a:t>
                </a:r>
                <a:r>
                  <a:rPr lang="en-US" sz="2000" dirty="0">
                    <a:sym typeface="Wingdings" charset="0"/>
                  </a:rPr>
                  <a:t>power</a:t>
                </a:r>
              </a:p>
              <a:p>
                <a:pPr lvl="1" algn="just" eaLnBrk="1" hangingPunct="1"/>
                <a:endParaRPr lang="en-US" sz="2000" dirty="0" smtClean="0"/>
              </a:p>
              <a:p>
                <a:pPr lvl="1" algn="just" eaLnBrk="1" hangingPunct="1"/>
                <a:endParaRPr lang="en-US" sz="2000" dirty="0" smtClean="0"/>
              </a:p>
              <a:p>
                <a:pPr algn="just" eaLnBrk="1" hangingPunct="1">
                  <a:buFont typeface="Wingdings" pitchFamily="2" charset="2"/>
                  <a:buChar char="q"/>
                </a:pPr>
                <a:endParaRPr lang="en-US" sz="2000" dirty="0"/>
              </a:p>
            </p:txBody>
          </p:sp>
        </mc:Choice>
        <mc:Fallback xmlns="">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801100" cy="5207000"/>
              </a:xfrm>
              <a:blipFill>
                <a:blip r:embed="rId3"/>
                <a:stretch>
                  <a:fillRect l="-900" t="-12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07704" y="1556792"/>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1556792"/>
                <a:ext cx="4936646"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9592064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Free Space Path Loss</a:t>
            </a:r>
          </a:p>
        </p:txBody>
      </p:sp>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smtClean="0">
                <a:solidFill>
                  <a:srgbClr val="0070C0"/>
                </a:solidFill>
              </a:rPr>
              <a:t>Assume that a ground station is transmitting a signal of 250 W to a satellite at 4 GHz (earth to satellite distance is 35863 km). The antenna gains are 44 dB and 48 </a:t>
            </a:r>
            <a:r>
              <a:rPr lang="en-US" sz="2000" dirty="0" err="1" smtClean="0">
                <a:solidFill>
                  <a:srgbClr val="0070C0"/>
                </a:solidFill>
              </a:rPr>
              <a:t>dB.</a:t>
            </a:r>
            <a:r>
              <a:rPr lang="en-US" sz="2000" dirty="0" smtClean="0">
                <a:solidFill>
                  <a:srgbClr val="0070C0"/>
                </a:solidFill>
              </a:rPr>
              <a:t> What is the received power?</a:t>
            </a:r>
          </a:p>
          <a:p>
            <a:pPr lvl="1" algn="just" eaLnBrk="1" hangingPunct="1"/>
            <a:endParaRPr lang="en-US" sz="2000" dirty="0" smtClean="0"/>
          </a:p>
          <a:p>
            <a:pPr lvl="1" algn="just" eaLnBrk="1" hangingPunct="1"/>
            <a:endParaRPr lang="en-US" sz="2000" dirty="0" smtClean="0"/>
          </a:p>
          <a:p>
            <a:pPr algn="just"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907704" y="2047243"/>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2047243"/>
                <a:ext cx="4936646" cy="85254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825423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Wireless transmission medium:</a:t>
            </a:r>
          </a:p>
          <a:p>
            <a:pPr lvl="1" eaLnBrk="1" hangingPunct="1"/>
            <a:r>
              <a:rPr lang="en-US" sz="2000" dirty="0" smtClean="0"/>
              <a:t>Isotropic, omnidirectional and directional antenna</a:t>
            </a:r>
          </a:p>
          <a:p>
            <a:pPr lvl="1" eaLnBrk="1" hangingPunct="1"/>
            <a:r>
              <a:rPr lang="en-US" sz="2000" dirty="0" smtClean="0"/>
              <a:t>Free space path loss</a:t>
            </a:r>
          </a:p>
          <a:p>
            <a:pPr lvl="1" eaLnBrk="1" hangingPunct="1"/>
            <a:r>
              <a:rPr lang="en-US" sz="2000" dirty="0" smtClean="0"/>
              <a:t>Antenna gain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t>Electrical conductors used </a:t>
            </a:r>
            <a:r>
              <a:rPr lang="en-US" sz="2000" dirty="0"/>
              <a:t>to radiate </a:t>
            </a:r>
            <a:r>
              <a:rPr lang="en-US" sz="2000" dirty="0" smtClean="0"/>
              <a:t>or collect electromagnetic energy</a:t>
            </a:r>
          </a:p>
          <a:p>
            <a:pPr eaLnBrk="1" hangingPunct="1">
              <a:buFont typeface="Wingdings" pitchFamily="2" charset="2"/>
              <a:buChar char="q"/>
            </a:pPr>
            <a:endParaRPr lang="en-US" sz="2400" dirty="0"/>
          </a:p>
          <a:p>
            <a:pPr eaLnBrk="1" hangingPunct="1">
              <a:buFont typeface="Wingdings" pitchFamily="2" charset="2"/>
              <a:buChar char="q"/>
            </a:pPr>
            <a:r>
              <a:rPr lang="en-US" sz="2000" dirty="0" smtClean="0">
                <a:solidFill>
                  <a:srgbClr val="0070C0"/>
                </a:solidFill>
              </a:rPr>
              <a:t>Transmission antenna:</a:t>
            </a:r>
            <a:r>
              <a:rPr lang="en-US" sz="2000" dirty="0" smtClean="0"/>
              <a:t> </a:t>
            </a:r>
            <a:r>
              <a:rPr lang="en-US" sz="2000" dirty="0"/>
              <a:t>E</a:t>
            </a:r>
            <a:r>
              <a:rPr lang="en-US" sz="2000" dirty="0" smtClean="0"/>
              <a:t>lectrical energy </a:t>
            </a:r>
            <a:r>
              <a:rPr lang="en-US" sz="2000" dirty="0" smtClean="0">
                <a:sym typeface="Wingdings" panose="05000000000000000000" pitchFamily="2" charset="2"/>
              </a:rPr>
              <a:t> converted to electromagnetic energy  radiated into the surrounding</a:t>
            </a:r>
          </a:p>
          <a:p>
            <a:pPr eaLnBrk="1" hangingPunct="1">
              <a:buFont typeface="Wingdings" pitchFamily="2" charset="2"/>
              <a:buChar char="q"/>
            </a:pPr>
            <a:endParaRPr lang="en-US" sz="2000" dirty="0">
              <a:sym typeface="Wingdings" panose="05000000000000000000" pitchFamily="2" charset="2"/>
            </a:endParaRPr>
          </a:p>
          <a:p>
            <a:pPr eaLnBrk="1" hangingPunct="1">
              <a:buFont typeface="Wingdings" pitchFamily="2" charset="2"/>
              <a:buChar char="q"/>
            </a:pPr>
            <a:r>
              <a:rPr lang="en-US" sz="2000" dirty="0" smtClean="0">
                <a:solidFill>
                  <a:srgbClr val="0070C0"/>
                </a:solidFill>
                <a:sym typeface="Wingdings" panose="05000000000000000000" pitchFamily="2" charset="2"/>
              </a:rPr>
              <a:t>Reception antenna: </a:t>
            </a:r>
            <a:r>
              <a:rPr lang="en-US" sz="2000" dirty="0" smtClean="0">
                <a:sym typeface="Wingdings" panose="05000000000000000000" pitchFamily="2" charset="2"/>
              </a:rPr>
              <a:t>Electromagnetic energy  converted to electrical energy  fed to the receiver</a:t>
            </a:r>
            <a:endParaRPr lang="en-US" sz="2000" dirty="0"/>
          </a:p>
        </p:txBody>
      </p:sp>
    </p:spTree>
    <p:extLst>
      <p:ext uri="{BB962C8B-B14F-4D97-AF65-F5344CB8AC3E}">
        <p14:creationId xmlns:p14="http://schemas.microsoft.com/office/powerpoint/2010/main" val="14761730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Isotropic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solidFill>
                  <a:srgbClr val="0070C0"/>
                </a:solidFill>
              </a:rPr>
              <a:t>Isotropic antenna: </a:t>
            </a:r>
            <a:endParaRPr lang="en-US" sz="2000" dirty="0" smtClean="0">
              <a:solidFill>
                <a:srgbClr val="0070C0"/>
              </a:solidFill>
            </a:endParaRPr>
          </a:p>
          <a:p>
            <a:pPr lvl="1" eaLnBrk="1" hangingPunct="1"/>
            <a:r>
              <a:rPr lang="en-US" sz="2000" dirty="0" smtClean="0"/>
              <a:t>A </a:t>
            </a:r>
            <a:r>
              <a:rPr lang="en-US" sz="2000" dirty="0"/>
              <a:t>point in space that radiates </a:t>
            </a:r>
            <a:r>
              <a:rPr lang="en-US" sz="2000" dirty="0" smtClean="0"/>
              <a:t>power in </a:t>
            </a:r>
            <a:r>
              <a:rPr lang="en-US" sz="2000" dirty="0"/>
              <a:t>all directions </a:t>
            </a:r>
            <a:r>
              <a:rPr lang="en-US" sz="2000" dirty="0" smtClean="0"/>
              <a:t>equally with </a:t>
            </a:r>
            <a:r>
              <a:rPr lang="en-US" sz="2000" dirty="0"/>
              <a:t>a spherical radiation </a:t>
            </a:r>
            <a:r>
              <a:rPr lang="en-US" sz="2000" dirty="0" smtClean="0"/>
              <a:t>pattern</a:t>
            </a:r>
          </a:p>
          <a:p>
            <a:pPr lvl="1" eaLnBrk="1" hangingPunct="1"/>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526850" y="2725438"/>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6850" y="2725438"/>
                <a:ext cx="3680604" cy="852541"/>
              </a:xfrm>
              <a:prstGeom prst="rect">
                <a:avLst/>
              </a:prstGeom>
              <a:blipFill>
                <a:blip r:embed="rId3"/>
                <a:stretch>
                  <a:fillRect/>
                </a:stretch>
              </a:blipFill>
            </p:spPr>
            <p:txBody>
              <a:bodyPr/>
              <a:lstStyle/>
              <a:p>
                <a:r>
                  <a:rPr lang="en-IN">
                    <a:noFill/>
                  </a:rPr>
                  <a:t> </a:t>
                </a:r>
              </a:p>
            </p:txBody>
          </p:sp>
        </mc:Fallback>
      </mc:AlternateContent>
      <p:pic>
        <p:nvPicPr>
          <p:cNvPr id="2050" name="Picture 2" descr="https://upload.wikimedia.org/wikipedia/commons/thumb/2/28/Inverse_square_law.svg/1280px-Inverse_square_law.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79" t="1978" r="4210" b="5093"/>
          <a:stretch/>
        </p:blipFill>
        <p:spPr bwMode="auto">
          <a:xfrm>
            <a:off x="5037513" y="1976451"/>
            <a:ext cx="4006314" cy="27289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500899" y="4797140"/>
            <a:ext cx="354292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https://en.wikipedia.org/wiki/Free-space_path_loss</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741376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fontScale="90000"/>
          </a:bodyPr>
          <a:lstStyle/>
          <a:p>
            <a:pPr defTabSz="912813"/>
            <a:r>
              <a:rPr lang="en-US" sz="4400" dirty="0"/>
              <a:t>Isotropic </a:t>
            </a:r>
            <a:r>
              <a:rPr lang="en-US" sz="4400" dirty="0" smtClean="0"/>
              <a:t>Antennas</a:t>
            </a:r>
            <a:endParaRPr lang="en-US"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85" y="952499"/>
            <a:ext cx="4248736" cy="418476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81000" y="2609060"/>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1000" y="2609060"/>
                <a:ext cx="3680604"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23515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Omni-directional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Omni-directional antenna: </a:t>
            </a:r>
            <a:r>
              <a:rPr lang="en-US" sz="2000" dirty="0" smtClean="0"/>
              <a:t>power propagates uniformly in all directions </a:t>
            </a:r>
            <a:r>
              <a:rPr lang="en-US" sz="2000" dirty="0" smtClean="0">
                <a:solidFill>
                  <a:srgbClr val="C00000"/>
                </a:solidFill>
              </a:rPr>
              <a:t>in a plane</a:t>
            </a:r>
          </a:p>
          <a:p>
            <a:pPr lvl="1">
              <a:buFont typeface="Wingdings" pitchFamily="2" charset="2"/>
              <a:buChar char="q"/>
            </a:pPr>
            <a:r>
              <a:rPr lang="en-US" sz="1600" dirty="0" smtClean="0"/>
              <a:t>Cell phones, FM radios, walkie-talkies etc.</a:t>
            </a:r>
          </a:p>
          <a:p>
            <a:pPr eaLnBrk="1" hangingPunct="1">
              <a:buFont typeface="Wingdings" pitchFamily="2" charset="2"/>
              <a:buChar char="q"/>
            </a:pPr>
            <a:endParaRPr lang="en-US" sz="2000" dirty="0"/>
          </a:p>
        </p:txBody>
      </p:sp>
      <p:pic>
        <p:nvPicPr>
          <p:cNvPr id="1026" name="Picture 2" descr="File:Elem-doub-rad-pat-per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928" y="1807687"/>
            <a:ext cx="5048192" cy="3502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635113" y="4859742"/>
            <a:ext cx="304429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https://commons.wikimedia.org/wiki/File:Elem-doub-rad-pat-pers.svg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940871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Directional 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Directional antenna: </a:t>
            </a:r>
            <a:r>
              <a:rPr lang="en-US" sz="2000" dirty="0" smtClean="0"/>
              <a:t>Parabolic </a:t>
            </a:r>
            <a:r>
              <a:rPr lang="en-US" sz="2000" dirty="0"/>
              <a:t>r</a:t>
            </a:r>
            <a:r>
              <a:rPr lang="en-US" sz="2000" dirty="0" smtClean="0"/>
              <a:t>eflective antenna</a:t>
            </a:r>
          </a:p>
          <a:p>
            <a:pPr marL="0" indent="0" eaLnBrk="1" hangingPunct="1">
              <a:buNone/>
            </a:pPr>
            <a:r>
              <a:rPr lang="en-US" sz="2000" dirty="0">
                <a:solidFill>
                  <a:srgbClr val="0070C0"/>
                </a:solidFill>
              </a:rPr>
              <a:t> </a:t>
            </a:r>
            <a:r>
              <a:rPr lang="en-US" sz="2000" dirty="0" smtClean="0">
                <a:solidFill>
                  <a:srgbClr val="0070C0"/>
                </a:solidFill>
              </a:rPr>
              <a:t>    	</a:t>
            </a:r>
            <a:endParaRPr lang="en-US" sz="20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747" y="1582564"/>
            <a:ext cx="4356364" cy="3476156"/>
          </a:xfrm>
          <a:prstGeom prst="rect">
            <a:avLst/>
          </a:prstGeom>
        </p:spPr>
      </p:pic>
    </p:spTree>
    <p:extLst>
      <p:ext uri="{BB962C8B-B14F-4D97-AF65-F5344CB8AC3E}">
        <p14:creationId xmlns:p14="http://schemas.microsoft.com/office/powerpoint/2010/main" val="21684553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Directional antenna: </a:t>
            </a:r>
            <a:r>
              <a:rPr lang="en-US" sz="2000" dirty="0" smtClean="0"/>
              <a:t>Parabolic </a:t>
            </a:r>
            <a:r>
              <a:rPr lang="en-US" sz="2000" dirty="0"/>
              <a:t>r</a:t>
            </a:r>
            <a:r>
              <a:rPr lang="en-US" sz="2000" dirty="0" smtClean="0"/>
              <a:t>eflective antenna</a:t>
            </a:r>
          </a:p>
          <a:p>
            <a:pPr lvl="1">
              <a:buFont typeface="Wingdings" pitchFamily="2" charset="2"/>
              <a:buChar char="q"/>
            </a:pPr>
            <a:r>
              <a:rPr lang="en-US" sz="1600" dirty="0" smtClean="0"/>
              <a:t>Satellite communications, radio telescopes etc.</a:t>
            </a:r>
          </a:p>
          <a:p>
            <a:pPr marL="0" indent="0" eaLnBrk="1" hangingPunct="1">
              <a:buNone/>
            </a:pPr>
            <a:r>
              <a:rPr lang="en-US" sz="2000" dirty="0">
                <a:solidFill>
                  <a:srgbClr val="0070C0"/>
                </a:solidFill>
              </a:rPr>
              <a:t> </a:t>
            </a:r>
            <a:r>
              <a:rPr lang="en-US" sz="2000" dirty="0" smtClean="0">
                <a:solidFill>
                  <a:srgbClr val="0070C0"/>
                </a:solidFill>
              </a:rPr>
              <a:t>    	</a:t>
            </a:r>
            <a:endParaRPr lang="en-US" sz="2000" dirty="0"/>
          </a:p>
        </p:txBody>
      </p:sp>
      <p:pic>
        <p:nvPicPr>
          <p:cNvPr id="2050" name="Picture 2" descr="File:Antenna 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324" y="1354975"/>
            <a:ext cx="2563546" cy="34180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971194" y="4859742"/>
            <a:ext cx="265267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://commons.wikimedia.org/wiki/File:Antenna_03.JPG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801929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Antenna gain: </a:t>
            </a:r>
          </a:p>
          <a:p>
            <a:pPr lvl="1" eaLnBrk="1" hangingPunct="1"/>
            <a:r>
              <a:rPr lang="en-US" sz="1800" dirty="0" smtClean="0"/>
              <a:t>Measure of directionality</a:t>
            </a:r>
            <a:endParaRPr lang="en-US" sz="1800" dirty="0"/>
          </a:p>
          <a:p>
            <a:pPr lvl="1" eaLnBrk="1" hangingPunct="1"/>
            <a:r>
              <a:rPr lang="en-US" sz="1800" dirty="0" smtClean="0"/>
              <a:t>Defined as the power output in a particular direction, compared to that produced in any direction by a perfect isotropic antenna (</a:t>
            </a:r>
            <a:r>
              <a:rPr lang="en-US" sz="1800" dirty="0" err="1" smtClean="0">
                <a:solidFill>
                  <a:srgbClr val="FF0000"/>
                </a:solidFill>
              </a:rPr>
              <a:t>dBi</a:t>
            </a:r>
            <a:r>
              <a:rPr lang="en-US" sz="1800" dirty="0" smtClean="0"/>
              <a:t>)</a:t>
            </a:r>
          </a:p>
          <a:p>
            <a:pPr lvl="1" eaLnBrk="1" hangingPunct="1"/>
            <a:r>
              <a:rPr lang="en-US" sz="1800" dirty="0">
                <a:hlinkClick r:id="rId3"/>
              </a:rPr>
              <a:t>http://</a:t>
            </a:r>
            <a:r>
              <a:rPr lang="en-US" sz="1800" dirty="0" smtClean="0">
                <a:hlinkClick r:id="rId3"/>
              </a:rPr>
              <a:t>www.cisco.com/en/US/prod/collateral/wireless/ps7183/ps469/product_data_sheet09186a008008883b.html</a:t>
            </a:r>
            <a:endParaRPr lang="en-US" sz="1800" dirty="0" smtClean="0"/>
          </a:p>
          <a:p>
            <a:pPr lvl="1" eaLnBrk="1" hangingPunct="1"/>
            <a:endParaRPr lang="en-US" sz="1800" dirty="0" smtClean="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4492925" y="3544717"/>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92925" y="3544717"/>
                <a:ext cx="3127075" cy="71885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4592129" y="4619198"/>
            <a:ext cx="4724400" cy="400110"/>
          </a:xfrm>
          <a:prstGeom prst="rect">
            <a:avLst/>
          </a:prstGeom>
          <a:noFill/>
        </p:spPr>
        <p:txBody>
          <a:bodyPr wrap="square" rtlCol="0">
            <a:spAutoFit/>
          </a:bodyPr>
          <a:lstStyle/>
          <a:p>
            <a:r>
              <a:rPr lang="en-US" sz="2000" dirty="0" smtClean="0">
                <a:solidFill>
                  <a:srgbClr val="FF0000"/>
                </a:solidFill>
                <a:latin typeface="Avenir Book" panose="020B0503020203020204" pitchFamily="34" charset="-78"/>
                <a:cs typeface="Avenir Book" panose="020B0503020203020204" pitchFamily="34" charset="-78"/>
              </a:rPr>
              <a:t>Radiated power of directional antenna</a:t>
            </a:r>
            <a:endParaRPr lang="en-US" sz="2000" dirty="0">
              <a:solidFill>
                <a:srgbClr val="FF0000"/>
              </a:solidFill>
              <a:latin typeface="Avenir Book" panose="020B0503020203020204" pitchFamily="34" charset="-78"/>
              <a:cs typeface="Avenir Book" panose="020B0503020203020204" pitchFamily="34" charset="-78"/>
            </a:endParaRPr>
          </a:p>
        </p:txBody>
      </p:sp>
      <p:sp>
        <p:nvSpPr>
          <p:cNvPr id="7" name="TextBox 6"/>
          <p:cNvSpPr txBox="1"/>
          <p:nvPr/>
        </p:nvSpPr>
        <p:spPr>
          <a:xfrm>
            <a:off x="4543246" y="2898018"/>
            <a:ext cx="4724400" cy="400110"/>
          </a:xfrm>
          <a:prstGeom prst="rect">
            <a:avLst/>
          </a:prstGeom>
          <a:noFill/>
        </p:spPr>
        <p:txBody>
          <a:bodyPr wrap="square" rtlCol="0">
            <a:spAutoFit/>
          </a:bodyPr>
          <a:lstStyle/>
          <a:p>
            <a:r>
              <a:rPr lang="en-US" sz="2000" dirty="0" smtClean="0">
                <a:solidFill>
                  <a:srgbClr val="FF0000"/>
                </a:solidFill>
                <a:latin typeface="Avenir Book" panose="020B0503020203020204" pitchFamily="34" charset="-78"/>
                <a:cs typeface="Avenir Book" panose="020B0503020203020204" pitchFamily="34" charset="-78"/>
              </a:rPr>
              <a:t>Radiated power of isotropic antenna</a:t>
            </a:r>
            <a:endParaRPr lang="en-US" sz="2000" dirty="0">
              <a:solidFill>
                <a:srgbClr val="FF0000"/>
              </a:solidFill>
              <a:latin typeface="Avenir Book" panose="020B0503020203020204" pitchFamily="34" charset="-78"/>
              <a:cs typeface="Avenir Book" panose="020B0503020203020204" pitchFamily="34" charset="-78"/>
            </a:endParaRPr>
          </a:p>
        </p:txBody>
      </p:sp>
      <p:cxnSp>
        <p:nvCxnSpPr>
          <p:cNvPr id="4" name="Straight Arrow Connector 3"/>
          <p:cNvCxnSpPr/>
          <p:nvPr/>
        </p:nvCxnSpPr>
        <p:spPr bwMode="auto">
          <a:xfrm>
            <a:off x="6879567" y="3240828"/>
            <a:ext cx="0" cy="33047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6891069" y="4263568"/>
            <a:ext cx="0" cy="35563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Understanding Antenna Gain, Beamwidth, And Directiv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65500"/>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190493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Consider a directional antenna with a gain of 6 dB over a reference antenna and that radiates 700 W. How much power must the reference antenna radiates to provide the same signal power in the preferred direction?</a:t>
            </a:r>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12" name="TextBox 11"/>
              <p:cNvSpPr txBox="1"/>
              <p:nvPr/>
            </p:nvSpPr>
            <p:spPr>
              <a:xfrm>
                <a:off x="4849787" y="2044391"/>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849787" y="2044391"/>
                <a:ext cx="3127075" cy="718851"/>
              </a:xfrm>
              <a:prstGeom prst="rect">
                <a:avLst/>
              </a:prstGeom>
              <a:blipFill>
                <a:blip r:embed="rId3"/>
                <a:stretch>
                  <a:fillRect/>
                </a:stretch>
              </a:blipFill>
            </p:spPr>
            <p:txBody>
              <a:bodyPr/>
              <a:lstStyle/>
              <a:p>
                <a:r>
                  <a:rPr lang="en-IN">
                    <a:noFill/>
                  </a:rPr>
                  <a:t> </a:t>
                </a:r>
              </a:p>
            </p:txBody>
          </p:sp>
        </mc:Fallback>
      </mc:AlternateContent>
      <p:pic>
        <p:nvPicPr>
          <p:cNvPr id="17" name="Picture 2" descr="Understanding Antenna Gain, Beamwidth, And Dire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65500"/>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2419840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10732</TotalTime>
  <Words>502</Words>
  <Application>Microsoft Office PowerPoint</Application>
  <PresentationFormat>On-screen Show (4:3)</PresentationFormat>
  <Paragraphs>98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MS PGothic</vt:lpstr>
      <vt:lpstr>Arial</vt:lpstr>
      <vt:lpstr>Avenir Book</vt:lpstr>
      <vt:lpstr>Calibri</vt:lpstr>
      <vt:lpstr>Calibri Light</vt:lpstr>
      <vt:lpstr>Cambria Math</vt:lpstr>
      <vt:lpstr>Times New Roman</vt:lpstr>
      <vt:lpstr>Wingdings</vt:lpstr>
      <vt:lpstr>Presentation Template 13_9_21</vt:lpstr>
      <vt:lpstr> Computer Networks   Transmission Media (Unguided) and Antennas</vt:lpstr>
      <vt:lpstr>Antennas</vt:lpstr>
      <vt:lpstr>Isotropic Antennas</vt:lpstr>
      <vt:lpstr>Isotropic Antennas</vt:lpstr>
      <vt:lpstr>Omni-directional Antennas</vt:lpstr>
      <vt:lpstr>Directional Antennas</vt:lpstr>
      <vt:lpstr>Antennas</vt:lpstr>
      <vt:lpstr>Antenna Gain</vt:lpstr>
      <vt:lpstr>Antenna Gain</vt:lpstr>
      <vt:lpstr>Free Space Path Loss</vt:lpstr>
      <vt:lpstr>Free Space Path Loss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240</cp:revision>
  <cp:lastPrinted>2022-05-04T08:17:18Z</cp:lastPrinted>
  <dcterms:created xsi:type="dcterms:W3CDTF">2021-09-13T14:43:22Z</dcterms:created>
  <dcterms:modified xsi:type="dcterms:W3CDTF">2024-01-10T08:10:04Z</dcterms:modified>
</cp:coreProperties>
</file>