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s-ES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S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CFF4EE-6EE2-499F-913B-680B4B7BA45E}" type="slidenum">
              <a:rPr lang="es-ES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184000" y="3456000"/>
            <a:ext cx="792000" cy="1188000"/>
          </a:xfrm>
          <a:prstGeom prst="can">
            <a:avLst>
              <a:gd name="adj" fmla="val 5400"/>
            </a:avLst>
          </a:prstGeom>
          <a:solidFill>
            <a:srgbClr val="99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>
                <a:latin typeface="Arial"/>
              </a:rPr>
              <a:t>BBDD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6552000" y="2376000"/>
            <a:ext cx="648000" cy="3312000"/>
          </a:xfrm>
          <a:prstGeom prst="roundRect">
            <a:avLst>
              <a:gd name="adj" fmla="val 3600"/>
            </a:avLst>
          </a:prstGeom>
          <a:solidFill>
            <a:srgbClr val="cc99ff"/>
          </a:solidFill>
          <a:ln>
            <a:solidFill>
              <a:srgbClr val="3465a4"/>
            </a:solidFill>
          </a:ln>
        </p:spPr>
        <p:txBody>
          <a:bodyPr lIns="90000" rIns="90000" tIns="45000" bIns="45000" anchor="ctr"/>
          <a:p>
            <a:pPr algn="ctr"/>
            <a:r>
              <a:rPr lang="es-ES">
                <a:latin typeface="Arial"/>
              </a:rPr>
              <a:t>API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748440" y="5400000"/>
            <a:ext cx="1584000" cy="432000"/>
          </a:xfrm>
          <a:prstGeom prst="roundRect">
            <a:avLst>
              <a:gd name="adj" fmla="val 3600"/>
            </a:avLst>
          </a:prstGeom>
          <a:solidFill>
            <a:srgbClr val="ffcc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s-ES" sz="1200">
                <a:latin typeface="Arial"/>
              </a:rPr>
              <a:t>AEMET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910440" y="3168000"/>
            <a:ext cx="1260000" cy="432000"/>
          </a:xfrm>
          <a:prstGeom prst="roundRect">
            <a:avLst>
              <a:gd name="adj" fmla="val 3600"/>
            </a:avLst>
          </a:prstGeom>
          <a:solidFill>
            <a:srgbClr val="ffcccc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s-ES" sz="1200">
                <a:latin typeface="Arial"/>
              </a:rPr>
              <a:t>CRUZ ROJA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748440" y="648000"/>
            <a:ext cx="1584000" cy="504000"/>
          </a:xfrm>
          <a:prstGeom prst="roundRect">
            <a:avLst>
              <a:gd name="adj" fmla="val 3600"/>
            </a:avLst>
          </a:prstGeom>
          <a:solidFill>
            <a:srgbClr val="cccc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lang="es-ES" sz="1200">
                <a:latin typeface="Arial"/>
              </a:rPr>
              <a:t>OTROS (medusas</a:t>
            </a:r>
            <a:r>
              <a:rPr lang="es-ES">
                <a:latin typeface="Arial"/>
              </a:rPr>
              <a:t>)</a:t>
            </a:r>
            <a:endParaRPr/>
          </a:p>
        </p:txBody>
      </p:sp>
      <p:cxnSp>
        <p:nvCxnSpPr>
          <p:cNvPr id="44" name="Line 6"/>
          <p:cNvCxnSpPr>
            <a:stCxn id="41" idx="3"/>
          </p:cNvCxnSpPr>
          <p:nvPr/>
        </p:nvCxnSpPr>
        <p:spPr>
          <a:xfrm flipV="1">
            <a:off x="2332440" y="4068000"/>
            <a:ext cx="1123920" cy="154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>
            <a:stCxn id="42" idx="3"/>
          </p:cNvCxnSpPr>
          <p:nvPr/>
        </p:nvCxnSpPr>
        <p:spPr>
          <a:xfrm>
            <a:off x="2170440" y="3384000"/>
            <a:ext cx="1285920" cy="684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6" name="Line 8"/>
          <p:cNvCxnSpPr>
            <a:stCxn id="43" idx="3"/>
          </p:cNvCxnSpPr>
          <p:nvPr/>
        </p:nvCxnSpPr>
        <p:spPr>
          <a:xfrm>
            <a:off x="2332440" y="900000"/>
            <a:ext cx="1123920" cy="316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7" name="Line 9"/>
          <p:cNvCxnSpPr>
            <a:stCxn id="39" idx="4"/>
            <a:endCxn id="40" idx="1"/>
          </p:cNvCxnSpPr>
          <p:nvPr/>
        </p:nvCxnSpPr>
        <p:spPr>
          <a:xfrm flipV="1">
            <a:off x="5976000" y="4032000"/>
            <a:ext cx="576360" cy="18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48" name="Line 10"/>
          <p:cNvCxnSpPr>
            <a:stCxn id="40" idx="3"/>
          </p:cNvCxnSpPr>
          <p:nvPr/>
        </p:nvCxnSpPr>
        <p:spPr>
          <a:xfrm flipV="1">
            <a:off x="7200000" y="1440000"/>
            <a:ext cx="1696680" cy="2592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49" name="Line 11"/>
          <p:cNvCxnSpPr>
            <a:stCxn id="40" idx="3"/>
          </p:cNvCxnSpPr>
          <p:nvPr/>
        </p:nvCxnSpPr>
        <p:spPr>
          <a:xfrm flipV="1">
            <a:off x="7200000" y="3960000"/>
            <a:ext cx="1296360" cy="72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cxnSp>
        <p:nvCxnSpPr>
          <p:cNvPr id="50" name="Line 12"/>
          <p:cNvCxnSpPr>
            <a:stCxn id="40" idx="3"/>
          </p:cNvCxnSpPr>
          <p:nvPr/>
        </p:nvCxnSpPr>
        <p:spPr>
          <a:xfrm>
            <a:off x="7200000" y="4032000"/>
            <a:ext cx="1440360" cy="22672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 rot="34200">
            <a:off x="598320" y="5889240"/>
            <a:ext cx="1872000" cy="11570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3672000"/>
            <a:ext cx="1728000" cy="108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56000" y="2232000"/>
            <a:ext cx="1224000" cy="3672000"/>
          </a:xfrm>
          <a:prstGeom prst="rect">
            <a:avLst/>
          </a:prstGeom>
          <a:ln>
            <a:solidFill>
              <a:srgbClr val="3465a4"/>
            </a:solidFill>
          </a:ln>
        </p:spPr>
      </p:pic>
      <p:cxnSp>
        <p:nvCxnSpPr>
          <p:cNvPr id="54" name="Line 13"/>
          <p:cNvCxnSpPr>
            <a:stCxn id="53" idx="3"/>
            <a:endCxn id="39" idx="2"/>
          </p:cNvCxnSpPr>
          <p:nvPr/>
        </p:nvCxnSpPr>
        <p:spPr>
          <a:xfrm flipV="1">
            <a:off x="4680000" y="4050000"/>
            <a:ext cx="504360" cy="18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pic>
        <p:nvPicPr>
          <p:cNvPr id="5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896320" y="1080000"/>
            <a:ext cx="967680" cy="72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8496000" y="3456000"/>
            <a:ext cx="1296000" cy="10080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640000" y="5472000"/>
            <a:ext cx="865800" cy="1654200"/>
          </a:xfrm>
          <a:prstGeom prst="rect">
            <a:avLst/>
          </a:prstGeom>
          <a:ln>
            <a:noFill/>
          </a:ln>
        </p:spPr>
      </p:pic>
      <p:cxnSp>
        <p:nvCxnSpPr>
          <p:cNvPr id="58" name="Line 14"/>
          <p:cNvCxnSpPr>
            <a:stCxn id="53" idx="0"/>
            <a:endCxn id="55" idx="0"/>
          </p:cNvCxnSpPr>
          <p:nvPr/>
        </p:nvCxnSpPr>
        <p:spPr>
          <a:xfrm flipV="1">
            <a:off x="4068000" y="1080000"/>
            <a:ext cx="5312520" cy="1152360"/>
          </a:xfrm>
          <a:prstGeom prst="curvedConnector3">
            <a:avLst/>
          </a:prstGeom>
          <a:ln>
            <a:solidFill>
              <a:srgbClr val="000000"/>
            </a:solidFill>
            <a:headEnd len="med" type="triangle" w="med"/>
          </a:ln>
        </p:spPr>
      </p:cxnSp>
      <p:sp>
        <p:nvSpPr>
          <p:cNvPr id="59" name="TextShape 15"/>
          <p:cNvSpPr txBox="1"/>
          <p:nvPr/>
        </p:nvSpPr>
        <p:spPr>
          <a:xfrm>
            <a:off x="6264000" y="540000"/>
            <a:ext cx="148824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S" sz="1200">
                <a:latin typeface="Arial"/>
              </a:rPr>
              <a:t>#proyectomedusa</a:t>
            </a:r>
            <a:endParaRPr/>
          </a:p>
        </p:txBody>
      </p:sp>
      <p:sp>
        <p:nvSpPr>
          <p:cNvPr id="60" name="TextShape 16"/>
          <p:cNvSpPr txBox="1"/>
          <p:nvPr/>
        </p:nvSpPr>
        <p:spPr>
          <a:xfrm>
            <a:off x="3420000" y="5976000"/>
            <a:ext cx="1316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S" sz="1200">
                <a:latin typeface="Arial"/>
              </a:rPr>
              <a:t>Automatización</a:t>
            </a:r>
            <a:endParaRPr/>
          </a:p>
        </p:txBody>
      </p:sp>
      <p:sp>
        <p:nvSpPr>
          <p:cNvPr id="61" name="TextShape 17"/>
          <p:cNvSpPr txBox="1"/>
          <p:nvPr/>
        </p:nvSpPr>
        <p:spPr>
          <a:xfrm>
            <a:off x="432000" y="1305360"/>
            <a:ext cx="2216880" cy="950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S" sz="1200">
                <a:latin typeface="Arial"/>
              </a:rPr>
              <a:t>- </a:t>
            </a:r>
            <a:r>
              <a:rPr b="1" lang="es-ES" sz="1200" u="sng">
                <a:latin typeface="Arial"/>
              </a:rPr>
              <a:t>CIESM</a:t>
            </a:r>
            <a:r>
              <a:rPr lang="es-ES" sz="1200">
                <a:latin typeface="Arial"/>
              </a:rPr>
              <a:t> – The mediterranean</a:t>
            </a:r>
            <a:endParaRPr/>
          </a:p>
          <a:p>
            <a:r>
              <a:rPr lang="es-ES" sz="1200">
                <a:latin typeface="Arial"/>
              </a:rPr>
              <a:t>Science comission</a:t>
            </a:r>
            <a:endParaRPr/>
          </a:p>
          <a:p>
            <a:r>
              <a:rPr lang="es-ES" sz="1200">
                <a:latin typeface="Arial"/>
              </a:rPr>
              <a:t>- </a:t>
            </a:r>
            <a:r>
              <a:rPr b="1" lang="es-ES" sz="1200">
                <a:latin typeface="Arial"/>
              </a:rPr>
              <a:t>Jellywatch</a:t>
            </a:r>
            <a:endParaRPr/>
          </a:p>
          <a:p>
            <a:r>
              <a:rPr lang="es-ES" sz="1200">
                <a:latin typeface="Arial"/>
              </a:rPr>
              <a:t>- </a:t>
            </a:r>
            <a:r>
              <a:rPr b="1" lang="es-ES" sz="1200" u="sng">
                <a:latin typeface="Arial"/>
              </a:rPr>
              <a:t>Seawatchers</a:t>
            </a:r>
            <a:endParaRPr/>
          </a:p>
          <a:p>
            <a:r>
              <a:rPr b="1" lang="es-ES" sz="1200" u="sng">
                <a:latin typeface="Arial"/>
              </a:rPr>
              <a:t>- ...</a:t>
            </a:r>
            <a:endParaRPr/>
          </a:p>
        </p:txBody>
      </p:sp>
      <p:sp>
        <p:nvSpPr>
          <p:cNvPr id="62" name="CustomShape 18"/>
          <p:cNvSpPr/>
          <p:nvPr/>
        </p:nvSpPr>
        <p:spPr>
          <a:xfrm>
            <a:off x="4680000" y="6588000"/>
            <a:ext cx="108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 sz="1200">
                <a:latin typeface="Arial"/>
              </a:rPr>
              <a:t>Texto1</a:t>
            </a:r>
            <a:endParaRPr/>
          </a:p>
        </p:txBody>
      </p:sp>
      <p:cxnSp>
        <p:nvCxnSpPr>
          <p:cNvPr id="63" name="Line 19"/>
          <p:cNvCxnSpPr>
            <a:endCxn id="40" idx="1"/>
          </p:cNvCxnSpPr>
          <p:nvPr/>
        </p:nvCxnSpPr>
        <p:spPr>
          <a:xfrm flipV="1">
            <a:off x="5688000" y="4032000"/>
            <a:ext cx="864360" cy="201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4" name="CustomShape 20"/>
          <p:cNvSpPr/>
          <p:nvPr/>
        </p:nvSpPr>
        <p:spPr>
          <a:xfrm>
            <a:off x="4788000" y="6480000"/>
            <a:ext cx="108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 sz="1200">
                <a:latin typeface="Arial"/>
              </a:rPr>
              <a:t>Texto1</a:t>
            </a:r>
            <a:endParaRPr/>
          </a:p>
        </p:txBody>
      </p:sp>
      <p:sp>
        <p:nvSpPr>
          <p:cNvPr id="65" name="CustomShape 21"/>
          <p:cNvSpPr/>
          <p:nvPr/>
        </p:nvSpPr>
        <p:spPr>
          <a:xfrm>
            <a:off x="4896000" y="6372000"/>
            <a:ext cx="108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 sz="1200">
                <a:latin typeface="Arial"/>
              </a:rPr>
              <a:t>Texto1</a:t>
            </a:r>
            <a:endParaRPr/>
          </a:p>
        </p:txBody>
      </p:sp>
      <p:sp>
        <p:nvSpPr>
          <p:cNvPr id="66" name="CustomShape 22"/>
          <p:cNvSpPr/>
          <p:nvPr/>
        </p:nvSpPr>
        <p:spPr>
          <a:xfrm>
            <a:off x="5004000" y="6192000"/>
            <a:ext cx="108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 sz="1200">
                <a:latin typeface="Arial"/>
              </a:rPr>
              <a:t>Texto1</a:t>
            </a:r>
            <a:endParaRPr/>
          </a:p>
        </p:txBody>
      </p:sp>
      <p:sp>
        <p:nvSpPr>
          <p:cNvPr id="67" name="CustomShape 23"/>
          <p:cNvSpPr/>
          <p:nvPr/>
        </p:nvSpPr>
        <p:spPr>
          <a:xfrm>
            <a:off x="5148000" y="6048000"/>
            <a:ext cx="1080000" cy="72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s-ES" sz="1200">
                <a:latin typeface="Arial"/>
              </a:rPr>
              <a:t>Texto 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