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8"/>
  </p:notes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5" r:id="rId9"/>
    <p:sldId id="266" r:id="rId10"/>
    <p:sldId id="267" r:id="rId11"/>
    <p:sldId id="264" r:id="rId12"/>
    <p:sldId id="260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C9583-8363-4CE4-B6FD-9B547D22BF87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92DA5-A79D-49FA-8412-5D18EF6AD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56E-5C1C-4C78-B753-C5FC112206A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83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7AC-1A05-434E-82DE-ED79C3D9E0E4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8499-53E0-46DF-8573-517E1105C5B8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7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F3F6-EE06-4A10-9368-D79C1921282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36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7160-00C2-442E-B5B8-B4DBC33D34B2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92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8523-5718-48FE-9CA1-75B994470954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08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FB9E-12F9-4595-9DAD-F06EDC4FEC39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6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5C9C-F668-4829-A452-C0D85CA8EE61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77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492-4CBC-45B9-82C4-6A35D0B1764C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27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4849-21F2-4E8C-B039-9CA52411D4C8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9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88A-D654-4754-8173-C58B37483714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6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0AACCFB-8C61-4379-BEEB-FCC51E03E8AE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wyl/english-wor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maxir/gpt-2-simple" TargetMode="External"/><Relationship Id="rId2" Type="http://schemas.openxmlformats.org/officeDocument/2006/relationships/hyperlink" Target="https://openai.com/blog/better-language-mode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epy.org/" TargetMode="External"/><Relationship Id="rId2" Type="http://schemas.openxmlformats.org/officeDocument/2006/relationships/hyperlink" Target="http://www.trumptwitterarchive.com/arch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louvain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F784DF-71A9-4E9B-90D7-076EE2FA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8B17A-337F-4152-8A18-975A0837B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 r="-1" b="14558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020A6-48DE-4782-96FB-CCE284690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795509"/>
            <a:ext cx="3509333" cy="2798604"/>
          </a:xfrm>
        </p:spPr>
        <p:txBody>
          <a:bodyPr>
            <a:normAutofit/>
          </a:bodyPr>
          <a:lstStyle/>
          <a:p>
            <a:r>
              <a:rPr lang="en-CA" sz="5000" dirty="0">
                <a:solidFill>
                  <a:srgbClr val="FFFFFF"/>
                </a:solidFill>
              </a:rPr>
              <a:t>Summary: May-July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598B-B4E8-4442-A3C0-C70A28B9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3686187"/>
            <a:ext cx="3509333" cy="229258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Alex Nazareth</a:t>
            </a:r>
          </a:p>
          <a:p>
            <a:r>
              <a:rPr lang="en-CA" dirty="0">
                <a:solidFill>
                  <a:srgbClr val="FFFFFF"/>
                </a:solidFill>
              </a:rPr>
              <a:t>August 2020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26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E5A8-2C56-43C8-9463-967B23E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Analysis for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8A573-A90A-4AD1-B775-856026C3F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Random English tweets</a:t>
            </a:r>
          </a:p>
          <a:p>
            <a:r>
              <a:rPr lang="en-CA" dirty="0"/>
              <a:t>GPT-2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E7F1-C767-477D-B1F2-3AFE61D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3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BA7-FED9-4376-832C-420DEFDB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English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4AAA-5FD7-4AE5-9675-C306AFDD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5906" cy="3859742"/>
          </a:xfrm>
        </p:spPr>
        <p:txBody>
          <a:bodyPr/>
          <a:lstStyle/>
          <a:p>
            <a:r>
              <a:rPr lang="en-CA" dirty="0"/>
              <a:t>Using a list of English words found online </a:t>
            </a:r>
            <a:r>
              <a:rPr lang="en-CA" dirty="0">
                <a:hlinkClick r:id="rId2"/>
              </a:rPr>
              <a:t>[4]</a:t>
            </a:r>
            <a:r>
              <a:rPr lang="en-CA" dirty="0"/>
              <a:t>, generate 600 “tweets” (strings of maximum 280 characters)</a:t>
            </a:r>
          </a:p>
          <a:p>
            <a:r>
              <a:rPr lang="en-CA" dirty="0"/>
              <a:t>Run analysis on this set of “tweets”, expectation is a very large number of communities due to huge vocabulary compared to common language used by human tweeters.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90FD4-B6BF-4D8C-8F88-3E3523B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[4] https://github.com/dwyl/english-words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39EC5E-70F0-44F1-B7E8-CB6FA58B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91" y="1962358"/>
            <a:ext cx="4546574" cy="33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B20-0B06-4748-B0E5-32BFE448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GPT-2 Trump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3CED-9B1D-4FD8-AE94-5CC7A44E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63"/>
            <a:ext cx="10515600" cy="3859742"/>
          </a:xfrm>
        </p:spPr>
        <p:txBody>
          <a:bodyPr/>
          <a:lstStyle/>
          <a:p>
            <a:r>
              <a:rPr lang="en-CA" dirty="0"/>
              <a:t>GPT-2 is an algorithm designed by </a:t>
            </a:r>
            <a:r>
              <a:rPr lang="en-CA" dirty="0" err="1"/>
              <a:t>OpenAI</a:t>
            </a:r>
            <a:r>
              <a:rPr lang="en-CA" dirty="0"/>
              <a:t> to predict the next word (repeatedly) in an English sentence </a:t>
            </a:r>
            <a:r>
              <a:rPr lang="en-CA" dirty="0">
                <a:hlinkClick r:id="rId2"/>
              </a:rPr>
              <a:t>[5]</a:t>
            </a:r>
            <a:r>
              <a:rPr lang="en-CA" dirty="0"/>
              <a:t>. </a:t>
            </a:r>
          </a:p>
          <a:p>
            <a:r>
              <a:rPr lang="en-CA" dirty="0"/>
              <a:t>Using the </a:t>
            </a:r>
            <a:r>
              <a:rPr lang="en-CA" i="1" dirty="0"/>
              <a:t>gpt-2-simple</a:t>
            </a:r>
            <a:r>
              <a:rPr lang="en-CA" dirty="0"/>
              <a:t> python package </a:t>
            </a:r>
            <a:r>
              <a:rPr lang="en-CA" dirty="0">
                <a:hlinkClick r:id="rId3"/>
              </a:rPr>
              <a:t>[6]</a:t>
            </a:r>
            <a:r>
              <a:rPr lang="en-CA" dirty="0"/>
              <a:t>, finetune the GPT-2 learning model on all collected tweets from President Trump.</a:t>
            </a:r>
          </a:p>
          <a:p>
            <a:r>
              <a:rPr lang="en-CA" dirty="0"/>
              <a:t>Generate 50 files of 600 tweets each, and run analysis on each file.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46726-A153-452E-AED3-87DD28A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[5] https://openai.com/blog/better-language-models/</a:t>
            </a:r>
          </a:p>
          <a:p>
            <a:r>
              <a:rPr lang="en-US" dirty="0"/>
              <a:t>[6] https://github.com/minimaxir/gpt-2-simple</a:t>
            </a:r>
          </a:p>
        </p:txBody>
      </p:sp>
    </p:spTree>
    <p:extLst>
      <p:ext uri="{BB962C8B-B14F-4D97-AF65-F5344CB8AC3E}">
        <p14:creationId xmlns:p14="http://schemas.microsoft.com/office/powerpoint/2010/main" val="419306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B20-0B06-4748-B0E5-32BFE448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GPT-2 Trump – Example Generated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3CED-9B1D-4FD8-AE94-5CC7A44E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63"/>
            <a:ext cx="10515600" cy="3859742"/>
          </a:xfrm>
        </p:spPr>
        <p:txBody>
          <a:bodyPr>
            <a:normAutofit/>
          </a:bodyPr>
          <a:lstStyle/>
          <a:p>
            <a:r>
              <a:rPr lang="en-US" sz="2000" dirty="0"/>
              <a:t>(Note that they don’t always make sense, but the vocabulary seems accurate for Trump.)</a:t>
            </a:r>
          </a:p>
          <a:p>
            <a:r>
              <a:rPr lang="en-US" sz="2000" dirty="0"/>
              <a:t>“</a:t>
            </a:r>
            <a:r>
              <a:rPr lang="en-US" sz="2000" i="1" dirty="0"/>
              <a:t>Venezuelan President Nicolas Maduro on Wednesday accused the United States of trying to overthrow his government and called on other Latin American countries to do the same.</a:t>
            </a:r>
            <a:br>
              <a:rPr lang="en-US" sz="2000" i="1" dirty="0"/>
            </a:br>
            <a:r>
              <a:rPr lang="en-US" sz="2000" i="1" dirty="0"/>
              <a:t>We're not going to be bullied!”</a:t>
            </a:r>
          </a:p>
          <a:p>
            <a:r>
              <a:rPr lang="en-US" sz="2000" i="1" dirty="0"/>
              <a:t>“A great coach and a great friend. My fond memories of him are the many trips to his house and the many sit-down dinners he set up. He was a true American hero!</a:t>
            </a:r>
            <a:br>
              <a:rPr lang="en-US" sz="2000" i="1" dirty="0"/>
            </a:br>
            <a:r>
              <a:rPr lang="en-US" sz="2000" i="1" dirty="0"/>
              <a:t>Thank you @SenatorCory”</a:t>
            </a:r>
          </a:p>
          <a:p>
            <a:r>
              <a:rPr lang="en-US" sz="2000" i="1" dirty="0"/>
              <a:t>“Our Republic is not dead. It is on its way back to life. This is a very exciting time in our Nation's history. The Resistance is slowly but surely winning the day. We are winning in every conceivable way.”</a:t>
            </a:r>
            <a:endParaRPr lang="en-CA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46726-A153-452E-AED3-87DD28A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B20-0B06-4748-B0E5-32BFE448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GPT-2 Trump Generation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3CED-9B1D-4FD8-AE94-5CC7A44E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9709" cy="3859742"/>
          </a:xfrm>
        </p:spPr>
        <p:txBody>
          <a:bodyPr/>
          <a:lstStyle/>
          <a:p>
            <a:r>
              <a:rPr lang="en-CA" dirty="0"/>
              <a:t>Generated tweets are generally very high quality in terms of word choice and tone, so expectation is that number of communities is low.</a:t>
            </a:r>
          </a:p>
          <a:p>
            <a:r>
              <a:rPr lang="en-CA" dirty="0"/>
              <a:t>Results are low and similar to that of mixed sample from all users.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46726-A153-452E-AED3-87DD28A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BFD23-2020-47A5-B306-9CE5ADB0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09" y="2214863"/>
            <a:ext cx="4970503" cy="29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DD8D590-46FA-418E-B773-53F47CB0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A283A7-EBC3-42C8-B435-447A1D49D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A0BC-CBB0-48B2-8436-2B6D668C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0CF3F-F1A1-453F-91E0-05CDA4F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11B8C-72FF-473A-B546-E4199FC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Individual users have their own vocabulary and their tweets tend to form 4 communities using Louvain.</a:t>
            </a:r>
          </a:p>
          <a:p>
            <a:r>
              <a:rPr lang="en-CA" dirty="0"/>
              <a:t>When users tweets are analyzed mixed together, tweets form 5 communities using Louvain.</a:t>
            </a:r>
          </a:p>
          <a:p>
            <a:pPr algn="just"/>
            <a:r>
              <a:rPr lang="en-CA" dirty="0"/>
              <a:t>GPT-2 does a pretty good job of faking user tweets, but not as focused as individual users, leading to more communities.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D708-F46B-42DC-9A8F-8AAA2A7B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E5A8-2C56-43C8-9463-967B23E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8A573-A90A-4AD1-B775-856026C3F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E7F1-C767-477D-B1F2-3AFE61D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B8C0-C97D-48DD-B108-E8149E8C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 - Python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82F8-9B45-43F8-9E10-63F66D5C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Get @realDonaldTrump tweets from Trump Twitter Archive </a:t>
            </a:r>
            <a:r>
              <a:rPr lang="en-CA" sz="2000" dirty="0">
                <a:hlinkClick r:id="rId2"/>
              </a:rPr>
              <a:t>[1]</a:t>
            </a:r>
            <a:endParaRPr lang="en-CA" sz="2000" dirty="0"/>
          </a:p>
          <a:p>
            <a:r>
              <a:rPr lang="en-CA" sz="2000" dirty="0"/>
              <a:t>For any other accounts (e.g. @JustinTrudeau, @AOC), use a custom built python application. App uses </a:t>
            </a:r>
            <a:r>
              <a:rPr lang="en-CA" sz="2000" i="1" dirty="0" err="1"/>
              <a:t>tweepy</a:t>
            </a:r>
            <a:r>
              <a:rPr lang="en-CA" sz="2000" dirty="0"/>
              <a:t> library </a:t>
            </a:r>
            <a:r>
              <a:rPr lang="en-CA" sz="2000" dirty="0">
                <a:hlinkClick r:id="rId3"/>
              </a:rPr>
              <a:t>[2]</a:t>
            </a:r>
            <a:r>
              <a:rPr lang="en-CA" sz="2000" dirty="0"/>
              <a:t> to access Twitter API.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Gather tweets from timeline of user between two dates (by tweet id).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Remove retweets and non-English tweets.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CA" sz="1800" dirty="0"/>
              <a:t>Divide tweets into individual words and remove common </a:t>
            </a:r>
            <a:r>
              <a:rPr lang="en-CA" sz="1800" dirty="0" err="1"/>
              <a:t>stopwords</a:t>
            </a:r>
            <a:r>
              <a:rPr lang="en-CA" sz="18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FAC3D-7218-4FE7-A938-B12989F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[1] http://www.trumptwitterarchive.com/archive</a:t>
            </a:r>
          </a:p>
          <a:p>
            <a:pPr algn="l"/>
            <a:r>
              <a:rPr lang="en-US" dirty="0"/>
              <a:t>[2] https://www.tweepy.org/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EA226D-C68A-44A2-822F-F2D9C3AB3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73911"/>
              </p:ext>
            </p:extLst>
          </p:nvPr>
        </p:nvGraphicFramePr>
        <p:xfrm>
          <a:off x="395418" y="3976066"/>
          <a:ext cx="11401164" cy="1458043"/>
        </p:xfrm>
        <a:graphic>
          <a:graphicData uri="http://schemas.openxmlformats.org/drawingml/2006/table">
            <a:tbl>
              <a:tblPr/>
              <a:tblGrid>
                <a:gridCol w="1544477">
                  <a:extLst>
                    <a:ext uri="{9D8B030D-6E8A-4147-A177-3AD203B41FA5}">
                      <a16:colId xmlns:a16="http://schemas.microsoft.com/office/drawing/2014/main" val="2315563234"/>
                    </a:ext>
                  </a:extLst>
                </a:gridCol>
                <a:gridCol w="418744">
                  <a:extLst>
                    <a:ext uri="{9D8B030D-6E8A-4147-A177-3AD203B41FA5}">
                      <a16:colId xmlns:a16="http://schemas.microsoft.com/office/drawing/2014/main" val="1094838678"/>
                    </a:ext>
                  </a:extLst>
                </a:gridCol>
                <a:gridCol w="922946">
                  <a:extLst>
                    <a:ext uri="{9D8B030D-6E8A-4147-A177-3AD203B41FA5}">
                      <a16:colId xmlns:a16="http://schemas.microsoft.com/office/drawing/2014/main" val="1762013596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val="3564802438"/>
                    </a:ext>
                  </a:extLst>
                </a:gridCol>
                <a:gridCol w="640935">
                  <a:extLst>
                    <a:ext uri="{9D8B030D-6E8A-4147-A177-3AD203B41FA5}">
                      <a16:colId xmlns:a16="http://schemas.microsoft.com/office/drawing/2014/main" val="505825685"/>
                    </a:ext>
                  </a:extLst>
                </a:gridCol>
                <a:gridCol w="393106">
                  <a:extLst>
                    <a:ext uri="{9D8B030D-6E8A-4147-A177-3AD203B41FA5}">
                      <a16:colId xmlns:a16="http://schemas.microsoft.com/office/drawing/2014/main" val="448292685"/>
                    </a:ext>
                  </a:extLst>
                </a:gridCol>
                <a:gridCol w="965675">
                  <a:extLst>
                    <a:ext uri="{9D8B030D-6E8A-4147-A177-3AD203B41FA5}">
                      <a16:colId xmlns:a16="http://schemas.microsoft.com/office/drawing/2014/main" val="3377263042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3198410680"/>
                    </a:ext>
                  </a:extLst>
                </a:gridCol>
                <a:gridCol w="1213503">
                  <a:extLst>
                    <a:ext uri="{9D8B030D-6E8A-4147-A177-3AD203B41FA5}">
                      <a16:colId xmlns:a16="http://schemas.microsoft.com/office/drawing/2014/main" val="755042484"/>
                    </a:ext>
                  </a:extLst>
                </a:gridCol>
                <a:gridCol w="474828">
                  <a:extLst>
                    <a:ext uri="{9D8B030D-6E8A-4147-A177-3AD203B41FA5}">
                      <a16:colId xmlns:a16="http://schemas.microsoft.com/office/drawing/2014/main" val="1715678113"/>
                    </a:ext>
                  </a:extLst>
                </a:gridCol>
                <a:gridCol w="362660">
                  <a:extLst>
                    <a:ext uri="{9D8B030D-6E8A-4147-A177-3AD203B41FA5}">
                      <a16:colId xmlns:a16="http://schemas.microsoft.com/office/drawing/2014/main" val="1982327890"/>
                    </a:ext>
                  </a:extLst>
                </a:gridCol>
                <a:gridCol w="1341690">
                  <a:extLst>
                    <a:ext uri="{9D8B030D-6E8A-4147-A177-3AD203B41FA5}">
                      <a16:colId xmlns:a16="http://schemas.microsoft.com/office/drawing/2014/main" val="2569401586"/>
                    </a:ext>
                  </a:extLst>
                </a:gridCol>
                <a:gridCol w="598205">
                  <a:extLst>
                    <a:ext uri="{9D8B030D-6E8A-4147-A177-3AD203B41FA5}">
                      <a16:colId xmlns:a16="http://schemas.microsoft.com/office/drawing/2014/main" val="1457313534"/>
                    </a:ext>
                  </a:extLst>
                </a:gridCol>
                <a:gridCol w="470019">
                  <a:extLst>
                    <a:ext uri="{9D8B030D-6E8A-4147-A177-3AD203B41FA5}">
                      <a16:colId xmlns:a16="http://schemas.microsoft.com/office/drawing/2014/main" val="3798761343"/>
                    </a:ext>
                  </a:extLst>
                </a:gridCol>
                <a:gridCol w="490496">
                  <a:extLst>
                    <a:ext uri="{9D8B030D-6E8A-4147-A177-3AD203B41FA5}">
                      <a16:colId xmlns:a16="http://schemas.microsoft.com/office/drawing/2014/main" val="426774217"/>
                    </a:ext>
                  </a:extLst>
                </a:gridCol>
              </a:tblGrid>
              <a:tr h="2780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Favourites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id_str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in_reply_to_user_id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tco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232770"/>
                  </a:ext>
                </a:extLst>
              </a:tr>
              <a:tr h="27802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Voter Fraud!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2020-05-22 2:43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 for iPhone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64638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18382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realDonaldTrump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1.26E+18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https://t.co/1hyr8jehFm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58523"/>
                  </a:ext>
                </a:extLst>
              </a:tr>
              <a:tr h="278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 will be bigger and stronger than ever before!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2020-05-22 2:40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 for iPhone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66319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16369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realDonaldTrump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1.26E+18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https://t.co/R5vvAAoj1P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29874"/>
                  </a:ext>
                </a:extLst>
              </a:tr>
              <a:tr h="186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 Approval Rating in the Republican Party. Thank you!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2020-05-22 2:29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 for iPhone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258407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37606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realDonaldTrump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1.26E+18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575770"/>
                  </a:ext>
                </a:extLst>
              </a:tr>
              <a:tr h="27802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THANK YOU! #MAGA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2020-05-22 1:34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 for iPhone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70190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14633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realDonaldTrump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1.26E+18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https://t.co/hqyNTNoVHi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178" marR="7178" marT="717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57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8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B8C0-C97D-48DD-B108-E8149E8C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 Analysis and 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82F8-9B45-43F8-9E10-63F66D5C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dirty="0"/>
              <a:t>Get top 100 most frequent keywords appearing in tweets by month, quarter, and overall.</a:t>
            </a:r>
          </a:p>
          <a:p>
            <a:r>
              <a:rPr lang="en-CA" sz="2000" dirty="0"/>
              <a:t>Create a 100-by-100 weighted adjacency matrix for each period.</a:t>
            </a:r>
          </a:p>
          <a:p>
            <a:pPr lvl="1"/>
            <a:r>
              <a:rPr lang="en-CA" sz="1600" dirty="0"/>
              <a:t>This represents a weighted graph where the nodes are keywords, and the edge weight corresponds to the number of co-occurrences of keywords within a tweet.</a:t>
            </a:r>
          </a:p>
          <a:p>
            <a:pPr lvl="1"/>
            <a:r>
              <a:rPr lang="en-CA" sz="1600" dirty="0"/>
              <a:t>E.g. Add 1 to the weight of the edge between nodes “sleepy” and “joe” whenever both words appear in the same tweet.</a:t>
            </a:r>
          </a:p>
          <a:p>
            <a:r>
              <a:rPr lang="en-CA" sz="2000" dirty="0"/>
              <a:t>For each period (month, quarter, year-to-date) find the likely number of communities.</a:t>
            </a:r>
          </a:p>
          <a:p>
            <a:pPr lvl="1"/>
            <a:r>
              <a:rPr lang="en-CA" sz="1600" dirty="0"/>
              <a:t>Use the </a:t>
            </a:r>
            <a:r>
              <a:rPr lang="en-CA" sz="1600" i="1" dirty="0"/>
              <a:t>python-</a:t>
            </a:r>
            <a:r>
              <a:rPr lang="en-CA" sz="1600" i="1" dirty="0" err="1"/>
              <a:t>louvain</a:t>
            </a:r>
            <a:r>
              <a:rPr lang="en-CA" sz="1600" dirty="0"/>
              <a:t> package </a:t>
            </a:r>
            <a:r>
              <a:rPr lang="en-CA" sz="1600" dirty="0">
                <a:hlinkClick r:id="rId2"/>
              </a:rPr>
              <a:t>[3]</a:t>
            </a:r>
            <a:r>
              <a:rPr lang="en-CA" sz="1600" dirty="0"/>
              <a:t> to get the number of communities from a given matrix.</a:t>
            </a:r>
          </a:p>
          <a:p>
            <a:pPr lvl="1"/>
            <a:r>
              <a:rPr lang="en-CA" sz="1600" dirty="0"/>
              <a:t>Note that the algorithm has an element of randomness, so the community detection is run 100 times to find the best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FAC3D-7218-4FE7-A938-B12989F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[3] https://python-louvain.readthedocs.io/en/latest/</a:t>
            </a:r>
          </a:p>
        </p:txBody>
      </p:sp>
    </p:spTree>
    <p:extLst>
      <p:ext uri="{BB962C8B-B14F-4D97-AF65-F5344CB8AC3E}">
        <p14:creationId xmlns:p14="http://schemas.microsoft.com/office/powerpoint/2010/main" val="116929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E5A8-2C56-43C8-9463-967B23E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Tweets of Politicians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8A573-A90A-4AD1-B775-856026C3F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tweets compiled in </a:t>
            </a:r>
            <a:r>
              <a:rPr lang="en-CA" i="1" dirty="0"/>
              <a:t>all_users_clean.csv</a:t>
            </a:r>
            <a:endParaRPr lang="en-CA" dirty="0"/>
          </a:p>
          <a:p>
            <a:r>
              <a:rPr lang="en-CA" dirty="0"/>
              <a:t>Results found in </a:t>
            </a:r>
            <a:r>
              <a:rPr lang="en-CA" i="1" dirty="0"/>
              <a:t>num_communities.xlsx </a:t>
            </a:r>
            <a:r>
              <a:rPr lang="en-CA" dirty="0"/>
              <a:t>sheet </a:t>
            </a:r>
            <a:r>
              <a:rPr lang="en-CA" i="1" dirty="0" err="1"/>
              <a:t>num_communities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E7F1-C767-477D-B1F2-3AFE61D0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9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AF9-3D38-47B1-9556-8F99750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Accounts Gathered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5D5F-821B-464D-9B36-3FB1FF05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All governors (incl. D.C. Mayor Muriel Bowser) </a:t>
            </a:r>
            <a:r>
              <a:rPr lang="en-CA" u="sng" dirty="0"/>
              <a:t>except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John Bel Edwards (LA), Charlie Baker (MA), Gretchen Whitmer (MI), Mike DeWine (OH), Phil Murphy (NJ)</a:t>
            </a:r>
          </a:p>
          <a:p>
            <a:r>
              <a:rPr lang="en-CA" dirty="0"/>
              <a:t>Toronto City Councillors: </a:t>
            </a:r>
          </a:p>
          <a:p>
            <a:pPr lvl="1"/>
            <a:r>
              <a:rPr lang="en-CA" dirty="0"/>
              <a:t>Joe Cressy, Josh </a:t>
            </a:r>
            <a:r>
              <a:rPr lang="en-CA" dirty="0" err="1"/>
              <a:t>Matlow</a:t>
            </a:r>
            <a:r>
              <a:rPr lang="en-CA" dirty="0"/>
              <a:t>, Kristyn Wong-Tam</a:t>
            </a:r>
          </a:p>
          <a:p>
            <a:r>
              <a:rPr lang="en-CA" dirty="0"/>
              <a:t>Other US Political Figures:</a:t>
            </a:r>
          </a:p>
          <a:p>
            <a:pPr lvl="1" algn="just"/>
            <a:r>
              <a:rPr lang="en-CA" dirty="0"/>
              <a:t>Donald Trump, Alexandria Ocasio-Cortez, Bernie Sanders, Lindsay Graham, Nancy Pelosi, Mitch McConnell, Bill DeBlasio</a:t>
            </a:r>
          </a:p>
          <a:p>
            <a:pPr algn="just"/>
            <a:r>
              <a:rPr lang="en-CA" dirty="0"/>
              <a:t>Other Canadian Political Figures:</a:t>
            </a:r>
          </a:p>
          <a:p>
            <a:pPr lvl="1"/>
            <a:r>
              <a:rPr lang="en-CA" dirty="0"/>
              <a:t>Justin Trudeau, Doug Ford, </a:t>
            </a:r>
            <a:r>
              <a:rPr lang="en-CA" dirty="0" err="1"/>
              <a:t>Jagmeet</a:t>
            </a:r>
            <a:r>
              <a:rPr lang="en-CA" dirty="0"/>
              <a:t> Singh, Andrew Scheer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60762-3FF2-401B-9E87-A3EC38B2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BA7-FED9-4376-832C-420DEFDB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from Political Tweets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90FD4-B6BF-4D8C-8F88-3E3523B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 can also split this into 2 graphs if you want, I think this one may be unclear.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CFDBF1-1BD4-41FE-9164-0E66C2BD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71" y="1690688"/>
            <a:ext cx="8136258" cy="44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A54-4B10-4BF3-83B4-FCCCA69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from Political Tweets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65EB-E531-4FA1-9720-A9DCABE7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85515"/>
          </a:xfrm>
        </p:spPr>
        <p:txBody>
          <a:bodyPr>
            <a:normAutofit/>
          </a:bodyPr>
          <a:lstStyle/>
          <a:p>
            <a:r>
              <a:rPr lang="en-CA" dirty="0"/>
              <a:t>Expected larger number of communities due to many different users (different language/word choice).</a:t>
            </a:r>
          </a:p>
          <a:p>
            <a:r>
              <a:rPr lang="en-CA" dirty="0"/>
              <a:t>Results were slightly higher in 3 samples analyzed:</a:t>
            </a:r>
          </a:p>
          <a:p>
            <a:pPr lvl="1"/>
            <a:r>
              <a:rPr lang="en-CA" dirty="0"/>
              <a:t>Taken from all users mixed together.</a:t>
            </a:r>
          </a:p>
          <a:p>
            <a:pPr lvl="1"/>
            <a:r>
              <a:rPr lang="en-CA" dirty="0"/>
              <a:t>500 tweets, 250 tweets, and 500 tweets with only 30% US governors</a:t>
            </a:r>
          </a:p>
          <a:p>
            <a:pPr lvl="1"/>
            <a:r>
              <a:rPr lang="en-CA" dirty="0"/>
              <a:t>(The 3</a:t>
            </a:r>
            <a:r>
              <a:rPr lang="en-CA" baseline="30000" dirty="0"/>
              <a:t>rd</a:t>
            </a:r>
            <a:r>
              <a:rPr lang="en-CA" dirty="0"/>
              <a:t> sample had a specific proportion because I suspected the governors might be too self-similar, though it didn’t appear to have any effect in the end)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29C33-BB49-43FA-B35F-9662E030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401F80-3473-49CC-8BAA-16D2E62ED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41160"/>
              </p:ext>
            </p:extLst>
          </p:nvPr>
        </p:nvGraphicFramePr>
        <p:xfrm>
          <a:off x="9006482" y="5624830"/>
          <a:ext cx="2043230" cy="731520"/>
        </p:xfrm>
        <a:graphic>
          <a:graphicData uri="http://schemas.openxmlformats.org/drawingml/2006/table">
            <a:tbl>
              <a:tblPr/>
              <a:tblGrid>
                <a:gridCol w="654345">
                  <a:extLst>
                    <a:ext uri="{9D8B030D-6E8A-4147-A177-3AD203B41FA5}">
                      <a16:colId xmlns:a16="http://schemas.microsoft.com/office/drawing/2014/main" val="1412609139"/>
                    </a:ext>
                  </a:extLst>
                </a:gridCol>
                <a:gridCol w="1388885">
                  <a:extLst>
                    <a:ext uri="{9D8B030D-6E8A-4147-A177-3AD203B41FA5}">
                      <a16:colId xmlns:a16="http://schemas.microsoft.com/office/drawing/2014/main" val="6116675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# of </a:t>
                      </a:r>
                      <a:r>
                        <a:rPr lang="en-C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Communites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145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6.388889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358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482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4.666667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47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66D-DAB3-42B1-8038-F8E3391E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26853" cy="1325563"/>
          </a:xfrm>
        </p:spPr>
        <p:txBody>
          <a:bodyPr/>
          <a:lstStyle/>
          <a:p>
            <a:r>
              <a:rPr lang="en-CA" dirty="0"/>
              <a:t>Results from Political Tweets - 3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73ADC-11D0-47D1-A666-96EFF23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2F1A1E-814F-44CA-ACC4-C04B743C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33303"/>
              </p:ext>
            </p:extLst>
          </p:nvPr>
        </p:nvGraphicFramePr>
        <p:xfrm>
          <a:off x="7965053" y="1237149"/>
          <a:ext cx="3789998" cy="4662862"/>
        </p:xfrm>
        <a:graphic>
          <a:graphicData uri="http://schemas.openxmlformats.org/drawingml/2006/table">
            <a:tbl>
              <a:tblPr/>
              <a:tblGrid>
                <a:gridCol w="1196039">
                  <a:extLst>
                    <a:ext uri="{9D8B030D-6E8A-4147-A177-3AD203B41FA5}">
                      <a16:colId xmlns:a16="http://schemas.microsoft.com/office/drawing/2014/main" val="3440508085"/>
                    </a:ext>
                  </a:extLst>
                </a:gridCol>
                <a:gridCol w="457219">
                  <a:extLst>
                    <a:ext uri="{9D8B030D-6E8A-4147-A177-3AD203B41FA5}">
                      <a16:colId xmlns:a16="http://schemas.microsoft.com/office/drawing/2014/main" val="3263307003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1557606793"/>
                    </a:ext>
                  </a:extLst>
                </a:gridCol>
                <a:gridCol w="670825">
                  <a:extLst>
                    <a:ext uri="{9D8B030D-6E8A-4147-A177-3AD203B41FA5}">
                      <a16:colId xmlns:a16="http://schemas.microsoft.com/office/drawing/2014/main" val="736933642"/>
                    </a:ext>
                  </a:extLst>
                </a:gridCol>
                <a:gridCol w="893346">
                  <a:extLst>
                    <a:ext uri="{9D8B030D-6E8A-4147-A177-3AD203B41FA5}">
                      <a16:colId xmlns:a16="http://schemas.microsoft.com/office/drawing/2014/main" val="4251104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Comm.’s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Louvain Trials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9283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0421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3511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9771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9473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64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61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267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_q1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0376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tweets, 30% gov.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_q2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00994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767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4664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1441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40120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48683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7076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10144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_q1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491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_q2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1568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105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59724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1329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60126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1464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79659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689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_q1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77838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tweets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_q2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715" marR="6715" marT="671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4792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20715B0-BEE7-4A94-AC63-8143783B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76145"/>
            <a:ext cx="6320791" cy="38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942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1301</Words>
  <Application>Microsoft Office PowerPoint</Application>
  <PresentationFormat>Widescreen</PresentationFormat>
  <Paragraphs>282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Tw Cen MT</vt:lpstr>
      <vt:lpstr>ShapesVTI</vt:lpstr>
      <vt:lpstr>Summary: May-July Research</vt:lpstr>
      <vt:lpstr>Methodology</vt:lpstr>
      <vt:lpstr>Data Collection - Python Scraping</vt:lpstr>
      <vt:lpstr>Keyword Analysis and Community Detection</vt:lpstr>
      <vt:lpstr>Tweets of Politicians</vt:lpstr>
      <vt:lpstr>Accounts Gathered</vt:lpstr>
      <vt:lpstr>Results from Political Tweets</vt:lpstr>
      <vt:lpstr>Results from Political Tweets - 2</vt:lpstr>
      <vt:lpstr>Results from Political Tweets - 3</vt:lpstr>
      <vt:lpstr>Other Analysis for Comparison</vt:lpstr>
      <vt:lpstr>Random English Words</vt:lpstr>
      <vt:lpstr>GPT-2 Trump Generation</vt:lpstr>
      <vt:lpstr>GPT-2 Trump – Example Generated Tweets</vt:lpstr>
      <vt:lpstr>GPT-2 Trump Generation Results</vt:lpstr>
      <vt:lpstr>Conclusion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May-July Research</dc:title>
  <dc:creator>Alexander Nazareth</dc:creator>
  <cp:lastModifiedBy>Alexander Nazareth</cp:lastModifiedBy>
  <cp:revision>77</cp:revision>
  <dcterms:created xsi:type="dcterms:W3CDTF">2020-08-08T19:33:33Z</dcterms:created>
  <dcterms:modified xsi:type="dcterms:W3CDTF">2020-08-12T03:22:53Z</dcterms:modified>
</cp:coreProperties>
</file>