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75" r:id="rId4"/>
    <p:sldId id="261" r:id="rId5"/>
    <p:sldId id="272" r:id="rId6"/>
    <p:sldId id="260" r:id="rId7"/>
    <p:sldId id="278" r:id="rId8"/>
    <p:sldId id="279" r:id="rId9"/>
    <p:sldId id="276" r:id="rId10"/>
    <p:sldId id="281" r:id="rId11"/>
    <p:sldId id="262" r:id="rId12"/>
    <p:sldId id="280" r:id="rId13"/>
    <p:sldId id="266" r:id="rId14"/>
    <p:sldId id="263" r:id="rId15"/>
    <p:sldId id="267" r:id="rId16"/>
    <p:sldId id="271" r:id="rId17"/>
    <p:sldId id="268" r:id="rId18"/>
    <p:sldId id="269" r:id="rId19"/>
    <p:sldId id="282" r:id="rId20"/>
    <p:sldId id="283" r:id="rId21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7319" autoAdjust="0"/>
  </p:normalViewPr>
  <p:slideViewPr>
    <p:cSldViewPr snapToGrid="0">
      <p:cViewPr varScale="1">
        <p:scale>
          <a:sx n="115" d="100"/>
          <a:sy n="115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F6C8-1CB3-4507-94AC-D4FCECF55EB0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4E76-3AE5-4DF5-859F-6F8DB39CCE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254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235075"/>
            <a:ext cx="4441825" cy="3332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Nije dovoljno samo jednom snimiti video i to je onda to – to je potpuno krivo shvaćanje korištenja video predavanja.</a:t>
            </a:r>
          </a:p>
          <a:p>
            <a:r>
              <a:rPr lang="hr-HR" dirty="0"/>
              <a:t>Tko planira s tom željom snimiti predavanja, da jednom snimi i stalno ih predaje, iznenadit će se neugodno.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4E76-3AE5-4DF5-859F-6F8DB39CCE27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556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16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03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233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624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31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776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12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55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33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34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315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48BD8-F1CF-4E21-B0E0-15BEA79267E9}" type="datetimeFigureOut">
              <a:rPr lang="hr-HR" smtClean="0"/>
              <a:t>2.7.2018.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C7F7-5D68-47E7-9E44-B62C162385F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1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a.zgaljic@fer.h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docs.scipy.org/doc/scipy/reference/generated/scipy.integrate.ode.html)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nbviewer.jupyter.org/github/anazga/kongres/blob/master/odj.ipyn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na.zgaljic@fer.h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renabarba.com/blog/cfd-python-12-steps-to-navier-stokes/" TargetMode="External"/><Relationship Id="rId2" Type="http://schemas.openxmlformats.org/officeDocument/2006/relationships/hyperlink" Target="https://openedx.seas.gwu.edu/courses/course-v1:MAE+MAE6286+2017/abou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9AD0E-8F2D-4468-8269-3AD09C7DA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4" r="16027" b="-1"/>
          <a:stretch/>
        </p:blipFill>
        <p:spPr>
          <a:xfrm>
            <a:off x="4284470" y="647394"/>
            <a:ext cx="4274915" cy="3044426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DB791-7AA6-4E9E-91DA-E51ECBC7C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3" y="4251260"/>
            <a:ext cx="5204792" cy="1303020"/>
          </a:xfrm>
        </p:spPr>
        <p:txBody>
          <a:bodyPr anchor="ctr">
            <a:normAutofit/>
          </a:bodyPr>
          <a:lstStyle/>
          <a:p>
            <a:pPr algn="r"/>
            <a:r>
              <a:rPr lang="hr-HR" sz="2850" b="1"/>
              <a:t>Korištenje </a:t>
            </a:r>
            <a:r>
              <a:rPr lang="hr-HR" sz="2850" b="1" err="1"/>
              <a:t>Jupyter</a:t>
            </a:r>
            <a:r>
              <a:rPr lang="hr-HR" sz="2850" b="1"/>
              <a:t> bilježnica u pripremi interaktivnih nastavnih materijala iz matematike</a:t>
            </a:r>
            <a:endParaRPr lang="hr-HR" sz="28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7F13D-67C3-4991-92ED-246FDCE8A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2" y="4251260"/>
            <a:ext cx="2408466" cy="2191104"/>
          </a:xfrm>
        </p:spPr>
        <p:txBody>
          <a:bodyPr anchor="ctr">
            <a:normAutofit/>
          </a:bodyPr>
          <a:lstStyle/>
          <a:p>
            <a:pPr algn="l"/>
            <a:r>
              <a:rPr lang="hr-HR" sz="1425" dirty="0"/>
              <a:t>Doc.dr.sc. Ana Žgaljić Keko</a:t>
            </a:r>
          </a:p>
          <a:p>
            <a:pPr algn="l"/>
            <a:r>
              <a:rPr lang="hr-HR" sz="1425" dirty="0"/>
              <a:t>Sveučilište u Zagrebu Fakultet elektrotehnike i računarstva</a:t>
            </a:r>
          </a:p>
          <a:p>
            <a:pPr algn="l"/>
            <a:r>
              <a:rPr lang="hr-HR" sz="1425" dirty="0"/>
              <a:t>Zavod za primijenjenu matematiku</a:t>
            </a:r>
          </a:p>
          <a:p>
            <a:pPr algn="l"/>
            <a:r>
              <a:rPr lang="hr-HR" sz="1425" dirty="0">
                <a:hlinkClick r:id="rId3"/>
              </a:rPr>
              <a:t>ana.zgaljic@fer.hr</a:t>
            </a:r>
            <a:endParaRPr lang="hr-HR" sz="1425" dirty="0"/>
          </a:p>
          <a:p>
            <a:pPr algn="l"/>
            <a:endParaRPr lang="hr-HR" sz="1425" dirty="0"/>
          </a:p>
        </p:txBody>
      </p:sp>
    </p:spTree>
    <p:extLst>
      <p:ext uri="{BB962C8B-B14F-4D97-AF65-F5344CB8AC3E}">
        <p14:creationId xmlns:p14="http://schemas.microsoft.com/office/powerpoint/2010/main" val="8387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4CFBA-BC1E-4C57-A3A4-146CB5F983CF}"/>
              </a:ext>
            </a:extLst>
          </p:cNvPr>
          <p:cNvSpPr txBox="1"/>
          <p:nvPr/>
        </p:nvSpPr>
        <p:spPr>
          <a:xfrm>
            <a:off x="502278" y="500624"/>
            <a:ext cx="5843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700" dirty="0"/>
              <a:t>Zašto </a:t>
            </a:r>
            <a:r>
              <a:rPr lang="hr-HR" sz="2700" dirty="0" err="1"/>
              <a:t>Python</a:t>
            </a:r>
            <a:r>
              <a:rPr lang="hr-HR" sz="2700" dirty="0"/>
              <a:t> u ovom kontekstu?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BFEDF-93D1-4090-8591-6EFB4E63ADB5}"/>
              </a:ext>
            </a:extLst>
          </p:cNvPr>
          <p:cNvSpPr/>
          <p:nvPr/>
        </p:nvSpPr>
        <p:spPr>
          <a:xfrm>
            <a:off x="502278" y="1204369"/>
            <a:ext cx="813944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dirty="0" err="1"/>
              <a:t>Python</a:t>
            </a:r>
            <a:r>
              <a:rPr lang="hr-HR" sz="2100" dirty="0"/>
              <a:t> je jezik opće namjene koji se koristi u nastavi temeljnih računarskih kolegija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I na MIT-u je većina temeljnih računarskih kolegija koristi </a:t>
            </a:r>
            <a:r>
              <a:rPr lang="hr-HR" sz="2100" dirty="0" err="1"/>
              <a:t>Python</a:t>
            </a:r>
            <a:r>
              <a:rPr lang="hr-HR" sz="2100" dirty="0"/>
              <a:t> već desetak godina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Koristi se i u srednjim školama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Minimalni dodatni teret za savladavanje alata ostavlja više energije za </a:t>
            </a:r>
            <a:r>
              <a:rPr lang="hr-HR" sz="2100" i="1" dirty="0"/>
              <a:t>borbu</a:t>
            </a:r>
            <a:r>
              <a:rPr lang="hr-HR" sz="2100" dirty="0"/>
              <a:t> sa sadržajem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dirty="0" err="1"/>
              <a:t>Pythonov</a:t>
            </a:r>
            <a:r>
              <a:rPr lang="hr-HR" sz="2100" dirty="0"/>
              <a:t> ekosustav vrlo je pogodan za primijenjenu matematiku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Biblioteke poput </a:t>
            </a:r>
            <a:r>
              <a:rPr lang="hr-HR" sz="2100" dirty="0" err="1"/>
              <a:t>Numpy</a:t>
            </a:r>
            <a:r>
              <a:rPr lang="hr-HR" sz="2100" dirty="0"/>
              <a:t>, </a:t>
            </a:r>
            <a:r>
              <a:rPr lang="hr-HR" sz="2100" dirty="0" err="1"/>
              <a:t>Scipy</a:t>
            </a:r>
            <a:r>
              <a:rPr lang="hr-HR" sz="2100" dirty="0"/>
              <a:t>, </a:t>
            </a:r>
            <a:r>
              <a:rPr lang="hr-HR" sz="2100" dirty="0" err="1"/>
              <a:t>Sympy</a:t>
            </a:r>
            <a:r>
              <a:rPr lang="hr-HR" sz="2100" dirty="0"/>
              <a:t>, </a:t>
            </a:r>
            <a:r>
              <a:rPr lang="hr-HR" sz="2100" dirty="0" err="1"/>
              <a:t>Matplotlib</a:t>
            </a:r>
            <a:r>
              <a:rPr lang="hr-HR" sz="2100" dirty="0"/>
              <a:t>, </a:t>
            </a:r>
            <a:r>
              <a:rPr lang="hr-HR" sz="2100" dirty="0" err="1"/>
              <a:t>Pandas</a:t>
            </a:r>
            <a:r>
              <a:rPr lang="hr-HR" sz="2100" dirty="0"/>
              <a:t>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Lako povezivanje i na druge C ili </a:t>
            </a:r>
            <a:r>
              <a:rPr lang="hr-HR" sz="2100" dirty="0" err="1"/>
              <a:t>Fortran</a:t>
            </a:r>
            <a:r>
              <a:rPr lang="hr-HR" sz="2100" dirty="0"/>
              <a:t> biblioteke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Velika i vrlo aktivna zajednica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r-H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B2FBC-943A-4D6E-ACDD-8D78B03BC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21" y="5190717"/>
            <a:ext cx="4242176" cy="14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5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30A1EC-B91F-4777-AD93-ABAAC6979DA5}"/>
              </a:ext>
            </a:extLst>
          </p:cNvPr>
          <p:cNvSpPr txBox="1"/>
          <p:nvPr/>
        </p:nvSpPr>
        <p:spPr>
          <a:xfrm>
            <a:off x="392495" y="569625"/>
            <a:ext cx="793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Elementi teksta u </a:t>
            </a:r>
            <a:r>
              <a:rPr lang="hr-HR" sz="2400" dirty="0" err="1"/>
              <a:t>Jupyter</a:t>
            </a:r>
            <a:r>
              <a:rPr lang="hr-HR" sz="2400" dirty="0"/>
              <a:t> bilježnici (</a:t>
            </a:r>
            <a:r>
              <a:rPr lang="hr-HR" sz="2400" dirty="0" err="1"/>
              <a:t>Markdown</a:t>
            </a:r>
            <a:r>
              <a:rPr lang="hr-HR" sz="2400" dirty="0"/>
              <a:t> i </a:t>
            </a:r>
            <a:r>
              <a:rPr lang="hr-HR" sz="2400" dirty="0" err="1"/>
              <a:t>LaTeX</a:t>
            </a:r>
            <a:r>
              <a:rPr lang="hr-HR" sz="2400" dirty="0"/>
              <a:t>)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C047A4-4804-41D6-A696-AB46C0D2A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5" y="1533398"/>
            <a:ext cx="7742505" cy="3388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69E53-57D2-465A-96A6-DF24BB934F8A}"/>
              </a:ext>
            </a:extLst>
          </p:cNvPr>
          <p:cNvSpPr txBox="1"/>
          <p:nvPr/>
        </p:nvSpPr>
        <p:spPr>
          <a:xfrm>
            <a:off x="3848199" y="5324602"/>
            <a:ext cx="49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Jednostavnije formatiranje teksta kroz </a:t>
            </a:r>
            <a:r>
              <a:rPr lang="hr-HR" dirty="0" err="1"/>
              <a:t>Markdown</a:t>
            </a:r>
            <a:r>
              <a:rPr lang="hr-HR" dirty="0"/>
              <a:t> + podrška za pisanje matematičkih izraza u </a:t>
            </a:r>
            <a:r>
              <a:rPr lang="hr-HR" dirty="0" err="1"/>
              <a:t>LaTeX</a:t>
            </a:r>
            <a:r>
              <a:rPr lang="hr-HR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376935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CDC6B-2885-4F17-8304-637AEC8C7F39}"/>
              </a:ext>
            </a:extLst>
          </p:cNvPr>
          <p:cNvSpPr txBox="1"/>
          <p:nvPr/>
        </p:nvSpPr>
        <p:spPr>
          <a:xfrm>
            <a:off x="339909" y="1202747"/>
            <a:ext cx="8250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700" dirty="0"/>
              <a:t>Elementi teksta u </a:t>
            </a:r>
            <a:r>
              <a:rPr lang="hr-HR" sz="2700" dirty="0" err="1"/>
              <a:t>Jupyter</a:t>
            </a:r>
            <a:r>
              <a:rPr lang="hr-HR" sz="2700" dirty="0"/>
              <a:t> bilježnici (</a:t>
            </a:r>
            <a:r>
              <a:rPr lang="hr-HR" sz="2700" dirty="0" err="1"/>
              <a:t>Markdown</a:t>
            </a:r>
            <a:r>
              <a:rPr lang="hr-HR" sz="2700" dirty="0"/>
              <a:t> i </a:t>
            </a:r>
            <a:r>
              <a:rPr lang="hr-HR" sz="2700" dirty="0" err="1"/>
              <a:t>LaTeX</a:t>
            </a:r>
            <a:r>
              <a:rPr lang="hr-HR" sz="2700" dirty="0"/>
              <a:t>)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7E242B-5243-459A-90C6-D2F280F30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" y="1987678"/>
            <a:ext cx="7310843" cy="31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9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981729-595A-4A6B-B215-90D75457FAC4}"/>
              </a:ext>
            </a:extLst>
          </p:cNvPr>
          <p:cNvSpPr txBox="1"/>
          <p:nvPr/>
        </p:nvSpPr>
        <p:spPr>
          <a:xfrm>
            <a:off x="404126" y="629949"/>
            <a:ext cx="5748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700" dirty="0"/>
              <a:t>Uključivanje slika, poveznica, videa…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6C0C6-3FAC-4E38-ADA6-A39B0B6F8C73}"/>
              </a:ext>
            </a:extLst>
          </p:cNvPr>
          <p:cNvSpPr txBox="1"/>
          <p:nvPr/>
        </p:nvSpPr>
        <p:spPr>
          <a:xfrm>
            <a:off x="482734" y="1551766"/>
            <a:ext cx="7563118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Jupyter</a:t>
            </a:r>
            <a:r>
              <a:rPr lang="hr-HR" dirty="0"/>
              <a:t> bilježnica je multimedijalno okruženje: kroz </a:t>
            </a:r>
            <a:r>
              <a:rPr lang="hr-HR" dirty="0" err="1"/>
              <a:t>Markdown</a:t>
            </a:r>
            <a:r>
              <a:rPr lang="hr-HR" dirty="0"/>
              <a:t> jednostavno se mogu uključiti</a:t>
            </a:r>
            <a:r>
              <a:rPr lang="hr-HR" sz="1350" dirty="0"/>
              <a:t> 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hr-HR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dirty="0"/>
              <a:t>Slike </a:t>
            </a:r>
          </a:p>
          <a:p>
            <a:pPr marL="671508" lvl="1" indent="-214308">
              <a:buFont typeface="Arial" panose="020B0604020202020204" pitchFamily="34" charset="0"/>
              <a:buChar char="•"/>
            </a:pPr>
            <a:r>
              <a:rPr lang="hr-HR" dirty="0"/>
              <a:t>(npr. ![slika1](njihalo.gif "Slika1"))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hr-HR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dirty="0"/>
              <a:t>Vanjske poveznice</a:t>
            </a:r>
          </a:p>
          <a:p>
            <a:pPr marL="671508" lvl="1" indent="-214308">
              <a:buFont typeface="Arial" panose="020B0604020202020204" pitchFamily="34" charset="0"/>
              <a:buChar char="•"/>
            </a:pPr>
            <a:r>
              <a:rPr lang="hr-HR" dirty="0"/>
              <a:t>(npr. [ode](</a:t>
            </a:r>
            <a:r>
              <a:rPr lang="hr-HR" dirty="0">
                <a:hlinkClick r:id="rId2"/>
              </a:rPr>
              <a:t>https://docs.scipy.org/doc/scipy/reference/generated/scipy.integrate.ode.html)</a:t>
            </a:r>
            <a:r>
              <a:rPr lang="hr-HR" dirty="0"/>
              <a:t>)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hr-HR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dirty="0"/>
              <a:t>Video materijale (primjerice s </a:t>
            </a:r>
            <a:r>
              <a:rPr lang="hr-HR" dirty="0" err="1"/>
              <a:t>Youtubea</a:t>
            </a:r>
            <a:r>
              <a:rPr lang="hr-HR" dirty="0"/>
              <a:t>)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hr-HR" dirty="0"/>
          </a:p>
          <a:p>
            <a:endParaRPr lang="hr-HR" sz="1350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DA6A110-2725-496E-A4FA-CDB0687B9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11" y="5159029"/>
            <a:ext cx="6196178" cy="7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2F3B8-E619-4756-B7C3-4AFF05EED790}"/>
              </a:ext>
            </a:extLst>
          </p:cNvPr>
          <p:cNvSpPr txBox="1"/>
          <p:nvPr/>
        </p:nvSpPr>
        <p:spPr>
          <a:xfrm>
            <a:off x="415519" y="441966"/>
            <a:ext cx="62398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700" dirty="0"/>
              <a:t>Biblioteke </a:t>
            </a:r>
            <a:r>
              <a:rPr lang="hr-HR" sz="2700" dirty="0" err="1"/>
              <a:t>SymPy</a:t>
            </a:r>
            <a:r>
              <a:rPr lang="hr-HR" sz="2700" dirty="0"/>
              <a:t>, </a:t>
            </a:r>
            <a:r>
              <a:rPr lang="hr-HR" sz="2700" dirty="0" err="1"/>
              <a:t>NumPy</a:t>
            </a:r>
            <a:r>
              <a:rPr lang="hr-HR" sz="2700" dirty="0"/>
              <a:t>, </a:t>
            </a:r>
            <a:r>
              <a:rPr lang="hr-HR" sz="2700" dirty="0" err="1"/>
              <a:t>SciPy</a:t>
            </a:r>
            <a:endParaRPr lang="hr-HR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B95BC-A2C9-4C47-9C0B-95A6116F936D}"/>
              </a:ext>
            </a:extLst>
          </p:cNvPr>
          <p:cNvSpPr/>
          <p:nvPr/>
        </p:nvSpPr>
        <p:spPr>
          <a:xfrm>
            <a:off x="502278" y="1204369"/>
            <a:ext cx="643053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b="1" dirty="0" err="1"/>
              <a:t>SymPy</a:t>
            </a:r>
            <a:r>
              <a:rPr lang="hr-HR" sz="2100" dirty="0"/>
              <a:t>: biblioteka za simboličku matematiku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Cilj joj je postati puni CAS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Za probu: </a:t>
            </a:r>
            <a:r>
              <a:rPr lang="hr-HR" sz="2100" b="1" dirty="0"/>
              <a:t>live.sympy.org </a:t>
            </a:r>
            <a:r>
              <a:rPr lang="hr-HR" sz="2100" dirty="0"/>
              <a:t>– online </a:t>
            </a:r>
            <a:r>
              <a:rPr lang="hr-HR" sz="2100" dirty="0" err="1"/>
              <a:t>shell</a:t>
            </a:r>
            <a:endParaRPr lang="hr-HR" sz="2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r-H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b="1" dirty="0" err="1"/>
              <a:t>NumPy</a:t>
            </a:r>
            <a:r>
              <a:rPr lang="hr-HR" sz="2100" dirty="0"/>
              <a:t>: osnovni paket za znanstveno računarstvo u </a:t>
            </a:r>
            <a:r>
              <a:rPr lang="hr-HR" sz="2100" dirty="0" err="1"/>
              <a:t>Python</a:t>
            </a:r>
            <a:endParaRPr lang="hr-HR" sz="2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Podrška za homogene višedimenzionalne matrice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Numerička linearna algebra, </a:t>
            </a:r>
            <a:r>
              <a:rPr lang="hr-HR" sz="2100" dirty="0" err="1"/>
              <a:t>Fourierove</a:t>
            </a:r>
            <a:r>
              <a:rPr lang="hr-HR" sz="2100" dirty="0"/>
              <a:t> transformacije…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hr-H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b="1" dirty="0" err="1"/>
              <a:t>SciPy</a:t>
            </a:r>
            <a:r>
              <a:rPr lang="hr-HR" sz="2100" dirty="0"/>
              <a:t>: glavni paket u </a:t>
            </a:r>
            <a:r>
              <a:rPr lang="hr-HR" sz="2100" dirty="0" err="1"/>
              <a:t>Pythonovom</a:t>
            </a:r>
            <a:r>
              <a:rPr lang="hr-HR" sz="2100" dirty="0"/>
              <a:t> „ekosustavu” za matematiku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Veliki niz algoritama kao nadgradnja na osnovni </a:t>
            </a:r>
            <a:r>
              <a:rPr lang="hr-HR" sz="2100" dirty="0" err="1"/>
              <a:t>Numpy</a:t>
            </a:r>
            <a:endParaRPr lang="hr-HR" sz="2100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397D8CF8-3C26-4B75-8A56-9E2121F57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19" y="4850477"/>
            <a:ext cx="1269841" cy="1187302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D6ADE88-6CC2-4894-9F93-6F6B00431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82" y="2567874"/>
            <a:ext cx="2285714" cy="774603"/>
          </a:xfrm>
          <a:prstGeom prst="rect">
            <a:avLst/>
          </a:prstGeom>
        </p:spPr>
      </p:pic>
      <p:pic>
        <p:nvPicPr>
          <p:cNvPr id="9" name="Picture 8" descr="A picture containing object, cake, clock, indoor&#10;&#10;Description generated with very high confidence">
            <a:extLst>
              <a:ext uri="{FF2B5EF4-FFF2-40B4-BE49-F238E27FC236}">
                <a16:creationId xmlns:a16="http://schemas.microsoft.com/office/drawing/2014/main" id="{28B39C92-C700-4AF0-BCD8-1D5ADAD26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69" y="671162"/>
            <a:ext cx="1705540" cy="11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4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2AF371-3229-4CF9-8F6D-EE2F2B266247}"/>
              </a:ext>
            </a:extLst>
          </p:cNvPr>
          <p:cNvSpPr txBox="1"/>
          <p:nvPr/>
        </p:nvSpPr>
        <p:spPr>
          <a:xfrm>
            <a:off x="626733" y="570439"/>
            <a:ext cx="730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Biblioteka </a:t>
            </a:r>
            <a:r>
              <a:rPr lang="hr-HR" sz="2400" dirty="0" err="1"/>
              <a:t>Matplotlib</a:t>
            </a:r>
            <a:endParaRPr lang="hr-H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97C98-39F4-4819-B81A-D771DD82EC65}"/>
              </a:ext>
            </a:extLst>
          </p:cNvPr>
          <p:cNvSpPr txBox="1"/>
          <p:nvPr/>
        </p:nvSpPr>
        <p:spPr>
          <a:xfrm>
            <a:off x="626733" y="1147458"/>
            <a:ext cx="775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 </a:t>
            </a:r>
            <a:r>
              <a:rPr lang="hr-HR" sz="2000" dirty="0" err="1"/>
              <a:t>Python</a:t>
            </a:r>
            <a:r>
              <a:rPr lang="hr-HR" sz="2000" dirty="0"/>
              <a:t> 2D biblioteka za crtanje grafova.  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CEC522-F1A6-448E-863F-8B9C896E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" y="1895102"/>
            <a:ext cx="4605336" cy="32331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4630BA-04E6-4B2B-A5E4-95A767828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52" y="2235349"/>
            <a:ext cx="3829050" cy="2552700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D76F5092-CFA2-42D5-A070-F646047D8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38" y="185395"/>
            <a:ext cx="4011064" cy="962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B1547-7EB9-4715-87E6-4A5DA930B873}"/>
              </a:ext>
            </a:extLst>
          </p:cNvPr>
          <p:cNvSpPr txBox="1"/>
          <p:nvPr/>
        </p:nvSpPr>
        <p:spPr>
          <a:xfrm>
            <a:off x="626732" y="5510487"/>
            <a:ext cx="7759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Podržava crtanje funkcija, </a:t>
            </a:r>
            <a:r>
              <a:rPr lang="hr-HR" sz="2000" dirty="0" err="1"/>
              <a:t>histograme</a:t>
            </a:r>
            <a:r>
              <a:rPr lang="hr-HR" sz="2000" dirty="0"/>
              <a:t>, spektralne grafove, </a:t>
            </a:r>
            <a:r>
              <a:rPr lang="hr-HR" sz="2000" dirty="0" err="1"/>
              <a:t>scatter</a:t>
            </a:r>
            <a:r>
              <a:rPr lang="hr-HR" sz="2000" dirty="0"/>
              <a:t> plotove…</a:t>
            </a:r>
          </a:p>
        </p:txBody>
      </p:sp>
    </p:spTree>
    <p:extLst>
      <p:ext uri="{BB962C8B-B14F-4D97-AF65-F5344CB8AC3E}">
        <p14:creationId xmlns:p14="http://schemas.microsoft.com/office/powerpoint/2010/main" val="391732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FF2FD-7AC0-4B21-90F1-3CF665A3E45A}"/>
              </a:ext>
            </a:extLst>
          </p:cNvPr>
          <p:cNvSpPr txBox="1"/>
          <p:nvPr/>
        </p:nvSpPr>
        <p:spPr>
          <a:xfrm>
            <a:off x="568281" y="670214"/>
            <a:ext cx="748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err="1"/>
              <a:t>Widgeti</a:t>
            </a:r>
            <a:endParaRPr lang="hr-H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9A147-2DFC-46D5-88B2-CD774017763E}"/>
              </a:ext>
            </a:extLst>
          </p:cNvPr>
          <p:cNvSpPr/>
          <p:nvPr/>
        </p:nvSpPr>
        <p:spPr>
          <a:xfrm>
            <a:off x="502278" y="1204369"/>
            <a:ext cx="643053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dirty="0"/>
              <a:t>Proširivi elementi za front-</a:t>
            </a:r>
            <a:r>
              <a:rPr lang="hr-HR" sz="2100" dirty="0" err="1"/>
              <a:t>end</a:t>
            </a:r>
            <a:r>
              <a:rPr lang="hr-HR" sz="2100" dirty="0"/>
              <a:t> sučelje </a:t>
            </a:r>
            <a:r>
              <a:rPr lang="hr-HR" sz="2100" dirty="0" err="1"/>
              <a:t>Jupyter</a:t>
            </a:r>
            <a:r>
              <a:rPr lang="hr-HR" sz="2100" dirty="0"/>
              <a:t> bilježnica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Zasnovani na </a:t>
            </a:r>
            <a:r>
              <a:rPr lang="hr-HR" sz="2100" dirty="0" err="1"/>
              <a:t>JavaScriptu</a:t>
            </a:r>
            <a:r>
              <a:rPr lang="hr-HR" sz="2100" dirty="0"/>
              <a:t> ali iskoristivi kroz jezik </a:t>
            </a:r>
            <a:r>
              <a:rPr lang="hr-HR" sz="2100" dirty="0" err="1"/>
              <a:t>kernela</a:t>
            </a:r>
            <a:endParaRPr lang="hr-HR" sz="2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r-H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dirty="0"/>
              <a:t>Dodaju interaktivnu funkcionalnost bilježnicama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Karte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Kvizovi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Tablice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Interaktivna 3D vizualizacija…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100" dirty="0"/>
          </a:p>
        </p:txBody>
      </p:sp>
    </p:spTree>
    <p:extLst>
      <p:ext uri="{BB962C8B-B14F-4D97-AF65-F5344CB8AC3E}">
        <p14:creationId xmlns:p14="http://schemas.microsoft.com/office/powerpoint/2010/main" val="187125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81F85-102B-4669-B587-999564173105}"/>
              </a:ext>
            </a:extLst>
          </p:cNvPr>
          <p:cNvSpPr txBox="1"/>
          <p:nvPr/>
        </p:nvSpPr>
        <p:spPr>
          <a:xfrm>
            <a:off x="428573" y="465090"/>
            <a:ext cx="732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Zašto je </a:t>
            </a:r>
            <a:r>
              <a:rPr lang="hr-HR" sz="2400" dirty="0" err="1"/>
              <a:t>Jupyter</a:t>
            </a:r>
            <a:r>
              <a:rPr lang="hr-HR" sz="2400" dirty="0"/>
              <a:t> bilježnica interaktivni nastavni materijal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CB1DF-D2A1-47C8-980A-DE9E80FE2800}"/>
              </a:ext>
            </a:extLst>
          </p:cNvPr>
          <p:cNvSpPr/>
          <p:nvPr/>
        </p:nvSpPr>
        <p:spPr>
          <a:xfrm>
            <a:off x="502279" y="1204369"/>
            <a:ext cx="441054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dirty="0"/>
              <a:t>Dijelovi koda izvršavaju se po nalogu korisnika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Svaki ulazni segment (ćelija) u </a:t>
            </a:r>
            <a:r>
              <a:rPr lang="hr-HR" sz="2100" dirty="0" err="1"/>
              <a:t>Jupyter</a:t>
            </a:r>
            <a:r>
              <a:rPr lang="hr-HR" sz="2100" dirty="0"/>
              <a:t> </a:t>
            </a:r>
            <a:r>
              <a:rPr lang="hr-HR" sz="2100" dirty="0" err="1"/>
              <a:t>notebooku</a:t>
            </a:r>
            <a:r>
              <a:rPr lang="hr-HR" sz="2100" dirty="0"/>
              <a:t> izvršava se na </a:t>
            </a:r>
            <a:r>
              <a:rPr lang="hr-HR" sz="2100" dirty="0" err="1"/>
              <a:t>na</a:t>
            </a:r>
            <a:r>
              <a:rPr lang="hr-HR" sz="2100" dirty="0"/>
              <a:t> nalog korisnika i daje rezultat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dirty="0"/>
              <a:t>Dijelovi </a:t>
            </a:r>
            <a:r>
              <a:rPr lang="hr-HR" sz="2100" i="1" dirty="0"/>
              <a:t>rezultata</a:t>
            </a:r>
            <a:r>
              <a:rPr lang="hr-HR" sz="2100" dirty="0"/>
              <a:t> koda također mogu biti interaktivni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Primjer: parametarski plot funkcije kojemu se mijenjaju parametri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Interaktivne animacije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Usporedba studentskog rješenja s točnim rješenjem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A93E4-A91A-4760-AF24-ECBF4E112544}"/>
              </a:ext>
            </a:extLst>
          </p:cNvPr>
          <p:cNvSpPr/>
          <p:nvPr/>
        </p:nvSpPr>
        <p:spPr>
          <a:xfrm>
            <a:off x="7040411" y="2285025"/>
            <a:ext cx="25109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100" dirty="0"/>
              <a:t>Jedan segment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126F1-389C-4CF1-AD28-7FBF7C27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629" y="1139635"/>
            <a:ext cx="4037564" cy="4069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BED5F2-8868-4824-A251-C8FA5A874E26}"/>
              </a:ext>
            </a:extLst>
          </p:cNvPr>
          <p:cNvSpPr/>
          <p:nvPr/>
        </p:nvSpPr>
        <p:spPr>
          <a:xfrm>
            <a:off x="7040411" y="2300537"/>
            <a:ext cx="25109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100" dirty="0"/>
              <a:t>ulazni segment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92614B-4119-4297-ADBF-AE858B9EF2EC}"/>
              </a:ext>
            </a:extLst>
          </p:cNvPr>
          <p:cNvSpPr/>
          <p:nvPr/>
        </p:nvSpPr>
        <p:spPr>
          <a:xfrm>
            <a:off x="7123538" y="3013502"/>
            <a:ext cx="2427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100" dirty="0"/>
              <a:t>segment rezultata</a:t>
            </a:r>
          </a:p>
        </p:txBody>
      </p:sp>
    </p:spTree>
    <p:extLst>
      <p:ext uri="{BB962C8B-B14F-4D97-AF65-F5344CB8AC3E}">
        <p14:creationId xmlns:p14="http://schemas.microsoft.com/office/powerpoint/2010/main" val="427390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34C67-E706-42B5-9754-FA5EAA19ED95}"/>
              </a:ext>
            </a:extLst>
          </p:cNvPr>
          <p:cNvSpPr txBox="1"/>
          <p:nvPr/>
        </p:nvSpPr>
        <p:spPr>
          <a:xfrm>
            <a:off x="467474" y="548859"/>
            <a:ext cx="623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Primjer </a:t>
            </a:r>
            <a:r>
              <a:rPr lang="hr-HR" sz="2400" dirty="0" err="1"/>
              <a:t>Jupyter</a:t>
            </a:r>
            <a:r>
              <a:rPr lang="hr-HR" sz="2400" dirty="0"/>
              <a:t> bilježnice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ABC2-A626-4FBB-AB1C-7A2AAA06F837}"/>
              </a:ext>
            </a:extLst>
          </p:cNvPr>
          <p:cNvSpPr txBox="1"/>
          <p:nvPr/>
        </p:nvSpPr>
        <p:spPr>
          <a:xfrm>
            <a:off x="467474" y="1313630"/>
            <a:ext cx="82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hlinkClick r:id="rId2"/>
              </a:rPr>
              <a:t>https://nbviewer.jupyter.org/github/anazga/kongres/blob/master/odj.ipynb</a:t>
            </a:r>
            <a:r>
              <a:rPr lang="hr-HR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89F1D-0469-49B3-8B24-894CE91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78" y="2145076"/>
            <a:ext cx="6292735" cy="37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9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809BE-4F08-4109-A3EB-DCB75201D5DD}"/>
              </a:ext>
            </a:extLst>
          </p:cNvPr>
          <p:cNvSpPr txBox="1"/>
          <p:nvPr/>
        </p:nvSpPr>
        <p:spPr>
          <a:xfrm>
            <a:off x="569891" y="629120"/>
            <a:ext cx="726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Zaključak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91760-C32B-406C-8714-A1EA0829B114}"/>
              </a:ext>
            </a:extLst>
          </p:cNvPr>
          <p:cNvSpPr/>
          <p:nvPr/>
        </p:nvSpPr>
        <p:spPr>
          <a:xfrm>
            <a:off x="488901" y="1378936"/>
            <a:ext cx="74256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dirty="0" err="1"/>
              <a:t>Jupyter</a:t>
            </a:r>
            <a:r>
              <a:rPr lang="hr-HR" sz="2100" dirty="0"/>
              <a:t> bilježnice: izvrstan i široko primjenjiv </a:t>
            </a:r>
            <a:r>
              <a:rPr lang="hr-HR" sz="2100" b="1" dirty="0"/>
              <a:t>besplatan</a:t>
            </a:r>
            <a:r>
              <a:rPr lang="hr-HR" sz="2100" dirty="0"/>
              <a:t> alat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Mogu biti korisne i u inženjerskoj i u znanstvenoj praksi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dirty="0"/>
              <a:t>Uz potporu </a:t>
            </a:r>
            <a:r>
              <a:rPr lang="hr-HR" sz="2100" dirty="0" err="1"/>
              <a:t>Python</a:t>
            </a:r>
            <a:r>
              <a:rPr lang="hr-HR" sz="2100" dirty="0"/>
              <a:t> ekosustava, može ih se dobro iskoristiti za interaktivnu nastavu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Posebno u nastavi primijenjene matematike i šire (statistika, strojno učenje…)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r-HR" sz="2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100" dirty="0"/>
              <a:t>… no primjenjive su i u temeljnim matematičkim kolegijima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r-HR" sz="2100" dirty="0"/>
              <a:t>Simbolička matematika kroz </a:t>
            </a:r>
            <a:r>
              <a:rPr lang="hr-HR" sz="2100" dirty="0" err="1"/>
              <a:t>SymPy</a:t>
            </a:r>
            <a:endParaRPr lang="hr-HR" sz="21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r-HR" sz="2100" dirty="0"/>
              <a:t>Integriranje, deriviranje, crtanje grafova, vizualizacija temeljnih koncepata poput limesa i ekstrema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dirty="0"/>
              <a:t>Ipak – kao i svaki materijal, traže angažman za pripremu i održavanje…</a:t>
            </a:r>
          </a:p>
        </p:txBody>
      </p:sp>
    </p:spTree>
    <p:extLst>
      <p:ext uri="{BB962C8B-B14F-4D97-AF65-F5344CB8AC3E}">
        <p14:creationId xmlns:p14="http://schemas.microsoft.com/office/powerpoint/2010/main" val="37820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C7D72-0525-4860-ABDD-72ED06DE3F55}"/>
              </a:ext>
            </a:extLst>
          </p:cNvPr>
          <p:cNvSpPr txBox="1"/>
          <p:nvPr/>
        </p:nvSpPr>
        <p:spPr>
          <a:xfrm>
            <a:off x="640724" y="760236"/>
            <a:ext cx="786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/>
              <a:t>Otvoreni nastavni sadržaji i online kolegiji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482B6-2DBC-4042-8C03-61D0F70DBD51}"/>
              </a:ext>
            </a:extLst>
          </p:cNvPr>
          <p:cNvSpPr txBox="1"/>
          <p:nvPr/>
        </p:nvSpPr>
        <p:spPr>
          <a:xfrm>
            <a:off x="824247" y="1713376"/>
            <a:ext cx="669379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Sve veća dostupnost online kolegija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MIT </a:t>
            </a:r>
            <a:r>
              <a:rPr lang="hr-HR" sz="2400" dirty="0" err="1"/>
              <a:t>OpenCourseWare</a:t>
            </a:r>
            <a:r>
              <a:rPr lang="hr-HR" sz="2400" dirty="0"/>
              <a:t>: ocw.mit.edu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 err="1"/>
              <a:t>Stanford</a:t>
            </a:r>
            <a:r>
              <a:rPr lang="hr-HR" sz="2400" dirty="0"/>
              <a:t> Open </a:t>
            </a:r>
            <a:r>
              <a:rPr lang="hr-HR" sz="2400" dirty="0" err="1"/>
              <a:t>Learning</a:t>
            </a:r>
            <a:r>
              <a:rPr lang="hr-HR" sz="2400" dirty="0"/>
              <a:t> </a:t>
            </a:r>
            <a:r>
              <a:rPr lang="hr-HR" sz="2400" dirty="0" err="1"/>
              <a:t>Initiative</a:t>
            </a:r>
            <a:r>
              <a:rPr lang="hr-HR" sz="2400" dirty="0"/>
              <a:t>: oli.stanford.edu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 err="1"/>
              <a:t>edX</a:t>
            </a:r>
            <a:r>
              <a:rPr lang="hr-HR" sz="2400" dirty="0"/>
              <a:t>, </a:t>
            </a:r>
            <a:r>
              <a:rPr lang="hr-HR" sz="2400" dirty="0" err="1"/>
              <a:t>Coursera</a:t>
            </a:r>
            <a:r>
              <a:rPr lang="hr-HR" sz="2400" dirty="0"/>
              <a:t>…</a:t>
            </a:r>
          </a:p>
          <a:p>
            <a:endParaRPr lang="hr-HR" sz="1600" dirty="0"/>
          </a:p>
          <a:p>
            <a:endParaRPr lang="hr-HR" sz="1600" dirty="0"/>
          </a:p>
          <a:p>
            <a:r>
              <a:rPr lang="hr-HR" sz="2400" dirty="0" err="1"/>
              <a:t>MOOCs</a:t>
            </a:r>
            <a:r>
              <a:rPr lang="hr-HR" sz="2400" dirty="0"/>
              <a:t> (</a:t>
            </a:r>
            <a:r>
              <a:rPr lang="hr-HR" sz="2400" dirty="0" err="1"/>
              <a:t>Massive</a:t>
            </a:r>
            <a:r>
              <a:rPr lang="hr-HR" sz="2400" dirty="0"/>
              <a:t> Open Online </a:t>
            </a:r>
            <a:r>
              <a:rPr lang="hr-HR" sz="2400" dirty="0" err="1"/>
              <a:t>Courses</a:t>
            </a:r>
            <a:r>
              <a:rPr lang="hr-HR" sz="2400" dirty="0"/>
              <a:t>)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Video predavanja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Materijali za samostalno čitanje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Zadaci 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Forume za interakciju među studentima</a:t>
            </a:r>
          </a:p>
          <a:p>
            <a:endParaRPr lang="hr-HR" sz="1600" dirty="0"/>
          </a:p>
          <a:p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67901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9AD0E-8F2D-4468-8269-3AD09C7DA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4" r="16027" b="-1"/>
          <a:stretch/>
        </p:blipFill>
        <p:spPr>
          <a:xfrm>
            <a:off x="4284470" y="647394"/>
            <a:ext cx="4274915" cy="3044426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877F13D-67C3-4991-92ED-246FDCE8A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927" y="4176445"/>
            <a:ext cx="2410691" cy="2191104"/>
          </a:xfrm>
        </p:spPr>
        <p:txBody>
          <a:bodyPr anchor="ctr">
            <a:normAutofit/>
          </a:bodyPr>
          <a:lstStyle/>
          <a:p>
            <a:pPr algn="l"/>
            <a:r>
              <a:rPr lang="hr-HR" sz="1425" dirty="0"/>
              <a:t>Hvala na pažnji!</a:t>
            </a:r>
          </a:p>
          <a:p>
            <a:pPr algn="l"/>
            <a:r>
              <a:rPr lang="hr-HR" sz="1425" dirty="0">
                <a:hlinkClick r:id="rId3"/>
              </a:rPr>
              <a:t>ana.zgaljic@fer.hr</a:t>
            </a:r>
            <a:endParaRPr lang="hr-HR" sz="1425" dirty="0"/>
          </a:p>
          <a:p>
            <a:pPr algn="l"/>
            <a:endParaRPr lang="hr-HR" sz="1425" dirty="0"/>
          </a:p>
        </p:txBody>
      </p:sp>
    </p:spTree>
    <p:extLst>
      <p:ext uri="{BB962C8B-B14F-4D97-AF65-F5344CB8AC3E}">
        <p14:creationId xmlns:p14="http://schemas.microsoft.com/office/powerpoint/2010/main" val="118159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21EA5-201B-40A0-9C2E-774F196C971E}"/>
              </a:ext>
            </a:extLst>
          </p:cNvPr>
          <p:cNvSpPr/>
          <p:nvPr/>
        </p:nvSpPr>
        <p:spPr>
          <a:xfrm>
            <a:off x="846786" y="3869895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.</a:t>
            </a:r>
            <a:endParaRPr lang="hr-HR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38E4A-CEE2-45E3-8A27-AC3D8A4D855F}"/>
              </a:ext>
            </a:extLst>
          </p:cNvPr>
          <p:cNvSpPr txBox="1"/>
          <p:nvPr/>
        </p:nvSpPr>
        <p:spPr>
          <a:xfrm>
            <a:off x="460579" y="282470"/>
            <a:ext cx="7080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/>
              <a:t>Pogodnosti video materijala?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10475-9CD0-4898-B36B-A787CE2D12D8}"/>
              </a:ext>
            </a:extLst>
          </p:cNvPr>
          <p:cNvSpPr txBox="1"/>
          <p:nvPr/>
        </p:nvSpPr>
        <p:spPr>
          <a:xfrm>
            <a:off x="1031919" y="929452"/>
            <a:ext cx="7080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Video materijalima može se uvesti novi koncept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Moguće ih je koristiti bez terminskog ograničenja (kao predavanja)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Korištenje s dinamikom prilagođenom studentu (pauze, povratak na nejasne dijelove…)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C4277-813C-4109-A5F9-1907F346EA30}"/>
              </a:ext>
            </a:extLst>
          </p:cNvPr>
          <p:cNvSpPr txBox="1"/>
          <p:nvPr/>
        </p:nvSpPr>
        <p:spPr>
          <a:xfrm>
            <a:off x="1031919" y="2868444"/>
            <a:ext cx="75291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 </a:t>
            </a:r>
            <a:r>
              <a:rPr lang="hr-HR" sz="3200" dirty="0"/>
              <a:t>Ipak…</a:t>
            </a:r>
          </a:p>
          <a:p>
            <a:endParaRPr lang="hr-HR" sz="240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Video materijal „konzumira” se pasivno!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Studente treba angažirati i okupirati uvedenim konceptima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Interakcija s idejama i problemima vezanim za uvedene koncepte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400" dirty="0"/>
              <a:t>Aktivni rad traži i značajan angažman predavača!</a:t>
            </a:r>
          </a:p>
        </p:txBody>
      </p:sp>
    </p:spTree>
    <p:extLst>
      <p:ext uri="{BB962C8B-B14F-4D97-AF65-F5344CB8AC3E}">
        <p14:creationId xmlns:p14="http://schemas.microsoft.com/office/powerpoint/2010/main" val="22210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80634-B399-4099-9CA0-2636F84AD496}"/>
              </a:ext>
            </a:extLst>
          </p:cNvPr>
          <p:cNvSpPr txBox="1"/>
          <p:nvPr/>
        </p:nvSpPr>
        <p:spPr>
          <a:xfrm>
            <a:off x="560233" y="384899"/>
            <a:ext cx="719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/>
              <a:t>Metode poučavanja: Preokrenuta učionica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E3BA2-758E-4367-BFCE-92E05C0CA6D9}"/>
              </a:ext>
            </a:extLst>
          </p:cNvPr>
          <p:cNvSpPr txBox="1"/>
          <p:nvPr/>
        </p:nvSpPr>
        <p:spPr>
          <a:xfrm>
            <a:off x="560233" y="1274564"/>
            <a:ext cx="776596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000" dirty="0"/>
              <a:t>Preokrenuta učionica (</a:t>
            </a:r>
            <a:r>
              <a:rPr lang="hr-HR" sz="2000" i="1" dirty="0" err="1"/>
              <a:t>flipped</a:t>
            </a:r>
            <a:r>
              <a:rPr lang="hr-HR" sz="2000" i="1" dirty="0"/>
              <a:t> </a:t>
            </a:r>
            <a:r>
              <a:rPr lang="hr-HR" sz="2000" i="1" dirty="0" err="1"/>
              <a:t>classroom</a:t>
            </a:r>
            <a:r>
              <a:rPr lang="hr-HR" sz="2000" dirty="0"/>
              <a:t>) mijenja mjesta predavanjima i strukturiranim grupnim i samostalnim aktivnostima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hr-HR" sz="200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000" dirty="0"/>
              <a:t>Studenti temeljne nastavne materijale „konzumiraju” kod kuće</a:t>
            </a:r>
          </a:p>
          <a:p>
            <a:pPr marL="557199" lvl="1" indent="-214308">
              <a:buFont typeface="Arial" panose="020B0604020202020204" pitchFamily="34" charset="0"/>
              <a:buChar char="•"/>
            </a:pPr>
            <a:r>
              <a:rPr lang="hr-HR" sz="2000" dirty="0"/>
              <a:t>uobičajeno kroz video predavanja</a:t>
            </a:r>
          </a:p>
          <a:p>
            <a:pPr marL="557199" lvl="1" indent="-214308">
              <a:buFont typeface="Arial" panose="020B0604020202020204" pitchFamily="34" charset="0"/>
              <a:buChar char="•"/>
            </a:pPr>
            <a:r>
              <a:rPr lang="hr-HR" sz="2000" dirty="0"/>
              <a:t>samostalni dio učenja kod kuće, a interaktivni grupni na nastavnom satu</a:t>
            </a:r>
          </a:p>
          <a:p>
            <a:endParaRPr lang="hr-HR" sz="140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000" dirty="0"/>
              <a:t>Studenti tako uče učiti samostalno i kontrolirati dinamiku učenja</a:t>
            </a:r>
          </a:p>
          <a:p>
            <a:pPr marL="557199" lvl="1" indent="-214308">
              <a:buFont typeface="Arial" panose="020B0604020202020204" pitchFamily="34" charset="0"/>
              <a:buChar char="•"/>
            </a:pPr>
            <a:r>
              <a:rPr lang="hr-HR" sz="2000" dirty="0"/>
              <a:t>u vrijeme na nastavnom satu fokus je na kreativnim </a:t>
            </a:r>
            <a:r>
              <a:rPr lang="hr-HR" sz="2000" b="1" dirty="0"/>
              <a:t>primjenama </a:t>
            </a:r>
            <a:r>
              <a:rPr lang="hr-HR" sz="2000" dirty="0"/>
              <a:t>nastavnog materijala</a:t>
            </a:r>
            <a:r>
              <a:rPr lang="en-US" sz="2000" dirty="0"/>
              <a:t> </a:t>
            </a:r>
            <a:endParaRPr lang="hr-HR" sz="2000" dirty="0"/>
          </a:p>
          <a:p>
            <a:pPr marL="214308" indent="-214308">
              <a:buFont typeface="Arial" panose="020B0604020202020204" pitchFamily="34" charset="0"/>
              <a:buChar char="•"/>
            </a:pPr>
            <a:endParaRPr lang="hr-HR" sz="200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hr-HR" sz="2000" dirty="0"/>
              <a:t>Po ispitivanjima, ovakva interaktivnost donosi prednosti u usvajanju novog nastavnog gradiva.  </a:t>
            </a:r>
          </a:p>
          <a:p>
            <a:pPr marL="557199" lvl="1" indent="-214308">
              <a:buFont typeface="Arial" panose="020B0604020202020204" pitchFamily="34" charset="0"/>
              <a:buChar char="•"/>
            </a:pPr>
            <a:r>
              <a:rPr lang="hr-HR" sz="2000" dirty="0"/>
              <a:t>traži i angažman predavača i tijekom interaktivne nastave i tijekom pripreme materijala!</a:t>
            </a:r>
          </a:p>
        </p:txBody>
      </p:sp>
    </p:spTree>
    <p:extLst>
      <p:ext uri="{BB962C8B-B14F-4D97-AF65-F5344CB8AC3E}">
        <p14:creationId xmlns:p14="http://schemas.microsoft.com/office/powerpoint/2010/main" val="174574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A9DB8F-BB58-4829-9B16-FFF4AB2E3204}"/>
              </a:ext>
            </a:extLst>
          </p:cNvPr>
          <p:cNvSpPr txBox="1"/>
          <p:nvPr/>
        </p:nvSpPr>
        <p:spPr>
          <a:xfrm>
            <a:off x="615494" y="1402217"/>
            <a:ext cx="809379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Font typeface="Arial" panose="020B0604020202020204" pitchFamily="34" charset="0"/>
              <a:buChar char="•"/>
            </a:pPr>
            <a:r>
              <a:rPr lang="hr-HR" sz="2400" dirty="0" err="1"/>
              <a:t>Jupyter</a:t>
            </a:r>
            <a:r>
              <a:rPr lang="hr-HR" sz="2400" dirty="0"/>
              <a:t> bilježnica je web aplikacija koja omogućava izradu interaktivnih dokumenata koji sadrže</a:t>
            </a:r>
          </a:p>
          <a:p>
            <a:pPr marL="714368" lvl="1" indent="-257168">
              <a:buFont typeface="Arial" panose="020B0604020202020204" pitchFamily="34" charset="0"/>
              <a:buChar char="•"/>
            </a:pPr>
            <a:r>
              <a:rPr lang="hr-HR" sz="2400" dirty="0"/>
              <a:t>kod</a:t>
            </a:r>
          </a:p>
          <a:p>
            <a:pPr marL="714368" lvl="1" indent="-257168">
              <a:buFont typeface="Arial" panose="020B0604020202020204" pitchFamily="34" charset="0"/>
              <a:buChar char="•"/>
            </a:pPr>
            <a:r>
              <a:rPr lang="hr-HR" sz="2400" dirty="0"/>
              <a:t>jednadžbe</a:t>
            </a:r>
          </a:p>
          <a:p>
            <a:pPr marL="714368" lvl="1" indent="-257168">
              <a:buFont typeface="Arial" panose="020B0604020202020204" pitchFamily="34" charset="0"/>
              <a:buChar char="•"/>
            </a:pPr>
            <a:r>
              <a:rPr lang="hr-HR" sz="2400" dirty="0"/>
              <a:t>vizualizacije</a:t>
            </a:r>
          </a:p>
          <a:p>
            <a:pPr marL="714368" lvl="1" indent="-257168">
              <a:buFont typeface="Arial" panose="020B0604020202020204" pitchFamily="34" charset="0"/>
              <a:buChar char="•"/>
            </a:pPr>
            <a:r>
              <a:rPr lang="hr-HR" sz="2400" dirty="0" err="1"/>
              <a:t>narativ</a:t>
            </a:r>
            <a:r>
              <a:rPr lang="hr-HR" sz="2400" dirty="0"/>
              <a:t> u tekstualnim i slikovnim opisima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</a:t>
            </a:r>
            <a:r>
              <a:rPr lang="hr-HR" sz="2400" dirty="0"/>
              <a:t>bilježnice vrlo su iskoristive u nastavnim metodama poput preokrenute učionice za visokoškolsku matematiku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hr-HR" sz="2400" dirty="0"/>
              <a:t>Postoje i kolegiji u cijelosti napravljeni kao slijed </a:t>
            </a:r>
            <a:r>
              <a:rPr lang="hr-HR" sz="2400" dirty="0" err="1"/>
              <a:t>Jupyter</a:t>
            </a:r>
            <a:r>
              <a:rPr lang="hr-HR" sz="2400" dirty="0"/>
              <a:t> bilježnica: </a:t>
            </a:r>
          </a:p>
          <a:p>
            <a:pPr marL="942952" lvl="2" indent="-257168">
              <a:buFont typeface="Arial" panose="020B0604020202020204" pitchFamily="34" charset="0"/>
              <a:buChar char="•"/>
            </a:pPr>
            <a:r>
              <a:rPr lang="hr-HR" sz="1600" dirty="0">
                <a:hlinkClick r:id="rId2"/>
              </a:rPr>
              <a:t>https://openedx.seas.gwu.edu/courses/course-v1:MAE+MAE6286+2017/about</a:t>
            </a:r>
            <a:endParaRPr lang="hr-HR" sz="1600" dirty="0"/>
          </a:p>
          <a:p>
            <a:pPr marL="942952" lvl="2" indent="-257168">
              <a:buFont typeface="Arial" panose="020B0604020202020204" pitchFamily="34" charset="0"/>
              <a:buChar char="•"/>
            </a:pPr>
            <a:r>
              <a:rPr lang="hr-HR" sz="1600" dirty="0">
                <a:hlinkClick r:id="rId3"/>
              </a:rPr>
              <a:t>http://lorenabarba.com/blog/cfd-python-12-steps-to-navier-stokes/</a:t>
            </a:r>
            <a:r>
              <a:rPr lang="hr-HR" sz="1600" dirty="0"/>
              <a:t> </a:t>
            </a:r>
          </a:p>
          <a:p>
            <a:endParaRPr lang="hr-HR" sz="24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hr-HR" sz="2400" dirty="0"/>
          </a:p>
          <a:p>
            <a:endParaRPr lang="hr-HR" sz="2400" dirty="0"/>
          </a:p>
          <a:p>
            <a:endParaRPr lang="hr-H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0702F-C956-4629-B41C-5C79BBAC8E1B}"/>
              </a:ext>
            </a:extLst>
          </p:cNvPr>
          <p:cNvSpPr txBox="1"/>
          <p:nvPr/>
        </p:nvSpPr>
        <p:spPr>
          <a:xfrm>
            <a:off x="840346" y="374820"/>
            <a:ext cx="7539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/>
              <a:t>Interaktivno sučelje – </a:t>
            </a:r>
            <a:r>
              <a:rPr lang="hr-HR" sz="3200" dirty="0" err="1"/>
              <a:t>Jupyter</a:t>
            </a:r>
            <a:r>
              <a:rPr lang="hr-HR" sz="3200" dirty="0"/>
              <a:t> bilježnice</a:t>
            </a:r>
          </a:p>
        </p:txBody>
      </p:sp>
    </p:spTree>
    <p:extLst>
      <p:ext uri="{BB962C8B-B14F-4D97-AF65-F5344CB8AC3E}">
        <p14:creationId xmlns:p14="http://schemas.microsoft.com/office/powerpoint/2010/main" val="309288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21C7E-63B6-47BD-ADF2-4974BA6C2FE2}"/>
              </a:ext>
            </a:extLst>
          </p:cNvPr>
          <p:cNvSpPr txBox="1"/>
          <p:nvPr/>
        </p:nvSpPr>
        <p:spPr>
          <a:xfrm>
            <a:off x="632121" y="592515"/>
            <a:ext cx="675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 err="1"/>
              <a:t>Jupyter</a:t>
            </a:r>
            <a:r>
              <a:rPr lang="hr-HR" sz="3200" dirty="0"/>
              <a:t> bilježnica, što je to?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9A5D9-EB75-451D-BE1C-D6C4E8E0CB25}"/>
              </a:ext>
            </a:extLst>
          </p:cNvPr>
          <p:cNvSpPr txBox="1"/>
          <p:nvPr/>
        </p:nvSpPr>
        <p:spPr>
          <a:xfrm>
            <a:off x="632121" y="1417449"/>
            <a:ext cx="812213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err="1"/>
              <a:t>Jupyter</a:t>
            </a:r>
            <a:r>
              <a:rPr lang="hr-HR" sz="2400" dirty="0"/>
              <a:t> bilježnice su HTML dokumenti koji sadrže</a:t>
            </a:r>
          </a:p>
          <a:p>
            <a:pPr lvl="1"/>
            <a:r>
              <a:rPr lang="en-US" sz="2400" dirty="0"/>
              <a:t>•</a:t>
            </a:r>
            <a:r>
              <a:rPr lang="hr-HR" sz="2400" dirty="0"/>
              <a:t> </a:t>
            </a:r>
            <a:r>
              <a:rPr lang="en-US" sz="2400" dirty="0"/>
              <a:t>Ma</a:t>
            </a:r>
            <a:r>
              <a:rPr lang="hr-HR" sz="2400" dirty="0" err="1"/>
              <a:t>tematičke</a:t>
            </a:r>
            <a:r>
              <a:rPr lang="hr-HR" sz="2400" dirty="0"/>
              <a:t> izraze</a:t>
            </a:r>
            <a:r>
              <a:rPr lang="en-US" sz="2400" dirty="0"/>
              <a:t> (</a:t>
            </a:r>
            <a:r>
              <a:rPr lang="hr-HR" sz="2400" dirty="0"/>
              <a:t>koristeći</a:t>
            </a:r>
            <a:r>
              <a:rPr lang="en-US" sz="2400" dirty="0"/>
              <a:t> </a:t>
            </a:r>
            <a:r>
              <a:rPr lang="en-US" sz="2400" dirty="0" err="1"/>
              <a:t>LaTeX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•</a:t>
            </a:r>
            <a:r>
              <a:rPr lang="hr-HR" sz="2400" dirty="0"/>
              <a:t> </a:t>
            </a:r>
            <a:r>
              <a:rPr lang="en-US" sz="2400" dirty="0" err="1"/>
              <a:t>Te</a:t>
            </a:r>
            <a:r>
              <a:rPr lang="hr-HR" sz="2400" dirty="0" err="1"/>
              <a:t>kst</a:t>
            </a:r>
            <a:r>
              <a:rPr lang="en-US" sz="2400" dirty="0"/>
              <a:t> (Markdown)</a:t>
            </a:r>
            <a:r>
              <a:rPr lang="hr-HR" sz="2400" dirty="0"/>
              <a:t>, slike, poveznice</a:t>
            </a:r>
            <a:endParaRPr lang="en-US" sz="2400" dirty="0"/>
          </a:p>
          <a:p>
            <a:pPr lvl="1"/>
            <a:r>
              <a:rPr lang="en-US" sz="2400" dirty="0"/>
              <a:t>•</a:t>
            </a:r>
            <a:r>
              <a:rPr lang="hr-HR" sz="2400" dirty="0"/>
              <a:t> Programski kod</a:t>
            </a:r>
            <a:r>
              <a:rPr lang="en-US" sz="2400" dirty="0"/>
              <a:t> (Python </a:t>
            </a:r>
            <a:r>
              <a:rPr lang="hr-HR" sz="2400" dirty="0"/>
              <a:t>ili drugi programski jezik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•</a:t>
            </a:r>
            <a:r>
              <a:rPr lang="hr-HR" sz="2400" dirty="0"/>
              <a:t> Slike i animacije</a:t>
            </a:r>
            <a:endParaRPr lang="en-US" sz="2400" dirty="0"/>
          </a:p>
          <a:p>
            <a:endParaRPr lang="hr-HR" sz="1600" dirty="0"/>
          </a:p>
          <a:p>
            <a:r>
              <a:rPr lang="hr-HR" sz="2400" dirty="0"/>
              <a:t>To su materijali koji</a:t>
            </a:r>
          </a:p>
          <a:p>
            <a:pPr marL="557199" lvl="1" indent="-214308">
              <a:buFont typeface="Arial" panose="020B0604020202020204" pitchFamily="34" charset="0"/>
              <a:buChar char="•"/>
            </a:pPr>
            <a:r>
              <a:rPr lang="hr-HR" sz="2400" dirty="0"/>
              <a:t>mogu služiti za čitanje i usvajanje nastavnog gradiva, </a:t>
            </a:r>
          </a:p>
          <a:p>
            <a:pPr marL="557199" lvl="1" indent="-214308">
              <a:buFont typeface="Arial" panose="020B0604020202020204" pitchFamily="34" charset="0"/>
              <a:buChar char="•"/>
            </a:pPr>
            <a:r>
              <a:rPr lang="hr-HR" sz="2400" dirty="0"/>
              <a:t>se mogu shvatiti i kao interaktivni dokumenti pomoću kojih numerički ili simbolički rješavamo određeni matematički problem,</a:t>
            </a:r>
          </a:p>
          <a:p>
            <a:pPr marL="557199" lvl="1" indent="-214308">
              <a:buFont typeface="Arial" panose="020B0604020202020204" pitchFamily="34" charset="0"/>
              <a:buChar char="•"/>
            </a:pPr>
            <a:r>
              <a:rPr lang="hr-HR" sz="2400" b="1" dirty="0"/>
              <a:t>interaktivno </a:t>
            </a:r>
            <a:r>
              <a:rPr lang="hr-HR" sz="2400" dirty="0"/>
              <a:t>i </a:t>
            </a:r>
            <a:r>
              <a:rPr lang="hr-HR" sz="2400" b="1" dirty="0"/>
              <a:t>fragmentirano </a:t>
            </a:r>
            <a:r>
              <a:rPr lang="hr-HR" sz="2400" dirty="0"/>
              <a:t>(dio po dio)</a:t>
            </a:r>
          </a:p>
          <a:p>
            <a:pPr marL="557199" lvl="1" indent="-214308">
              <a:buFont typeface="Arial" panose="020B0604020202020204" pitchFamily="34" charset="0"/>
              <a:buChar char="•"/>
            </a:pPr>
            <a:endParaRPr lang="hr-HR" sz="2400" dirty="0"/>
          </a:p>
          <a:p>
            <a:r>
              <a:rPr lang="hr-HR" sz="2400" dirty="0"/>
              <a:t>U cijelosti se temelje na slobodnom softveru!</a:t>
            </a:r>
          </a:p>
        </p:txBody>
      </p:sp>
    </p:spTree>
    <p:extLst>
      <p:ext uri="{BB962C8B-B14F-4D97-AF65-F5344CB8AC3E}">
        <p14:creationId xmlns:p14="http://schemas.microsoft.com/office/powerpoint/2010/main" val="382006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603F3-BCFC-4ED5-BA24-0069A1D7B2BC}"/>
              </a:ext>
            </a:extLst>
          </p:cNvPr>
          <p:cNvSpPr txBox="1"/>
          <p:nvPr/>
        </p:nvSpPr>
        <p:spPr>
          <a:xfrm>
            <a:off x="669994" y="411494"/>
            <a:ext cx="7263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/>
              <a:t>Primjer </a:t>
            </a:r>
            <a:r>
              <a:rPr lang="hr-HR" sz="3200" dirty="0" err="1"/>
              <a:t>Jupyter</a:t>
            </a:r>
            <a:r>
              <a:rPr lang="hr-HR" sz="3200" dirty="0"/>
              <a:t> bilježnice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C6C96E-7BD8-40B1-84B2-D450CDA36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4" y="1473755"/>
            <a:ext cx="7323059" cy="39104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9A4ED5-E1CB-40A4-AC75-92FBE93EE1FE}"/>
              </a:ext>
            </a:extLst>
          </p:cNvPr>
          <p:cNvSpPr/>
          <p:nvPr/>
        </p:nvSpPr>
        <p:spPr>
          <a:xfrm>
            <a:off x="5005820" y="3991124"/>
            <a:ext cx="25109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100" dirty="0">
                <a:solidFill>
                  <a:srgbClr val="C00000"/>
                </a:solidFill>
              </a:rPr>
              <a:t>ulazni segment koda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FDC5A-0BD0-4F81-8322-CFE392236D13}"/>
              </a:ext>
            </a:extLst>
          </p:cNvPr>
          <p:cNvSpPr/>
          <p:nvPr/>
        </p:nvSpPr>
        <p:spPr>
          <a:xfrm>
            <a:off x="4829225" y="4968746"/>
            <a:ext cx="2427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100" dirty="0">
                <a:solidFill>
                  <a:srgbClr val="C00000"/>
                </a:solidFill>
              </a:rPr>
              <a:t>segment rezultata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CC52A-F660-48AC-8C98-0F7DF1F76356}"/>
              </a:ext>
            </a:extLst>
          </p:cNvPr>
          <p:cNvSpPr/>
          <p:nvPr/>
        </p:nvSpPr>
        <p:spPr>
          <a:xfrm>
            <a:off x="4922693" y="2805753"/>
            <a:ext cx="25109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100" dirty="0">
                <a:solidFill>
                  <a:srgbClr val="C00000"/>
                </a:solidFill>
              </a:rPr>
              <a:t>tekstualni segmenti</a:t>
            </a:r>
          </a:p>
        </p:txBody>
      </p:sp>
    </p:spTree>
    <p:extLst>
      <p:ext uri="{BB962C8B-B14F-4D97-AF65-F5344CB8AC3E}">
        <p14:creationId xmlns:p14="http://schemas.microsoft.com/office/powerpoint/2010/main" val="308570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D01C7-3AAF-4975-B637-CBDB68EFDE77}"/>
              </a:ext>
            </a:extLst>
          </p:cNvPr>
          <p:cNvSpPr txBox="1"/>
          <p:nvPr/>
        </p:nvSpPr>
        <p:spPr>
          <a:xfrm>
            <a:off x="385528" y="433299"/>
            <a:ext cx="6635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700" dirty="0"/>
              <a:t>Što sve trebamo za </a:t>
            </a:r>
            <a:r>
              <a:rPr lang="hr-HR" sz="2700" dirty="0" err="1"/>
              <a:t>Jupyter</a:t>
            </a:r>
            <a:r>
              <a:rPr lang="hr-HR" sz="2700" dirty="0"/>
              <a:t> bilježnicu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03767-2052-475C-91AF-F88DE6938A70}"/>
              </a:ext>
            </a:extLst>
          </p:cNvPr>
          <p:cNvSpPr txBox="1"/>
          <p:nvPr/>
        </p:nvSpPr>
        <p:spPr>
          <a:xfrm>
            <a:off x="385528" y="1065584"/>
            <a:ext cx="554472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/>
              <a:t>Notebook</a:t>
            </a:r>
            <a:r>
              <a:rPr lang="hr-HR" sz="2000" dirty="0"/>
              <a:t> je interaktivna HTML5 aplikacija koja poziva i izvršava kod u pozadini (na </a:t>
            </a:r>
            <a:r>
              <a:rPr lang="hr-HR" sz="2000" i="1" dirty="0" err="1"/>
              <a:t>kernelu</a:t>
            </a:r>
            <a:r>
              <a:rPr lang="hr-HR" sz="2000" dirty="0"/>
              <a:t>) </a:t>
            </a:r>
          </a:p>
          <a:p>
            <a:endParaRPr lang="hr-HR" sz="2000" dirty="0"/>
          </a:p>
          <a:p>
            <a:r>
              <a:rPr lang="hr-HR" sz="2000" dirty="0"/>
              <a:t>Preduvjeti za korištenje: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b="1" dirty="0"/>
              <a:t>Web browser </a:t>
            </a:r>
            <a:r>
              <a:rPr lang="hr-HR" dirty="0"/>
              <a:t>za prikaz sučelja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 err="1"/>
              <a:t>Jupyter</a:t>
            </a:r>
            <a:r>
              <a:rPr lang="hr-HR" dirty="0"/>
              <a:t> </a:t>
            </a:r>
            <a:r>
              <a:rPr lang="hr-HR" b="1" dirty="0" err="1"/>
              <a:t>kernel</a:t>
            </a:r>
            <a:r>
              <a:rPr lang="hr-HR" dirty="0"/>
              <a:t>: pozadinska aplikacija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r-HR" dirty="0"/>
              <a:t>Lokalna ili na nekom drugom serveru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/>
              <a:t>Za </a:t>
            </a:r>
            <a:r>
              <a:rPr lang="hr-HR" b="1" dirty="0"/>
              <a:t>lokalnu </a:t>
            </a:r>
            <a:r>
              <a:rPr lang="hr-HR" dirty="0"/>
              <a:t>instalaciju postoje distribucije poput </a:t>
            </a:r>
            <a:r>
              <a:rPr lang="hr-HR" b="1" dirty="0" err="1"/>
              <a:t>Anaconde</a:t>
            </a:r>
            <a:r>
              <a:rPr lang="hr-HR" b="1" dirty="0"/>
              <a:t> </a:t>
            </a:r>
            <a:r>
              <a:rPr lang="hr-HR" dirty="0"/>
              <a:t>za sve značajnije platforme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/>
              <a:t>Postoje i </a:t>
            </a:r>
            <a:r>
              <a:rPr lang="hr-HR" b="1" dirty="0"/>
              <a:t>mrežne </a:t>
            </a:r>
            <a:r>
              <a:rPr lang="hr-HR" b="1" i="1" dirty="0" err="1"/>
              <a:t>cloud</a:t>
            </a:r>
            <a:r>
              <a:rPr lang="hr-HR" b="1" i="1" dirty="0"/>
              <a:t> </a:t>
            </a:r>
            <a:r>
              <a:rPr lang="hr-HR" b="1" dirty="0"/>
              <a:t>verzije </a:t>
            </a:r>
            <a:r>
              <a:rPr lang="hr-HR" dirty="0"/>
              <a:t>gdje uz browser treba samo korisnički račun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r-HR" dirty="0" err="1"/>
              <a:t>Kernel</a:t>
            </a:r>
            <a:r>
              <a:rPr lang="hr-HR" dirty="0"/>
              <a:t> se tada izvršava u oblaku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/>
              <a:t>Za potrebe pregledavanja i dijeljenja rezultata postoji i </a:t>
            </a:r>
            <a:r>
              <a:rPr lang="hr-HR" b="1" dirty="0" err="1"/>
              <a:t>nbviewer</a:t>
            </a:r>
            <a:r>
              <a:rPr lang="hr-HR" b="1" dirty="0"/>
              <a:t> preglednik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r-HR" dirty="0"/>
              <a:t>Dovoljan je samo link za korištenje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540FA4CF-2810-4A9F-9136-A19EEE7C5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12" y="3055245"/>
            <a:ext cx="2157482" cy="1468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9C8EA-73A7-4A68-BF90-275337F7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48" y="5010172"/>
            <a:ext cx="2508009" cy="360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B1B562-8240-4154-8E84-CBDF958B6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466" y="978706"/>
            <a:ext cx="3119028" cy="185414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37AECDE-4439-4A05-8DC4-EC9A399E4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6233" y="5834509"/>
            <a:ext cx="2649324" cy="834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45405D-ACEC-4A4E-9A6E-B85ADAF9A8B5}"/>
              </a:ext>
            </a:extLst>
          </p:cNvPr>
          <p:cNvSpPr/>
          <p:nvPr/>
        </p:nvSpPr>
        <p:spPr>
          <a:xfrm>
            <a:off x="5930255" y="1351930"/>
            <a:ext cx="1228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100" dirty="0">
                <a:solidFill>
                  <a:srgbClr val="C00000"/>
                </a:solidFill>
              </a:rPr>
              <a:t>sučelje u</a:t>
            </a:r>
          </a:p>
          <a:p>
            <a:r>
              <a:rPr lang="hr-HR" sz="2100" dirty="0">
                <a:solidFill>
                  <a:srgbClr val="C00000"/>
                </a:solidFill>
              </a:rPr>
              <a:t>browseru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6D735-8FAA-4C57-B963-0E67E86D49E0}"/>
              </a:ext>
            </a:extLst>
          </p:cNvPr>
          <p:cNvSpPr/>
          <p:nvPr/>
        </p:nvSpPr>
        <p:spPr>
          <a:xfrm>
            <a:off x="7820558" y="1882845"/>
            <a:ext cx="12287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100" dirty="0" err="1">
                <a:solidFill>
                  <a:srgbClr val="C00000"/>
                </a:solidFill>
              </a:rPr>
              <a:t>kernel</a:t>
            </a:r>
            <a:endParaRPr lang="hr-HR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7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5AE816-F1EB-43DE-9405-7A2CFF1C777C}"/>
              </a:ext>
            </a:extLst>
          </p:cNvPr>
          <p:cNvSpPr txBox="1"/>
          <p:nvPr/>
        </p:nvSpPr>
        <p:spPr>
          <a:xfrm>
            <a:off x="502278" y="245038"/>
            <a:ext cx="600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S  čime možemo usporediti </a:t>
            </a:r>
            <a:r>
              <a:rPr lang="hr-HR" sz="2400" dirty="0" err="1"/>
              <a:t>Jupyter</a:t>
            </a:r>
            <a:r>
              <a:rPr lang="hr-HR" sz="2400" dirty="0"/>
              <a:t> bilježnice?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FC158-A3BE-4C8E-9557-C860D4E25EB2}"/>
              </a:ext>
            </a:extLst>
          </p:cNvPr>
          <p:cNvSpPr txBox="1"/>
          <p:nvPr/>
        </p:nvSpPr>
        <p:spPr>
          <a:xfrm>
            <a:off x="191191" y="851902"/>
            <a:ext cx="71815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99" lvl="1" indent="-214308">
              <a:buFont typeface="Arial" panose="020B0604020202020204" pitchFamily="34" charset="0"/>
              <a:buChar char="•"/>
            </a:pPr>
            <a:r>
              <a:rPr lang="hr-HR" sz="2100" dirty="0"/>
              <a:t>Konceptualno slični: </a:t>
            </a:r>
            <a:r>
              <a:rPr lang="hr-HR" sz="2100" dirty="0" err="1"/>
              <a:t>Mathematica</a:t>
            </a:r>
            <a:r>
              <a:rPr lang="hr-HR" sz="2100" dirty="0"/>
              <a:t>, </a:t>
            </a:r>
            <a:r>
              <a:rPr lang="hr-HR" sz="2100" dirty="0" err="1"/>
              <a:t>Maple</a:t>
            </a:r>
            <a:endParaRPr lang="hr-HR" sz="2100" dirty="0"/>
          </a:p>
          <a:p>
            <a:pPr marL="1014399" lvl="2" indent="-214308">
              <a:buFont typeface="Arial" panose="020B0604020202020204" pitchFamily="34" charset="0"/>
              <a:buChar char="•"/>
            </a:pPr>
            <a:r>
              <a:rPr lang="hr-HR" dirty="0"/>
              <a:t>Sage </a:t>
            </a:r>
            <a:r>
              <a:rPr lang="hr-HR" dirty="0" err="1"/>
              <a:t>worksheet</a:t>
            </a:r>
            <a:r>
              <a:rPr lang="hr-HR" dirty="0"/>
              <a:t> je vrlo sličan </a:t>
            </a:r>
            <a:r>
              <a:rPr lang="hr-HR" dirty="0" err="1"/>
              <a:t>Jupyter</a:t>
            </a:r>
            <a:r>
              <a:rPr lang="hr-HR" dirty="0"/>
              <a:t> </a:t>
            </a:r>
            <a:r>
              <a:rPr lang="hr-HR" dirty="0" err="1"/>
              <a:t>notebooku</a:t>
            </a:r>
            <a:endParaRPr lang="hr-HR" dirty="0"/>
          </a:p>
          <a:p>
            <a:pPr marL="1014399" lvl="2" indent="-214308">
              <a:buFont typeface="Arial" panose="020B0604020202020204" pitchFamily="34" charset="0"/>
              <a:buChar char="•"/>
            </a:pPr>
            <a:r>
              <a:rPr lang="hr-HR" dirty="0"/>
              <a:t>Novije verzije Sage mogu koristiti </a:t>
            </a:r>
            <a:r>
              <a:rPr lang="hr-HR" dirty="0" err="1"/>
              <a:t>Jupyter</a:t>
            </a:r>
            <a:r>
              <a:rPr lang="hr-HR" dirty="0"/>
              <a:t> kao sučelje prema Sage </a:t>
            </a:r>
            <a:r>
              <a:rPr lang="hr-HR" dirty="0" err="1"/>
              <a:t>kernelima</a:t>
            </a:r>
            <a:endParaRPr lang="hr-H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FA560-A8B5-44B2-9BC1-F09F22BB97CF}"/>
              </a:ext>
            </a:extLst>
          </p:cNvPr>
          <p:cNvSpPr/>
          <p:nvPr/>
        </p:nvSpPr>
        <p:spPr>
          <a:xfrm>
            <a:off x="502278" y="2451279"/>
            <a:ext cx="81394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dirty="0"/>
              <a:t>Cijeli </a:t>
            </a:r>
            <a:r>
              <a:rPr lang="hr-HR" sz="2100" dirty="0" err="1"/>
              <a:t>Jupyter</a:t>
            </a:r>
            <a:r>
              <a:rPr lang="hr-HR" sz="2100" dirty="0"/>
              <a:t> je </a:t>
            </a:r>
            <a:r>
              <a:rPr lang="hr-HR" sz="2100" b="1" dirty="0"/>
              <a:t>besplatni software</a:t>
            </a:r>
            <a:r>
              <a:rPr lang="hr-HR" sz="2100" dirty="0"/>
              <a:t> </a:t>
            </a:r>
            <a:r>
              <a:rPr lang="hr-HR" sz="2100" b="1" dirty="0"/>
              <a:t>otvorenog koda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/>
              <a:t>Permisivna BSD licenca koja omogućava i komercijalnu primjenu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 err="1"/>
              <a:t>Jupyter</a:t>
            </a:r>
            <a:r>
              <a:rPr lang="hr-HR" dirty="0"/>
              <a:t> je nastao razvojem projekta </a:t>
            </a:r>
            <a:r>
              <a:rPr lang="hr-HR" dirty="0" err="1"/>
              <a:t>IPython</a:t>
            </a:r>
            <a:r>
              <a:rPr lang="hr-HR" dirty="0"/>
              <a:t> </a:t>
            </a:r>
            <a:r>
              <a:rPr lang="hr-HR" dirty="0" err="1"/>
              <a:t>notebook</a:t>
            </a:r>
            <a:endParaRPr lang="hr-H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/>
              <a:t>Danas uz </a:t>
            </a:r>
            <a:r>
              <a:rPr lang="hr-HR" dirty="0" err="1"/>
              <a:t>Python</a:t>
            </a:r>
            <a:r>
              <a:rPr lang="hr-HR" dirty="0"/>
              <a:t> bilježnice podržavaju i druge programske jezike u </a:t>
            </a:r>
            <a:r>
              <a:rPr lang="hr-HR" dirty="0" err="1"/>
              <a:t>kernelima</a:t>
            </a:r>
            <a:endParaRPr lang="hr-H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/>
              <a:t>Julia, R, </a:t>
            </a:r>
            <a:r>
              <a:rPr lang="hr-HR" dirty="0" err="1"/>
              <a:t>JavaScript</a:t>
            </a:r>
            <a:r>
              <a:rPr lang="hr-HR" dirty="0"/>
              <a:t>, </a:t>
            </a:r>
            <a:r>
              <a:rPr lang="hr-HR" dirty="0" err="1"/>
              <a:t>Haskell</a:t>
            </a:r>
            <a:r>
              <a:rPr lang="hr-HR" dirty="0"/>
              <a:t>, </a:t>
            </a:r>
            <a:r>
              <a:rPr lang="hr-HR" dirty="0" err="1"/>
              <a:t>SageMath</a:t>
            </a: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100" dirty="0"/>
              <a:t>Prednosti i mogućnosti primjene: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/>
              <a:t>Interaktivna podloga za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/>
              <a:t>Podržava 40-ak programskih jezika i široku domenu primjene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 err="1"/>
              <a:t>Kerneli</a:t>
            </a:r>
            <a:r>
              <a:rPr lang="hr-HR" dirty="0"/>
              <a:t> se mogu pripremiti lokalno i kasnije izvršavati u oblaku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dirty="0"/>
              <a:t>Replikabilna znanost: </a:t>
            </a:r>
            <a:r>
              <a:rPr lang="hr-HR" dirty="0" err="1"/>
              <a:t>Reproducible</a:t>
            </a:r>
            <a:r>
              <a:rPr lang="hr-HR" dirty="0"/>
              <a:t> Science i </a:t>
            </a:r>
            <a:r>
              <a:rPr lang="hr-HR" dirty="0" err="1"/>
              <a:t>Jupyter</a:t>
            </a:r>
            <a:r>
              <a:rPr lang="hr-HR" dirty="0"/>
              <a:t> bilježnice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r-HR" dirty="0"/>
              <a:t>Objava članaka praćena javnom objavom pratećih </a:t>
            </a:r>
            <a:r>
              <a:rPr lang="hr-HR" dirty="0" err="1"/>
              <a:t>Jupyter</a:t>
            </a:r>
            <a:r>
              <a:rPr lang="hr-HR" dirty="0"/>
              <a:t> bilježnica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r-HR" dirty="0"/>
              <a:t>Svatko može reproducirati objavljene rezultate</a:t>
            </a:r>
            <a:endParaRPr lang="hr-HR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C98C7-D9E5-41FE-B16F-F88D3CC49412}"/>
              </a:ext>
            </a:extLst>
          </p:cNvPr>
          <p:cNvSpPr/>
          <p:nvPr/>
        </p:nvSpPr>
        <p:spPr>
          <a:xfrm>
            <a:off x="6997816" y="409971"/>
            <a:ext cx="198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hlinkClick r:id="rId2"/>
              </a:rPr>
              <a:t>http://jupyter.org/</a:t>
            </a:r>
            <a:r>
              <a:rPr lang="hr-HR" dirty="0"/>
              <a:t>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D155454-D1E2-4F63-B50F-2C1034FAE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9930" y="936971"/>
            <a:ext cx="1800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1187</Words>
  <Application>Microsoft Office PowerPoint</Application>
  <PresentationFormat>On-screen Show (4:3)</PresentationFormat>
  <Paragraphs>187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Korištenje Jupyter bilježnica u pripremi interaktivnih nastavnih materijala iz matematike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Poučavanje usmjereno na usvajanje matematičkih pojmova i koncepata</dc:title>
  <dc:creator>Lana Horvat Dmitrovic</dc:creator>
  <cp:lastModifiedBy>Ana Žgaljić Keko</cp:lastModifiedBy>
  <cp:revision>81</cp:revision>
  <cp:lastPrinted>2018-06-15T09:58:24Z</cp:lastPrinted>
  <dcterms:created xsi:type="dcterms:W3CDTF">2018-06-12T12:25:24Z</dcterms:created>
  <dcterms:modified xsi:type="dcterms:W3CDTF">2018-07-02T23:45:50Z</dcterms:modified>
</cp:coreProperties>
</file>