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1" r:id="rId4"/>
    <p:sldId id="293" r:id="rId5"/>
    <p:sldId id="294" r:id="rId6"/>
    <p:sldId id="295" r:id="rId7"/>
    <p:sldId id="296" r:id="rId8"/>
    <p:sldId id="297" r:id="rId9"/>
    <p:sldId id="308" r:id="rId10"/>
    <p:sldId id="298" r:id="rId11"/>
    <p:sldId id="299" r:id="rId12"/>
    <p:sldId id="300" r:id="rId13"/>
    <p:sldId id="309" r:id="rId14"/>
    <p:sldId id="301" r:id="rId15"/>
    <p:sldId id="310" r:id="rId16"/>
    <p:sldId id="302" r:id="rId17"/>
    <p:sldId id="307" r:id="rId18"/>
    <p:sldId id="311" r:id="rId19"/>
    <p:sldId id="312" r:id="rId20"/>
    <p:sldId id="274" r:id="rId21"/>
  </p:sldIdLst>
  <p:sldSz cx="9144000" cy="6858000" type="screen4x3"/>
  <p:notesSz cx="699135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593BA5C-38DE-40BD-AF00-C563A50D9E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BA5C-38DE-40BD-AF00-C563A50D9E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ICS 145B -- L. Bic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EE424-092D-4F2E-9E66-D65BBAC54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91BE5-C760-4969-8159-0F8F26B71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A7B8-621B-4C9F-825C-4CE0D92D8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F6DE43-B7EF-47CE-B239-87AC039217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ICS 145B -- L. Bic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0F2BC-94F7-42EF-A272-DCC32C930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DC2B9-0F1C-4F8A-BB56-56807BB0A6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3AD78-1B5C-47E9-9802-51E72542D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381A5-2E1B-4D3A-BD29-09AEF20473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DF0CD-171F-411F-9782-665498813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8F02A-4736-4621-B6DD-FBB701CC4D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C47EB-BFA5-4212-BE9C-36E1F42DC9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ICS 145B -- L. Bic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C4746-CAD5-44AD-BC58-21E70803C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ICS 145B -- L. Bic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CC2155-C9CD-45FE-A754-1F0746FB60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15AF-69BE-4C04-B78B-2C0DDCB54EB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Project: Main Memory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Textbook: pages 492-495</a:t>
            </a:r>
          </a:p>
          <a:p>
            <a:r>
              <a:rPr lang="en-US" dirty="0" smtClean="0"/>
              <a:t>L</a:t>
            </a:r>
            <a:r>
              <a:rPr lang="en-US" dirty="0"/>
              <a:t>. Bic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6EC2-6ED9-4768-8137-8BAD0940F363}" type="slidenum">
              <a:rPr lang="en-US"/>
              <a:pPr/>
              <a:t>10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Simulation Experiment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Assume </a:t>
            </a:r>
            <a:r>
              <a:rPr lang="en-US" sz="2400" dirty="0"/>
              <a:t>an unbounded queue of </a:t>
            </a:r>
            <a:r>
              <a:rPr lang="en-US" sz="2400" dirty="0" smtClean="0"/>
              <a:t>requests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following behavior repeats: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memory manager satisfies </a:t>
            </a:r>
            <a:r>
              <a:rPr lang="en-US" sz="2400" dirty="0"/>
              <a:t>requests until no hole large enough exists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memory does not change until next </a:t>
            </a:r>
            <a:r>
              <a:rPr lang="en-US" sz="2400" dirty="0" smtClean="0"/>
              <a:t>release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memory manager processes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D2C-C5BC-4A30-80E0-31EAD878A4EC}" type="slidenum">
              <a:rPr lang="en-US"/>
              <a:pPr/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Driver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FontTx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</a:t>
            </a:r>
            <a:r>
              <a:rPr lang="en-US" sz="2400" dirty="0" smtClean="0">
                <a:latin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</a:rPr>
              <a:t>(i=0; i&lt;</a:t>
            </a:r>
            <a:r>
              <a:rPr lang="en-US" sz="2400" dirty="0" err="1">
                <a:latin typeface="Courier New" pitchFamily="49" charset="0"/>
              </a:rPr>
              <a:t>sim_step</a:t>
            </a:r>
            <a:r>
              <a:rPr lang="en-US" sz="2400" dirty="0">
                <a:latin typeface="Courier New" pitchFamily="49" charset="0"/>
              </a:rPr>
              <a:t>; i++)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do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get size n of next request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mm_request</a:t>
            </a:r>
            <a:r>
              <a:rPr lang="en-US" sz="2400" dirty="0">
                <a:latin typeface="Courier New" pitchFamily="49" charset="0"/>
              </a:rPr>
              <a:t>(n) }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while (request successful)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record memory utilization</a:t>
            </a:r>
          </a:p>
          <a:p>
            <a:pPr lvl="1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select block p to be released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mm_release</a:t>
            </a:r>
            <a:r>
              <a:rPr lang="en-US" sz="2400" dirty="0">
                <a:latin typeface="Courier New" pitchFamily="49" charset="0"/>
              </a:rPr>
              <a:t>(p)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7E1B-A681-4CC6-BE18-604F17203741}" type="slidenum">
              <a:rPr lang="en-US"/>
              <a:pPr/>
              <a:t>12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Details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800600"/>
          </a:xfrm>
        </p:spPr>
        <p:txBody>
          <a:bodyPr/>
          <a:lstStyle/>
          <a:p>
            <a:r>
              <a:rPr lang="en-US" sz="2400" b="1" dirty="0" smtClean="0"/>
              <a:t>get size n of next request</a:t>
            </a:r>
            <a:endParaRPr lang="en-US" sz="2400" b="1" dirty="0"/>
          </a:p>
          <a:p>
            <a:pPr lvl="1"/>
            <a:r>
              <a:rPr lang="en-US" sz="2400" dirty="0"/>
              <a:t>assume Gaussian distribution</a:t>
            </a:r>
          </a:p>
          <a:p>
            <a:pPr lvl="1"/>
            <a:r>
              <a:rPr lang="en-US" sz="2400" dirty="0"/>
              <a:t>generate each new request size using: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</a:rPr>
              <a:t>n = gauss(a, d)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</a:rPr>
              <a:t>    a </a:t>
            </a:r>
            <a:r>
              <a:rPr lang="en-US" dirty="0" smtClean="0"/>
              <a:t>is </a:t>
            </a:r>
            <a:r>
              <a:rPr lang="en-US" dirty="0"/>
              <a:t>the average request </a:t>
            </a:r>
            <a:r>
              <a:rPr lang="en-US" dirty="0" smtClean="0"/>
              <a:t>size</a:t>
            </a:r>
            <a:endParaRPr lang="en-US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</a:rPr>
              <a:t>    d </a:t>
            </a:r>
            <a:r>
              <a:rPr lang="en-US" dirty="0"/>
              <a:t>is the standard deviation</a:t>
            </a:r>
          </a:p>
          <a:p>
            <a:pPr lvl="1"/>
            <a:r>
              <a:rPr lang="en-US" sz="2400" dirty="0"/>
              <a:t>discard values outside of valid memory sizes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a </a:t>
            </a:r>
            <a:r>
              <a:rPr lang="en-US" sz="2400" dirty="0"/>
              <a:t>and</a:t>
            </a:r>
            <a:r>
              <a:rPr lang="en-US" sz="2400" dirty="0">
                <a:latin typeface="Courier New" pitchFamily="49" charset="0"/>
              </a:rPr>
              <a:t> d </a:t>
            </a:r>
            <a:r>
              <a:rPr lang="en-US" sz="2400" dirty="0"/>
              <a:t>are the input parameters to be </a:t>
            </a:r>
            <a:r>
              <a:rPr lang="en-US" sz="2400" dirty="0" smtClean="0"/>
              <a:t>varied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D2C-C5BC-4A30-80E0-31EAD878A4EC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Driver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FontTx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</a:t>
            </a:r>
            <a:r>
              <a:rPr lang="en-US" sz="2400" dirty="0" smtClean="0">
                <a:latin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</a:rPr>
              <a:t>(i=0; i&lt;</a:t>
            </a:r>
            <a:r>
              <a:rPr lang="en-US" sz="2400" dirty="0" err="1">
                <a:latin typeface="Courier New" pitchFamily="49" charset="0"/>
              </a:rPr>
              <a:t>sim_step</a:t>
            </a:r>
            <a:r>
              <a:rPr lang="en-US" sz="2400" dirty="0">
                <a:latin typeface="Courier New" pitchFamily="49" charset="0"/>
              </a:rPr>
              <a:t>; i++)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do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get size n of next request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mm_request</a:t>
            </a:r>
            <a:r>
              <a:rPr lang="en-US" sz="2400" dirty="0">
                <a:latin typeface="Courier New" pitchFamily="49" charset="0"/>
              </a:rPr>
              <a:t>(n) }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while (request successful)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record memory utilization</a:t>
            </a:r>
          </a:p>
          <a:p>
            <a:pPr lvl="1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select block p to be released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mm_release</a:t>
            </a:r>
            <a:r>
              <a:rPr lang="en-US" sz="2400" dirty="0">
                <a:latin typeface="Courier New" pitchFamily="49" charset="0"/>
              </a:rPr>
              <a:t>(p) }</a:t>
            </a:r>
          </a:p>
        </p:txBody>
      </p:sp>
    </p:spTree>
    <p:extLst>
      <p:ext uri="{BB962C8B-B14F-4D97-AF65-F5344CB8AC3E}">
        <p14:creationId xmlns:p14="http://schemas.microsoft.com/office/powerpoint/2010/main" val="227477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6866-E80C-4873-97E2-676DD7214ADE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Details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2400" b="1" dirty="0" smtClean="0"/>
              <a:t>select block p to </a:t>
            </a:r>
            <a:r>
              <a:rPr lang="en-US" sz="2400" b="1" dirty="0"/>
              <a:t>release</a:t>
            </a:r>
          </a:p>
          <a:p>
            <a:pPr lvl="1"/>
            <a:r>
              <a:rPr lang="en-US" sz="2400" dirty="0" smtClean="0"/>
              <a:t>select at </a:t>
            </a:r>
            <a:r>
              <a:rPr lang="en-US" sz="2400" dirty="0"/>
              <a:t>random</a:t>
            </a:r>
          </a:p>
          <a:p>
            <a:pPr lvl="1"/>
            <a:r>
              <a:rPr lang="en-US" sz="2400" dirty="0"/>
              <a:t>how: driver must keep track of all allocated blocks</a:t>
            </a:r>
          </a:p>
          <a:p>
            <a:pPr lvl="2"/>
            <a:r>
              <a:rPr lang="en-US" dirty="0"/>
              <a:t>use a linked list</a:t>
            </a:r>
          </a:p>
          <a:p>
            <a:pPr lvl="2"/>
            <a:r>
              <a:rPr lang="en-US" dirty="0"/>
              <a:t>determine number of list elements k</a:t>
            </a:r>
          </a:p>
          <a:p>
            <a:pPr lvl="2"/>
            <a:r>
              <a:rPr lang="en-US" dirty="0"/>
              <a:t>choose a random number p between 1 and k</a:t>
            </a:r>
          </a:p>
          <a:p>
            <a:pPr lvl="2"/>
            <a:r>
              <a:rPr lang="en-US" dirty="0"/>
              <a:t>release block recorded at position p of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D2C-C5BC-4A30-80E0-31EAD878A4EC}" type="slidenum">
              <a:rPr lang="en-US"/>
              <a:pPr/>
              <a:t>15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Driver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FontTx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</a:t>
            </a:r>
            <a:r>
              <a:rPr lang="en-US" sz="2400" dirty="0" smtClean="0">
                <a:latin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</a:rPr>
              <a:t>(i=0; i&lt;</a:t>
            </a:r>
            <a:r>
              <a:rPr lang="en-US" sz="2400" dirty="0" err="1">
                <a:latin typeface="Courier New" pitchFamily="49" charset="0"/>
              </a:rPr>
              <a:t>sim_step</a:t>
            </a:r>
            <a:r>
              <a:rPr lang="en-US" sz="2400" dirty="0">
                <a:latin typeface="Courier New" pitchFamily="49" charset="0"/>
              </a:rPr>
              <a:t>; i++)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do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</a:rPr>
              <a:t>get size n of next request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mm_request</a:t>
            </a:r>
            <a:r>
              <a:rPr lang="en-US" sz="2400" dirty="0">
                <a:latin typeface="Courier New" pitchFamily="49" charset="0"/>
              </a:rPr>
              <a:t>(n) }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while (request successful)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record memory utilization</a:t>
            </a:r>
          </a:p>
          <a:p>
            <a:pPr lvl="1">
              <a:buFontTx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select block p to be released</a:t>
            </a:r>
            <a:endParaRPr lang="en-US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mm_release</a:t>
            </a:r>
            <a:r>
              <a:rPr lang="en-US" sz="2400" dirty="0">
                <a:latin typeface="Courier New" pitchFamily="49" charset="0"/>
              </a:rPr>
              <a:t>(p) }</a:t>
            </a:r>
          </a:p>
        </p:txBody>
      </p:sp>
    </p:spTree>
    <p:extLst>
      <p:ext uri="{BB962C8B-B14F-4D97-AF65-F5344CB8AC3E}">
        <p14:creationId xmlns:p14="http://schemas.microsoft.com/office/powerpoint/2010/main" val="347287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E8F7-7D57-45FB-A844-8292C401166A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876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b="1" dirty="0" smtClean="0"/>
              <a:t>memory </a:t>
            </a:r>
            <a:r>
              <a:rPr lang="en-US" sz="2400" b="1" dirty="0"/>
              <a:t>utilization </a:t>
            </a:r>
            <a:r>
              <a:rPr lang="en-US" sz="2400" dirty="0"/>
              <a:t>(</a:t>
            </a:r>
            <a:r>
              <a:rPr lang="en-US" sz="2400" dirty="0" smtClean="0"/>
              <a:t>fraction </a:t>
            </a:r>
            <a:r>
              <a:rPr lang="en-US" sz="2400" dirty="0"/>
              <a:t>of used </a:t>
            </a:r>
            <a:r>
              <a:rPr lang="en-US" sz="2400" dirty="0" smtClean="0"/>
              <a:t>memory): </a:t>
            </a:r>
            <a:endParaRPr lang="en-US" sz="2400" b="1" dirty="0"/>
          </a:p>
          <a:p>
            <a:pPr lvl="1"/>
            <a:r>
              <a:rPr lang="en-US" sz="2400" dirty="0" smtClean="0"/>
              <a:t>at each iteration: add </a:t>
            </a:r>
            <a:r>
              <a:rPr lang="en-US" sz="2400" dirty="0"/>
              <a:t>up block sizes, divide by total memory size </a:t>
            </a:r>
            <a:endParaRPr lang="en-US" sz="2400" dirty="0" smtClean="0"/>
          </a:p>
          <a:p>
            <a:pPr lvl="1"/>
            <a:r>
              <a:rPr lang="en-US" sz="2400" dirty="0" smtClean="0"/>
              <a:t>compute average for all iterations</a:t>
            </a:r>
            <a:endParaRPr lang="en-US" sz="2400" dirty="0"/>
          </a:p>
          <a:p>
            <a:r>
              <a:rPr lang="en-US" sz="2400" b="1" dirty="0" smtClean="0"/>
              <a:t>average </a:t>
            </a:r>
            <a:r>
              <a:rPr lang="en-US" sz="2400" b="1" dirty="0"/>
              <a:t>search time</a:t>
            </a:r>
          </a:p>
          <a:p>
            <a:pPr lvl="1"/>
            <a:r>
              <a:rPr lang="en-US" sz="2400" dirty="0"/>
              <a:t>instrument </a:t>
            </a:r>
            <a:r>
              <a:rPr lang="en-US" sz="2400" dirty="0" err="1"/>
              <a:t>mm_request</a:t>
            </a:r>
            <a:r>
              <a:rPr lang="en-US" sz="2400" dirty="0"/>
              <a:t>() to count # holes examined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B63C-65DA-4247-A3E9-1E0F8E0F6155}" type="slidenum">
              <a:rPr lang="en-US"/>
              <a:pPr/>
              <a:t>17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Outline of E</a:t>
            </a:r>
            <a:r>
              <a:rPr lang="en-US" dirty="0" smtClean="0"/>
              <a:t>xperiment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257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choose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d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run simulator (driver) with one strategy s1 (</a:t>
            </a:r>
            <a:r>
              <a:rPr lang="en-US" sz="2400" dirty="0" err="1"/>
              <a:t>sim_step</a:t>
            </a:r>
            <a:r>
              <a:rPr lang="en-US" sz="2400" dirty="0"/>
              <a:t> times)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determine average </a:t>
            </a:r>
            <a:r>
              <a:rPr lang="en-US" sz="2400" dirty="0"/>
              <a:t>memory utilization u</a:t>
            </a:r>
            <a:r>
              <a:rPr lang="en-US" sz="2400" baseline="-10000" dirty="0"/>
              <a:t>s1</a:t>
            </a:r>
            <a:r>
              <a:rPr lang="en-US" sz="2400" dirty="0"/>
              <a:t> and average search time s</a:t>
            </a:r>
            <a:r>
              <a:rPr lang="en-US" sz="2400" baseline="-10000" dirty="0"/>
              <a:t>s1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run simulator with another strategy s2 (</a:t>
            </a:r>
            <a:r>
              <a:rPr lang="en-US" sz="2400" dirty="0" err="1"/>
              <a:t>sim_step</a:t>
            </a:r>
            <a:r>
              <a:rPr lang="en-US" sz="2400" dirty="0"/>
              <a:t> times)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determine average </a:t>
            </a:r>
            <a:r>
              <a:rPr lang="en-US" sz="2400" dirty="0"/>
              <a:t>memory utilization u</a:t>
            </a:r>
            <a:r>
              <a:rPr lang="en-US" sz="2400" baseline="-10000" dirty="0"/>
              <a:t>s2</a:t>
            </a:r>
            <a:r>
              <a:rPr lang="en-US" sz="2400" dirty="0"/>
              <a:t> and average search time s</a:t>
            </a:r>
            <a:r>
              <a:rPr lang="en-US" sz="2400" baseline="-10000" dirty="0"/>
              <a:t>s2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choose a different </a:t>
            </a:r>
            <a:r>
              <a:rPr lang="en-US" sz="2400" i="1" dirty="0"/>
              <a:t>a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repeat steps 2-6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plot values of u</a:t>
            </a:r>
            <a:r>
              <a:rPr lang="en-US" sz="2400" baseline="-10000" dirty="0"/>
              <a:t>s1</a:t>
            </a:r>
            <a:r>
              <a:rPr lang="en-US" sz="2400" dirty="0"/>
              <a:t> and u</a:t>
            </a:r>
            <a:r>
              <a:rPr lang="en-US" sz="2400" baseline="-10000" dirty="0"/>
              <a:t>s2</a:t>
            </a:r>
            <a:r>
              <a:rPr lang="en-US" sz="2400" dirty="0"/>
              <a:t> against </a:t>
            </a:r>
            <a:r>
              <a:rPr lang="en-US" sz="2400" i="1" dirty="0"/>
              <a:t>a</a:t>
            </a:r>
            <a:r>
              <a:rPr lang="en-US" sz="2400" dirty="0"/>
              <a:t> (i.e., 2 curves)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plot values of s</a:t>
            </a:r>
            <a:r>
              <a:rPr lang="en-US" sz="2400" baseline="-10000" dirty="0"/>
              <a:t>s1</a:t>
            </a:r>
            <a:r>
              <a:rPr lang="en-US" sz="2400" dirty="0"/>
              <a:t> and s</a:t>
            </a:r>
            <a:r>
              <a:rPr lang="en-US" sz="2400" baseline="-10000" dirty="0"/>
              <a:t>s2</a:t>
            </a:r>
            <a:r>
              <a:rPr lang="en-US" sz="2400" dirty="0"/>
              <a:t> against </a:t>
            </a:r>
            <a:r>
              <a:rPr lang="en-US" sz="2400" i="1" dirty="0"/>
              <a:t>a</a:t>
            </a:r>
            <a:r>
              <a:rPr lang="en-US" sz="2400" dirty="0"/>
              <a:t> (i.e., 2 curves)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choose a different </a:t>
            </a:r>
            <a:r>
              <a:rPr lang="en-US" sz="2400" i="1" dirty="0"/>
              <a:t>d</a:t>
            </a:r>
            <a:r>
              <a:rPr lang="en-US" sz="2400" dirty="0"/>
              <a:t> and repeat steps 2-9 (with the same set of values of 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Outline of Experiment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F0CD-171F-411F-9782-6654988134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How to choose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029200"/>
          </a:xfrm>
        </p:spPr>
        <p:txBody>
          <a:bodyPr/>
          <a:lstStyle/>
          <a:p>
            <a:r>
              <a:rPr lang="en-US" sz="2400" b="1" dirty="0" err="1" smtClean="0"/>
              <a:t>sim_step</a:t>
            </a:r>
            <a:r>
              <a:rPr lang="en-US" sz="2400" dirty="0" smtClean="0"/>
              <a:t> must be large (e.g. 10,000)</a:t>
            </a:r>
          </a:p>
          <a:p>
            <a:r>
              <a:rPr lang="en-US" sz="2400" b="1" dirty="0" smtClean="0"/>
              <a:t>mm, a, d </a:t>
            </a:r>
            <a:r>
              <a:rPr lang="en-US" sz="2400" dirty="0" smtClean="0"/>
              <a:t>must be chosen relative to each other</a:t>
            </a:r>
          </a:p>
          <a:p>
            <a:r>
              <a:rPr lang="en-US" sz="2400" b="1" dirty="0" smtClean="0"/>
              <a:t>a</a:t>
            </a:r>
            <a:r>
              <a:rPr lang="en-US" sz="2400" dirty="0" smtClean="0"/>
              <a:t> can range from 1 to mm</a:t>
            </a:r>
          </a:p>
          <a:p>
            <a:pPr lvl="1"/>
            <a:r>
              <a:rPr lang="en-US" sz="2400" dirty="0" smtClean="0"/>
              <a:t>very small </a:t>
            </a:r>
            <a:r>
              <a:rPr lang="en-US" sz="2400" b="1" dirty="0" smtClean="0"/>
              <a:t>a</a:t>
            </a:r>
            <a:r>
              <a:rPr lang="en-US" sz="2400" dirty="0" smtClean="0"/>
              <a:t>: expect low utilization due to tags</a:t>
            </a:r>
          </a:p>
          <a:p>
            <a:pPr lvl="1"/>
            <a:r>
              <a:rPr lang="en-US" sz="2400" dirty="0" smtClean="0"/>
              <a:t>very large </a:t>
            </a:r>
            <a:r>
              <a:rPr lang="en-US" sz="2400" b="1" dirty="0" smtClean="0"/>
              <a:t>a</a:t>
            </a:r>
            <a:r>
              <a:rPr lang="en-US" sz="2400" dirty="0" smtClean="0"/>
              <a:t>: expect low utilization due to large holes</a:t>
            </a:r>
          </a:p>
          <a:p>
            <a:pPr lvl="1"/>
            <a:r>
              <a:rPr lang="en-US" sz="2400" dirty="0" smtClean="0"/>
              <a:t>reasonable: 100B through 0.3*mm</a:t>
            </a:r>
          </a:p>
          <a:p>
            <a:r>
              <a:rPr lang="en-US" sz="2400" dirty="0" smtClean="0"/>
              <a:t>large </a:t>
            </a:r>
            <a:r>
              <a:rPr lang="en-US" sz="2400" b="1" dirty="0" smtClean="0"/>
              <a:t>d</a:t>
            </a:r>
            <a:r>
              <a:rPr lang="en-US" sz="2400" dirty="0" smtClean="0"/>
              <a:t> (e.g. </a:t>
            </a:r>
            <a:r>
              <a:rPr lang="en-US" sz="2400" b="1" dirty="0" smtClean="0"/>
              <a:t>d=mm</a:t>
            </a:r>
            <a:r>
              <a:rPr lang="en-US" sz="2400" dirty="0" smtClean="0"/>
              <a:t>): curve is very flat: all request sizes are almost equally likely</a:t>
            </a:r>
          </a:p>
          <a:p>
            <a:r>
              <a:rPr lang="en-US" sz="2400" b="1" dirty="0" smtClean="0"/>
              <a:t>d=0.3*mm</a:t>
            </a:r>
            <a:r>
              <a:rPr lang="en-US" sz="2400" dirty="0" smtClean="0"/>
              <a:t>: still highly variable</a:t>
            </a:r>
          </a:p>
          <a:p>
            <a:r>
              <a:rPr lang="en-US" sz="2400" b="1" dirty="0" smtClean="0"/>
              <a:t>d=0.1*mm</a:t>
            </a:r>
            <a:r>
              <a:rPr lang="en-US" sz="2400" dirty="0" smtClean="0"/>
              <a:t> or smaller: most requests are close to </a:t>
            </a:r>
            <a:r>
              <a:rPr lang="en-US" sz="2400" b="1" dirty="0" smtClean="0"/>
              <a:t>a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F2BC-94F7-42EF-A272-DCC32C930F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18AB-6E35-4FC3-90B7-AC696AB7F7CD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a main memory manager for variable size partitions using linked lists (section 7.2.2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Compare different allocation strategies (section 7.3) using simulation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0A59-D5E2-46BC-9D53-7BD71548C0EE}" type="slidenum">
              <a:rPr lang="en-US"/>
              <a:pPr/>
              <a:t>20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Summary of tasks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design and implement memory manager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mm_init</a:t>
            </a:r>
            <a:r>
              <a:rPr lang="en-US" sz="2400" dirty="0"/>
              <a:t>, </a:t>
            </a:r>
            <a:r>
              <a:rPr lang="en-US" sz="2400" dirty="0" err="1"/>
              <a:t>mm_request</a:t>
            </a:r>
            <a:r>
              <a:rPr lang="en-US" sz="2400" dirty="0"/>
              <a:t>, </a:t>
            </a:r>
            <a:r>
              <a:rPr lang="en-US" sz="2400" dirty="0" err="1"/>
              <a:t>mm_release</a:t>
            </a:r>
            <a:r>
              <a:rPr lang="en-US" sz="2400" dirty="0"/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mm_request</a:t>
            </a:r>
            <a:r>
              <a:rPr lang="en-US" sz="2400" dirty="0"/>
              <a:t> must support at </a:t>
            </a:r>
            <a:r>
              <a:rPr lang="en-US" sz="2400" dirty="0" smtClean="0"/>
              <a:t>least</a:t>
            </a:r>
            <a:r>
              <a:rPr lang="en-US" sz="2400" dirty="0"/>
              <a:t> </a:t>
            </a:r>
            <a:r>
              <a:rPr lang="en-US" sz="2400" dirty="0" smtClean="0"/>
              <a:t>2 strategies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design and implement driver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accept </a:t>
            </a:r>
            <a:r>
              <a:rPr lang="en-US" sz="2400" dirty="0"/>
              <a:t>parameters (</a:t>
            </a:r>
            <a:r>
              <a:rPr lang="en-US" sz="2400" dirty="0" err="1"/>
              <a:t>mem_size</a:t>
            </a:r>
            <a:r>
              <a:rPr lang="en-US" sz="2400" dirty="0"/>
              <a:t>, a, d, strategy, </a:t>
            </a:r>
            <a:r>
              <a:rPr lang="en-US" sz="2400" dirty="0" err="1"/>
              <a:t>sim_step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 simulation experiment, store results in a file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compare the chosen </a:t>
            </a:r>
            <a:r>
              <a:rPr lang="en-US" sz="2400" dirty="0" err="1" smtClean="0"/>
              <a:t>strstegies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vary one parameter each </a:t>
            </a:r>
            <a:r>
              <a:rPr lang="en-US" sz="2400" dirty="0" smtClean="0"/>
              <a:t>time (different a’s for each d)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plot curves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interpret </a:t>
            </a:r>
            <a:r>
              <a:rPr lang="en-US" sz="2400" dirty="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 report (submit on due date)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193-FC0A-43DC-A00B-DFB0FC579017}" type="slidenum">
              <a:rPr lang="en-US"/>
              <a:pPr/>
              <a:t>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Partitions </a:t>
            </a:r>
            <a:r>
              <a:rPr lang="en-US" dirty="0" smtClean="0"/>
              <a:t>(review)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467600" cy="2590800"/>
          </a:xfrm>
        </p:spPr>
        <p:txBody>
          <a:bodyPr/>
          <a:lstStyle/>
          <a:p>
            <a:r>
              <a:rPr lang="en-US" sz="2400" dirty="0" smtClean="0"/>
              <a:t>Memory </a:t>
            </a:r>
            <a:r>
              <a:rPr lang="en-US" sz="2400" dirty="0"/>
              <a:t>= Sequence of variable-size blocks</a:t>
            </a:r>
          </a:p>
          <a:p>
            <a:pPr lvl="1"/>
            <a:r>
              <a:rPr lang="en-US" sz="2400" dirty="0"/>
              <a:t>Some are occupied, some are free (holes)</a:t>
            </a:r>
          </a:p>
          <a:p>
            <a:pPr lvl="1"/>
            <a:r>
              <a:rPr lang="en-US" sz="2400" dirty="0"/>
              <a:t>External fragmentation occurs</a:t>
            </a:r>
          </a:p>
          <a:p>
            <a:r>
              <a:rPr lang="en-US" sz="2400" dirty="0"/>
              <a:t>Adjacent holes (right, left, or both) must be coalesced to prevent increasing fragmentation</a:t>
            </a:r>
          </a:p>
          <a:p>
            <a:pPr algn="ctr">
              <a:buFontTx/>
              <a:buNone/>
            </a:pPr>
            <a:endParaRPr lang="en-US" sz="2800" dirty="0"/>
          </a:p>
        </p:txBody>
      </p:sp>
      <p:pic>
        <p:nvPicPr>
          <p:cNvPr id="44036" name="Picture 4" descr="7-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4114800"/>
            <a:ext cx="7623707" cy="1770062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FD3-3C5F-4746-9E42-DF696EA69E6A}" type="slidenum">
              <a:rPr lang="en-US"/>
              <a:pPr/>
              <a:t>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620000" cy="2895600"/>
          </a:xfrm>
        </p:spPr>
        <p:txBody>
          <a:bodyPr/>
          <a:lstStyle/>
          <a:p>
            <a:r>
              <a:rPr lang="en-US" sz="2400" dirty="0" smtClean="0"/>
              <a:t>Tags are replicated at </a:t>
            </a:r>
            <a:r>
              <a:rPr lang="en-US" sz="2400" b="1" dirty="0" smtClean="0"/>
              <a:t>both ends </a:t>
            </a:r>
            <a:r>
              <a:rPr lang="en-US" sz="2400" dirty="0"/>
              <a:t>of blocks</a:t>
            </a:r>
          </a:p>
          <a:p>
            <a:r>
              <a:rPr lang="en-US" sz="2400" dirty="0"/>
              <a:t>Checking neighbors of released block </a:t>
            </a:r>
            <a:r>
              <a:rPr lang="en-US" sz="2400" b="1" i="1" dirty="0"/>
              <a:t>C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Right neighbor: Use size of </a:t>
            </a:r>
            <a:r>
              <a:rPr lang="en-US" sz="2400" b="1" i="1" dirty="0" smtClean="0"/>
              <a:t>C</a:t>
            </a:r>
            <a:endParaRPr lang="en-US" sz="2400" dirty="0"/>
          </a:p>
          <a:p>
            <a:pPr lvl="1"/>
            <a:r>
              <a:rPr lang="en-US" sz="2400" dirty="0"/>
              <a:t>Left neighbor: Check its (adjacent) type/size tags</a:t>
            </a:r>
          </a:p>
          <a:p>
            <a:r>
              <a:rPr lang="en-US" sz="2400" dirty="0"/>
              <a:t>Holes do not need to be sorted in memory</a:t>
            </a:r>
          </a:p>
          <a:p>
            <a:pPr lvl="1"/>
            <a:r>
              <a:rPr lang="en-US" sz="2400" dirty="0"/>
              <a:t>A new hole is </a:t>
            </a:r>
            <a:r>
              <a:rPr lang="en-US" sz="2400" dirty="0" smtClean="0"/>
              <a:t>appended </a:t>
            </a:r>
            <a:r>
              <a:rPr lang="en-US" sz="2400" dirty="0"/>
              <a:t>to the head or tail of the list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114800" y="5766181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Figure 7-7b</a:t>
            </a:r>
          </a:p>
        </p:txBody>
      </p:sp>
      <p:pic>
        <p:nvPicPr>
          <p:cNvPr id="46085" name="Picture 5" descr="7-7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875" y="4191000"/>
            <a:ext cx="8974190" cy="1576388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8E3C-4619-47E6-93E7-AF0404113992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r>
              <a:rPr lang="en-US" sz="2400" dirty="0" smtClean="0"/>
              <a:t>Given </a:t>
            </a:r>
            <a:r>
              <a:rPr lang="en-US" sz="2400" dirty="0"/>
              <a:t>a request for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bytes/words, </a:t>
            </a:r>
            <a:r>
              <a:rPr lang="en-US" sz="2400" dirty="0"/>
              <a:t>find hole </a:t>
            </a:r>
            <a:r>
              <a:rPr lang="en-US" sz="2400" b="1" i="1" dirty="0">
                <a:cs typeface="Times New Roman" pitchFamily="18" charset="0"/>
              </a:rPr>
              <a:t>≥ n</a:t>
            </a:r>
          </a:p>
          <a:p>
            <a:r>
              <a:rPr lang="en-US" sz="2400" dirty="0" smtClean="0"/>
              <a:t>Goals: </a:t>
            </a:r>
            <a:endParaRPr lang="en-US" sz="2400" dirty="0"/>
          </a:p>
          <a:p>
            <a:pPr lvl="1"/>
            <a:r>
              <a:rPr lang="en-US" sz="2400" dirty="0"/>
              <a:t>Maximize </a:t>
            </a:r>
            <a:r>
              <a:rPr lang="en-US" sz="2400" b="1" dirty="0"/>
              <a:t>memory utilization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(minimize </a:t>
            </a:r>
            <a:r>
              <a:rPr lang="en-US" sz="2400" i="1" dirty="0" smtClean="0"/>
              <a:t>external fragmentation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Minimize </a:t>
            </a:r>
            <a:r>
              <a:rPr lang="en-US" sz="2400" b="1" dirty="0"/>
              <a:t>search time</a:t>
            </a:r>
          </a:p>
          <a:p>
            <a:r>
              <a:rPr lang="en-US" sz="2400" dirty="0"/>
              <a:t>Search Strategies (section 7.3):</a:t>
            </a:r>
          </a:p>
          <a:p>
            <a:pPr lvl="1"/>
            <a:r>
              <a:rPr lang="en-US" sz="2400" dirty="0"/>
              <a:t>First-fit: Always start at same place.  Simplest.</a:t>
            </a:r>
          </a:p>
          <a:p>
            <a:pPr lvl="1"/>
            <a:r>
              <a:rPr lang="en-US" sz="2400" dirty="0"/>
              <a:t>Next-fit: Resume search.  Improves distribution of holes.</a:t>
            </a:r>
          </a:p>
          <a:p>
            <a:pPr lvl="1"/>
            <a:r>
              <a:rPr lang="en-US" sz="2400" dirty="0"/>
              <a:t>Best-fit: Closest fit. Avoid breaking up large holes.</a:t>
            </a:r>
          </a:p>
          <a:p>
            <a:pPr lvl="1"/>
            <a:r>
              <a:rPr lang="en-US" sz="2400" dirty="0"/>
              <a:t>Worst-fit: Largest fit. Avoid leaving tiny hole fragments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4641-3DA4-4019-BFB5-3CA6958926E6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Main Memory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r>
              <a:rPr lang="en-US" sz="2400" dirty="0" smtClean="0"/>
              <a:t>Note: The book uses a </a:t>
            </a:r>
            <a:r>
              <a:rPr lang="en-US" sz="2400" b="1" dirty="0" smtClean="0"/>
              <a:t>byte</a:t>
            </a:r>
            <a:r>
              <a:rPr lang="en-US" sz="2400" dirty="0" smtClean="0"/>
              <a:t>-addressable memory; it will be simpler if we implement a </a:t>
            </a:r>
            <a:r>
              <a:rPr lang="en-US" sz="2400" b="1" dirty="0" smtClean="0"/>
              <a:t>word</a:t>
            </a:r>
            <a:r>
              <a:rPr lang="en-US" sz="2400" dirty="0" smtClean="0"/>
              <a:t>-addressable memory 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array </a:t>
            </a:r>
            <a:r>
              <a:rPr lang="en-US" sz="2400" dirty="0"/>
              <a:t>of size </a:t>
            </a:r>
            <a:r>
              <a:rPr lang="en-US" sz="2400" i="1" dirty="0" err="1"/>
              <a:t>mem_size</a:t>
            </a:r>
            <a:endParaRPr lang="en-US" sz="2400" i="1" dirty="0"/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mm[</a:t>
            </a:r>
            <a:r>
              <a:rPr lang="en-US" sz="2400" dirty="0" err="1" smtClean="0">
                <a:latin typeface="Courier New" pitchFamily="49" charset="0"/>
              </a:rPr>
              <a:t>mem_size</a:t>
            </a:r>
            <a:r>
              <a:rPr lang="en-US" sz="2400" dirty="0">
                <a:latin typeface="Courier New" pitchFamily="49" charset="0"/>
              </a:rPr>
              <a:t>];</a:t>
            </a:r>
            <a:endParaRPr lang="en-US" sz="2400" dirty="0"/>
          </a:p>
          <a:p>
            <a:r>
              <a:rPr lang="en-US" sz="2400" dirty="0"/>
              <a:t>each </a:t>
            </a:r>
            <a:r>
              <a:rPr lang="en-US" sz="2400" dirty="0" smtClean="0"/>
              <a:t>integer represents </a:t>
            </a:r>
            <a:r>
              <a:rPr lang="en-US" sz="2400" dirty="0"/>
              <a:t>one </a:t>
            </a:r>
            <a:r>
              <a:rPr lang="en-US" sz="2400" dirty="0" smtClean="0"/>
              <a:t>word of </a:t>
            </a:r>
            <a:r>
              <a:rPr lang="en-US" sz="2400" dirty="0"/>
              <a:t>memory</a:t>
            </a:r>
          </a:p>
          <a:p>
            <a:r>
              <a:rPr lang="en-US" sz="2400" dirty="0"/>
              <a:t>represent each </a:t>
            </a:r>
            <a:r>
              <a:rPr lang="en-US" sz="2400" dirty="0" err="1" smtClean="0"/>
              <a:t>tag+size</a:t>
            </a:r>
            <a:r>
              <a:rPr lang="en-US" sz="2400" dirty="0" smtClean="0"/>
              <a:t> </a:t>
            </a:r>
            <a:r>
              <a:rPr lang="en-US" sz="2400" dirty="0"/>
              <a:t>field as </a:t>
            </a:r>
            <a:r>
              <a:rPr lang="en-US" sz="2400" dirty="0" smtClean="0"/>
              <a:t>one integer</a:t>
            </a:r>
            <a:endParaRPr lang="en-US" sz="2400" dirty="0"/>
          </a:p>
          <a:p>
            <a:pPr lvl="1"/>
            <a:r>
              <a:rPr lang="en-US" sz="2400" dirty="0" smtClean="0"/>
              <a:t>the sign bit is the tag (positive=occupied, negative=hole)</a:t>
            </a:r>
          </a:p>
          <a:p>
            <a:pPr lvl="1"/>
            <a:r>
              <a:rPr lang="en-US" sz="2400" dirty="0" smtClean="0"/>
              <a:t>for example, -23 is a hole of 23 words (integers)</a:t>
            </a:r>
            <a:endParaRPr lang="en-US" sz="2400" dirty="0"/>
          </a:p>
          <a:p>
            <a:r>
              <a:rPr lang="en-US" sz="2400" dirty="0"/>
              <a:t>holes </a:t>
            </a:r>
            <a:r>
              <a:rPr lang="en-US" sz="2400" dirty="0" smtClean="0"/>
              <a:t>are linked </a:t>
            </a:r>
            <a:r>
              <a:rPr lang="en-US" sz="2400" dirty="0"/>
              <a:t>using </a:t>
            </a:r>
            <a:r>
              <a:rPr lang="en-US" sz="2400" dirty="0" smtClean="0"/>
              <a:t>2 integers (predecessor/successor)</a:t>
            </a:r>
          </a:p>
          <a:p>
            <a:pPr lvl="1"/>
            <a:r>
              <a:rPr lang="en-US" sz="2400" dirty="0" smtClean="0"/>
              <a:t>each is an index </a:t>
            </a:r>
            <a:r>
              <a:rPr lang="en-US" sz="2400" dirty="0"/>
              <a:t>into </a:t>
            </a:r>
            <a:r>
              <a:rPr lang="en-US" sz="2400" dirty="0" smtClean="0"/>
              <a:t>the mm array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E9C-5B65-48B5-AD31-428E81C98A45}" type="slidenum">
              <a:rPr lang="en-US"/>
              <a:pPr/>
              <a:t>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User Interface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</a:rPr>
              <a:t>mm_init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mem_size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/>
            <a:r>
              <a:rPr lang="en-US" sz="2400" dirty="0"/>
              <a:t>initialize character array mm to be a single hole</a:t>
            </a:r>
            <a:endParaRPr lang="en-US" dirty="0">
              <a:latin typeface="Courier" pitchFamily="49" charset="0"/>
            </a:endParaRPr>
          </a:p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</a:rPr>
              <a:t>mm_request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n)</a:t>
            </a:r>
          </a:p>
          <a:p>
            <a:pPr lvl="1"/>
            <a:r>
              <a:rPr lang="en-US" sz="2400" dirty="0"/>
              <a:t>analogous to function </a:t>
            </a:r>
            <a:r>
              <a:rPr lang="en-US" sz="2400" dirty="0" err="1">
                <a:latin typeface="Courier New" pitchFamily="49" charset="0"/>
              </a:rPr>
              <a:t>malloc</a:t>
            </a:r>
            <a:r>
              <a:rPr lang="en-US" sz="2400" dirty="0">
                <a:latin typeface="Courier New" pitchFamily="49" charset="0"/>
              </a:rPr>
              <a:t>()</a:t>
            </a:r>
          </a:p>
          <a:p>
            <a:pPr lvl="1"/>
            <a:r>
              <a:rPr lang="en-US" sz="2400" dirty="0"/>
              <a:t>request a block of n consecutive </a:t>
            </a:r>
            <a:r>
              <a:rPr lang="en-US" sz="2400" dirty="0" smtClean="0"/>
              <a:t>words</a:t>
            </a:r>
            <a:endParaRPr lang="en-US" sz="2400" dirty="0"/>
          </a:p>
          <a:p>
            <a:pPr lvl="1"/>
            <a:r>
              <a:rPr lang="en-US" sz="2400" dirty="0"/>
              <a:t>return </a:t>
            </a:r>
            <a:r>
              <a:rPr lang="en-US" sz="2400" dirty="0" smtClean="0"/>
              <a:t>index of </a:t>
            </a:r>
            <a:r>
              <a:rPr lang="en-US" sz="2400" dirty="0"/>
              <a:t>first </a:t>
            </a:r>
            <a:r>
              <a:rPr lang="en-US" sz="2400" b="1" dirty="0"/>
              <a:t>usable</a:t>
            </a:r>
            <a:r>
              <a:rPr lang="en-US" sz="2400" dirty="0"/>
              <a:t> </a:t>
            </a:r>
            <a:r>
              <a:rPr lang="en-US" sz="2400" dirty="0" smtClean="0"/>
              <a:t>word (not tag) or error if insufficient memory</a:t>
            </a:r>
            <a:endParaRPr lang="en-US" sz="2400" dirty="0"/>
          </a:p>
          <a:p>
            <a:pPr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mm_release</a:t>
            </a:r>
            <a:r>
              <a:rPr lang="en-US" sz="2400" b="1" dirty="0" smtClean="0">
                <a:latin typeface="Courier New" pitchFamily="49" charset="0"/>
              </a:rPr>
              <a:t>(void </a:t>
            </a:r>
            <a:r>
              <a:rPr lang="en-US" sz="2400" b="1" dirty="0">
                <a:latin typeface="Courier New" pitchFamily="49" charset="0"/>
              </a:rPr>
              <a:t>*p)</a:t>
            </a:r>
          </a:p>
          <a:p>
            <a:pPr lvl="1"/>
            <a:r>
              <a:rPr lang="en-US" sz="2400" dirty="0"/>
              <a:t>analogous to function </a:t>
            </a:r>
            <a:r>
              <a:rPr lang="en-US" sz="2400" dirty="0">
                <a:latin typeface="Courier New" pitchFamily="49" charset="0"/>
              </a:rPr>
              <a:t>free()</a:t>
            </a:r>
          </a:p>
          <a:p>
            <a:pPr lvl="1"/>
            <a:r>
              <a:rPr lang="en-US" sz="2400" dirty="0"/>
              <a:t>releases a previously requested block back to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43EC-F95A-4065-AA8C-114EDBA2F14C}" type="slidenum">
              <a:rPr lang="en-US"/>
              <a:pPr/>
              <a:t>8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Simulation Experiment</a:t>
            </a:r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914400" y="1219200"/>
            <a:ext cx="6858000" cy="1981200"/>
            <a:chOff x="576" y="912"/>
            <a:chExt cx="4320" cy="1248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1584" y="120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driver</a:t>
              </a:r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624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1920" y="14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3264" y="1104"/>
              <a:ext cx="1632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Main Memory Manager</a:t>
              </a: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576" y="105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parameters</a:t>
              </a:r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2256" y="13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304" y="912"/>
              <a:ext cx="86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invoke functions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1104" y="1728"/>
              <a:ext cx="16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/>
                <a:t>results</a:t>
              </a:r>
            </a:p>
            <a:p>
              <a:pPr algn="ctr">
                <a:lnSpc>
                  <a:spcPct val="60000"/>
                </a:lnSpc>
                <a:spcBef>
                  <a:spcPts val="600"/>
                </a:spcBef>
              </a:pPr>
              <a:r>
                <a:rPr lang="en-US" dirty="0"/>
                <a:t>(analyze and plot)</a:t>
              </a:r>
            </a:p>
          </p:txBody>
        </p:sp>
      </p:grp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914400" y="3962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5019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772400" cy="2819400"/>
          </a:xfrm>
          <a:noFill/>
          <a:ln/>
        </p:spPr>
        <p:txBody>
          <a:bodyPr/>
          <a:lstStyle/>
          <a:p>
            <a:r>
              <a:rPr lang="en-US" sz="2400" dirty="0"/>
              <a:t>invoke driver, which:</a:t>
            </a:r>
          </a:p>
          <a:p>
            <a:pPr lvl="1"/>
            <a:r>
              <a:rPr lang="en-US" sz="2000" dirty="0"/>
              <a:t>generates streams of requests and releases using parameters</a:t>
            </a:r>
          </a:p>
          <a:p>
            <a:pPr lvl="1"/>
            <a:r>
              <a:rPr lang="en-US" sz="2000" dirty="0"/>
              <a:t>repeatedly invokes request/release functions</a:t>
            </a:r>
          </a:p>
          <a:p>
            <a:pPr lvl="1"/>
            <a:r>
              <a:rPr lang="en-US" sz="2000" dirty="0"/>
              <a:t>gather statistics in files for each request</a:t>
            </a:r>
          </a:p>
          <a:p>
            <a:r>
              <a:rPr lang="en-US" sz="2400" dirty="0"/>
              <a:t>repeat for different parameters and different allocation strategies</a:t>
            </a:r>
          </a:p>
          <a:p>
            <a:r>
              <a:rPr lang="en-US" sz="2400" dirty="0"/>
              <a:t>analyze, plot, describe results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6EC2-6ED9-4768-8137-8BAD0940F363}" type="slidenum">
              <a:rPr lang="en-US"/>
              <a:pPr/>
              <a:t>9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Simulation Experiment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to vary: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average </a:t>
            </a:r>
            <a:r>
              <a:rPr lang="en-US" sz="2400" dirty="0" smtClean="0"/>
              <a:t>request </a:t>
            </a:r>
            <a:r>
              <a:rPr lang="en-US" sz="2400" dirty="0"/>
              <a:t>size </a:t>
            </a:r>
            <a:r>
              <a:rPr lang="en-US" sz="2400" dirty="0" smtClean="0"/>
              <a:t>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distribution of request size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what to measure: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average memory utilization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average search time</a:t>
            </a:r>
          </a:p>
        </p:txBody>
      </p:sp>
    </p:spTree>
    <p:extLst>
      <p:ext uri="{BB962C8B-B14F-4D97-AF65-F5344CB8AC3E}">
        <p14:creationId xmlns:p14="http://schemas.microsoft.com/office/powerpoint/2010/main" val="27154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11294</TotalTime>
  <Words>1067</Words>
  <Application>Microsoft Office PowerPoint</Application>
  <PresentationFormat>On-screen Show (4:3)</PresentationFormat>
  <Paragraphs>220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Project: Main Memory Management</vt:lpstr>
      <vt:lpstr>Assignment</vt:lpstr>
      <vt:lpstr>Variable Partitions (review)</vt:lpstr>
      <vt:lpstr>Linked List Implementation</vt:lpstr>
      <vt:lpstr>Allocation Strategies</vt:lpstr>
      <vt:lpstr>Simulated Main Memory</vt:lpstr>
      <vt:lpstr>The User Interface </vt:lpstr>
      <vt:lpstr>The Simulation Experiment</vt:lpstr>
      <vt:lpstr>The Simulation Experiment</vt:lpstr>
      <vt:lpstr>The Simulation Experiment</vt:lpstr>
      <vt:lpstr>Outline of Driver</vt:lpstr>
      <vt:lpstr>Driver Details</vt:lpstr>
      <vt:lpstr>Outline of Driver</vt:lpstr>
      <vt:lpstr>Driver Details</vt:lpstr>
      <vt:lpstr>Outline of Driver</vt:lpstr>
      <vt:lpstr>Driver Details</vt:lpstr>
      <vt:lpstr>Outline of Experiment</vt:lpstr>
      <vt:lpstr>Outline of Experiment</vt:lpstr>
      <vt:lpstr>How to choose parameters</vt:lpstr>
      <vt:lpstr>Summary of tasks</vt:lpstr>
    </vt:vector>
  </TitlesOfParts>
  <Company>d/c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Processes and Resource Management</dc:title>
  <dc:creator>d/c</dc:creator>
  <cp:lastModifiedBy>Lubomir</cp:lastModifiedBy>
  <cp:revision>76</cp:revision>
  <cp:lastPrinted>2002-04-19T18:41:47Z</cp:lastPrinted>
  <dcterms:created xsi:type="dcterms:W3CDTF">2002-01-27T08:03:41Z</dcterms:created>
  <dcterms:modified xsi:type="dcterms:W3CDTF">2011-09-15T22:11:13Z</dcterms:modified>
</cp:coreProperties>
</file>