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85" r:id="rId2"/>
    <p:sldMasterId id="2147483661" r:id="rId3"/>
  </p:sldMasterIdLst>
  <p:notesMasterIdLst>
    <p:notesMasterId r:id="rId33"/>
  </p:notesMasterIdLst>
  <p:handoutMasterIdLst>
    <p:handoutMasterId r:id="rId34"/>
  </p:handoutMasterIdLst>
  <p:sldIdLst>
    <p:sldId id="342" r:id="rId4"/>
    <p:sldId id="343" r:id="rId5"/>
    <p:sldId id="344" r:id="rId6"/>
    <p:sldId id="345" r:id="rId7"/>
    <p:sldId id="346" r:id="rId8"/>
    <p:sldId id="348" r:id="rId9"/>
    <p:sldId id="349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1" r:id="rId18"/>
    <p:sldId id="362" r:id="rId19"/>
    <p:sldId id="363" r:id="rId20"/>
    <p:sldId id="368" r:id="rId21"/>
    <p:sldId id="369" r:id="rId22"/>
    <p:sldId id="370" r:id="rId23"/>
    <p:sldId id="371" r:id="rId24"/>
    <p:sldId id="372" r:id="rId25"/>
    <p:sldId id="377" r:id="rId26"/>
    <p:sldId id="378" r:id="rId27"/>
    <p:sldId id="364" r:id="rId28"/>
    <p:sldId id="365" r:id="rId29"/>
    <p:sldId id="366" r:id="rId30"/>
    <p:sldId id="367" r:id="rId31"/>
    <p:sldId id="375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AA2"/>
    <a:srgbClr val="00B0F0"/>
    <a:srgbClr val="DD6A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94" autoAdjust="0"/>
  </p:normalViewPr>
  <p:slideViewPr>
    <p:cSldViewPr>
      <p:cViewPr>
        <p:scale>
          <a:sx n="98" d="100"/>
          <a:sy n="98" d="100"/>
        </p:scale>
        <p:origin x="-3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37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04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4400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AFC0E66D-F2C2-46DC-A6A1-21B3593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6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89280A0-D67D-4D09-B5DC-A914C9EB5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1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1571B-8BC0-4F19-852A-C20BDE083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EA54-0CFE-49E2-B5D9-C65E80B7E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85A09-8345-4F7E-B0CB-EFCC25FC9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9283D-B6E3-47F3-9DD4-7615357FD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9C25-82AE-4821-96E0-F86B2983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3B48E-31FF-4A72-B684-8DBC5C69E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A34A0-94FB-4C49-B90A-6229EBFF3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9D98-B411-44BE-A67F-28D0BA8E8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9A8B-0753-44C9-87BC-A7F53384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3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02227-7380-4EFB-967E-C2A518EE5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3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05EE-84A4-46BF-9F52-74BA1BD22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9020-8185-497F-B890-55BFCF186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1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5415-1418-4FE8-9292-91E1CC8C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F7037-22A5-415B-9AA7-48A6CB6FB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31AE8-663B-4C7C-9198-171ADBE3C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4AFE-BAA8-414E-ABA9-B1EA3A3DF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7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6ABB7-68D5-4DE2-A1FF-216DFE117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5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4FF4C-F288-49E6-B6BA-4C5747555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2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E6897-5220-46BD-AA21-08244B3E0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8C65C-F6AA-4570-9664-97A35503B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65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1CE4D-809C-40E1-B687-A9AEF621D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90C75-1B14-4D11-ABBA-F8FF3BF11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17EF0-1F4A-4880-8E25-93F92EBC6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0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6EF91-7059-4A35-BA21-A8DF50BE0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39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B9EE-16BE-4CD7-8B29-42AC924AD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4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4B59D-6361-4E2A-8B72-67611EB07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7CED4-237A-4CBA-A652-D2DF9C360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8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82DC8-2EDB-4912-8B28-7646C474C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712B9-077B-47E5-96FD-3AAE54B0A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22F6-8EB6-435A-9AA8-CEF78E16E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369B-6E12-4C4F-8E7E-DFB1A0C46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0AC8B-4D25-4B95-9606-3064E5255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5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C0BA3-57C6-4ED0-8C41-9B79E180A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D487-487A-45FF-A9DB-E65A0027C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1FB594C0-B367-47A0-A50F-0A654AD11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4C8491-CCD8-4E06-9D65-728AAC943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758FC5-EB5F-4110-9271-04049FAB3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486FC1-4A23-4D91-9099-AE80E98EB68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Project: File System</a:t>
            </a:r>
            <a:br>
              <a:rPr lang="en-US" smtClean="0"/>
            </a:br>
            <a:endParaRPr lang="en-US" sz="360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/>
          <a:p>
            <a:pPr eaLnBrk="1" hangingPunct="1"/>
            <a:r>
              <a:rPr lang="en-US" dirty="0" smtClean="0"/>
              <a:t>Textbook: pages 501-506</a:t>
            </a:r>
          </a:p>
          <a:p>
            <a:pPr eaLnBrk="1" hangingPunct="1"/>
            <a:r>
              <a:rPr lang="en-US" dirty="0" err="1" smtClean="0"/>
              <a:t>Lubomir</a:t>
            </a:r>
            <a:r>
              <a:rPr lang="en-US" dirty="0" smtClean="0"/>
              <a:t> </a:t>
            </a:r>
            <a:r>
              <a:rPr lang="en-US" dirty="0" err="1" smtClean="0"/>
              <a:t>Bic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22152-6B38-44A1-AB66-FA6321A16BBF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Open a file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86200"/>
            <a:ext cx="7924800" cy="2482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search directory to find index of file descriptor 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allocate a free OFT entry (reuse deleted entries)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fill in current position (0) and file descriptor index 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read block 0 of file into the r/w buffer (read-ahead)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return OFT index (j) (or return error)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consider adding a file length field (to simplify checking)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5556250" y="1524000"/>
            <a:ext cx="15986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OFT:</a:t>
            </a: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2057400" y="1371600"/>
            <a:ext cx="210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current position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3352800" y="17526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index</a:t>
            </a:r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rot="10800000" flipV="1">
            <a:off x="3048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 flipV="1">
            <a:off x="2743200" y="2220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Rectangle 10"/>
          <p:cNvSpPr>
            <a:spLocks noChangeArrowheads="1"/>
          </p:cNvSpPr>
          <p:nvPr/>
        </p:nvSpPr>
        <p:spPr bwMode="auto">
          <a:xfrm>
            <a:off x="3352800" y="2743200"/>
            <a:ext cx="609600" cy="5175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/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2743200" y="2743200"/>
            <a:ext cx="609600" cy="5175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/>
          </a:p>
        </p:txBody>
      </p:sp>
      <p:sp>
        <p:nvSpPr>
          <p:cNvPr id="13326" name="Rectangle 12"/>
          <p:cNvSpPr>
            <a:spLocks noChangeArrowheads="1"/>
          </p:cNvSpPr>
          <p:nvPr/>
        </p:nvSpPr>
        <p:spPr bwMode="auto">
          <a:xfrm>
            <a:off x="1296988" y="2743200"/>
            <a:ext cx="1444625" cy="5111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/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1295400" y="2209800"/>
            <a:ext cx="26606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4"/>
          <p:cNvSpPr>
            <a:spLocks noChangeArrowheads="1"/>
          </p:cNvSpPr>
          <p:nvPr/>
        </p:nvSpPr>
        <p:spPr bwMode="auto">
          <a:xfrm>
            <a:off x="1295400" y="3257550"/>
            <a:ext cx="26606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 flipV="1">
            <a:off x="3352800" y="22113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 flipV="1">
            <a:off x="2743200" y="32766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7"/>
          <p:cNvSpPr>
            <a:spLocks noChangeShapeType="1"/>
          </p:cNvSpPr>
          <p:nvPr/>
        </p:nvSpPr>
        <p:spPr bwMode="auto">
          <a:xfrm flipV="1">
            <a:off x="3352800" y="32766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Text Box 18"/>
          <p:cNvSpPr txBox="1">
            <a:spLocks noChangeArrowheads="1"/>
          </p:cNvSpPr>
          <p:nvPr/>
        </p:nvSpPr>
        <p:spPr bwMode="auto">
          <a:xfrm>
            <a:off x="1676400" y="2209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. . .</a:t>
            </a:r>
          </a:p>
        </p:txBody>
      </p:sp>
      <p:sp>
        <p:nvSpPr>
          <p:cNvPr id="13333" name="Text Box 19"/>
          <p:cNvSpPr txBox="1">
            <a:spLocks noChangeArrowheads="1"/>
          </p:cNvSpPr>
          <p:nvPr/>
        </p:nvSpPr>
        <p:spPr bwMode="auto">
          <a:xfrm>
            <a:off x="1676400" y="3200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. . .</a:t>
            </a:r>
          </a:p>
        </p:txBody>
      </p:sp>
      <p:sp>
        <p:nvSpPr>
          <p:cNvPr id="13334" name="Text Box 20"/>
          <p:cNvSpPr txBox="1">
            <a:spLocks noChangeArrowheads="1"/>
          </p:cNvSpPr>
          <p:nvPr/>
        </p:nvSpPr>
        <p:spPr bwMode="auto">
          <a:xfrm>
            <a:off x="990600" y="2743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j:</a:t>
            </a:r>
          </a:p>
        </p:txBody>
      </p:sp>
      <p:sp>
        <p:nvSpPr>
          <p:cNvPr id="13335" name="Text Box 21"/>
          <p:cNvSpPr txBox="1">
            <a:spLocks noChangeArrowheads="1"/>
          </p:cNvSpPr>
          <p:nvPr/>
        </p:nvSpPr>
        <p:spPr bwMode="auto">
          <a:xfrm>
            <a:off x="4191000" y="2743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cs typeface="Times New Roman" pitchFamily="18" charset="0"/>
                <a:sym typeface="Symbol" pitchFamily="18" charset="2"/>
              </a:rPr>
              <a:t></a:t>
            </a:r>
            <a:endParaRPr lang="en-US" b="1">
              <a:cs typeface="Times New Roman" pitchFamily="18" charset="0"/>
            </a:endParaRPr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1219200" y="1752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r/w buffer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00600" y="2209800"/>
            <a:ext cx="2971800" cy="1587500"/>
            <a:chOff x="624" y="1392"/>
            <a:chExt cx="1872" cy="1000"/>
          </a:xfrm>
        </p:grpSpPr>
        <p:sp>
          <p:nvSpPr>
            <p:cNvPr id="13338" name="Line 24"/>
            <p:cNvSpPr>
              <a:spLocks noChangeShapeType="1"/>
            </p:cNvSpPr>
            <p:nvPr/>
          </p:nvSpPr>
          <p:spPr bwMode="auto">
            <a:xfrm flipV="1">
              <a:off x="1728" y="1399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Rectangle 25"/>
            <p:cNvSpPr>
              <a:spLocks noChangeArrowheads="1"/>
            </p:cNvSpPr>
            <p:nvPr/>
          </p:nvSpPr>
          <p:spPr bwMode="auto">
            <a:xfrm>
              <a:off x="2112" y="1728"/>
              <a:ext cx="384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i</a:t>
              </a:r>
            </a:p>
          </p:txBody>
        </p:sp>
        <p:sp>
          <p:nvSpPr>
            <p:cNvPr id="13340" name="Rectangle 26"/>
            <p:cNvSpPr>
              <a:spLocks noChangeArrowheads="1"/>
            </p:cNvSpPr>
            <p:nvPr/>
          </p:nvSpPr>
          <p:spPr bwMode="auto">
            <a:xfrm>
              <a:off x="1728" y="1728"/>
              <a:ext cx="384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13341" name="Rectangle 27"/>
            <p:cNvSpPr>
              <a:spLocks noChangeArrowheads="1"/>
            </p:cNvSpPr>
            <p:nvPr/>
          </p:nvSpPr>
          <p:spPr bwMode="auto">
            <a:xfrm>
              <a:off x="817" y="1728"/>
              <a:ext cx="910" cy="32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block 0</a:t>
              </a:r>
            </a:p>
          </p:txBody>
        </p:sp>
        <p:sp>
          <p:nvSpPr>
            <p:cNvPr id="13342" name="Rectangle 28"/>
            <p:cNvSpPr>
              <a:spLocks noChangeArrowheads="1"/>
            </p:cNvSpPr>
            <p:nvPr/>
          </p:nvSpPr>
          <p:spPr bwMode="auto">
            <a:xfrm>
              <a:off x="816" y="1392"/>
              <a:ext cx="16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29"/>
            <p:cNvSpPr>
              <a:spLocks noChangeArrowheads="1"/>
            </p:cNvSpPr>
            <p:nvPr/>
          </p:nvSpPr>
          <p:spPr bwMode="auto">
            <a:xfrm>
              <a:off x="816" y="2052"/>
              <a:ext cx="16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30"/>
            <p:cNvSpPr>
              <a:spLocks noChangeShapeType="1"/>
            </p:cNvSpPr>
            <p:nvPr/>
          </p:nvSpPr>
          <p:spPr bwMode="auto">
            <a:xfrm flipV="1">
              <a:off x="2112" y="139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31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32"/>
            <p:cNvSpPr>
              <a:spLocks noChangeShapeType="1"/>
            </p:cNvSpPr>
            <p:nvPr/>
          </p:nvSpPr>
          <p:spPr bwMode="auto">
            <a:xfrm flipV="1">
              <a:off x="2112" y="2064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Text Box 33"/>
            <p:cNvSpPr txBox="1">
              <a:spLocks noChangeArrowheads="1"/>
            </p:cNvSpPr>
            <p:nvPr/>
          </p:nvSpPr>
          <p:spPr bwMode="auto">
            <a:xfrm>
              <a:off x="1056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cs typeface="Times New Roman" pitchFamily="18" charset="0"/>
                </a:rPr>
                <a:t>. . .</a:t>
              </a:r>
            </a:p>
          </p:txBody>
        </p:sp>
        <p:sp>
          <p:nvSpPr>
            <p:cNvPr id="13348" name="Text Box 34"/>
            <p:cNvSpPr txBox="1">
              <a:spLocks noChangeArrowheads="1"/>
            </p:cNvSpPr>
            <p:nvPr/>
          </p:nvSpPr>
          <p:spPr bwMode="auto">
            <a:xfrm>
              <a:off x="1056" y="20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cs typeface="Times New Roman" pitchFamily="18" charset="0"/>
                </a:rPr>
                <a:t>. . .</a:t>
              </a:r>
            </a:p>
          </p:txBody>
        </p:sp>
        <p:sp>
          <p:nvSpPr>
            <p:cNvPr id="13349" name="Text Box 35"/>
            <p:cNvSpPr txBox="1">
              <a:spLocks noChangeArrowheads="1"/>
            </p:cNvSpPr>
            <p:nvPr/>
          </p:nvSpPr>
          <p:spPr bwMode="auto">
            <a:xfrm>
              <a:off x="624" y="17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cs typeface="Times New Roman" pitchFamily="18" charset="0"/>
                </a:rPr>
                <a:t>j: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40FA-28AB-46F7-B67F-E2413119E16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3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F17BD4-EFD5-4425-B7F4-53E932483CD6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Close a file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write buffer to disk</a:t>
            </a:r>
          </a:p>
          <a:p>
            <a:pPr eaLnBrk="1" hangingPunct="1"/>
            <a:r>
              <a:rPr lang="en-US" sz="2400" dirty="0" smtClean="0"/>
              <a:t>update file length in descriptor</a:t>
            </a:r>
          </a:p>
          <a:p>
            <a:pPr eaLnBrk="1" hangingPunct="1"/>
            <a:r>
              <a:rPr lang="en-US" sz="2400" dirty="0" smtClean="0"/>
              <a:t>free OFT entry</a:t>
            </a:r>
          </a:p>
          <a:p>
            <a:pPr eaLnBrk="1" hangingPunct="1"/>
            <a:r>
              <a:rPr lang="en-US" sz="2400" dirty="0" smtClean="0"/>
              <a:t>return status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B10F0B-AF2C-4F76-B617-5447F028E01C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Read an (open) file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49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compute position in the r/w buffer</a:t>
            </a:r>
          </a:p>
          <a:p>
            <a:pPr eaLnBrk="1" hangingPunct="1"/>
            <a:r>
              <a:rPr lang="en-US" sz="2400" dirty="0" smtClean="0"/>
              <a:t>copy from buffer to memory until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 smtClean="0"/>
              <a:t>desired count or end of file is reached: </a:t>
            </a:r>
          </a:p>
          <a:p>
            <a:pPr lvl="2" eaLnBrk="1" hangingPunct="1"/>
            <a:r>
              <a:rPr lang="en-US" dirty="0" smtClean="0"/>
              <a:t>update current position, return status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 smtClean="0"/>
              <a:t>end of buffer is reached</a:t>
            </a:r>
          </a:p>
          <a:p>
            <a:pPr lvl="2" eaLnBrk="1" hangingPunct="1"/>
            <a:r>
              <a:rPr lang="en-US" dirty="0" smtClean="0"/>
              <a:t>write the buffer to disk</a:t>
            </a:r>
          </a:p>
          <a:p>
            <a:pPr lvl="2" eaLnBrk="1" hangingPunct="1"/>
            <a:r>
              <a:rPr lang="en-US" dirty="0" smtClean="0"/>
              <a:t>read the next block</a:t>
            </a:r>
          </a:p>
          <a:p>
            <a:pPr lvl="2" eaLnBrk="1" hangingPunct="1"/>
            <a:r>
              <a:rPr lang="en-US" dirty="0" smtClean="0"/>
              <a:t>continue copying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40FA-28AB-46F7-B67F-E2413119E16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D5B48F-7F7B-4C5E-A719-7B778EF34E5B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Write a file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compute position in the r/w buffer</a:t>
            </a:r>
          </a:p>
          <a:p>
            <a:pPr eaLnBrk="1" hangingPunct="1"/>
            <a:r>
              <a:rPr lang="en-US" sz="2400" dirty="0" smtClean="0"/>
              <a:t>copy from memory into buffer until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 smtClean="0"/>
              <a:t>desired count or end of file is reached: </a:t>
            </a:r>
          </a:p>
          <a:p>
            <a:pPr lvl="2" eaLnBrk="1" hangingPunct="1"/>
            <a:r>
              <a:rPr lang="en-US" dirty="0" smtClean="0"/>
              <a:t>update current pos, return status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 smtClean="0"/>
              <a:t>end of buffer is reached</a:t>
            </a:r>
          </a:p>
          <a:p>
            <a:pPr lvl="2" eaLnBrk="1" hangingPunct="1"/>
            <a:r>
              <a:rPr lang="en-US" dirty="0" smtClean="0"/>
              <a:t>if block does not exist yet (file is expanding):</a:t>
            </a:r>
          </a:p>
          <a:p>
            <a:pPr lvl="3" eaLnBrk="1" hangingPunct="1"/>
            <a:r>
              <a:rPr lang="en-US" sz="2400" dirty="0" smtClean="0"/>
              <a:t>allocate new block  (search and update bit map)</a:t>
            </a:r>
          </a:p>
          <a:p>
            <a:pPr lvl="3" eaLnBrk="1" hangingPunct="1"/>
            <a:r>
              <a:rPr lang="en-US" sz="2400" dirty="0" smtClean="0"/>
              <a:t>update file descriptor with new block number</a:t>
            </a:r>
          </a:p>
          <a:p>
            <a:pPr lvl="2" eaLnBrk="1" hangingPunct="1"/>
            <a:r>
              <a:rPr lang="en-US" dirty="0" smtClean="0"/>
              <a:t>write the buffer to disk block</a:t>
            </a:r>
          </a:p>
          <a:p>
            <a:pPr lvl="2" eaLnBrk="1" hangingPunct="1"/>
            <a:r>
              <a:rPr lang="en-US" dirty="0" smtClean="0"/>
              <a:t>continue copying</a:t>
            </a:r>
          </a:p>
          <a:p>
            <a:pPr lvl="1" eaLnBrk="1" hangingPunct="1"/>
            <a:r>
              <a:rPr lang="en-US" sz="2400" dirty="0" smtClean="0"/>
              <a:t>update file length in descriptor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750052-6700-4127-92B0-4986885C2DC7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Seek in a file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if the new position is not within the current block</a:t>
            </a:r>
          </a:p>
          <a:p>
            <a:pPr lvl="1" eaLnBrk="1" hangingPunct="1"/>
            <a:r>
              <a:rPr lang="en-US" sz="2400" dirty="0" smtClean="0"/>
              <a:t>write the buffer to disk</a:t>
            </a:r>
          </a:p>
          <a:p>
            <a:pPr lvl="1" eaLnBrk="1" hangingPunct="1"/>
            <a:r>
              <a:rPr lang="en-US" sz="2400" dirty="0" smtClean="0"/>
              <a:t>read the new block</a:t>
            </a:r>
          </a:p>
          <a:p>
            <a:pPr eaLnBrk="1" hangingPunct="1"/>
            <a:r>
              <a:rPr lang="en-US" sz="2400" dirty="0" smtClean="0"/>
              <a:t>set the current position to the new position</a:t>
            </a:r>
          </a:p>
          <a:p>
            <a:pPr eaLnBrk="1" hangingPunct="1"/>
            <a:r>
              <a:rPr lang="en-US" sz="2400" dirty="0" smtClean="0"/>
              <a:t>return status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A04188-3760-44E5-80C4-FC301FED21E0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the directory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read directory file</a:t>
            </a:r>
          </a:p>
          <a:p>
            <a:pPr eaLnBrk="1" hangingPunct="1"/>
            <a:r>
              <a:rPr lang="en-US" sz="2400" dirty="0" smtClean="0"/>
              <a:t>for each non-empty entry print file 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3D79E2-1C7E-449F-884B-F0ECACE51FAC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Bit Map (pg 217)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558088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BM size: # of bits needed = # of </a:t>
            </a:r>
            <a:r>
              <a:rPr lang="en-US" sz="2400" dirty="0" err="1" smtClean="0"/>
              <a:t>ldisk</a:t>
            </a:r>
            <a:r>
              <a:rPr lang="en-US" sz="2400" dirty="0" smtClean="0"/>
              <a:t> blocks</a:t>
            </a:r>
          </a:p>
          <a:p>
            <a:pPr eaLnBrk="1" hangingPunct="1"/>
            <a:r>
              <a:rPr lang="en-US" sz="2400" dirty="0" smtClean="0"/>
              <a:t>represent bit map as an array of </a:t>
            </a:r>
            <a:r>
              <a:rPr lang="en-US" sz="2400" dirty="0" err="1" smtClean="0"/>
              <a:t>int</a:t>
            </a:r>
            <a:r>
              <a:rPr lang="en-US" sz="2400" dirty="0" smtClean="0"/>
              <a:t> (32 bits each): </a:t>
            </a:r>
            <a:r>
              <a:rPr lang="en-US" sz="2400" dirty="0" smtClean="0">
                <a:latin typeface="Courier New" pitchFamily="49" charset="0"/>
              </a:rPr>
              <a:t>BM[n]</a:t>
            </a:r>
          </a:p>
          <a:p>
            <a:pPr eaLnBrk="1" hangingPunct="1"/>
            <a:r>
              <a:rPr lang="en-US" sz="2400" b="1" dirty="0" smtClean="0"/>
              <a:t>How to set, reset, and search for bits in BM?</a:t>
            </a:r>
          </a:p>
          <a:p>
            <a:pPr eaLnBrk="1" hangingPunct="1"/>
            <a:r>
              <a:rPr lang="en-US" sz="2400" dirty="0" smtClean="0"/>
              <a:t>prepare a mask array: MASK[32] </a:t>
            </a:r>
          </a:p>
          <a:p>
            <a:pPr lvl="1" eaLnBrk="1" hangingPunct="1"/>
            <a:r>
              <a:rPr lang="en-US" sz="2400" dirty="0" smtClean="0"/>
              <a:t>diagonal contains “1”, all other fields are “0”</a:t>
            </a:r>
          </a:p>
          <a:p>
            <a:pPr lvl="1" eaLnBrk="1" hangingPunct="1"/>
            <a:r>
              <a:rPr lang="en-US" sz="2400" dirty="0" smtClean="0"/>
              <a:t>use bit operations (bitwise or/and) to manipulate bits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8254F1-1811-4B0A-AD64-08A8E2CAA5E6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The Bit 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558088" cy="4048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ourier New" pitchFamily="49" charset="0"/>
              </a:rPr>
              <a:t>MASK (assume 16 bits only)</a:t>
            </a:r>
          </a:p>
        </p:txBody>
      </p:sp>
      <p:graphicFrame>
        <p:nvGraphicFramePr>
          <p:cNvPr id="118825" name="Group 41"/>
          <p:cNvGraphicFramePr>
            <a:graphicFrameLocks noGrp="1"/>
          </p:cNvGraphicFramePr>
          <p:nvPr>
            <p:ph sz="half" idx="2"/>
          </p:nvPr>
        </p:nvGraphicFramePr>
        <p:xfrm>
          <a:off x="2286000" y="1676400"/>
          <a:ext cx="1944687" cy="2576513"/>
        </p:xfrm>
        <a:graphic>
          <a:graphicData uri="http://schemas.openxmlformats.org/drawingml/2006/table">
            <a:tbl>
              <a:tblPr/>
              <a:tblGrid>
                <a:gridCol w="576262"/>
                <a:gridCol w="1368425"/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   …    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6" name="Rectangle 37"/>
          <p:cNvSpPr>
            <a:spLocks noChangeArrowheads="1"/>
          </p:cNvSpPr>
          <p:nvPr/>
        </p:nvSpPr>
        <p:spPr bwMode="auto">
          <a:xfrm>
            <a:off x="533400" y="4572000"/>
            <a:ext cx="75580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6"/>
                </a:solidFill>
              </a:rPr>
              <a:t>to set bit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of BM[j] to “1</a:t>
            </a:r>
            <a:r>
              <a:rPr lang="en-US" dirty="0" smtClean="0">
                <a:solidFill>
                  <a:schemeClr val="accent6"/>
                </a:solidFill>
              </a:rPr>
              <a:t>”:</a:t>
            </a:r>
          </a:p>
          <a:p>
            <a:pPr marL="1257300" lvl="2" indent="-342900">
              <a:spcBef>
                <a:spcPct val="50000"/>
              </a:spcBef>
            </a:pPr>
            <a:r>
              <a:rPr lang="en-US" dirty="0" smtClean="0">
                <a:solidFill>
                  <a:schemeClr val="accent6"/>
                </a:solidFill>
              </a:rPr>
              <a:t>BM[j</a:t>
            </a:r>
            <a:r>
              <a:rPr lang="en-US" dirty="0">
                <a:solidFill>
                  <a:schemeClr val="accent6"/>
                </a:solidFill>
              </a:rPr>
              <a:t>] = BM[j] | MASK[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DB66B8-A004-4E97-8EE8-F3A7C16A401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Assignment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4744"/>
            <a:ext cx="7772400" cy="1296144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Design and implement a simple file system using </a:t>
            </a:r>
            <a:r>
              <a:rPr lang="en-US" sz="2400" dirty="0" err="1" smtClean="0"/>
              <a:t>ldisk</a:t>
            </a:r>
            <a:r>
              <a:rPr lang="en-US" sz="2400" dirty="0" smtClean="0"/>
              <a:t> (a file to emulate a physical disk)</a:t>
            </a:r>
          </a:p>
          <a:p>
            <a:pPr eaLnBrk="1" hangingPunct="1"/>
            <a:r>
              <a:rPr lang="en-US" sz="2400" dirty="0" smtClean="0"/>
              <a:t>Overall organization: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447800" y="2590800"/>
            <a:ext cx="6553200" cy="831000"/>
            <a:chOff x="2057400" y="4172472"/>
            <a:chExt cx="5333999" cy="564104"/>
          </a:xfrm>
        </p:grpSpPr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4290237" y="4172472"/>
              <a:ext cx="1249744" cy="564102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b="1" dirty="0" smtClean="0"/>
                <a:t>File</a:t>
              </a:r>
              <a:endParaRPr lang="en-US" b="1" dirty="0"/>
            </a:p>
            <a:p>
              <a:pPr algn="ctr" eaLnBrk="1" hangingPunct="1"/>
              <a:r>
                <a:rPr lang="en-US" b="1" dirty="0"/>
                <a:t>System</a:t>
              </a: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026887" y="4172474"/>
              <a:ext cx="1364512" cy="564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dirty="0"/>
                <a:t>I/O System</a:t>
              </a:r>
            </a:p>
            <a:p>
              <a:pPr algn="ctr" eaLnBrk="1" hangingPunct="1"/>
              <a:r>
                <a:rPr lang="en-US" dirty="0" smtClean="0"/>
                <a:t>(</a:t>
              </a:r>
              <a:r>
                <a:rPr lang="en-US" dirty="0" err="1" smtClean="0"/>
                <a:t>ldisk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057400" y="4275926"/>
              <a:ext cx="692150" cy="31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user</a:t>
              </a:r>
            </a:p>
          </p:txBody>
        </p:sp>
        <p:cxnSp>
          <p:nvCxnSpPr>
            <p:cNvPr id="3081" name="AutoShape 10"/>
            <p:cNvCxnSpPr>
              <a:cxnSpLocks noChangeShapeType="1"/>
              <a:stCxn id="28" idx="3"/>
              <a:endCxn id="3078" idx="1"/>
            </p:cNvCxnSpPr>
            <p:nvPr/>
          </p:nvCxnSpPr>
          <p:spPr bwMode="auto">
            <a:xfrm flipV="1">
              <a:off x="3752003" y="4454524"/>
              <a:ext cx="53823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" name="AutoShape 11"/>
            <p:cNvCxnSpPr>
              <a:cxnSpLocks noChangeShapeType="1"/>
              <a:stCxn id="3078" idx="3"/>
              <a:endCxn id="3079" idx="1"/>
            </p:cNvCxnSpPr>
            <p:nvPr/>
          </p:nvCxnSpPr>
          <p:spPr bwMode="auto">
            <a:xfrm>
              <a:off x="5539981" y="4454524"/>
              <a:ext cx="4869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801679" y="4306962"/>
              <a:ext cx="950324" cy="313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dirty="0" smtClean="0"/>
                <a:t>driver</a:t>
              </a:r>
              <a:endParaRPr lang="en-US" dirty="0"/>
            </a:p>
          </p:txBody>
        </p:sp>
        <p:cxnSp>
          <p:nvCxnSpPr>
            <p:cNvPr id="38" name="AutoShape 10"/>
            <p:cNvCxnSpPr>
              <a:cxnSpLocks noChangeShapeType="1"/>
              <a:endCxn id="28" idx="1"/>
            </p:cNvCxnSpPr>
            <p:nvPr/>
          </p:nvCxnSpPr>
          <p:spPr bwMode="auto">
            <a:xfrm flipV="1">
              <a:off x="2615609" y="4463658"/>
              <a:ext cx="1860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7800" y="3657600"/>
            <a:ext cx="28803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6"/>
                </a:solidFill>
              </a:rPr>
              <a:t>Input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solidFill>
                  <a:schemeClr val="accent6"/>
                </a:solidFill>
                <a:latin typeface="Courier New"/>
              </a:rPr>
              <a:t>cr</a:t>
            </a:r>
            <a:r>
              <a:rPr lang="en-US" kern="0" dirty="0" smtClean="0">
                <a:solidFill>
                  <a:schemeClr val="accent6"/>
                </a:solidFill>
                <a:latin typeface="Courier New"/>
              </a:rPr>
              <a:t> foo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chemeClr val="accent6"/>
                </a:solidFill>
                <a:latin typeface="Courier New"/>
              </a:rPr>
              <a:t>op foo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solidFill>
                  <a:schemeClr val="accent6"/>
                </a:solidFill>
                <a:latin typeface="Courier New"/>
              </a:rPr>
              <a:t>wr</a:t>
            </a:r>
            <a:r>
              <a:rPr lang="en-US" kern="0" dirty="0" smtClean="0">
                <a:solidFill>
                  <a:schemeClr val="accent6"/>
                </a:solidFill>
                <a:latin typeface="Courier New"/>
              </a:rPr>
              <a:t> 1 y 10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solidFill>
                  <a:schemeClr val="accent6"/>
                </a:solidFill>
                <a:latin typeface="Courier New"/>
              </a:rPr>
              <a:t>sk</a:t>
            </a:r>
            <a:r>
              <a:rPr lang="en-US" kern="0" dirty="0" smtClean="0">
                <a:solidFill>
                  <a:schemeClr val="accent6"/>
                </a:solidFill>
                <a:latin typeface="Courier New"/>
              </a:rPr>
              <a:t> 1 0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solidFill>
                  <a:schemeClr val="accent6"/>
                </a:solidFill>
                <a:latin typeface="Courier New"/>
              </a:rPr>
              <a:t>rd</a:t>
            </a:r>
            <a:r>
              <a:rPr lang="en-US" kern="0" dirty="0" smtClean="0">
                <a:solidFill>
                  <a:schemeClr val="accent6"/>
                </a:solidFill>
                <a:latin typeface="Courier New"/>
              </a:rPr>
              <a:t> 1 3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191000" y="3657600"/>
            <a:ext cx="3880418" cy="26594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chemeClr val="accent6"/>
                </a:solidFill>
              </a:rPr>
              <a:t>Output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err="1" smtClean="0">
                <a:solidFill>
                  <a:schemeClr val="accent6"/>
                </a:solidFill>
                <a:latin typeface="Courier New"/>
              </a:rPr>
              <a:t>foo</a:t>
            </a:r>
            <a:r>
              <a:rPr lang="en-US" sz="2400" kern="0" dirty="0" smtClean="0">
                <a:solidFill>
                  <a:schemeClr val="accent6"/>
                </a:solidFill>
                <a:latin typeface="Courier New"/>
              </a:rPr>
              <a:t> created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err="1" smtClean="0">
                <a:solidFill>
                  <a:schemeClr val="accent6"/>
                </a:solidFill>
                <a:latin typeface="Courier New"/>
              </a:rPr>
              <a:t>foo</a:t>
            </a:r>
            <a:r>
              <a:rPr lang="en-US" sz="2400" kern="0" dirty="0" smtClean="0">
                <a:solidFill>
                  <a:schemeClr val="accent6"/>
                </a:solidFill>
                <a:latin typeface="Courier New"/>
              </a:rPr>
              <a:t> opened 1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solidFill>
                  <a:schemeClr val="accent6"/>
                </a:solidFill>
                <a:latin typeface="Courier New"/>
              </a:rPr>
              <a:t>10 bytes written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solidFill>
                  <a:schemeClr val="accent6"/>
                </a:solidFill>
                <a:latin typeface="Courier New"/>
              </a:rPr>
              <a:t>position is 0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err="1" smtClean="0">
                <a:solidFill>
                  <a:schemeClr val="accent6"/>
                </a:solidFill>
                <a:latin typeface="Courier New"/>
              </a:rPr>
              <a:t>yyy</a:t>
            </a:r>
            <a:endParaRPr lang="en-US" sz="2400" kern="0" dirty="0" smtClean="0">
              <a:solidFill>
                <a:schemeClr val="accent6"/>
              </a:solidFill>
              <a:latin typeface="Courier New"/>
            </a:endParaRPr>
          </a:p>
          <a:p>
            <a:pPr>
              <a:spcBef>
                <a:spcPts val="0"/>
              </a:spcBef>
            </a:pPr>
            <a:endParaRPr lang="en-US" sz="240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96222E-C88D-481B-B78F-C7E276559248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Bit Map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how to create MASK?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MASK[0] = 0x8000   (1000 0000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MASK[1] = 0x4000   (0100 0000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MASK[2] = 0x2000   (0010 0000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MASK[3] = 0x1000   (0001 0000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MASK[4] = 0x0800   (0000 1000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MASK[15] = 0x0001   (0000 0000 0000 0001)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/>
              <a:t>another approach: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MASK[15] = 1;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</a:t>
            </a:r>
            <a:r>
              <a:rPr lang="en-US" sz="2400" dirty="0" err="1" smtClean="0"/>
              <a:t>i</a:t>
            </a:r>
            <a:r>
              <a:rPr lang="en-US" sz="2400" dirty="0" smtClean="0"/>
              <a:t>] = MASK[i+1] &lt;&lt;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0A4589-B5AD-42F7-AE95-DC21E7D457F4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Bit Map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to set a bit to “0”: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create MASK2, where MASK2[</a:t>
            </a:r>
            <a:r>
              <a:rPr lang="en-US" sz="2400" dirty="0" err="1" smtClean="0"/>
              <a:t>i</a:t>
            </a:r>
            <a:r>
              <a:rPr lang="en-US" sz="2400" dirty="0" smtClean="0"/>
              <a:t>] = ~MASK[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dirty="0" smtClean="0"/>
              <a:t>e.g., 0010 0000 0000 0000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1101 1111 1111 1111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set bit </a:t>
            </a:r>
            <a:r>
              <a:rPr lang="en-US" sz="2400" dirty="0" err="1" smtClean="0"/>
              <a:t>i</a:t>
            </a:r>
            <a:r>
              <a:rPr lang="en-US" sz="2400" dirty="0" smtClean="0"/>
              <a:t> of BM[j] to “0”: 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dirty="0" smtClean="0"/>
              <a:t>BM[j] = BM[j] &amp; MASK2[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198368-E461-4DE0-A727-DF8565C8606A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Bit Map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to search for a bit equal to “0” in BM: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 …          /* search BM from the beginning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for (j=0; …    /* check each bit in BM[</a:t>
            </a:r>
            <a:r>
              <a:rPr lang="en-US" dirty="0" err="1" smtClean="0"/>
              <a:t>i</a:t>
            </a:r>
            <a:r>
              <a:rPr lang="en-US" dirty="0" smtClean="0"/>
              <a:t>] for “0”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test = BM[</a:t>
            </a:r>
            <a:r>
              <a:rPr lang="en-US" sz="2400" dirty="0" err="1" smtClean="0"/>
              <a:t>i</a:t>
            </a:r>
            <a:r>
              <a:rPr lang="en-US" sz="2400" dirty="0" smtClean="0"/>
              <a:t>] &amp; MASK[j])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if (test == 0) then 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		bit j of BM[</a:t>
            </a:r>
            <a:r>
              <a:rPr lang="en-US" sz="2400" dirty="0" err="1" smtClean="0"/>
              <a:t>i</a:t>
            </a:r>
            <a:r>
              <a:rPr lang="en-US" sz="2400" dirty="0" smtClean="0"/>
              <a:t>] is “0”; 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		stop search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dirty="0" smtClean="0"/>
              <a:t>Disk and FS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06680" cy="504326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err="1" smtClean="0"/>
              <a:t>ldisk</a:t>
            </a:r>
            <a:r>
              <a:rPr lang="en-US" sz="2400" dirty="0"/>
              <a:t>: </a:t>
            </a:r>
            <a:r>
              <a:rPr lang="en-US" sz="2400" dirty="0" smtClean="0"/>
              <a:t>64 blocks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block = 64 B =16 integer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block 0 holds bitmap: 64 bits (one per block) = 2 integers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Q: how many blocks to reserve for descriptors?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descriptor: 4 integers (file length plus 3 block #s)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number of descriptors depends on directory size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each directory entry: 2 integers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file name: maximum 4 chars, no extension (=1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descriptor index: 1 integer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directory size = 3 blocks = 3*64 B = 48 integers                 = 24 entries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24 descriptors = 24*4 = 96 integers = 6 blocks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95444-3DC5-4DCC-8E96-C2F447A2074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0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dirty="0" smtClean="0"/>
              <a:t>Disk and FS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0668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 smtClean="0">
                <a:solidFill>
                  <a:schemeClr val="accent6"/>
                </a:solidFill>
              </a:rPr>
              <a:t>ldisk</a:t>
            </a:r>
            <a:r>
              <a:rPr lang="en-US" sz="2400" dirty="0" smtClean="0">
                <a:solidFill>
                  <a:schemeClr val="accent6"/>
                </a:solidFill>
              </a:rPr>
              <a:t> can be saved into a text file at any point with the </a:t>
            </a:r>
            <a:r>
              <a:rPr lang="en-US" sz="2400" dirty="0" err="1" smtClean="0">
                <a:solidFill>
                  <a:schemeClr val="accent6"/>
                </a:solidFill>
              </a:rPr>
              <a:t>sv</a:t>
            </a:r>
            <a:r>
              <a:rPr lang="en-US" sz="2400" dirty="0" smtClean="0">
                <a:solidFill>
                  <a:schemeClr val="accent6"/>
                </a:solidFill>
              </a:rPr>
              <a:t> 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 smtClean="0">
                <a:solidFill>
                  <a:schemeClr val="accent6"/>
                </a:solidFill>
              </a:rPr>
              <a:t>ldisk</a:t>
            </a:r>
            <a:r>
              <a:rPr lang="en-US" sz="2400" dirty="0" smtClean="0">
                <a:solidFill>
                  <a:schemeClr val="accent6"/>
                </a:solidFill>
              </a:rPr>
              <a:t> can be restored from a previously saved text file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accent6"/>
                </a:solidFill>
              </a:rPr>
              <a:t>a new empty </a:t>
            </a:r>
            <a:r>
              <a:rPr lang="en-US" sz="2400" dirty="0" err="1" smtClean="0">
                <a:solidFill>
                  <a:schemeClr val="accent6"/>
                </a:solidFill>
              </a:rPr>
              <a:t>ldisk</a:t>
            </a:r>
            <a:r>
              <a:rPr lang="en-US" sz="2400" dirty="0" smtClean="0">
                <a:solidFill>
                  <a:schemeClr val="accent6"/>
                </a:solidFill>
              </a:rPr>
              <a:t> is created if no saved file is given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accent6"/>
                </a:solidFill>
              </a:rPr>
              <a:t>it consists of 64 blocks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accent6"/>
                </a:solidFill>
              </a:rPr>
              <a:t>block 0 contains the initial bitmap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accent6"/>
                </a:solidFill>
              </a:rPr>
              <a:t>next  6 blocks contain the descriptor slots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accent6"/>
                </a:solidFill>
              </a:rPr>
              <a:t>slot 0 describes the empty directory</a:t>
            </a:r>
          </a:p>
          <a:p>
            <a:r>
              <a:rPr lang="en-US" sz="2400" dirty="0" smtClean="0"/>
              <a:t>directory is opened automatically with init (OFT index = 0) </a:t>
            </a:r>
          </a:p>
          <a:p>
            <a:r>
              <a:rPr lang="en-US" sz="2400" dirty="0" smtClean="0"/>
              <a:t>OFT has 4 entries: directory plus up to 3 other open files</a:t>
            </a:r>
          </a:p>
          <a:p>
            <a:r>
              <a:rPr lang="en-US" sz="2400" dirty="0" smtClean="0"/>
              <a:t>all files (including directory) must close with </a:t>
            </a:r>
            <a:r>
              <a:rPr lang="en-US" sz="2400" dirty="0" err="1" smtClean="0"/>
              <a:t>sv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95444-3DC5-4DCC-8E96-C2F447A20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0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FF4AA1-2A9F-4788-BFAE-C1AA99CFF7B1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Testing shell (driver)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develop testing shell:</a:t>
            </a:r>
          </a:p>
          <a:p>
            <a:pPr lvl="1" eaLnBrk="1" hangingPunct="1"/>
            <a:r>
              <a:rPr lang="en-US" sz="2400" dirty="0" smtClean="0"/>
              <a:t>repeatedly accept command (e.g. </a:t>
            </a:r>
            <a:r>
              <a:rPr lang="en-US" sz="2400" dirty="0" err="1" smtClean="0">
                <a:latin typeface="Courier New" pitchFamily="49" charset="0"/>
              </a:rPr>
              <a:t>cr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abc</a:t>
            </a:r>
            <a:r>
              <a:rPr lang="en-US" sz="2400" dirty="0" smtClean="0"/>
              <a:t>) from a file</a:t>
            </a:r>
          </a:p>
          <a:p>
            <a:pPr lvl="1" eaLnBrk="1" hangingPunct="1"/>
            <a:r>
              <a:rPr lang="en-US" sz="2400" dirty="0" smtClean="0"/>
              <a:t>invoke corresponding FS function (e.g. </a:t>
            </a:r>
            <a:r>
              <a:rPr lang="en-US" sz="2400" dirty="0" smtClean="0">
                <a:latin typeface="Courier New" pitchFamily="49" charset="0"/>
              </a:rPr>
              <a:t>create(</a:t>
            </a:r>
            <a:r>
              <a:rPr lang="en-US" sz="2400" dirty="0" err="1" smtClean="0">
                <a:latin typeface="Courier New" pitchFamily="49" charset="0"/>
              </a:rPr>
              <a:t>abc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write status/data to an output file</a:t>
            </a:r>
          </a:p>
          <a:p>
            <a:pPr marL="857250" lvl="2" indent="0" eaLnBrk="1" hangingPunct="1">
              <a:buNone/>
            </a:pPr>
            <a:r>
              <a:rPr lang="en-US" dirty="0" smtClean="0"/>
              <a:t>(e.g. </a:t>
            </a:r>
            <a:r>
              <a:rPr lang="en-US" dirty="0" err="1" smtClean="0">
                <a:latin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</a:rPr>
              <a:t> created</a:t>
            </a:r>
            <a:r>
              <a:rPr lang="en-US" dirty="0" smtClean="0"/>
              <a:t> or </a:t>
            </a:r>
            <a:r>
              <a:rPr lang="en-US" dirty="0">
                <a:latin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</a:rPr>
              <a:t>rror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sz="2400" dirty="0" smtClean="0"/>
              <a:t>project will be tested using an input file containing multiple test sequences, each starting with the command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+mj-lt"/>
                <a:cs typeface="Courier New" pitchFamily="49" charset="0"/>
              </a:rPr>
              <a:t> (initialize or restore disk)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5F7483-E31D-4B39-ABE7-29C56CFD2F6C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Shell commands and Output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8206680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6"/>
                </a:solidFill>
                <a:latin typeface="Courier New" pitchFamily="49" charset="0"/>
              </a:rPr>
              <a:t>cr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 &lt;name&gt;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/>
                </a:solidFill>
              </a:rPr>
              <a:t>Output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: &lt;name&gt; created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de &lt;name&gt;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Output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: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&lt;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name&gt;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destroyed</a:t>
            </a:r>
            <a:endParaRPr lang="en-US" sz="2400" dirty="0">
              <a:solidFill>
                <a:schemeClr val="accent6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op &lt;name&gt;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Output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: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&lt;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name&gt;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opened &lt;index&gt;</a:t>
            </a:r>
            <a:endParaRPr lang="en-US" sz="2400" dirty="0">
              <a:solidFill>
                <a:schemeClr val="accent6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cl &lt;index&gt;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Output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: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&lt;index&gt; closed</a:t>
            </a:r>
            <a:endParaRPr lang="en-US" sz="2400" dirty="0">
              <a:solidFill>
                <a:schemeClr val="accent6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6"/>
                </a:solidFill>
                <a:latin typeface="Courier New" pitchFamily="49" charset="0"/>
              </a:rPr>
              <a:t>rd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 &lt;index&gt; &lt;count&gt;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Output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: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&lt;xx...x&gt;</a:t>
            </a:r>
            <a:endParaRPr lang="en-US" sz="2400" dirty="0">
              <a:solidFill>
                <a:schemeClr val="accent6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6"/>
                </a:solidFill>
                <a:latin typeface="Courier New" pitchFamily="49" charset="0"/>
              </a:rPr>
              <a:t>wr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 &lt;index&gt; &lt;char&gt; &lt;count&gt;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Output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: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&lt;count&gt; bytes written</a:t>
            </a:r>
            <a:endParaRPr lang="en-US" sz="2400" dirty="0">
              <a:solidFill>
                <a:schemeClr val="accent6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5F7483-E31D-4B39-ABE7-29C56CFD2F6C}" type="slidenum">
              <a:rPr lang="en-US" sz="1400"/>
              <a:pPr eaLnBrk="1" hangingPunct="1"/>
              <a:t>27</a:t>
            </a:fld>
            <a:endParaRPr lang="en-US" sz="1400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Shell commands and Output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350696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6"/>
                </a:solidFill>
                <a:latin typeface="Courier New" pitchFamily="49" charset="0"/>
              </a:rPr>
              <a:t>sk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 &lt;index&gt; &lt;</a:t>
            </a:r>
            <a:r>
              <a:rPr lang="en-US" sz="2400" dirty="0" err="1" smtClean="0">
                <a:solidFill>
                  <a:schemeClr val="accent6"/>
                </a:solidFill>
                <a:latin typeface="Courier New" pitchFamily="49" charset="0"/>
              </a:rPr>
              <a:t>pos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Output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: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position is &lt;pos&gt;</a:t>
            </a:r>
            <a:endParaRPr lang="en-US" sz="2400" dirty="0">
              <a:solidFill>
                <a:schemeClr val="accent6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6"/>
                </a:solidFill>
                <a:latin typeface="Courier New" pitchFamily="49" charset="0"/>
              </a:rPr>
              <a:t>dr</a:t>
            </a:r>
            <a:endParaRPr lang="en-US" sz="2400" dirty="0" smtClean="0">
              <a:solidFill>
                <a:schemeClr val="accent6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Output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: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&lt;file0&gt; </a:t>
            </a:r>
            <a:r>
              <a:rPr lang="en-US" sz="2400" smtClean="0">
                <a:solidFill>
                  <a:schemeClr val="accent6"/>
                </a:solidFill>
                <a:latin typeface="Courier New" pitchFamily="49" charset="0"/>
              </a:rPr>
              <a:t>&lt;</a:t>
            </a:r>
            <a:r>
              <a:rPr lang="en-US" sz="2400" smtClean="0">
                <a:solidFill>
                  <a:schemeClr val="accent6"/>
                </a:solidFill>
                <a:latin typeface="Courier New" pitchFamily="49" charset="0"/>
              </a:rPr>
              <a:t>file1&gt;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… &lt;</a:t>
            </a:r>
            <a:r>
              <a:rPr lang="en-US" sz="2400" dirty="0" err="1" smtClean="0">
                <a:solidFill>
                  <a:schemeClr val="accent6"/>
                </a:solidFill>
                <a:latin typeface="Courier New" pitchFamily="49" charset="0"/>
              </a:rPr>
              <a:t>fileN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&gt; </a:t>
            </a:r>
            <a:endParaRPr lang="en-US" sz="2400" dirty="0">
              <a:solidFill>
                <a:schemeClr val="accent6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in &lt;disk_cont.txt&gt;</a:t>
            </a:r>
          </a:p>
          <a:p>
            <a:pPr marL="800100"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file does not exist, output: 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disk initialized</a:t>
            </a:r>
          </a:p>
          <a:p>
            <a:pPr marL="800100"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file does exist, output: 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disk restored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err="1" smtClean="0">
                <a:solidFill>
                  <a:schemeClr val="accent6"/>
                </a:solidFill>
                <a:latin typeface="Courier New" pitchFamily="49" charset="0"/>
              </a:rPr>
              <a:t>sv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 &lt;disk_cont.txt&gt;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Output</a:t>
            </a:r>
            <a:r>
              <a:rPr lang="en-US" sz="2400" dirty="0">
                <a:solidFill>
                  <a:schemeClr val="accent6"/>
                </a:solidFill>
                <a:latin typeface="Courier New" pitchFamily="49" charset="0"/>
              </a:rPr>
              <a:t>: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disk saved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any command fails, output: </a:t>
            </a:r>
            <a:r>
              <a:rPr lang="en-US" sz="2400" dirty="0" smtClean="0">
                <a:solidFill>
                  <a:schemeClr val="accent6"/>
                </a:solidFill>
                <a:latin typeface="Courier New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12749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 smtClean="0"/>
              <a:t>Sample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3647256" cy="5472608"/>
          </a:xfrm>
        </p:spPr>
        <p:txBody>
          <a:bodyPr/>
          <a:lstStyle/>
          <a:p>
            <a:r>
              <a:rPr lang="en-US" dirty="0" smtClean="0"/>
              <a:t>Input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400" dirty="0" smtClean="0">
                <a:latin typeface="Courier New"/>
              </a:rPr>
              <a:t>in</a:t>
            </a:r>
            <a:endParaRPr lang="de-DE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cr</a:t>
            </a:r>
            <a:r>
              <a:rPr lang="en-US" sz="2400" dirty="0">
                <a:latin typeface="Courier New"/>
              </a:rPr>
              <a:t> foo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op foo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wr</a:t>
            </a:r>
            <a:r>
              <a:rPr lang="en-US" sz="2400" dirty="0">
                <a:latin typeface="Courier New"/>
              </a:rPr>
              <a:t> 1 x 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wr</a:t>
            </a:r>
            <a:r>
              <a:rPr lang="en-US" sz="2400" dirty="0">
                <a:latin typeface="Courier New"/>
              </a:rPr>
              <a:t> 1 y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sk</a:t>
            </a:r>
            <a:r>
              <a:rPr lang="en-US" sz="2400" dirty="0">
                <a:latin typeface="Courier New"/>
              </a:rPr>
              <a:t> 1 55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rd</a:t>
            </a:r>
            <a:r>
              <a:rPr lang="en-US" sz="2400" dirty="0">
                <a:latin typeface="Courier New"/>
              </a:rPr>
              <a:t> 1 10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dr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sv</a:t>
            </a:r>
            <a:r>
              <a:rPr lang="en-US" sz="2400" dirty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dsk.txt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2400" dirty="0">
                <a:latin typeface="Courier New"/>
              </a:rPr>
              <a:t>in </a:t>
            </a:r>
            <a:r>
              <a:rPr lang="de-DE" sz="2400" dirty="0" smtClean="0">
                <a:latin typeface="Courier New"/>
              </a:rPr>
              <a:t>dsk.txt</a:t>
            </a:r>
            <a:endParaRPr lang="de-DE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op foo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rd</a:t>
            </a:r>
            <a:r>
              <a:rPr lang="en-US" sz="2400" dirty="0">
                <a:latin typeface="Courier New"/>
              </a:rPr>
              <a:t> 1 3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cr</a:t>
            </a:r>
            <a:r>
              <a:rPr lang="en-US" sz="2400" dirty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foo</a:t>
            </a:r>
            <a:endParaRPr lang="en-US" sz="2400" dirty="0">
              <a:latin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1960" y="1052736"/>
            <a:ext cx="4932040" cy="5616624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disk initialized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</a:rPr>
              <a:t>foo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>
                <a:latin typeface="Courier New"/>
              </a:rPr>
              <a:t>created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</a:rPr>
              <a:t>foo</a:t>
            </a:r>
            <a:r>
              <a:rPr lang="en-US" sz="2400" dirty="0" smtClean="0">
                <a:latin typeface="Courier New"/>
              </a:rPr>
              <a:t> opened 1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60 bytes written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10 bytes written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</a:rPr>
              <a:t>position </a:t>
            </a:r>
            <a:r>
              <a:rPr lang="en-US" sz="2400" dirty="0">
                <a:latin typeface="Courier New"/>
              </a:rPr>
              <a:t>is 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</a:rPr>
              <a:t>xxxxxyyyyy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</a:rPr>
              <a:t>foo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disk saved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disk restored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</a:rPr>
              <a:t>foo</a:t>
            </a:r>
            <a:r>
              <a:rPr lang="en-US" sz="2400" dirty="0" smtClean="0">
                <a:latin typeface="Courier New"/>
              </a:rPr>
              <a:t> opened 1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</a:rPr>
              <a:t>xxx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error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453B7-392E-4654-B088-C3A6D086818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39952" y="1143000"/>
            <a:ext cx="0" cy="5382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8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ED20BF-30BE-48FF-80EC-3C9D47B91A29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Summary of tasks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8001000" cy="4458816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d</a:t>
            </a:r>
            <a:r>
              <a:rPr lang="en-US" sz="2400" dirty="0" smtClean="0"/>
              <a:t>esign and implement I/O interface (</a:t>
            </a:r>
            <a:r>
              <a:rPr lang="en-US" sz="2400" dirty="0" err="1" smtClean="0"/>
              <a:t>ldisk</a:t>
            </a:r>
            <a:r>
              <a:rPr lang="en-US" sz="2400" dirty="0" smtClean="0"/>
              <a:t> array plus read/write operations)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design and implement FS using only read/write on </a:t>
            </a:r>
            <a:r>
              <a:rPr lang="en-US" sz="2400" dirty="0" err="1" smtClean="0"/>
              <a:t>ldisk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develop test/presentation shell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error checks on all commands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submit documentation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s</a:t>
            </a:r>
            <a:r>
              <a:rPr lang="en-US" sz="2400" dirty="0" smtClean="0"/>
              <a:t>chedule testing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E9FDC3-7534-4CD7-9DE0-7446F6BECBCF}" type="slidenum">
              <a:rPr lang="en-US" sz="1400"/>
              <a:pPr eaLnBrk="1" hangingPunct="1"/>
              <a:t>3</a:t>
            </a:fld>
            <a:endParaRPr lang="en-US" sz="14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I/O System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4744"/>
            <a:ext cx="7774632" cy="52760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I/O system presents disk as a linear sequence of blocks: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ldisk</a:t>
            </a:r>
            <a:r>
              <a:rPr lang="en-US" sz="2400" dirty="0" smtClean="0"/>
              <a:t>[L][B]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 is the number of logical blocks on </a:t>
            </a:r>
            <a:r>
              <a:rPr lang="en-US" dirty="0" err="1" smtClean="0"/>
              <a:t>ldisk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 is the </a:t>
            </a:r>
            <a:r>
              <a:rPr lang="en-US" dirty="0"/>
              <a:t>b</a:t>
            </a:r>
            <a:r>
              <a:rPr lang="en-US" dirty="0" smtClean="0"/>
              <a:t>lock length (in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implement as byte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I/O system interface: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read_block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, char *p)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write_block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, char *p)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command reads or writes an entire block (B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memory area (*p) is also a byte array</a:t>
            </a:r>
          </a:p>
          <a:p>
            <a:pPr marL="1257300" lvl="4" indent="-3429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use type casting or conversion to r/w integers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FS can access </a:t>
            </a:r>
            <a:r>
              <a:rPr lang="en-US" sz="2400" dirty="0" err="1" smtClean="0"/>
              <a:t>ldisk</a:t>
            </a:r>
            <a:r>
              <a:rPr lang="en-US" sz="2400" dirty="0" smtClean="0"/>
              <a:t> using </a:t>
            </a:r>
            <a:r>
              <a:rPr lang="en-US" sz="2400" b="1" dirty="0" smtClean="0"/>
              <a:t>only</a:t>
            </a:r>
            <a:r>
              <a:rPr lang="en-US" sz="2400" dirty="0" smtClean="0"/>
              <a:t> these functions (no direct access to </a:t>
            </a:r>
            <a:r>
              <a:rPr lang="en-US" sz="2400" dirty="0" err="1" smtClean="0"/>
              <a:t>ldisk</a:t>
            </a:r>
            <a:r>
              <a:rPr lang="en-US" sz="2400" dirty="0" smtClean="0"/>
              <a:t> is allowed)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System -- User Interface</a:t>
            </a:r>
          </a:p>
        </p:txBody>
      </p:sp>
      <p:sp>
        <p:nvSpPr>
          <p:cNvPr id="512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57348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create(</a:t>
            </a:r>
            <a:r>
              <a:rPr lang="en-US" sz="2400" dirty="0" err="1" smtClean="0"/>
              <a:t>symbolic_file_name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400" dirty="0" smtClean="0"/>
              <a:t>destroy(</a:t>
            </a:r>
            <a:r>
              <a:rPr lang="en-US" sz="2400" dirty="0" err="1" smtClean="0"/>
              <a:t>symbolic_file_name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400" dirty="0" smtClean="0"/>
              <a:t>open(</a:t>
            </a:r>
            <a:r>
              <a:rPr lang="en-US" sz="2400" dirty="0" err="1" smtClean="0"/>
              <a:t>symbolic_file_name</a:t>
            </a:r>
            <a:r>
              <a:rPr lang="en-US" sz="2400" dirty="0" smtClean="0"/>
              <a:t>): return OFT index</a:t>
            </a:r>
          </a:p>
          <a:p>
            <a:pPr eaLnBrk="1" hangingPunct="1"/>
            <a:r>
              <a:rPr lang="en-US" sz="2400" dirty="0" smtClean="0"/>
              <a:t>close(index)</a:t>
            </a:r>
          </a:p>
          <a:p>
            <a:pPr eaLnBrk="1" hangingPunct="1"/>
            <a:r>
              <a:rPr lang="en-US" sz="2400" dirty="0" smtClean="0"/>
              <a:t>read(index, </a:t>
            </a:r>
            <a:r>
              <a:rPr lang="en-US" sz="2400" dirty="0" err="1" smtClean="0"/>
              <a:t>mem_area</a:t>
            </a:r>
            <a:r>
              <a:rPr lang="en-US" sz="2400" dirty="0" smtClean="0"/>
              <a:t>, count): return bytes read</a:t>
            </a:r>
          </a:p>
          <a:p>
            <a:pPr eaLnBrk="1" hangingPunct="1"/>
            <a:r>
              <a:rPr lang="en-US" sz="2400" dirty="0" smtClean="0"/>
              <a:t>write(index, </a:t>
            </a:r>
            <a:r>
              <a:rPr lang="en-US" sz="2400" dirty="0" err="1" smtClean="0"/>
              <a:t>mem_area</a:t>
            </a:r>
            <a:r>
              <a:rPr lang="en-US" sz="2400" dirty="0" smtClean="0"/>
              <a:t>, count): return #bytes written</a:t>
            </a:r>
          </a:p>
          <a:p>
            <a:pPr eaLnBrk="1" hangingPunct="1"/>
            <a:r>
              <a:rPr lang="en-US" sz="2400" dirty="0" err="1" smtClean="0"/>
              <a:t>lseek</a:t>
            </a:r>
            <a:r>
              <a:rPr lang="en-US" sz="2400" dirty="0" smtClean="0"/>
              <a:t>(index, pos)</a:t>
            </a:r>
          </a:p>
          <a:p>
            <a:pPr eaLnBrk="1" hangingPunct="1"/>
            <a:r>
              <a:rPr lang="en-US" sz="2400" dirty="0" smtClean="0"/>
              <a:t>directory: return list of files</a:t>
            </a:r>
          </a:p>
          <a:p>
            <a:pPr eaLnBrk="1" hangingPunct="1"/>
            <a:r>
              <a:rPr lang="en-US" sz="2400" dirty="0" smtClean="0"/>
              <a:t>init(file.txt): restore </a:t>
            </a:r>
            <a:r>
              <a:rPr lang="en-US" sz="2400" dirty="0" err="1" smtClean="0"/>
              <a:t>ldisk</a:t>
            </a:r>
            <a:r>
              <a:rPr lang="en-US" sz="2400" dirty="0" smtClean="0"/>
              <a:t> from file.txt or create new (if no file)</a:t>
            </a:r>
          </a:p>
          <a:p>
            <a:pPr eaLnBrk="1" hangingPunct="1"/>
            <a:r>
              <a:rPr lang="en-US" sz="2400" dirty="0" smtClean="0"/>
              <a:t>save(file.txt): save </a:t>
            </a:r>
            <a:r>
              <a:rPr lang="en-US" sz="2400" dirty="0" err="1" smtClean="0"/>
              <a:t>ldisk</a:t>
            </a:r>
            <a:r>
              <a:rPr lang="en-US" sz="2400" dirty="0" smtClean="0"/>
              <a:t>  to file.txt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7F80CC-8299-4E6A-B109-EB9BF1D1A0A7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the file system</a:t>
            </a:r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directory</a:t>
            </a:r>
          </a:p>
          <a:p>
            <a:pPr lvl="1" eaLnBrk="1" hangingPunct="1"/>
            <a:r>
              <a:rPr lang="en-US" sz="2400" dirty="0" smtClean="0"/>
              <a:t>single flat list of all files</a:t>
            </a:r>
          </a:p>
          <a:p>
            <a:pPr lvl="1" eaLnBrk="1" hangingPunct="1"/>
            <a:r>
              <a:rPr lang="en-US" sz="2400" dirty="0" smtClean="0"/>
              <a:t>implemented as one regular file</a:t>
            </a:r>
          </a:p>
          <a:p>
            <a:pPr lvl="2" eaLnBrk="1" hangingPunct="1"/>
            <a:r>
              <a:rPr lang="en-US" dirty="0" smtClean="0"/>
              <a:t>use regular file operations: read, write, </a:t>
            </a:r>
            <a:r>
              <a:rPr lang="en-US" dirty="0" err="1" smtClean="0"/>
              <a:t>lseek</a:t>
            </a:r>
            <a:endParaRPr lang="en-US" dirty="0" smtClean="0"/>
          </a:p>
          <a:p>
            <a:pPr lvl="1" eaLnBrk="1" hangingPunct="1"/>
            <a:r>
              <a:rPr lang="en-US" sz="2400" dirty="0" smtClean="0"/>
              <a:t>organized as unsorted array of fixed-size slots</a:t>
            </a:r>
            <a:endParaRPr lang="en-US" sz="2400" u="sng" dirty="0" smtClean="0"/>
          </a:p>
          <a:p>
            <a:pPr lvl="1" eaLnBrk="1" hangingPunct="1"/>
            <a:r>
              <a:rPr lang="en-US" sz="2400" dirty="0" smtClean="0"/>
              <a:t>each slot contains: </a:t>
            </a:r>
          </a:p>
          <a:p>
            <a:pPr lvl="2" eaLnBrk="1" hangingPunct="1"/>
            <a:r>
              <a:rPr lang="en-US" dirty="0" smtClean="0"/>
              <a:t>symbolic name (4 bytes max)</a:t>
            </a:r>
          </a:p>
          <a:p>
            <a:pPr lvl="2" eaLnBrk="1" hangingPunct="1"/>
            <a:r>
              <a:rPr lang="en-US" dirty="0" smtClean="0"/>
              <a:t>index of descriptor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AC8E76-9DCB-4332-8DA0-48EAD9D7222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the file system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/>
              <a:t>file descriptors</a:t>
            </a:r>
          </a:p>
          <a:p>
            <a:pPr lvl="1" eaLnBrk="1" hangingPunct="1"/>
            <a:r>
              <a:rPr lang="en-US" sz="2400" dirty="0" smtClean="0"/>
              <a:t>kept in dedicated k disk blocks (</a:t>
            </a:r>
            <a:r>
              <a:rPr lang="en-US" sz="2400" dirty="0" err="1" smtClean="0"/>
              <a:t>ldisk</a:t>
            </a:r>
            <a:r>
              <a:rPr lang="en-US" sz="2400" dirty="0" smtClean="0"/>
              <a:t>[1..k])</a:t>
            </a:r>
          </a:p>
          <a:p>
            <a:pPr lvl="1" eaLnBrk="1" hangingPunct="1"/>
            <a:r>
              <a:rPr lang="en-US" sz="2400" dirty="0" smtClean="0"/>
              <a:t>each contains: length (bytes), disk map </a:t>
            </a:r>
            <a:endParaRPr lang="en-US" sz="2400" u="sng" dirty="0" smtClean="0"/>
          </a:p>
          <a:p>
            <a:pPr lvl="1" eaLnBrk="1" hangingPunct="1"/>
            <a:r>
              <a:rPr lang="en-US" sz="2400" dirty="0" smtClean="0"/>
              <a:t>disk map: fixed list of max 3 disk blocks</a:t>
            </a:r>
          </a:p>
          <a:p>
            <a:pPr lvl="1" eaLnBrk="1" hangingPunct="1"/>
            <a:r>
              <a:rPr lang="en-US" sz="2400" dirty="0" smtClean="0"/>
              <a:t>descriptor 0 is reserved for directory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free storage management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bit map</a:t>
            </a:r>
          </a:p>
          <a:p>
            <a:pPr lvl="1" eaLnBrk="1" hangingPunct="1"/>
            <a:r>
              <a:rPr lang="en-US" sz="2400" dirty="0" smtClean="0"/>
              <a:t>kept  in dedicated disk block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70BC93-D67E-4171-A435-5E95B65F1636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the file system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45823" y="1974056"/>
            <a:ext cx="3200400" cy="471487"/>
            <a:chOff x="891" y="1845"/>
            <a:chExt cx="2016" cy="297"/>
          </a:xfrm>
        </p:grpSpPr>
        <p:sp>
          <p:nvSpPr>
            <p:cNvPr id="9247" name="Line 5"/>
            <p:cNvSpPr>
              <a:spLocks noChangeShapeType="1"/>
            </p:cNvSpPr>
            <p:nvPr/>
          </p:nvSpPr>
          <p:spPr bwMode="auto">
            <a:xfrm>
              <a:off x="1371" y="18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6"/>
            <p:cNvSpPr>
              <a:spLocks noChangeShapeType="1"/>
            </p:cNvSpPr>
            <p:nvPr/>
          </p:nvSpPr>
          <p:spPr bwMode="auto">
            <a:xfrm>
              <a:off x="1866" y="18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7"/>
            <p:cNvSpPr>
              <a:spLocks noChangeShapeType="1"/>
            </p:cNvSpPr>
            <p:nvPr/>
          </p:nvSpPr>
          <p:spPr bwMode="auto">
            <a:xfrm>
              <a:off x="2388" y="18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8"/>
            <p:cNvSpPr>
              <a:spLocks noChangeShapeType="1"/>
            </p:cNvSpPr>
            <p:nvPr/>
          </p:nvSpPr>
          <p:spPr bwMode="auto">
            <a:xfrm>
              <a:off x="891" y="1845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4724400" y="1981200"/>
            <a:ext cx="723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/>
              <a:t>…</a:t>
            </a:r>
          </a:p>
        </p:txBody>
      </p:sp>
      <p:sp>
        <p:nvSpPr>
          <p:cNvPr id="9223" name="Line 15"/>
          <p:cNvSpPr>
            <a:spLocks noChangeShapeType="1"/>
          </p:cNvSpPr>
          <p:nvPr/>
        </p:nvSpPr>
        <p:spPr bwMode="auto">
          <a:xfrm>
            <a:off x="6020986" y="1988343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7"/>
          <p:cNvSpPr>
            <a:spLocks noChangeShapeType="1"/>
          </p:cNvSpPr>
          <p:nvPr/>
        </p:nvSpPr>
        <p:spPr bwMode="auto">
          <a:xfrm>
            <a:off x="6042839" y="1978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9925" y="1395413"/>
            <a:ext cx="8305800" cy="1697038"/>
            <a:chOff x="144" y="1474"/>
            <a:chExt cx="5232" cy="1069"/>
          </a:xfrm>
        </p:grpSpPr>
        <p:sp>
          <p:nvSpPr>
            <p:cNvPr id="9238" name="Text Box 3"/>
            <p:cNvSpPr txBox="1">
              <a:spLocks noChangeArrowheads="1"/>
            </p:cNvSpPr>
            <p:nvPr/>
          </p:nvSpPr>
          <p:spPr bwMode="auto">
            <a:xfrm>
              <a:off x="180" y="1843"/>
              <a:ext cx="70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bit map</a:t>
              </a:r>
            </a:p>
          </p:txBody>
        </p:sp>
        <p:sp>
          <p:nvSpPr>
            <p:cNvPr id="9239" name="Line 4"/>
            <p:cNvSpPr>
              <a:spLocks noChangeShapeType="1"/>
            </p:cNvSpPr>
            <p:nvPr/>
          </p:nvSpPr>
          <p:spPr bwMode="auto">
            <a:xfrm>
              <a:off x="894" y="2139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10"/>
            <p:cNvSpPr txBox="1">
              <a:spLocks noChangeArrowheads="1"/>
            </p:cNvSpPr>
            <p:nvPr/>
          </p:nvSpPr>
          <p:spPr bwMode="auto">
            <a:xfrm>
              <a:off x="1968" y="1488"/>
              <a:ext cx="1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file descriptors</a:t>
              </a:r>
            </a:p>
          </p:txBody>
        </p:sp>
        <p:sp>
          <p:nvSpPr>
            <p:cNvPr id="9241" name="Line 11"/>
            <p:cNvSpPr>
              <a:spLocks noChangeShapeType="1"/>
            </p:cNvSpPr>
            <p:nvPr/>
          </p:nvSpPr>
          <p:spPr bwMode="auto">
            <a:xfrm flipV="1">
              <a:off x="1152" y="21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Text Box 12"/>
            <p:cNvSpPr txBox="1">
              <a:spLocks noChangeArrowheads="1"/>
            </p:cNvSpPr>
            <p:nvPr/>
          </p:nvSpPr>
          <p:spPr bwMode="auto">
            <a:xfrm>
              <a:off x="697" y="2255"/>
              <a:ext cx="2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Descriptor for FS directory</a:t>
              </a:r>
            </a:p>
          </p:txBody>
        </p:sp>
        <p:sp>
          <p:nvSpPr>
            <p:cNvPr id="9243" name="Text Box 13"/>
            <p:cNvSpPr txBox="1">
              <a:spLocks noChangeArrowheads="1"/>
            </p:cNvSpPr>
            <p:nvPr/>
          </p:nvSpPr>
          <p:spPr bwMode="auto">
            <a:xfrm>
              <a:off x="144" y="1488"/>
              <a:ext cx="10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 err="1"/>
                <a:t>ldisk</a:t>
              </a:r>
              <a:r>
                <a:rPr lang="en-US" dirty="0"/>
                <a:t>[0</a:t>
              </a:r>
              <a:r>
                <a:rPr lang="en-US" dirty="0" smtClean="0"/>
                <a:t>]...[k]</a:t>
              </a:r>
              <a:endParaRPr lang="en-US" dirty="0"/>
            </a:p>
          </p:txBody>
        </p:sp>
        <p:sp>
          <p:nvSpPr>
            <p:cNvPr id="9244" name="Text Box 14"/>
            <p:cNvSpPr txBox="1">
              <a:spLocks noChangeArrowheads="1"/>
            </p:cNvSpPr>
            <p:nvPr/>
          </p:nvSpPr>
          <p:spPr bwMode="auto">
            <a:xfrm>
              <a:off x="3648" y="1474"/>
              <a:ext cx="11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 err="1" smtClean="0"/>
                <a:t>ldisk</a:t>
              </a:r>
              <a:r>
                <a:rPr lang="en-US" dirty="0" smtClean="0"/>
                <a:t>[k+1]  </a:t>
              </a:r>
              <a:r>
                <a:rPr lang="en-US" dirty="0"/>
                <a:t>...</a:t>
              </a:r>
            </a:p>
          </p:txBody>
        </p:sp>
        <p:sp>
          <p:nvSpPr>
            <p:cNvPr id="9245" name="Line 16"/>
            <p:cNvSpPr>
              <a:spLocks noChangeShapeType="1"/>
            </p:cNvSpPr>
            <p:nvPr/>
          </p:nvSpPr>
          <p:spPr bwMode="auto">
            <a:xfrm>
              <a:off x="3696" y="2127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Text Box 18"/>
            <p:cNvSpPr txBox="1">
              <a:spLocks noChangeArrowheads="1"/>
            </p:cNvSpPr>
            <p:nvPr/>
          </p:nvSpPr>
          <p:spPr bwMode="auto">
            <a:xfrm>
              <a:off x="3830" y="1836"/>
              <a:ext cx="1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Data blocks …</a:t>
              </a:r>
            </a:p>
          </p:txBody>
        </p:sp>
      </p:grpSp>
      <p:sp>
        <p:nvSpPr>
          <p:cNvPr id="9226" name="Line 21"/>
          <p:cNvSpPr>
            <a:spLocks noChangeShapeType="1"/>
          </p:cNvSpPr>
          <p:nvPr/>
        </p:nvSpPr>
        <p:spPr bwMode="auto">
          <a:xfrm>
            <a:off x="45720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22"/>
          <p:cNvSpPr>
            <a:spLocks noChangeShapeType="1"/>
          </p:cNvSpPr>
          <p:nvPr/>
        </p:nvSpPr>
        <p:spPr bwMode="auto">
          <a:xfrm>
            <a:off x="5486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23"/>
          <p:cNvSpPr>
            <a:spLocks noChangeShapeType="1"/>
          </p:cNvSpPr>
          <p:nvPr/>
        </p:nvSpPr>
        <p:spPr bwMode="auto">
          <a:xfrm>
            <a:off x="6248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57200" y="3505200"/>
            <a:ext cx="5775325" cy="1803400"/>
            <a:chOff x="164" y="2654"/>
            <a:chExt cx="3638" cy="1136"/>
          </a:xfrm>
        </p:grpSpPr>
        <p:sp>
          <p:nvSpPr>
            <p:cNvPr id="9232" name="Text Box 19"/>
            <p:cNvSpPr txBox="1">
              <a:spLocks noChangeArrowheads="1"/>
            </p:cNvSpPr>
            <p:nvPr/>
          </p:nvSpPr>
          <p:spPr bwMode="auto">
            <a:xfrm>
              <a:off x="1699" y="3136"/>
              <a:ext cx="60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length</a:t>
              </a:r>
            </a:p>
          </p:txBody>
        </p:sp>
        <p:sp>
          <p:nvSpPr>
            <p:cNvPr id="9233" name="Line 20"/>
            <p:cNvSpPr>
              <a:spLocks noChangeShapeType="1"/>
            </p:cNvSpPr>
            <p:nvPr/>
          </p:nvSpPr>
          <p:spPr bwMode="auto">
            <a:xfrm>
              <a:off x="2314" y="343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24"/>
            <p:cNvSpPr>
              <a:spLocks noChangeShapeType="1"/>
            </p:cNvSpPr>
            <p:nvPr/>
          </p:nvSpPr>
          <p:spPr bwMode="auto">
            <a:xfrm flipV="1">
              <a:off x="2026" y="343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Text Box 25"/>
            <p:cNvSpPr txBox="1">
              <a:spLocks noChangeArrowheads="1"/>
            </p:cNvSpPr>
            <p:nvPr/>
          </p:nvSpPr>
          <p:spPr bwMode="auto">
            <a:xfrm>
              <a:off x="164" y="2654"/>
              <a:ext cx="1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Each descriptor</a:t>
              </a:r>
            </a:p>
          </p:txBody>
        </p:sp>
        <p:sp>
          <p:nvSpPr>
            <p:cNvPr id="9236" name="Text Box 26"/>
            <p:cNvSpPr txBox="1">
              <a:spLocks noChangeArrowheads="1"/>
            </p:cNvSpPr>
            <p:nvPr/>
          </p:nvSpPr>
          <p:spPr bwMode="auto">
            <a:xfrm>
              <a:off x="2372" y="2846"/>
              <a:ext cx="1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Block numbers</a:t>
              </a:r>
            </a:p>
          </p:txBody>
        </p:sp>
        <p:sp>
          <p:nvSpPr>
            <p:cNvPr id="9237" name="Text Box 27"/>
            <p:cNvSpPr txBox="1">
              <a:spLocks noChangeArrowheads="1"/>
            </p:cNvSpPr>
            <p:nvPr/>
          </p:nvSpPr>
          <p:spPr bwMode="auto">
            <a:xfrm>
              <a:off x="1824" y="3502"/>
              <a:ext cx="15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File length in bytes</a:t>
              </a:r>
            </a:p>
          </p:txBody>
        </p:sp>
      </p:grpSp>
      <p:sp>
        <p:nvSpPr>
          <p:cNvPr id="9230" name="Line 28"/>
          <p:cNvSpPr>
            <a:spLocks noChangeShapeType="1"/>
          </p:cNvSpPr>
          <p:nvPr/>
        </p:nvSpPr>
        <p:spPr bwMode="auto">
          <a:xfrm>
            <a:off x="3886200" y="4267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5303520" y="5562600"/>
            <a:ext cx="1097280" cy="457200"/>
          </a:xfrm>
          <a:prstGeom prst="rect">
            <a:avLst/>
          </a:prstGeom>
          <a:solidFill>
            <a:srgbClr val="FFC000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shelf Symbol 1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334000" y="3962400"/>
            <a:ext cx="1066800" cy="457200"/>
          </a:xfrm>
          <a:prstGeom prst="rect">
            <a:avLst/>
          </a:prstGeom>
          <a:solidFill>
            <a:srgbClr val="FFC000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shelf Symbol 1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EC9E57-E0F8-4C24-B354-02F91CF5C2CF}" type="slidenum">
              <a:rPr lang="en-US" sz="1400"/>
              <a:pPr eaLnBrk="1" hangingPunct="1"/>
              <a:t>8</a:t>
            </a:fld>
            <a:endParaRPr lang="en-US" sz="1400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Create a file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16764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cr</a:t>
            </a:r>
            <a:r>
              <a:rPr lang="en-US" sz="2400" dirty="0" smtClean="0"/>
              <a:t> </a:t>
            </a:r>
            <a:r>
              <a:rPr lang="en-US" sz="2400" dirty="0" err="1" smtClean="0"/>
              <a:t>abc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find a free file descriptor</a:t>
            </a:r>
          </a:p>
          <a:p>
            <a:pPr lvl="1" eaLnBrk="1" hangingPunct="1"/>
            <a:r>
              <a:rPr lang="en-US" sz="2400" dirty="0" smtClean="0"/>
              <a:t>find a free directory entry</a:t>
            </a:r>
          </a:p>
          <a:p>
            <a:pPr lvl="1" eaLnBrk="1" hangingPunct="1"/>
            <a:r>
              <a:rPr lang="en-US" sz="2400" dirty="0" smtClean="0"/>
              <a:t>fill both entries</a:t>
            </a:r>
          </a:p>
          <a:p>
            <a:pPr lvl="1" eaLnBrk="1" hangingPunct="1">
              <a:buNone/>
            </a:pPr>
            <a:endParaRPr 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3276601"/>
            <a:ext cx="7391400" cy="457200"/>
            <a:chOff x="432" y="2352"/>
            <a:chExt cx="4656" cy="326"/>
          </a:xfrm>
        </p:grpSpPr>
        <p:sp>
          <p:nvSpPr>
            <p:cNvPr id="11322" name="Rectangle 5"/>
            <p:cNvSpPr>
              <a:spLocks noChangeArrowheads="1"/>
            </p:cNvSpPr>
            <p:nvPr/>
          </p:nvSpPr>
          <p:spPr bwMode="auto">
            <a:xfrm>
              <a:off x="4080" y="2352"/>
              <a:ext cx="10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11323" name="Rectangle 6"/>
            <p:cNvSpPr>
              <a:spLocks noChangeArrowheads="1"/>
            </p:cNvSpPr>
            <p:nvPr/>
          </p:nvSpPr>
          <p:spPr bwMode="auto">
            <a:xfrm>
              <a:off x="3312" y="2352"/>
              <a:ext cx="768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/>
                <a:t>free</a:t>
              </a:r>
              <a:endParaRPr lang="en-US" sz="2800" dirty="0"/>
            </a:p>
          </p:txBody>
        </p:sp>
        <p:sp>
          <p:nvSpPr>
            <p:cNvPr id="11324" name="Rectangle 7"/>
            <p:cNvSpPr>
              <a:spLocks noChangeArrowheads="1"/>
            </p:cNvSpPr>
            <p:nvPr/>
          </p:nvSpPr>
          <p:spPr bwMode="auto">
            <a:xfrm>
              <a:off x="2208" y="2352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11325" name="Rectangle 8"/>
            <p:cNvSpPr>
              <a:spLocks noChangeArrowheads="1"/>
            </p:cNvSpPr>
            <p:nvPr/>
          </p:nvSpPr>
          <p:spPr bwMode="auto">
            <a:xfrm>
              <a:off x="2412" y="2352"/>
              <a:ext cx="304" cy="3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26" name="Rectangle 9"/>
            <p:cNvSpPr>
              <a:spLocks noChangeArrowheads="1"/>
            </p:cNvSpPr>
            <p:nvPr/>
          </p:nvSpPr>
          <p:spPr bwMode="auto">
            <a:xfrm>
              <a:off x="2088" y="2352"/>
              <a:ext cx="324" cy="3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27" name="Rectangle 10"/>
            <p:cNvSpPr>
              <a:spLocks noChangeArrowheads="1"/>
            </p:cNvSpPr>
            <p:nvPr/>
          </p:nvSpPr>
          <p:spPr bwMode="auto">
            <a:xfrm>
              <a:off x="1752" y="2352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28" name="Rectangle 11"/>
            <p:cNvSpPr>
              <a:spLocks noChangeArrowheads="1"/>
            </p:cNvSpPr>
            <p:nvPr/>
          </p:nvSpPr>
          <p:spPr bwMode="auto">
            <a:xfrm>
              <a:off x="1295" y="2352"/>
              <a:ext cx="457" cy="3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/>
                <a:t>len</a:t>
              </a:r>
              <a:endParaRPr lang="en-US" sz="2800" dirty="0"/>
            </a:p>
          </p:txBody>
        </p:sp>
        <p:sp>
          <p:nvSpPr>
            <p:cNvPr id="11329" name="Rectangle 12"/>
            <p:cNvSpPr>
              <a:spLocks noChangeArrowheads="1"/>
            </p:cNvSpPr>
            <p:nvPr/>
          </p:nvSpPr>
          <p:spPr bwMode="auto">
            <a:xfrm>
              <a:off x="432" y="2352"/>
              <a:ext cx="8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dirty="0"/>
                <a:t>bit map</a:t>
              </a:r>
            </a:p>
          </p:txBody>
        </p:sp>
        <p:sp>
          <p:nvSpPr>
            <p:cNvPr id="11330" name="Line 13"/>
            <p:cNvSpPr>
              <a:spLocks noChangeShapeType="1"/>
            </p:cNvSpPr>
            <p:nvPr/>
          </p:nvSpPr>
          <p:spPr bwMode="auto">
            <a:xfrm>
              <a:off x="432" y="2352"/>
              <a:ext cx="46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Line 14"/>
            <p:cNvSpPr>
              <a:spLocks noChangeShapeType="1"/>
            </p:cNvSpPr>
            <p:nvPr/>
          </p:nvSpPr>
          <p:spPr bwMode="auto">
            <a:xfrm>
              <a:off x="432" y="2678"/>
              <a:ext cx="46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Line 15"/>
            <p:cNvSpPr>
              <a:spLocks noChangeShapeType="1"/>
            </p:cNvSpPr>
            <p:nvPr/>
          </p:nvSpPr>
          <p:spPr bwMode="auto">
            <a:xfrm>
              <a:off x="432" y="235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Line 16"/>
            <p:cNvSpPr>
              <a:spLocks noChangeShapeType="1"/>
            </p:cNvSpPr>
            <p:nvPr/>
          </p:nvSpPr>
          <p:spPr bwMode="auto">
            <a:xfrm>
              <a:off x="1295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Line 17"/>
            <p:cNvSpPr>
              <a:spLocks noChangeShapeType="1"/>
            </p:cNvSpPr>
            <p:nvPr/>
          </p:nvSpPr>
          <p:spPr bwMode="auto">
            <a:xfrm>
              <a:off x="1752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Line 18"/>
            <p:cNvSpPr>
              <a:spLocks noChangeShapeType="1"/>
            </p:cNvSpPr>
            <p:nvPr/>
          </p:nvSpPr>
          <p:spPr bwMode="auto">
            <a:xfrm>
              <a:off x="1920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Line 19"/>
            <p:cNvSpPr>
              <a:spLocks noChangeShapeType="1"/>
            </p:cNvSpPr>
            <p:nvPr/>
          </p:nvSpPr>
          <p:spPr bwMode="auto">
            <a:xfrm>
              <a:off x="2064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Line 20"/>
            <p:cNvSpPr>
              <a:spLocks noChangeShapeType="1"/>
            </p:cNvSpPr>
            <p:nvPr/>
          </p:nvSpPr>
          <p:spPr bwMode="auto">
            <a:xfrm>
              <a:off x="2208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Line 21"/>
            <p:cNvSpPr>
              <a:spLocks noChangeShapeType="1"/>
            </p:cNvSpPr>
            <p:nvPr/>
          </p:nvSpPr>
          <p:spPr bwMode="auto">
            <a:xfrm>
              <a:off x="3312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Line 22"/>
            <p:cNvSpPr>
              <a:spLocks noChangeShapeType="1"/>
            </p:cNvSpPr>
            <p:nvPr/>
          </p:nvSpPr>
          <p:spPr bwMode="auto">
            <a:xfrm>
              <a:off x="4080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Line 23"/>
            <p:cNvSpPr>
              <a:spLocks noChangeShapeType="1"/>
            </p:cNvSpPr>
            <p:nvPr/>
          </p:nvSpPr>
          <p:spPr bwMode="auto">
            <a:xfrm>
              <a:off x="5088" y="235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62000" y="4800600"/>
            <a:ext cx="7334250" cy="457200"/>
            <a:chOff x="438" y="3216"/>
            <a:chExt cx="4662" cy="384"/>
          </a:xfrm>
        </p:grpSpPr>
        <p:sp>
          <p:nvSpPr>
            <p:cNvPr id="11298" name="Rectangle 26"/>
            <p:cNvSpPr>
              <a:spLocks noChangeArrowheads="1"/>
            </p:cNvSpPr>
            <p:nvPr/>
          </p:nvSpPr>
          <p:spPr bwMode="auto">
            <a:xfrm>
              <a:off x="3285" y="3216"/>
              <a:ext cx="350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/>
                <a:t>0</a:t>
              </a:r>
              <a:endParaRPr lang="en-US" sz="2800" dirty="0"/>
            </a:p>
          </p:txBody>
        </p:sp>
        <p:sp>
          <p:nvSpPr>
            <p:cNvPr id="11299" name="Rectangle 27"/>
            <p:cNvSpPr>
              <a:spLocks noChangeArrowheads="1"/>
            </p:cNvSpPr>
            <p:nvPr/>
          </p:nvSpPr>
          <p:spPr bwMode="auto">
            <a:xfrm>
              <a:off x="3775" y="3216"/>
              <a:ext cx="150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00" name="Rectangle 28"/>
            <p:cNvSpPr>
              <a:spLocks noChangeArrowheads="1"/>
            </p:cNvSpPr>
            <p:nvPr/>
          </p:nvSpPr>
          <p:spPr bwMode="auto">
            <a:xfrm>
              <a:off x="4071" y="3216"/>
              <a:ext cx="102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11302" name="Rectangle 30"/>
            <p:cNvSpPr>
              <a:spLocks noChangeArrowheads="1"/>
            </p:cNvSpPr>
            <p:nvPr/>
          </p:nvSpPr>
          <p:spPr bwMode="auto">
            <a:xfrm>
              <a:off x="2230" y="3216"/>
              <a:ext cx="105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11303" name="Rectangle 31"/>
            <p:cNvSpPr>
              <a:spLocks noChangeArrowheads="1"/>
            </p:cNvSpPr>
            <p:nvPr/>
          </p:nvSpPr>
          <p:spPr bwMode="auto">
            <a:xfrm>
              <a:off x="2400" y="3216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04" name="Rectangle 32"/>
            <p:cNvSpPr>
              <a:spLocks noChangeArrowheads="1"/>
            </p:cNvSpPr>
            <p:nvPr/>
          </p:nvSpPr>
          <p:spPr bwMode="auto">
            <a:xfrm>
              <a:off x="2107" y="3216"/>
              <a:ext cx="293" cy="3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05" name="Rectangle 33"/>
            <p:cNvSpPr>
              <a:spLocks noChangeArrowheads="1"/>
            </p:cNvSpPr>
            <p:nvPr/>
          </p:nvSpPr>
          <p:spPr bwMode="auto">
            <a:xfrm>
              <a:off x="1763" y="3216"/>
              <a:ext cx="344" cy="3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06" name="Rectangle 34"/>
            <p:cNvSpPr>
              <a:spLocks noChangeArrowheads="1"/>
            </p:cNvSpPr>
            <p:nvPr/>
          </p:nvSpPr>
          <p:spPr bwMode="auto">
            <a:xfrm>
              <a:off x="1272" y="3216"/>
              <a:ext cx="491" cy="3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/>
                <a:t>len</a:t>
              </a:r>
              <a:endParaRPr lang="en-US" sz="2800" dirty="0"/>
            </a:p>
          </p:txBody>
        </p:sp>
        <p:sp>
          <p:nvSpPr>
            <p:cNvPr id="11307" name="Rectangle 35"/>
            <p:cNvSpPr>
              <a:spLocks noChangeArrowheads="1"/>
            </p:cNvSpPr>
            <p:nvPr/>
          </p:nvSpPr>
          <p:spPr bwMode="auto">
            <a:xfrm>
              <a:off x="438" y="3216"/>
              <a:ext cx="83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dirty="0"/>
                <a:t>bit map</a:t>
              </a:r>
            </a:p>
          </p:txBody>
        </p:sp>
        <p:sp>
          <p:nvSpPr>
            <p:cNvPr id="11308" name="Line 36"/>
            <p:cNvSpPr>
              <a:spLocks noChangeShapeType="1"/>
            </p:cNvSpPr>
            <p:nvPr/>
          </p:nvSpPr>
          <p:spPr bwMode="auto">
            <a:xfrm>
              <a:off x="438" y="3216"/>
              <a:ext cx="46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37"/>
            <p:cNvSpPr>
              <a:spLocks noChangeShapeType="1"/>
            </p:cNvSpPr>
            <p:nvPr/>
          </p:nvSpPr>
          <p:spPr bwMode="auto">
            <a:xfrm>
              <a:off x="438" y="3600"/>
              <a:ext cx="46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8"/>
            <p:cNvSpPr>
              <a:spLocks noChangeShapeType="1"/>
            </p:cNvSpPr>
            <p:nvPr/>
          </p:nvSpPr>
          <p:spPr bwMode="auto">
            <a:xfrm>
              <a:off x="438" y="3216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9"/>
            <p:cNvSpPr>
              <a:spLocks noChangeShapeType="1"/>
            </p:cNvSpPr>
            <p:nvPr/>
          </p:nvSpPr>
          <p:spPr bwMode="auto">
            <a:xfrm>
              <a:off x="131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40"/>
            <p:cNvSpPr>
              <a:spLocks noChangeShapeType="1"/>
            </p:cNvSpPr>
            <p:nvPr/>
          </p:nvSpPr>
          <p:spPr bwMode="auto">
            <a:xfrm>
              <a:off x="1763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194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208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223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328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4071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5100" y="3216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Line 47"/>
            <p:cNvSpPr>
              <a:spLocks noChangeShapeType="1"/>
            </p:cNvSpPr>
            <p:nvPr/>
          </p:nvSpPr>
          <p:spPr bwMode="auto">
            <a:xfrm>
              <a:off x="378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Line 48"/>
            <p:cNvSpPr>
              <a:spLocks noChangeShapeType="1"/>
            </p:cNvSpPr>
            <p:nvPr/>
          </p:nvSpPr>
          <p:spPr bwMode="auto">
            <a:xfrm>
              <a:off x="363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Line 49"/>
            <p:cNvSpPr>
              <a:spLocks noChangeShapeType="1"/>
            </p:cNvSpPr>
            <p:nvPr/>
          </p:nvSpPr>
          <p:spPr bwMode="auto">
            <a:xfrm>
              <a:off x="392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925" y="3216"/>
              <a:ext cx="150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81" name="Rectangle 27"/>
            <p:cNvSpPr>
              <a:spLocks noChangeArrowheads="1"/>
            </p:cNvSpPr>
            <p:nvPr/>
          </p:nvSpPr>
          <p:spPr bwMode="auto">
            <a:xfrm>
              <a:off x="3634" y="3216"/>
              <a:ext cx="150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800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529138" y="3962401"/>
            <a:ext cx="3395662" cy="457200"/>
            <a:chOff x="2853" y="2784"/>
            <a:chExt cx="2139" cy="326"/>
          </a:xfrm>
        </p:grpSpPr>
        <p:sp>
          <p:nvSpPr>
            <p:cNvPr id="11288" name="Rectangle 51"/>
            <p:cNvSpPr>
              <a:spLocks noChangeArrowheads="1"/>
            </p:cNvSpPr>
            <p:nvPr/>
          </p:nvSpPr>
          <p:spPr bwMode="auto">
            <a:xfrm>
              <a:off x="4032" y="2784"/>
              <a:ext cx="9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11289" name="Rectangle 52"/>
            <p:cNvSpPr>
              <a:spLocks noChangeArrowheads="1"/>
            </p:cNvSpPr>
            <p:nvPr/>
          </p:nvSpPr>
          <p:spPr bwMode="auto">
            <a:xfrm>
              <a:off x="3360" y="2784"/>
              <a:ext cx="67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/>
                <a:t>free</a:t>
              </a:r>
              <a:endParaRPr lang="en-US" sz="2800" dirty="0"/>
            </a:p>
          </p:txBody>
        </p:sp>
        <p:sp>
          <p:nvSpPr>
            <p:cNvPr id="11290" name="Rectangle 53"/>
            <p:cNvSpPr>
              <a:spLocks noChangeArrowheads="1"/>
            </p:cNvSpPr>
            <p:nvPr/>
          </p:nvSpPr>
          <p:spPr bwMode="auto">
            <a:xfrm>
              <a:off x="2853" y="2784"/>
              <a:ext cx="5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…</a:t>
              </a:r>
            </a:p>
          </p:txBody>
        </p:sp>
        <p:sp>
          <p:nvSpPr>
            <p:cNvPr id="11291" name="Line 54"/>
            <p:cNvSpPr>
              <a:spLocks noChangeShapeType="1"/>
            </p:cNvSpPr>
            <p:nvPr/>
          </p:nvSpPr>
          <p:spPr bwMode="auto">
            <a:xfrm>
              <a:off x="2853" y="2784"/>
              <a:ext cx="213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55"/>
            <p:cNvSpPr>
              <a:spLocks noChangeShapeType="1"/>
            </p:cNvSpPr>
            <p:nvPr/>
          </p:nvSpPr>
          <p:spPr bwMode="auto">
            <a:xfrm>
              <a:off x="2853" y="3110"/>
              <a:ext cx="213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56"/>
            <p:cNvSpPr>
              <a:spLocks noChangeShapeType="1"/>
            </p:cNvSpPr>
            <p:nvPr/>
          </p:nvSpPr>
          <p:spPr bwMode="auto">
            <a:xfrm>
              <a:off x="2853" y="278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57"/>
            <p:cNvSpPr>
              <a:spLocks noChangeShapeType="1"/>
            </p:cNvSpPr>
            <p:nvPr/>
          </p:nvSpPr>
          <p:spPr bwMode="auto">
            <a:xfrm>
              <a:off x="3360" y="278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58"/>
            <p:cNvSpPr>
              <a:spLocks noChangeShapeType="1"/>
            </p:cNvSpPr>
            <p:nvPr/>
          </p:nvSpPr>
          <p:spPr bwMode="auto">
            <a:xfrm>
              <a:off x="4032" y="278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59"/>
            <p:cNvSpPr>
              <a:spLocks noChangeShapeType="1"/>
            </p:cNvSpPr>
            <p:nvPr/>
          </p:nvSpPr>
          <p:spPr bwMode="auto">
            <a:xfrm>
              <a:off x="4992" y="278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4495800" y="5562601"/>
            <a:ext cx="3429000" cy="457200"/>
            <a:chOff x="2832" y="3792"/>
            <a:chExt cx="2160" cy="326"/>
          </a:xfrm>
        </p:grpSpPr>
        <p:sp>
          <p:nvSpPr>
            <p:cNvPr id="11277" name="Rectangle 61"/>
            <p:cNvSpPr>
              <a:spLocks noChangeArrowheads="1"/>
            </p:cNvSpPr>
            <p:nvPr/>
          </p:nvSpPr>
          <p:spPr bwMode="auto">
            <a:xfrm>
              <a:off x="3312" y="3792"/>
              <a:ext cx="4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 smtClean="0"/>
                <a:t>abc</a:t>
              </a:r>
              <a:endParaRPr lang="en-US" sz="2800" dirty="0"/>
            </a:p>
          </p:txBody>
        </p:sp>
        <p:sp>
          <p:nvSpPr>
            <p:cNvPr id="11278" name="Rectangle 62"/>
            <p:cNvSpPr>
              <a:spLocks noChangeArrowheads="1"/>
            </p:cNvSpPr>
            <p:nvPr/>
          </p:nvSpPr>
          <p:spPr bwMode="auto">
            <a:xfrm>
              <a:off x="4032" y="3792"/>
              <a:ext cx="9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11279" name="Rectangle 63"/>
            <p:cNvSpPr>
              <a:spLocks noChangeArrowheads="1"/>
            </p:cNvSpPr>
            <p:nvPr/>
          </p:nvSpPr>
          <p:spPr bwMode="auto">
            <a:xfrm>
              <a:off x="3792" y="3792"/>
              <a:ext cx="24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>
                  <a:latin typeface="+mj-lt"/>
                </a:rPr>
                <a:t>i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280" name="Rectangle 64"/>
            <p:cNvSpPr>
              <a:spLocks noChangeArrowheads="1"/>
            </p:cNvSpPr>
            <p:nvPr/>
          </p:nvSpPr>
          <p:spPr bwMode="auto">
            <a:xfrm>
              <a:off x="2832" y="3792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11281" name="Line 65"/>
            <p:cNvSpPr>
              <a:spLocks noChangeShapeType="1"/>
            </p:cNvSpPr>
            <p:nvPr/>
          </p:nvSpPr>
          <p:spPr bwMode="auto">
            <a:xfrm>
              <a:off x="2832" y="3792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66"/>
            <p:cNvSpPr>
              <a:spLocks noChangeShapeType="1"/>
            </p:cNvSpPr>
            <p:nvPr/>
          </p:nvSpPr>
          <p:spPr bwMode="auto">
            <a:xfrm>
              <a:off x="2832" y="4118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67"/>
            <p:cNvSpPr>
              <a:spLocks noChangeShapeType="1"/>
            </p:cNvSpPr>
            <p:nvPr/>
          </p:nvSpPr>
          <p:spPr bwMode="auto">
            <a:xfrm>
              <a:off x="2832" y="379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68"/>
            <p:cNvSpPr>
              <a:spLocks noChangeShapeType="1"/>
            </p:cNvSpPr>
            <p:nvPr/>
          </p:nvSpPr>
          <p:spPr bwMode="auto">
            <a:xfrm>
              <a:off x="3344" y="379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69"/>
            <p:cNvSpPr>
              <a:spLocks noChangeShapeType="1"/>
            </p:cNvSpPr>
            <p:nvPr/>
          </p:nvSpPr>
          <p:spPr bwMode="auto">
            <a:xfrm>
              <a:off x="4032" y="379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70"/>
            <p:cNvSpPr>
              <a:spLocks noChangeShapeType="1"/>
            </p:cNvSpPr>
            <p:nvPr/>
          </p:nvSpPr>
          <p:spPr bwMode="auto">
            <a:xfrm>
              <a:off x="4992" y="379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71"/>
            <p:cNvSpPr>
              <a:spLocks noChangeShapeType="1"/>
            </p:cNvSpPr>
            <p:nvPr/>
          </p:nvSpPr>
          <p:spPr bwMode="auto">
            <a:xfrm>
              <a:off x="3792" y="379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4" name="Line 72"/>
          <p:cNvSpPr>
            <a:spLocks noChangeShapeType="1"/>
          </p:cNvSpPr>
          <p:nvPr/>
        </p:nvSpPr>
        <p:spPr bwMode="auto">
          <a:xfrm>
            <a:off x="2895600" y="37338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73"/>
          <p:cNvSpPr>
            <a:spLocks noChangeShapeType="1"/>
          </p:cNvSpPr>
          <p:nvPr/>
        </p:nvSpPr>
        <p:spPr bwMode="auto">
          <a:xfrm>
            <a:off x="2971800" y="52578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Text Box 74"/>
          <p:cNvSpPr txBox="1">
            <a:spLocks noChangeArrowheads="1"/>
          </p:cNvSpPr>
          <p:nvPr/>
        </p:nvSpPr>
        <p:spPr bwMode="auto">
          <a:xfrm>
            <a:off x="5715000" y="2819400"/>
            <a:ext cx="26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err="1"/>
              <a:t>i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2057400" y="3276600"/>
            <a:ext cx="1447800" cy="457200"/>
          </a:xfrm>
          <a:prstGeom prst="rect">
            <a:avLst/>
          </a:prstGeom>
          <a:solidFill>
            <a:srgbClr val="C0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shelf Symbol 1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133600" y="4800600"/>
            <a:ext cx="1447800" cy="457200"/>
          </a:xfrm>
          <a:prstGeom prst="rect">
            <a:avLst/>
          </a:prstGeom>
          <a:solidFill>
            <a:srgbClr val="C0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shelf Symbol 1" pitchFamily="34" charset="0"/>
            </a:endParaRPr>
          </a:p>
        </p:txBody>
      </p:sp>
      <p:sp>
        <p:nvSpPr>
          <p:cNvPr id="82" name="Text Box 74"/>
          <p:cNvSpPr txBox="1">
            <a:spLocks noChangeArrowheads="1"/>
          </p:cNvSpPr>
          <p:nvPr/>
        </p:nvSpPr>
        <p:spPr bwMode="auto">
          <a:xfrm>
            <a:off x="2590800" y="2819400"/>
            <a:ext cx="26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err="1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5303520" y="5562600"/>
            <a:ext cx="1097280" cy="457200"/>
          </a:xfrm>
          <a:prstGeom prst="rect">
            <a:avLst/>
          </a:prstGeom>
          <a:solidFill>
            <a:srgbClr val="FFC000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shelf Symbol 1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133600" y="4800600"/>
            <a:ext cx="1447800" cy="457200"/>
          </a:xfrm>
          <a:prstGeom prst="rect">
            <a:avLst/>
          </a:prstGeom>
          <a:solidFill>
            <a:srgbClr val="C0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shelf Symbol 1" pitchFamily="34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F316CF-E275-4C40-9922-69EC6892B8A5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Destroy a file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search directory to find file descriptor </a:t>
            </a:r>
          </a:p>
          <a:p>
            <a:pPr eaLnBrk="1" hangingPunct="1"/>
            <a:r>
              <a:rPr lang="en-US" sz="2400" dirty="0" smtClean="0"/>
              <a:t>remove directory entry</a:t>
            </a:r>
          </a:p>
          <a:p>
            <a:pPr eaLnBrk="1" hangingPunct="1"/>
            <a:r>
              <a:rPr lang="en-US" sz="2400" dirty="0" smtClean="0"/>
              <a:t>update bit map (if file was not empty)</a:t>
            </a:r>
          </a:p>
          <a:p>
            <a:pPr eaLnBrk="1" hangingPunct="1"/>
            <a:r>
              <a:rPr lang="en-US" sz="2400" dirty="0" smtClean="0"/>
              <a:t>free file descriptor</a:t>
            </a:r>
          </a:p>
          <a:p>
            <a:pPr eaLnBrk="1" hangingPunct="1"/>
            <a:r>
              <a:rPr lang="en-US" sz="2400" dirty="0" smtClean="0"/>
              <a:t>return status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62000" y="4800600"/>
            <a:ext cx="7334250" cy="457200"/>
            <a:chOff x="438" y="3216"/>
            <a:chExt cx="4662" cy="384"/>
          </a:xfrm>
        </p:grpSpPr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285" y="3216"/>
              <a:ext cx="350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/>
                <a:t>0</a:t>
              </a:r>
              <a:endParaRPr lang="en-US" sz="2800" dirty="0"/>
            </a:p>
          </p:txBody>
        </p:sp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3775" y="3216"/>
              <a:ext cx="150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071" y="3216"/>
              <a:ext cx="102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2230" y="3216"/>
              <a:ext cx="105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2400" y="3216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" name="Rectangle 32"/>
            <p:cNvSpPr>
              <a:spLocks noChangeArrowheads="1"/>
            </p:cNvSpPr>
            <p:nvPr/>
          </p:nvSpPr>
          <p:spPr bwMode="auto">
            <a:xfrm>
              <a:off x="2107" y="3216"/>
              <a:ext cx="293" cy="3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1763" y="3216"/>
              <a:ext cx="344" cy="3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1272" y="3216"/>
              <a:ext cx="491" cy="3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/>
                <a:t>len</a:t>
              </a:r>
              <a:endParaRPr lang="en-US" sz="2800" dirty="0"/>
            </a:p>
          </p:txBody>
        </p:sp>
        <p:sp>
          <p:nvSpPr>
            <p:cNvPr id="14" name="Rectangle 35"/>
            <p:cNvSpPr>
              <a:spLocks noChangeArrowheads="1"/>
            </p:cNvSpPr>
            <p:nvPr/>
          </p:nvSpPr>
          <p:spPr bwMode="auto">
            <a:xfrm>
              <a:off x="438" y="3216"/>
              <a:ext cx="83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dirty="0"/>
                <a:t>bit map</a:t>
              </a:r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438" y="3216"/>
              <a:ext cx="46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438" y="3600"/>
              <a:ext cx="46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438" y="3216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131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1763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>
              <a:off x="194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208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223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328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4071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5100" y="3216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378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363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392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925" y="3216"/>
              <a:ext cx="150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634" y="3216"/>
              <a:ext cx="150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800"/>
            </a:p>
          </p:txBody>
        </p:sp>
      </p:grpSp>
      <p:grpSp>
        <p:nvGrpSpPr>
          <p:cNvPr id="31" name="Group 60"/>
          <p:cNvGrpSpPr>
            <a:grpSpLocks/>
          </p:cNvGrpSpPr>
          <p:nvPr/>
        </p:nvGrpSpPr>
        <p:grpSpPr bwMode="auto">
          <a:xfrm>
            <a:off x="4495800" y="5562601"/>
            <a:ext cx="3429000" cy="457200"/>
            <a:chOff x="2832" y="3792"/>
            <a:chExt cx="2160" cy="326"/>
          </a:xfrm>
        </p:grpSpPr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3312" y="3792"/>
              <a:ext cx="4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 smtClean="0"/>
                <a:t>abc</a:t>
              </a:r>
              <a:endParaRPr lang="en-US" sz="2800" dirty="0"/>
            </a:p>
          </p:txBody>
        </p:sp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4032" y="3792"/>
              <a:ext cx="9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34" name="Rectangle 63"/>
            <p:cNvSpPr>
              <a:spLocks noChangeArrowheads="1"/>
            </p:cNvSpPr>
            <p:nvPr/>
          </p:nvSpPr>
          <p:spPr bwMode="auto">
            <a:xfrm>
              <a:off x="3792" y="3792"/>
              <a:ext cx="24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dirty="0" err="1">
                  <a:latin typeface="+mj-lt"/>
                </a:rPr>
                <a:t>i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auto">
            <a:xfrm>
              <a:off x="2832" y="3792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/>
                <a:t>…</a:t>
              </a:r>
            </a:p>
          </p:txBody>
        </p:sp>
        <p:sp>
          <p:nvSpPr>
            <p:cNvPr id="36" name="Line 65"/>
            <p:cNvSpPr>
              <a:spLocks noChangeShapeType="1"/>
            </p:cNvSpPr>
            <p:nvPr/>
          </p:nvSpPr>
          <p:spPr bwMode="auto">
            <a:xfrm>
              <a:off x="2832" y="3792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66"/>
            <p:cNvSpPr>
              <a:spLocks noChangeShapeType="1"/>
            </p:cNvSpPr>
            <p:nvPr/>
          </p:nvSpPr>
          <p:spPr bwMode="auto">
            <a:xfrm>
              <a:off x="2832" y="4118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2832" y="379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68"/>
            <p:cNvSpPr>
              <a:spLocks noChangeShapeType="1"/>
            </p:cNvSpPr>
            <p:nvPr/>
          </p:nvSpPr>
          <p:spPr bwMode="auto">
            <a:xfrm>
              <a:off x="3344" y="379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69"/>
            <p:cNvSpPr>
              <a:spLocks noChangeShapeType="1"/>
            </p:cNvSpPr>
            <p:nvPr/>
          </p:nvSpPr>
          <p:spPr bwMode="auto">
            <a:xfrm>
              <a:off x="4032" y="379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70"/>
            <p:cNvSpPr>
              <a:spLocks noChangeShapeType="1"/>
            </p:cNvSpPr>
            <p:nvPr/>
          </p:nvSpPr>
          <p:spPr bwMode="auto">
            <a:xfrm>
              <a:off x="4992" y="379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3792" y="379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Line 73"/>
          <p:cNvSpPr>
            <a:spLocks noChangeShapeType="1"/>
          </p:cNvSpPr>
          <p:nvPr/>
        </p:nvSpPr>
        <p:spPr bwMode="auto">
          <a:xfrm>
            <a:off x="2971800" y="52578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 lecture">
  <a:themeElements>
    <a:clrScheme name="OS 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S 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lnDef>
  </a:objectDefaults>
  <a:extraClrSchemeLst>
    <a:extraClrScheme>
      <a:clrScheme name="OS 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 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17928</TotalTime>
  <Words>1545</Words>
  <Application>Microsoft Office PowerPoint</Application>
  <PresentationFormat>On-screen Show (4:3)</PresentationFormat>
  <Paragraphs>343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OS lecture</vt:lpstr>
      <vt:lpstr>1_Custom Design</vt:lpstr>
      <vt:lpstr>Custom Design</vt:lpstr>
      <vt:lpstr>Project: File System </vt:lpstr>
      <vt:lpstr>Assignment</vt:lpstr>
      <vt:lpstr>I/O System</vt:lpstr>
      <vt:lpstr>File System -- User Interface</vt:lpstr>
      <vt:lpstr>Organization of the file system</vt:lpstr>
      <vt:lpstr>Organization of the file system</vt:lpstr>
      <vt:lpstr>Organization of the file system</vt:lpstr>
      <vt:lpstr>Create a file</vt:lpstr>
      <vt:lpstr>Destroy a file</vt:lpstr>
      <vt:lpstr>Open a file</vt:lpstr>
      <vt:lpstr>PowerPoint Presentation</vt:lpstr>
      <vt:lpstr>Close a file</vt:lpstr>
      <vt:lpstr>Read an (open) file</vt:lpstr>
      <vt:lpstr>PowerPoint Presentation</vt:lpstr>
      <vt:lpstr>Write a file</vt:lpstr>
      <vt:lpstr>Seek in a file</vt:lpstr>
      <vt:lpstr>List the directory</vt:lpstr>
      <vt:lpstr>The Bit Map (pg 217)</vt:lpstr>
      <vt:lpstr>The Bit Map</vt:lpstr>
      <vt:lpstr>The Bit Map</vt:lpstr>
      <vt:lpstr>The Bit Map</vt:lpstr>
      <vt:lpstr>The Bit Map</vt:lpstr>
      <vt:lpstr>Disk and FS Specifications</vt:lpstr>
      <vt:lpstr>Disk and FS Specifications</vt:lpstr>
      <vt:lpstr>Testing shell (driver)</vt:lpstr>
      <vt:lpstr>Shell commands and Output</vt:lpstr>
      <vt:lpstr>Shell commands and Output</vt:lpstr>
      <vt:lpstr>Sample Interaction</vt:lpstr>
      <vt:lpstr>Summary of tasks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Information and Computer Science Dept.</dc:creator>
  <cp:lastModifiedBy>Bren School of Information and Computers Science</cp:lastModifiedBy>
  <cp:revision>220</cp:revision>
  <cp:lastPrinted>2002-01-07T00:12:22Z</cp:lastPrinted>
  <dcterms:created xsi:type="dcterms:W3CDTF">2002-01-03T22:38:15Z</dcterms:created>
  <dcterms:modified xsi:type="dcterms:W3CDTF">2014-05-07T21:57:26Z</dcterms:modified>
</cp:coreProperties>
</file>