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66" r:id="rId3"/>
    <p:sldId id="295" r:id="rId4"/>
    <p:sldId id="280" r:id="rId5"/>
    <p:sldId id="281" r:id="rId6"/>
    <p:sldId id="279" r:id="rId7"/>
    <p:sldId id="263" r:id="rId8"/>
    <p:sldId id="264" r:id="rId9"/>
    <p:sldId id="285" r:id="rId10"/>
    <p:sldId id="286" r:id="rId11"/>
    <p:sldId id="287" r:id="rId12"/>
    <p:sldId id="288" r:id="rId13"/>
    <p:sldId id="296" r:id="rId14"/>
    <p:sldId id="297" r:id="rId15"/>
    <p:sldId id="298" r:id="rId16"/>
    <p:sldId id="303" r:id="rId17"/>
    <p:sldId id="304" r:id="rId18"/>
    <p:sldId id="305" r:id="rId19"/>
    <p:sldId id="299" r:id="rId20"/>
    <p:sldId id="300" r:id="rId21"/>
    <p:sldId id="292" r:id="rId22"/>
    <p:sldId id="301" r:id="rId23"/>
    <p:sldId id="302" r:id="rId24"/>
    <p:sldId id="294" r:id="rId25"/>
    <p:sldId id="306" r:id="rId26"/>
    <p:sldId id="277" r:id="rId27"/>
    <p:sldId id="26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userDrawn="1">
          <p15:clr>
            <a:srgbClr val="A4A3A4"/>
          </p15:clr>
        </p15:guide>
        <p15:guide id="2" pos="3840" userDrawn="1">
          <p15:clr>
            <a:srgbClr val="A4A3A4"/>
          </p15:clr>
        </p15:guide>
        <p15:guide id="3" orient="horz" pos="432" userDrawn="1">
          <p15:clr>
            <a:srgbClr val="A4A3A4"/>
          </p15:clr>
        </p15:guide>
        <p15:guide id="4" orient="horz" pos="984" userDrawn="1">
          <p15:clr>
            <a:srgbClr val="A4A3A4"/>
          </p15:clr>
        </p15:guide>
        <p15:guide id="5" pos="384" userDrawn="1">
          <p15:clr>
            <a:srgbClr val="A4A3A4"/>
          </p15:clr>
        </p15:guide>
        <p15:guide id="6" pos="7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78" d="100"/>
          <a:sy n="78" d="100"/>
        </p:scale>
        <p:origin x="835" y="77"/>
      </p:cViewPr>
      <p:guideLst>
        <p:guide orient="horz" pos="2158"/>
        <p:guide pos="3840"/>
        <p:guide orient="horz" pos="432"/>
        <p:guide orient="horz" pos="984"/>
        <p:guide pos="384"/>
        <p:guide pos="73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0FCB3-7840-426C-9CEC-8E7E104E1549}" type="datetimeFigureOut">
              <a:rPr lang="en-US" smtClean="0"/>
              <a:t>5/18/2025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45506-6C29-4B95-83B9-A72D87337ED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26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1A851DD-F207-42C6-AFBE-FCDE52A39A9E}"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DEF53-8908-47E2-A879-6A378C678D1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A851DD-F207-42C6-AFBE-FCDE52A39A9E}"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DEF53-8908-47E2-A879-6A378C678D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A851DD-F207-42C6-AFBE-FCDE52A39A9E}"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DEF53-8908-47E2-A879-6A378C678D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A851DD-F207-42C6-AFBE-FCDE52A39A9E}"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DEF53-8908-47E2-A879-6A378C678D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A851DD-F207-42C6-AFBE-FCDE52A39A9E}"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DEF53-8908-47E2-A879-6A378C678D1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A851DD-F207-42C6-AFBE-FCDE52A39A9E}"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DEF53-8908-47E2-A879-6A378C678D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A851DD-F207-42C6-AFBE-FCDE52A39A9E}" type="datetimeFigureOut">
              <a:rPr lang="en-US" smtClean="0"/>
              <a:t>5/18/2025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DEF53-8908-47E2-A879-6A378C678D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A851DD-F207-42C6-AFBE-FCDE52A39A9E}" type="datetimeFigureOut">
              <a:rPr lang="en-US" smtClean="0"/>
              <a:t>5/18/2025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DEF53-8908-47E2-A879-6A378C678D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851DD-F207-42C6-AFBE-FCDE52A39A9E}" type="datetimeFigureOut">
              <a:rPr lang="en-US" smtClean="0"/>
              <a:t>5/18/2025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DEF53-8908-47E2-A879-6A378C678D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A851DD-F207-42C6-AFBE-FCDE52A39A9E}"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DEF53-8908-47E2-A879-6A378C678D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A851DD-F207-42C6-AFBE-FCDE52A39A9E}"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DEF53-8908-47E2-A879-6A378C678D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A851DD-F207-42C6-AFBE-FCDE52A39A9E}" type="datetimeFigureOut">
              <a:rPr lang="en-US" smtClean="0"/>
              <a:t>5/18/2025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9DEF53-8908-47E2-A879-6A378C678D1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8950" y="685800"/>
            <a:ext cx="11064875" cy="2584450"/>
          </a:xfrm>
          <a:prstGeom prst="rect">
            <a:avLst/>
          </a:prstGeom>
          <a:noFill/>
        </p:spPr>
        <p:txBody>
          <a:bodyPr wrap="square" rtlCol="0">
            <a:spAutoFit/>
          </a:bodyPr>
          <a:lstStyle/>
          <a:p>
            <a:pPr algn="ctr"/>
            <a:r>
              <a:rPr lang="en-US" sz="5400" dirty="0">
                <a:latin typeface="Times New Roman" panose="02020603050405020304" pitchFamily="18" charset="0"/>
                <a:cs typeface="Times New Roman" panose="02020603050405020304" pitchFamily="18" charset="0"/>
              </a:rPr>
              <a:t>    OPTIMIZING SAFETY DRIVEN </a:t>
            </a:r>
          </a:p>
          <a:p>
            <a:pPr algn="ctr"/>
            <a:r>
              <a:rPr lang="en-US" sz="5400" dirty="0">
                <a:latin typeface="Times New Roman" panose="02020603050405020304" pitchFamily="18" charset="0"/>
                <a:cs typeface="Times New Roman" panose="02020603050405020304" pitchFamily="18" charset="0"/>
              </a:rPr>
              <a:t>NAVIGATION AID FOR VISUALLY            IMPAIRED  </a:t>
            </a:r>
          </a:p>
        </p:txBody>
      </p:sp>
      <p:sp>
        <p:nvSpPr>
          <p:cNvPr id="5" name="Subtitle 2"/>
          <p:cNvSpPr>
            <a:spLocks noGrp="1"/>
          </p:cNvSpPr>
          <p:nvPr>
            <p:ph type="subTitle" idx="1"/>
          </p:nvPr>
        </p:nvSpPr>
        <p:spPr>
          <a:xfrm>
            <a:off x="609600" y="3431407"/>
            <a:ext cx="5486400" cy="2740793"/>
          </a:xfrm>
        </p:spPr>
        <p:txBody>
          <a:bodyPr anchor="b">
            <a:normAutofit/>
          </a:bodyPr>
          <a:lstStyle/>
          <a:p>
            <a:pPr algn="l"/>
            <a:r>
              <a:rPr lang="en-US" b="1" dirty="0">
                <a:latin typeface="Times New Roman" panose="02020603050405020304" pitchFamily="18" charset="0"/>
                <a:cs typeface="Times New Roman" panose="02020603050405020304" pitchFamily="18" charset="0"/>
              </a:rPr>
              <a:t>Batch No: 05</a:t>
            </a:r>
          </a:p>
          <a:p>
            <a:pPr algn="l"/>
            <a:r>
              <a:rPr lang="en-US" b="1" dirty="0">
                <a:latin typeface="Times New Roman" panose="02020603050405020304" pitchFamily="18" charset="0"/>
                <a:cs typeface="Times New Roman" panose="02020603050405020304" pitchFamily="18" charset="0"/>
              </a:rPr>
              <a:t>Team Members:</a:t>
            </a:r>
          </a:p>
          <a:p>
            <a:pPr algn="l"/>
            <a:r>
              <a:rPr lang="en-US" dirty="0">
                <a:latin typeface="Times New Roman" panose="02020603050405020304" pitchFamily="18" charset="0"/>
                <a:cs typeface="Times New Roman" panose="02020603050405020304" pitchFamily="18" charset="0"/>
              </a:rPr>
              <a:t>Agalya K		(211521205008)</a:t>
            </a:r>
            <a:endParaRPr lang="en-US" b="1"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A S Sai Sruthi		(211521205014)</a:t>
            </a:r>
          </a:p>
          <a:p>
            <a:pPr algn="l"/>
            <a:r>
              <a:rPr lang="en-US" dirty="0">
                <a:latin typeface="Times New Roman" panose="02020603050405020304" pitchFamily="18" charset="0"/>
                <a:cs typeface="Times New Roman" panose="02020603050405020304" pitchFamily="18" charset="0"/>
              </a:rPr>
              <a:t>Anbarasi K 		(211521205015)</a:t>
            </a:r>
          </a:p>
        </p:txBody>
      </p:sp>
      <p:sp>
        <p:nvSpPr>
          <p:cNvPr id="6" name="Subtitle 2"/>
          <p:cNvSpPr txBox="1"/>
          <p:nvPr/>
        </p:nvSpPr>
        <p:spPr>
          <a:xfrm>
            <a:off x="6096000" y="3426593"/>
            <a:ext cx="5524500" cy="2740793"/>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Guided By:</a:t>
            </a:r>
          </a:p>
          <a:p>
            <a:pPr algn="l">
              <a:buNone/>
            </a:pPr>
            <a:r>
              <a:rPr lang="en-US" sz="2400" dirty="0">
                <a:latin typeface="Times New Roman" panose="02020603050405020304" pitchFamily="18" charset="0"/>
                <a:cs typeface="Times New Roman" panose="02020603050405020304" pitchFamily="18" charset="0"/>
              </a:rPr>
              <a:t>Dr.G.Dhanalakshmi, M.E.,Ph.D</a:t>
            </a:r>
            <a:endParaRPr lang="en-US" sz="2400" dirty="0">
              <a:solidFill>
                <a:schemeClr val="tx1"/>
              </a:solidFill>
              <a:latin typeface="Times New Roman" panose="02020603050405020304" pitchFamily="18" charset="0"/>
              <a:cs typeface="Times New Roman" panose="02020603050405020304" pitchFamily="18" charset="0"/>
            </a:endParaRPr>
          </a:p>
          <a:p>
            <a:pPr algn="l">
              <a:buNone/>
            </a:pPr>
            <a:r>
              <a:rPr lang="en-US" dirty="0">
                <a:latin typeface="Times New Roman" panose="02020603050405020304" pitchFamily="18" charset="0"/>
                <a:cs typeface="Times New Roman" panose="02020603050405020304" pitchFamily="18" charset="0"/>
              </a:rPr>
              <a:t>Head Of The Department</a:t>
            </a:r>
            <a:endParaRPr lang="en-US" sz="2400" dirty="0">
              <a:solidFill>
                <a:schemeClr val="tx1"/>
              </a:solidFill>
              <a:latin typeface="Times New Roman" panose="02020603050405020304" pitchFamily="18" charset="0"/>
              <a:cs typeface="Times New Roman" panose="02020603050405020304" pitchFamily="18" charset="0"/>
            </a:endParaRPr>
          </a:p>
          <a:p>
            <a:pPr algn="l">
              <a:buNone/>
            </a:pPr>
            <a:r>
              <a:rPr lang="en-US" sz="2400" dirty="0">
                <a:solidFill>
                  <a:schemeClr val="tx1"/>
                </a:solidFill>
                <a:latin typeface="Times New Roman" panose="02020603050405020304" pitchFamily="18" charset="0"/>
                <a:cs typeface="Times New Roman" panose="02020603050405020304" pitchFamily="18" charset="0"/>
              </a:rPr>
              <a:t>Department </a:t>
            </a:r>
            <a:r>
              <a:rPr lang="en-US" dirty="0">
                <a:latin typeface="Times New Roman" panose="02020603050405020304" pitchFamily="18" charset="0"/>
                <a:cs typeface="Times New Roman" panose="02020603050405020304" pitchFamily="18" charset="0"/>
              </a:rPr>
              <a:t>of Information Technology</a:t>
            </a:r>
            <a:endParaRPr lang="en-US" sz="2400" dirty="0">
              <a:solidFill>
                <a:schemeClr val="tx1"/>
              </a:solidFill>
              <a:latin typeface="Times New Roman" panose="02020603050405020304" pitchFamily="18" charset="0"/>
              <a:cs typeface="Times New Roman" panose="02020603050405020304" pitchFamily="18" charset="0"/>
            </a:endParaRPr>
          </a:p>
          <a:p>
            <a:pPr algn="l">
              <a:buNone/>
            </a:pPr>
            <a:r>
              <a:rPr lang="en-US" sz="2400" dirty="0">
                <a:solidFill>
                  <a:schemeClr val="tx1"/>
                </a:solidFill>
                <a:latin typeface="Times New Roman" panose="02020603050405020304" pitchFamily="18" charset="0"/>
                <a:cs typeface="Times New Roman" panose="02020603050405020304" pitchFamily="18" charset="0"/>
              </a:rPr>
              <a:t>Panimalar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Module 2</a:t>
            </a:r>
          </a:p>
        </p:txBody>
      </p:sp>
      <p:sp>
        <p:nvSpPr>
          <p:cNvPr id="3" name="Subtitle 2"/>
          <p:cNvSpPr txBox="1"/>
          <p:nvPr/>
        </p:nvSpPr>
        <p:spPr>
          <a:xfrm>
            <a:off x="444499" y="1562233"/>
            <a:ext cx="11049001" cy="4395336"/>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0000"/>
              </a:lnSpc>
              <a:buFont typeface="Arial" panose="020B0604020202020204" pitchFamily="34" charset="0"/>
            </a:pPr>
            <a:r>
              <a:rPr lang="en-US" altLang="en-US" dirty="0">
                <a:latin typeface="Times New Roman" panose="02020603050405020304" pitchFamily="18" charset="0"/>
                <a:cs typeface="Times New Roman" panose="02020603050405020304" pitchFamily="18" charset="0"/>
              </a:rPr>
              <a:t>Module 2: Alert Module</a:t>
            </a:r>
          </a:p>
          <a:p>
            <a:pPr marL="342900" indent="-342900" algn="just">
              <a:lnSpc>
                <a:spcPct val="10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Generates real-time alerts when an obstacle is detected.</a:t>
            </a:r>
          </a:p>
          <a:p>
            <a:pPr marL="342900" indent="-342900" algn="just">
              <a:lnSpc>
                <a:spcPct val="10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Uses a buzzer and speaker to provide audio warnings.</a:t>
            </a:r>
          </a:p>
          <a:p>
            <a:pPr marL="342900" indent="-342900" algn="just">
              <a:lnSpc>
                <a:spcPct val="10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user with voice instructions (e.g., "Turn left").</a:t>
            </a:r>
          </a:p>
          <a:p>
            <a:pPr marL="342900" indent="-342900" algn="just">
              <a:lnSpc>
                <a:spcPct val="10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Ensures quick response to obstacles for safe navigation.</a:t>
            </a:r>
          </a:p>
          <a:p>
            <a:pPr marL="342900" indent="-342900" algn="just">
              <a:lnSpc>
                <a:spcPct val="10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Enhances situational awareness without requiring visual input</a:t>
            </a:r>
          </a:p>
        </p:txBody>
      </p:sp>
      <p:pic>
        <p:nvPicPr>
          <p:cNvPr id="4" name="Picture 3"/>
          <p:cNvPicPr>
            <a:picLocks noChangeAspect="1"/>
          </p:cNvPicPr>
          <p:nvPr/>
        </p:nvPicPr>
        <p:blipFill>
          <a:blip r:embed="rId2"/>
          <a:stretch>
            <a:fillRect/>
          </a:stretch>
        </p:blipFill>
        <p:spPr>
          <a:xfrm>
            <a:off x="8380095" y="1674996"/>
            <a:ext cx="3367406" cy="39161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Module 3</a:t>
            </a:r>
          </a:p>
        </p:txBody>
      </p:sp>
      <p:sp>
        <p:nvSpPr>
          <p:cNvPr id="3" name="Subtitle 2"/>
          <p:cNvSpPr txBox="1"/>
          <p:nvPr/>
        </p:nvSpPr>
        <p:spPr>
          <a:xfrm>
            <a:off x="571499" y="1929383"/>
            <a:ext cx="7755021" cy="431901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10000"/>
              </a:lnSpc>
              <a:buFont typeface="Arial" panose="020B0604020202020204" pitchFamily="34" charset="0"/>
            </a:pPr>
            <a:r>
              <a:rPr lang="en-US" altLang="en-US" dirty="0">
                <a:latin typeface="Times New Roman" panose="02020603050405020304" pitchFamily="18" charset="0"/>
                <a:cs typeface="Times New Roman" panose="02020603050405020304" pitchFamily="18" charset="0"/>
              </a:rPr>
              <a:t>Module 3: Power Management Module</a:t>
            </a:r>
          </a:p>
          <a:p>
            <a:pPr marL="342900" indent="-342900" algn="just">
              <a:lnSpc>
                <a:spcPct val="11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Supplies stable power to all hardware components.</a:t>
            </a:r>
          </a:p>
          <a:p>
            <a:pPr marL="342900" indent="-342900" algn="just">
              <a:lnSpc>
                <a:spcPct val="11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Uses a rechargeable battery with optimized energy usage.</a:t>
            </a:r>
          </a:p>
          <a:p>
            <a:pPr marL="342900" indent="-342900" algn="just">
              <a:lnSpc>
                <a:spcPct val="11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Prevents overcharging with a power regulation circuit.</a:t>
            </a:r>
          </a:p>
          <a:p>
            <a:pPr marL="342900" indent="-342900" algn="just">
              <a:lnSpc>
                <a:spcPct val="11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Monitors battery status and alerts the user for recharging.</a:t>
            </a:r>
          </a:p>
          <a:p>
            <a:pPr marL="342900" indent="-342900" algn="just">
              <a:lnSpc>
                <a:spcPct val="11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Ensures uninterrupted operation for reliable navigation</a:t>
            </a:r>
          </a:p>
        </p:txBody>
      </p:sp>
      <p:grpSp>
        <p:nvGrpSpPr>
          <p:cNvPr id="11" name="Canvas 44">
            <a:extLst>
              <a:ext uri="{FF2B5EF4-FFF2-40B4-BE49-F238E27FC236}">
                <a16:creationId xmlns:a16="http://schemas.microsoft.com/office/drawing/2014/main" id="{EEED0C29-057B-5213-C112-BCE0B35EFD99}"/>
              </a:ext>
            </a:extLst>
          </p:cNvPr>
          <p:cNvGrpSpPr/>
          <p:nvPr/>
        </p:nvGrpSpPr>
        <p:grpSpPr>
          <a:xfrm>
            <a:off x="8062451" y="1339354"/>
            <a:ext cx="3972233" cy="4510840"/>
            <a:chOff x="0" y="0"/>
            <a:chExt cx="5727700" cy="3618230"/>
          </a:xfrm>
        </p:grpSpPr>
        <p:sp>
          <p:nvSpPr>
            <p:cNvPr id="12" name="Rectangle 11">
              <a:extLst>
                <a:ext uri="{FF2B5EF4-FFF2-40B4-BE49-F238E27FC236}">
                  <a16:creationId xmlns:a16="http://schemas.microsoft.com/office/drawing/2014/main" id="{080A5FF4-97D4-D597-E103-773262E4F922}"/>
                </a:ext>
              </a:extLst>
            </p:cNvPr>
            <p:cNvSpPr/>
            <p:nvPr/>
          </p:nvSpPr>
          <p:spPr>
            <a:xfrm>
              <a:off x="0" y="0"/>
              <a:ext cx="5727700" cy="3376930"/>
            </a:xfrm>
            <a:prstGeom prst="rect">
              <a:avLst/>
            </a:prstGeom>
            <a:noFill/>
          </p:spPr>
        </p:sp>
        <p:sp>
          <p:nvSpPr>
            <p:cNvPr id="13" name="Rectangle 12">
              <a:extLst>
                <a:ext uri="{FF2B5EF4-FFF2-40B4-BE49-F238E27FC236}">
                  <a16:creationId xmlns:a16="http://schemas.microsoft.com/office/drawing/2014/main" id="{C32E5940-0A56-E028-4B7F-E16FB0D89C38}"/>
                </a:ext>
              </a:extLst>
            </p:cNvPr>
            <p:cNvSpPr>
              <a:spLocks noChangeArrowheads="1"/>
            </p:cNvSpPr>
            <p:nvPr/>
          </p:nvSpPr>
          <p:spPr bwMode="auto">
            <a:xfrm>
              <a:off x="2069465" y="1007745"/>
              <a:ext cx="1435100" cy="2591435"/>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ARDUINO UNO</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ECADC388-C3D0-76A5-ECB5-2D6C24789036}"/>
                </a:ext>
              </a:extLst>
            </p:cNvPr>
            <p:cNvSpPr>
              <a:spLocks noChangeArrowheads="1"/>
            </p:cNvSpPr>
            <p:nvPr/>
          </p:nvSpPr>
          <p:spPr bwMode="auto">
            <a:xfrm>
              <a:off x="1969135" y="113665"/>
              <a:ext cx="1670050" cy="620395"/>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POWER SUPPLY</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39ED48E9-5E08-3D6C-B51E-16C1850AA24E}"/>
                </a:ext>
              </a:extLst>
            </p:cNvPr>
            <p:cNvCxnSpPr>
              <a:cxnSpLocks noChangeShapeType="1"/>
            </p:cNvCxnSpPr>
            <p:nvPr/>
          </p:nvCxnSpPr>
          <p:spPr bwMode="auto">
            <a:xfrm>
              <a:off x="2785110" y="734060"/>
              <a:ext cx="1905" cy="273685"/>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6" name="Rectangle 15">
              <a:extLst>
                <a:ext uri="{FF2B5EF4-FFF2-40B4-BE49-F238E27FC236}">
                  <a16:creationId xmlns:a16="http://schemas.microsoft.com/office/drawing/2014/main" id="{5E65CE1A-E6FF-2DCA-0737-C051EEE747BA}"/>
                </a:ext>
              </a:extLst>
            </p:cNvPr>
            <p:cNvSpPr>
              <a:spLocks noChangeArrowheads="1"/>
            </p:cNvSpPr>
            <p:nvPr/>
          </p:nvSpPr>
          <p:spPr bwMode="auto">
            <a:xfrm>
              <a:off x="184150" y="2309495"/>
              <a:ext cx="1429385" cy="551180"/>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200" b="1">
                  <a:solidFill>
                    <a:srgbClr val="000000"/>
                  </a:solidFill>
                  <a:effectLst/>
                  <a:latin typeface="Times New Roman" panose="02020603050405020304" pitchFamily="18" charset="0"/>
                  <a:ea typeface="Calibri" panose="020F0502020204030204" pitchFamily="34" charset="0"/>
                </a:rPr>
                <a:t>ULTRASONIC SENSOR(4)</a:t>
              </a:r>
              <a:endParaRPr lang="en-IN" sz="1200">
                <a:effectLst/>
                <a:latin typeface="Times New Roman" panose="02020603050405020304" pitchFamily="18" charset="0"/>
                <a:ea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A58778C8-0865-045E-875D-39B97FEB2C11}"/>
                </a:ext>
              </a:extLst>
            </p:cNvPr>
            <p:cNvCxnSpPr>
              <a:cxnSpLocks noChangeShapeType="1"/>
            </p:cNvCxnSpPr>
            <p:nvPr/>
          </p:nvCxnSpPr>
          <p:spPr bwMode="auto">
            <a:xfrm>
              <a:off x="1602105" y="2461895"/>
              <a:ext cx="467360" cy="635"/>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2500CADC-AE25-EC51-209B-87CC3C86EFC2}"/>
                </a:ext>
              </a:extLst>
            </p:cNvPr>
            <p:cNvSpPr>
              <a:spLocks noChangeArrowheads="1"/>
            </p:cNvSpPr>
            <p:nvPr/>
          </p:nvSpPr>
          <p:spPr bwMode="auto">
            <a:xfrm>
              <a:off x="4046220" y="1458595"/>
              <a:ext cx="1597025" cy="540385"/>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200" b="1">
                  <a:solidFill>
                    <a:srgbClr val="000000"/>
                  </a:solidFill>
                  <a:effectLst/>
                  <a:latin typeface="Times New Roman" panose="02020603050405020304" pitchFamily="18" charset="0"/>
                  <a:ea typeface="Calibri" panose="020F0502020204030204" pitchFamily="34" charset="0"/>
                </a:rPr>
                <a:t>DF PLAYER</a:t>
              </a:r>
              <a:endParaRPr lang="en-IN" sz="1200">
                <a:effectLst/>
                <a:latin typeface="Times New Roman" panose="02020603050405020304" pitchFamily="18" charset="0"/>
                <a:ea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15B895AC-6614-5196-5AD0-B037FA4B8004}"/>
                </a:ext>
              </a:extLst>
            </p:cNvPr>
            <p:cNvCxnSpPr>
              <a:cxnSpLocks noChangeShapeType="1"/>
            </p:cNvCxnSpPr>
            <p:nvPr/>
          </p:nvCxnSpPr>
          <p:spPr bwMode="auto">
            <a:xfrm>
              <a:off x="3510915" y="1728470"/>
              <a:ext cx="522605" cy="635"/>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0" name="Rectangle 19">
              <a:extLst>
                <a:ext uri="{FF2B5EF4-FFF2-40B4-BE49-F238E27FC236}">
                  <a16:creationId xmlns:a16="http://schemas.microsoft.com/office/drawing/2014/main" id="{B00AEE54-7900-EC6E-CC2E-02373547DA52}"/>
                </a:ext>
              </a:extLst>
            </p:cNvPr>
            <p:cNvSpPr>
              <a:spLocks noChangeArrowheads="1"/>
            </p:cNvSpPr>
            <p:nvPr/>
          </p:nvSpPr>
          <p:spPr bwMode="auto">
            <a:xfrm>
              <a:off x="4055745" y="2253615"/>
              <a:ext cx="1624965" cy="349885"/>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pPr>
              <a:r>
                <a:rPr lang="en-US" sz="1200" b="1">
                  <a:solidFill>
                    <a:srgbClr val="000000"/>
                  </a:solidFill>
                  <a:effectLst/>
                  <a:latin typeface="Times New Roman" panose="02020603050405020304" pitchFamily="18" charset="0"/>
                  <a:ea typeface="Calibri" panose="020F0502020204030204" pitchFamily="34" charset="0"/>
                </a:rPr>
                <a:t>SPEAKER</a:t>
              </a:r>
              <a:endParaRPr lang="en-IN" sz="1200">
                <a:effectLst/>
                <a:latin typeface="Times New Roman" panose="02020603050405020304" pitchFamily="18" charset="0"/>
                <a:ea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BD3810EC-26A0-E3EE-9E9A-40234D6E38C1}"/>
                </a:ext>
              </a:extLst>
            </p:cNvPr>
            <p:cNvCxnSpPr>
              <a:cxnSpLocks noChangeShapeType="1"/>
            </p:cNvCxnSpPr>
            <p:nvPr/>
          </p:nvCxnSpPr>
          <p:spPr bwMode="auto">
            <a:xfrm>
              <a:off x="4880610" y="1998980"/>
              <a:ext cx="1905" cy="273685"/>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2" name="Rectangle 21">
              <a:extLst>
                <a:ext uri="{FF2B5EF4-FFF2-40B4-BE49-F238E27FC236}">
                  <a16:creationId xmlns:a16="http://schemas.microsoft.com/office/drawing/2014/main" id="{77B2AAD9-D3EA-BF2A-2F69-77D6AF85472F}"/>
                </a:ext>
              </a:extLst>
            </p:cNvPr>
            <p:cNvSpPr>
              <a:spLocks noChangeArrowheads="1"/>
            </p:cNvSpPr>
            <p:nvPr/>
          </p:nvSpPr>
          <p:spPr bwMode="auto">
            <a:xfrm>
              <a:off x="4055745" y="2724150"/>
              <a:ext cx="1429385" cy="379730"/>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200" b="1">
                  <a:solidFill>
                    <a:srgbClr val="000000"/>
                  </a:solidFill>
                  <a:effectLst/>
                  <a:latin typeface="Times New Roman" panose="02020603050405020304" pitchFamily="18" charset="0"/>
                  <a:ea typeface="Calibri" panose="020F0502020204030204" pitchFamily="34" charset="0"/>
                </a:rPr>
                <a:t>BUZZER</a:t>
              </a:r>
              <a:endParaRPr lang="en-IN" sz="1200">
                <a:effectLst/>
                <a:latin typeface="Times New Roman" panose="02020603050405020304" pitchFamily="18" charset="0"/>
                <a:ea typeface="Times New Roman" panose="02020603050405020304" pitchFamily="18" charset="0"/>
              </a:endParaRPr>
            </a:p>
          </p:txBody>
        </p:sp>
        <p:sp>
          <p:nvSpPr>
            <p:cNvPr id="23" name="Rectangle 22">
              <a:extLst>
                <a:ext uri="{FF2B5EF4-FFF2-40B4-BE49-F238E27FC236}">
                  <a16:creationId xmlns:a16="http://schemas.microsoft.com/office/drawing/2014/main" id="{CFDAD48B-588D-D818-5BED-487E22CAE0E8}"/>
                </a:ext>
              </a:extLst>
            </p:cNvPr>
            <p:cNvSpPr>
              <a:spLocks noChangeArrowheads="1"/>
            </p:cNvSpPr>
            <p:nvPr/>
          </p:nvSpPr>
          <p:spPr bwMode="auto">
            <a:xfrm>
              <a:off x="4055745" y="3238500"/>
              <a:ext cx="1429385" cy="379730"/>
            </a:xfrm>
            <a:prstGeom prst="rect">
              <a:avLst/>
            </a:prstGeom>
            <a:solidFill>
              <a:srgbClr val="FFFFFF"/>
            </a:solidFill>
            <a:ln w="25400">
              <a:solidFill>
                <a:srgbClr val="000000"/>
              </a:solidFill>
              <a:miter lim="800000"/>
              <a:headEnd/>
              <a:tailEnd/>
            </a:ln>
          </p:spPr>
          <p:txBody>
            <a:bodyPr rot="0" vert="horz" wrap="square" lIns="91440" tIns="45720" rIns="91440" bIns="45720" anchor="ctr" anchorCtr="0" upright="1">
              <a:noAutofit/>
            </a:bodyPr>
            <a:lstStyle/>
            <a:p>
              <a:pPr algn="ctr">
                <a:lnSpc>
                  <a:spcPct val="115000"/>
                </a:lnSpc>
                <a:spcAft>
                  <a:spcPts val="1000"/>
                </a:spcAft>
              </a:pPr>
              <a:r>
                <a:rPr lang="en-US" sz="1200" b="1">
                  <a:solidFill>
                    <a:srgbClr val="000000"/>
                  </a:solidFill>
                  <a:effectLst/>
                  <a:latin typeface="Times New Roman" panose="02020603050405020304" pitchFamily="18" charset="0"/>
                  <a:ea typeface="Calibri" panose="020F0502020204030204" pitchFamily="34" charset="0"/>
                </a:rPr>
                <a:t>I2C &amp; LCD</a:t>
              </a:r>
              <a:endParaRPr lang="en-IN" sz="1200">
                <a:effectLst/>
                <a:latin typeface="Times New Roman" panose="02020603050405020304" pitchFamily="18" charset="0"/>
                <a:ea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048F4CCB-DC83-2A27-8419-305EBA19029D}"/>
                </a:ext>
              </a:extLst>
            </p:cNvPr>
            <p:cNvCxnSpPr>
              <a:cxnSpLocks noChangeShapeType="1"/>
            </p:cNvCxnSpPr>
            <p:nvPr/>
          </p:nvCxnSpPr>
          <p:spPr bwMode="auto">
            <a:xfrm>
              <a:off x="3510915" y="2937510"/>
              <a:ext cx="522605" cy="635"/>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a:extLst>
                <a:ext uri="{FF2B5EF4-FFF2-40B4-BE49-F238E27FC236}">
                  <a16:creationId xmlns:a16="http://schemas.microsoft.com/office/drawing/2014/main" id="{741B6DF2-4D27-F56F-7ED5-8F0F5C1A43F1}"/>
                </a:ext>
              </a:extLst>
            </p:cNvPr>
            <p:cNvCxnSpPr>
              <a:cxnSpLocks noChangeShapeType="1"/>
            </p:cNvCxnSpPr>
            <p:nvPr/>
          </p:nvCxnSpPr>
          <p:spPr bwMode="auto">
            <a:xfrm>
              <a:off x="3510915" y="3414395"/>
              <a:ext cx="522605" cy="635"/>
            </a:xfrm>
            <a:prstGeom prst="straightConnector1">
              <a:avLst/>
            </a:prstGeom>
            <a:noFill/>
            <a:ln w="25400">
              <a:solidFill>
                <a:srgbClr val="000000"/>
              </a:solidFill>
              <a:round/>
              <a:headEnd/>
              <a:tailEnd type="arrow" w="med" len="med"/>
            </a:ln>
            <a:effectLst>
              <a:outerShdw dist="20000" dir="5400000" rotWithShape="0">
                <a:srgbClr val="000000">
                  <a:alpha val="37999"/>
                </a:srgbClr>
              </a:outerShdw>
            </a:effectLst>
            <a:extLst>
              <a:ext uri="{909E8E84-426E-40DD-AFC4-6F175D3DCCD1}">
                <a14:hiddenFill xmlns:a14="http://schemas.microsoft.com/office/drawing/2010/main">
                  <a:noFill/>
                </a14:hiddenFill>
              </a:ext>
            </a:extLst>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85800"/>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Source Code</a:t>
            </a:r>
          </a:p>
        </p:txBody>
      </p:sp>
      <p:sp>
        <p:nvSpPr>
          <p:cNvPr id="3" name="TextBox 2"/>
          <p:cNvSpPr txBox="1"/>
          <p:nvPr/>
        </p:nvSpPr>
        <p:spPr>
          <a:xfrm>
            <a:off x="609600" y="1858010"/>
            <a:ext cx="10972800" cy="4877435"/>
          </a:xfrm>
          <a:prstGeom prst="rect">
            <a:avLst/>
          </a:prstGeom>
          <a:noFill/>
        </p:spPr>
        <p:txBody>
          <a:bodyPr wrap="square">
            <a:noAutofit/>
          </a:bodyPr>
          <a:lstStyle/>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Include necessary libraries</a:t>
            </a:r>
          </a:p>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#include &lt;SoftwareSerial.h&gt;</a:t>
            </a:r>
          </a:p>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#include &lt;DFRobotDFPlayerMini.h&gt;</a:t>
            </a:r>
          </a:p>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Define pins for ultrasonic sensors</a:t>
            </a:r>
          </a:p>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#define TRIG_FRONT 2</a:t>
            </a:r>
          </a:p>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#define ECHO_FRONT 3</a:t>
            </a:r>
          </a:p>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#define TRIG_LEFT 4</a:t>
            </a:r>
          </a:p>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#define ECHO_LEFT 5</a:t>
            </a:r>
          </a:p>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#define TRIG_RIGHT 6</a:t>
            </a:r>
          </a:p>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#define ECHO_RIGHT 7</a:t>
            </a:r>
          </a:p>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Define buzzer and speaker pins</a:t>
            </a:r>
          </a:p>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#define BUZZER 8</a:t>
            </a:r>
          </a:p>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#define SPEAKER_TX 10</a:t>
            </a:r>
          </a:p>
          <a:p>
            <a:pPr indent="0" algn="l">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#define SPEAKER_RX 11</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85900"/>
            <a:ext cx="10515600" cy="4351338"/>
          </a:xfrm>
        </p:spPr>
        <p:txBody>
          <a:bodyPr>
            <a:noAutofit/>
          </a:bodyPr>
          <a:lstStyle/>
          <a:p>
            <a:pPr marL="0" indent="0">
              <a:buNone/>
            </a:pPr>
            <a:r>
              <a:rPr lang="en-US" altLang="en-US" sz="2000" dirty="0">
                <a:latin typeface="Times New Roman" panose="02020603050405020304" pitchFamily="18" charset="0"/>
                <a:cs typeface="Times New Roman" panose="02020603050405020304" pitchFamily="18" charset="0"/>
              </a:rPr>
              <a:t>// Initialize serial communication for the </a:t>
            </a:r>
            <a:r>
              <a:rPr lang="en-US" altLang="en-US" sz="2000" dirty="0" err="1">
                <a:latin typeface="Times New Roman" panose="02020603050405020304" pitchFamily="18" charset="0"/>
                <a:cs typeface="Times New Roman" panose="02020603050405020304" pitchFamily="18" charset="0"/>
              </a:rPr>
              <a:t>DFPlayer</a:t>
            </a:r>
            <a:r>
              <a:rPr lang="en-US" altLang="en-US" sz="2000" dirty="0">
                <a:latin typeface="Times New Roman" panose="02020603050405020304" pitchFamily="18" charset="0"/>
                <a:cs typeface="Times New Roman" panose="02020603050405020304" pitchFamily="18" charset="0"/>
              </a:rPr>
              <a:t> Mini MP3 module</a:t>
            </a:r>
          </a:p>
          <a:p>
            <a:pPr marL="0" indent="0">
              <a:buNone/>
            </a:pPr>
            <a:r>
              <a:rPr lang="en-US" altLang="en-US" sz="2000" dirty="0" err="1">
                <a:latin typeface="Times New Roman" panose="02020603050405020304" pitchFamily="18" charset="0"/>
                <a:cs typeface="Times New Roman" panose="02020603050405020304" pitchFamily="18" charset="0"/>
              </a:rPr>
              <a:t>SoftwareSerial</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mySerial</a:t>
            </a:r>
            <a:r>
              <a:rPr lang="en-US" altLang="en-US" sz="2000" dirty="0">
                <a:latin typeface="Times New Roman" panose="02020603050405020304" pitchFamily="18" charset="0"/>
                <a:cs typeface="Times New Roman" panose="02020603050405020304" pitchFamily="18" charset="0"/>
              </a:rPr>
              <a:t>(SPEAKER_RX, SPEAKER_TX);</a:t>
            </a:r>
          </a:p>
          <a:p>
            <a:pPr marL="0" indent="0">
              <a:buNone/>
            </a:pPr>
            <a:r>
              <a:rPr lang="en-US" altLang="en-US" sz="2000" dirty="0" err="1">
                <a:latin typeface="Times New Roman" panose="02020603050405020304" pitchFamily="18" charset="0"/>
                <a:cs typeface="Times New Roman" panose="02020603050405020304" pitchFamily="18" charset="0"/>
              </a:rPr>
              <a:t>DFRobotDFPlayerMini</a:t>
            </a:r>
            <a:r>
              <a:rPr lang="en-US" altLang="en-US" sz="2000" dirty="0">
                <a:latin typeface="Times New Roman" panose="02020603050405020304" pitchFamily="18" charset="0"/>
                <a:cs typeface="Times New Roman" panose="02020603050405020304" pitchFamily="18" charset="0"/>
              </a:rPr>
              <a:t> player;</a:t>
            </a:r>
          </a:p>
          <a:p>
            <a:pPr marL="0" indent="0">
              <a:buNone/>
            </a:pPr>
            <a:r>
              <a:rPr lang="en-US" altLang="en-US" sz="2000" dirty="0">
                <a:latin typeface="Times New Roman" panose="02020603050405020304" pitchFamily="18" charset="0"/>
                <a:cs typeface="Times New Roman" panose="02020603050405020304" pitchFamily="18" charset="0"/>
              </a:rPr>
              <a:t>// Function to measure distance using ultrasonic sensor</a:t>
            </a:r>
          </a:p>
          <a:p>
            <a:pPr marL="0" indent="0">
              <a:buNone/>
            </a:pPr>
            <a:r>
              <a:rPr lang="en-US" altLang="en-US" sz="2000" dirty="0">
                <a:latin typeface="Times New Roman" panose="02020603050405020304" pitchFamily="18" charset="0"/>
                <a:cs typeface="Times New Roman" panose="02020603050405020304" pitchFamily="18" charset="0"/>
              </a:rPr>
              <a:t>int </a:t>
            </a:r>
            <a:r>
              <a:rPr lang="en-US" altLang="en-US" sz="2000" dirty="0" err="1">
                <a:latin typeface="Times New Roman" panose="02020603050405020304" pitchFamily="18" charset="0"/>
                <a:cs typeface="Times New Roman" panose="02020603050405020304" pitchFamily="18" charset="0"/>
              </a:rPr>
              <a:t>getDistance</a:t>
            </a:r>
            <a:r>
              <a:rPr lang="en-US" altLang="en-US" sz="2000" dirty="0">
                <a:latin typeface="Times New Roman" panose="02020603050405020304" pitchFamily="18" charset="0"/>
                <a:cs typeface="Times New Roman" panose="02020603050405020304" pitchFamily="18" charset="0"/>
              </a:rPr>
              <a:t>(int </a:t>
            </a:r>
            <a:r>
              <a:rPr lang="en-US" altLang="en-US" sz="2000" dirty="0" err="1">
                <a:latin typeface="Times New Roman" panose="02020603050405020304" pitchFamily="18" charset="0"/>
                <a:cs typeface="Times New Roman" panose="02020603050405020304" pitchFamily="18" charset="0"/>
              </a:rPr>
              <a:t>trigPin</a:t>
            </a:r>
            <a:r>
              <a:rPr lang="en-US" altLang="en-US" sz="2000" dirty="0">
                <a:latin typeface="Times New Roman" panose="02020603050405020304" pitchFamily="18" charset="0"/>
                <a:cs typeface="Times New Roman" panose="02020603050405020304" pitchFamily="18" charset="0"/>
              </a:rPr>
              <a:t>, int </a:t>
            </a:r>
            <a:r>
              <a:rPr lang="en-US" altLang="en-US" sz="2000" dirty="0" err="1">
                <a:latin typeface="Times New Roman" panose="02020603050405020304" pitchFamily="18" charset="0"/>
                <a:cs typeface="Times New Roman" panose="02020603050405020304" pitchFamily="18" charset="0"/>
              </a:rPr>
              <a:t>echoPin</a:t>
            </a:r>
            <a:r>
              <a:rPr lang="en-US" altLang="en-US" sz="2000" dirty="0">
                <a:latin typeface="Times New Roman" panose="02020603050405020304" pitchFamily="18" charset="0"/>
                <a:cs typeface="Times New Roman" panose="02020603050405020304" pitchFamily="18" charset="0"/>
              </a:rPr>
              <a:t>) {</a:t>
            </a:r>
          </a:p>
          <a:p>
            <a:pPr marL="0" indent="0">
              <a:buNone/>
            </a:pPr>
            <a:r>
              <a:rPr lang="en-US" altLang="en-US" sz="2000" dirty="0" err="1">
                <a:latin typeface="Times New Roman" panose="02020603050405020304" pitchFamily="18" charset="0"/>
                <a:cs typeface="Times New Roman" panose="02020603050405020304" pitchFamily="18" charset="0"/>
              </a:rPr>
              <a:t>digitalWrite</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trigPin</a:t>
            </a:r>
            <a:r>
              <a:rPr lang="en-US" altLang="en-US" sz="2000" dirty="0">
                <a:latin typeface="Times New Roman" panose="02020603050405020304" pitchFamily="18" charset="0"/>
                <a:cs typeface="Times New Roman" panose="02020603050405020304" pitchFamily="18" charset="0"/>
              </a:rPr>
              <a:t>, LOW);</a:t>
            </a:r>
          </a:p>
          <a:p>
            <a:pPr marL="0" indent="0">
              <a:buNone/>
            </a:pPr>
            <a:r>
              <a:rPr lang="en-US" altLang="en-US" sz="2000" dirty="0" err="1">
                <a:latin typeface="Times New Roman" panose="02020603050405020304" pitchFamily="18" charset="0"/>
                <a:cs typeface="Times New Roman" panose="02020603050405020304" pitchFamily="18" charset="0"/>
              </a:rPr>
              <a:t>delayMicroseconds</a:t>
            </a:r>
            <a:r>
              <a:rPr lang="en-US" altLang="en-US" sz="2000" dirty="0">
                <a:latin typeface="Times New Roman" panose="02020603050405020304" pitchFamily="18" charset="0"/>
                <a:cs typeface="Times New Roman" panose="02020603050405020304" pitchFamily="18" charset="0"/>
              </a:rPr>
              <a:t>(2);</a:t>
            </a:r>
          </a:p>
          <a:p>
            <a:pPr marL="0" indent="0">
              <a:buNone/>
            </a:pPr>
            <a:r>
              <a:rPr lang="en-US" altLang="en-US" sz="2000" dirty="0" err="1">
                <a:latin typeface="Times New Roman" panose="02020603050405020304" pitchFamily="18" charset="0"/>
                <a:cs typeface="Times New Roman" panose="02020603050405020304" pitchFamily="18" charset="0"/>
              </a:rPr>
              <a:t>digitalWrite</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trigPin</a:t>
            </a:r>
            <a:r>
              <a:rPr lang="en-US" altLang="en-US" sz="2000" dirty="0">
                <a:latin typeface="Times New Roman" panose="02020603050405020304" pitchFamily="18" charset="0"/>
                <a:cs typeface="Times New Roman" panose="02020603050405020304" pitchFamily="18" charset="0"/>
              </a:rPr>
              <a:t>, HIGH);</a:t>
            </a:r>
          </a:p>
          <a:p>
            <a:pPr marL="0" indent="0">
              <a:buNone/>
            </a:pPr>
            <a:r>
              <a:rPr lang="en-US" altLang="en-US" sz="2000" dirty="0" err="1">
                <a:latin typeface="Times New Roman" panose="02020603050405020304" pitchFamily="18" charset="0"/>
                <a:cs typeface="Times New Roman" panose="02020603050405020304" pitchFamily="18" charset="0"/>
              </a:rPr>
              <a:t>delayMicroseconds</a:t>
            </a:r>
            <a:r>
              <a:rPr lang="en-US" altLang="en-US" sz="2000" dirty="0">
                <a:latin typeface="Times New Roman" panose="02020603050405020304" pitchFamily="18" charset="0"/>
                <a:cs typeface="Times New Roman" panose="02020603050405020304" pitchFamily="18" charset="0"/>
              </a:rPr>
              <a:t>(10);</a:t>
            </a:r>
          </a:p>
          <a:p>
            <a:pPr marL="0" indent="0">
              <a:buNone/>
            </a:pPr>
            <a:r>
              <a:rPr lang="en-US" altLang="en-US" sz="2000" dirty="0" err="1">
                <a:latin typeface="Times New Roman" panose="02020603050405020304" pitchFamily="18" charset="0"/>
                <a:cs typeface="Times New Roman" panose="02020603050405020304" pitchFamily="18" charset="0"/>
              </a:rPr>
              <a:t>digitalWrite</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trigPin</a:t>
            </a:r>
            <a:r>
              <a:rPr lang="en-US" altLang="en-US" sz="2000" dirty="0">
                <a:latin typeface="Times New Roman" panose="02020603050405020304" pitchFamily="18" charset="0"/>
                <a:cs typeface="Times New Roman" panose="02020603050405020304" pitchFamily="18" charset="0"/>
              </a:rPr>
              <a:t>, LOW);</a:t>
            </a:r>
          </a:p>
          <a:p>
            <a:pPr marL="0" indent="0">
              <a:buNone/>
            </a:pPr>
            <a:r>
              <a:rPr lang="en-US" altLang="en-US" sz="2000" dirty="0">
                <a:latin typeface="Times New Roman" panose="02020603050405020304" pitchFamily="18" charset="0"/>
                <a:cs typeface="Times New Roman" panose="02020603050405020304" pitchFamily="18" charset="0"/>
              </a:rPr>
              <a:t>int duration = </a:t>
            </a:r>
            <a:r>
              <a:rPr lang="en-US" altLang="en-US" sz="2000" dirty="0" err="1">
                <a:latin typeface="Times New Roman" panose="02020603050405020304" pitchFamily="18" charset="0"/>
                <a:cs typeface="Times New Roman" panose="02020603050405020304" pitchFamily="18" charset="0"/>
              </a:rPr>
              <a:t>pulseIn</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echoPin</a:t>
            </a:r>
            <a:r>
              <a:rPr lang="en-US" altLang="en-US" sz="2000" dirty="0">
                <a:latin typeface="Times New Roman" panose="02020603050405020304" pitchFamily="18" charset="0"/>
                <a:cs typeface="Times New Roman" panose="02020603050405020304" pitchFamily="18" charset="0"/>
              </a:rPr>
              <a:t>, HIGH);</a:t>
            </a:r>
          </a:p>
          <a:p>
            <a:pPr marL="0" indent="0">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890" y="1150230"/>
            <a:ext cx="10515600" cy="4807585"/>
          </a:xfrm>
        </p:spPr>
        <p:txBody>
          <a:bodyPr>
            <a:normAutofit fontScale="25000" lnSpcReduction="20000"/>
          </a:bodyPr>
          <a:lstStyle/>
          <a:p>
            <a:pPr marL="0" indent="0">
              <a:buNone/>
            </a:pPr>
            <a:r>
              <a:rPr lang="en-US" altLang="en-US" sz="8000" dirty="0">
                <a:latin typeface="Times New Roman" panose="02020603050405020304" pitchFamily="18" charset="0"/>
                <a:cs typeface="Times New Roman" panose="02020603050405020304" pitchFamily="18" charset="0"/>
                <a:sym typeface="+mn-ea"/>
              </a:rPr>
              <a:t>int distance = duration * 0.034 / 2; // Convert to cm</a:t>
            </a:r>
            <a:endParaRPr lang="en-US" altLang="en-US" sz="8000" dirty="0">
              <a:latin typeface="Times New Roman" panose="02020603050405020304" pitchFamily="18" charset="0"/>
              <a:cs typeface="Times New Roman" panose="02020603050405020304" pitchFamily="18" charset="0"/>
            </a:endParaRPr>
          </a:p>
          <a:p>
            <a:pPr marL="0" indent="0">
              <a:buNone/>
            </a:pPr>
            <a:r>
              <a:rPr lang="en-US" altLang="en-US" sz="8000" dirty="0">
                <a:latin typeface="Times New Roman" panose="02020603050405020304" pitchFamily="18" charset="0"/>
                <a:cs typeface="Times New Roman" panose="02020603050405020304" pitchFamily="18" charset="0"/>
                <a:sym typeface="+mn-ea"/>
              </a:rPr>
              <a:t>return distance;</a:t>
            </a:r>
            <a:endParaRPr lang="en-US" altLang="en-US" sz="8000" dirty="0">
              <a:latin typeface="Times New Roman" panose="02020603050405020304" pitchFamily="18" charset="0"/>
              <a:cs typeface="Times New Roman" panose="02020603050405020304" pitchFamily="18" charset="0"/>
            </a:endParaRPr>
          </a:p>
          <a:p>
            <a:pPr marL="0" indent="0">
              <a:buNone/>
            </a:pPr>
            <a:r>
              <a:rPr lang="en-US" altLang="en-US" sz="8000" dirty="0">
                <a:latin typeface="Times New Roman" panose="02020603050405020304" pitchFamily="18" charset="0"/>
                <a:cs typeface="Times New Roman" panose="02020603050405020304" pitchFamily="18" charset="0"/>
                <a:sym typeface="+mn-ea"/>
              </a:rPr>
              <a:t>}</a:t>
            </a:r>
          </a:p>
          <a:p>
            <a:pPr marL="0" indent="0">
              <a:buNone/>
            </a:pPr>
            <a:r>
              <a:rPr lang="en-US" altLang="en-US" sz="8000" dirty="0">
                <a:latin typeface="Times New Roman" panose="02020603050405020304" pitchFamily="18" charset="0"/>
                <a:cs typeface="Times New Roman" panose="02020603050405020304" pitchFamily="18" charset="0"/>
              </a:rPr>
              <a:t>void setup() {</a:t>
            </a:r>
          </a:p>
          <a:p>
            <a:pPr marL="0" indent="0">
              <a:buNone/>
            </a:pPr>
            <a:r>
              <a:rPr lang="en-US" altLang="en-US" sz="8000" dirty="0" err="1">
                <a:latin typeface="Times New Roman" panose="02020603050405020304" pitchFamily="18" charset="0"/>
                <a:cs typeface="Times New Roman" panose="02020603050405020304" pitchFamily="18" charset="0"/>
              </a:rPr>
              <a:t>Serial.begin</a:t>
            </a:r>
            <a:r>
              <a:rPr lang="en-US" altLang="en-US" sz="8000" dirty="0">
                <a:latin typeface="Times New Roman" panose="02020603050405020304" pitchFamily="18" charset="0"/>
                <a:cs typeface="Times New Roman" panose="02020603050405020304" pitchFamily="18" charset="0"/>
              </a:rPr>
              <a:t>(9600);</a:t>
            </a:r>
          </a:p>
          <a:p>
            <a:pPr marL="0" indent="0">
              <a:buNone/>
            </a:pPr>
            <a:r>
              <a:rPr lang="en-US" altLang="en-US" sz="8000" dirty="0" err="1">
                <a:latin typeface="Times New Roman" panose="02020603050405020304" pitchFamily="18" charset="0"/>
                <a:cs typeface="Times New Roman" panose="02020603050405020304" pitchFamily="18" charset="0"/>
              </a:rPr>
              <a:t>mySerial.begin</a:t>
            </a:r>
            <a:r>
              <a:rPr lang="en-US" altLang="en-US" sz="8000" dirty="0">
                <a:latin typeface="Times New Roman" panose="02020603050405020304" pitchFamily="18" charset="0"/>
                <a:cs typeface="Times New Roman" panose="02020603050405020304" pitchFamily="18" charset="0"/>
              </a:rPr>
              <a:t>(9600);</a:t>
            </a:r>
          </a:p>
          <a:p>
            <a:pPr marL="0" indent="0">
              <a:buNone/>
            </a:pPr>
            <a:r>
              <a:rPr lang="en-US" altLang="en-US" sz="8000" dirty="0">
                <a:latin typeface="Times New Roman" panose="02020603050405020304" pitchFamily="18" charset="0"/>
                <a:cs typeface="Times New Roman" panose="02020603050405020304" pitchFamily="18" charset="0"/>
              </a:rPr>
              <a:t>// Initialize ultrasonic sensor pins</a:t>
            </a:r>
          </a:p>
          <a:p>
            <a:pPr marL="0" indent="0">
              <a:buNone/>
            </a:pPr>
            <a:r>
              <a:rPr lang="en-US" altLang="en-US" sz="8000" dirty="0" err="1">
                <a:latin typeface="Times New Roman" panose="02020603050405020304" pitchFamily="18" charset="0"/>
                <a:cs typeface="Times New Roman" panose="02020603050405020304" pitchFamily="18" charset="0"/>
              </a:rPr>
              <a:t>pinMode</a:t>
            </a:r>
            <a:r>
              <a:rPr lang="en-US" altLang="en-US" sz="8000" dirty="0">
                <a:latin typeface="Times New Roman" panose="02020603050405020304" pitchFamily="18" charset="0"/>
                <a:cs typeface="Times New Roman" panose="02020603050405020304" pitchFamily="18" charset="0"/>
              </a:rPr>
              <a:t>(TRIG_FRONT, OUTPUT);</a:t>
            </a:r>
          </a:p>
          <a:p>
            <a:pPr marL="0" indent="0">
              <a:buNone/>
            </a:pPr>
            <a:r>
              <a:rPr lang="en-US" altLang="en-US" sz="8000" dirty="0" err="1">
                <a:latin typeface="Times New Roman" panose="02020603050405020304" pitchFamily="18" charset="0"/>
                <a:cs typeface="Times New Roman" panose="02020603050405020304" pitchFamily="18" charset="0"/>
              </a:rPr>
              <a:t>pinMode</a:t>
            </a:r>
            <a:r>
              <a:rPr lang="en-US" altLang="en-US" sz="8000" dirty="0">
                <a:latin typeface="Times New Roman" panose="02020603050405020304" pitchFamily="18" charset="0"/>
                <a:cs typeface="Times New Roman" panose="02020603050405020304" pitchFamily="18" charset="0"/>
              </a:rPr>
              <a:t>(ECHO_FRONT, INPUT);</a:t>
            </a:r>
          </a:p>
          <a:p>
            <a:pPr marL="0" indent="0">
              <a:buNone/>
            </a:pPr>
            <a:r>
              <a:rPr lang="en-US" altLang="en-US" sz="8000" dirty="0" err="1">
                <a:latin typeface="Times New Roman" panose="02020603050405020304" pitchFamily="18" charset="0"/>
                <a:cs typeface="Times New Roman" panose="02020603050405020304" pitchFamily="18" charset="0"/>
              </a:rPr>
              <a:t>pinMode</a:t>
            </a:r>
            <a:r>
              <a:rPr lang="en-US" altLang="en-US" sz="8000" dirty="0">
                <a:latin typeface="Times New Roman" panose="02020603050405020304" pitchFamily="18" charset="0"/>
                <a:cs typeface="Times New Roman" panose="02020603050405020304" pitchFamily="18" charset="0"/>
              </a:rPr>
              <a:t>(TRIG_LEFT, OUTPUT);</a:t>
            </a:r>
          </a:p>
          <a:p>
            <a:pPr marL="0" indent="0">
              <a:buNone/>
            </a:pPr>
            <a:r>
              <a:rPr lang="en-US" altLang="en-US" sz="8000" dirty="0" err="1">
                <a:latin typeface="Times New Roman" panose="02020603050405020304" pitchFamily="18" charset="0"/>
                <a:cs typeface="Times New Roman" panose="02020603050405020304" pitchFamily="18" charset="0"/>
              </a:rPr>
              <a:t>pinMode</a:t>
            </a:r>
            <a:r>
              <a:rPr lang="en-US" altLang="en-US" sz="8000" dirty="0">
                <a:latin typeface="Times New Roman" panose="02020603050405020304" pitchFamily="18" charset="0"/>
                <a:cs typeface="Times New Roman" panose="02020603050405020304" pitchFamily="18" charset="0"/>
              </a:rPr>
              <a:t>(ECHO_LEFT, INPUT);</a:t>
            </a:r>
          </a:p>
          <a:p>
            <a:pPr marL="0" indent="0">
              <a:buNone/>
            </a:pPr>
            <a:r>
              <a:rPr lang="en-US" altLang="en-US" sz="8000" dirty="0" err="1">
                <a:latin typeface="Times New Roman" panose="02020603050405020304" pitchFamily="18" charset="0"/>
                <a:cs typeface="Times New Roman" panose="02020603050405020304" pitchFamily="18" charset="0"/>
              </a:rPr>
              <a:t>pinMode</a:t>
            </a:r>
            <a:r>
              <a:rPr lang="en-US" altLang="en-US" sz="8000" dirty="0">
                <a:latin typeface="Times New Roman" panose="02020603050405020304" pitchFamily="18" charset="0"/>
                <a:cs typeface="Times New Roman" panose="02020603050405020304" pitchFamily="18" charset="0"/>
              </a:rPr>
              <a:t>(TRIG_RIGHT, OUTPUT);</a:t>
            </a:r>
          </a:p>
          <a:p>
            <a:pPr marL="0" indent="0">
              <a:buNone/>
            </a:pPr>
            <a:endParaRPr lang="en-US" altLang="en-US"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1219" y="1253331"/>
            <a:ext cx="10515600" cy="4351338"/>
          </a:xfrm>
        </p:spPr>
        <p:txBody>
          <a:bodyPr>
            <a:normAutofit fontScale="25000" lnSpcReduction="20000"/>
          </a:bodyPr>
          <a:lstStyle/>
          <a:p>
            <a:pPr marL="0" indent="0">
              <a:buNone/>
            </a:pPr>
            <a:r>
              <a:rPr lang="en-US" altLang="en-US" sz="8000" dirty="0" err="1">
                <a:latin typeface="Times New Roman" panose="02020603050405020304" pitchFamily="18" charset="0"/>
                <a:cs typeface="Times New Roman" panose="02020603050405020304" pitchFamily="18" charset="0"/>
                <a:sym typeface="+mn-ea"/>
              </a:rPr>
              <a:t>pinMode</a:t>
            </a:r>
            <a:r>
              <a:rPr lang="en-US" altLang="en-US" sz="8000" dirty="0">
                <a:latin typeface="Times New Roman" panose="02020603050405020304" pitchFamily="18" charset="0"/>
                <a:cs typeface="Times New Roman" panose="02020603050405020304" pitchFamily="18" charset="0"/>
                <a:sym typeface="+mn-ea"/>
              </a:rPr>
              <a:t>(ECHO_RIGHT, INPUT);</a:t>
            </a:r>
            <a:endParaRPr lang="en-US" altLang="en-US" sz="8000" dirty="0">
              <a:latin typeface="Times New Roman" panose="02020603050405020304" pitchFamily="18" charset="0"/>
              <a:cs typeface="Times New Roman" panose="02020603050405020304" pitchFamily="18" charset="0"/>
            </a:endParaRPr>
          </a:p>
          <a:p>
            <a:pPr marL="0" indent="0">
              <a:buNone/>
            </a:pPr>
            <a:r>
              <a:rPr lang="en-US" altLang="en-US" sz="8000" dirty="0">
                <a:latin typeface="Times New Roman" panose="02020603050405020304" pitchFamily="18" charset="0"/>
                <a:cs typeface="Times New Roman" panose="02020603050405020304" pitchFamily="18" charset="0"/>
                <a:sym typeface="+mn-ea"/>
              </a:rPr>
              <a:t>// Initialize buzzer</a:t>
            </a:r>
            <a:endParaRPr lang="en-US" altLang="en-US" sz="8000" dirty="0">
              <a:latin typeface="Times New Roman" panose="02020603050405020304" pitchFamily="18" charset="0"/>
              <a:cs typeface="Times New Roman" panose="02020603050405020304" pitchFamily="18" charset="0"/>
            </a:endParaRPr>
          </a:p>
          <a:p>
            <a:pPr marL="0" indent="0">
              <a:buNone/>
            </a:pPr>
            <a:r>
              <a:rPr lang="en-US" altLang="en-US" sz="8000" dirty="0" err="1">
                <a:latin typeface="Times New Roman" panose="02020603050405020304" pitchFamily="18" charset="0"/>
                <a:cs typeface="Times New Roman" panose="02020603050405020304" pitchFamily="18" charset="0"/>
                <a:sym typeface="+mn-ea"/>
              </a:rPr>
              <a:t>pinMode</a:t>
            </a:r>
            <a:r>
              <a:rPr lang="en-US" altLang="en-US" sz="8000" dirty="0">
                <a:latin typeface="Times New Roman" panose="02020603050405020304" pitchFamily="18" charset="0"/>
                <a:cs typeface="Times New Roman" panose="02020603050405020304" pitchFamily="18" charset="0"/>
                <a:sym typeface="+mn-ea"/>
              </a:rPr>
              <a:t>(BUZZER, OUTPUT);</a:t>
            </a:r>
          </a:p>
          <a:p>
            <a:pPr marL="0" indent="0">
              <a:buNone/>
            </a:pPr>
            <a:r>
              <a:rPr lang="en-US" altLang="en-US" sz="8000" dirty="0">
                <a:latin typeface="Times New Roman" panose="02020603050405020304" pitchFamily="18" charset="0"/>
                <a:cs typeface="Times New Roman" panose="02020603050405020304" pitchFamily="18" charset="0"/>
              </a:rPr>
              <a:t>// Initialize speaker module</a:t>
            </a:r>
          </a:p>
          <a:p>
            <a:pPr marL="0" indent="0">
              <a:buNone/>
            </a:pPr>
            <a:r>
              <a:rPr lang="en-US" altLang="en-US" sz="8000" dirty="0">
                <a:latin typeface="Times New Roman" panose="02020603050405020304" pitchFamily="18" charset="0"/>
                <a:cs typeface="Times New Roman" panose="02020603050405020304" pitchFamily="18" charset="0"/>
              </a:rPr>
              <a:t>if (!</a:t>
            </a:r>
            <a:r>
              <a:rPr lang="en-US" altLang="en-US" sz="8000" dirty="0" err="1">
                <a:latin typeface="Times New Roman" panose="02020603050405020304" pitchFamily="18" charset="0"/>
                <a:cs typeface="Times New Roman" panose="02020603050405020304" pitchFamily="18" charset="0"/>
              </a:rPr>
              <a:t>player.begin</a:t>
            </a:r>
            <a:r>
              <a:rPr lang="en-US" altLang="en-US" sz="8000" dirty="0">
                <a:latin typeface="Times New Roman" panose="02020603050405020304" pitchFamily="18" charset="0"/>
                <a:cs typeface="Times New Roman" panose="02020603050405020304" pitchFamily="18" charset="0"/>
              </a:rPr>
              <a:t>(</a:t>
            </a:r>
            <a:r>
              <a:rPr lang="en-US" altLang="en-US" sz="8000" dirty="0" err="1">
                <a:latin typeface="Times New Roman" panose="02020603050405020304" pitchFamily="18" charset="0"/>
                <a:cs typeface="Times New Roman" panose="02020603050405020304" pitchFamily="18" charset="0"/>
              </a:rPr>
              <a:t>mySerial</a:t>
            </a:r>
            <a:r>
              <a:rPr lang="en-US" altLang="en-US" sz="8000" dirty="0">
                <a:latin typeface="Times New Roman" panose="02020603050405020304" pitchFamily="18" charset="0"/>
                <a:cs typeface="Times New Roman" panose="02020603050405020304" pitchFamily="18" charset="0"/>
              </a:rPr>
              <a:t>)) {</a:t>
            </a:r>
          </a:p>
          <a:p>
            <a:pPr marL="0" indent="0">
              <a:buNone/>
            </a:pPr>
            <a:r>
              <a:rPr lang="en-US" altLang="en-US" sz="8000" dirty="0" err="1">
                <a:latin typeface="Times New Roman" panose="02020603050405020304" pitchFamily="18" charset="0"/>
                <a:cs typeface="Times New Roman" panose="02020603050405020304" pitchFamily="18" charset="0"/>
              </a:rPr>
              <a:t>Serial.println</a:t>
            </a:r>
            <a:r>
              <a:rPr lang="en-US" altLang="en-US" sz="8000" dirty="0">
                <a:latin typeface="Times New Roman" panose="02020603050405020304" pitchFamily="18" charset="0"/>
                <a:cs typeface="Times New Roman" panose="02020603050405020304" pitchFamily="18" charset="0"/>
              </a:rPr>
              <a:t>("</a:t>
            </a:r>
            <a:r>
              <a:rPr lang="en-US" altLang="en-US" sz="8000" dirty="0" err="1">
                <a:latin typeface="Times New Roman" panose="02020603050405020304" pitchFamily="18" charset="0"/>
                <a:cs typeface="Times New Roman" panose="02020603050405020304" pitchFamily="18" charset="0"/>
              </a:rPr>
              <a:t>DFPlayer</a:t>
            </a:r>
            <a:r>
              <a:rPr lang="en-US" altLang="en-US" sz="8000" dirty="0">
                <a:latin typeface="Times New Roman" panose="02020603050405020304" pitchFamily="18" charset="0"/>
                <a:cs typeface="Times New Roman" panose="02020603050405020304" pitchFamily="18" charset="0"/>
              </a:rPr>
              <a:t> Mini not detected!");</a:t>
            </a:r>
          </a:p>
          <a:p>
            <a:pPr marL="0" indent="0">
              <a:buNone/>
            </a:pPr>
            <a:r>
              <a:rPr lang="en-US" altLang="en-US" sz="8000" dirty="0">
                <a:latin typeface="Times New Roman" panose="02020603050405020304" pitchFamily="18" charset="0"/>
                <a:cs typeface="Times New Roman" panose="02020603050405020304" pitchFamily="18" charset="0"/>
              </a:rPr>
              <a:t>while (true);</a:t>
            </a:r>
          </a:p>
          <a:p>
            <a:pPr marL="0" indent="0">
              <a:buNone/>
            </a:pPr>
            <a:r>
              <a:rPr lang="en-US" altLang="en-US" sz="8000" dirty="0">
                <a:latin typeface="Times New Roman" panose="02020603050405020304" pitchFamily="18" charset="0"/>
                <a:cs typeface="Times New Roman" panose="02020603050405020304" pitchFamily="18" charset="0"/>
              </a:rPr>
              <a:t>}</a:t>
            </a:r>
          </a:p>
          <a:p>
            <a:pPr marL="0" indent="0">
              <a:buNone/>
            </a:pPr>
            <a:r>
              <a:rPr lang="en-US" altLang="en-US" sz="8000" dirty="0" err="1">
                <a:latin typeface="Times New Roman" panose="02020603050405020304" pitchFamily="18" charset="0"/>
                <a:cs typeface="Times New Roman" panose="02020603050405020304" pitchFamily="18" charset="0"/>
              </a:rPr>
              <a:t>player.volume</a:t>
            </a:r>
            <a:r>
              <a:rPr lang="en-US" altLang="en-US" sz="8000" dirty="0">
                <a:latin typeface="Times New Roman" panose="02020603050405020304" pitchFamily="18" charset="0"/>
                <a:cs typeface="Times New Roman" panose="02020603050405020304" pitchFamily="18" charset="0"/>
              </a:rPr>
              <a:t>(25); // Set volume level</a:t>
            </a:r>
          </a:p>
          <a:p>
            <a:pPr marL="0" indent="0">
              <a:buNone/>
            </a:pPr>
            <a:r>
              <a:rPr lang="en-US" altLang="en-US" sz="8000" dirty="0">
                <a:latin typeface="Times New Roman" panose="02020603050405020304" pitchFamily="18" charset="0"/>
                <a:cs typeface="Times New Roman" panose="02020603050405020304" pitchFamily="18" charset="0"/>
              </a:rPr>
              <a:t>}</a:t>
            </a:r>
          </a:p>
          <a:p>
            <a:pPr marL="0" indent="0">
              <a:buNone/>
            </a:pPr>
            <a:r>
              <a:rPr lang="en-US" altLang="en-US" sz="8000" dirty="0">
                <a:latin typeface="Times New Roman" panose="02020603050405020304" pitchFamily="18" charset="0"/>
                <a:cs typeface="Times New Roman" panose="02020603050405020304" pitchFamily="18" charset="0"/>
              </a:rPr>
              <a:t>void loop() {</a:t>
            </a:r>
          </a:p>
          <a:p>
            <a:pPr marL="0" indent="0">
              <a:buNone/>
            </a:pPr>
            <a:endParaRPr lang="en-US" altLang="en-US"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3735" y="586761"/>
            <a:ext cx="10515600" cy="4351338"/>
          </a:xfrm>
        </p:spPr>
        <p:txBody>
          <a:bodyPr>
            <a:normAutofit/>
          </a:bodyPr>
          <a:lstStyle/>
          <a:p>
            <a:pPr marL="0" indent="0">
              <a:lnSpc>
                <a:spcPct val="100000"/>
              </a:lnSpc>
              <a:buNone/>
            </a:pPr>
            <a:r>
              <a:rPr lang="en-US" altLang="en-US" sz="2000" dirty="0">
                <a:latin typeface="Times New Roman" panose="02020603050405020304" pitchFamily="18" charset="0"/>
                <a:cs typeface="Times New Roman" panose="02020603050405020304" pitchFamily="18" charset="0"/>
              </a:rPr>
              <a:t>int </a:t>
            </a:r>
            <a:r>
              <a:rPr lang="en-US" altLang="en-US" sz="2000" dirty="0" err="1">
                <a:latin typeface="Times New Roman" panose="02020603050405020304" pitchFamily="18" charset="0"/>
                <a:cs typeface="Times New Roman" panose="02020603050405020304" pitchFamily="18" charset="0"/>
              </a:rPr>
              <a:t>frontDistance</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getDistance</a:t>
            </a:r>
            <a:r>
              <a:rPr lang="en-US" altLang="en-US" sz="2000" dirty="0">
                <a:latin typeface="Times New Roman" panose="02020603050405020304" pitchFamily="18" charset="0"/>
                <a:cs typeface="Times New Roman" panose="02020603050405020304" pitchFamily="18" charset="0"/>
              </a:rPr>
              <a:t>(TRIG_FRONT, ECHO_FRONT);</a:t>
            </a:r>
          </a:p>
          <a:p>
            <a:pPr marL="0" indent="0">
              <a:lnSpc>
                <a:spcPct val="100000"/>
              </a:lnSpc>
              <a:buNone/>
            </a:pPr>
            <a:r>
              <a:rPr lang="en-US" altLang="en-US" sz="2000" dirty="0">
                <a:latin typeface="Times New Roman" panose="02020603050405020304" pitchFamily="18" charset="0"/>
                <a:cs typeface="Times New Roman" panose="02020603050405020304" pitchFamily="18" charset="0"/>
              </a:rPr>
              <a:t>int </a:t>
            </a:r>
            <a:r>
              <a:rPr lang="en-US" altLang="en-US" sz="2000" dirty="0" err="1">
                <a:latin typeface="Times New Roman" panose="02020603050405020304" pitchFamily="18" charset="0"/>
                <a:cs typeface="Times New Roman" panose="02020603050405020304" pitchFamily="18" charset="0"/>
              </a:rPr>
              <a:t>leftDistance</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getDistance</a:t>
            </a:r>
            <a:r>
              <a:rPr lang="en-US" altLang="en-US" sz="2000" dirty="0">
                <a:latin typeface="Times New Roman" panose="02020603050405020304" pitchFamily="18" charset="0"/>
                <a:cs typeface="Times New Roman" panose="02020603050405020304" pitchFamily="18" charset="0"/>
              </a:rPr>
              <a:t>(TRIG_LEFT, ECHO_LEFT);</a:t>
            </a:r>
          </a:p>
          <a:p>
            <a:pPr marL="0" indent="0">
              <a:lnSpc>
                <a:spcPct val="100000"/>
              </a:lnSpc>
              <a:buNone/>
            </a:pPr>
            <a:r>
              <a:rPr lang="en-US" altLang="en-US" sz="2000" dirty="0">
                <a:latin typeface="Times New Roman" panose="02020603050405020304" pitchFamily="18" charset="0"/>
                <a:cs typeface="Times New Roman" panose="02020603050405020304" pitchFamily="18" charset="0"/>
              </a:rPr>
              <a:t>int </a:t>
            </a:r>
            <a:r>
              <a:rPr lang="en-US" altLang="en-US" sz="2000" dirty="0" err="1">
                <a:latin typeface="Times New Roman" panose="02020603050405020304" pitchFamily="18" charset="0"/>
                <a:cs typeface="Times New Roman" panose="02020603050405020304" pitchFamily="18" charset="0"/>
              </a:rPr>
              <a:t>rightDistance</a:t>
            </a:r>
            <a:r>
              <a:rPr lang="en-US" altLang="en-US" sz="2000" dirty="0">
                <a:latin typeface="Times New Roman" panose="02020603050405020304" pitchFamily="18" charset="0"/>
                <a:cs typeface="Times New Roman" panose="02020603050405020304" pitchFamily="18" charset="0"/>
              </a:rPr>
              <a:t> = </a:t>
            </a:r>
            <a:r>
              <a:rPr lang="en-US" altLang="en-US" sz="2000" dirty="0" err="1">
                <a:latin typeface="Times New Roman" panose="02020603050405020304" pitchFamily="18" charset="0"/>
                <a:cs typeface="Times New Roman" panose="02020603050405020304" pitchFamily="18" charset="0"/>
              </a:rPr>
              <a:t>getDistance</a:t>
            </a:r>
            <a:r>
              <a:rPr lang="en-US" altLang="en-US" sz="2000" dirty="0">
                <a:latin typeface="Times New Roman" panose="02020603050405020304" pitchFamily="18" charset="0"/>
                <a:cs typeface="Times New Roman" panose="02020603050405020304" pitchFamily="18" charset="0"/>
              </a:rPr>
              <a:t>(TRIG_RIGHT, ECHO_RIGHT);</a:t>
            </a:r>
          </a:p>
          <a:p>
            <a:pPr marL="0" indent="0">
              <a:lnSpc>
                <a:spcPct val="100000"/>
              </a:lnSpc>
              <a:buNone/>
            </a:pPr>
            <a:r>
              <a:rPr lang="en-US" altLang="en-US" sz="2000" dirty="0" err="1">
                <a:latin typeface="Times New Roman" panose="02020603050405020304" pitchFamily="18" charset="0"/>
                <a:cs typeface="Times New Roman" panose="02020603050405020304" pitchFamily="18" charset="0"/>
              </a:rPr>
              <a:t>Serial.print</a:t>
            </a:r>
            <a:r>
              <a:rPr lang="en-US" altLang="en-US" sz="2000" dirty="0">
                <a:latin typeface="Times New Roman" panose="02020603050405020304" pitchFamily="18" charset="0"/>
                <a:cs typeface="Times New Roman" panose="02020603050405020304" pitchFamily="18" charset="0"/>
              </a:rPr>
              <a:t>("Front: "); </a:t>
            </a:r>
            <a:r>
              <a:rPr lang="en-US" altLang="en-US" sz="2000" dirty="0" err="1">
                <a:latin typeface="Times New Roman" panose="02020603050405020304" pitchFamily="18" charset="0"/>
                <a:cs typeface="Times New Roman" panose="02020603050405020304" pitchFamily="18" charset="0"/>
              </a:rPr>
              <a:t>Serial.print</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frontDistance</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Serial.print</a:t>
            </a:r>
            <a:r>
              <a:rPr lang="en-US" altLang="en-US" sz="2000" dirty="0">
                <a:latin typeface="Times New Roman" panose="02020603050405020304" pitchFamily="18" charset="0"/>
                <a:cs typeface="Times New Roman" panose="02020603050405020304" pitchFamily="18" charset="0"/>
              </a:rPr>
              <a:t>(" cm ");</a:t>
            </a:r>
          </a:p>
          <a:p>
            <a:pPr marL="0" indent="0">
              <a:lnSpc>
                <a:spcPct val="100000"/>
              </a:lnSpc>
              <a:buNone/>
            </a:pPr>
            <a:r>
              <a:rPr lang="en-US" altLang="en-US" sz="2000" dirty="0" err="1">
                <a:latin typeface="Times New Roman" panose="02020603050405020304" pitchFamily="18" charset="0"/>
                <a:cs typeface="Times New Roman" panose="02020603050405020304" pitchFamily="18" charset="0"/>
              </a:rPr>
              <a:t>Serial.print</a:t>
            </a:r>
            <a:r>
              <a:rPr lang="en-US" altLang="en-US" sz="2000" dirty="0">
                <a:latin typeface="Times New Roman" panose="02020603050405020304" pitchFamily="18" charset="0"/>
                <a:cs typeface="Times New Roman" panose="02020603050405020304" pitchFamily="18" charset="0"/>
              </a:rPr>
              <a:t>("Left: "); </a:t>
            </a:r>
            <a:r>
              <a:rPr lang="en-US" altLang="en-US" sz="2000" dirty="0" err="1">
                <a:latin typeface="Times New Roman" panose="02020603050405020304" pitchFamily="18" charset="0"/>
                <a:cs typeface="Times New Roman" panose="02020603050405020304" pitchFamily="18" charset="0"/>
              </a:rPr>
              <a:t>Serial.print</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leftDistance</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Serial.print</a:t>
            </a:r>
            <a:r>
              <a:rPr lang="en-US" altLang="en-US" sz="2000" dirty="0">
                <a:latin typeface="Times New Roman" panose="02020603050405020304" pitchFamily="18" charset="0"/>
                <a:cs typeface="Times New Roman" panose="02020603050405020304" pitchFamily="18" charset="0"/>
              </a:rPr>
              <a:t>(" cm ");</a:t>
            </a:r>
          </a:p>
          <a:p>
            <a:pPr marL="0" indent="0">
              <a:lnSpc>
                <a:spcPct val="100000"/>
              </a:lnSpc>
              <a:buNone/>
            </a:pPr>
            <a:r>
              <a:rPr lang="en-US" altLang="en-US" sz="2000" dirty="0" err="1">
                <a:latin typeface="Times New Roman" panose="02020603050405020304" pitchFamily="18" charset="0"/>
                <a:cs typeface="Times New Roman" panose="02020603050405020304" pitchFamily="18" charset="0"/>
              </a:rPr>
              <a:t>Serial.print</a:t>
            </a:r>
            <a:r>
              <a:rPr lang="en-US" altLang="en-US" sz="2000" dirty="0">
                <a:latin typeface="Times New Roman" panose="02020603050405020304" pitchFamily="18" charset="0"/>
                <a:cs typeface="Times New Roman" panose="02020603050405020304" pitchFamily="18" charset="0"/>
              </a:rPr>
              <a:t>("Right: "); </a:t>
            </a:r>
            <a:r>
              <a:rPr lang="en-US" altLang="en-US" sz="2000" dirty="0" err="1">
                <a:latin typeface="Times New Roman" panose="02020603050405020304" pitchFamily="18" charset="0"/>
                <a:cs typeface="Times New Roman" panose="02020603050405020304" pitchFamily="18" charset="0"/>
              </a:rPr>
              <a:t>Serial.print</a:t>
            </a: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rightDistance</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Serial.println</a:t>
            </a:r>
            <a:r>
              <a:rPr lang="en-US" altLang="en-US" sz="2000" dirty="0">
                <a:latin typeface="Times New Roman" panose="02020603050405020304" pitchFamily="18" charset="0"/>
                <a:cs typeface="Times New Roman" panose="02020603050405020304" pitchFamily="18" charset="0"/>
              </a:rPr>
              <a:t>(" cm");</a:t>
            </a:r>
          </a:p>
          <a:p>
            <a:pPr marL="0" indent="0">
              <a:lnSpc>
                <a:spcPct val="100000"/>
              </a:lnSpc>
              <a:buNone/>
            </a:pPr>
            <a:r>
              <a:rPr lang="en-US" altLang="en-US" sz="2000" dirty="0">
                <a:latin typeface="Times New Roman" panose="02020603050405020304" pitchFamily="18" charset="0"/>
                <a:cs typeface="Times New Roman" panose="02020603050405020304" pitchFamily="18" charset="0"/>
              </a:rPr>
              <a:t>delay(500); // Small delay before next scan</a:t>
            </a:r>
          </a:p>
          <a:p>
            <a:pPr marL="0" indent="0">
              <a:lnSpc>
                <a:spcPct val="100000"/>
              </a:lnSpc>
              <a:buNone/>
            </a:pPr>
            <a:r>
              <a:rPr lang="en-US" alt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0980"/>
            <a:ext cx="10515600" cy="4616450"/>
          </a:xfrm>
        </p:spPr>
        <p:txBody>
          <a:bodyPr>
            <a:normAutofit/>
          </a:bodyPr>
          <a:lstStyle/>
          <a:p>
            <a:pPr marL="0" indent="0">
              <a:buNone/>
            </a:pPr>
            <a:r>
              <a:rPr lang="en-US" altLang="en-US" sz="2000" dirty="0">
                <a:latin typeface="Times New Roman" panose="02020603050405020304" pitchFamily="18" charset="0"/>
                <a:cs typeface="Times New Roman" panose="02020603050405020304" pitchFamily="18" charset="0"/>
              </a:rPr>
              <a:t>if (</a:t>
            </a:r>
            <a:r>
              <a:rPr lang="en-US" altLang="en-US" sz="2000" dirty="0" err="1">
                <a:latin typeface="Times New Roman" panose="02020603050405020304" pitchFamily="18" charset="0"/>
                <a:cs typeface="Times New Roman" panose="02020603050405020304" pitchFamily="18" charset="0"/>
              </a:rPr>
              <a:t>frontDistance</a:t>
            </a:r>
            <a:r>
              <a:rPr lang="en-US" altLang="en-US" sz="2000" dirty="0">
                <a:latin typeface="Times New Roman" panose="02020603050405020304" pitchFamily="18" charset="0"/>
                <a:cs typeface="Times New Roman" panose="02020603050405020304" pitchFamily="18" charset="0"/>
              </a:rPr>
              <a:t> &lt; 30) {</a:t>
            </a:r>
          </a:p>
          <a:p>
            <a:pPr marL="0" indent="0">
              <a:buNone/>
            </a:pPr>
            <a:r>
              <a:rPr lang="en-US" altLang="en-US" sz="2000" dirty="0" err="1">
                <a:latin typeface="Times New Roman" panose="02020603050405020304" pitchFamily="18" charset="0"/>
                <a:cs typeface="Times New Roman" panose="02020603050405020304" pitchFamily="18" charset="0"/>
              </a:rPr>
              <a:t>digitalWrite</a:t>
            </a:r>
            <a:r>
              <a:rPr lang="en-US" altLang="en-US" sz="2000" dirty="0">
                <a:latin typeface="Times New Roman" panose="02020603050405020304" pitchFamily="18" charset="0"/>
                <a:cs typeface="Times New Roman" panose="02020603050405020304" pitchFamily="18" charset="0"/>
              </a:rPr>
              <a:t>(BUZZER, HIGH);</a:t>
            </a:r>
          </a:p>
          <a:p>
            <a:pPr marL="0" indent="0">
              <a:buNone/>
            </a:pPr>
            <a:r>
              <a:rPr lang="en-US" altLang="en-US" sz="2000" dirty="0" err="1">
                <a:latin typeface="Times New Roman" panose="02020603050405020304" pitchFamily="18" charset="0"/>
                <a:cs typeface="Times New Roman" panose="02020603050405020304" pitchFamily="18" charset="0"/>
              </a:rPr>
              <a:t>player.play</a:t>
            </a:r>
            <a:r>
              <a:rPr lang="en-US" altLang="en-US" sz="2000" dirty="0">
                <a:latin typeface="Times New Roman" panose="02020603050405020304" pitchFamily="18" charset="0"/>
                <a:cs typeface="Times New Roman" panose="02020603050405020304" pitchFamily="18" charset="0"/>
              </a:rPr>
              <a:t>(1); // Play "Obstacle ahead" audio</a:t>
            </a:r>
          </a:p>
          <a:p>
            <a:pPr marL="0" indent="0">
              <a:buNone/>
            </a:pPr>
            <a:r>
              <a:rPr lang="en-US" altLang="en-US" sz="2000" dirty="0">
                <a:latin typeface="Times New Roman" panose="02020603050405020304" pitchFamily="18" charset="0"/>
                <a:cs typeface="Times New Roman" panose="02020603050405020304" pitchFamily="18" charset="0"/>
              </a:rPr>
              <a:t>delay(1000);</a:t>
            </a:r>
          </a:p>
          <a:p>
            <a:pPr marL="0" indent="0">
              <a:buNone/>
            </a:pPr>
            <a:r>
              <a:rPr lang="en-US" altLang="en-US" sz="2000" dirty="0" err="1">
                <a:latin typeface="Times New Roman" panose="02020603050405020304" pitchFamily="18" charset="0"/>
                <a:cs typeface="Times New Roman" panose="02020603050405020304" pitchFamily="18" charset="0"/>
              </a:rPr>
              <a:t>digitalWrite</a:t>
            </a:r>
            <a:r>
              <a:rPr lang="en-US" altLang="en-US" sz="2000" dirty="0">
                <a:latin typeface="Times New Roman" panose="02020603050405020304" pitchFamily="18" charset="0"/>
                <a:cs typeface="Times New Roman" panose="02020603050405020304" pitchFamily="18" charset="0"/>
              </a:rPr>
              <a:t>(BUZZER, LOW);</a:t>
            </a:r>
          </a:p>
          <a:p>
            <a:pPr marL="0" indent="0">
              <a:buNone/>
            </a:pPr>
            <a:r>
              <a:rPr lang="en-US" altLang="en-US" sz="2000" dirty="0">
                <a:latin typeface="Times New Roman" panose="02020603050405020304" pitchFamily="18" charset="0"/>
                <a:cs typeface="Times New Roman" panose="02020603050405020304" pitchFamily="18" charset="0"/>
              </a:rPr>
              <a:t>} else if (</a:t>
            </a:r>
            <a:r>
              <a:rPr lang="en-US" altLang="en-US" sz="2000" dirty="0" err="1">
                <a:latin typeface="Times New Roman" panose="02020603050405020304" pitchFamily="18" charset="0"/>
                <a:cs typeface="Times New Roman" panose="02020603050405020304" pitchFamily="18" charset="0"/>
              </a:rPr>
              <a:t>leftDistance</a:t>
            </a:r>
            <a:r>
              <a:rPr lang="en-US" altLang="en-US" sz="2000" dirty="0">
                <a:latin typeface="Times New Roman" panose="02020603050405020304" pitchFamily="18" charset="0"/>
                <a:cs typeface="Times New Roman" panose="02020603050405020304" pitchFamily="18" charset="0"/>
              </a:rPr>
              <a:t> &lt; 30) {</a:t>
            </a:r>
          </a:p>
          <a:p>
            <a:pPr marL="0" indent="0">
              <a:buNone/>
            </a:pPr>
            <a:r>
              <a:rPr lang="en-US" altLang="en-US" sz="2000" dirty="0" err="1">
                <a:latin typeface="Times New Roman" panose="02020603050405020304" pitchFamily="18" charset="0"/>
                <a:cs typeface="Times New Roman" panose="02020603050405020304" pitchFamily="18" charset="0"/>
              </a:rPr>
              <a:t>digitalWrite</a:t>
            </a:r>
            <a:r>
              <a:rPr lang="en-US" altLang="en-US" sz="2000" dirty="0">
                <a:latin typeface="Times New Roman" panose="02020603050405020304" pitchFamily="18" charset="0"/>
                <a:cs typeface="Times New Roman" panose="02020603050405020304" pitchFamily="18" charset="0"/>
              </a:rPr>
              <a:t>(BUZZER, HIGH);</a:t>
            </a:r>
          </a:p>
          <a:p>
            <a:pPr marL="0" indent="0">
              <a:buNone/>
            </a:pPr>
            <a:r>
              <a:rPr lang="en-US" altLang="en-US" sz="2000" dirty="0" err="1">
                <a:latin typeface="Times New Roman" panose="02020603050405020304" pitchFamily="18" charset="0"/>
                <a:cs typeface="Times New Roman" panose="02020603050405020304" pitchFamily="18" charset="0"/>
              </a:rPr>
              <a:t>player.play</a:t>
            </a:r>
            <a:r>
              <a:rPr lang="en-US" altLang="en-US" sz="2000" dirty="0">
                <a:latin typeface="Times New Roman" panose="02020603050405020304" pitchFamily="18" charset="0"/>
                <a:cs typeface="Times New Roman" panose="02020603050405020304" pitchFamily="18" charset="0"/>
              </a:rPr>
              <a:t>(2); // Play "Turn right" audio</a:t>
            </a:r>
          </a:p>
          <a:p>
            <a:pPr marL="0" indent="0">
              <a:buNone/>
            </a:pPr>
            <a:r>
              <a:rPr lang="en-US" altLang="en-US" sz="2000" dirty="0">
                <a:latin typeface="Times New Roman" panose="02020603050405020304" pitchFamily="18" charset="0"/>
                <a:cs typeface="Times New Roman" panose="02020603050405020304" pitchFamily="18" charset="0"/>
              </a:rPr>
              <a:t>delay(1000);</a:t>
            </a:r>
          </a:p>
          <a:p>
            <a:pPr marL="0" indent="0">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729" y="1088206"/>
            <a:ext cx="10515600" cy="4351338"/>
          </a:xfrm>
        </p:spPr>
        <p:txBody>
          <a:bodyPr>
            <a:normAutofit/>
          </a:bodyPr>
          <a:lstStyle/>
          <a:p>
            <a:pPr marL="0" indent="0">
              <a:buNone/>
            </a:pPr>
            <a:r>
              <a:rPr lang="en-US" altLang="en-US" sz="2000" dirty="0" err="1">
                <a:latin typeface="Times New Roman" panose="02020603050405020304" pitchFamily="18" charset="0"/>
                <a:cs typeface="Times New Roman" panose="02020603050405020304" pitchFamily="18" charset="0"/>
                <a:sym typeface="+mn-ea"/>
              </a:rPr>
              <a:t>digitalWrite</a:t>
            </a:r>
            <a:r>
              <a:rPr lang="en-US" altLang="en-US" sz="2000" dirty="0">
                <a:latin typeface="Times New Roman" panose="02020603050405020304" pitchFamily="18" charset="0"/>
                <a:cs typeface="Times New Roman" panose="02020603050405020304" pitchFamily="18" charset="0"/>
                <a:sym typeface="+mn-ea"/>
              </a:rPr>
              <a:t>(BUZZER, LOW);</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sym typeface="+mn-ea"/>
              </a:rPr>
              <a:t>} else if (</a:t>
            </a:r>
            <a:r>
              <a:rPr lang="en-US" altLang="en-US" sz="2000" dirty="0" err="1">
                <a:latin typeface="Times New Roman" panose="02020603050405020304" pitchFamily="18" charset="0"/>
                <a:cs typeface="Times New Roman" panose="02020603050405020304" pitchFamily="18" charset="0"/>
                <a:sym typeface="+mn-ea"/>
              </a:rPr>
              <a:t>rightDistance</a:t>
            </a:r>
            <a:r>
              <a:rPr lang="en-US" altLang="en-US" sz="2000" dirty="0">
                <a:latin typeface="Times New Roman" panose="02020603050405020304" pitchFamily="18" charset="0"/>
                <a:cs typeface="Times New Roman" panose="02020603050405020304" pitchFamily="18" charset="0"/>
                <a:sym typeface="+mn-ea"/>
              </a:rPr>
              <a:t> &lt; 30) {</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err="1">
                <a:latin typeface="Times New Roman" panose="02020603050405020304" pitchFamily="18" charset="0"/>
                <a:cs typeface="Times New Roman" panose="02020603050405020304" pitchFamily="18" charset="0"/>
                <a:sym typeface="+mn-ea"/>
              </a:rPr>
              <a:t>digitalWrite</a:t>
            </a:r>
            <a:r>
              <a:rPr lang="en-US" altLang="en-US" sz="2000" dirty="0">
                <a:latin typeface="Times New Roman" panose="02020603050405020304" pitchFamily="18" charset="0"/>
                <a:cs typeface="Times New Roman" panose="02020603050405020304" pitchFamily="18" charset="0"/>
                <a:sym typeface="+mn-ea"/>
              </a:rPr>
              <a:t>(BUZZER, HIGH);</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err="1">
                <a:latin typeface="Times New Roman" panose="02020603050405020304" pitchFamily="18" charset="0"/>
                <a:cs typeface="Times New Roman" panose="02020603050405020304" pitchFamily="18" charset="0"/>
                <a:sym typeface="+mn-ea"/>
              </a:rPr>
              <a:t>player.play</a:t>
            </a:r>
            <a:r>
              <a:rPr lang="en-US" altLang="en-US" sz="2000" dirty="0">
                <a:latin typeface="Times New Roman" panose="02020603050405020304" pitchFamily="18" charset="0"/>
                <a:cs typeface="Times New Roman" panose="02020603050405020304" pitchFamily="18" charset="0"/>
                <a:sym typeface="+mn-ea"/>
              </a:rPr>
              <a:t>(3); // Play "Turn left" audio</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sym typeface="+mn-ea"/>
              </a:rPr>
              <a:t>delay(1000);</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err="1">
                <a:latin typeface="Times New Roman" panose="02020603050405020304" pitchFamily="18" charset="0"/>
                <a:cs typeface="Times New Roman" panose="02020603050405020304" pitchFamily="18" charset="0"/>
                <a:sym typeface="+mn-ea"/>
              </a:rPr>
              <a:t>digitalWrite</a:t>
            </a:r>
            <a:r>
              <a:rPr lang="en-US" altLang="en-US" sz="2000" dirty="0">
                <a:latin typeface="Times New Roman" panose="02020603050405020304" pitchFamily="18" charset="0"/>
                <a:cs typeface="Times New Roman" panose="02020603050405020304" pitchFamily="18" charset="0"/>
                <a:sym typeface="+mn-ea"/>
              </a:rPr>
              <a:t>(BUZZER, LOW);</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sym typeface="+mn-ea"/>
              </a:rPr>
              <a:t>}</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723" y="1253331"/>
            <a:ext cx="10515600" cy="4351338"/>
          </a:xfrm>
        </p:spPr>
        <p:txBody>
          <a:bodyPr>
            <a:normAutofit fontScale="25000" lnSpcReduction="20000"/>
          </a:bodyPr>
          <a:lstStyle/>
          <a:p>
            <a:pPr marL="0" indent="0">
              <a:buNone/>
            </a:pPr>
            <a:r>
              <a:rPr lang="en-US" altLang="en-US" sz="8000" dirty="0">
                <a:latin typeface="Times New Roman" panose="02020603050405020304" pitchFamily="18" charset="0"/>
                <a:cs typeface="Times New Roman" panose="02020603050405020304" pitchFamily="18" charset="0"/>
                <a:sym typeface="+mn-ea"/>
              </a:rPr>
              <a:t>int </a:t>
            </a:r>
            <a:r>
              <a:rPr lang="en-US" altLang="en-US" sz="8000" dirty="0" err="1">
                <a:latin typeface="Times New Roman" panose="02020603050405020304" pitchFamily="18" charset="0"/>
                <a:cs typeface="Times New Roman" panose="02020603050405020304" pitchFamily="18" charset="0"/>
                <a:sym typeface="+mn-ea"/>
              </a:rPr>
              <a:t>frontDistance</a:t>
            </a:r>
            <a:r>
              <a:rPr lang="en-US" altLang="en-US" sz="8000" dirty="0">
                <a:latin typeface="Times New Roman" panose="02020603050405020304" pitchFamily="18" charset="0"/>
                <a:cs typeface="Times New Roman" panose="02020603050405020304" pitchFamily="18" charset="0"/>
                <a:sym typeface="+mn-ea"/>
              </a:rPr>
              <a:t> = </a:t>
            </a:r>
            <a:r>
              <a:rPr lang="en-US" altLang="en-US" sz="8000" dirty="0" err="1">
                <a:latin typeface="Times New Roman" panose="02020603050405020304" pitchFamily="18" charset="0"/>
                <a:cs typeface="Times New Roman" panose="02020603050405020304" pitchFamily="18" charset="0"/>
                <a:sym typeface="+mn-ea"/>
              </a:rPr>
              <a:t>getDistance</a:t>
            </a:r>
            <a:r>
              <a:rPr lang="en-US" altLang="en-US" sz="8000" dirty="0">
                <a:latin typeface="Times New Roman" panose="02020603050405020304" pitchFamily="18" charset="0"/>
                <a:cs typeface="Times New Roman" panose="02020603050405020304" pitchFamily="18" charset="0"/>
                <a:sym typeface="+mn-ea"/>
              </a:rPr>
              <a:t>(TRIG_FRONT, ECHO_FRONT);</a:t>
            </a:r>
            <a:endParaRPr lang="en-US" altLang="en-US" sz="8000" dirty="0">
              <a:latin typeface="Times New Roman" panose="02020603050405020304" pitchFamily="18" charset="0"/>
              <a:cs typeface="Times New Roman" panose="02020603050405020304" pitchFamily="18" charset="0"/>
            </a:endParaRPr>
          </a:p>
          <a:p>
            <a:pPr marL="0" indent="0">
              <a:buNone/>
            </a:pPr>
            <a:r>
              <a:rPr lang="en-US" altLang="en-US" sz="8000" dirty="0">
                <a:latin typeface="Times New Roman" panose="02020603050405020304" pitchFamily="18" charset="0"/>
                <a:cs typeface="Times New Roman" panose="02020603050405020304" pitchFamily="18" charset="0"/>
                <a:sym typeface="+mn-ea"/>
              </a:rPr>
              <a:t>int </a:t>
            </a:r>
            <a:r>
              <a:rPr lang="en-US" altLang="en-US" sz="8000" dirty="0" err="1">
                <a:latin typeface="Times New Roman" panose="02020603050405020304" pitchFamily="18" charset="0"/>
                <a:cs typeface="Times New Roman" panose="02020603050405020304" pitchFamily="18" charset="0"/>
                <a:sym typeface="+mn-ea"/>
              </a:rPr>
              <a:t>leftDistance</a:t>
            </a:r>
            <a:r>
              <a:rPr lang="en-US" altLang="en-US" sz="8000" dirty="0">
                <a:latin typeface="Times New Roman" panose="02020603050405020304" pitchFamily="18" charset="0"/>
                <a:cs typeface="Times New Roman" panose="02020603050405020304" pitchFamily="18" charset="0"/>
                <a:sym typeface="+mn-ea"/>
              </a:rPr>
              <a:t> = </a:t>
            </a:r>
            <a:r>
              <a:rPr lang="en-US" altLang="en-US" sz="8000" dirty="0" err="1">
                <a:latin typeface="Times New Roman" panose="02020603050405020304" pitchFamily="18" charset="0"/>
                <a:cs typeface="Times New Roman" panose="02020603050405020304" pitchFamily="18" charset="0"/>
                <a:sym typeface="+mn-ea"/>
              </a:rPr>
              <a:t>getDistance</a:t>
            </a:r>
            <a:r>
              <a:rPr lang="en-US" altLang="en-US" sz="8000" dirty="0">
                <a:latin typeface="Times New Roman" panose="02020603050405020304" pitchFamily="18" charset="0"/>
                <a:cs typeface="Times New Roman" panose="02020603050405020304" pitchFamily="18" charset="0"/>
                <a:sym typeface="+mn-ea"/>
              </a:rPr>
              <a:t>(TRIG_LEFT, ECHO_LEFT);</a:t>
            </a:r>
            <a:endParaRPr lang="en-US" altLang="en-US" sz="8000" dirty="0">
              <a:latin typeface="Times New Roman" panose="02020603050405020304" pitchFamily="18" charset="0"/>
              <a:cs typeface="Times New Roman" panose="02020603050405020304" pitchFamily="18" charset="0"/>
            </a:endParaRPr>
          </a:p>
          <a:p>
            <a:pPr marL="0" indent="0">
              <a:buNone/>
            </a:pPr>
            <a:r>
              <a:rPr lang="en-US" altLang="en-US" sz="8000" dirty="0">
                <a:latin typeface="Times New Roman" panose="02020603050405020304" pitchFamily="18" charset="0"/>
                <a:cs typeface="Times New Roman" panose="02020603050405020304" pitchFamily="18" charset="0"/>
                <a:sym typeface="+mn-ea"/>
              </a:rPr>
              <a:t>int </a:t>
            </a:r>
            <a:r>
              <a:rPr lang="en-US" altLang="en-US" sz="8000" dirty="0" err="1">
                <a:latin typeface="Times New Roman" panose="02020603050405020304" pitchFamily="18" charset="0"/>
                <a:cs typeface="Times New Roman" panose="02020603050405020304" pitchFamily="18" charset="0"/>
                <a:sym typeface="+mn-ea"/>
              </a:rPr>
              <a:t>rightDistance</a:t>
            </a:r>
            <a:r>
              <a:rPr lang="en-US" altLang="en-US" sz="8000" dirty="0">
                <a:latin typeface="Times New Roman" panose="02020603050405020304" pitchFamily="18" charset="0"/>
                <a:cs typeface="Times New Roman" panose="02020603050405020304" pitchFamily="18" charset="0"/>
                <a:sym typeface="+mn-ea"/>
              </a:rPr>
              <a:t> = </a:t>
            </a:r>
            <a:r>
              <a:rPr lang="en-US" altLang="en-US" sz="8000" dirty="0" err="1">
                <a:latin typeface="Times New Roman" panose="02020603050405020304" pitchFamily="18" charset="0"/>
                <a:cs typeface="Times New Roman" panose="02020603050405020304" pitchFamily="18" charset="0"/>
                <a:sym typeface="+mn-ea"/>
              </a:rPr>
              <a:t>getDistance</a:t>
            </a:r>
            <a:r>
              <a:rPr lang="en-US" altLang="en-US" sz="8000" dirty="0">
                <a:latin typeface="Times New Roman" panose="02020603050405020304" pitchFamily="18" charset="0"/>
                <a:cs typeface="Times New Roman" panose="02020603050405020304" pitchFamily="18" charset="0"/>
                <a:sym typeface="+mn-ea"/>
              </a:rPr>
              <a:t>(TRIG_RIGHT, ECHO_RIGHT);</a:t>
            </a:r>
            <a:endParaRPr lang="en-US" altLang="en-US" sz="8000" dirty="0">
              <a:latin typeface="Times New Roman" panose="02020603050405020304" pitchFamily="18" charset="0"/>
              <a:cs typeface="Times New Roman" panose="02020603050405020304" pitchFamily="18" charset="0"/>
            </a:endParaRPr>
          </a:p>
          <a:p>
            <a:pPr marL="0" indent="0">
              <a:buNone/>
            </a:pPr>
            <a:r>
              <a:rPr lang="en-US" altLang="en-US" sz="8000" dirty="0" err="1">
                <a:latin typeface="Times New Roman" panose="02020603050405020304" pitchFamily="18" charset="0"/>
                <a:cs typeface="Times New Roman" panose="02020603050405020304" pitchFamily="18" charset="0"/>
                <a:sym typeface="+mn-ea"/>
              </a:rPr>
              <a:t>Serial.print</a:t>
            </a:r>
            <a:r>
              <a:rPr lang="en-US" altLang="en-US" sz="8000" dirty="0">
                <a:latin typeface="Times New Roman" panose="02020603050405020304" pitchFamily="18" charset="0"/>
                <a:cs typeface="Times New Roman" panose="02020603050405020304" pitchFamily="18" charset="0"/>
                <a:sym typeface="+mn-ea"/>
              </a:rPr>
              <a:t>("Front: "); </a:t>
            </a:r>
            <a:r>
              <a:rPr lang="en-US" altLang="en-US" sz="8000" dirty="0" err="1">
                <a:latin typeface="Times New Roman" panose="02020603050405020304" pitchFamily="18" charset="0"/>
                <a:cs typeface="Times New Roman" panose="02020603050405020304" pitchFamily="18" charset="0"/>
                <a:sym typeface="+mn-ea"/>
              </a:rPr>
              <a:t>Serial.print</a:t>
            </a:r>
            <a:r>
              <a:rPr lang="en-US" altLang="en-US" sz="8000" dirty="0">
                <a:latin typeface="Times New Roman" panose="02020603050405020304" pitchFamily="18" charset="0"/>
                <a:cs typeface="Times New Roman" panose="02020603050405020304" pitchFamily="18" charset="0"/>
                <a:sym typeface="+mn-ea"/>
              </a:rPr>
              <a:t>(</a:t>
            </a:r>
            <a:r>
              <a:rPr lang="en-US" altLang="en-US" sz="8000" dirty="0" err="1">
                <a:latin typeface="Times New Roman" panose="02020603050405020304" pitchFamily="18" charset="0"/>
                <a:cs typeface="Times New Roman" panose="02020603050405020304" pitchFamily="18" charset="0"/>
                <a:sym typeface="+mn-ea"/>
              </a:rPr>
              <a:t>frontDistance</a:t>
            </a:r>
            <a:r>
              <a:rPr lang="en-US" altLang="en-US" sz="8000" dirty="0">
                <a:latin typeface="Times New Roman" panose="02020603050405020304" pitchFamily="18" charset="0"/>
                <a:cs typeface="Times New Roman" panose="02020603050405020304" pitchFamily="18" charset="0"/>
                <a:sym typeface="+mn-ea"/>
              </a:rPr>
              <a:t>); </a:t>
            </a:r>
            <a:r>
              <a:rPr lang="en-US" altLang="en-US" sz="8000" dirty="0" err="1">
                <a:latin typeface="Times New Roman" panose="02020603050405020304" pitchFamily="18" charset="0"/>
                <a:cs typeface="Times New Roman" panose="02020603050405020304" pitchFamily="18" charset="0"/>
                <a:sym typeface="+mn-ea"/>
              </a:rPr>
              <a:t>Serial.print</a:t>
            </a:r>
            <a:r>
              <a:rPr lang="en-US" altLang="en-US" sz="8000" dirty="0">
                <a:latin typeface="Times New Roman" panose="02020603050405020304" pitchFamily="18" charset="0"/>
                <a:cs typeface="Times New Roman" panose="02020603050405020304" pitchFamily="18" charset="0"/>
                <a:sym typeface="+mn-ea"/>
              </a:rPr>
              <a:t>(" cm ");</a:t>
            </a:r>
            <a:endParaRPr lang="en-US" altLang="en-US" sz="8000" dirty="0">
              <a:latin typeface="Times New Roman" panose="02020603050405020304" pitchFamily="18" charset="0"/>
              <a:cs typeface="Times New Roman" panose="02020603050405020304" pitchFamily="18" charset="0"/>
            </a:endParaRPr>
          </a:p>
          <a:p>
            <a:pPr marL="0" indent="0">
              <a:buNone/>
            </a:pPr>
            <a:r>
              <a:rPr lang="en-US" altLang="en-US" sz="8000" dirty="0" err="1">
                <a:latin typeface="Times New Roman" panose="02020603050405020304" pitchFamily="18" charset="0"/>
                <a:cs typeface="Times New Roman" panose="02020603050405020304" pitchFamily="18" charset="0"/>
                <a:sym typeface="+mn-ea"/>
              </a:rPr>
              <a:t>Serial.print</a:t>
            </a:r>
            <a:r>
              <a:rPr lang="en-US" altLang="en-US" sz="8000" dirty="0">
                <a:latin typeface="Times New Roman" panose="02020603050405020304" pitchFamily="18" charset="0"/>
                <a:cs typeface="Times New Roman" panose="02020603050405020304" pitchFamily="18" charset="0"/>
                <a:sym typeface="+mn-ea"/>
              </a:rPr>
              <a:t>("Left: "); </a:t>
            </a:r>
            <a:r>
              <a:rPr lang="en-US" altLang="en-US" sz="8000" dirty="0" err="1">
                <a:latin typeface="Times New Roman" panose="02020603050405020304" pitchFamily="18" charset="0"/>
                <a:cs typeface="Times New Roman" panose="02020603050405020304" pitchFamily="18" charset="0"/>
                <a:sym typeface="+mn-ea"/>
              </a:rPr>
              <a:t>Serial.print</a:t>
            </a:r>
            <a:r>
              <a:rPr lang="en-US" altLang="en-US" sz="8000" dirty="0">
                <a:latin typeface="Times New Roman" panose="02020603050405020304" pitchFamily="18" charset="0"/>
                <a:cs typeface="Times New Roman" panose="02020603050405020304" pitchFamily="18" charset="0"/>
                <a:sym typeface="+mn-ea"/>
              </a:rPr>
              <a:t>(</a:t>
            </a:r>
            <a:r>
              <a:rPr lang="en-US" altLang="en-US" sz="8000" dirty="0" err="1">
                <a:latin typeface="Times New Roman" panose="02020603050405020304" pitchFamily="18" charset="0"/>
                <a:cs typeface="Times New Roman" panose="02020603050405020304" pitchFamily="18" charset="0"/>
                <a:sym typeface="+mn-ea"/>
              </a:rPr>
              <a:t>leftDistance</a:t>
            </a:r>
            <a:r>
              <a:rPr lang="en-US" altLang="en-US" sz="8000" dirty="0">
                <a:latin typeface="Times New Roman" panose="02020603050405020304" pitchFamily="18" charset="0"/>
                <a:cs typeface="Times New Roman" panose="02020603050405020304" pitchFamily="18" charset="0"/>
                <a:sym typeface="+mn-ea"/>
              </a:rPr>
              <a:t>); </a:t>
            </a:r>
            <a:r>
              <a:rPr lang="en-US" altLang="en-US" sz="8000" dirty="0" err="1">
                <a:latin typeface="Times New Roman" panose="02020603050405020304" pitchFamily="18" charset="0"/>
                <a:cs typeface="Times New Roman" panose="02020603050405020304" pitchFamily="18" charset="0"/>
                <a:sym typeface="+mn-ea"/>
              </a:rPr>
              <a:t>Serial.print</a:t>
            </a:r>
            <a:r>
              <a:rPr lang="en-US" altLang="en-US" sz="8000" dirty="0">
                <a:latin typeface="Times New Roman" panose="02020603050405020304" pitchFamily="18" charset="0"/>
                <a:cs typeface="Times New Roman" panose="02020603050405020304" pitchFamily="18" charset="0"/>
                <a:sym typeface="+mn-ea"/>
              </a:rPr>
              <a:t>(" cm ");</a:t>
            </a:r>
            <a:endParaRPr lang="en-US" altLang="en-US" sz="8000" dirty="0">
              <a:latin typeface="Times New Roman" panose="02020603050405020304" pitchFamily="18" charset="0"/>
              <a:cs typeface="Times New Roman" panose="02020603050405020304" pitchFamily="18" charset="0"/>
            </a:endParaRPr>
          </a:p>
          <a:p>
            <a:pPr marL="0" indent="0">
              <a:buNone/>
            </a:pPr>
            <a:r>
              <a:rPr lang="en-US" altLang="en-US" sz="8000" dirty="0" err="1">
                <a:latin typeface="Times New Roman" panose="02020603050405020304" pitchFamily="18" charset="0"/>
                <a:cs typeface="Times New Roman" panose="02020603050405020304" pitchFamily="18" charset="0"/>
                <a:sym typeface="+mn-ea"/>
              </a:rPr>
              <a:t>Serial.print</a:t>
            </a:r>
            <a:r>
              <a:rPr lang="en-US" altLang="en-US" sz="8000" dirty="0">
                <a:latin typeface="Times New Roman" panose="02020603050405020304" pitchFamily="18" charset="0"/>
                <a:cs typeface="Times New Roman" panose="02020603050405020304" pitchFamily="18" charset="0"/>
                <a:sym typeface="+mn-ea"/>
              </a:rPr>
              <a:t>("Right: "); </a:t>
            </a:r>
            <a:r>
              <a:rPr lang="en-US" altLang="en-US" sz="8000" dirty="0" err="1">
                <a:latin typeface="Times New Roman" panose="02020603050405020304" pitchFamily="18" charset="0"/>
                <a:cs typeface="Times New Roman" panose="02020603050405020304" pitchFamily="18" charset="0"/>
                <a:sym typeface="+mn-ea"/>
              </a:rPr>
              <a:t>Serial.print</a:t>
            </a:r>
            <a:r>
              <a:rPr lang="en-US" altLang="en-US" sz="8000" dirty="0">
                <a:latin typeface="Times New Roman" panose="02020603050405020304" pitchFamily="18" charset="0"/>
                <a:cs typeface="Times New Roman" panose="02020603050405020304" pitchFamily="18" charset="0"/>
                <a:sym typeface="+mn-ea"/>
              </a:rPr>
              <a:t>(</a:t>
            </a:r>
            <a:r>
              <a:rPr lang="en-US" altLang="en-US" sz="8000" dirty="0" err="1">
                <a:latin typeface="Times New Roman" panose="02020603050405020304" pitchFamily="18" charset="0"/>
                <a:cs typeface="Times New Roman" panose="02020603050405020304" pitchFamily="18" charset="0"/>
                <a:sym typeface="+mn-ea"/>
              </a:rPr>
              <a:t>rightDistance</a:t>
            </a:r>
            <a:r>
              <a:rPr lang="en-US" altLang="en-US" sz="8000" dirty="0">
                <a:latin typeface="Times New Roman" panose="02020603050405020304" pitchFamily="18" charset="0"/>
                <a:cs typeface="Times New Roman" panose="02020603050405020304" pitchFamily="18" charset="0"/>
                <a:sym typeface="+mn-ea"/>
              </a:rPr>
              <a:t>); </a:t>
            </a:r>
            <a:r>
              <a:rPr lang="en-US" altLang="en-US" sz="8000" dirty="0" err="1">
                <a:latin typeface="Times New Roman" panose="02020603050405020304" pitchFamily="18" charset="0"/>
                <a:cs typeface="Times New Roman" panose="02020603050405020304" pitchFamily="18" charset="0"/>
                <a:sym typeface="+mn-ea"/>
              </a:rPr>
              <a:t>Serial.println</a:t>
            </a:r>
            <a:r>
              <a:rPr lang="en-US" altLang="en-US" sz="8000" dirty="0">
                <a:latin typeface="Times New Roman" panose="02020603050405020304" pitchFamily="18" charset="0"/>
                <a:cs typeface="Times New Roman" panose="02020603050405020304" pitchFamily="18" charset="0"/>
                <a:sym typeface="+mn-ea"/>
              </a:rPr>
              <a:t>(" cm");</a:t>
            </a:r>
            <a:endParaRPr lang="en-US" altLang="en-US" sz="8000" dirty="0">
              <a:latin typeface="Times New Roman" panose="02020603050405020304" pitchFamily="18" charset="0"/>
              <a:cs typeface="Times New Roman" panose="02020603050405020304" pitchFamily="18" charset="0"/>
            </a:endParaRPr>
          </a:p>
          <a:p>
            <a:pPr marL="0" indent="0">
              <a:buNone/>
            </a:pPr>
            <a:r>
              <a:rPr lang="en-US" altLang="en-US" sz="8000" dirty="0">
                <a:latin typeface="Times New Roman" panose="02020603050405020304" pitchFamily="18" charset="0"/>
                <a:cs typeface="Times New Roman" panose="02020603050405020304" pitchFamily="18" charset="0"/>
                <a:sym typeface="+mn-ea"/>
              </a:rPr>
              <a:t>delay(500); // Small delay before next scan</a:t>
            </a:r>
            <a:endParaRPr lang="en-US" altLang="en-US" sz="8000" dirty="0">
              <a:latin typeface="Times New Roman" panose="02020603050405020304" pitchFamily="18" charset="0"/>
              <a:cs typeface="Times New Roman" panose="02020603050405020304" pitchFamily="18" charset="0"/>
            </a:endParaRPr>
          </a:p>
          <a:p>
            <a:pPr marL="0" indent="0">
              <a:buNone/>
            </a:pPr>
            <a:r>
              <a:rPr lang="en-US" altLang="en-US" sz="8000" dirty="0">
                <a:latin typeface="Times New Roman" panose="02020603050405020304" pitchFamily="18" charset="0"/>
                <a:cs typeface="Times New Roman" panose="02020603050405020304" pitchFamily="18" charset="0"/>
                <a:sym typeface="+mn-ea"/>
              </a:rPr>
              <a:t>}</a:t>
            </a:r>
            <a:endParaRPr lang="en-US" altLang="en-US" sz="8000" dirty="0">
              <a:latin typeface="Times New Roman" panose="02020603050405020304" pitchFamily="18" charset="0"/>
              <a:cs typeface="Times New Roman" panose="02020603050405020304" pitchFamily="18" charset="0"/>
            </a:endParaRPr>
          </a:p>
          <a:p>
            <a:pPr marL="0" indent="0">
              <a:buNone/>
            </a:pPr>
            <a:r>
              <a:rPr lang="en-US" altLang="en-US" sz="8000" dirty="0">
                <a:latin typeface="Times New Roman" panose="02020603050405020304" pitchFamily="18" charset="0"/>
                <a:cs typeface="Times New Roman" panose="02020603050405020304" pitchFamily="18" charset="0"/>
              </a:rPr>
              <a:t>if (</a:t>
            </a:r>
            <a:r>
              <a:rPr lang="en-US" altLang="en-US" sz="8000" dirty="0" err="1">
                <a:latin typeface="Times New Roman" panose="02020603050405020304" pitchFamily="18" charset="0"/>
                <a:cs typeface="Times New Roman" panose="02020603050405020304" pitchFamily="18" charset="0"/>
              </a:rPr>
              <a:t>frontDistance</a:t>
            </a:r>
            <a:r>
              <a:rPr lang="en-US" altLang="en-US" sz="8000" dirty="0">
                <a:latin typeface="Times New Roman" panose="02020603050405020304" pitchFamily="18" charset="0"/>
                <a:cs typeface="Times New Roman" panose="02020603050405020304" pitchFamily="18" charset="0"/>
              </a:rPr>
              <a:t> &lt; 30) {</a:t>
            </a:r>
          </a:p>
          <a:p>
            <a:pPr marL="0" indent="0">
              <a:buNone/>
            </a:pPr>
            <a:r>
              <a:rPr lang="en-US" altLang="en-US" sz="8000" dirty="0" err="1">
                <a:latin typeface="Times New Roman" panose="02020603050405020304" pitchFamily="18" charset="0"/>
                <a:cs typeface="Times New Roman" panose="02020603050405020304" pitchFamily="18" charset="0"/>
              </a:rPr>
              <a:t>digitalWrite</a:t>
            </a:r>
            <a:r>
              <a:rPr lang="en-US" altLang="en-US" sz="8000" dirty="0">
                <a:latin typeface="Times New Roman" panose="02020603050405020304" pitchFamily="18" charset="0"/>
                <a:cs typeface="Times New Roman" panose="02020603050405020304" pitchFamily="18" charset="0"/>
              </a:rPr>
              <a:t>(BUZZER, HIGH);</a:t>
            </a:r>
          </a:p>
          <a:p>
            <a:pPr marL="0" indent="0">
              <a:buNone/>
            </a:pPr>
            <a:r>
              <a:rPr lang="en-US" altLang="en-US" sz="8000" dirty="0" err="1">
                <a:latin typeface="Times New Roman" panose="02020603050405020304" pitchFamily="18" charset="0"/>
                <a:cs typeface="Times New Roman" panose="02020603050405020304" pitchFamily="18" charset="0"/>
              </a:rPr>
              <a:t>player.play</a:t>
            </a:r>
            <a:r>
              <a:rPr lang="en-US" altLang="en-US" sz="8000" dirty="0">
                <a:latin typeface="Times New Roman" panose="02020603050405020304" pitchFamily="18" charset="0"/>
                <a:cs typeface="Times New Roman" panose="02020603050405020304" pitchFamily="18" charset="0"/>
              </a:rPr>
              <a:t>(1); // Play "Obstacle ahead" audio</a:t>
            </a:r>
          </a:p>
          <a:p>
            <a:pPr marL="0" indent="0">
              <a:buNone/>
            </a:pPr>
            <a:endParaRPr lang="en-US" altLang="en-US" sz="8000" dirty="0">
              <a:latin typeface="Times New Roman" panose="02020603050405020304" pitchFamily="18" charset="0"/>
              <a:cs typeface="Times New Roman" panose="02020603050405020304" pitchFamily="18" charset="0"/>
            </a:endParaRPr>
          </a:p>
          <a:p>
            <a:pPr marL="0" indent="0">
              <a:buNone/>
            </a:pPr>
            <a:r>
              <a:rPr lang="en-US" alt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32" y="15808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Abstract </a:t>
            </a:r>
          </a:p>
        </p:txBody>
      </p:sp>
      <p:sp>
        <p:nvSpPr>
          <p:cNvPr id="3" name="Subtitle 2"/>
          <p:cNvSpPr>
            <a:spLocks noGrp="1"/>
          </p:cNvSpPr>
          <p:nvPr>
            <p:ph type="subTitle" idx="1"/>
          </p:nvPr>
        </p:nvSpPr>
        <p:spPr>
          <a:xfrm>
            <a:off x="667067" y="1317523"/>
            <a:ext cx="10857865" cy="3200400"/>
          </a:xfrm>
        </p:spPr>
        <p:txBody>
          <a:bodyPr anchor="t">
            <a:noAutofit/>
          </a:bodyPr>
          <a:lstStyle/>
          <a:p>
            <a:pPr marL="355600" marR="5080" indent="-342900" algn="just">
              <a:lnSpc>
                <a:spcPts val="2160"/>
              </a:lnSpc>
              <a:spcBef>
                <a:spcPts val="370"/>
              </a:spcBef>
              <a:buFont typeface="Arial" panose="020B0604020202020204" pitchFamily="34" charset="0"/>
              <a:buChar char="•"/>
            </a:pPr>
            <a:r>
              <a:rPr lang="en-IN" kern="100" dirty="0">
                <a:effectLst/>
                <a:latin typeface="Times New Roman" panose="02020603050405020304" pitchFamily="18" charset="0"/>
                <a:ea typeface="NSimSun" panose="02010609030101010101" pitchFamily="49" charset="-122"/>
                <a:cs typeface="Lucida Sans" panose="020B0602030504020204" pitchFamily="34" charset="0"/>
              </a:rPr>
              <a:t>In recent times, urban navigation has become more challenging for visually impaired individuals who lack awareness of obstacles around them, making independent movement difficult. To address this, we propose a smart obstacle detection and navigation system designed to enhance mobility and safety.</a:t>
            </a:r>
          </a:p>
          <a:p>
            <a:pPr marL="355600" marR="5080" indent="-342900" algn="just">
              <a:lnSpc>
                <a:spcPts val="2160"/>
              </a:lnSpc>
              <a:spcBef>
                <a:spcPts val="370"/>
              </a:spcBef>
              <a:buFont typeface="Arial" panose="020B0604020202020204" pitchFamily="34" charset="0"/>
              <a:buChar char="•"/>
            </a:pPr>
            <a:endParaRPr lang="en-IN" kern="100" dirty="0">
              <a:effectLst/>
              <a:latin typeface="Times New Roman" panose="02020603050405020304" pitchFamily="18" charset="0"/>
              <a:ea typeface="NSimSun" panose="02010609030101010101" pitchFamily="49" charset="-122"/>
              <a:cs typeface="Lucida Sans" panose="020B0602030504020204" pitchFamily="34" charset="0"/>
            </a:endParaRPr>
          </a:p>
          <a:p>
            <a:pPr marL="355600" marR="5080" indent="-342900" algn="just">
              <a:lnSpc>
                <a:spcPts val="2160"/>
              </a:lnSpc>
              <a:spcBef>
                <a:spcPts val="370"/>
              </a:spcBef>
              <a:buFont typeface="Arial" panose="020B0604020202020204" pitchFamily="34" charset="0"/>
              <a:buChar char="•"/>
            </a:pPr>
            <a:r>
              <a:rPr lang="en-IN" kern="100" dirty="0">
                <a:effectLst/>
                <a:latin typeface="Times New Roman" panose="02020603050405020304" pitchFamily="18" charset="0"/>
                <a:ea typeface="NSimSun" panose="02010609030101010101" pitchFamily="49" charset="-122"/>
                <a:cs typeface="Lucida Sans" panose="020B0602030504020204" pitchFamily="34" charset="0"/>
              </a:rPr>
              <a:t> This system employs sensors strategically placed to cover four directions, allowing real-time identification of obstacles within the user's vicinity. When an obstacle is detected, an alert is triggered through a buzzer, and the system provides audio guidance to navigate towards a safer, obstacle-free path.</a:t>
            </a:r>
          </a:p>
          <a:p>
            <a:pPr marL="355600" marR="5080" indent="-342900" algn="just">
              <a:lnSpc>
                <a:spcPts val="2160"/>
              </a:lnSpc>
              <a:spcBef>
                <a:spcPts val="370"/>
              </a:spcBef>
              <a:buFont typeface="Arial" panose="020B0604020202020204" pitchFamily="34" charset="0"/>
              <a:buChar char="•"/>
            </a:pPr>
            <a:endParaRPr lang="en-IN" kern="100" dirty="0">
              <a:effectLst/>
              <a:latin typeface="Times New Roman" panose="02020603050405020304" pitchFamily="18" charset="0"/>
              <a:ea typeface="NSimSun" panose="02010609030101010101" pitchFamily="49" charset="-122"/>
              <a:cs typeface="Lucida Sans" panose="020B0602030504020204" pitchFamily="34" charset="0"/>
            </a:endParaRPr>
          </a:p>
          <a:p>
            <a:pPr marL="355600" marR="5080" indent="-342900" algn="just">
              <a:lnSpc>
                <a:spcPts val="2160"/>
              </a:lnSpc>
              <a:spcBef>
                <a:spcPts val="370"/>
              </a:spcBef>
              <a:buFont typeface="Arial" panose="020B0604020202020204" pitchFamily="34" charset="0"/>
              <a:buChar char="•"/>
            </a:pPr>
            <a:r>
              <a:rPr lang="en-IN" kern="100" dirty="0">
                <a:effectLst/>
                <a:latin typeface="Times New Roman" panose="02020603050405020304" pitchFamily="18" charset="0"/>
                <a:ea typeface="NSimSun" panose="02010609030101010101" pitchFamily="49" charset="-122"/>
                <a:cs typeface="Lucida Sans" panose="020B0602030504020204" pitchFamily="34" charset="0"/>
              </a:rPr>
              <a:t> By using advanced audio instructions, users can move confidently in unfamiliar environments. The device's compact and wearable design makes it convenient for daily use, encouraging visually impaired individuals to explore the city independently while minimizing the risk of collisions. This solution not only increases accessibility but also fosters a sense of autonomy, enabling users to navigate public spaces safely and confidently.</a:t>
            </a:r>
            <a:endParaRPr lang="en-IN" kern="100" dirty="0">
              <a:effectLst/>
              <a:latin typeface="Liberation Serif"/>
              <a:ea typeface="NSimSun" panose="02010609030101010101" pitchFamily="49" charset="-122"/>
              <a:cs typeface="Lucida Sans" panose="020B0602030504020204" pitchFamily="34" charset="0"/>
            </a:endParaRPr>
          </a:p>
          <a:p>
            <a:pPr marL="355600" marR="5080" indent="-342900" algn="just">
              <a:lnSpc>
                <a:spcPts val="2160"/>
              </a:lnSpc>
              <a:spcBef>
                <a:spcPts val="370"/>
              </a:spcBef>
              <a:buFont typeface="Arial" panose="020B0604020202020204" pitchFamily="34" charset="0"/>
              <a:buChar char="•"/>
            </a:pPr>
            <a:endParaRPr lang="en-US" dirty="0">
              <a:latin typeface="Times New Roman"/>
              <a:cs typeface="Times New Roman"/>
            </a:endParaRP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pPr>
            <a:endParaRPr lang="en-US" alt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pPr>
            <a:endParaRPr lang="en-US" alt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pPr>
            <a:endParaRPr lang="en-US" alt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pPr>
            <a:endParaRPr lang="en-US" alt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pPr>
            <a:endParaRPr lang="en-US" alt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pPr>
            <a:endParaRPr lang="en-US" alt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890" y="983082"/>
            <a:ext cx="10515600" cy="4627245"/>
          </a:xfrm>
        </p:spPr>
        <p:txBody>
          <a:bodyPr>
            <a:noAutofit/>
          </a:bodyPr>
          <a:lstStyle/>
          <a:p>
            <a:pPr marL="0" indent="0">
              <a:buNone/>
            </a:pPr>
            <a:r>
              <a:rPr lang="en-US" altLang="en-US" sz="2000" dirty="0">
                <a:latin typeface="Times New Roman" panose="02020603050405020304" pitchFamily="18" charset="0"/>
                <a:cs typeface="Times New Roman" panose="02020603050405020304" pitchFamily="18" charset="0"/>
                <a:sym typeface="+mn-ea"/>
              </a:rPr>
              <a:t>delay(1000);</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err="1">
                <a:latin typeface="Times New Roman" panose="02020603050405020304" pitchFamily="18" charset="0"/>
                <a:cs typeface="Times New Roman" panose="02020603050405020304" pitchFamily="18" charset="0"/>
                <a:sym typeface="+mn-ea"/>
              </a:rPr>
              <a:t>digitalWrite</a:t>
            </a:r>
            <a:r>
              <a:rPr lang="en-US" altLang="en-US" sz="2000" dirty="0">
                <a:latin typeface="Times New Roman" panose="02020603050405020304" pitchFamily="18" charset="0"/>
                <a:cs typeface="Times New Roman" panose="02020603050405020304" pitchFamily="18" charset="0"/>
                <a:sym typeface="+mn-ea"/>
              </a:rPr>
              <a:t>(BUZZER, LOW);</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sym typeface="+mn-ea"/>
              </a:rPr>
              <a:t>} else if (</a:t>
            </a:r>
            <a:r>
              <a:rPr lang="en-US" altLang="en-US" sz="2000" dirty="0" err="1">
                <a:latin typeface="Times New Roman" panose="02020603050405020304" pitchFamily="18" charset="0"/>
                <a:cs typeface="Times New Roman" panose="02020603050405020304" pitchFamily="18" charset="0"/>
                <a:sym typeface="+mn-ea"/>
              </a:rPr>
              <a:t>leftDistance</a:t>
            </a:r>
            <a:r>
              <a:rPr lang="en-US" altLang="en-US" sz="2000" dirty="0">
                <a:latin typeface="Times New Roman" panose="02020603050405020304" pitchFamily="18" charset="0"/>
                <a:cs typeface="Times New Roman" panose="02020603050405020304" pitchFamily="18" charset="0"/>
                <a:sym typeface="+mn-ea"/>
              </a:rPr>
              <a:t> &lt; 30) {</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err="1">
                <a:latin typeface="Times New Roman" panose="02020603050405020304" pitchFamily="18" charset="0"/>
                <a:cs typeface="Times New Roman" panose="02020603050405020304" pitchFamily="18" charset="0"/>
                <a:sym typeface="+mn-ea"/>
              </a:rPr>
              <a:t>digitalWrite</a:t>
            </a:r>
            <a:r>
              <a:rPr lang="en-US" altLang="en-US" sz="2000" dirty="0">
                <a:latin typeface="Times New Roman" panose="02020603050405020304" pitchFamily="18" charset="0"/>
                <a:cs typeface="Times New Roman" panose="02020603050405020304" pitchFamily="18" charset="0"/>
                <a:sym typeface="+mn-ea"/>
              </a:rPr>
              <a:t>(BUZZER, HIGH);</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err="1">
                <a:latin typeface="Times New Roman" panose="02020603050405020304" pitchFamily="18" charset="0"/>
                <a:cs typeface="Times New Roman" panose="02020603050405020304" pitchFamily="18" charset="0"/>
                <a:sym typeface="+mn-ea"/>
              </a:rPr>
              <a:t>player.play</a:t>
            </a:r>
            <a:r>
              <a:rPr lang="en-US" altLang="en-US" sz="2000" dirty="0">
                <a:latin typeface="Times New Roman" panose="02020603050405020304" pitchFamily="18" charset="0"/>
                <a:cs typeface="Times New Roman" panose="02020603050405020304" pitchFamily="18" charset="0"/>
                <a:sym typeface="+mn-ea"/>
              </a:rPr>
              <a:t>(2); // Play "Turn right" audio</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sym typeface="+mn-ea"/>
              </a:rPr>
              <a:t>delay(1000);</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err="1">
                <a:latin typeface="Times New Roman" panose="02020603050405020304" pitchFamily="18" charset="0"/>
                <a:cs typeface="Times New Roman" panose="02020603050405020304" pitchFamily="18" charset="0"/>
                <a:sym typeface="+mn-ea"/>
              </a:rPr>
              <a:t>digitalWrite</a:t>
            </a:r>
            <a:r>
              <a:rPr lang="en-US" altLang="en-US" sz="2000" dirty="0">
                <a:latin typeface="Times New Roman" panose="02020603050405020304" pitchFamily="18" charset="0"/>
                <a:cs typeface="Times New Roman" panose="02020603050405020304" pitchFamily="18" charset="0"/>
                <a:sym typeface="+mn-ea"/>
              </a:rPr>
              <a:t>(BUZZER, LOW);</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sym typeface="+mn-ea"/>
              </a:rPr>
              <a:t>} else if (</a:t>
            </a:r>
            <a:r>
              <a:rPr lang="en-US" altLang="en-US" sz="2000" dirty="0" err="1">
                <a:latin typeface="Times New Roman" panose="02020603050405020304" pitchFamily="18" charset="0"/>
                <a:cs typeface="Times New Roman" panose="02020603050405020304" pitchFamily="18" charset="0"/>
                <a:sym typeface="+mn-ea"/>
              </a:rPr>
              <a:t>rightDistance</a:t>
            </a:r>
            <a:r>
              <a:rPr lang="en-US" altLang="en-US" sz="2000" dirty="0">
                <a:latin typeface="Times New Roman" panose="02020603050405020304" pitchFamily="18" charset="0"/>
                <a:cs typeface="Times New Roman" panose="02020603050405020304" pitchFamily="18" charset="0"/>
                <a:sym typeface="+mn-ea"/>
              </a:rPr>
              <a:t> &lt; 30) {</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err="1">
                <a:latin typeface="Times New Roman" panose="02020603050405020304" pitchFamily="18" charset="0"/>
                <a:cs typeface="Times New Roman" panose="02020603050405020304" pitchFamily="18" charset="0"/>
                <a:sym typeface="+mn-ea"/>
              </a:rPr>
              <a:t>digitalWrite</a:t>
            </a:r>
            <a:r>
              <a:rPr lang="en-US" altLang="en-US" sz="2000" dirty="0">
                <a:latin typeface="Times New Roman" panose="02020603050405020304" pitchFamily="18" charset="0"/>
                <a:cs typeface="Times New Roman" panose="02020603050405020304" pitchFamily="18" charset="0"/>
                <a:sym typeface="+mn-ea"/>
              </a:rPr>
              <a:t>(BUZZER, HIGH);</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err="1">
                <a:latin typeface="Times New Roman" panose="02020603050405020304" pitchFamily="18" charset="0"/>
                <a:cs typeface="Times New Roman" panose="02020603050405020304" pitchFamily="18" charset="0"/>
                <a:sym typeface="+mn-ea"/>
              </a:rPr>
              <a:t>player.play</a:t>
            </a:r>
            <a:r>
              <a:rPr lang="en-US" altLang="en-US" sz="2000" dirty="0">
                <a:latin typeface="Times New Roman" panose="02020603050405020304" pitchFamily="18" charset="0"/>
                <a:cs typeface="Times New Roman" panose="02020603050405020304" pitchFamily="18" charset="0"/>
                <a:sym typeface="+mn-ea"/>
              </a:rPr>
              <a:t>(3); // Play "Turn left" audio</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sym typeface="+mn-ea"/>
              </a:rPr>
              <a:t>delay(1000);</a:t>
            </a: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err="1">
                <a:latin typeface="Times New Roman" panose="02020603050405020304" pitchFamily="18" charset="0"/>
                <a:cs typeface="Times New Roman" panose="02020603050405020304" pitchFamily="18" charset="0"/>
                <a:sym typeface="+mn-ea"/>
              </a:rPr>
              <a:t>digitalWrite</a:t>
            </a:r>
            <a:r>
              <a:rPr lang="en-US" altLang="en-US" sz="2000" dirty="0">
                <a:latin typeface="Times New Roman" panose="02020603050405020304" pitchFamily="18" charset="0"/>
                <a:cs typeface="Times New Roman" panose="02020603050405020304" pitchFamily="18" charset="0"/>
                <a:sym typeface="+mn-ea"/>
              </a:rPr>
              <a:t>(BUZZER, LOW);</a:t>
            </a:r>
            <a:endParaRPr lang="en-US" altLang="en-US" sz="2000" dirty="0">
              <a:latin typeface="Times New Roman" panose="02020603050405020304" pitchFamily="18" charset="0"/>
              <a:cs typeface="Times New Roman" panose="02020603050405020304" pitchFamily="18" charset="0"/>
            </a:endParaRPr>
          </a:p>
          <a:p>
            <a:pPr marL="0" indent="0">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Output screenshot</a:t>
            </a:r>
            <a:endParaRPr lang="en-IN" dirty="0"/>
          </a:p>
        </p:txBody>
      </p:sp>
      <p:sp>
        <p:nvSpPr>
          <p:cNvPr id="3" name="Content Placeholder 2"/>
          <p:cNvSpPr>
            <a:spLocks noGrp="1"/>
          </p:cNvSpPr>
          <p:nvPr>
            <p:ph idx="1"/>
          </p:nvPr>
        </p:nvSpPr>
        <p:spPr/>
        <p:txBody>
          <a:bodyPr>
            <a:normAutofit/>
          </a:bodyPr>
          <a:lstStyle/>
          <a:p>
            <a:pPr marL="0" indent="0" algn="l">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 </a:t>
            </a:r>
            <a:endParaRPr lang="en-IN" sz="2400" dirty="0"/>
          </a:p>
        </p:txBody>
      </p:sp>
      <p:pic>
        <p:nvPicPr>
          <p:cNvPr id="4" name="Picture 3"/>
          <p:cNvPicPr>
            <a:picLocks noChangeAspect="1"/>
          </p:cNvPicPr>
          <p:nvPr/>
        </p:nvPicPr>
        <p:blipFill>
          <a:blip r:embed="rId2"/>
          <a:stretch>
            <a:fillRect/>
          </a:stretch>
        </p:blipFill>
        <p:spPr>
          <a:xfrm>
            <a:off x="1169670" y="1691005"/>
            <a:ext cx="4579200" cy="3528652"/>
          </a:xfrm>
          <a:prstGeom prst="rect">
            <a:avLst/>
          </a:prstGeom>
        </p:spPr>
      </p:pic>
      <p:pic>
        <p:nvPicPr>
          <p:cNvPr id="5" name="Picture 4"/>
          <p:cNvPicPr>
            <a:picLocks noChangeAspect="1"/>
          </p:cNvPicPr>
          <p:nvPr/>
        </p:nvPicPr>
        <p:blipFill>
          <a:blip r:embed="rId3"/>
          <a:stretch>
            <a:fillRect/>
          </a:stretch>
        </p:blipFill>
        <p:spPr>
          <a:xfrm>
            <a:off x="6484620" y="1691640"/>
            <a:ext cx="4985385" cy="35280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sym typeface="+mn-ea"/>
              </a:rPr>
              <a:t>Output screenshot</a:t>
            </a:r>
            <a:endParaRPr lang="en-US"/>
          </a:p>
        </p:txBody>
      </p:sp>
      <p:pic>
        <p:nvPicPr>
          <p:cNvPr id="4" name="Content Placeholder 3"/>
          <p:cNvPicPr>
            <a:picLocks noGrp="1" noChangeAspect="1"/>
          </p:cNvPicPr>
          <p:nvPr>
            <p:ph idx="1"/>
          </p:nvPr>
        </p:nvPicPr>
        <p:blipFill>
          <a:blip r:embed="rId2"/>
          <a:stretch>
            <a:fillRect/>
          </a:stretch>
        </p:blipFill>
        <p:spPr>
          <a:xfrm>
            <a:off x="1227455" y="1983740"/>
            <a:ext cx="4579620" cy="3185160"/>
          </a:xfrm>
          <a:prstGeom prst="rect">
            <a:avLst/>
          </a:prstGeom>
        </p:spPr>
      </p:pic>
      <p:pic>
        <p:nvPicPr>
          <p:cNvPr id="5" name="Picture 4"/>
          <p:cNvPicPr>
            <a:picLocks noChangeAspect="1"/>
          </p:cNvPicPr>
          <p:nvPr/>
        </p:nvPicPr>
        <p:blipFill>
          <a:blip r:embed="rId3"/>
          <a:stretch>
            <a:fillRect/>
          </a:stretch>
        </p:blipFill>
        <p:spPr>
          <a:xfrm>
            <a:off x="6791960" y="2079625"/>
            <a:ext cx="4415049" cy="3186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sym typeface="+mn-ea"/>
              </a:rPr>
              <a:t>Output screenshot</a:t>
            </a:r>
            <a:endParaRPr lang="en-US"/>
          </a:p>
        </p:txBody>
      </p:sp>
      <p:pic>
        <p:nvPicPr>
          <p:cNvPr id="4" name="Content Placeholder 3"/>
          <p:cNvPicPr>
            <a:picLocks noGrp="1" noChangeAspect="1"/>
          </p:cNvPicPr>
          <p:nvPr>
            <p:ph idx="1"/>
          </p:nvPr>
        </p:nvPicPr>
        <p:blipFill>
          <a:blip r:embed="rId2"/>
          <a:stretch>
            <a:fillRect/>
          </a:stretch>
        </p:blipFill>
        <p:spPr>
          <a:xfrm>
            <a:off x="1526540" y="2202180"/>
            <a:ext cx="4130040" cy="2453640"/>
          </a:xfrm>
          <a:prstGeom prst="rect">
            <a:avLst/>
          </a:prstGeom>
        </p:spPr>
      </p:pic>
      <p:pic>
        <p:nvPicPr>
          <p:cNvPr id="6" name="Picture 5"/>
          <p:cNvPicPr>
            <a:picLocks noChangeAspect="1"/>
          </p:cNvPicPr>
          <p:nvPr/>
        </p:nvPicPr>
        <p:blipFill>
          <a:blip r:embed="rId3"/>
          <a:stretch>
            <a:fillRect/>
          </a:stretch>
        </p:blipFill>
        <p:spPr>
          <a:xfrm>
            <a:off x="6562725" y="2202180"/>
            <a:ext cx="4351020" cy="26746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6000" dirty="0">
                <a:latin typeface="Times New Roman" panose="02020603050405020304" pitchFamily="18" charset="0"/>
                <a:cs typeface="Times New Roman" panose="02020603050405020304" pitchFamily="18" charset="0"/>
              </a:rPr>
              <a:t>Conclusion</a:t>
            </a:r>
            <a:endParaRPr lang="en-IN" sz="6000" dirty="0"/>
          </a:p>
        </p:txBody>
      </p:sp>
      <p:sp>
        <p:nvSpPr>
          <p:cNvPr id="3" name="Content Placeholder 2"/>
          <p:cNvSpPr>
            <a:spLocks noGrp="1"/>
          </p:cNvSpPr>
          <p:nvPr>
            <p:ph idx="1"/>
          </p:nvPr>
        </p:nvSpPr>
        <p:spPr>
          <a:xfrm>
            <a:off x="838200" y="1671484"/>
            <a:ext cx="10273481" cy="5004619"/>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 The optimizing safety navigation aid for visually impaired is an innovative solution that enhances mobility and safety for visually impaired individuals. It uses an Arduino Uno and ultrasonic sensors to detect obstacles and guide users through real-time audio and buzzer alerts. The system offers clear and immediate feedback, helping users avoid collisions and navigate confidently. Its compact, wearable design ensures convenience for both indoor and outdoor use. Being affordable and easy to use, it is accessible to a wider community. The system also opens possibilities for future upgrades like GPS, IoT, and AI integration. Overall, it promotes independence, safety, and inclusivity in everyday life.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678B-214E-71BA-DC5A-60DC531C54A5}"/>
              </a:ext>
            </a:extLst>
          </p:cNvPr>
          <p:cNvSpPr>
            <a:spLocks noGrp="1"/>
          </p:cNvSpPr>
          <p:nvPr>
            <p:ph type="title"/>
          </p:nvPr>
        </p:nvSpPr>
        <p:spPr>
          <a:xfrm>
            <a:off x="956187" y="18255"/>
            <a:ext cx="10515600" cy="1325563"/>
          </a:xfrm>
        </p:spPr>
        <p:txBody>
          <a:bodyPr>
            <a:normAutofit/>
          </a:bodyPr>
          <a:lstStyle/>
          <a:p>
            <a:pPr algn="ctr"/>
            <a:r>
              <a:rPr lang="en-IN" sz="6000"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DE3B0550-E572-C1B6-FF99-EEF21AD6FD0C}"/>
              </a:ext>
            </a:extLst>
          </p:cNvPr>
          <p:cNvSpPr>
            <a:spLocks noGrp="1"/>
          </p:cNvSpPr>
          <p:nvPr>
            <p:ph idx="1"/>
          </p:nvPr>
        </p:nvSpPr>
        <p:spPr>
          <a:xfrm>
            <a:off x="720213" y="1253331"/>
            <a:ext cx="10515600" cy="4351338"/>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The Optimizing Safety Driven Navigation Aid for the Visually Impaired has significant potential for future enhancements to further improve its efficiency and user experience. One major enhancement could be the integration of GPS and Google Maps for outdoor navigation, enabling users to receive route directions and location-based guidance. Additionally, incorporating AI and machine learning algorithms can help predict the movement of dynamic obstacles, such as vehicles or pedestrians, and adjust guidance accordingly. The system can also be upgraded with Bluetooth or Wi-Fi connectivity to enable IoT-based remote monitoring, allowing caregivers to track the user's location and receive alerts in emergencies. Implementation of vibration motors for silent tactile feedback can offer a more discreet alert mechanism in noisy environments. Furthermore, designing the device with voice recognition capabilities could allow users to interact with the system through voice commands. These enhancements will make the system more intelligent, versatile, and user-friendly, expanding its real-world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56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215"/>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References</a:t>
            </a:r>
          </a:p>
        </p:txBody>
      </p:sp>
      <p:sp>
        <p:nvSpPr>
          <p:cNvPr id="4" name="Rectangle 1"/>
          <p:cNvSpPr>
            <a:spLocks noChangeArrowheads="1"/>
          </p:cNvSpPr>
          <p:nvPr/>
        </p:nvSpPr>
        <p:spPr bwMode="auto">
          <a:xfrm>
            <a:off x="361315" y="1398270"/>
            <a:ext cx="116141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defTabSz="914400" rtl="0" eaLnBrk="0" fontAlgn="base" latinLnBrk="0" hangingPunct="0">
              <a:lnSpc>
                <a:spcPct val="100000"/>
              </a:lnSpc>
              <a:spcBef>
                <a:spcPct val="0"/>
              </a:spcBef>
              <a:spcAft>
                <a:spcPct val="0"/>
              </a:spcAft>
              <a:buClrTx/>
              <a:buSzTx/>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[1]Bourne, R. R., Flaxman, S. R., Braithwaite, T., Cicinelli, M. V., Das, A., Jonas, J. B., ... &amp; Naidoo, K.(2017). Magnitude, temporal trends, and projections of the global prevalence of blindness anddistance and near vision impairment: a systematic review and meta-analysis. The Lancet Global Health, 5(9), e888-e897..</a:t>
            </a:r>
          </a:p>
          <a:p>
            <a:pPr marL="0" marR="0" lvl="0" indent="0" defTabSz="914400" rtl="0" eaLnBrk="0" fontAlgn="base" latinLnBrk="0" hangingPunct="0">
              <a:lnSpc>
                <a:spcPct val="100000"/>
              </a:lnSpc>
              <a:spcBef>
                <a:spcPct val="0"/>
              </a:spcBef>
              <a:spcAft>
                <a:spcPct val="0"/>
              </a:spcAft>
              <a:buClrTx/>
              <a:buSzTx/>
              <a:buFontTx/>
              <a:buChar char="•"/>
            </a:pPr>
            <a:r>
              <a:rPr lang="en-US" altLang="en-US" sz="2000" b="0" dirty="0">
                <a:latin typeface="Times New Roman" panose="02020603050405020304" pitchFamily="18" charset="0"/>
                <a:cs typeface="Times New Roman" panose="02020603050405020304" pitchFamily="18" charset="0"/>
              </a:rPr>
              <a:t>[2] The Financial Express. (2020). Visual impairment to increase dramatically: Study. Retrieved from https://thefinancialexpress.com.bd/health/visual-impairment to increase-dramatically-study-1579444915</a:t>
            </a:r>
            <a:endParaRPr lang="en-US" altLang="en-US" sz="2000"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pPr>
            <a:r>
              <a:rPr lang="en-US" altLang="en-US" sz="2000" b="0" dirty="0">
                <a:latin typeface="Times New Roman" panose="02020603050405020304" pitchFamily="18" charset="0"/>
                <a:cs typeface="Times New Roman" panose="02020603050405020304" pitchFamily="18" charset="0"/>
              </a:rPr>
              <a:t>[3] Wiener, W. R., Welsh, R. L., &amp; Blasch, B. B. (2010). Foundations of orientation and mobility (Vol. 1). American Foundation for the BlindLinespacing</a:t>
            </a:r>
            <a:r>
              <a:rPr lang="en-US" altLang="en-US" sz="2000" dirty="0">
                <a:latin typeface="Times New Roman" panose="02020603050405020304" pitchFamily="18" charset="0"/>
                <a:cs typeface="Times New Roman" panose="02020603050405020304" pitchFamily="18" charset="0"/>
              </a:rPr>
              <a:t>: 1.0</a:t>
            </a:r>
          </a:p>
          <a:p>
            <a:pPr marL="0" marR="0" lvl="0" indent="0" defTabSz="914400" rtl="0" eaLnBrk="0" fontAlgn="base" latinLnBrk="0" hangingPunct="0">
              <a:lnSpc>
                <a:spcPct val="100000"/>
              </a:lnSpc>
              <a:spcBef>
                <a:spcPct val="0"/>
              </a:spcBef>
              <a:spcAft>
                <a:spcPct val="0"/>
              </a:spcAft>
              <a:buClrTx/>
              <a:buSzTx/>
              <a:buFontTx/>
              <a:buChar char="•"/>
            </a:pPr>
            <a:r>
              <a:rPr lang="en-US" altLang="en-US" sz="2000" b="0" dirty="0">
                <a:latin typeface="Times New Roman" panose="02020603050405020304" pitchFamily="18" charset="0"/>
                <a:cs typeface="Times New Roman" panose="02020603050405020304" pitchFamily="18" charset="0"/>
              </a:rPr>
              <a:t>[4] Wiener, W. R., Welsh, R. L., &amp; Blasch, B. B. (2010). Foundations of orientation and mobility(Vol. 1). American Foundation for the Blind</a:t>
            </a:r>
          </a:p>
          <a:p>
            <a:pPr marL="0" marR="0" lvl="0" indent="0" defTabSz="914400" rtl="0" eaLnBrk="0" fontAlgn="base" latinLnBrk="0" hangingPunct="0">
              <a:lnSpc>
                <a:spcPct val="100000"/>
              </a:lnSpc>
              <a:spcBef>
                <a:spcPct val="0"/>
              </a:spcBef>
              <a:spcAft>
                <a:spcPct val="0"/>
              </a:spcAft>
              <a:buClrTx/>
              <a:buSzTx/>
              <a:buFontTx/>
              <a:buChar char="•"/>
            </a:pPr>
            <a:r>
              <a:rPr lang="en-US" altLang="en-US" sz="2000" b="0" dirty="0">
                <a:latin typeface="Times New Roman" panose="02020603050405020304" pitchFamily="18" charset="0"/>
                <a:cs typeface="Times New Roman" panose="02020603050405020304" pitchFamily="18" charset="0"/>
              </a:rPr>
              <a:t>[5] Jawale, R. V., Kadam, M. V., Gaikawad, R. S., &amp; Kondaka, L. S. (2017, September). Ultrasonicnavigation based blind aid for the visually impaired. In 2017 IEEE International Conference onPower, Control, Signals and Instrumentation Engineering (ICPCSI) (pp. 923- 928). IEEE.</a:t>
            </a:r>
            <a:endParaRPr lang="en-US" altLang="en-US" sz="1400" b="0"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pPr>
            <a:endParaRPr lang="en-US" altLang="en-US"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52750"/>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pPr algn="ctr"/>
            <a:r>
              <a:rPr lang="en-US" sz="6000" dirty="0">
                <a:latin typeface="Times New Roman" panose="02020603050405020304" pitchFamily="18" charset="0"/>
                <a:cs typeface="Times New Roman" panose="02020603050405020304" pitchFamily="18" charset="0"/>
              </a:rPr>
              <a:t> Introduction </a:t>
            </a:r>
            <a:endParaRPr lang="en-IN" sz="6000" dirty="0"/>
          </a:p>
        </p:txBody>
      </p:sp>
      <p:sp>
        <p:nvSpPr>
          <p:cNvPr id="4" name="Content Placeholder 2">
            <a:extLst>
              <a:ext uri="{FF2B5EF4-FFF2-40B4-BE49-F238E27FC236}">
                <a16:creationId xmlns:a16="http://schemas.microsoft.com/office/drawing/2014/main" id="{F29744FB-F79E-F4AA-C48E-9395989089F4}"/>
              </a:ext>
            </a:extLst>
          </p:cNvPr>
          <p:cNvSpPr>
            <a:spLocks noGrp="1"/>
          </p:cNvSpPr>
          <p:nvPr>
            <p:ph idx="1"/>
          </p:nvPr>
        </p:nvSpPr>
        <p:spPr>
          <a:xfrm>
            <a:off x="838200" y="1422502"/>
            <a:ext cx="10515600" cy="5066787"/>
          </a:xfrm>
        </p:spPr>
        <p:txBody>
          <a:bodyPr>
            <a:no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Visually impaired individuals face difficulties navigating urban areas due to limited spatial awareness and obstacle detection .Traditional aids like white canes and guide dogs have limitations in range and adaptability .The Smart Obstacle Detection and Navigation System uses sensors, microcontrollers, and audio feedback for real-time </a:t>
            </a:r>
            <a:r>
              <a:rPr lang="en-US" sz="2400" dirty="0" err="1">
                <a:latin typeface="Times New Roman" panose="02020603050405020304" pitchFamily="18" charset="0"/>
                <a:cs typeface="Times New Roman" panose="02020603050405020304" pitchFamily="18" charset="0"/>
              </a:rPr>
              <a:t>guidance.It</a:t>
            </a:r>
            <a:r>
              <a:rPr lang="en-US" sz="2400" dirty="0">
                <a:latin typeface="Times New Roman" panose="02020603050405020304" pitchFamily="18" charset="0"/>
                <a:cs typeface="Times New Roman" panose="02020603050405020304" pitchFamily="18" charset="0"/>
              </a:rPr>
              <a:t> includes ultrasonic sensors, an Arduino board, a buzzer, and a speaker to detect obstacles and provide alerts .The system guides users using voice prompts and alerts them immediately with a buzzer .Compact and wearable, the device enhances mobility and independence in daily life .It offers an affordable, practical solution that promotes confidence and social inclusion for the visually impaired.</a:t>
            </a: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10" y="334298"/>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Existing System</a:t>
            </a:r>
          </a:p>
        </p:txBody>
      </p:sp>
      <p:sp>
        <p:nvSpPr>
          <p:cNvPr id="5" name="Subtitle 2">
            <a:extLst>
              <a:ext uri="{FF2B5EF4-FFF2-40B4-BE49-F238E27FC236}">
                <a16:creationId xmlns:a16="http://schemas.microsoft.com/office/drawing/2014/main" id="{E17ACF41-D253-1D88-A550-D4A581AE843B}"/>
              </a:ext>
            </a:extLst>
          </p:cNvPr>
          <p:cNvSpPr>
            <a:spLocks noGrp="1"/>
          </p:cNvSpPr>
          <p:nvPr/>
        </p:nvSpPr>
        <p:spPr>
          <a:xfrm>
            <a:off x="659989" y="1056352"/>
            <a:ext cx="11049001" cy="52959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dirty="0">
                <a:latin typeface="Times New Roman" panose="02020603050405020304" pitchFamily="18" charset="0"/>
                <a:cs typeface="Times New Roman" panose="02020603050405020304" pitchFamily="18" charset="0"/>
              </a:rPr>
              <a:t>Traditionally, visually impaired individuals rely on white canes to detect obstacles, but these require physical contact and offer limited information about distant objects. Guide dogs provide a higher level of assistance by helping users navigate around obstacles however, they are expensive, require extensive training, and may struggle in complex urban environments. GPS-based applications can offer directional guidance, yet they fall short in detecting immediate physical obstacles. Overall, these existing systems lack the ability to ensure real-time safety and do not provide instant feedback about the surrounding environment an essential requirement for visually impaired individuals to navigate independently and securely.</a:t>
            </a:r>
          </a:p>
          <a:p>
            <a:pPr algn="just">
              <a:lnSpc>
                <a:spcPct val="100000"/>
              </a:lnSpc>
            </a:pP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Proposed System</a:t>
            </a:r>
          </a:p>
        </p:txBody>
      </p:sp>
      <p:sp>
        <p:nvSpPr>
          <p:cNvPr id="6" name="Subtitle 2"/>
          <p:cNvSpPr txBox="1"/>
          <p:nvPr/>
        </p:nvSpPr>
        <p:spPr>
          <a:xfrm>
            <a:off x="571500" y="1853770"/>
            <a:ext cx="11049000" cy="485457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just">
              <a:lnSpc>
                <a:spcPct val="115000"/>
              </a:lnSpc>
              <a:spcAft>
                <a:spcPts val="700"/>
              </a:spcAft>
            </a:pPr>
            <a:r>
              <a:rPr lang="en-IN" sz="2400" kern="100" dirty="0">
                <a:effectLst/>
                <a:latin typeface="Times New Roman" panose="02020603050405020304" pitchFamily="18" charset="0"/>
                <a:ea typeface="NSimSun" panose="02010609030101010101" pitchFamily="49" charset="-122"/>
                <a:cs typeface="Times New Roman" panose="02020603050405020304" pitchFamily="18" charset="0"/>
              </a:rPr>
              <a:t>Real-Time Obstacle Detection The system uses sensors to detect obstacles in four directions, providing immediate alerts to the user, ensuring proactive awareness of the surroundings.</a:t>
            </a:r>
            <a:endParaRPr lang="en-IN" sz="2000" kern="100" dirty="0">
              <a:effectLst/>
              <a:latin typeface="Times New Roman" panose="02020603050405020304" pitchFamily="18" charset="0"/>
              <a:ea typeface="NSimSun" panose="02010609030101010101" pitchFamily="49" charset="-122"/>
              <a:cs typeface="Times New Roman" panose="02020603050405020304" pitchFamily="18" charset="0"/>
            </a:endParaRPr>
          </a:p>
          <a:p>
            <a:pPr lvl="0" algn="just">
              <a:lnSpc>
                <a:spcPct val="115000"/>
              </a:lnSpc>
              <a:spcAft>
                <a:spcPts val="700"/>
              </a:spcAft>
            </a:pPr>
            <a:r>
              <a:rPr lang="en-IN" sz="2400" kern="100" dirty="0">
                <a:effectLst/>
                <a:latin typeface="Times New Roman" panose="02020603050405020304" pitchFamily="18" charset="0"/>
                <a:ea typeface="NSimSun" panose="02010609030101010101" pitchFamily="49" charset="-122"/>
                <a:cs typeface="Times New Roman" panose="02020603050405020304" pitchFamily="18" charset="0"/>
              </a:rPr>
              <a:t>Audio Navigation Guidance Users receive audio cues to safely navigate toward open spaces, enhancing mobility and reducing dependency on physical contact with obstacles.</a:t>
            </a:r>
            <a:endParaRPr lang="en-IN" sz="2000" kern="100" dirty="0">
              <a:effectLst/>
              <a:latin typeface="Times New Roman" panose="02020603050405020304" pitchFamily="18" charset="0"/>
              <a:ea typeface="NSimSun" panose="02010609030101010101" pitchFamily="49" charset="-122"/>
              <a:cs typeface="Times New Roman" panose="02020603050405020304" pitchFamily="18" charset="0"/>
            </a:endParaRPr>
          </a:p>
          <a:p>
            <a:pPr lvl="0" algn="just">
              <a:lnSpc>
                <a:spcPct val="115000"/>
              </a:lnSpc>
              <a:spcAft>
                <a:spcPts val="700"/>
              </a:spcAft>
            </a:pPr>
            <a:r>
              <a:rPr lang="en-IN" sz="2400" kern="100" dirty="0">
                <a:effectLst/>
                <a:latin typeface="Times New Roman" panose="02020603050405020304" pitchFamily="18" charset="0"/>
                <a:ea typeface="NSimSun" panose="02010609030101010101" pitchFamily="49" charset="-122"/>
                <a:cs typeface="Times New Roman" panose="02020603050405020304" pitchFamily="18" charset="0"/>
              </a:rPr>
              <a:t>Affordable and Compact Design The lightweight, wearable device offers cost-effective, hands-free assistance, enabling visually impaired individuals to explore public spaces independently and confidently.</a:t>
            </a:r>
            <a:endParaRPr lang="en-IN" sz="2000" kern="100" dirty="0">
              <a:effectLst/>
              <a:latin typeface="Times New Roman" panose="02020603050405020304" pitchFamily="18" charset="0"/>
              <a:ea typeface="NSimSun" panose="02010609030101010101" pitchFamily="49" charset="-122"/>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lnSpc>
                <a:spcPct val="110000"/>
              </a:lnSpc>
            </a:pP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Literature Survey</a:t>
            </a:r>
          </a:p>
        </p:txBody>
      </p:sp>
      <p:graphicFrame>
        <p:nvGraphicFramePr>
          <p:cNvPr id="7" name="Table 6"/>
          <p:cNvGraphicFramePr>
            <a:graphicFrameLocks noGrp="1"/>
          </p:cNvGraphicFramePr>
          <p:nvPr/>
        </p:nvGraphicFramePr>
        <p:xfrm>
          <a:off x="571500" y="2316480"/>
          <a:ext cx="11049003" cy="3622519"/>
        </p:xfrm>
        <a:graphic>
          <a:graphicData uri="http://schemas.openxmlformats.org/drawingml/2006/table">
            <a:tbl>
              <a:tblPr firstRow="1" bandRow="1">
                <a:tableStyleId>{6E25E649-3F16-4E02-A733-19D2CDBF48F0}</a:tableStyleId>
              </a:tblPr>
              <a:tblGrid>
                <a:gridCol w="884076">
                  <a:extLst>
                    <a:ext uri="{9D8B030D-6E8A-4147-A177-3AD203B41FA5}">
                      <a16:colId xmlns:a16="http://schemas.microsoft.com/office/drawing/2014/main" val="20000"/>
                    </a:ext>
                  </a:extLst>
                </a:gridCol>
                <a:gridCol w="1119673">
                  <a:extLst>
                    <a:ext uri="{9D8B030D-6E8A-4147-A177-3AD203B41FA5}">
                      <a16:colId xmlns:a16="http://schemas.microsoft.com/office/drawing/2014/main" val="20001"/>
                    </a:ext>
                  </a:extLst>
                </a:gridCol>
                <a:gridCol w="1782147">
                  <a:extLst>
                    <a:ext uri="{9D8B030D-6E8A-4147-A177-3AD203B41FA5}">
                      <a16:colId xmlns:a16="http://schemas.microsoft.com/office/drawing/2014/main" val="20002"/>
                    </a:ext>
                  </a:extLst>
                </a:gridCol>
                <a:gridCol w="2108718">
                  <a:extLst>
                    <a:ext uri="{9D8B030D-6E8A-4147-A177-3AD203B41FA5}">
                      <a16:colId xmlns:a16="http://schemas.microsoft.com/office/drawing/2014/main" val="20003"/>
                    </a:ext>
                  </a:extLst>
                </a:gridCol>
                <a:gridCol w="1997531">
                  <a:extLst>
                    <a:ext uri="{9D8B030D-6E8A-4147-A177-3AD203B41FA5}">
                      <a16:colId xmlns:a16="http://schemas.microsoft.com/office/drawing/2014/main" val="20004"/>
                    </a:ext>
                  </a:extLst>
                </a:gridCol>
                <a:gridCol w="1578429">
                  <a:extLst>
                    <a:ext uri="{9D8B030D-6E8A-4147-A177-3AD203B41FA5}">
                      <a16:colId xmlns:a16="http://schemas.microsoft.com/office/drawing/2014/main" val="20005"/>
                    </a:ext>
                  </a:extLst>
                </a:gridCol>
                <a:gridCol w="1578429">
                  <a:extLst>
                    <a:ext uri="{9D8B030D-6E8A-4147-A177-3AD203B41FA5}">
                      <a16:colId xmlns:a16="http://schemas.microsoft.com/office/drawing/2014/main" val="20006"/>
                    </a:ext>
                  </a:extLst>
                </a:gridCol>
              </a:tblGrid>
              <a:tr h="452599">
                <a:tc>
                  <a:txBody>
                    <a:bodyPr/>
                    <a:lstStyle/>
                    <a:p>
                      <a:pPr algn="ctr"/>
                      <a:r>
                        <a:rPr lang="en-US"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Methodology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Merits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Demerits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extLst>
                  <a:ext uri="{0D108BD9-81ED-4DB2-BD59-A6C34878D82A}">
                    <a16:rowId xmlns:a16="http://schemas.microsoft.com/office/drawing/2014/main" val="10000"/>
                  </a:ext>
                </a:extLst>
              </a:tr>
              <a:tr h="1206872">
                <a:tc>
                  <a:txBody>
                    <a:bodyPr/>
                    <a:lstStyle/>
                    <a:p>
                      <a:pPr algn="ctr"/>
                      <a:r>
                        <a:rPr lang="en-US" sz="1400" dirty="0">
                          <a:latin typeface="Times New Roman" panose="02020603050405020304" pitchFamily="18" charset="0"/>
                          <a:cs typeface="Times New Roman" panose="02020603050405020304" pitchFamily="18" charset="0"/>
                        </a:rPr>
                        <a:t>1.</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en-US" sz="1400" dirty="0">
                          <a:latin typeface="Times New Roman" panose="02020603050405020304" pitchFamily="18" charset="0"/>
                          <a:cs typeface="Times New Roman" panose="02020603050405020304" pitchFamily="18" charset="0"/>
                        </a:rPr>
                        <a:t>IoT-Based Smart</a:t>
                      </a:r>
                    </a:p>
                    <a:p>
                      <a:pPr algn="ctr"/>
                      <a:r>
                        <a:rPr lang="en-US" altLang="en-US" sz="1400" dirty="0">
                          <a:latin typeface="Times New Roman" panose="02020603050405020304" pitchFamily="18" charset="0"/>
                          <a:cs typeface="Times New Roman" panose="02020603050405020304" pitchFamily="18" charset="0"/>
                        </a:rPr>
                        <a:t>Walking Stick for</a:t>
                      </a:r>
                    </a:p>
                    <a:p>
                      <a:pPr algn="ctr"/>
                      <a:r>
                        <a:rPr lang="en-US" altLang="en-US" sz="1400" dirty="0">
                          <a:latin typeface="Times New Roman" panose="02020603050405020304" pitchFamily="18" charset="0"/>
                          <a:cs typeface="Times New Roman" panose="02020603050405020304" pitchFamily="18" charset="0"/>
                        </a:rPr>
                        <a:t>the Visually</a:t>
                      </a:r>
                    </a:p>
                    <a:p>
                      <a:pPr algn="ctr"/>
                      <a:r>
                        <a:rPr lang="en-US" altLang="en-US" sz="1400" dirty="0">
                          <a:latin typeface="Times New Roman" panose="02020603050405020304" pitchFamily="18" charset="0"/>
                          <a:cs typeface="Times New Roman" panose="02020603050405020304" pitchFamily="18" charset="0"/>
                        </a:rPr>
                        <a:t>Impaired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en-US" sz="1400" dirty="0">
                          <a:latin typeface="Times New Roman" panose="02020603050405020304" pitchFamily="18" charset="0"/>
                          <a:cs typeface="Times New Roman" panose="02020603050405020304" pitchFamily="18" charset="0"/>
                        </a:rPr>
                        <a:t>A. Sharma, P. Verma,</a:t>
                      </a:r>
                    </a:p>
                    <a:p>
                      <a:pPr algn="ctr"/>
                      <a:r>
                        <a:rPr lang="en-US" altLang="en-US" sz="1400" dirty="0">
                          <a:latin typeface="Times New Roman" panose="02020603050405020304" pitchFamily="18" charset="0"/>
                          <a:cs typeface="Times New Roman" panose="02020603050405020304" pitchFamily="18" charset="0"/>
                        </a:rPr>
                        <a:t>et 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en-US" sz="1400" dirty="0">
                          <a:latin typeface="Times New Roman" panose="02020603050405020304" pitchFamily="18" charset="0"/>
                          <a:cs typeface="Times New Roman" panose="02020603050405020304" pitchFamily="18" charset="0"/>
                        </a:rPr>
                        <a:t>Uses ultrasonic sensors and Arduino to detect obstacles and alert users via buzzer and vibration.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en-US" sz="1400" dirty="0">
                          <a:latin typeface="Times New Roman" panose="02020603050405020304" pitchFamily="18" charset="0"/>
                          <a:cs typeface="Times New Roman" panose="02020603050405020304" pitchFamily="18" charset="0"/>
                        </a:rPr>
                        <a:t>Uses ultrasonic</a:t>
                      </a:r>
                    </a:p>
                    <a:p>
                      <a:pPr algn="ctr"/>
                      <a:r>
                        <a:rPr lang="en-US" altLang="en-US" sz="1400" dirty="0">
                          <a:latin typeface="Times New Roman" panose="02020603050405020304" pitchFamily="18" charset="0"/>
                          <a:cs typeface="Times New Roman" panose="02020603050405020304" pitchFamily="18" charset="0"/>
                        </a:rPr>
                        <a:t>sensors to detect</a:t>
                      </a:r>
                    </a:p>
                    <a:p>
                      <a:pPr algn="ctr"/>
                      <a:r>
                        <a:rPr lang="en-US" altLang="en-US" sz="1400" dirty="0">
                          <a:latin typeface="Times New Roman" panose="02020603050405020304" pitchFamily="18" charset="0"/>
                          <a:cs typeface="Times New Roman" panose="02020603050405020304" pitchFamily="18" charset="0"/>
                        </a:rPr>
                        <a:t>obstacles and</a:t>
                      </a:r>
                    </a:p>
                    <a:p>
                      <a:pPr algn="ctr"/>
                      <a:r>
                        <a:rPr lang="en-US" altLang="en-US" sz="1400" dirty="0">
                          <a:latin typeface="Times New Roman" panose="02020603050405020304" pitchFamily="18" charset="0"/>
                          <a:cs typeface="Times New Roman" panose="02020603050405020304" pitchFamily="18" charset="0"/>
                        </a:rPr>
                        <a:t>alert the user</a:t>
                      </a:r>
                    </a:p>
                    <a:p>
                      <a:pPr algn="ctr"/>
                      <a:r>
                        <a:rPr lang="en-US" altLang="en-US" sz="1400" dirty="0">
                          <a:latin typeface="Times New Roman" panose="02020603050405020304" pitchFamily="18" charset="0"/>
                          <a:cs typeface="Times New Roman" panose="02020603050405020304" pitchFamily="18" charset="0"/>
                        </a:rPr>
                        <a:t>through</a:t>
                      </a:r>
                    </a:p>
                    <a:p>
                      <a:pPr algn="ctr"/>
                      <a:r>
                        <a:rPr lang="en-US" altLang="en-US" sz="1400" dirty="0">
                          <a:latin typeface="Times New Roman" panose="02020603050405020304" pitchFamily="18" charset="0"/>
                          <a:cs typeface="Times New Roman" panose="02020603050405020304" pitchFamily="18" charset="0"/>
                        </a:rPr>
                        <a:t>vibrations and</a:t>
                      </a:r>
                    </a:p>
                    <a:p>
                      <a:pPr algn="ctr"/>
                      <a:r>
                        <a:rPr lang="en-US" altLang="en-US" sz="1400" dirty="0">
                          <a:latin typeface="Times New Roman" panose="02020603050405020304" pitchFamily="18" charset="0"/>
                          <a:cs typeface="Times New Roman" panose="02020603050405020304" pitchFamily="18" charset="0"/>
                        </a:rPr>
                        <a:t>audio feedback.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en-US" sz="1400" dirty="0">
                          <a:latin typeface="Times New Roman" panose="02020603050405020304" pitchFamily="18" charset="0"/>
                          <a:cs typeface="Times New Roman" panose="02020603050405020304" pitchFamily="18" charset="0"/>
                        </a:rPr>
                        <a:t>Limited detection</a:t>
                      </a:r>
                    </a:p>
                    <a:p>
                      <a:pPr algn="ctr"/>
                      <a:r>
                        <a:rPr lang="en-US" altLang="en-US" sz="1400" dirty="0">
                          <a:latin typeface="Times New Roman" panose="02020603050405020304" pitchFamily="18" charset="0"/>
                          <a:cs typeface="Times New Roman" panose="02020603050405020304" pitchFamily="18" charset="0"/>
                        </a:rPr>
                        <a:t>range and may not be</a:t>
                      </a:r>
                    </a:p>
                    <a:p>
                      <a:pPr algn="ctr"/>
                      <a:r>
                        <a:rPr lang="en-US" altLang="en-US" sz="1400" dirty="0">
                          <a:latin typeface="Times New Roman" panose="02020603050405020304" pitchFamily="18" charset="0"/>
                          <a:cs typeface="Times New Roman" panose="02020603050405020304" pitchFamily="18" charset="0"/>
                        </a:rPr>
                        <a:t>effective in detecting</a:t>
                      </a:r>
                    </a:p>
                    <a:p>
                      <a:pPr algn="ctr"/>
                      <a:r>
                        <a:rPr lang="en-US" altLang="en-US" sz="1400" dirty="0">
                          <a:latin typeface="Times New Roman" panose="02020603050405020304" pitchFamily="18" charset="0"/>
                          <a:cs typeface="Times New Roman" panose="02020603050405020304" pitchFamily="18" charset="0"/>
                        </a:rPr>
                        <a:t>fast-moving objects.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206872">
                <a:tc>
                  <a:txBody>
                    <a:bodyPr/>
                    <a:lstStyle/>
                    <a:p>
                      <a:pPr algn="ctr"/>
                      <a:r>
                        <a:rPr lang="en-US" sz="1400" dirty="0">
                          <a:latin typeface="Times New Roman" panose="02020603050405020304" pitchFamily="18" charset="0"/>
                          <a:cs typeface="Times New Roman" panose="02020603050405020304" pitchFamily="18" charset="0"/>
                        </a:rPr>
                        <a:t>2.</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altLang="en-US" sz="1400" dirty="0">
                          <a:latin typeface="Times New Roman" panose="02020603050405020304" pitchFamily="18" charset="0"/>
                          <a:cs typeface="Times New Roman" panose="02020603050405020304" pitchFamily="18" charset="0"/>
                        </a:rPr>
                        <a:t>AI-Powered Wearable</a:t>
                      </a:r>
                    </a:p>
                    <a:p>
                      <a:pPr algn="ctr"/>
                      <a:r>
                        <a:rPr lang="en-US" altLang="en-US" sz="1400" dirty="0">
                          <a:latin typeface="Times New Roman" panose="02020603050405020304" pitchFamily="18" charset="0"/>
                          <a:cs typeface="Times New Roman" panose="02020603050405020304" pitchFamily="18" charset="0"/>
                        </a:rPr>
                        <a:t>Navigation Aid for</a:t>
                      </a:r>
                    </a:p>
                    <a:p>
                      <a:pPr algn="ctr"/>
                      <a:r>
                        <a:rPr lang="en-US" altLang="en-US" sz="1400" dirty="0">
                          <a:latin typeface="Times New Roman" panose="02020603050405020304" pitchFamily="18" charset="0"/>
                          <a:cs typeface="Times New Roman" panose="02020603050405020304" pitchFamily="18" charset="0"/>
                        </a:rPr>
                        <a:t>Blind People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altLang="en-US" sz="1400" dirty="0">
                          <a:latin typeface="Times New Roman" panose="02020603050405020304" pitchFamily="18" charset="0"/>
                          <a:cs typeface="Times New Roman" panose="02020603050405020304" pitchFamily="18" charset="0"/>
                        </a:rPr>
                        <a:t>A. Sharma, P. Verma,</a:t>
                      </a:r>
                    </a:p>
                    <a:p>
                      <a:pPr algn="ctr"/>
                      <a:r>
                        <a:rPr lang="en-US" altLang="en-US" sz="1400" dirty="0">
                          <a:latin typeface="Times New Roman" panose="02020603050405020304" pitchFamily="18" charset="0"/>
                          <a:cs typeface="Times New Roman" panose="02020603050405020304" pitchFamily="18" charset="0"/>
                        </a:rPr>
                        <a:t>et 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altLang="en-US" sz="1400" dirty="0">
                          <a:latin typeface="Times New Roman" panose="02020603050405020304" pitchFamily="18" charset="0"/>
                          <a:cs typeface="Times New Roman" panose="02020603050405020304" pitchFamily="18" charset="0"/>
                        </a:rPr>
                        <a:t>Uses a wearable camera with AI and cloud processing to recognize objects and guide users with audio feedback.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altLang="en-US" sz="1400" dirty="0">
                          <a:latin typeface="Times New Roman" panose="02020603050405020304" pitchFamily="18" charset="0"/>
                          <a:cs typeface="Times New Roman" panose="02020603050405020304" pitchFamily="18" charset="0"/>
                        </a:rPr>
                        <a:t>Integrates AI-based</a:t>
                      </a:r>
                    </a:p>
                    <a:p>
                      <a:pPr algn="ctr"/>
                      <a:r>
                        <a:rPr lang="en-US" altLang="en-US" sz="1400" dirty="0">
                          <a:latin typeface="Times New Roman" panose="02020603050405020304" pitchFamily="18" charset="0"/>
                          <a:cs typeface="Times New Roman" panose="02020603050405020304" pitchFamily="18" charset="0"/>
                        </a:rPr>
                        <a:t>object recognition for</a:t>
                      </a:r>
                    </a:p>
                    <a:p>
                      <a:pPr algn="ctr"/>
                      <a:r>
                        <a:rPr lang="en-US" altLang="en-US" sz="1400" dirty="0">
                          <a:latin typeface="Times New Roman" panose="02020603050405020304" pitchFamily="18" charset="0"/>
                          <a:cs typeface="Times New Roman" panose="02020603050405020304" pitchFamily="18" charset="0"/>
                        </a:rPr>
                        <a:t>real-time path</a:t>
                      </a:r>
                    </a:p>
                    <a:p>
                      <a:pPr algn="ctr"/>
                      <a:r>
                        <a:rPr lang="en-US" altLang="en-US" sz="1400" dirty="0">
                          <a:latin typeface="Times New Roman" panose="02020603050405020304" pitchFamily="18" charset="0"/>
                          <a:cs typeface="Times New Roman" panose="02020603050405020304" pitchFamily="18" charset="0"/>
                        </a:rPr>
                        <a:t>guidance and enhanced</a:t>
                      </a:r>
                    </a:p>
                    <a:p>
                      <a:pPr algn="ctr"/>
                      <a:r>
                        <a:rPr lang="en-US" altLang="en-US" sz="1400" dirty="0">
                          <a:latin typeface="Times New Roman" panose="02020603050405020304" pitchFamily="18" charset="0"/>
                          <a:cs typeface="Times New Roman" panose="02020603050405020304" pitchFamily="18" charset="0"/>
                        </a:rPr>
                        <a:t>obstacle detection.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altLang="en-US" sz="1400" dirty="0">
                          <a:latin typeface="Times New Roman" panose="02020603050405020304" pitchFamily="18" charset="0"/>
                          <a:cs typeface="Times New Roman" panose="02020603050405020304" pitchFamily="18" charset="0"/>
                        </a:rPr>
                        <a:t>High computational</a:t>
                      </a:r>
                    </a:p>
                    <a:p>
                      <a:pPr algn="ctr"/>
                      <a:r>
                        <a:rPr lang="en-US" altLang="en-US" sz="1400" dirty="0">
                          <a:latin typeface="Times New Roman" panose="02020603050405020304" pitchFamily="18" charset="0"/>
                          <a:cs typeface="Times New Roman" panose="02020603050405020304" pitchFamily="18" charset="0"/>
                        </a:rPr>
                        <a:t>cost and requires a</a:t>
                      </a:r>
                    </a:p>
                    <a:p>
                      <a:pPr algn="ctr"/>
                      <a:r>
                        <a:rPr lang="en-US" altLang="en-US" sz="1400" dirty="0">
                          <a:latin typeface="Times New Roman" panose="02020603050405020304" pitchFamily="18" charset="0"/>
                          <a:cs typeface="Times New Roman" panose="02020603050405020304" pitchFamily="18" charset="0"/>
                        </a:rPr>
                        <a:t>stable internet</a:t>
                      </a:r>
                    </a:p>
                    <a:p>
                      <a:pPr algn="ctr"/>
                      <a:r>
                        <a:rPr lang="en-US" altLang="en-US" sz="1400" dirty="0">
                          <a:latin typeface="Times New Roman" panose="02020603050405020304" pitchFamily="18" charset="0"/>
                          <a:cs typeface="Times New Roman" panose="02020603050405020304" pitchFamily="18" charset="0"/>
                        </a:rPr>
                        <a:t>connection for cloud</a:t>
                      </a:r>
                    </a:p>
                    <a:p>
                      <a:pPr algn="ctr"/>
                      <a:r>
                        <a:rPr lang="en-US" altLang="en-US" sz="1400" dirty="0">
                          <a:latin typeface="Times New Roman" panose="02020603050405020304" pitchFamily="18" charset="0"/>
                          <a:cs typeface="Times New Roman" panose="02020603050405020304" pitchFamily="18" charset="0"/>
                        </a:rPr>
                        <a:t>processing</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Title 1"/>
          <p:cNvSpPr txBox="1"/>
          <p:nvPr/>
        </p:nvSpPr>
        <p:spPr>
          <a:xfrm>
            <a:off x="1524000" y="5460953"/>
            <a:ext cx="9144000" cy="95249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i="1" dirty="0">
                <a:latin typeface="Times New Roman" panose="02020603050405020304" pitchFamily="18" charset="0"/>
                <a:cs typeface="Times New Roman" panose="02020603050405020304" pitchFamily="18" charset="0"/>
              </a:rPr>
              <a:t> </a:t>
            </a:r>
            <a:endParaRPr lang="en-US"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System Requirements</a:t>
            </a:r>
          </a:p>
        </p:txBody>
      </p:sp>
      <p:sp>
        <p:nvSpPr>
          <p:cNvPr id="3" name="Subtitle 2"/>
          <p:cNvSpPr>
            <a:spLocks noGrp="1"/>
          </p:cNvSpPr>
          <p:nvPr>
            <p:ph type="subTitle" idx="1"/>
          </p:nvPr>
        </p:nvSpPr>
        <p:spPr>
          <a:xfrm>
            <a:off x="571501" y="1562100"/>
            <a:ext cx="5524500" cy="4676968"/>
          </a:xfrm>
        </p:spPr>
        <p:txBody>
          <a:bodyPr anchor="ctr">
            <a:normAutofit/>
          </a:bodyPr>
          <a:lstStyle/>
          <a:p>
            <a:pPr algn="l"/>
            <a:r>
              <a:rPr lang="en-US" b="1" dirty="0">
                <a:latin typeface="Times New Roman" panose="02020603050405020304" pitchFamily="18" charset="0"/>
                <a:cs typeface="Times New Roman" panose="02020603050405020304" pitchFamily="18" charset="0"/>
              </a:rPr>
              <a:t>Hardware Requirements</a:t>
            </a:r>
          </a:p>
          <a:p>
            <a:pPr marL="342900"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ULTRASONIC SENSOR</a:t>
            </a:r>
          </a:p>
          <a:p>
            <a:pPr marL="342900"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DF PLAYER</a:t>
            </a:r>
          </a:p>
          <a:p>
            <a:pPr marL="342900"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SPEAKER</a:t>
            </a:r>
          </a:p>
          <a:p>
            <a:pPr marL="342900"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BUZZER</a:t>
            </a:r>
          </a:p>
          <a:p>
            <a:pPr marL="342900"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POWER SUPPLY</a:t>
            </a:r>
          </a:p>
          <a:p>
            <a:pPr marL="342900"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AURDINO UNO</a:t>
            </a:r>
          </a:p>
          <a:p>
            <a:pPr algn="l">
              <a:buFont typeface="Arial" panose="020B0604020202020204" pitchFamily="34" charset="0"/>
            </a:pPr>
            <a:endParaRPr lang="en-US" sz="2000" dirty="0">
              <a:latin typeface="Times New Roman" panose="02020603050405020304" pitchFamily="18" charset="0"/>
              <a:cs typeface="Times New Roman" panose="02020603050405020304" pitchFamily="18" charset="0"/>
            </a:endParaRPr>
          </a:p>
        </p:txBody>
      </p:sp>
      <p:sp>
        <p:nvSpPr>
          <p:cNvPr id="5" name="Subtitle 2"/>
          <p:cNvSpPr txBox="1"/>
          <p:nvPr/>
        </p:nvSpPr>
        <p:spPr>
          <a:xfrm>
            <a:off x="6096000" y="1563370"/>
            <a:ext cx="5524500" cy="314325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anose="02020603050405020304" pitchFamily="18" charset="0"/>
                <a:cs typeface="Times New Roman" panose="02020603050405020304" pitchFamily="18" charset="0"/>
              </a:rPr>
              <a:t>Software Requirements</a:t>
            </a:r>
          </a:p>
          <a:p>
            <a:pPr marL="342900"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ARDUINO IDE</a:t>
            </a:r>
          </a:p>
          <a:p>
            <a:pPr marL="342900" indent="-342900" algn="l">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EMBEDDED C</a:t>
            </a:r>
          </a:p>
          <a:p>
            <a:pPr algn="l">
              <a:buFont typeface="Arial" panose="020B0604020202020204" pitchFamily="34" charset="0"/>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System Architecture</a:t>
            </a:r>
          </a:p>
        </p:txBody>
      </p:sp>
      <p:pic>
        <p:nvPicPr>
          <p:cNvPr id="5" name="Picture 4"/>
          <p:cNvPicPr>
            <a:picLocks noChangeAspect="1"/>
          </p:cNvPicPr>
          <p:nvPr/>
        </p:nvPicPr>
        <p:blipFill>
          <a:blip r:embed="rId3"/>
          <a:stretch>
            <a:fillRect/>
          </a:stretch>
        </p:blipFill>
        <p:spPr>
          <a:xfrm>
            <a:off x="4122420" y="1860550"/>
            <a:ext cx="4201795" cy="45681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Module 1</a:t>
            </a:r>
          </a:p>
        </p:txBody>
      </p:sp>
      <p:sp>
        <p:nvSpPr>
          <p:cNvPr id="5" name="Subtitle 2"/>
          <p:cNvSpPr txBox="1"/>
          <p:nvPr/>
        </p:nvSpPr>
        <p:spPr>
          <a:xfrm>
            <a:off x="307975" y="1674495"/>
            <a:ext cx="8747535" cy="4370438"/>
          </a:xfrm>
          <a:prstGeom prst="rect">
            <a:avLst/>
          </a:prstGeom>
        </p:spPr>
        <p:txBody>
          <a:bodyPr vert="horz" lIns="91440" tIns="45720" rIns="91440" bIns="45720" rtlCol="0" anchor="ctr">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pPr>
            <a:endParaRPr lang="en-US" altLang="en-US" sz="8000" dirty="0">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pPr>
            <a:r>
              <a:rPr lang="en-US" altLang="en-US" sz="9600" dirty="0">
                <a:latin typeface="Times New Roman" panose="02020603050405020304" pitchFamily="18" charset="0"/>
                <a:cs typeface="Times New Roman" panose="02020603050405020304" pitchFamily="18" charset="0"/>
              </a:rPr>
              <a:t>Module 1: Object Detection Module Objective:</a:t>
            </a:r>
          </a:p>
          <a:p>
            <a:pPr marL="342900" indent="-342900" algn="just">
              <a:lnSpc>
                <a:spcPct val="100000"/>
              </a:lnSpc>
              <a:buFont typeface="Arial" panose="020B0604020202020204" pitchFamily="34" charset="0"/>
              <a:buChar char="•"/>
            </a:pPr>
            <a:r>
              <a:rPr lang="en-US" altLang="en-US" sz="9600" dirty="0">
                <a:latin typeface="Times New Roman" panose="02020603050405020304" pitchFamily="18" charset="0"/>
                <a:cs typeface="Times New Roman" panose="02020603050405020304" pitchFamily="18" charset="0"/>
              </a:rPr>
              <a:t>Detects obstacles using ultrasonic sensors placed in four directions.</a:t>
            </a:r>
          </a:p>
          <a:p>
            <a:pPr marL="342900" indent="-342900" algn="just">
              <a:lnSpc>
                <a:spcPct val="100000"/>
              </a:lnSpc>
              <a:buFont typeface="Arial" panose="020B0604020202020204" pitchFamily="34" charset="0"/>
              <a:buChar char="•"/>
            </a:pPr>
            <a:r>
              <a:rPr lang="en-US" altLang="en-US" sz="9600" dirty="0">
                <a:latin typeface="Times New Roman" panose="02020603050405020304" pitchFamily="18" charset="0"/>
                <a:cs typeface="Times New Roman" panose="02020603050405020304" pitchFamily="18" charset="0"/>
              </a:rPr>
              <a:t>Sends real-time data to Arduino Uno for processing.</a:t>
            </a:r>
          </a:p>
          <a:p>
            <a:pPr marL="342900" indent="-342900" algn="just">
              <a:lnSpc>
                <a:spcPct val="100000"/>
              </a:lnSpc>
              <a:buFont typeface="Arial" panose="020B0604020202020204" pitchFamily="34" charset="0"/>
              <a:buChar char="•"/>
            </a:pPr>
            <a:r>
              <a:rPr lang="en-US" altLang="en-US" sz="9600" dirty="0">
                <a:latin typeface="Times New Roman" panose="02020603050405020304" pitchFamily="18" charset="0"/>
                <a:cs typeface="Times New Roman" panose="02020603050405020304" pitchFamily="18" charset="0"/>
              </a:rPr>
              <a:t>Identifies the safest direction for movement and avoids collisions.</a:t>
            </a:r>
          </a:p>
          <a:p>
            <a:pPr marL="342900" indent="-342900" algn="just">
              <a:lnSpc>
                <a:spcPct val="100000"/>
              </a:lnSpc>
              <a:buFont typeface="Arial" panose="020B0604020202020204" pitchFamily="34" charset="0"/>
              <a:buChar char="•"/>
            </a:pPr>
            <a:r>
              <a:rPr lang="en-US" altLang="en-US" sz="9600" dirty="0">
                <a:latin typeface="Times New Roman" panose="02020603050405020304" pitchFamily="18" charset="0"/>
                <a:cs typeface="Times New Roman" panose="02020603050405020304" pitchFamily="18" charset="0"/>
              </a:rPr>
              <a:t>Triggers a buzzer alert when an obstacle is detected.</a:t>
            </a:r>
          </a:p>
          <a:p>
            <a:pPr marL="342900" indent="-342900" algn="just">
              <a:lnSpc>
                <a:spcPct val="100000"/>
              </a:lnSpc>
              <a:buFont typeface="Arial" panose="020B0604020202020204" pitchFamily="34" charset="0"/>
              <a:buChar char="•"/>
            </a:pPr>
            <a:r>
              <a:rPr lang="en-US" altLang="en-US" sz="9600" dirty="0">
                <a:latin typeface="Times New Roman" panose="02020603050405020304" pitchFamily="18" charset="0"/>
                <a:cs typeface="Times New Roman" panose="02020603050405020304" pitchFamily="18" charset="0"/>
              </a:rPr>
              <a:t>Enhances navigation safety for visually impaired individuals</a:t>
            </a:r>
          </a:p>
          <a:p>
            <a:pPr marL="342900" indent="-342900" algn="l">
              <a:lnSpc>
                <a:spcPct val="100000"/>
              </a:lnSpc>
              <a:buFont typeface="Arial" panose="020B0604020202020204" pitchFamily="34" charset="0"/>
              <a:buChar char="•"/>
            </a:pPr>
            <a:endParaRPr lang="en-US" altLang="en-US" sz="8000" dirty="0">
              <a:latin typeface="Times New Roman" panose="02020603050405020304" pitchFamily="18" charset="0"/>
              <a:cs typeface="Times New Roman" panose="02020603050405020304" pitchFamily="18" charset="0"/>
            </a:endParaRPr>
          </a:p>
          <a:p>
            <a:pPr marL="342900" indent="-342900" algn="l">
              <a:lnSpc>
                <a:spcPct val="100000"/>
              </a:lnSpc>
              <a:buFont typeface="Arial" panose="020B0604020202020204" pitchFamily="34" charset="0"/>
              <a:buChar char="•"/>
            </a:pPr>
            <a:endParaRPr lang="en-US" altLang="en-US" sz="8000" dirty="0">
              <a:latin typeface="Times New Roman" panose="02020603050405020304" pitchFamily="18" charset="0"/>
              <a:cs typeface="Times New Roman" panose="02020603050405020304" pitchFamily="18" charset="0"/>
            </a:endParaRPr>
          </a:p>
          <a:p>
            <a:pPr marL="342900" indent="-342900" algn="l">
              <a:lnSpc>
                <a:spcPct val="100000"/>
              </a:lnSpc>
              <a:buFont typeface="Arial" panose="020B0604020202020204" pitchFamily="34" charset="0"/>
              <a:buChar char="•"/>
            </a:pPr>
            <a:endParaRPr lang="en-US" altLang="en-US" sz="8000" dirty="0">
              <a:latin typeface="Times New Roman" panose="02020603050405020304" pitchFamily="18" charset="0"/>
              <a:cs typeface="Times New Roman" panose="02020603050405020304" pitchFamily="18" charset="0"/>
            </a:endParaRPr>
          </a:p>
          <a:p>
            <a:pPr marL="342900" indent="-342900" algn="l">
              <a:lnSpc>
                <a:spcPct val="110000"/>
              </a:lnSpc>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8898194" y="1674495"/>
            <a:ext cx="3196344" cy="42286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2199</Words>
  <Application>Microsoft Office PowerPoint</Application>
  <PresentationFormat>Widescreen</PresentationFormat>
  <Paragraphs>246</Paragraphs>
  <Slides>27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Arial</vt:lpstr>
      <vt:lpstr>Calibri</vt:lpstr>
      <vt:lpstr>Liberation Serif</vt:lpstr>
      <vt:lpstr>Times New Roman</vt:lpstr>
      <vt:lpstr>Office Theme</vt:lpstr>
      <vt:lpstr>PowerPoint Presentation</vt:lpstr>
      <vt:lpstr>Abstract </vt:lpstr>
      <vt:lpstr> Introduction </vt:lpstr>
      <vt:lpstr>Existing System</vt:lpstr>
      <vt:lpstr>Proposed System</vt:lpstr>
      <vt:lpstr>Literature Survey</vt:lpstr>
      <vt:lpstr>System Requirements</vt:lpstr>
      <vt:lpstr>System Architecture</vt:lpstr>
      <vt:lpstr>Module 1</vt:lpstr>
      <vt:lpstr>Module 2</vt:lpstr>
      <vt:lpstr>Module 3</vt:lpstr>
      <vt:lpstr>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screenshot</vt:lpstr>
      <vt:lpstr>Output screenshot</vt:lpstr>
      <vt:lpstr>Output screenshot</vt:lpstr>
      <vt:lpstr>Conclusion</vt:lpstr>
      <vt:lpstr>Future Enhancement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Maximus R</dc:creator>
  <cp:lastModifiedBy>anbarasi karunakaran</cp:lastModifiedBy>
  <cp:revision>56</cp:revision>
  <dcterms:created xsi:type="dcterms:W3CDTF">2025-03-20T07:08:00Z</dcterms:created>
  <dcterms:modified xsi:type="dcterms:W3CDTF">2025-05-18T07:40:57Z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E614055DFE8445CCA051851007B14DE6_13</vt:lpwstr>
  </property>
  <property fmtid="{D5CDD505-2E9C-101B-9397-08002B2CF9AE}" pid="3" name="KSOProductBuildVer">
    <vt:lpwstr>1033-12.2.0.21179</vt:lpwstr>
  </property>
</Properties>
</file>