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7"/>
    <p:sldId id="257" r:id="rId18"/>
    <p:sldId id="258" r:id="rId19"/>
    <p:sldId id="259" r:id="rId20"/>
    <p:sldId id="260" r:id="rId21"/>
    <p:sldId id="261" r:id="rId22"/>
    <p:sldId id="262" r:id="rId23"/>
    <p:sldId id="263" r:id="rId24"/>
    <p:sldId id="264" r:id="rId25"/>
    <p:sldId id="265" r:id="rId26"/>
    <p:sldId id="266" r:id="rId27"/>
  </p:sldIdLst>
  <p:sldSz cx="12192000" cy="6858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
      <p:font typeface="Trebuchet MS" charset="1" panose="020B0603020202020204"/>
      <p:regular r:id="rId13"/>
    </p:embeddedFont>
    <p:embeddedFont>
      <p:font typeface="Trebuchet MS Bold" charset="1" panose="020B0703020202020204"/>
      <p:regular r:id="rId14"/>
    </p:embeddedFont>
    <p:embeddedFont>
      <p:font typeface="Trebuchet MS Italics" charset="1" panose="020B0603020202090204"/>
      <p:regular r:id="rId15"/>
    </p:embeddedFont>
    <p:embeddedFont>
      <p:font typeface="Trebuchet MS Bold Italics" charset="1" panose="020B070302020209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slides/slide1.xml" Type="http://schemas.openxmlformats.org/officeDocument/2006/relationships/slide"/><Relationship Id="rId18" Target="slides/slide2.xml" Type="http://schemas.openxmlformats.org/officeDocument/2006/relationships/slide"/><Relationship Id="rId19" Target="slides/slide3.xml" Type="http://schemas.openxmlformats.org/officeDocument/2006/relationships/slide"/><Relationship Id="rId2" Target="presProps.xml" Type="http://schemas.openxmlformats.org/officeDocument/2006/relationships/presProps"/><Relationship Id="rId20" Target="slides/slide4.xml" Type="http://schemas.openxmlformats.org/officeDocument/2006/relationships/slide"/><Relationship Id="rId21" Target="slides/slide5.xml" Type="http://schemas.openxmlformats.org/officeDocument/2006/relationships/slide"/><Relationship Id="rId22" Target="slides/slide6.xml" Type="http://schemas.openxmlformats.org/officeDocument/2006/relationships/slide"/><Relationship Id="rId23" Target="slides/slide7.xml" Type="http://schemas.openxmlformats.org/officeDocument/2006/relationships/slide"/><Relationship Id="rId24" Target="slides/slide8.xml" Type="http://schemas.openxmlformats.org/officeDocument/2006/relationships/slide"/><Relationship Id="rId25" Target="slides/slide9.xml" Type="http://schemas.openxmlformats.org/officeDocument/2006/relationships/slide"/><Relationship Id="rId26" Target="slides/slide10.xml" Type="http://schemas.openxmlformats.org/officeDocument/2006/relationships/slide"/><Relationship Id="rId27" Target="slides/slide11.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55.png" Type="http://schemas.openxmlformats.org/officeDocument/2006/relationships/image"/><Relationship Id="rId8" Target="../media/image5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https://colab.research.google.com/drive/1XzJgf-fV9mOvDvhxBHsL9wev1fNqKJd1#scrollTo=0SzEYVk7-EpD"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 Id="rId9" Target="https://abc"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11" Target="../media/image22.png" Type="http://schemas.openxmlformats.org/officeDocument/2006/relationships/image"/><Relationship Id="rId12" Target="../media/image2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2.jpeg" Type="http://schemas.openxmlformats.org/officeDocument/2006/relationships/image"/><Relationship Id="rId9" Target="../media/image3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35.png" Type="http://schemas.openxmlformats.org/officeDocument/2006/relationships/image"/><Relationship Id="rId8" Target="../media/image36.svg" Type="http://schemas.openxmlformats.org/officeDocument/2006/relationships/image"/><Relationship Id="rId9" Target="../media/image3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jpeg" Type="http://schemas.openxmlformats.org/officeDocument/2006/relationships/image"/><Relationship Id="rId7" Target="../media/image49.png" Type="http://schemas.openxmlformats.org/officeDocument/2006/relationships/image"/><Relationship Id="rId8" Target="../media/image50.svg" Type="http://schemas.openxmlformats.org/officeDocument/2006/relationships/image"/><Relationship Id="rId9" Target="../media/image5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53.png" Type="http://schemas.openxmlformats.org/officeDocument/2006/relationships/image"/><Relationship Id="rId7" Target="../media/image5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1</a:t>
            </a:r>
          </a:p>
        </p:txBody>
      </p:sp>
      <p:sp>
        <p:nvSpPr>
          <p:cNvPr name="Freeform 6" id="6"/>
          <p:cNvSpPr/>
          <p:nvPr/>
        </p:nvSpPr>
        <p:spPr>
          <a:xfrm flipH="false" flipV="false" rot="0">
            <a:off x="3583054" y="4241854"/>
            <a:ext cx="1365639" cy="1365639"/>
          </a:xfrm>
          <a:custGeom>
            <a:avLst/>
            <a:gdLst/>
            <a:ahLst/>
            <a:cxnLst/>
            <a:rect r="r" b="b" t="t" l="l"/>
            <a:pathLst>
              <a:path h="1365639" w="1365639">
                <a:moveTo>
                  <a:pt x="0" y="0"/>
                </a:moveTo>
                <a:lnTo>
                  <a:pt x="1365639" y="0"/>
                </a:lnTo>
                <a:lnTo>
                  <a:pt x="1365639" y="1365639"/>
                </a:lnTo>
                <a:lnTo>
                  <a:pt x="0" y="136563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81370" y="1970167"/>
            <a:ext cx="2638030" cy="2638030"/>
          </a:xfrm>
          <a:custGeom>
            <a:avLst/>
            <a:gdLst/>
            <a:ahLst/>
            <a:cxnLst/>
            <a:rect r="r" b="b" t="t" l="l"/>
            <a:pathLst>
              <a:path h="2638030" w="2638030">
                <a:moveTo>
                  <a:pt x="0" y="0"/>
                </a:moveTo>
                <a:lnTo>
                  <a:pt x="2638030" y="0"/>
                </a:lnTo>
                <a:lnTo>
                  <a:pt x="2638030" y="2638030"/>
                </a:lnTo>
                <a:lnTo>
                  <a:pt x="0" y="26380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descr="echo music"/>
          <p:cNvSpPr/>
          <p:nvPr/>
        </p:nvSpPr>
        <p:spPr>
          <a:xfrm flipH="false" flipV="false" rot="0">
            <a:off x="3800475" y="1777205"/>
            <a:ext cx="1440840" cy="1439038"/>
          </a:xfrm>
          <a:custGeom>
            <a:avLst/>
            <a:gdLst/>
            <a:ahLst/>
            <a:cxnLst/>
            <a:rect r="r" b="b" t="t" l="l"/>
            <a:pathLst>
              <a:path h="1439038" w="1440840">
                <a:moveTo>
                  <a:pt x="0" y="0"/>
                </a:moveTo>
                <a:lnTo>
                  <a:pt x="1440840" y="0"/>
                </a:lnTo>
                <a:lnTo>
                  <a:pt x="1440840" y="1439039"/>
                </a:lnTo>
                <a:lnTo>
                  <a:pt x="0" y="143903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5894601" y="3176294"/>
            <a:ext cx="3465234" cy="1065559"/>
          </a:xfrm>
          <a:custGeom>
            <a:avLst/>
            <a:gdLst/>
            <a:ahLst/>
            <a:cxnLst/>
            <a:rect r="r" b="b" t="t" l="l"/>
            <a:pathLst>
              <a:path h="1065559" w="3465234">
                <a:moveTo>
                  <a:pt x="0" y="0"/>
                </a:moveTo>
                <a:lnTo>
                  <a:pt x="3465235" y="0"/>
                </a:lnTo>
                <a:lnTo>
                  <a:pt x="3465235" y="1065560"/>
                </a:lnTo>
                <a:lnTo>
                  <a:pt x="0" y="106556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4265874" y="2085105"/>
            <a:ext cx="517002" cy="743340"/>
          </a:xfrm>
          <a:custGeom>
            <a:avLst/>
            <a:gdLst/>
            <a:ahLst/>
            <a:cxnLst/>
            <a:rect r="r" b="b" t="t" l="l"/>
            <a:pathLst>
              <a:path h="743340" w="517002">
                <a:moveTo>
                  <a:pt x="0" y="0"/>
                </a:moveTo>
                <a:lnTo>
                  <a:pt x="517002" y="0"/>
                </a:lnTo>
                <a:lnTo>
                  <a:pt x="517002" y="743340"/>
                </a:lnTo>
                <a:lnTo>
                  <a:pt x="0" y="74334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5634939" y="2036842"/>
            <a:ext cx="3984559" cy="791603"/>
          </a:xfrm>
          <a:prstGeom prst="rect">
            <a:avLst/>
          </a:prstGeom>
        </p:spPr>
        <p:txBody>
          <a:bodyPr anchor="t" rtlCol="false" tIns="0" lIns="0" bIns="0" rIns="0">
            <a:spAutoFit/>
          </a:bodyPr>
          <a:lstStyle/>
          <a:p>
            <a:pPr algn="l" marL="0" indent="0" lvl="0">
              <a:lnSpc>
                <a:spcPts val="3029"/>
              </a:lnSpc>
              <a:spcBef>
                <a:spcPct val="0"/>
              </a:spcBef>
            </a:pPr>
            <a:r>
              <a:rPr lang="en-US" sz="3123">
                <a:solidFill>
                  <a:srgbClr val="17B0E4"/>
                </a:solidFill>
                <a:latin typeface="Libre Baskerville Bold"/>
              </a:rPr>
              <a:t>ANBARASI KARUNAKARAN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9</a:t>
            </a:r>
          </a:p>
        </p:txBody>
      </p:sp>
      <p:grpSp>
        <p:nvGrpSpPr>
          <p:cNvPr name="Group 6" id="6"/>
          <p:cNvGrpSpPr/>
          <p:nvPr/>
        </p:nvGrpSpPr>
        <p:grpSpPr>
          <a:xfrm rot="0">
            <a:off x="6880291" y="0"/>
            <a:ext cx="5323956" cy="6858000"/>
            <a:chOff x="0" y="0"/>
            <a:chExt cx="2182302" cy="2811111"/>
          </a:xfrm>
        </p:grpSpPr>
        <p:sp>
          <p:nvSpPr>
            <p:cNvPr name="Freeform 7" id="7"/>
            <p:cNvSpPr/>
            <p:nvPr/>
          </p:nvSpPr>
          <p:spPr>
            <a:xfrm flipH="false" flipV="false" rot="0">
              <a:off x="0" y="0"/>
              <a:ext cx="2182302" cy="2811111"/>
            </a:xfrm>
            <a:custGeom>
              <a:avLst/>
              <a:gdLst/>
              <a:ahLst/>
              <a:cxnLst/>
              <a:rect r="r" b="b" t="t" l="l"/>
              <a:pathLst>
                <a:path h="2811111" w="2182302">
                  <a:moveTo>
                    <a:pt x="0" y="0"/>
                  </a:moveTo>
                  <a:lnTo>
                    <a:pt x="2182302" y="0"/>
                  </a:lnTo>
                  <a:lnTo>
                    <a:pt x="2182302" y="2811111"/>
                  </a:lnTo>
                  <a:lnTo>
                    <a:pt x="0" y="2811111"/>
                  </a:lnTo>
                  <a:close/>
                </a:path>
              </a:pathLst>
            </a:custGeom>
            <a:solidFill>
              <a:srgbClr val="17B0E4"/>
            </a:solidFill>
          </p:spPr>
        </p:sp>
        <p:sp>
          <p:nvSpPr>
            <p:cNvPr name="TextBox 8" id="8"/>
            <p:cNvSpPr txBox="true"/>
            <p:nvPr/>
          </p:nvSpPr>
          <p:spPr>
            <a:xfrm>
              <a:off x="0" y="-28575"/>
              <a:ext cx="2182302" cy="2839686"/>
            </a:xfrm>
            <a:prstGeom prst="rect">
              <a:avLst/>
            </a:prstGeom>
          </p:spPr>
          <p:txBody>
            <a:bodyPr anchor="ctr" rtlCol="false" tIns="32641" lIns="32641" bIns="32641" rIns="32641"/>
            <a:lstStyle/>
            <a:p>
              <a:pPr algn="ctr">
                <a:lnSpc>
                  <a:spcPts val="1709"/>
                </a:lnSpc>
              </a:pPr>
            </a:p>
          </p:txBody>
        </p:sp>
      </p:grpSp>
      <p:sp>
        <p:nvSpPr>
          <p:cNvPr name="Freeform 9" id="9"/>
          <p:cNvSpPr/>
          <p:nvPr/>
        </p:nvSpPr>
        <p:spPr>
          <a:xfrm flipH="false" flipV="false" rot="0">
            <a:off x="8693177" y="1378950"/>
            <a:ext cx="2234555" cy="4100101"/>
          </a:xfrm>
          <a:custGeom>
            <a:avLst/>
            <a:gdLst/>
            <a:ahLst/>
            <a:cxnLst/>
            <a:rect r="r" b="b" t="t" l="l"/>
            <a:pathLst>
              <a:path h="4100101" w="2234555">
                <a:moveTo>
                  <a:pt x="0" y="0"/>
                </a:moveTo>
                <a:lnTo>
                  <a:pt x="2234555" y="0"/>
                </a:lnTo>
                <a:lnTo>
                  <a:pt x="2234555" y="4100100"/>
                </a:lnTo>
                <a:lnTo>
                  <a:pt x="0" y="41001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0" id="10"/>
          <p:cNvSpPr txBox="true"/>
          <p:nvPr/>
        </p:nvSpPr>
        <p:spPr>
          <a:xfrm rot="0">
            <a:off x="193441" y="1622432"/>
            <a:ext cx="5902559" cy="4845043"/>
          </a:xfrm>
          <a:prstGeom prst="rect">
            <a:avLst/>
          </a:prstGeom>
        </p:spPr>
        <p:txBody>
          <a:bodyPr anchor="t" rtlCol="false" tIns="0" lIns="0" bIns="0" rIns="0">
            <a:spAutoFit/>
          </a:bodyPr>
          <a:lstStyle/>
          <a:p>
            <a:pPr algn="just" marL="350898" indent="-175449" lvl="1">
              <a:lnSpc>
                <a:spcPts val="2275"/>
              </a:lnSpc>
              <a:spcBef>
                <a:spcPct val="0"/>
              </a:spcBef>
              <a:buFont typeface="Arial"/>
              <a:buChar char="•"/>
            </a:pPr>
            <a:r>
              <a:rPr lang="en-US" sz="1625" strike="noStrike" u="none">
                <a:solidFill>
                  <a:srgbClr val="2E83C3"/>
                </a:solidFill>
                <a:latin typeface="Libre Baskerville Bold"/>
              </a:rPr>
              <a:t>Data Collection:</a:t>
            </a:r>
            <a:r>
              <a:rPr lang="en-US" sz="1625" strike="noStrike" u="none">
                <a:solidFill>
                  <a:srgbClr val="00CB5E"/>
                </a:solidFill>
                <a:latin typeface="Libre Baskerville Bold"/>
              </a:rPr>
              <a:t> </a:t>
            </a:r>
            <a:r>
              <a:rPr lang="en-US" sz="1625" strike="noStrike" u="none">
                <a:solidFill>
                  <a:srgbClr val="000000"/>
                </a:solidFill>
                <a:latin typeface="Libre Baskerville Bold"/>
              </a:rPr>
              <a:t>Gather a diverse dataset of songs including metadata such as genre, artist, tempo, mood, etc.</a:t>
            </a:r>
          </a:p>
          <a:p>
            <a:pPr algn="just" marL="350898" indent="-175449" lvl="1">
              <a:lnSpc>
                <a:spcPts val="2275"/>
              </a:lnSpc>
              <a:spcBef>
                <a:spcPct val="0"/>
              </a:spcBef>
              <a:buFont typeface="Arial"/>
              <a:buChar char="•"/>
            </a:pPr>
            <a:r>
              <a:rPr lang="en-US" sz="1625" strike="noStrike" u="none">
                <a:solidFill>
                  <a:srgbClr val="2E83C3"/>
                </a:solidFill>
                <a:latin typeface="Libre Baskerville Bold"/>
              </a:rPr>
              <a:t>Feature Extraction: </a:t>
            </a:r>
            <a:r>
              <a:rPr lang="en-US" sz="1625" strike="noStrike" u="none">
                <a:solidFill>
                  <a:srgbClr val="000000"/>
                </a:solidFill>
                <a:latin typeface="Libre Baskerville Bold"/>
              </a:rPr>
              <a:t>Extract relevant features from the dataset using techniques like audio analysis and natural language processing for metadata.</a:t>
            </a:r>
          </a:p>
          <a:p>
            <a:pPr algn="just" marL="350898" indent="-175449" lvl="1">
              <a:lnSpc>
                <a:spcPts val="2275"/>
              </a:lnSpc>
              <a:spcBef>
                <a:spcPct val="0"/>
              </a:spcBef>
              <a:buFont typeface="Arial"/>
              <a:buChar char="•"/>
            </a:pPr>
            <a:r>
              <a:rPr lang="en-US" sz="1625" strike="noStrike" u="none">
                <a:solidFill>
                  <a:srgbClr val="2E83C3"/>
                </a:solidFill>
                <a:latin typeface="Libre Baskerville Bold"/>
              </a:rPr>
              <a:t>Clustering: </a:t>
            </a:r>
            <a:r>
              <a:rPr lang="en-US" sz="1625" strike="noStrike" u="none">
                <a:solidFill>
                  <a:srgbClr val="000000"/>
                </a:solidFill>
                <a:latin typeface="Libre Baskerville Bold"/>
              </a:rPr>
              <a:t>Apply clustering algorithms such as K-means or DBSCAN to group similar songs together based on their features.</a:t>
            </a:r>
          </a:p>
          <a:p>
            <a:pPr algn="just" marL="350898" indent="-175449" lvl="1">
              <a:lnSpc>
                <a:spcPts val="2275"/>
              </a:lnSpc>
              <a:spcBef>
                <a:spcPct val="0"/>
              </a:spcBef>
              <a:buFont typeface="Arial"/>
              <a:buChar char="•"/>
            </a:pPr>
            <a:r>
              <a:rPr lang="en-US" sz="1625" strike="noStrike" u="none">
                <a:solidFill>
                  <a:srgbClr val="2E83C3"/>
                </a:solidFill>
                <a:latin typeface="Libre Baskerville Bold"/>
              </a:rPr>
              <a:t>User Profiling:</a:t>
            </a:r>
            <a:r>
              <a:rPr lang="en-US" sz="1625" strike="noStrike" u="none">
                <a:solidFill>
                  <a:srgbClr val="000000"/>
                </a:solidFill>
                <a:latin typeface="Libre Baskerville Bold"/>
              </a:rPr>
              <a:t> Analyze user listening history and preferences to create user profiles.</a:t>
            </a:r>
          </a:p>
          <a:p>
            <a:pPr algn="just" marL="350898" indent="-175449" lvl="1">
              <a:lnSpc>
                <a:spcPts val="2275"/>
              </a:lnSpc>
              <a:spcBef>
                <a:spcPct val="0"/>
              </a:spcBef>
              <a:buFont typeface="Arial"/>
              <a:buChar char="•"/>
            </a:pPr>
            <a:r>
              <a:rPr lang="en-US" sz="1625" strike="noStrike" u="none">
                <a:solidFill>
                  <a:srgbClr val="2E83C3"/>
                </a:solidFill>
                <a:latin typeface="Libre Baskerville Bold"/>
              </a:rPr>
              <a:t>Recommendation Generation: </a:t>
            </a:r>
            <a:r>
              <a:rPr lang="en-US" sz="1625" strike="noStrike" u="none">
                <a:solidFill>
                  <a:srgbClr val="000000"/>
                </a:solidFill>
                <a:latin typeface="Libre Baskerville Bold"/>
              </a:rPr>
              <a:t>Match user profiles with song clusters to generate personalized recommendations.</a:t>
            </a:r>
          </a:p>
          <a:p>
            <a:pPr algn="just" marL="350898" indent="-175449" lvl="1">
              <a:lnSpc>
                <a:spcPts val="2275"/>
              </a:lnSpc>
              <a:spcBef>
                <a:spcPct val="0"/>
              </a:spcBef>
              <a:buFont typeface="Arial"/>
              <a:buChar char="•"/>
            </a:pPr>
            <a:r>
              <a:rPr lang="en-US" sz="1625" strike="noStrike" u="none">
                <a:solidFill>
                  <a:srgbClr val="2E83C3"/>
                </a:solidFill>
                <a:latin typeface="Libre Baskerville Bold"/>
              </a:rPr>
              <a:t>Evaluation:</a:t>
            </a:r>
            <a:r>
              <a:rPr lang="en-US" sz="1625" strike="noStrike" u="none">
                <a:solidFill>
                  <a:srgbClr val="000000"/>
                </a:solidFill>
                <a:latin typeface="Libre Baskerville Bold"/>
              </a:rPr>
              <a:t> Evaluate the performance of the recommendation system using metrics like accuracy, precision, and recall.</a:t>
            </a:r>
          </a:p>
        </p:txBody>
      </p:sp>
      <p:sp>
        <p:nvSpPr>
          <p:cNvPr name="TextBox 11" id="11"/>
          <p:cNvSpPr txBox="true"/>
          <p:nvPr/>
        </p:nvSpPr>
        <p:spPr>
          <a:xfrm rot="0">
            <a:off x="447675" y="526086"/>
            <a:ext cx="4863320" cy="724886"/>
          </a:xfrm>
          <a:prstGeom prst="rect">
            <a:avLst/>
          </a:prstGeom>
        </p:spPr>
        <p:txBody>
          <a:bodyPr anchor="t" rtlCol="false" tIns="0" lIns="0" bIns="0" rIns="0">
            <a:spAutoFit/>
          </a:bodyPr>
          <a:lstStyle/>
          <a:p>
            <a:pPr algn="l" marL="0" indent="0" lvl="0">
              <a:lnSpc>
                <a:spcPts val="5782"/>
              </a:lnSpc>
              <a:spcBef>
                <a:spcPct val="0"/>
              </a:spcBef>
            </a:pPr>
            <a:r>
              <a:rPr lang="en-US" sz="4818">
                <a:solidFill>
                  <a:srgbClr val="000000"/>
                </a:solidFill>
                <a:latin typeface="Libre Baskerville Semi-Bold"/>
              </a:rPr>
              <a:t>MODELLING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061152" y="-63503"/>
            <a:ext cx="4890097" cy="6985006"/>
          </a:xfrm>
          <a:custGeom>
            <a:avLst/>
            <a:gdLst/>
            <a:ahLst/>
            <a:cxnLst/>
            <a:rect r="r" b="b" t="t" l="l"/>
            <a:pathLst>
              <a:path h="6985006" w="4890097">
                <a:moveTo>
                  <a:pt x="0" y="0"/>
                </a:moveTo>
                <a:lnTo>
                  <a:pt x="4890096" y="0"/>
                </a:lnTo>
                <a:lnTo>
                  <a:pt x="4890096"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Freeform 5" id="5"/>
          <p:cNvSpPr/>
          <p:nvPr/>
        </p:nvSpPr>
        <p:spPr>
          <a:xfrm flipH="false" flipV="false" rot="0">
            <a:off x="695373" y="6402286"/>
            <a:ext cx="1209627" cy="19050"/>
          </a:xfrm>
          <a:custGeom>
            <a:avLst/>
            <a:gdLst/>
            <a:ahLst/>
            <a:cxnLst/>
            <a:rect r="r" b="b" t="t" l="l"/>
            <a:pathLst>
              <a:path h="19050" w="1209627">
                <a:moveTo>
                  <a:pt x="0" y="0"/>
                </a:moveTo>
                <a:lnTo>
                  <a:pt x="1209627" y="0"/>
                </a:lnTo>
                <a:lnTo>
                  <a:pt x="1209627" y="19050"/>
                </a:lnTo>
                <a:lnTo>
                  <a:pt x="0" y="19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1315319" y="6452930"/>
            <a:ext cx="151066" cy="198634"/>
          </a:xfrm>
          <a:prstGeom prst="rect">
            <a:avLst/>
          </a:prstGeom>
        </p:spPr>
        <p:txBody>
          <a:bodyPr anchor="t" rtlCol="false" tIns="0" lIns="0" bIns="0" rIns="0">
            <a:spAutoFit/>
          </a:bodyPr>
          <a:lstStyle/>
          <a:p>
            <a:pPr algn="l">
              <a:lnSpc>
                <a:spcPts val="1574"/>
              </a:lnSpc>
            </a:pPr>
            <a:r>
              <a:rPr lang="en-US" sz="1125" spc="10">
                <a:solidFill>
                  <a:srgbClr val="2E946B"/>
                </a:solidFill>
                <a:latin typeface="Trebuchet MS"/>
              </a:rPr>
              <a:t>10</a:t>
            </a:r>
          </a:p>
        </p:txBody>
      </p:sp>
      <p:sp>
        <p:nvSpPr>
          <p:cNvPr name="TextBox 7" id="7"/>
          <p:cNvSpPr txBox="true"/>
          <p:nvPr/>
        </p:nvSpPr>
        <p:spPr>
          <a:xfrm rot="0">
            <a:off x="768029" y="311248"/>
            <a:ext cx="2594715" cy="831123"/>
          </a:xfrm>
          <a:prstGeom prst="rect">
            <a:avLst/>
          </a:prstGeom>
        </p:spPr>
        <p:txBody>
          <a:bodyPr anchor="t" rtlCol="false" tIns="0" lIns="0" bIns="0" rIns="0">
            <a:spAutoFit/>
          </a:bodyPr>
          <a:lstStyle/>
          <a:p>
            <a:pPr algn="l">
              <a:lnSpc>
                <a:spcPts val="6726"/>
              </a:lnSpc>
            </a:pPr>
            <a:r>
              <a:rPr lang="en-US" sz="4804">
                <a:solidFill>
                  <a:srgbClr val="000000"/>
                </a:solidFill>
                <a:latin typeface="Trebuchet MS Bold"/>
              </a:rPr>
              <a:t>RESULTS </a:t>
            </a:r>
          </a:p>
        </p:txBody>
      </p:sp>
      <p:sp>
        <p:nvSpPr>
          <p:cNvPr name="TextBox 8" id="8"/>
          <p:cNvSpPr txBox="true"/>
          <p:nvPr/>
        </p:nvSpPr>
        <p:spPr>
          <a:xfrm rot="0">
            <a:off x="542830" y="4741178"/>
            <a:ext cx="1205008" cy="354492"/>
          </a:xfrm>
          <a:prstGeom prst="rect">
            <a:avLst/>
          </a:prstGeom>
        </p:spPr>
        <p:txBody>
          <a:bodyPr anchor="t" rtlCol="false" tIns="0" lIns="0" bIns="0" rIns="0">
            <a:spAutoFit/>
          </a:bodyPr>
          <a:lstStyle/>
          <a:p>
            <a:pPr algn="l">
              <a:lnSpc>
                <a:spcPts val="2841"/>
              </a:lnSpc>
            </a:pPr>
            <a:r>
              <a:rPr lang="en-US" sz="2029" spc="2">
                <a:solidFill>
                  <a:srgbClr val="0070C0"/>
                </a:solidFill>
                <a:latin typeface="Trebuchet MS"/>
                <a:hlinkClick r:id="rId9" tooltip="https://abc"/>
              </a:rPr>
              <a:t>Demo Link</a:t>
            </a:r>
          </a:p>
        </p:txBody>
      </p:sp>
      <p:grpSp>
        <p:nvGrpSpPr>
          <p:cNvPr name="Group 9" id="9"/>
          <p:cNvGrpSpPr/>
          <p:nvPr/>
        </p:nvGrpSpPr>
        <p:grpSpPr>
          <a:xfrm rot="0">
            <a:off x="0" y="0"/>
            <a:ext cx="5262760" cy="6858000"/>
            <a:chOff x="0" y="0"/>
            <a:chExt cx="2079115" cy="2709333"/>
          </a:xfrm>
        </p:grpSpPr>
        <p:sp>
          <p:nvSpPr>
            <p:cNvPr name="Freeform 10" id="10"/>
            <p:cNvSpPr/>
            <p:nvPr/>
          </p:nvSpPr>
          <p:spPr>
            <a:xfrm flipH="false" flipV="false" rot="0">
              <a:off x="0" y="0"/>
              <a:ext cx="2079115" cy="2709333"/>
            </a:xfrm>
            <a:custGeom>
              <a:avLst/>
              <a:gdLst/>
              <a:ahLst/>
              <a:cxnLst/>
              <a:rect r="r" b="b" t="t" l="l"/>
              <a:pathLst>
                <a:path h="2709333" w="2079115">
                  <a:moveTo>
                    <a:pt x="0" y="0"/>
                  </a:moveTo>
                  <a:lnTo>
                    <a:pt x="2079115" y="0"/>
                  </a:lnTo>
                  <a:lnTo>
                    <a:pt x="2079115" y="2709333"/>
                  </a:lnTo>
                  <a:lnTo>
                    <a:pt x="0" y="2709333"/>
                  </a:lnTo>
                  <a:close/>
                </a:path>
              </a:pathLst>
            </a:custGeom>
            <a:solidFill>
              <a:srgbClr val="17B0E4"/>
            </a:solidFill>
          </p:spPr>
        </p:sp>
        <p:sp>
          <p:nvSpPr>
            <p:cNvPr name="TextBox 11" id="11"/>
            <p:cNvSpPr txBox="true"/>
            <p:nvPr/>
          </p:nvSpPr>
          <p:spPr>
            <a:xfrm>
              <a:off x="0" y="-47625"/>
              <a:ext cx="2079115" cy="2756958"/>
            </a:xfrm>
            <a:prstGeom prst="rect">
              <a:avLst/>
            </a:prstGeom>
          </p:spPr>
          <p:txBody>
            <a:bodyPr anchor="ctr" rtlCol="false" tIns="33867" lIns="33867" bIns="33867" rIns="33867"/>
            <a:lstStyle/>
            <a:p>
              <a:pPr algn="ctr">
                <a:lnSpc>
                  <a:spcPts val="2100"/>
                </a:lnSpc>
              </a:pPr>
            </a:p>
          </p:txBody>
        </p:sp>
      </p:grpSp>
      <p:sp>
        <p:nvSpPr>
          <p:cNvPr name="Freeform 12" id="12"/>
          <p:cNvSpPr/>
          <p:nvPr/>
        </p:nvSpPr>
        <p:spPr>
          <a:xfrm flipH="false" flipV="false" rot="0">
            <a:off x="358888" y="1304858"/>
            <a:ext cx="3637378" cy="3637378"/>
          </a:xfrm>
          <a:custGeom>
            <a:avLst/>
            <a:gdLst/>
            <a:ahLst/>
            <a:cxnLst/>
            <a:rect r="r" b="b" t="t" l="l"/>
            <a:pathLst>
              <a:path h="3637378" w="3637378">
                <a:moveTo>
                  <a:pt x="0" y="0"/>
                </a:moveTo>
                <a:lnTo>
                  <a:pt x="3637379" y="0"/>
                </a:lnTo>
                <a:lnTo>
                  <a:pt x="3637379" y="3637379"/>
                </a:lnTo>
                <a:lnTo>
                  <a:pt x="0" y="363737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3" id="13"/>
          <p:cNvSpPr txBox="true"/>
          <p:nvPr/>
        </p:nvSpPr>
        <p:spPr>
          <a:xfrm rot="0">
            <a:off x="5669880" y="411529"/>
            <a:ext cx="5785958" cy="1562100"/>
          </a:xfrm>
          <a:prstGeom prst="rect">
            <a:avLst/>
          </a:prstGeom>
        </p:spPr>
        <p:txBody>
          <a:bodyPr anchor="t" rtlCol="false" tIns="0" lIns="0" bIns="0" rIns="0">
            <a:spAutoFit/>
          </a:bodyPr>
          <a:lstStyle/>
          <a:p>
            <a:pPr algn="l" marL="448173" indent="-224086" lvl="1">
              <a:lnSpc>
                <a:spcPts val="2491"/>
              </a:lnSpc>
              <a:buFont typeface="Arial"/>
              <a:buChar char="•"/>
            </a:pPr>
            <a:r>
              <a:rPr lang="en-US" sz="2075" u="none">
                <a:solidFill>
                  <a:srgbClr val="2E83C3"/>
                </a:solidFill>
                <a:latin typeface="Libre Baskerville Bold"/>
              </a:rPr>
              <a:t>Improved User Satisfaction:</a:t>
            </a:r>
            <a:r>
              <a:rPr lang="en-US" sz="2075" u="none">
                <a:solidFill>
                  <a:srgbClr val="000000"/>
                </a:solidFill>
                <a:latin typeface="Libre Baskerville Bold"/>
              </a:rPr>
              <a:t> Users receive personalized music recommendations that align with their preferences, leading to higher satisfaction and engagement.</a:t>
            </a:r>
          </a:p>
        </p:txBody>
      </p:sp>
      <p:sp>
        <p:nvSpPr>
          <p:cNvPr name="TextBox 14" id="14"/>
          <p:cNvSpPr txBox="true"/>
          <p:nvPr/>
        </p:nvSpPr>
        <p:spPr>
          <a:xfrm rot="0">
            <a:off x="5669880" y="2438543"/>
            <a:ext cx="5836320" cy="1619250"/>
          </a:xfrm>
          <a:prstGeom prst="rect">
            <a:avLst/>
          </a:prstGeom>
        </p:spPr>
        <p:txBody>
          <a:bodyPr anchor="t" rtlCol="false" tIns="0" lIns="0" bIns="0" rIns="0">
            <a:spAutoFit/>
          </a:bodyPr>
          <a:lstStyle/>
          <a:p>
            <a:pPr algn="l" marL="469688" indent="-234844" lvl="1">
              <a:lnSpc>
                <a:spcPts val="2610"/>
              </a:lnSpc>
              <a:buFont typeface="Arial"/>
              <a:buChar char="•"/>
            </a:pPr>
            <a:r>
              <a:rPr lang="en-US" sz="2175" u="none">
                <a:solidFill>
                  <a:srgbClr val="2E83C3"/>
                </a:solidFill>
                <a:latin typeface="Libre Baskerville Bold"/>
              </a:rPr>
              <a:t>Increased User Retention:</a:t>
            </a:r>
            <a:r>
              <a:rPr lang="en-US" sz="2175" u="none">
                <a:solidFill>
                  <a:srgbClr val="000000"/>
                </a:solidFill>
                <a:latin typeface="Libre Baskerville Bold"/>
              </a:rPr>
              <a:t> Agenta's ability to provide relevant suggestions enhances user loyalty and encourages prolonged usage of the platform.</a:t>
            </a:r>
          </a:p>
        </p:txBody>
      </p:sp>
      <p:sp>
        <p:nvSpPr>
          <p:cNvPr name="TextBox 15" id="15"/>
          <p:cNvSpPr txBox="true"/>
          <p:nvPr/>
        </p:nvSpPr>
        <p:spPr>
          <a:xfrm rot="0">
            <a:off x="5669880" y="4371242"/>
            <a:ext cx="5836320" cy="1876425"/>
          </a:xfrm>
          <a:prstGeom prst="rect">
            <a:avLst/>
          </a:prstGeom>
        </p:spPr>
        <p:txBody>
          <a:bodyPr anchor="t" rtlCol="false" tIns="0" lIns="0" bIns="0" rIns="0">
            <a:spAutoFit/>
          </a:bodyPr>
          <a:lstStyle/>
          <a:p>
            <a:pPr algn="l" marL="449139" indent="-224570" lvl="1">
              <a:lnSpc>
                <a:spcPts val="2496"/>
              </a:lnSpc>
              <a:buFont typeface="Arial"/>
              <a:buChar char="•"/>
            </a:pPr>
            <a:r>
              <a:rPr lang="en-US" sz="2080" u="none">
                <a:solidFill>
                  <a:srgbClr val="2E83C3"/>
                </a:solidFill>
                <a:latin typeface="Libre Baskerville Bold"/>
              </a:rPr>
              <a:t>Enhanced Platform Performance: </a:t>
            </a:r>
            <a:r>
              <a:rPr lang="en-US" sz="2080" u="none">
                <a:solidFill>
                  <a:srgbClr val="000000"/>
                </a:solidFill>
                <a:latin typeface="Libre Baskerville Bold"/>
              </a:rPr>
              <a:t>By leveraging machine learning techniques, Agenta optimizes music discovery and recommendation processes, improving overall performance and user experience.</a:t>
            </a:r>
          </a:p>
        </p:txBody>
      </p:sp>
      <p:sp>
        <p:nvSpPr>
          <p:cNvPr name="TextBox 16" id="16"/>
          <p:cNvSpPr txBox="true"/>
          <p:nvPr/>
        </p:nvSpPr>
        <p:spPr>
          <a:xfrm rot="0">
            <a:off x="922867" y="608376"/>
            <a:ext cx="3073400" cy="571503"/>
          </a:xfrm>
          <a:prstGeom prst="rect">
            <a:avLst/>
          </a:prstGeom>
        </p:spPr>
        <p:txBody>
          <a:bodyPr anchor="t" rtlCol="false" tIns="0" lIns="0" bIns="0" rIns="0">
            <a:spAutoFit/>
          </a:bodyPr>
          <a:lstStyle/>
          <a:p>
            <a:pPr algn="l" marL="0" indent="0" lvl="0">
              <a:lnSpc>
                <a:spcPts val="4322"/>
              </a:lnSpc>
              <a:spcBef>
                <a:spcPct val="0"/>
              </a:spcBef>
            </a:pPr>
            <a:r>
              <a:rPr lang="en-US" sz="4456" u="none">
                <a:solidFill>
                  <a:srgbClr val="000000"/>
                </a:solidFill>
                <a:latin typeface="Libre Baskerville Bold"/>
              </a:rPr>
              <a:t>RESULTS</a:t>
            </a:r>
          </a:p>
        </p:txBody>
      </p:sp>
      <p:sp>
        <p:nvSpPr>
          <p:cNvPr name="TextBox 17" id="17"/>
          <p:cNvSpPr txBox="true"/>
          <p:nvPr/>
        </p:nvSpPr>
        <p:spPr>
          <a:xfrm rot="0">
            <a:off x="309534" y="5546513"/>
            <a:ext cx="4643691" cy="1213274"/>
          </a:xfrm>
          <a:prstGeom prst="rect">
            <a:avLst/>
          </a:prstGeom>
        </p:spPr>
        <p:txBody>
          <a:bodyPr anchor="t" rtlCol="false" tIns="0" lIns="0" bIns="0" rIns="0">
            <a:spAutoFit/>
          </a:bodyPr>
          <a:lstStyle/>
          <a:p>
            <a:pPr>
              <a:lnSpc>
                <a:spcPts val="2426"/>
              </a:lnSpc>
              <a:spcBef>
                <a:spcPct val="0"/>
              </a:spcBef>
            </a:pPr>
            <a:r>
              <a:rPr lang="en-US" sz="1733" u="sng">
                <a:solidFill>
                  <a:srgbClr val="000000"/>
                </a:solidFill>
                <a:latin typeface="Libre Baskerville"/>
                <a:hlinkClick r:id="rId12" tooltip="https://colab.research.google.com/drive/1XzJgf-fV9mOvDvhxBHsL9wev1fNqKJd1#scrollTo=0SzEYVk7-EpD"/>
              </a:rPr>
              <a:t>DEMO LINK: https://colab.research.google.com/drive/1XzJgffV9mOvDvhxBHsL9wev1fNqKJd1#scrollTo=0SzEYVk7-EpD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239000" y="-127006"/>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grpSp>
        <p:nvGrpSpPr>
          <p:cNvPr name="Group 5" id="5"/>
          <p:cNvGrpSpPr>
            <a:grpSpLocks noChangeAspect="true"/>
          </p:cNvGrpSpPr>
          <p:nvPr/>
        </p:nvGrpSpPr>
        <p:grpSpPr>
          <a:xfrm rot="0">
            <a:off x="466725" y="6410325"/>
            <a:ext cx="3705225" cy="295275"/>
            <a:chOff x="0" y="0"/>
            <a:chExt cx="3705225" cy="295275"/>
          </a:xfrm>
        </p:grpSpPr>
        <p:sp>
          <p:nvSpPr>
            <p:cNvPr name="Freeform 6" id="6"/>
            <p:cNvSpPr/>
            <p:nvPr/>
          </p:nvSpPr>
          <p:spPr>
            <a:xfrm flipH="false" flipV="false" rot="0">
              <a:off x="0" y="0"/>
              <a:ext cx="3705225" cy="295275"/>
            </a:xfrm>
            <a:custGeom>
              <a:avLst/>
              <a:gdLst/>
              <a:ahLst/>
              <a:cxnLst/>
              <a:rect r="r" b="b" t="t" l="l"/>
              <a:pathLst>
                <a:path h="295275" w="3705225">
                  <a:moveTo>
                    <a:pt x="0" y="295275"/>
                  </a:moveTo>
                  <a:lnTo>
                    <a:pt x="3705225" y="295275"/>
                  </a:lnTo>
                  <a:lnTo>
                    <a:pt x="3705225" y="0"/>
                  </a:lnTo>
                  <a:lnTo>
                    <a:pt x="0" y="0"/>
                  </a:lnTo>
                  <a:lnTo>
                    <a:pt x="0" y="295275"/>
                  </a:lnTo>
                  <a:close/>
                </a:path>
              </a:pathLst>
            </a:custGeom>
            <a:solidFill>
              <a:srgbClr val="F2F2F2"/>
            </a:solidFill>
          </p:spPr>
        </p:sp>
      </p:grpSp>
      <p:sp>
        <p:nvSpPr>
          <p:cNvPr name="TextBox 7" id="7"/>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2</a:t>
            </a:r>
          </a:p>
        </p:txBody>
      </p:sp>
      <p:sp>
        <p:nvSpPr>
          <p:cNvPr name="Freeform 8" id="8"/>
          <p:cNvSpPr/>
          <p:nvPr/>
        </p:nvSpPr>
        <p:spPr>
          <a:xfrm flipH="false" flipV="false" rot="0">
            <a:off x="13442" y="2388498"/>
            <a:ext cx="1953998" cy="1953998"/>
          </a:xfrm>
          <a:custGeom>
            <a:avLst/>
            <a:gdLst/>
            <a:ahLst/>
            <a:cxnLst/>
            <a:rect r="r" b="b" t="t" l="l"/>
            <a:pathLst>
              <a:path h="1953998" w="1953998">
                <a:moveTo>
                  <a:pt x="0" y="0"/>
                </a:moveTo>
                <a:lnTo>
                  <a:pt x="1953998" y="0"/>
                </a:lnTo>
                <a:lnTo>
                  <a:pt x="1953998" y="1953998"/>
                </a:lnTo>
                <a:lnTo>
                  <a:pt x="0" y="19539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447675" y="2885317"/>
            <a:ext cx="979536" cy="1087366"/>
          </a:xfrm>
          <a:custGeom>
            <a:avLst/>
            <a:gdLst/>
            <a:ahLst/>
            <a:cxnLst/>
            <a:rect r="r" b="b" t="t" l="l"/>
            <a:pathLst>
              <a:path h="1087366" w="979536">
                <a:moveTo>
                  <a:pt x="0" y="0"/>
                </a:moveTo>
                <a:lnTo>
                  <a:pt x="979536" y="0"/>
                </a:lnTo>
                <a:lnTo>
                  <a:pt x="979536" y="1087366"/>
                </a:lnTo>
                <a:lnTo>
                  <a:pt x="0" y="10873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02904" y="305905"/>
            <a:ext cx="2016496" cy="2016496"/>
          </a:xfrm>
          <a:custGeom>
            <a:avLst/>
            <a:gdLst/>
            <a:ahLst/>
            <a:cxnLst/>
            <a:rect r="r" b="b" t="t" l="l"/>
            <a:pathLst>
              <a:path h="2016496" w="2016496">
                <a:moveTo>
                  <a:pt x="0" y="0"/>
                </a:moveTo>
                <a:lnTo>
                  <a:pt x="2016496" y="0"/>
                </a:lnTo>
                <a:lnTo>
                  <a:pt x="2016496" y="2016496"/>
                </a:lnTo>
                <a:lnTo>
                  <a:pt x="0" y="201649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601167" y="4973983"/>
            <a:ext cx="1436342" cy="1436342"/>
          </a:xfrm>
          <a:custGeom>
            <a:avLst/>
            <a:gdLst/>
            <a:ahLst/>
            <a:cxnLst/>
            <a:rect r="r" b="b" t="t" l="l"/>
            <a:pathLst>
              <a:path h="1436342" w="1436342">
                <a:moveTo>
                  <a:pt x="0" y="0"/>
                </a:moveTo>
                <a:lnTo>
                  <a:pt x="1436341" y="0"/>
                </a:lnTo>
                <a:lnTo>
                  <a:pt x="1436341" y="1436342"/>
                </a:lnTo>
                <a:lnTo>
                  <a:pt x="0" y="143634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2708586" y="2759819"/>
            <a:ext cx="6439607" cy="1582677"/>
          </a:xfrm>
          <a:prstGeom prst="rect">
            <a:avLst/>
          </a:prstGeom>
        </p:spPr>
        <p:txBody>
          <a:bodyPr anchor="t" rtlCol="false" tIns="0" lIns="0" bIns="0" rIns="0">
            <a:spAutoFit/>
          </a:bodyPr>
          <a:lstStyle/>
          <a:p>
            <a:pPr algn="just" marL="0" indent="0" lvl="0">
              <a:lnSpc>
                <a:spcPts val="4137"/>
              </a:lnSpc>
            </a:pPr>
            <a:r>
              <a:rPr lang="en-US" sz="3796" strike="noStrike" u="none">
                <a:solidFill>
                  <a:srgbClr val="1C191A"/>
                </a:solidFill>
                <a:latin typeface="Libre Baskerville Bold"/>
              </a:rPr>
              <a:t>Music Recommendation System ML Project (Clustering Algorithm)</a:t>
            </a:r>
          </a:p>
        </p:txBody>
      </p:sp>
      <p:sp>
        <p:nvSpPr>
          <p:cNvPr name="TextBox 13" id="13"/>
          <p:cNvSpPr txBox="true"/>
          <p:nvPr/>
        </p:nvSpPr>
        <p:spPr>
          <a:xfrm rot="0">
            <a:off x="3037508" y="1012278"/>
            <a:ext cx="7983319" cy="767460"/>
          </a:xfrm>
          <a:prstGeom prst="rect">
            <a:avLst/>
          </a:prstGeom>
        </p:spPr>
        <p:txBody>
          <a:bodyPr anchor="t" rtlCol="false" tIns="0" lIns="0" bIns="0" rIns="0">
            <a:spAutoFit/>
          </a:bodyPr>
          <a:lstStyle/>
          <a:p>
            <a:pPr marL="0" indent="0" lvl="0">
              <a:lnSpc>
                <a:spcPts val="6266"/>
              </a:lnSpc>
            </a:pPr>
            <a:r>
              <a:rPr lang="en-US" sz="4820">
                <a:solidFill>
                  <a:srgbClr val="1C191A"/>
                </a:solidFill>
                <a:latin typeface="Libre Baskerville Bold"/>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3946522"/>
            <a:ext cx="4298947" cy="2974972"/>
          </a:xfrm>
          <a:custGeom>
            <a:avLst/>
            <a:gdLst/>
            <a:ahLst/>
            <a:cxnLst/>
            <a:rect r="r" b="b" t="t" l="l"/>
            <a:pathLst>
              <a:path h="2974972" w="4298947">
                <a:moveTo>
                  <a:pt x="0" y="0"/>
                </a:moveTo>
                <a:lnTo>
                  <a:pt x="4298947" y="0"/>
                </a:lnTo>
                <a:lnTo>
                  <a:pt x="4298947" y="2974972"/>
                </a:lnTo>
                <a:lnTo>
                  <a:pt x="0" y="29749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2825" y="447675"/>
            <a:ext cx="361950" cy="361950"/>
          </a:xfrm>
          <a:custGeom>
            <a:avLst/>
            <a:gdLst/>
            <a:ahLst/>
            <a:cxnLst/>
            <a:rect r="r" b="b" t="t" l="l"/>
            <a:pathLst>
              <a:path h="361950" w="361950">
                <a:moveTo>
                  <a:pt x="0" y="0"/>
                </a:moveTo>
                <a:lnTo>
                  <a:pt x="361950" y="0"/>
                </a:lnTo>
                <a:lnTo>
                  <a:pt x="361950" y="361950"/>
                </a:lnTo>
                <a:lnTo>
                  <a:pt x="0" y="361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47625" y="3819525"/>
            <a:ext cx="1733550" cy="3009900"/>
          </a:xfrm>
          <a:custGeom>
            <a:avLst/>
            <a:gdLst/>
            <a:ahLst/>
            <a:cxnLst/>
            <a:rect r="r" b="b" t="t" l="l"/>
            <a:pathLst>
              <a:path h="3009900" w="1733550">
                <a:moveTo>
                  <a:pt x="1733550" y="0"/>
                </a:moveTo>
                <a:lnTo>
                  <a:pt x="0" y="0"/>
                </a:lnTo>
                <a:lnTo>
                  <a:pt x="0" y="3009900"/>
                </a:lnTo>
                <a:lnTo>
                  <a:pt x="1733550" y="3009900"/>
                </a:lnTo>
                <a:lnTo>
                  <a:pt x="1733550" y="0"/>
                </a:lnTo>
                <a:close/>
              </a:path>
            </a:pathLst>
          </a:custGeom>
          <a:blipFill>
            <a:blip r:embed="rId8"/>
            <a:stretch>
              <a:fillRect l="0" t="0" r="0" b="0"/>
            </a:stretch>
          </a:blipFill>
        </p:spPr>
      </p:sp>
      <p:sp>
        <p:nvSpPr>
          <p:cNvPr name="TextBox 6" id="6"/>
          <p:cNvSpPr txBox="true"/>
          <p:nvPr/>
        </p:nvSpPr>
        <p:spPr>
          <a:xfrm rot="0">
            <a:off x="752475" y="6452930"/>
            <a:ext cx="1773155" cy="198634"/>
          </a:xfrm>
          <a:prstGeom prst="rect">
            <a:avLst/>
          </a:prstGeom>
        </p:spPr>
        <p:txBody>
          <a:bodyPr anchor="t" rtlCol="false" tIns="0" lIns="0" bIns="0" rIns="0">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name="TextBox 7" id="7"/>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3</a:t>
            </a:r>
          </a:p>
        </p:txBody>
      </p:sp>
      <p:sp>
        <p:nvSpPr>
          <p:cNvPr name="AutoShape 8" id="8"/>
          <p:cNvSpPr/>
          <p:nvPr/>
        </p:nvSpPr>
        <p:spPr>
          <a:xfrm rot="0">
            <a:off x="0" y="0"/>
            <a:ext cx="4409158" cy="6858000"/>
          </a:xfrm>
          <a:prstGeom prst="rect">
            <a:avLst/>
          </a:prstGeom>
          <a:solidFill>
            <a:srgbClr val="5FCBEF"/>
          </a:solidFill>
        </p:spPr>
      </p:sp>
      <p:sp>
        <p:nvSpPr>
          <p:cNvPr name="Freeform 9" id="9" descr="Music Notes Icon"/>
          <p:cNvSpPr/>
          <p:nvPr/>
        </p:nvSpPr>
        <p:spPr>
          <a:xfrm flipH="false" flipV="false" rot="0">
            <a:off x="814556" y="1201615"/>
            <a:ext cx="2780046" cy="3200053"/>
          </a:xfrm>
          <a:custGeom>
            <a:avLst/>
            <a:gdLst/>
            <a:ahLst/>
            <a:cxnLst/>
            <a:rect r="r" b="b" t="t" l="l"/>
            <a:pathLst>
              <a:path h="3200053" w="2780046">
                <a:moveTo>
                  <a:pt x="0" y="0"/>
                </a:moveTo>
                <a:lnTo>
                  <a:pt x="2780046" y="0"/>
                </a:lnTo>
                <a:lnTo>
                  <a:pt x="2780046" y="3200053"/>
                </a:lnTo>
                <a:lnTo>
                  <a:pt x="0" y="320005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5249348" y="390525"/>
            <a:ext cx="3431183" cy="989076"/>
          </a:xfrm>
          <a:prstGeom prst="rect">
            <a:avLst/>
          </a:prstGeom>
        </p:spPr>
        <p:txBody>
          <a:bodyPr anchor="t" rtlCol="false" tIns="0" lIns="0" bIns="0" rIns="0">
            <a:spAutoFit/>
          </a:bodyPr>
          <a:lstStyle/>
          <a:p>
            <a:pPr marL="0" indent="0" lvl="0">
              <a:lnSpc>
                <a:spcPts val="7956"/>
              </a:lnSpc>
            </a:pPr>
            <a:r>
              <a:rPr lang="en-US" sz="6120">
                <a:solidFill>
                  <a:srgbClr val="1C191A"/>
                </a:solidFill>
                <a:latin typeface="Libre Baskerville Bold"/>
              </a:rPr>
              <a:t>Agenda</a:t>
            </a:r>
          </a:p>
        </p:txBody>
      </p:sp>
      <p:sp>
        <p:nvSpPr>
          <p:cNvPr name="TextBox 11" id="11"/>
          <p:cNvSpPr txBox="true"/>
          <p:nvPr/>
        </p:nvSpPr>
        <p:spPr>
          <a:xfrm rot="0">
            <a:off x="5019852" y="2276380"/>
            <a:ext cx="4469426" cy="4445988"/>
          </a:xfrm>
          <a:prstGeom prst="rect">
            <a:avLst/>
          </a:prstGeom>
        </p:spPr>
        <p:txBody>
          <a:bodyPr anchor="t" rtlCol="false" tIns="0" lIns="0" bIns="0" rIns="0">
            <a:spAutoFit/>
          </a:bodyPr>
          <a:lstStyle/>
          <a:p>
            <a:pPr marL="419124" indent="-209562" lvl="1">
              <a:lnSpc>
                <a:spcPts val="2523"/>
              </a:lnSpc>
              <a:buFont typeface="Arial"/>
              <a:buChar char="•"/>
            </a:pPr>
            <a:r>
              <a:rPr lang="en-US" sz="1941">
                <a:solidFill>
                  <a:srgbClr val="1C191A"/>
                </a:solidFill>
                <a:latin typeface="Libre Baskerville Bold"/>
              </a:rPr>
              <a:t>Problem Statement</a:t>
            </a:r>
          </a:p>
          <a:p>
            <a:pPr>
              <a:lnSpc>
                <a:spcPts val="2523"/>
              </a:lnSpc>
            </a:pPr>
          </a:p>
          <a:p>
            <a:pPr marL="419124" indent="-209562" lvl="1">
              <a:lnSpc>
                <a:spcPts val="2523"/>
              </a:lnSpc>
              <a:buFont typeface="Arial"/>
              <a:buChar char="•"/>
            </a:pPr>
            <a:r>
              <a:rPr lang="en-US" sz="1941">
                <a:solidFill>
                  <a:srgbClr val="1C191A"/>
                </a:solidFill>
                <a:latin typeface="Libre Baskerville Bold"/>
              </a:rPr>
              <a:t>Project Overview</a:t>
            </a:r>
          </a:p>
          <a:p>
            <a:pPr>
              <a:lnSpc>
                <a:spcPts val="2523"/>
              </a:lnSpc>
            </a:pPr>
          </a:p>
          <a:p>
            <a:pPr marL="419124" indent="-209562" lvl="1">
              <a:lnSpc>
                <a:spcPts val="2523"/>
              </a:lnSpc>
              <a:buFont typeface="Arial"/>
              <a:buChar char="•"/>
            </a:pPr>
            <a:r>
              <a:rPr lang="en-US" sz="1941">
                <a:solidFill>
                  <a:srgbClr val="1C191A"/>
                </a:solidFill>
                <a:latin typeface="Libre Baskerville Bold"/>
              </a:rPr>
              <a:t>End Users</a:t>
            </a:r>
          </a:p>
          <a:p>
            <a:pPr>
              <a:lnSpc>
                <a:spcPts val="2523"/>
              </a:lnSpc>
            </a:pPr>
          </a:p>
          <a:p>
            <a:pPr marL="419124" indent="-209562" lvl="1">
              <a:lnSpc>
                <a:spcPts val="2523"/>
              </a:lnSpc>
              <a:buFont typeface="Arial"/>
              <a:buChar char="•"/>
            </a:pPr>
            <a:r>
              <a:rPr lang="en-US" sz="1941">
                <a:solidFill>
                  <a:srgbClr val="1C191A"/>
                </a:solidFill>
                <a:latin typeface="Libre Baskerville Bold"/>
              </a:rPr>
              <a:t>Solution and Value Proposition</a:t>
            </a:r>
          </a:p>
          <a:p>
            <a:pPr>
              <a:lnSpc>
                <a:spcPts val="2523"/>
              </a:lnSpc>
            </a:pPr>
          </a:p>
          <a:p>
            <a:pPr marL="419124" indent="-209562" lvl="1">
              <a:lnSpc>
                <a:spcPts val="2523"/>
              </a:lnSpc>
              <a:buFont typeface="Arial"/>
              <a:buChar char="•"/>
            </a:pPr>
            <a:r>
              <a:rPr lang="en-US" sz="1941">
                <a:solidFill>
                  <a:srgbClr val="1C191A"/>
                </a:solidFill>
                <a:latin typeface="Libre Baskerville Bold"/>
              </a:rPr>
              <a:t>The Wow in Your Solution</a:t>
            </a:r>
          </a:p>
          <a:p>
            <a:pPr>
              <a:lnSpc>
                <a:spcPts val="2523"/>
              </a:lnSpc>
            </a:pPr>
          </a:p>
          <a:p>
            <a:pPr marL="419124" indent="-209562" lvl="1">
              <a:lnSpc>
                <a:spcPts val="2523"/>
              </a:lnSpc>
              <a:buFont typeface="Arial"/>
              <a:buChar char="•"/>
            </a:pPr>
            <a:r>
              <a:rPr lang="en-US" sz="1941">
                <a:solidFill>
                  <a:srgbClr val="1C191A"/>
                </a:solidFill>
                <a:latin typeface="Libre Baskerville Bold"/>
              </a:rPr>
              <a:t>Modelling</a:t>
            </a:r>
          </a:p>
          <a:p>
            <a:pPr>
              <a:lnSpc>
                <a:spcPts val="2523"/>
              </a:lnSpc>
            </a:pPr>
          </a:p>
          <a:p>
            <a:pPr marL="419124" indent="-209562" lvl="1">
              <a:lnSpc>
                <a:spcPts val="2523"/>
              </a:lnSpc>
              <a:buFont typeface="Arial"/>
              <a:buChar char="•"/>
            </a:pPr>
            <a:r>
              <a:rPr lang="en-US" sz="1941">
                <a:solidFill>
                  <a:srgbClr val="1C191A"/>
                </a:solidFill>
                <a:latin typeface="Libre Baskerville Bold"/>
              </a:rPr>
              <a:t>Results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4</a:t>
            </a:r>
          </a:p>
        </p:txBody>
      </p:sp>
      <p:sp>
        <p:nvSpPr>
          <p:cNvPr name="TextBox 6" id="6"/>
          <p:cNvSpPr txBox="true"/>
          <p:nvPr/>
        </p:nvSpPr>
        <p:spPr>
          <a:xfrm rot="0">
            <a:off x="676275" y="348203"/>
            <a:ext cx="6019800" cy="1847850"/>
          </a:xfrm>
          <a:prstGeom prst="rect">
            <a:avLst/>
          </a:prstGeom>
        </p:spPr>
        <p:txBody>
          <a:bodyPr anchor="t" rtlCol="false" tIns="0" lIns="0" bIns="0" rIns="0">
            <a:spAutoFit/>
          </a:bodyPr>
          <a:lstStyle/>
          <a:p>
            <a:pPr marL="0" indent="0" lvl="0">
              <a:lnSpc>
                <a:spcPts val="7344"/>
              </a:lnSpc>
              <a:spcBef>
                <a:spcPct val="0"/>
              </a:spcBef>
            </a:pPr>
            <a:r>
              <a:rPr lang="en-US" sz="6120">
                <a:solidFill>
                  <a:srgbClr val="000000"/>
                </a:solidFill>
                <a:latin typeface="Libre Baskerville Bold"/>
              </a:rPr>
              <a:t>PROBLEM STATEMENT</a:t>
            </a:r>
          </a:p>
        </p:txBody>
      </p:sp>
      <p:sp>
        <p:nvSpPr>
          <p:cNvPr name="TextBox 7" id="7"/>
          <p:cNvSpPr txBox="true"/>
          <p:nvPr/>
        </p:nvSpPr>
        <p:spPr>
          <a:xfrm rot="0">
            <a:off x="990891" y="2543198"/>
            <a:ext cx="5390567" cy="3742569"/>
          </a:xfrm>
          <a:prstGeom prst="rect">
            <a:avLst/>
          </a:prstGeom>
        </p:spPr>
        <p:txBody>
          <a:bodyPr anchor="t" rtlCol="false" tIns="0" lIns="0" bIns="0" rIns="0">
            <a:spAutoFit/>
          </a:bodyPr>
          <a:lstStyle/>
          <a:p>
            <a:pPr algn="just" marL="0" indent="0" lvl="0">
              <a:lnSpc>
                <a:spcPts val="3716"/>
              </a:lnSpc>
              <a:spcBef>
                <a:spcPct val="0"/>
              </a:spcBef>
            </a:pPr>
            <a:r>
              <a:rPr lang="en-US" sz="2477">
                <a:solidFill>
                  <a:srgbClr val="000000"/>
                </a:solidFill>
                <a:latin typeface="Libre Baskerville Bold"/>
              </a:rPr>
              <a:t>Many music streaming platforms struggle to accurately recommend music to users, leading to reduced user engagement and satisfaction. Users often face difficulty in discovering new music that aligns with their preferences.</a:t>
            </a:r>
          </a:p>
        </p:txBody>
      </p:sp>
      <p:sp>
        <p:nvSpPr>
          <p:cNvPr name="Freeform 8" id="8"/>
          <p:cNvSpPr/>
          <p:nvPr/>
        </p:nvSpPr>
        <p:spPr>
          <a:xfrm flipH="false" flipV="false" rot="0">
            <a:off x="6924384" y="3704482"/>
            <a:ext cx="4749827" cy="1145896"/>
          </a:xfrm>
          <a:custGeom>
            <a:avLst/>
            <a:gdLst/>
            <a:ahLst/>
            <a:cxnLst/>
            <a:rect r="r" b="b" t="t" l="l"/>
            <a:pathLst>
              <a:path h="1145896" w="4749827">
                <a:moveTo>
                  <a:pt x="0" y="0"/>
                </a:moveTo>
                <a:lnTo>
                  <a:pt x="4749827" y="0"/>
                </a:lnTo>
                <a:lnTo>
                  <a:pt x="4749827" y="1145895"/>
                </a:lnTo>
                <a:lnTo>
                  <a:pt x="0" y="11458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7365406" y="1735954"/>
            <a:ext cx="1747838" cy="1747837"/>
          </a:xfrm>
          <a:custGeom>
            <a:avLst/>
            <a:gdLst/>
            <a:ahLst/>
            <a:cxnLst/>
            <a:rect r="r" b="b" t="t" l="l"/>
            <a:pathLst>
              <a:path h="1747837" w="1747838">
                <a:moveTo>
                  <a:pt x="0" y="0"/>
                </a:moveTo>
                <a:lnTo>
                  <a:pt x="1747838" y="0"/>
                </a:lnTo>
                <a:lnTo>
                  <a:pt x="1747838" y="1747838"/>
                </a:lnTo>
                <a:lnTo>
                  <a:pt x="0" y="174783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5</a:t>
            </a:r>
          </a:p>
        </p:txBody>
      </p:sp>
      <p:sp>
        <p:nvSpPr>
          <p:cNvPr name="TextBox 6" id="6"/>
          <p:cNvSpPr txBox="true"/>
          <p:nvPr/>
        </p:nvSpPr>
        <p:spPr>
          <a:xfrm rot="0">
            <a:off x="447675" y="685800"/>
            <a:ext cx="8376602" cy="1847850"/>
          </a:xfrm>
          <a:prstGeom prst="rect">
            <a:avLst/>
          </a:prstGeom>
        </p:spPr>
        <p:txBody>
          <a:bodyPr anchor="t" rtlCol="false" tIns="0" lIns="0" bIns="0" rIns="0">
            <a:spAutoFit/>
          </a:bodyPr>
          <a:lstStyle/>
          <a:p>
            <a:pPr marL="0" indent="0" lvl="0">
              <a:lnSpc>
                <a:spcPts val="7344"/>
              </a:lnSpc>
            </a:pPr>
            <a:r>
              <a:rPr lang="en-US" sz="6120">
                <a:solidFill>
                  <a:srgbClr val="000000"/>
                </a:solidFill>
                <a:latin typeface="Libre Baskerville Bold"/>
              </a:rPr>
              <a:t>PROJECT OVERVIEW</a:t>
            </a:r>
          </a:p>
        </p:txBody>
      </p:sp>
      <p:sp>
        <p:nvSpPr>
          <p:cNvPr name="Freeform 7" id="7"/>
          <p:cNvSpPr/>
          <p:nvPr/>
        </p:nvSpPr>
        <p:spPr>
          <a:xfrm flipH="false" flipV="false" rot="0">
            <a:off x="7090616" y="2932801"/>
            <a:ext cx="2719838" cy="421575"/>
          </a:xfrm>
          <a:custGeom>
            <a:avLst/>
            <a:gdLst/>
            <a:ahLst/>
            <a:cxnLst/>
            <a:rect r="r" b="b" t="t" l="l"/>
            <a:pathLst>
              <a:path h="421575" w="2719838">
                <a:moveTo>
                  <a:pt x="0" y="0"/>
                </a:moveTo>
                <a:lnTo>
                  <a:pt x="2719839" y="0"/>
                </a:lnTo>
                <a:lnTo>
                  <a:pt x="2719839" y="421575"/>
                </a:lnTo>
                <a:lnTo>
                  <a:pt x="0" y="4215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6823487" y="4010025"/>
            <a:ext cx="3775370" cy="788108"/>
          </a:xfrm>
          <a:custGeom>
            <a:avLst/>
            <a:gdLst/>
            <a:ahLst/>
            <a:cxnLst/>
            <a:rect r="r" b="b" t="t" l="l"/>
            <a:pathLst>
              <a:path h="788108" w="3775370">
                <a:moveTo>
                  <a:pt x="0" y="0"/>
                </a:moveTo>
                <a:lnTo>
                  <a:pt x="3775370" y="0"/>
                </a:lnTo>
                <a:lnTo>
                  <a:pt x="3775370" y="788108"/>
                </a:lnTo>
                <a:lnTo>
                  <a:pt x="0" y="7881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9" id="9"/>
          <p:cNvSpPr txBox="true"/>
          <p:nvPr/>
        </p:nvSpPr>
        <p:spPr>
          <a:xfrm rot="0">
            <a:off x="676275" y="2875651"/>
            <a:ext cx="5206985" cy="3417275"/>
          </a:xfrm>
          <a:prstGeom prst="rect">
            <a:avLst/>
          </a:prstGeom>
        </p:spPr>
        <p:txBody>
          <a:bodyPr anchor="t" rtlCol="false" tIns="0" lIns="0" bIns="0" rIns="0">
            <a:spAutoFit/>
          </a:bodyPr>
          <a:lstStyle/>
          <a:p>
            <a:pPr algn="just" marL="0" indent="0" lvl="0">
              <a:lnSpc>
                <a:spcPts val="2711"/>
              </a:lnSpc>
            </a:pPr>
            <a:r>
              <a:rPr lang="en-US" sz="1807">
                <a:solidFill>
                  <a:srgbClr val="000000"/>
                </a:solidFill>
                <a:latin typeface="Libre Baskerville Bold"/>
              </a:rPr>
              <a:t>The aim of this project is to develop a Music Recommendation System using machine learning techniques, specifically clustering algorithms, to provide personalized music recommendations to users. By analyzing user preferences and music attributes, Agenta will group similar songs together and recommend them to users based on their listening history and preferences.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91721" y="1415171"/>
            <a:ext cx="1821218" cy="3341685"/>
          </a:xfrm>
          <a:custGeom>
            <a:avLst/>
            <a:gdLst/>
            <a:ahLst/>
            <a:cxnLst/>
            <a:rect r="r" b="b" t="t" l="l"/>
            <a:pathLst>
              <a:path h="3341685" w="1821218">
                <a:moveTo>
                  <a:pt x="0" y="0"/>
                </a:moveTo>
                <a:lnTo>
                  <a:pt x="1821219" y="0"/>
                </a:lnTo>
                <a:lnTo>
                  <a:pt x="1821219" y="3341685"/>
                </a:lnTo>
                <a:lnTo>
                  <a:pt x="0" y="33416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166572" y="2143041"/>
            <a:ext cx="5251746" cy="3025812"/>
          </a:xfrm>
          <a:prstGeom prst="rect">
            <a:avLst/>
          </a:prstGeom>
        </p:spPr>
        <p:txBody>
          <a:bodyPr anchor="t" rtlCol="false" tIns="0" lIns="0" bIns="0" rIns="0">
            <a:spAutoFit/>
          </a:bodyPr>
          <a:lstStyle/>
          <a:p>
            <a:pPr marL="463548" indent="-231774" lvl="1">
              <a:lnSpc>
                <a:spcPts val="3005"/>
              </a:lnSpc>
              <a:buFont typeface="Arial"/>
              <a:buChar char="•"/>
            </a:pPr>
            <a:r>
              <a:rPr lang="en-US" sz="2147">
                <a:solidFill>
                  <a:srgbClr val="000000"/>
                </a:solidFill>
                <a:latin typeface="Libre Baskerville Bold"/>
              </a:rPr>
              <a:t>K-means Clustering</a:t>
            </a:r>
          </a:p>
          <a:p>
            <a:pPr marL="463548" indent="-231774" lvl="1">
              <a:lnSpc>
                <a:spcPts val="3005"/>
              </a:lnSpc>
              <a:buFont typeface="Arial"/>
              <a:buChar char="•"/>
            </a:pPr>
            <a:r>
              <a:rPr lang="en-US" sz="2147">
                <a:solidFill>
                  <a:srgbClr val="000000"/>
                </a:solidFill>
                <a:latin typeface="Libre Baskerville Bold"/>
              </a:rPr>
              <a:t>Hierarchical Clustering</a:t>
            </a:r>
          </a:p>
          <a:p>
            <a:pPr marL="463548" indent="-231774" lvl="1">
              <a:lnSpc>
                <a:spcPts val="3005"/>
              </a:lnSpc>
              <a:buFont typeface="Arial"/>
              <a:buChar char="•"/>
            </a:pPr>
            <a:r>
              <a:rPr lang="en-US" sz="2147">
                <a:solidFill>
                  <a:srgbClr val="000000"/>
                </a:solidFill>
                <a:latin typeface="Libre Baskerville Bold"/>
              </a:rPr>
              <a:t>DBSCAN (Density-Based Spatial Clustering of Applications with Noise)</a:t>
            </a:r>
          </a:p>
          <a:p>
            <a:pPr marL="463548" indent="-231774" lvl="1">
              <a:lnSpc>
                <a:spcPts val="3005"/>
              </a:lnSpc>
              <a:buFont typeface="Arial"/>
              <a:buChar char="•"/>
            </a:pPr>
            <a:r>
              <a:rPr lang="en-US" sz="2147">
                <a:solidFill>
                  <a:srgbClr val="000000"/>
                </a:solidFill>
                <a:latin typeface="Libre Baskerville Bold"/>
              </a:rPr>
              <a:t>Gaussian Mixture Models (GMM)</a:t>
            </a:r>
          </a:p>
          <a:p>
            <a:pPr marL="463548" indent="-231774" lvl="1">
              <a:lnSpc>
                <a:spcPts val="3005"/>
              </a:lnSpc>
              <a:buFont typeface="Arial"/>
              <a:buChar char="•"/>
            </a:pPr>
            <a:r>
              <a:rPr lang="en-US" sz="2147">
                <a:solidFill>
                  <a:srgbClr val="000000"/>
                </a:solidFill>
                <a:latin typeface="Libre Baskerville Bold"/>
              </a:rPr>
              <a:t>Self-Organizing Maps (SOM)</a:t>
            </a:r>
          </a:p>
        </p:txBody>
      </p:sp>
      <p:sp>
        <p:nvSpPr>
          <p:cNvPr name="TextBox 4" id="4"/>
          <p:cNvSpPr txBox="true"/>
          <p:nvPr/>
        </p:nvSpPr>
        <p:spPr>
          <a:xfrm rot="0">
            <a:off x="1663573" y="865423"/>
            <a:ext cx="3039035" cy="549748"/>
          </a:xfrm>
          <a:prstGeom prst="rect">
            <a:avLst/>
          </a:prstGeom>
        </p:spPr>
        <p:txBody>
          <a:bodyPr anchor="t" rtlCol="false" tIns="0" lIns="0" bIns="0" rIns="0">
            <a:spAutoFit/>
          </a:bodyPr>
          <a:lstStyle/>
          <a:p>
            <a:pPr algn="ctr">
              <a:lnSpc>
                <a:spcPts val="4441"/>
              </a:lnSpc>
              <a:spcBef>
                <a:spcPct val="0"/>
              </a:spcBef>
            </a:pPr>
            <a:r>
              <a:rPr lang="en-US" sz="3172">
                <a:solidFill>
                  <a:srgbClr val="000000"/>
                </a:solidFill>
                <a:latin typeface="Libre Baskerville Bold"/>
              </a:rPr>
              <a:t>ALGORITHM</a:t>
            </a:r>
          </a:p>
        </p:txBody>
      </p:sp>
      <p:sp>
        <p:nvSpPr>
          <p:cNvPr name="Freeform 5" id="5"/>
          <p:cNvSpPr/>
          <p:nvPr/>
        </p:nvSpPr>
        <p:spPr>
          <a:xfrm flipH="false" flipV="false" rot="0">
            <a:off x="7867514" y="-127006"/>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7365406" y="6715243"/>
            <a:ext cx="314325" cy="323850"/>
          </a:xfrm>
          <a:custGeom>
            <a:avLst/>
            <a:gdLst/>
            <a:ahLst/>
            <a:cxnLst/>
            <a:rect r="r" b="b" t="t" l="l"/>
            <a:pathLst>
              <a:path h="323850" w="314325">
                <a:moveTo>
                  <a:pt x="0" y="0"/>
                </a:moveTo>
                <a:lnTo>
                  <a:pt x="314325" y="0"/>
                </a:lnTo>
                <a:lnTo>
                  <a:pt x="314325" y="323850"/>
                </a:lnTo>
                <a:lnTo>
                  <a:pt x="0" y="3238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0" y="3473087"/>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723900" y="6172200"/>
            <a:ext cx="2181225" cy="485775"/>
            <a:chOff x="0" y="0"/>
            <a:chExt cx="2181225" cy="485775"/>
          </a:xfrm>
        </p:grpSpPr>
        <p:sp>
          <p:nvSpPr>
            <p:cNvPr name="Freeform 4" id="4"/>
            <p:cNvSpPr/>
            <p:nvPr/>
          </p:nvSpPr>
          <p:spPr>
            <a:xfrm flipH="false" flipV="false" rot="0">
              <a:off x="0" y="0"/>
              <a:ext cx="2181225" cy="485775"/>
            </a:xfrm>
            <a:custGeom>
              <a:avLst/>
              <a:gdLst/>
              <a:ahLst/>
              <a:cxnLst/>
              <a:rect r="r" b="b" t="t" l="l"/>
              <a:pathLst>
                <a:path h="485775" w="2181225">
                  <a:moveTo>
                    <a:pt x="0" y="485775"/>
                  </a:moveTo>
                  <a:lnTo>
                    <a:pt x="2181225" y="485775"/>
                  </a:lnTo>
                  <a:lnTo>
                    <a:pt x="2181225" y="0"/>
                  </a:lnTo>
                  <a:lnTo>
                    <a:pt x="0" y="0"/>
                  </a:lnTo>
                  <a:lnTo>
                    <a:pt x="0" y="485775"/>
                  </a:lnTo>
                  <a:close/>
                </a:path>
              </a:pathLst>
            </a:custGeom>
            <a:solidFill>
              <a:srgbClr val="FFFFFF"/>
            </a:solidFill>
          </p:spPr>
        </p:sp>
      </p:grpSp>
      <p:sp>
        <p:nvSpPr>
          <p:cNvPr name="Freeform 5" id="5"/>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752475" y="6452930"/>
            <a:ext cx="1773155" cy="198634"/>
          </a:xfrm>
          <a:prstGeom prst="rect">
            <a:avLst/>
          </a:prstGeom>
        </p:spPr>
        <p:txBody>
          <a:bodyPr anchor="t" rtlCol="false" tIns="0" lIns="0" bIns="0" rIns="0">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name="TextBox 7" id="7"/>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6</a:t>
            </a:r>
          </a:p>
        </p:txBody>
      </p:sp>
      <p:grpSp>
        <p:nvGrpSpPr>
          <p:cNvPr name="Group 8" id="8"/>
          <p:cNvGrpSpPr/>
          <p:nvPr/>
        </p:nvGrpSpPr>
        <p:grpSpPr>
          <a:xfrm rot="0">
            <a:off x="0" y="0"/>
            <a:ext cx="6312714" cy="6921503"/>
            <a:chOff x="0" y="0"/>
            <a:chExt cx="4631683" cy="5078356"/>
          </a:xfrm>
        </p:grpSpPr>
        <p:sp>
          <p:nvSpPr>
            <p:cNvPr name="Freeform 9" id="9"/>
            <p:cNvSpPr/>
            <p:nvPr/>
          </p:nvSpPr>
          <p:spPr>
            <a:xfrm flipH="false" flipV="false" rot="0">
              <a:off x="0" y="0"/>
              <a:ext cx="4631683" cy="5078356"/>
            </a:xfrm>
            <a:custGeom>
              <a:avLst/>
              <a:gdLst/>
              <a:ahLst/>
              <a:cxnLst/>
              <a:rect r="r" b="b" t="t" l="l"/>
              <a:pathLst>
                <a:path h="5078356" w="4631683">
                  <a:moveTo>
                    <a:pt x="0" y="0"/>
                  </a:moveTo>
                  <a:lnTo>
                    <a:pt x="4631683" y="0"/>
                  </a:lnTo>
                  <a:lnTo>
                    <a:pt x="4631683" y="5078356"/>
                  </a:lnTo>
                  <a:lnTo>
                    <a:pt x="0" y="5078356"/>
                  </a:lnTo>
                  <a:close/>
                </a:path>
              </a:pathLst>
            </a:custGeom>
            <a:solidFill>
              <a:srgbClr val="5FCBEF"/>
            </a:solidFill>
          </p:spPr>
        </p:sp>
      </p:grpSp>
      <p:sp>
        <p:nvSpPr>
          <p:cNvPr name="Freeform 10" id="10"/>
          <p:cNvSpPr/>
          <p:nvPr/>
        </p:nvSpPr>
        <p:spPr>
          <a:xfrm flipH="false" flipV="false" rot="0">
            <a:off x="7799319" y="1538824"/>
            <a:ext cx="2351651" cy="3604062"/>
          </a:xfrm>
          <a:custGeom>
            <a:avLst/>
            <a:gdLst/>
            <a:ahLst/>
            <a:cxnLst/>
            <a:rect r="r" b="b" t="t" l="l"/>
            <a:pathLst>
              <a:path h="3604062" w="2351651">
                <a:moveTo>
                  <a:pt x="0" y="0"/>
                </a:moveTo>
                <a:lnTo>
                  <a:pt x="2351650" y="0"/>
                </a:lnTo>
                <a:lnTo>
                  <a:pt x="2351650" y="3604062"/>
                </a:lnTo>
                <a:lnTo>
                  <a:pt x="0" y="360406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23838" y="139142"/>
            <a:ext cx="6040388" cy="1806134"/>
          </a:xfrm>
          <a:prstGeom prst="rect">
            <a:avLst/>
          </a:prstGeom>
        </p:spPr>
        <p:txBody>
          <a:bodyPr anchor="t" rtlCol="false" tIns="0" lIns="0" bIns="0" rIns="0">
            <a:spAutoFit/>
          </a:bodyPr>
          <a:lstStyle/>
          <a:p>
            <a:pPr marL="0" indent="0" lvl="0">
              <a:lnSpc>
                <a:spcPts val="7229"/>
              </a:lnSpc>
              <a:spcBef>
                <a:spcPct val="0"/>
              </a:spcBef>
            </a:pPr>
            <a:r>
              <a:rPr lang="en-US" sz="5164">
                <a:solidFill>
                  <a:srgbClr val="000000"/>
                </a:solidFill>
                <a:latin typeface="Libre Baskerville Bold"/>
              </a:rPr>
              <a:t>WHO ARE THE END USERS?</a:t>
            </a:r>
          </a:p>
        </p:txBody>
      </p:sp>
      <p:sp>
        <p:nvSpPr>
          <p:cNvPr name="TextBox 12" id="12"/>
          <p:cNvSpPr txBox="true"/>
          <p:nvPr/>
        </p:nvSpPr>
        <p:spPr>
          <a:xfrm rot="0">
            <a:off x="335890" y="2535814"/>
            <a:ext cx="5420844" cy="3879274"/>
          </a:xfrm>
          <a:prstGeom prst="rect">
            <a:avLst/>
          </a:prstGeom>
        </p:spPr>
        <p:txBody>
          <a:bodyPr anchor="t" rtlCol="false" tIns="0" lIns="0" bIns="0" rIns="0">
            <a:spAutoFit/>
          </a:bodyPr>
          <a:lstStyle/>
          <a:p>
            <a:pPr algn="just" marL="0" indent="0" lvl="0">
              <a:lnSpc>
                <a:spcPts val="3423"/>
              </a:lnSpc>
              <a:spcBef>
                <a:spcPct val="0"/>
              </a:spcBef>
            </a:pPr>
            <a:r>
              <a:rPr lang="en-US" sz="2445">
                <a:solidFill>
                  <a:srgbClr val="000000"/>
                </a:solidFill>
                <a:latin typeface="Libre Baskerville Bold"/>
              </a:rPr>
              <a:t>The end users of Agenta are music enthusiasts and subscribers of the streaming platform. These users seek personalized music recommendations that align with their tastes and preferences, enhancing their overall listening experience.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76275" y="6467475"/>
            <a:ext cx="2143125" cy="200025"/>
          </a:xfrm>
          <a:custGeom>
            <a:avLst/>
            <a:gdLst/>
            <a:ahLst/>
            <a:cxnLst/>
            <a:rect r="r" b="b" t="t" l="l"/>
            <a:pathLst>
              <a:path h="200025" w="2143125">
                <a:moveTo>
                  <a:pt x="0" y="0"/>
                </a:moveTo>
                <a:lnTo>
                  <a:pt x="2143125" y="0"/>
                </a:lnTo>
                <a:lnTo>
                  <a:pt x="2143125" y="200025"/>
                </a:lnTo>
                <a:lnTo>
                  <a:pt x="0" y="200025"/>
                </a:lnTo>
                <a:lnTo>
                  <a:pt x="0" y="0"/>
                </a:lnTo>
                <a:close/>
              </a:path>
            </a:pathLst>
          </a:custGeom>
          <a:blipFill>
            <a:blip r:embed="rId6"/>
            <a:stretch>
              <a:fillRect l="0" t="0" r="0" b="0"/>
            </a:stretch>
          </a:blipFill>
        </p:spPr>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7</a:t>
            </a:r>
          </a:p>
        </p:txBody>
      </p:sp>
      <p:sp>
        <p:nvSpPr>
          <p:cNvPr name="Freeform 6" id="6"/>
          <p:cNvSpPr/>
          <p:nvPr/>
        </p:nvSpPr>
        <p:spPr>
          <a:xfrm flipH="false" flipV="false" rot="0">
            <a:off x="6937598" y="1113207"/>
            <a:ext cx="4091461" cy="5058993"/>
          </a:xfrm>
          <a:custGeom>
            <a:avLst/>
            <a:gdLst/>
            <a:ahLst/>
            <a:cxnLst/>
            <a:rect r="r" b="b" t="t" l="l"/>
            <a:pathLst>
              <a:path h="5058993" w="4091461">
                <a:moveTo>
                  <a:pt x="0" y="0"/>
                </a:moveTo>
                <a:lnTo>
                  <a:pt x="4091460" y="0"/>
                </a:lnTo>
                <a:lnTo>
                  <a:pt x="4091460" y="5058993"/>
                </a:lnTo>
                <a:lnTo>
                  <a:pt x="0" y="50589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descr="Music Notes Icon"/>
          <p:cNvSpPr/>
          <p:nvPr/>
        </p:nvSpPr>
        <p:spPr>
          <a:xfrm flipH="false" flipV="false" rot="0">
            <a:off x="7824370" y="1531729"/>
            <a:ext cx="2317916" cy="2668105"/>
          </a:xfrm>
          <a:custGeom>
            <a:avLst/>
            <a:gdLst/>
            <a:ahLst/>
            <a:cxnLst/>
            <a:rect r="r" b="b" t="t" l="l"/>
            <a:pathLst>
              <a:path h="2668105" w="2317916">
                <a:moveTo>
                  <a:pt x="0" y="0"/>
                </a:moveTo>
                <a:lnTo>
                  <a:pt x="2317916" y="0"/>
                </a:lnTo>
                <a:lnTo>
                  <a:pt x="2317916" y="2668105"/>
                </a:lnTo>
                <a:lnTo>
                  <a:pt x="0" y="266810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534354" y="229779"/>
            <a:ext cx="6317519" cy="1913249"/>
          </a:xfrm>
          <a:prstGeom prst="rect">
            <a:avLst/>
          </a:prstGeom>
        </p:spPr>
        <p:txBody>
          <a:bodyPr anchor="t" rtlCol="false" tIns="0" lIns="0" bIns="0" rIns="0">
            <a:spAutoFit/>
          </a:bodyPr>
          <a:lstStyle/>
          <a:p>
            <a:pPr marL="0" indent="0" lvl="0">
              <a:lnSpc>
                <a:spcPts val="5023"/>
              </a:lnSpc>
            </a:pPr>
            <a:r>
              <a:rPr lang="en-US" sz="4186">
                <a:solidFill>
                  <a:srgbClr val="000000"/>
                </a:solidFill>
                <a:latin typeface="Libre Baskerville Bold"/>
              </a:rPr>
              <a:t>YOUR SOLUTION AND ITS VALUE PROPOSITION:</a:t>
            </a:r>
          </a:p>
        </p:txBody>
      </p:sp>
      <p:sp>
        <p:nvSpPr>
          <p:cNvPr name="TextBox 9" id="9"/>
          <p:cNvSpPr txBox="true"/>
          <p:nvPr/>
        </p:nvSpPr>
        <p:spPr>
          <a:xfrm rot="0">
            <a:off x="340444" y="2378630"/>
            <a:ext cx="6033677" cy="4088845"/>
          </a:xfrm>
          <a:prstGeom prst="rect">
            <a:avLst/>
          </a:prstGeom>
        </p:spPr>
        <p:txBody>
          <a:bodyPr anchor="t" rtlCol="false" tIns="0" lIns="0" bIns="0" rIns="0">
            <a:spAutoFit/>
          </a:bodyPr>
          <a:lstStyle/>
          <a:p>
            <a:pPr algn="just" marL="0" indent="0" lvl="0">
              <a:lnSpc>
                <a:spcPts val="2985"/>
              </a:lnSpc>
              <a:spcBef>
                <a:spcPct val="0"/>
              </a:spcBef>
            </a:pPr>
            <a:r>
              <a:rPr lang="en-US" sz="2132">
                <a:solidFill>
                  <a:srgbClr val="000000"/>
                </a:solidFill>
                <a:latin typeface="Libre Baskerville Bold"/>
              </a:rPr>
              <a:t>Agenta leverages clustering algorithms to categorize songs into groups based on their features, such as genre, tempo, mood, and instrumentation. By analyzing user behavior and preferences, Agenta identifies clusters of songs that are likely to appeal to the user and recommends them accordingly. This personalized approach enhances user satisfaction and engagement by providing relevant music suggestions tailored to individual tastes.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4010025"/>
            <a:ext cx="447675" cy="2847975"/>
          </a:xfrm>
          <a:custGeom>
            <a:avLst/>
            <a:gdLst/>
            <a:ahLst/>
            <a:cxnLst/>
            <a:rect r="r" b="b" t="t" l="l"/>
            <a:pathLst>
              <a:path h="2847975" w="447675">
                <a:moveTo>
                  <a:pt x="0" y="0"/>
                </a:moveTo>
                <a:lnTo>
                  <a:pt x="447675" y="0"/>
                </a:lnTo>
                <a:lnTo>
                  <a:pt x="447675" y="2847975"/>
                </a:lnTo>
                <a:lnTo>
                  <a:pt x="0" y="28479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65406" y="-63503"/>
            <a:ext cx="4890097" cy="6985006"/>
          </a:xfrm>
          <a:custGeom>
            <a:avLst/>
            <a:gdLst/>
            <a:ahLst/>
            <a:cxnLst/>
            <a:rect r="r" b="b" t="t" l="l"/>
            <a:pathLst>
              <a:path h="6985006" w="4890097">
                <a:moveTo>
                  <a:pt x="0" y="0"/>
                </a:moveTo>
                <a:lnTo>
                  <a:pt x="4890097" y="0"/>
                </a:lnTo>
                <a:lnTo>
                  <a:pt x="4890097" y="6985006"/>
                </a:lnTo>
                <a:lnTo>
                  <a:pt x="0" y="69850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52475" y="6452930"/>
            <a:ext cx="1773155" cy="198634"/>
          </a:xfrm>
          <a:prstGeom prst="rect">
            <a:avLst/>
          </a:prstGeom>
        </p:spPr>
        <p:txBody>
          <a:bodyPr anchor="t" rtlCol="false" tIns="0" lIns="0" bIns="0" rIns="0">
            <a:spAutoFit/>
          </a:bodyPr>
          <a:lstStyle/>
          <a:p>
            <a:pPr algn="l">
              <a:lnSpc>
                <a:spcPts val="1574"/>
              </a:lnSpc>
            </a:pPr>
            <a:r>
              <a:rPr lang="en-US" sz="1125" spc="1">
                <a:solidFill>
                  <a:srgbClr val="2E83C3"/>
                </a:solidFill>
                <a:latin typeface="Trebuchet MS"/>
              </a:rPr>
              <a:t>3/21/2024</a:t>
            </a:r>
            <a:r>
              <a:rPr lang="en-US" sz="1125" spc="1">
                <a:solidFill>
                  <a:srgbClr val="2E83C3"/>
                </a:solidFill>
                <a:latin typeface="Trebuchet MS Bold"/>
              </a:rPr>
              <a:t>Annual Review</a:t>
            </a:r>
          </a:p>
        </p:txBody>
      </p:sp>
      <p:sp>
        <p:nvSpPr>
          <p:cNvPr name="TextBox 5" id="5"/>
          <p:cNvSpPr txBox="true"/>
          <p:nvPr/>
        </p:nvSpPr>
        <p:spPr>
          <a:xfrm rot="0">
            <a:off x="11391519" y="6452930"/>
            <a:ext cx="74866" cy="198634"/>
          </a:xfrm>
          <a:prstGeom prst="rect">
            <a:avLst/>
          </a:prstGeom>
        </p:spPr>
        <p:txBody>
          <a:bodyPr anchor="t" rtlCol="false" tIns="0" lIns="0" bIns="0" rIns="0">
            <a:spAutoFit/>
          </a:bodyPr>
          <a:lstStyle/>
          <a:p>
            <a:pPr algn="l">
              <a:lnSpc>
                <a:spcPts val="1574"/>
              </a:lnSpc>
            </a:pPr>
            <a:r>
              <a:rPr lang="en-US" sz="1125">
                <a:solidFill>
                  <a:srgbClr val="2E946B"/>
                </a:solidFill>
                <a:latin typeface="Trebuchet MS"/>
              </a:rPr>
              <a:t>8</a:t>
            </a:r>
          </a:p>
        </p:txBody>
      </p:sp>
      <p:grpSp>
        <p:nvGrpSpPr>
          <p:cNvPr name="Group 6" id="6"/>
          <p:cNvGrpSpPr/>
          <p:nvPr/>
        </p:nvGrpSpPr>
        <p:grpSpPr>
          <a:xfrm rot="0">
            <a:off x="48775" y="0"/>
            <a:ext cx="4798881" cy="6659942"/>
            <a:chOff x="0" y="0"/>
            <a:chExt cx="1952234" cy="2709333"/>
          </a:xfrm>
        </p:grpSpPr>
        <p:sp>
          <p:nvSpPr>
            <p:cNvPr name="Freeform 7" id="7"/>
            <p:cNvSpPr/>
            <p:nvPr/>
          </p:nvSpPr>
          <p:spPr>
            <a:xfrm flipH="false" flipV="false" rot="0">
              <a:off x="0" y="0"/>
              <a:ext cx="1952234" cy="2709333"/>
            </a:xfrm>
            <a:custGeom>
              <a:avLst/>
              <a:gdLst/>
              <a:ahLst/>
              <a:cxnLst/>
              <a:rect r="r" b="b" t="t" l="l"/>
              <a:pathLst>
                <a:path h="2709333" w="1952234">
                  <a:moveTo>
                    <a:pt x="0" y="0"/>
                  </a:moveTo>
                  <a:lnTo>
                    <a:pt x="1952234" y="0"/>
                  </a:lnTo>
                  <a:lnTo>
                    <a:pt x="1952234" y="2709333"/>
                  </a:lnTo>
                  <a:lnTo>
                    <a:pt x="0" y="2709333"/>
                  </a:lnTo>
                  <a:close/>
                </a:path>
              </a:pathLst>
            </a:custGeom>
            <a:solidFill>
              <a:srgbClr val="17B0E4"/>
            </a:solidFill>
          </p:spPr>
        </p:sp>
        <p:sp>
          <p:nvSpPr>
            <p:cNvPr name="TextBox 8" id="8"/>
            <p:cNvSpPr txBox="true"/>
            <p:nvPr/>
          </p:nvSpPr>
          <p:spPr>
            <a:xfrm>
              <a:off x="0" y="-38100"/>
              <a:ext cx="1952234" cy="2747433"/>
            </a:xfrm>
            <a:prstGeom prst="rect">
              <a:avLst/>
            </a:prstGeom>
          </p:spPr>
          <p:txBody>
            <a:bodyPr anchor="ctr" rtlCol="false" tIns="32889" lIns="32889" bIns="32889" rIns="32889"/>
            <a:lstStyle/>
            <a:p>
              <a:pPr algn="ctr">
                <a:lnSpc>
                  <a:spcPts val="2039"/>
                </a:lnSpc>
              </a:pPr>
            </a:p>
          </p:txBody>
        </p:sp>
      </p:grpSp>
      <p:sp>
        <p:nvSpPr>
          <p:cNvPr name="Freeform 9" id="9"/>
          <p:cNvSpPr/>
          <p:nvPr/>
        </p:nvSpPr>
        <p:spPr>
          <a:xfrm flipH="false" flipV="false" rot="0">
            <a:off x="-265130" y="5129896"/>
            <a:ext cx="4293426" cy="1728104"/>
          </a:xfrm>
          <a:custGeom>
            <a:avLst/>
            <a:gdLst/>
            <a:ahLst/>
            <a:cxnLst/>
            <a:rect r="r" b="b" t="t" l="l"/>
            <a:pathLst>
              <a:path h="1728104" w="4293426">
                <a:moveTo>
                  <a:pt x="0" y="0"/>
                </a:moveTo>
                <a:lnTo>
                  <a:pt x="4293426" y="0"/>
                </a:lnTo>
                <a:lnTo>
                  <a:pt x="4293426" y="1728104"/>
                </a:lnTo>
                <a:lnTo>
                  <a:pt x="0" y="172810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5468307" y="428065"/>
            <a:ext cx="4342148" cy="1704975"/>
          </a:xfrm>
          <a:prstGeom prst="rect">
            <a:avLst/>
          </a:prstGeom>
        </p:spPr>
        <p:txBody>
          <a:bodyPr anchor="t" rtlCol="false" tIns="0" lIns="0" bIns="0" rIns="0">
            <a:spAutoFit/>
          </a:bodyPr>
          <a:lstStyle/>
          <a:p>
            <a:pPr marL="405350" indent="-202675" lvl="1">
              <a:lnSpc>
                <a:spcPts val="2252"/>
              </a:lnSpc>
              <a:buFont typeface="Arial"/>
              <a:buChar char="•"/>
            </a:pPr>
            <a:r>
              <a:rPr lang="en-US" sz="1877" u="none">
                <a:solidFill>
                  <a:srgbClr val="17B0E4"/>
                </a:solidFill>
                <a:latin typeface="Libre Baskerville Bold"/>
              </a:rPr>
              <a:t>Personalized Recommendations:</a:t>
            </a:r>
            <a:r>
              <a:rPr lang="en-US" sz="1877" u="none">
                <a:solidFill>
                  <a:srgbClr val="000000"/>
                </a:solidFill>
                <a:latin typeface="Libre Baskerville Bold"/>
              </a:rPr>
              <a:t> Agenta offers highly personalized music recommendations by analyzing user preferences and behavior.</a:t>
            </a:r>
          </a:p>
        </p:txBody>
      </p:sp>
      <p:sp>
        <p:nvSpPr>
          <p:cNvPr name="TextBox 11" id="11"/>
          <p:cNvSpPr txBox="true"/>
          <p:nvPr/>
        </p:nvSpPr>
        <p:spPr>
          <a:xfrm rot="0">
            <a:off x="5468307" y="2488503"/>
            <a:ext cx="4342148" cy="1704975"/>
          </a:xfrm>
          <a:prstGeom prst="rect">
            <a:avLst/>
          </a:prstGeom>
        </p:spPr>
        <p:txBody>
          <a:bodyPr anchor="t" rtlCol="false" tIns="0" lIns="0" bIns="0" rIns="0">
            <a:spAutoFit/>
          </a:bodyPr>
          <a:lstStyle/>
          <a:p>
            <a:pPr algn="l" marL="405350" indent="-202675" lvl="1">
              <a:lnSpc>
                <a:spcPts val="2252"/>
              </a:lnSpc>
              <a:buFont typeface="Arial"/>
              <a:buChar char="•"/>
            </a:pPr>
            <a:r>
              <a:rPr lang="en-US" sz="1877" u="none">
                <a:solidFill>
                  <a:srgbClr val="5FCBEF"/>
                </a:solidFill>
                <a:latin typeface="Libre Baskerville Bold"/>
              </a:rPr>
              <a:t>Dynamic Updates: </a:t>
            </a:r>
            <a:r>
              <a:rPr lang="en-US" sz="1877" u="none">
                <a:solidFill>
                  <a:srgbClr val="000000"/>
                </a:solidFill>
                <a:latin typeface="Libre Baskerville Bold"/>
              </a:rPr>
              <a:t>The system continuously learns from user interactions and updates recommendations in real-time, ensuring relevance and freshness.</a:t>
            </a:r>
          </a:p>
        </p:txBody>
      </p:sp>
      <p:sp>
        <p:nvSpPr>
          <p:cNvPr name="TextBox 12" id="12"/>
          <p:cNvSpPr txBox="true"/>
          <p:nvPr/>
        </p:nvSpPr>
        <p:spPr>
          <a:xfrm rot="0">
            <a:off x="5468307" y="4330311"/>
            <a:ext cx="4342148" cy="1990725"/>
          </a:xfrm>
          <a:prstGeom prst="rect">
            <a:avLst/>
          </a:prstGeom>
        </p:spPr>
        <p:txBody>
          <a:bodyPr anchor="t" rtlCol="false" tIns="0" lIns="0" bIns="0" rIns="0">
            <a:spAutoFit/>
          </a:bodyPr>
          <a:lstStyle/>
          <a:p>
            <a:pPr algn="l" marL="405350" indent="-202675" lvl="1">
              <a:lnSpc>
                <a:spcPts val="2252"/>
              </a:lnSpc>
              <a:buFont typeface="Arial"/>
              <a:buChar char="•"/>
            </a:pPr>
            <a:r>
              <a:rPr lang="en-US" sz="1877" u="none">
                <a:solidFill>
                  <a:srgbClr val="5FCBEF"/>
                </a:solidFill>
                <a:latin typeface="Libre Baskerville Bold"/>
              </a:rPr>
              <a:t>User Engagement</a:t>
            </a:r>
            <a:r>
              <a:rPr lang="en-US" sz="1877" u="none">
                <a:solidFill>
                  <a:srgbClr val="00CB5E"/>
                </a:solidFill>
                <a:latin typeface="Libre Baskerville Bold"/>
              </a:rPr>
              <a:t>: </a:t>
            </a:r>
            <a:r>
              <a:rPr lang="en-US" sz="1877" u="none">
                <a:solidFill>
                  <a:srgbClr val="000000"/>
                </a:solidFill>
                <a:latin typeface="Libre Baskerville Bold"/>
              </a:rPr>
              <a:t>By providing accurate and diverse music suggestions, Agenta enhances user engagement and satisfaction, leading to increased retention and loyalty.</a:t>
            </a:r>
          </a:p>
        </p:txBody>
      </p:sp>
      <p:sp>
        <p:nvSpPr>
          <p:cNvPr name="TextBox 13" id="13"/>
          <p:cNvSpPr txBox="true"/>
          <p:nvPr/>
        </p:nvSpPr>
        <p:spPr>
          <a:xfrm rot="0">
            <a:off x="371398" y="1191389"/>
            <a:ext cx="3656899" cy="1602714"/>
          </a:xfrm>
          <a:prstGeom prst="rect">
            <a:avLst/>
          </a:prstGeom>
        </p:spPr>
        <p:txBody>
          <a:bodyPr anchor="t" rtlCol="false" tIns="0" lIns="0" bIns="0" rIns="0">
            <a:spAutoFit/>
          </a:bodyPr>
          <a:lstStyle/>
          <a:p>
            <a:pPr algn="l" marL="0" indent="0" lvl="0">
              <a:lnSpc>
                <a:spcPts val="4166"/>
              </a:lnSpc>
              <a:spcBef>
                <a:spcPct val="0"/>
              </a:spcBef>
            </a:pPr>
            <a:r>
              <a:rPr lang="en-US" sz="4295" u="none">
                <a:solidFill>
                  <a:srgbClr val="000000"/>
                </a:solidFill>
                <a:latin typeface="Libre Baskerville"/>
              </a:rPr>
              <a:t>THE WOW IN YOUR SOLUTION: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DAGBL35rr0I</dc:identifier>
  <dcterms:modified xsi:type="dcterms:W3CDTF">2011-08-01T06:04:30Z</dcterms:modified>
  <cp:revision>1</cp:revision>
  <dc:title>Template_Presentation_Students.pdf</dc:title>
</cp:coreProperties>
</file>