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6" r:id="rId4"/>
    <p:sldId id="259" r:id="rId5"/>
    <p:sldId id="260" r:id="rId6"/>
    <p:sldId id="261" r:id="rId7"/>
    <p:sldId id="262" r:id="rId8"/>
    <p:sldId id="263" r:id="rId9"/>
    <p:sldId id="264" r:id="rId10"/>
    <p:sldId id="265"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DFDAF-C99F-42D1-B232-D65EA9E0E10A}" type="datetimeFigureOut">
              <a:rPr lang="en-US" smtClean="0"/>
              <a:t>10/25/2014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3122A0-0534-4F99-AE07-2BC3F7FF9593}" type="slidenum">
              <a:rPr lang="en-US" smtClean="0"/>
              <a:t>‹#›</a:t>
            </a:fld>
            <a:endParaRPr lang="en-US"/>
          </a:p>
        </p:txBody>
      </p:sp>
    </p:spTree>
    <p:extLst>
      <p:ext uri="{BB962C8B-B14F-4D97-AF65-F5344CB8AC3E}">
        <p14:creationId xmlns:p14="http://schemas.microsoft.com/office/powerpoint/2010/main" val="314484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3122A0-0534-4F99-AE07-2BC3F7FF9593}" type="slidenum">
              <a:rPr lang="en-US" smtClean="0"/>
              <a:t>5</a:t>
            </a:fld>
            <a:endParaRPr lang="en-US"/>
          </a:p>
        </p:txBody>
      </p:sp>
    </p:spTree>
    <p:extLst>
      <p:ext uri="{BB962C8B-B14F-4D97-AF65-F5344CB8AC3E}">
        <p14:creationId xmlns:p14="http://schemas.microsoft.com/office/powerpoint/2010/main" val="3144180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F81F61-6F8E-4142-BAF5-09E459479631}" type="datetimeFigureOut">
              <a:rPr lang="en-US" smtClean="0"/>
              <a:t>10/25/2014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57192-83B3-4303-837F-A40B55DFA91D}" type="slidenum">
              <a:rPr lang="en-US" smtClean="0"/>
              <a:t>‹#›</a:t>
            </a:fld>
            <a:endParaRPr lang="en-US"/>
          </a:p>
        </p:txBody>
      </p:sp>
    </p:spTree>
    <p:extLst>
      <p:ext uri="{BB962C8B-B14F-4D97-AF65-F5344CB8AC3E}">
        <p14:creationId xmlns:p14="http://schemas.microsoft.com/office/powerpoint/2010/main" val="3600856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F81F61-6F8E-4142-BAF5-09E459479631}" type="datetimeFigureOut">
              <a:rPr lang="en-US" smtClean="0"/>
              <a:t>10/25/2014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57192-83B3-4303-837F-A40B55DFA91D}" type="slidenum">
              <a:rPr lang="en-US" smtClean="0"/>
              <a:t>‹#›</a:t>
            </a:fld>
            <a:endParaRPr lang="en-US"/>
          </a:p>
        </p:txBody>
      </p:sp>
    </p:spTree>
    <p:extLst>
      <p:ext uri="{BB962C8B-B14F-4D97-AF65-F5344CB8AC3E}">
        <p14:creationId xmlns:p14="http://schemas.microsoft.com/office/powerpoint/2010/main" val="538696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F81F61-6F8E-4142-BAF5-09E459479631}" type="datetimeFigureOut">
              <a:rPr lang="en-US" smtClean="0"/>
              <a:t>10/25/2014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57192-83B3-4303-837F-A40B55DFA91D}" type="slidenum">
              <a:rPr lang="en-US" smtClean="0"/>
              <a:t>‹#›</a:t>
            </a:fld>
            <a:endParaRPr lang="en-US"/>
          </a:p>
        </p:txBody>
      </p:sp>
    </p:spTree>
    <p:extLst>
      <p:ext uri="{BB962C8B-B14F-4D97-AF65-F5344CB8AC3E}">
        <p14:creationId xmlns:p14="http://schemas.microsoft.com/office/powerpoint/2010/main" val="1104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F81F61-6F8E-4142-BAF5-09E459479631}" type="datetimeFigureOut">
              <a:rPr lang="en-US" smtClean="0"/>
              <a:t>10/25/2014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57192-83B3-4303-837F-A40B55DFA91D}" type="slidenum">
              <a:rPr lang="en-US" smtClean="0"/>
              <a:t>‹#›</a:t>
            </a:fld>
            <a:endParaRPr lang="en-US"/>
          </a:p>
        </p:txBody>
      </p:sp>
    </p:spTree>
    <p:extLst>
      <p:ext uri="{BB962C8B-B14F-4D97-AF65-F5344CB8AC3E}">
        <p14:creationId xmlns:p14="http://schemas.microsoft.com/office/powerpoint/2010/main" val="1773809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F81F61-6F8E-4142-BAF5-09E459479631}" type="datetimeFigureOut">
              <a:rPr lang="en-US" smtClean="0"/>
              <a:t>10/25/2014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57192-83B3-4303-837F-A40B55DFA91D}" type="slidenum">
              <a:rPr lang="en-US" smtClean="0"/>
              <a:t>‹#›</a:t>
            </a:fld>
            <a:endParaRPr lang="en-US"/>
          </a:p>
        </p:txBody>
      </p:sp>
    </p:spTree>
    <p:extLst>
      <p:ext uri="{BB962C8B-B14F-4D97-AF65-F5344CB8AC3E}">
        <p14:creationId xmlns:p14="http://schemas.microsoft.com/office/powerpoint/2010/main" val="181746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F81F61-6F8E-4142-BAF5-09E459479631}" type="datetimeFigureOut">
              <a:rPr lang="en-US" smtClean="0"/>
              <a:t>10/25/2014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557192-83B3-4303-837F-A40B55DFA91D}" type="slidenum">
              <a:rPr lang="en-US" smtClean="0"/>
              <a:t>‹#›</a:t>
            </a:fld>
            <a:endParaRPr lang="en-US"/>
          </a:p>
        </p:txBody>
      </p:sp>
    </p:spTree>
    <p:extLst>
      <p:ext uri="{BB962C8B-B14F-4D97-AF65-F5344CB8AC3E}">
        <p14:creationId xmlns:p14="http://schemas.microsoft.com/office/powerpoint/2010/main" val="3580759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F81F61-6F8E-4142-BAF5-09E459479631}" type="datetimeFigureOut">
              <a:rPr lang="en-US" smtClean="0"/>
              <a:t>10/25/2014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557192-83B3-4303-837F-A40B55DFA91D}" type="slidenum">
              <a:rPr lang="en-US" smtClean="0"/>
              <a:t>‹#›</a:t>
            </a:fld>
            <a:endParaRPr lang="en-US"/>
          </a:p>
        </p:txBody>
      </p:sp>
    </p:spTree>
    <p:extLst>
      <p:ext uri="{BB962C8B-B14F-4D97-AF65-F5344CB8AC3E}">
        <p14:creationId xmlns:p14="http://schemas.microsoft.com/office/powerpoint/2010/main" val="1237398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F81F61-6F8E-4142-BAF5-09E459479631}" type="datetimeFigureOut">
              <a:rPr lang="en-US" smtClean="0"/>
              <a:t>10/25/2014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557192-83B3-4303-837F-A40B55DFA91D}" type="slidenum">
              <a:rPr lang="en-US" smtClean="0"/>
              <a:t>‹#›</a:t>
            </a:fld>
            <a:endParaRPr lang="en-US"/>
          </a:p>
        </p:txBody>
      </p:sp>
    </p:spTree>
    <p:extLst>
      <p:ext uri="{BB962C8B-B14F-4D97-AF65-F5344CB8AC3E}">
        <p14:creationId xmlns:p14="http://schemas.microsoft.com/office/powerpoint/2010/main" val="181247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81F61-6F8E-4142-BAF5-09E459479631}" type="datetimeFigureOut">
              <a:rPr lang="en-US" smtClean="0"/>
              <a:t>10/25/2014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557192-83B3-4303-837F-A40B55DFA91D}" type="slidenum">
              <a:rPr lang="en-US" smtClean="0"/>
              <a:t>‹#›</a:t>
            </a:fld>
            <a:endParaRPr lang="en-US"/>
          </a:p>
        </p:txBody>
      </p:sp>
    </p:spTree>
    <p:extLst>
      <p:ext uri="{BB962C8B-B14F-4D97-AF65-F5344CB8AC3E}">
        <p14:creationId xmlns:p14="http://schemas.microsoft.com/office/powerpoint/2010/main" val="27869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F81F61-6F8E-4142-BAF5-09E459479631}" type="datetimeFigureOut">
              <a:rPr lang="en-US" smtClean="0"/>
              <a:t>10/25/2014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557192-83B3-4303-837F-A40B55DFA91D}" type="slidenum">
              <a:rPr lang="en-US" smtClean="0"/>
              <a:t>‹#›</a:t>
            </a:fld>
            <a:endParaRPr lang="en-US"/>
          </a:p>
        </p:txBody>
      </p:sp>
    </p:spTree>
    <p:extLst>
      <p:ext uri="{BB962C8B-B14F-4D97-AF65-F5344CB8AC3E}">
        <p14:creationId xmlns:p14="http://schemas.microsoft.com/office/powerpoint/2010/main" val="2708005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F81F61-6F8E-4142-BAF5-09E459479631}" type="datetimeFigureOut">
              <a:rPr lang="en-US" smtClean="0"/>
              <a:t>10/25/2014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557192-83B3-4303-837F-A40B55DFA91D}" type="slidenum">
              <a:rPr lang="en-US" smtClean="0"/>
              <a:t>‹#›</a:t>
            </a:fld>
            <a:endParaRPr lang="en-US"/>
          </a:p>
        </p:txBody>
      </p:sp>
    </p:spTree>
    <p:extLst>
      <p:ext uri="{BB962C8B-B14F-4D97-AF65-F5344CB8AC3E}">
        <p14:creationId xmlns:p14="http://schemas.microsoft.com/office/powerpoint/2010/main" val="500388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F81F61-6F8E-4142-BAF5-09E459479631}" type="datetimeFigureOut">
              <a:rPr lang="en-US" smtClean="0"/>
              <a:t>10/25/2014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557192-83B3-4303-837F-A40B55DFA91D}" type="slidenum">
              <a:rPr lang="en-US" smtClean="0"/>
              <a:t>‹#›</a:t>
            </a:fld>
            <a:endParaRPr lang="en-US"/>
          </a:p>
        </p:txBody>
      </p:sp>
    </p:spTree>
    <p:extLst>
      <p:ext uri="{BB962C8B-B14F-4D97-AF65-F5344CB8AC3E}">
        <p14:creationId xmlns:p14="http://schemas.microsoft.com/office/powerpoint/2010/main" val="2604341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8.W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8.W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8.W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8.W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Web Applications</a:t>
            </a:r>
            <a:endParaRPr lang="en-US" dirty="0"/>
          </a:p>
        </p:txBody>
      </p:sp>
      <p:sp>
        <p:nvSpPr>
          <p:cNvPr id="3" name="Subtitle 2"/>
          <p:cNvSpPr>
            <a:spLocks noGrp="1"/>
          </p:cNvSpPr>
          <p:nvPr>
            <p:ph type="subTitle" idx="1"/>
          </p:nvPr>
        </p:nvSpPr>
        <p:spPr/>
        <p:txBody>
          <a:bodyPr/>
          <a:lstStyle/>
          <a:p>
            <a:r>
              <a:rPr lang="en-US" dirty="0" smtClean="0"/>
              <a:t>Andrew Benson – </a:t>
            </a:r>
            <a:r>
              <a:rPr lang="en-US" dirty="0" err="1" smtClean="0"/>
              <a:t>ScottyLabs</a:t>
            </a:r>
            <a:r>
              <a:rPr lang="en-US" dirty="0" smtClean="0"/>
              <a:t> – </a:t>
            </a:r>
            <a:r>
              <a:rPr lang="en-US" dirty="0" err="1" smtClean="0"/>
              <a:t>CrashCourse</a:t>
            </a:r>
            <a:r>
              <a:rPr lang="en-US" dirty="0" smtClean="0"/>
              <a:t> F14</a:t>
            </a:r>
            <a:endParaRPr lang="en-US" dirty="0"/>
          </a:p>
        </p:txBody>
      </p:sp>
    </p:spTree>
    <p:extLst>
      <p:ext uri="{BB962C8B-B14F-4D97-AF65-F5344CB8AC3E}">
        <p14:creationId xmlns:p14="http://schemas.microsoft.com/office/powerpoint/2010/main" val="3532570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information to the server</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793" y="1690688"/>
            <a:ext cx="1018744" cy="124821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47655" y="4181783"/>
            <a:ext cx="1708099" cy="182422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0592" y="1690688"/>
            <a:ext cx="1743968" cy="3450565"/>
          </a:xfrm>
          <a:prstGeom prst="rect">
            <a:avLst/>
          </a:prstGeom>
        </p:spPr>
      </p:pic>
      <p:cxnSp>
        <p:nvCxnSpPr>
          <p:cNvPr id="7" name="Curved Connector 6"/>
          <p:cNvCxnSpPr>
            <a:stCxn id="4" idx="2"/>
          </p:cNvCxnSpPr>
          <p:nvPr/>
        </p:nvCxnSpPr>
        <p:spPr>
          <a:xfrm rot="16200000" flipH="1">
            <a:off x="1869141" y="2843926"/>
            <a:ext cx="1658980" cy="1848932"/>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8" name="Curved Connector 7"/>
          <p:cNvCxnSpPr/>
          <p:nvPr/>
        </p:nvCxnSpPr>
        <p:spPr>
          <a:xfrm flipV="1">
            <a:off x="5313872" y="4597883"/>
            <a:ext cx="4708704" cy="496014"/>
          </a:xfrm>
          <a:prstGeom prst="curvedConnector3">
            <a:avLst>
              <a:gd name="adj1" fmla="val 9928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6228911" y="5141253"/>
            <a:ext cx="5779059" cy="1477328"/>
          </a:xfrm>
          <a:prstGeom prst="rect">
            <a:avLst/>
          </a:prstGeom>
          <a:noFill/>
        </p:spPr>
        <p:txBody>
          <a:bodyPr wrap="square" rtlCol="0">
            <a:spAutoFit/>
          </a:bodyPr>
          <a:lstStyle/>
          <a:p>
            <a:r>
              <a:rPr lang="en-US" dirty="0" smtClean="0"/>
              <a:t>Firefox contacts our server through HTTP at “/</a:t>
            </a:r>
            <a:r>
              <a:rPr lang="en-US" dirty="0" err="1" smtClean="0"/>
              <a:t>newpost</a:t>
            </a:r>
            <a:r>
              <a:rPr lang="en-US" dirty="0" smtClean="0"/>
              <a:t>”, sending the data:</a:t>
            </a:r>
          </a:p>
          <a:p>
            <a:r>
              <a:rPr lang="en-US" dirty="0" smtClean="0"/>
              <a:t>POST /</a:t>
            </a:r>
            <a:r>
              <a:rPr lang="en-US" dirty="0" err="1" smtClean="0"/>
              <a:t>newpost</a:t>
            </a:r>
            <a:r>
              <a:rPr lang="en-US" dirty="0" smtClean="0"/>
              <a:t> HTTP/1.1</a:t>
            </a:r>
          </a:p>
          <a:p>
            <a:r>
              <a:rPr lang="en-US" dirty="0" smtClean="0"/>
              <a:t>…other stuff…</a:t>
            </a:r>
          </a:p>
          <a:p>
            <a:r>
              <a:rPr lang="en-US" dirty="0"/>
              <a:t>a</a:t>
            </a:r>
            <a:r>
              <a:rPr lang="en-US" dirty="0" smtClean="0"/>
              <a:t>uthor=“</a:t>
            </a:r>
            <a:r>
              <a:rPr lang="en-US" dirty="0" err="1" smtClean="0"/>
              <a:t>Andrew”&amp;title</a:t>
            </a:r>
            <a:r>
              <a:rPr lang="en-US" dirty="0" smtClean="0"/>
              <a:t>=“</a:t>
            </a:r>
            <a:r>
              <a:rPr lang="en-US" dirty="0" err="1" smtClean="0"/>
              <a:t>cooltitle</a:t>
            </a:r>
            <a:r>
              <a:rPr lang="en-US" dirty="0" smtClean="0"/>
              <a:t>”&amp;text=“</a:t>
            </a:r>
            <a:r>
              <a:rPr lang="en-US" dirty="0" err="1" smtClean="0"/>
              <a:t>blahblahblah</a:t>
            </a:r>
            <a:r>
              <a:rPr lang="en-US" dirty="0" smtClean="0"/>
              <a:t>”</a:t>
            </a:r>
            <a:endParaRPr lang="en-US" dirty="0"/>
          </a:p>
        </p:txBody>
      </p:sp>
      <p:cxnSp>
        <p:nvCxnSpPr>
          <p:cNvPr id="10" name="Curved Connector 9"/>
          <p:cNvCxnSpPr/>
          <p:nvPr/>
        </p:nvCxnSpPr>
        <p:spPr>
          <a:xfrm rot="10800000" flipV="1">
            <a:off x="5313872" y="2314795"/>
            <a:ext cx="3836720" cy="1866988"/>
          </a:xfrm>
          <a:prstGeom prst="curvedConnector3">
            <a:avLst>
              <a:gd name="adj1" fmla="val 87773"/>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5978107" y="2938901"/>
            <a:ext cx="2713245" cy="1477328"/>
          </a:xfrm>
          <a:prstGeom prst="rect">
            <a:avLst/>
          </a:prstGeom>
          <a:noFill/>
        </p:spPr>
        <p:txBody>
          <a:bodyPr wrap="square" rtlCol="0">
            <a:spAutoFit/>
          </a:bodyPr>
          <a:lstStyle/>
          <a:p>
            <a:r>
              <a:rPr lang="en-US" dirty="0" smtClean="0"/>
              <a:t>Our server stores the information in the database and redirects you through HTTP to the homepage.</a:t>
            </a:r>
            <a:endParaRPr lang="en-US" dirty="0"/>
          </a:p>
        </p:txBody>
      </p:sp>
      <p:cxnSp>
        <p:nvCxnSpPr>
          <p:cNvPr id="12" name="Curved Connector 11"/>
          <p:cNvCxnSpPr/>
          <p:nvPr/>
        </p:nvCxnSpPr>
        <p:spPr>
          <a:xfrm rot="10800000">
            <a:off x="2283538" y="2569467"/>
            <a:ext cx="1798801" cy="1465673"/>
          </a:xfrm>
          <a:prstGeom prst="curvedConnector3">
            <a:avLst>
              <a:gd name="adj1" fmla="val 49520"/>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2872595" y="1932317"/>
            <a:ext cx="2228487" cy="1200329"/>
          </a:xfrm>
          <a:prstGeom prst="rect">
            <a:avLst/>
          </a:prstGeom>
          <a:noFill/>
        </p:spPr>
        <p:txBody>
          <a:bodyPr wrap="square" rtlCol="0">
            <a:spAutoFit/>
          </a:bodyPr>
          <a:lstStyle/>
          <a:p>
            <a:pPr algn="ctr"/>
            <a:r>
              <a:rPr lang="en-US" dirty="0" smtClean="0"/>
              <a:t>Firefox renders the homepage, which now has blog posts on it.</a:t>
            </a:r>
            <a:endParaRPr lang="en-US" dirty="0"/>
          </a:p>
        </p:txBody>
      </p:sp>
      <p:sp>
        <p:nvSpPr>
          <p:cNvPr id="14" name="TextBox 13"/>
          <p:cNvSpPr txBox="1"/>
          <p:nvPr/>
        </p:nvSpPr>
        <p:spPr>
          <a:xfrm>
            <a:off x="38758" y="3547621"/>
            <a:ext cx="2042028" cy="1754326"/>
          </a:xfrm>
          <a:prstGeom prst="rect">
            <a:avLst/>
          </a:prstGeom>
          <a:noFill/>
        </p:spPr>
        <p:txBody>
          <a:bodyPr wrap="square" rtlCol="0">
            <a:spAutoFit/>
          </a:bodyPr>
          <a:lstStyle/>
          <a:p>
            <a:pPr algn="ctr"/>
            <a:r>
              <a:rPr lang="en-US" dirty="0" smtClean="0"/>
              <a:t>User enters a blog post on our webpage, which has a “form” configured to send “POST” requests.</a:t>
            </a:r>
            <a:endParaRPr lang="en-US" dirty="0"/>
          </a:p>
        </p:txBody>
      </p:sp>
      <p:sp>
        <p:nvSpPr>
          <p:cNvPr id="15" name="TextBox 14"/>
          <p:cNvSpPr txBox="1"/>
          <p:nvPr/>
        </p:nvSpPr>
        <p:spPr>
          <a:xfrm>
            <a:off x="8540271" y="1368712"/>
            <a:ext cx="2872596" cy="369332"/>
          </a:xfrm>
          <a:prstGeom prst="rect">
            <a:avLst/>
          </a:prstGeom>
          <a:noFill/>
        </p:spPr>
        <p:txBody>
          <a:bodyPr wrap="square" rtlCol="0">
            <a:spAutoFit/>
          </a:bodyPr>
          <a:lstStyle/>
          <a:p>
            <a:pPr algn="ctr"/>
            <a:r>
              <a:rPr lang="en-US" dirty="0" smtClean="0"/>
              <a:t>Our Server</a:t>
            </a:r>
            <a:endParaRPr lang="en-US" dirty="0"/>
          </a:p>
        </p:txBody>
      </p:sp>
    </p:spTree>
    <p:extLst>
      <p:ext uri="{BB962C8B-B14F-4D97-AF65-F5344CB8AC3E}">
        <p14:creationId xmlns:p14="http://schemas.microsoft.com/office/powerpoint/2010/main" val="1596255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blog posts in the database</a:t>
            </a:r>
            <a:endParaRPr lang="en-US" dirty="0"/>
          </a:p>
        </p:txBody>
      </p:sp>
    </p:spTree>
    <p:extLst>
      <p:ext uri="{BB962C8B-B14F-4D97-AF65-F5344CB8AC3E}">
        <p14:creationId xmlns:p14="http://schemas.microsoft.com/office/powerpoint/2010/main" val="1058206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 Asynchronous JavaScript And XML</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793" y="1690688"/>
            <a:ext cx="1018744" cy="124821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47655" y="4181783"/>
            <a:ext cx="1708099" cy="182422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0592" y="1690688"/>
            <a:ext cx="1743968" cy="3450565"/>
          </a:xfrm>
          <a:prstGeom prst="rect">
            <a:avLst/>
          </a:prstGeom>
        </p:spPr>
      </p:pic>
      <p:cxnSp>
        <p:nvCxnSpPr>
          <p:cNvPr id="7" name="Curved Connector 6"/>
          <p:cNvCxnSpPr>
            <a:stCxn id="4" idx="2"/>
          </p:cNvCxnSpPr>
          <p:nvPr/>
        </p:nvCxnSpPr>
        <p:spPr>
          <a:xfrm rot="16200000" flipH="1">
            <a:off x="1869141" y="2843926"/>
            <a:ext cx="1658980" cy="1848932"/>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8" name="Curved Connector 7"/>
          <p:cNvCxnSpPr/>
          <p:nvPr/>
        </p:nvCxnSpPr>
        <p:spPr>
          <a:xfrm flipV="1">
            <a:off x="5313872" y="4597883"/>
            <a:ext cx="4708704" cy="496014"/>
          </a:xfrm>
          <a:prstGeom prst="curvedConnector3">
            <a:avLst>
              <a:gd name="adj1" fmla="val 99281"/>
            </a:avLst>
          </a:prstGeom>
          <a:ln>
            <a:tailEnd type="triangle"/>
          </a:ln>
        </p:spPr>
        <p:style>
          <a:lnRef idx="3">
            <a:schemeClr val="dk1"/>
          </a:lnRef>
          <a:fillRef idx="0">
            <a:schemeClr val="dk1"/>
          </a:fillRef>
          <a:effectRef idx="2">
            <a:schemeClr val="dk1"/>
          </a:effectRef>
          <a:fontRef idx="minor">
            <a:schemeClr val="tx1"/>
          </a:fontRef>
        </p:style>
      </p:cxnSp>
      <p:cxnSp>
        <p:nvCxnSpPr>
          <p:cNvPr id="9" name="Curved Connector 8"/>
          <p:cNvCxnSpPr/>
          <p:nvPr/>
        </p:nvCxnSpPr>
        <p:spPr>
          <a:xfrm rot="10800000" flipV="1">
            <a:off x="5313872" y="2314795"/>
            <a:ext cx="3836720" cy="1866988"/>
          </a:xfrm>
          <a:prstGeom prst="curvedConnector3">
            <a:avLst>
              <a:gd name="adj1" fmla="val 87773"/>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5978107" y="2938901"/>
            <a:ext cx="2713245" cy="1477328"/>
          </a:xfrm>
          <a:prstGeom prst="rect">
            <a:avLst/>
          </a:prstGeom>
          <a:noFill/>
        </p:spPr>
        <p:txBody>
          <a:bodyPr wrap="square" rtlCol="0">
            <a:spAutoFit/>
          </a:bodyPr>
          <a:lstStyle/>
          <a:p>
            <a:r>
              <a:rPr lang="en-US" dirty="0" smtClean="0"/>
              <a:t>Our server finds our data, turns it into JSON, and sends it to us through HTTP WITHOUT SENDING A WEBPAGE.</a:t>
            </a:r>
            <a:endParaRPr lang="en-US" dirty="0"/>
          </a:p>
        </p:txBody>
      </p:sp>
      <p:cxnSp>
        <p:nvCxnSpPr>
          <p:cNvPr id="11" name="Curved Connector 10"/>
          <p:cNvCxnSpPr/>
          <p:nvPr/>
        </p:nvCxnSpPr>
        <p:spPr>
          <a:xfrm rot="10800000">
            <a:off x="2283538" y="2569467"/>
            <a:ext cx="1798801" cy="1465673"/>
          </a:xfrm>
          <a:prstGeom prst="curvedConnector3">
            <a:avLst>
              <a:gd name="adj1" fmla="val 49520"/>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2968094" y="1784739"/>
            <a:ext cx="2228487" cy="1754326"/>
          </a:xfrm>
          <a:prstGeom prst="rect">
            <a:avLst/>
          </a:prstGeom>
          <a:noFill/>
        </p:spPr>
        <p:txBody>
          <a:bodyPr wrap="square" rtlCol="0">
            <a:spAutoFit/>
          </a:bodyPr>
          <a:lstStyle/>
          <a:p>
            <a:pPr algn="ctr"/>
            <a:r>
              <a:rPr lang="en-US" dirty="0" smtClean="0"/>
              <a:t>Firefox runs some JavaScript, which updates the webpage with the blog posts without loading a new page.</a:t>
            </a:r>
            <a:endParaRPr lang="en-US" dirty="0"/>
          </a:p>
        </p:txBody>
      </p:sp>
      <p:sp>
        <p:nvSpPr>
          <p:cNvPr id="13" name="TextBox 12"/>
          <p:cNvSpPr txBox="1"/>
          <p:nvPr/>
        </p:nvSpPr>
        <p:spPr>
          <a:xfrm>
            <a:off x="38758" y="3547621"/>
            <a:ext cx="2042028" cy="923330"/>
          </a:xfrm>
          <a:prstGeom prst="rect">
            <a:avLst/>
          </a:prstGeom>
          <a:noFill/>
        </p:spPr>
        <p:txBody>
          <a:bodyPr wrap="square" rtlCol="0">
            <a:spAutoFit/>
          </a:bodyPr>
          <a:lstStyle/>
          <a:p>
            <a:pPr algn="ctr"/>
            <a:r>
              <a:rPr lang="en-US" dirty="0" smtClean="0"/>
              <a:t>User clicks the refresh button on our website.</a:t>
            </a:r>
            <a:endParaRPr lang="en-US" dirty="0"/>
          </a:p>
        </p:txBody>
      </p:sp>
      <p:sp>
        <p:nvSpPr>
          <p:cNvPr id="14" name="TextBox 13"/>
          <p:cNvSpPr txBox="1"/>
          <p:nvPr/>
        </p:nvSpPr>
        <p:spPr>
          <a:xfrm>
            <a:off x="5900469" y="5141253"/>
            <a:ext cx="6107502" cy="923330"/>
          </a:xfrm>
          <a:prstGeom prst="rect">
            <a:avLst/>
          </a:prstGeom>
          <a:noFill/>
        </p:spPr>
        <p:txBody>
          <a:bodyPr wrap="square" rtlCol="0">
            <a:spAutoFit/>
          </a:bodyPr>
          <a:lstStyle/>
          <a:p>
            <a:r>
              <a:rPr lang="en-US" dirty="0" smtClean="0"/>
              <a:t>Firefox runs the JavaScript the button is connected to, which contacts our server through HTTP at “/</a:t>
            </a:r>
            <a:r>
              <a:rPr lang="en-US" dirty="0" err="1" smtClean="0"/>
              <a:t>refreshEntries</a:t>
            </a:r>
            <a:r>
              <a:rPr lang="en-US" dirty="0" smtClean="0"/>
              <a:t>”, asking for data in the form of JSON (a way of representing data)</a:t>
            </a:r>
          </a:p>
        </p:txBody>
      </p:sp>
    </p:spTree>
    <p:extLst>
      <p:ext uri="{BB962C8B-B14F-4D97-AF65-F5344CB8AC3E}">
        <p14:creationId xmlns:p14="http://schemas.microsoft.com/office/powerpoint/2010/main" val="3052963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up the AJAX request on both ends</a:t>
            </a:r>
            <a:endParaRPr lang="en-US" dirty="0"/>
          </a:p>
        </p:txBody>
      </p:sp>
    </p:spTree>
    <p:extLst>
      <p:ext uri="{BB962C8B-B14F-4D97-AF65-F5344CB8AC3E}">
        <p14:creationId xmlns:p14="http://schemas.microsoft.com/office/powerpoint/2010/main" val="42637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ScottyLabs</a:t>
            </a:r>
            <a:endParaRPr lang="en-US" dirty="0"/>
          </a:p>
        </p:txBody>
      </p:sp>
      <p:sp>
        <p:nvSpPr>
          <p:cNvPr id="4" name="TextBox 3"/>
          <p:cNvSpPr txBox="1"/>
          <p:nvPr/>
        </p:nvSpPr>
        <p:spPr>
          <a:xfrm>
            <a:off x="838200" y="1406106"/>
            <a:ext cx="4855234" cy="2078965"/>
          </a:xfrm>
          <a:prstGeom prst="rect">
            <a:avLst/>
          </a:prstGeom>
          <a:noFill/>
        </p:spPr>
        <p:txBody>
          <a:bodyPr wrap="square" rtlCol="0">
            <a:spAutoFit/>
          </a:bodyPr>
          <a:lstStyle/>
          <a:p>
            <a:r>
              <a:rPr lang="en-US" dirty="0" err="1" smtClean="0"/>
              <a:t>ScottyLabs</a:t>
            </a:r>
            <a:r>
              <a:rPr lang="en-US" dirty="0" smtClean="0"/>
              <a:t> is a student organization at Carnegie Mellon University. We organize educational events to help people learn how to make things, host events to give students the opportunity to work on projects outside of class, and develop applications and services for the campus community. </a:t>
            </a:r>
            <a:endParaRPr lang="en-US" dirty="0"/>
          </a:p>
        </p:txBody>
      </p:sp>
      <p:pic>
        <p:nvPicPr>
          <p:cNvPr id="6" name="Picture 5"/>
          <p:cNvPicPr>
            <a:picLocks noChangeAspect="1"/>
          </p:cNvPicPr>
          <p:nvPr/>
        </p:nvPicPr>
        <p:blipFill>
          <a:blip r:embed="rId2"/>
          <a:stretch>
            <a:fillRect/>
          </a:stretch>
        </p:blipFill>
        <p:spPr>
          <a:xfrm>
            <a:off x="6096000" y="621550"/>
            <a:ext cx="4295775" cy="3648075"/>
          </a:xfrm>
          <a:prstGeom prst="rect">
            <a:avLst/>
          </a:prstGeom>
        </p:spPr>
      </p:pic>
    </p:spTree>
    <p:extLst>
      <p:ext uri="{BB962C8B-B14F-4D97-AF65-F5344CB8AC3E}">
        <p14:creationId xmlns:p14="http://schemas.microsoft.com/office/powerpoint/2010/main" val="3752713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making?</a:t>
            </a:r>
            <a:endParaRPr lang="en-US" dirty="0"/>
          </a:p>
        </p:txBody>
      </p:sp>
      <p:sp>
        <p:nvSpPr>
          <p:cNvPr id="3" name="Content Placeholder 2"/>
          <p:cNvSpPr>
            <a:spLocks noGrp="1"/>
          </p:cNvSpPr>
          <p:nvPr>
            <p:ph idx="1"/>
          </p:nvPr>
        </p:nvSpPr>
        <p:spPr/>
        <p:txBody>
          <a:bodyPr/>
          <a:lstStyle/>
          <a:p>
            <a:r>
              <a:rPr lang="en-US" dirty="0"/>
              <a:t>c</a:t>
            </a:r>
            <a:r>
              <a:rPr lang="en-US" dirty="0" smtClean="0"/>
              <a:t>rashdevblog.herokuapp.com</a:t>
            </a:r>
            <a:endParaRPr lang="en-US" dirty="0"/>
          </a:p>
        </p:txBody>
      </p:sp>
    </p:spTree>
    <p:extLst>
      <p:ext uri="{BB962C8B-B14F-4D97-AF65-F5344CB8AC3E}">
        <p14:creationId xmlns:p14="http://schemas.microsoft.com/office/powerpoint/2010/main" val="554987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“Packaged Apps”         vs            Web Apps</a:t>
            </a:r>
            <a:endParaRPr lang="en-US" dirty="0"/>
          </a:p>
        </p:txBody>
      </p:sp>
      <p:sp>
        <p:nvSpPr>
          <p:cNvPr id="4" name="TextBox 3"/>
          <p:cNvSpPr txBox="1"/>
          <p:nvPr/>
        </p:nvSpPr>
        <p:spPr>
          <a:xfrm>
            <a:off x="140197" y="2607370"/>
            <a:ext cx="2885941" cy="2031325"/>
          </a:xfrm>
          <a:prstGeom prst="rect">
            <a:avLst/>
          </a:prstGeom>
          <a:noFill/>
        </p:spPr>
        <p:txBody>
          <a:bodyPr wrap="square" rtlCol="0">
            <a:spAutoFit/>
          </a:bodyPr>
          <a:lstStyle/>
          <a:p>
            <a:r>
              <a:rPr lang="en-US" dirty="0" smtClean="0"/>
              <a:t>#include &lt;</a:t>
            </a:r>
            <a:r>
              <a:rPr lang="en-US" dirty="0" err="1" smtClean="0"/>
              <a:t>stdio.h</a:t>
            </a:r>
            <a:r>
              <a:rPr lang="en-US" dirty="0" smtClean="0"/>
              <a:t>&gt;</a:t>
            </a:r>
          </a:p>
          <a:p>
            <a:endParaRPr lang="en-US" dirty="0"/>
          </a:p>
          <a:p>
            <a:r>
              <a:rPr lang="en-US" dirty="0" err="1" smtClean="0"/>
              <a:t>int</a:t>
            </a:r>
            <a:r>
              <a:rPr lang="en-US" dirty="0" smtClean="0"/>
              <a:t> main()</a:t>
            </a:r>
          </a:p>
          <a:p>
            <a:r>
              <a:rPr lang="en-US" dirty="0" smtClean="0"/>
              <a:t>{</a:t>
            </a:r>
          </a:p>
          <a:p>
            <a:r>
              <a:rPr lang="en-US" dirty="0" smtClean="0"/>
              <a:t>     </a:t>
            </a:r>
            <a:r>
              <a:rPr lang="en-US" dirty="0" err="1" smtClean="0"/>
              <a:t>printf</a:t>
            </a:r>
            <a:r>
              <a:rPr lang="en-US" dirty="0" smtClean="0"/>
              <a:t>(“Hello World!\n”);</a:t>
            </a:r>
          </a:p>
          <a:p>
            <a:r>
              <a:rPr lang="en-US" dirty="0" smtClean="0"/>
              <a:t>     return 0;</a:t>
            </a:r>
          </a:p>
          <a:p>
            <a:r>
              <a:rPr lang="en-US" dirty="0"/>
              <a:t>}</a:t>
            </a:r>
          </a:p>
        </p:txBody>
      </p:sp>
      <p:pic>
        <p:nvPicPr>
          <p:cNvPr id="5" name="Picture 4"/>
          <p:cNvPicPr>
            <a:picLocks noChangeAspect="1"/>
          </p:cNvPicPr>
          <p:nvPr/>
        </p:nvPicPr>
        <p:blipFill>
          <a:blip r:embed="rId2"/>
          <a:stretch>
            <a:fillRect/>
          </a:stretch>
        </p:blipFill>
        <p:spPr>
          <a:xfrm>
            <a:off x="2962458" y="1479608"/>
            <a:ext cx="2945185" cy="2263794"/>
          </a:xfrm>
          <a:prstGeom prst="rect">
            <a:avLst/>
          </a:prstGeom>
        </p:spPr>
      </p:pic>
      <p:pic>
        <p:nvPicPr>
          <p:cNvPr id="6" name="Picture 5"/>
          <p:cNvPicPr>
            <a:picLocks noChangeAspect="1"/>
          </p:cNvPicPr>
          <p:nvPr/>
        </p:nvPicPr>
        <p:blipFill>
          <a:blip r:embed="rId3"/>
          <a:stretch>
            <a:fillRect/>
          </a:stretch>
        </p:blipFill>
        <p:spPr>
          <a:xfrm>
            <a:off x="140197" y="5005753"/>
            <a:ext cx="3010618" cy="1687269"/>
          </a:xfrm>
          <a:prstGeom prst="rect">
            <a:avLst/>
          </a:prstGeom>
        </p:spPr>
      </p:pic>
      <p:pic>
        <p:nvPicPr>
          <p:cNvPr id="9" name="Picture 8"/>
          <p:cNvPicPr>
            <a:picLocks noChangeAspect="1"/>
          </p:cNvPicPr>
          <p:nvPr/>
        </p:nvPicPr>
        <p:blipFill>
          <a:blip r:embed="rId4"/>
          <a:stretch>
            <a:fillRect/>
          </a:stretch>
        </p:blipFill>
        <p:spPr>
          <a:xfrm>
            <a:off x="7118679" y="1746485"/>
            <a:ext cx="4562475" cy="714375"/>
          </a:xfrm>
          <a:prstGeom prst="rect">
            <a:avLst/>
          </a:prstGeom>
        </p:spPr>
      </p:pic>
      <p:pic>
        <p:nvPicPr>
          <p:cNvPr id="10" name="Picture 9"/>
          <p:cNvPicPr>
            <a:picLocks noChangeAspect="1"/>
          </p:cNvPicPr>
          <p:nvPr/>
        </p:nvPicPr>
        <p:blipFill>
          <a:blip r:embed="rId5"/>
          <a:stretch>
            <a:fillRect/>
          </a:stretch>
        </p:blipFill>
        <p:spPr>
          <a:xfrm>
            <a:off x="7693864" y="2860465"/>
            <a:ext cx="3067050" cy="1171575"/>
          </a:xfrm>
          <a:prstGeom prst="rect">
            <a:avLst/>
          </a:prstGeom>
        </p:spPr>
      </p:pic>
      <p:pic>
        <p:nvPicPr>
          <p:cNvPr id="11" name="Picture 10"/>
          <p:cNvPicPr>
            <a:picLocks noChangeAspect="1"/>
          </p:cNvPicPr>
          <p:nvPr/>
        </p:nvPicPr>
        <p:blipFill>
          <a:blip r:embed="rId6"/>
          <a:stretch>
            <a:fillRect/>
          </a:stretch>
        </p:blipFill>
        <p:spPr>
          <a:xfrm>
            <a:off x="6055743" y="4391676"/>
            <a:ext cx="6003985" cy="2037407"/>
          </a:xfrm>
          <a:prstGeom prst="rect">
            <a:avLst/>
          </a:prstGeom>
        </p:spPr>
      </p:pic>
      <p:cxnSp>
        <p:nvCxnSpPr>
          <p:cNvPr id="13" name="Straight Connector 12"/>
          <p:cNvCxnSpPr/>
          <p:nvPr/>
        </p:nvCxnSpPr>
        <p:spPr>
          <a:xfrm flipH="1">
            <a:off x="5201728" y="1380226"/>
            <a:ext cx="1509623" cy="5374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104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 “packaged” application works</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05520" y="4544094"/>
            <a:ext cx="1708099" cy="182422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0197" y="1575878"/>
            <a:ext cx="1018744" cy="1248214"/>
          </a:xfrm>
          <a:prstGeom prst="rect">
            <a:avLst/>
          </a:prstGeom>
        </p:spPr>
      </p:pic>
      <p:sp>
        <p:nvSpPr>
          <p:cNvPr id="7" name="TextBox 6"/>
          <p:cNvSpPr txBox="1"/>
          <p:nvPr/>
        </p:nvSpPr>
        <p:spPr>
          <a:xfrm>
            <a:off x="3347047" y="3090778"/>
            <a:ext cx="1388853" cy="1200329"/>
          </a:xfrm>
          <a:prstGeom prst="rect">
            <a:avLst/>
          </a:prstGeom>
          <a:noFill/>
        </p:spPr>
        <p:txBody>
          <a:bodyPr wrap="square" rtlCol="0">
            <a:spAutoFit/>
          </a:bodyPr>
          <a:lstStyle/>
          <a:p>
            <a:pPr algn="ctr"/>
            <a:r>
              <a:rPr lang="en-US" dirty="0" smtClean="0"/>
              <a:t>User enters “289+35” into calculator</a:t>
            </a:r>
            <a:endParaRPr lang="en-US" dirty="0"/>
          </a:p>
        </p:txBody>
      </p:sp>
      <p:cxnSp>
        <p:nvCxnSpPr>
          <p:cNvPr id="9" name="Curved Connector 8"/>
          <p:cNvCxnSpPr>
            <a:stCxn id="6" idx="1"/>
            <a:endCxn id="5" idx="1"/>
          </p:cNvCxnSpPr>
          <p:nvPr/>
        </p:nvCxnSpPr>
        <p:spPr>
          <a:xfrm rot="10800000" flipV="1">
            <a:off x="4905521" y="2199984"/>
            <a:ext cx="344677" cy="3256223"/>
          </a:xfrm>
          <a:prstGeom prst="curvedConnector3">
            <a:avLst>
              <a:gd name="adj1" fmla="val 166323"/>
            </a:avLst>
          </a:prstGeom>
          <a:ln>
            <a:tailEnd type="triangle"/>
          </a:ln>
        </p:spPr>
        <p:style>
          <a:lnRef idx="3">
            <a:schemeClr val="dk1"/>
          </a:lnRef>
          <a:fillRef idx="0">
            <a:schemeClr val="dk1"/>
          </a:fillRef>
          <a:effectRef idx="2">
            <a:schemeClr val="dk1"/>
          </a:effectRef>
          <a:fontRef idx="minor">
            <a:schemeClr val="tx1"/>
          </a:fontRef>
        </p:style>
      </p:cxnSp>
      <p:cxnSp>
        <p:nvCxnSpPr>
          <p:cNvPr id="10" name="Curved Connector 9"/>
          <p:cNvCxnSpPr>
            <a:stCxn id="5" idx="3"/>
            <a:endCxn id="6" idx="3"/>
          </p:cNvCxnSpPr>
          <p:nvPr/>
        </p:nvCxnSpPr>
        <p:spPr>
          <a:xfrm flipH="1" flipV="1">
            <a:off x="6268941" y="2199985"/>
            <a:ext cx="344678" cy="3256223"/>
          </a:xfrm>
          <a:prstGeom prst="curvedConnector3">
            <a:avLst>
              <a:gd name="adj1" fmla="val -66323"/>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6883883" y="3090778"/>
            <a:ext cx="1587260" cy="646331"/>
          </a:xfrm>
          <a:prstGeom prst="rect">
            <a:avLst/>
          </a:prstGeom>
          <a:noFill/>
        </p:spPr>
        <p:txBody>
          <a:bodyPr wrap="square" rtlCol="0">
            <a:spAutoFit/>
          </a:bodyPr>
          <a:lstStyle/>
          <a:p>
            <a:pPr algn="ctr"/>
            <a:r>
              <a:rPr lang="en-US" dirty="0" smtClean="0"/>
              <a:t>Calculator returns “324”</a:t>
            </a:r>
            <a:endParaRPr lang="en-US" dirty="0"/>
          </a:p>
        </p:txBody>
      </p:sp>
      <p:sp>
        <p:nvSpPr>
          <p:cNvPr id="16" name="TextBox 15"/>
          <p:cNvSpPr txBox="1"/>
          <p:nvPr/>
        </p:nvSpPr>
        <p:spPr>
          <a:xfrm>
            <a:off x="4356340" y="6368322"/>
            <a:ext cx="3243531" cy="369332"/>
          </a:xfrm>
          <a:prstGeom prst="rect">
            <a:avLst/>
          </a:prstGeom>
          <a:noFill/>
        </p:spPr>
        <p:txBody>
          <a:bodyPr wrap="square" rtlCol="0">
            <a:spAutoFit/>
          </a:bodyPr>
          <a:lstStyle/>
          <a:p>
            <a:pPr algn="ctr"/>
            <a:r>
              <a:rPr lang="en-US" dirty="0" smtClean="0"/>
              <a:t>Calculator computes “289+35”</a:t>
            </a:r>
            <a:endParaRPr lang="en-US" dirty="0"/>
          </a:p>
        </p:txBody>
      </p:sp>
    </p:spTree>
    <p:extLst>
      <p:ext uri="{BB962C8B-B14F-4D97-AF65-F5344CB8AC3E}">
        <p14:creationId xmlns:p14="http://schemas.microsoft.com/office/powerpoint/2010/main" val="1391147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 web application works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793" y="1690688"/>
            <a:ext cx="1018744" cy="124821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47655" y="4181783"/>
            <a:ext cx="1708099" cy="182422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0592" y="1690688"/>
            <a:ext cx="1743968" cy="3450565"/>
          </a:xfrm>
          <a:prstGeom prst="rect">
            <a:avLst/>
          </a:prstGeom>
        </p:spPr>
      </p:pic>
      <p:sp>
        <p:nvSpPr>
          <p:cNvPr id="7" name="TextBox 6"/>
          <p:cNvSpPr txBox="1"/>
          <p:nvPr/>
        </p:nvSpPr>
        <p:spPr>
          <a:xfrm>
            <a:off x="383213" y="3664300"/>
            <a:ext cx="2042028" cy="1200329"/>
          </a:xfrm>
          <a:prstGeom prst="rect">
            <a:avLst/>
          </a:prstGeom>
          <a:noFill/>
        </p:spPr>
        <p:txBody>
          <a:bodyPr wrap="square" rtlCol="0">
            <a:spAutoFit/>
          </a:bodyPr>
          <a:lstStyle/>
          <a:p>
            <a:pPr algn="ctr"/>
            <a:r>
              <a:rPr lang="en-US" dirty="0" smtClean="0"/>
              <a:t>User enters “289+35” into Firefox displaying </a:t>
            </a:r>
            <a:r>
              <a:rPr lang="en-US" dirty="0" err="1" smtClean="0"/>
              <a:t>WolframAlpha</a:t>
            </a:r>
            <a:endParaRPr lang="en-US" dirty="0"/>
          </a:p>
        </p:txBody>
      </p:sp>
      <p:cxnSp>
        <p:nvCxnSpPr>
          <p:cNvPr id="8" name="Curved Connector 7"/>
          <p:cNvCxnSpPr>
            <a:stCxn id="4" idx="2"/>
          </p:cNvCxnSpPr>
          <p:nvPr/>
        </p:nvCxnSpPr>
        <p:spPr>
          <a:xfrm rot="16200000" flipH="1">
            <a:off x="1869141" y="2843926"/>
            <a:ext cx="1658980" cy="1848932"/>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8883565" y="1321356"/>
            <a:ext cx="3140016" cy="369332"/>
          </a:xfrm>
          <a:prstGeom prst="rect">
            <a:avLst/>
          </a:prstGeom>
          <a:noFill/>
        </p:spPr>
        <p:txBody>
          <a:bodyPr wrap="square" rtlCol="0">
            <a:spAutoFit/>
          </a:bodyPr>
          <a:lstStyle/>
          <a:p>
            <a:r>
              <a:rPr lang="en-US" dirty="0" err="1" smtClean="0"/>
              <a:t>WolframAlpha</a:t>
            </a:r>
            <a:r>
              <a:rPr lang="en-US" dirty="0" smtClean="0"/>
              <a:t> Server</a:t>
            </a:r>
            <a:endParaRPr lang="en-US" dirty="0"/>
          </a:p>
        </p:txBody>
      </p:sp>
      <p:cxnSp>
        <p:nvCxnSpPr>
          <p:cNvPr id="15" name="Curved Connector 14"/>
          <p:cNvCxnSpPr/>
          <p:nvPr/>
        </p:nvCxnSpPr>
        <p:spPr>
          <a:xfrm flipV="1">
            <a:off x="5313872" y="4597883"/>
            <a:ext cx="4708704" cy="496014"/>
          </a:xfrm>
          <a:prstGeom prst="curvedConnector3">
            <a:avLst>
              <a:gd name="adj1" fmla="val 99281"/>
            </a:avLst>
          </a:prstGeom>
          <a:ln>
            <a:tailEnd type="triangle"/>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6633713" y="5141253"/>
            <a:ext cx="2579298" cy="1200329"/>
          </a:xfrm>
          <a:prstGeom prst="rect">
            <a:avLst/>
          </a:prstGeom>
          <a:noFill/>
        </p:spPr>
        <p:txBody>
          <a:bodyPr wrap="square" rtlCol="0">
            <a:spAutoFit/>
          </a:bodyPr>
          <a:lstStyle/>
          <a:p>
            <a:r>
              <a:rPr lang="en-US" dirty="0" smtClean="0"/>
              <a:t>Firefox contacts the </a:t>
            </a:r>
            <a:r>
              <a:rPr lang="en-US" dirty="0" err="1" smtClean="0"/>
              <a:t>WolframAlpha</a:t>
            </a:r>
            <a:r>
              <a:rPr lang="en-US" dirty="0" smtClean="0"/>
              <a:t> server through HTTP, asking what “289+35” is</a:t>
            </a:r>
            <a:endParaRPr lang="en-US" dirty="0"/>
          </a:p>
        </p:txBody>
      </p:sp>
      <p:cxnSp>
        <p:nvCxnSpPr>
          <p:cNvPr id="26" name="Curved Connector 25"/>
          <p:cNvCxnSpPr/>
          <p:nvPr/>
        </p:nvCxnSpPr>
        <p:spPr>
          <a:xfrm rot="10800000" flipV="1">
            <a:off x="5313872" y="2314795"/>
            <a:ext cx="3836720" cy="1866988"/>
          </a:xfrm>
          <a:prstGeom prst="curvedConnector3">
            <a:avLst>
              <a:gd name="adj1" fmla="val 87773"/>
            </a:avLst>
          </a:prstGeom>
          <a:ln>
            <a:tailEnd type="triangle"/>
          </a:ln>
        </p:spPr>
        <p:style>
          <a:lnRef idx="3">
            <a:schemeClr val="dk1"/>
          </a:lnRef>
          <a:fillRef idx="0">
            <a:schemeClr val="dk1"/>
          </a:fillRef>
          <a:effectRef idx="2">
            <a:schemeClr val="dk1"/>
          </a:effectRef>
          <a:fontRef idx="minor">
            <a:schemeClr val="tx1"/>
          </a:fontRef>
        </p:style>
      </p:cxnSp>
      <p:sp>
        <p:nvSpPr>
          <p:cNvPr id="30" name="TextBox 29"/>
          <p:cNvSpPr txBox="1"/>
          <p:nvPr/>
        </p:nvSpPr>
        <p:spPr>
          <a:xfrm>
            <a:off x="5978107" y="2938901"/>
            <a:ext cx="2713245" cy="1200329"/>
          </a:xfrm>
          <a:prstGeom prst="rect">
            <a:avLst/>
          </a:prstGeom>
          <a:noFill/>
        </p:spPr>
        <p:txBody>
          <a:bodyPr wrap="square" rtlCol="0">
            <a:spAutoFit/>
          </a:bodyPr>
          <a:lstStyle/>
          <a:p>
            <a:r>
              <a:rPr lang="en-US" dirty="0" err="1" smtClean="0"/>
              <a:t>WolframAlpha</a:t>
            </a:r>
            <a:r>
              <a:rPr lang="en-US" dirty="0" smtClean="0"/>
              <a:t> responds through HTTP with some HTML that has the answer, ”324”</a:t>
            </a:r>
            <a:endParaRPr lang="en-US" dirty="0"/>
          </a:p>
        </p:txBody>
      </p:sp>
      <p:cxnSp>
        <p:nvCxnSpPr>
          <p:cNvPr id="31" name="Curved Connector 30"/>
          <p:cNvCxnSpPr/>
          <p:nvPr/>
        </p:nvCxnSpPr>
        <p:spPr>
          <a:xfrm rot="10800000">
            <a:off x="2283538" y="2569467"/>
            <a:ext cx="1798801" cy="1465673"/>
          </a:xfrm>
          <a:prstGeom prst="curvedConnector3">
            <a:avLst>
              <a:gd name="adj1" fmla="val 49520"/>
            </a:avLst>
          </a:prstGeom>
          <a:ln>
            <a:tailEnd type="triangle"/>
          </a:ln>
        </p:spPr>
        <p:style>
          <a:lnRef idx="3">
            <a:schemeClr val="dk1"/>
          </a:lnRef>
          <a:fillRef idx="0">
            <a:schemeClr val="dk1"/>
          </a:fillRef>
          <a:effectRef idx="2">
            <a:schemeClr val="dk1"/>
          </a:effectRef>
          <a:fontRef idx="minor">
            <a:schemeClr val="tx1"/>
          </a:fontRef>
        </p:style>
      </p:cxnSp>
      <p:sp>
        <p:nvSpPr>
          <p:cNvPr id="35" name="TextBox 34"/>
          <p:cNvSpPr txBox="1"/>
          <p:nvPr/>
        </p:nvSpPr>
        <p:spPr>
          <a:xfrm>
            <a:off x="2872595" y="1932317"/>
            <a:ext cx="2228487" cy="1200329"/>
          </a:xfrm>
          <a:prstGeom prst="rect">
            <a:avLst/>
          </a:prstGeom>
          <a:noFill/>
        </p:spPr>
        <p:txBody>
          <a:bodyPr wrap="square" rtlCol="0">
            <a:spAutoFit/>
          </a:bodyPr>
          <a:lstStyle/>
          <a:p>
            <a:pPr algn="ctr"/>
            <a:r>
              <a:rPr lang="en-US" dirty="0" smtClean="0"/>
              <a:t>Firefox renders the HTML as a webpage, where the user sees “324” </a:t>
            </a:r>
            <a:endParaRPr lang="en-US" dirty="0"/>
          </a:p>
        </p:txBody>
      </p:sp>
    </p:spTree>
    <p:extLst>
      <p:ext uri="{BB962C8B-B14F-4D97-AF65-F5344CB8AC3E}">
        <p14:creationId xmlns:p14="http://schemas.microsoft.com/office/powerpoint/2010/main" val="29064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 server that says “Hello World”</a:t>
            </a:r>
            <a:endParaRPr lang="en-US" dirty="0"/>
          </a:p>
        </p:txBody>
      </p:sp>
      <p:sp>
        <p:nvSpPr>
          <p:cNvPr id="3" name="Content Placeholder 2"/>
          <p:cNvSpPr>
            <a:spLocks noGrp="1"/>
          </p:cNvSpPr>
          <p:nvPr>
            <p:ph idx="1"/>
          </p:nvPr>
        </p:nvSpPr>
        <p:spPr>
          <a:xfrm>
            <a:off x="940280" y="1406105"/>
            <a:ext cx="10396268" cy="4788110"/>
          </a:xfrm>
        </p:spPr>
        <p:txBody>
          <a:bodyPr>
            <a:normAutofit fontScale="77500" lnSpcReduction="20000"/>
          </a:bodyPr>
          <a:lstStyle/>
          <a:p>
            <a:pPr marL="0" indent="0">
              <a:buNone/>
            </a:pPr>
            <a:r>
              <a:rPr lang="en-US" dirty="0" smtClean="0"/>
              <a:t>SSH into Andrew Linux, and enter the following in a suitable directory:</a:t>
            </a:r>
          </a:p>
          <a:p>
            <a:r>
              <a:rPr lang="en-US" dirty="0" err="1" smtClean="0"/>
              <a:t>git</a:t>
            </a:r>
            <a:r>
              <a:rPr lang="en-US" dirty="0" smtClean="0"/>
              <a:t> clone https://github.com/anbenson/crashdevblog-resources.git</a:t>
            </a:r>
          </a:p>
          <a:p>
            <a:r>
              <a:rPr lang="en-US" dirty="0" smtClean="0"/>
              <a:t>cd </a:t>
            </a:r>
            <a:r>
              <a:rPr lang="en-US" dirty="0" err="1" smtClean="0"/>
              <a:t>crashdevblog</a:t>
            </a:r>
            <a:r>
              <a:rPr lang="en-US" dirty="0" smtClean="0"/>
              <a:t>-resources</a:t>
            </a:r>
          </a:p>
          <a:p>
            <a:r>
              <a:rPr lang="en-US" dirty="0" smtClean="0"/>
              <a:t>curl -O https://pypi.python.org/packages/source/v/virtualenv/virtualenv-1.11.6.tar.gz</a:t>
            </a:r>
          </a:p>
          <a:p>
            <a:r>
              <a:rPr lang="en-US" dirty="0" smtClean="0"/>
              <a:t>tar -</a:t>
            </a:r>
            <a:r>
              <a:rPr lang="en-US" dirty="0" err="1" smtClean="0"/>
              <a:t>xzvf</a:t>
            </a:r>
            <a:r>
              <a:rPr lang="en-US" dirty="0" smtClean="0"/>
              <a:t> virtualenv-1.11.6.tar.gz</a:t>
            </a:r>
          </a:p>
          <a:p>
            <a:r>
              <a:rPr lang="en-US" dirty="0" smtClean="0"/>
              <a:t>python virtualenv-1.11.6/virtualenv.py </a:t>
            </a:r>
            <a:r>
              <a:rPr lang="en-US" dirty="0" err="1" smtClean="0"/>
              <a:t>venv</a:t>
            </a:r>
            <a:endParaRPr lang="en-US" dirty="0" smtClean="0"/>
          </a:p>
          <a:p>
            <a:r>
              <a:rPr lang="en-US" dirty="0" smtClean="0"/>
              <a:t>source </a:t>
            </a:r>
            <a:r>
              <a:rPr lang="en-US" dirty="0" err="1" smtClean="0"/>
              <a:t>venv</a:t>
            </a:r>
            <a:r>
              <a:rPr lang="en-US" dirty="0" smtClean="0"/>
              <a:t>/bin/activate</a:t>
            </a:r>
          </a:p>
          <a:p>
            <a:r>
              <a:rPr lang="en-US" dirty="0" smtClean="0"/>
              <a:t>pip install flask</a:t>
            </a:r>
          </a:p>
          <a:p>
            <a:r>
              <a:rPr lang="en-US" dirty="0" smtClean="0"/>
              <a:t>hostname</a:t>
            </a:r>
          </a:p>
          <a:p>
            <a:r>
              <a:rPr lang="en-US" dirty="0" smtClean="0"/>
              <a:t>python main.py</a:t>
            </a:r>
          </a:p>
          <a:p>
            <a:pPr marL="0" indent="0">
              <a:buNone/>
            </a:pPr>
            <a:r>
              <a:rPr lang="en-US" dirty="0" smtClean="0"/>
              <a:t>Now open a web browser, and enter the result of typing “hostname” followed by “:8080”. So if hostname returned “unix3.andrew.cmu.edu”, I would enter “unix3.andrew.cmu.edu:8080”. Some of you may have conflicting ports – I will come around to help you.</a:t>
            </a:r>
            <a:endParaRPr lang="en-US" dirty="0"/>
          </a:p>
        </p:txBody>
      </p:sp>
    </p:spTree>
    <p:extLst>
      <p:ext uri="{BB962C8B-B14F-4D97-AF65-F5344CB8AC3E}">
        <p14:creationId xmlns:p14="http://schemas.microsoft.com/office/powerpoint/2010/main" val="3879453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our primitive server works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793" y="1690688"/>
            <a:ext cx="1018744" cy="124821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47655" y="4181783"/>
            <a:ext cx="1708099" cy="182422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0592" y="1690688"/>
            <a:ext cx="1743968" cy="3450565"/>
          </a:xfrm>
          <a:prstGeom prst="rect">
            <a:avLst/>
          </a:prstGeom>
        </p:spPr>
      </p:pic>
      <p:cxnSp>
        <p:nvCxnSpPr>
          <p:cNvPr id="7" name="Curved Connector 6"/>
          <p:cNvCxnSpPr>
            <a:stCxn id="4" idx="2"/>
          </p:cNvCxnSpPr>
          <p:nvPr/>
        </p:nvCxnSpPr>
        <p:spPr>
          <a:xfrm rot="16200000" flipH="1">
            <a:off x="1869141" y="2843926"/>
            <a:ext cx="1658980" cy="1848932"/>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8" name="Curved Connector 7"/>
          <p:cNvCxnSpPr/>
          <p:nvPr/>
        </p:nvCxnSpPr>
        <p:spPr>
          <a:xfrm flipV="1">
            <a:off x="5313872" y="4597883"/>
            <a:ext cx="4708704" cy="496014"/>
          </a:xfrm>
          <a:prstGeom prst="curvedConnector3">
            <a:avLst>
              <a:gd name="adj1" fmla="val 9928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6228912" y="5141253"/>
            <a:ext cx="3622454" cy="923330"/>
          </a:xfrm>
          <a:prstGeom prst="rect">
            <a:avLst/>
          </a:prstGeom>
          <a:noFill/>
        </p:spPr>
        <p:txBody>
          <a:bodyPr wrap="square" rtlCol="0">
            <a:spAutoFit/>
          </a:bodyPr>
          <a:lstStyle/>
          <a:p>
            <a:r>
              <a:rPr lang="en-US" dirty="0" smtClean="0"/>
              <a:t>Firefox contacts our server through HTTP, asking for the home page:</a:t>
            </a:r>
          </a:p>
          <a:p>
            <a:r>
              <a:rPr lang="en-US" dirty="0" smtClean="0"/>
              <a:t>GET / HTTP/1.1</a:t>
            </a:r>
            <a:endParaRPr lang="en-US" dirty="0"/>
          </a:p>
        </p:txBody>
      </p:sp>
      <p:cxnSp>
        <p:nvCxnSpPr>
          <p:cNvPr id="10" name="Curved Connector 9"/>
          <p:cNvCxnSpPr/>
          <p:nvPr/>
        </p:nvCxnSpPr>
        <p:spPr>
          <a:xfrm rot="10800000" flipV="1">
            <a:off x="5313872" y="2314795"/>
            <a:ext cx="3836720" cy="1866988"/>
          </a:xfrm>
          <a:prstGeom prst="curvedConnector3">
            <a:avLst>
              <a:gd name="adj1" fmla="val 87773"/>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5978107" y="2938901"/>
            <a:ext cx="2713245" cy="923330"/>
          </a:xfrm>
          <a:prstGeom prst="rect">
            <a:avLst/>
          </a:prstGeom>
          <a:noFill/>
        </p:spPr>
        <p:txBody>
          <a:bodyPr wrap="square" rtlCol="0">
            <a:spAutoFit/>
          </a:bodyPr>
          <a:lstStyle/>
          <a:p>
            <a:r>
              <a:rPr lang="en-US" dirty="0" smtClean="0"/>
              <a:t>Our server responds through HTTP with “Hello World”</a:t>
            </a:r>
            <a:endParaRPr lang="en-US" dirty="0"/>
          </a:p>
        </p:txBody>
      </p:sp>
      <p:cxnSp>
        <p:nvCxnSpPr>
          <p:cNvPr id="12" name="Curved Connector 11"/>
          <p:cNvCxnSpPr/>
          <p:nvPr/>
        </p:nvCxnSpPr>
        <p:spPr>
          <a:xfrm rot="10800000">
            <a:off x="2283538" y="2569467"/>
            <a:ext cx="1798801" cy="1465673"/>
          </a:xfrm>
          <a:prstGeom prst="curvedConnector3">
            <a:avLst>
              <a:gd name="adj1" fmla="val 49520"/>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2872595" y="1932317"/>
            <a:ext cx="2228487" cy="923330"/>
          </a:xfrm>
          <a:prstGeom prst="rect">
            <a:avLst/>
          </a:prstGeom>
          <a:noFill/>
        </p:spPr>
        <p:txBody>
          <a:bodyPr wrap="square" rtlCol="0">
            <a:spAutoFit/>
          </a:bodyPr>
          <a:lstStyle/>
          <a:p>
            <a:pPr algn="ctr"/>
            <a:r>
              <a:rPr lang="en-US" dirty="0" smtClean="0"/>
              <a:t>Firefox renders the “Hello World”, where you see it.</a:t>
            </a:r>
            <a:endParaRPr lang="en-US" dirty="0"/>
          </a:p>
        </p:txBody>
      </p:sp>
      <p:sp>
        <p:nvSpPr>
          <p:cNvPr id="14" name="TextBox 13"/>
          <p:cNvSpPr txBox="1"/>
          <p:nvPr/>
        </p:nvSpPr>
        <p:spPr>
          <a:xfrm>
            <a:off x="332470" y="3769709"/>
            <a:ext cx="2042028" cy="646331"/>
          </a:xfrm>
          <a:prstGeom prst="rect">
            <a:avLst/>
          </a:prstGeom>
          <a:noFill/>
        </p:spPr>
        <p:txBody>
          <a:bodyPr wrap="square" rtlCol="0">
            <a:spAutoFit/>
          </a:bodyPr>
          <a:lstStyle/>
          <a:p>
            <a:pPr algn="ctr"/>
            <a:r>
              <a:rPr lang="en-US" dirty="0" smtClean="0"/>
              <a:t>User goes to our website</a:t>
            </a:r>
            <a:endParaRPr lang="en-US" dirty="0"/>
          </a:p>
        </p:txBody>
      </p:sp>
      <p:sp>
        <p:nvSpPr>
          <p:cNvPr id="15" name="TextBox 14"/>
          <p:cNvSpPr txBox="1"/>
          <p:nvPr/>
        </p:nvSpPr>
        <p:spPr>
          <a:xfrm>
            <a:off x="8540271" y="1368712"/>
            <a:ext cx="2872596" cy="369332"/>
          </a:xfrm>
          <a:prstGeom prst="rect">
            <a:avLst/>
          </a:prstGeom>
          <a:noFill/>
        </p:spPr>
        <p:txBody>
          <a:bodyPr wrap="square" rtlCol="0">
            <a:spAutoFit/>
          </a:bodyPr>
          <a:lstStyle/>
          <a:p>
            <a:pPr algn="ctr"/>
            <a:r>
              <a:rPr lang="en-US" dirty="0" smtClean="0"/>
              <a:t>Our Server</a:t>
            </a:r>
            <a:endParaRPr lang="en-US" dirty="0"/>
          </a:p>
        </p:txBody>
      </p:sp>
    </p:spTree>
    <p:extLst>
      <p:ext uri="{BB962C8B-B14F-4D97-AF65-F5344CB8AC3E}">
        <p14:creationId xmlns:p14="http://schemas.microsoft.com/office/powerpoint/2010/main" val="202277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webpages instead of plain text</a:t>
            </a:r>
            <a:endParaRPr lang="en-US" dirty="0"/>
          </a:p>
        </p:txBody>
      </p:sp>
      <p:sp>
        <p:nvSpPr>
          <p:cNvPr id="4" name="TextBox 3"/>
          <p:cNvSpPr txBox="1"/>
          <p:nvPr/>
        </p:nvSpPr>
        <p:spPr>
          <a:xfrm>
            <a:off x="1328468" y="2234242"/>
            <a:ext cx="8022566" cy="523220"/>
          </a:xfrm>
          <a:prstGeom prst="rect">
            <a:avLst/>
          </a:prstGeom>
          <a:noFill/>
        </p:spPr>
        <p:txBody>
          <a:bodyPr wrap="square" rtlCol="0">
            <a:spAutoFit/>
          </a:bodyPr>
          <a:lstStyle/>
          <a:p>
            <a:r>
              <a:rPr lang="en-US" sz="2800" dirty="0" smtClean="0"/>
              <a:t>Exercise: Create handlers for “/about” and “/create”.</a:t>
            </a:r>
            <a:endParaRPr lang="en-US" sz="2800" dirty="0"/>
          </a:p>
        </p:txBody>
      </p:sp>
    </p:spTree>
    <p:extLst>
      <p:ext uri="{BB962C8B-B14F-4D97-AF65-F5344CB8AC3E}">
        <p14:creationId xmlns:p14="http://schemas.microsoft.com/office/powerpoint/2010/main" val="1480976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547</Words>
  <Application>Microsoft Office PowerPoint</Application>
  <PresentationFormat>Widescreen</PresentationFormat>
  <Paragraphs>62</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Intro Web Applications</vt:lpstr>
      <vt:lpstr>ScottyLabs</vt:lpstr>
      <vt:lpstr>What are we making?</vt:lpstr>
      <vt:lpstr>“Packaged Apps”         vs            Web Apps</vt:lpstr>
      <vt:lpstr>How a “packaged” application works</vt:lpstr>
      <vt:lpstr>How a web application works</vt:lpstr>
      <vt:lpstr>Making a server that says “Hello World”</vt:lpstr>
      <vt:lpstr>How our primitive server works</vt:lpstr>
      <vt:lpstr>Rendering webpages instead of plain text</vt:lpstr>
      <vt:lpstr>Sending information to the server</vt:lpstr>
      <vt:lpstr>Putting blog posts in the database</vt:lpstr>
      <vt:lpstr>AJAX – Asynchronous JavaScript And XML</vt:lpstr>
      <vt:lpstr>Coding up the AJAX request on both ends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Web Applications</dc:title>
  <dc:creator>Andrew Benson</dc:creator>
  <cp:lastModifiedBy>Andrew Benson</cp:lastModifiedBy>
  <cp:revision>14</cp:revision>
  <dcterms:created xsi:type="dcterms:W3CDTF">2014-10-25T08:55:13Z</dcterms:created>
  <dcterms:modified xsi:type="dcterms:W3CDTF">2014-10-25T20:28:54Z</dcterms:modified>
</cp:coreProperties>
</file>