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8404800" cy="27432000"/>
  <p:notesSz cx="6858000" cy="9144000"/>
  <p:defaultTextStyle>
    <a:defPPr>
      <a:defRPr lang="en-US"/>
    </a:defPPr>
    <a:lvl1pPr marL="0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1pPr>
    <a:lvl2pPr marL="1580083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2pPr>
    <a:lvl3pPr marL="3160166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3pPr>
    <a:lvl4pPr marL="4740250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4pPr>
    <a:lvl5pPr marL="6320333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5pPr>
    <a:lvl6pPr marL="7900416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6pPr>
    <a:lvl7pPr marL="9480499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7pPr>
    <a:lvl8pPr marL="11060582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8pPr>
    <a:lvl9pPr marL="12640666" algn="l" defTabSz="3160166" rtl="0" eaLnBrk="1" latinLnBrk="0" hangingPunct="1">
      <a:defRPr sz="622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3636"/>
    <a:srgbClr val="FF1919"/>
    <a:srgbClr val="7CB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0" d="100"/>
          <a:sy n="20" d="100"/>
        </p:scale>
        <p:origin x="85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4489452"/>
            <a:ext cx="32644080" cy="9550400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14408152"/>
            <a:ext cx="28803600" cy="6623048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61E7-AC9D-437B-BB6E-F334D58C1B2A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4B81-CBCB-40A4-88E9-8B06CB5D9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89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61E7-AC9D-437B-BB6E-F334D58C1B2A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4B81-CBCB-40A4-88E9-8B06CB5D9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34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483437" y="1460500"/>
            <a:ext cx="8281035" cy="232473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0332" y="1460500"/>
            <a:ext cx="24363045" cy="232473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61E7-AC9D-437B-BB6E-F334D58C1B2A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4B81-CBCB-40A4-88E9-8B06CB5D9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64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61E7-AC9D-437B-BB6E-F334D58C1B2A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4B81-CBCB-40A4-88E9-8B06CB5D9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1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0330" y="6838958"/>
            <a:ext cx="33124140" cy="11410948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0330" y="18357858"/>
            <a:ext cx="33124140" cy="6000748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61E7-AC9D-437B-BB6E-F334D58C1B2A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4B81-CBCB-40A4-88E9-8B06CB5D9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7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40330" y="7302500"/>
            <a:ext cx="16322040" cy="17405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42430" y="7302500"/>
            <a:ext cx="16322040" cy="17405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61E7-AC9D-437B-BB6E-F334D58C1B2A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4B81-CBCB-40A4-88E9-8B06CB5D9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0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1460506"/>
            <a:ext cx="33124140" cy="53022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5336" y="6724652"/>
            <a:ext cx="16247028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5336" y="10020300"/>
            <a:ext cx="16247028" cy="14738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442432" y="6724652"/>
            <a:ext cx="16327042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442432" y="10020300"/>
            <a:ext cx="16327042" cy="14738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61E7-AC9D-437B-BB6E-F334D58C1B2A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4B81-CBCB-40A4-88E9-8B06CB5D9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84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61E7-AC9D-437B-BB6E-F334D58C1B2A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4B81-CBCB-40A4-88E9-8B06CB5D9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78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61E7-AC9D-437B-BB6E-F334D58C1B2A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4B81-CBCB-40A4-88E9-8B06CB5D9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3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1828800"/>
            <a:ext cx="12386548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7042" y="3949706"/>
            <a:ext cx="19442430" cy="19494500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8229600"/>
            <a:ext cx="12386548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61E7-AC9D-437B-BB6E-F334D58C1B2A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4B81-CBCB-40A4-88E9-8B06CB5D9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83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1828800"/>
            <a:ext cx="12386548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327042" y="3949706"/>
            <a:ext cx="19442430" cy="19494500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8229600"/>
            <a:ext cx="12386548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61E7-AC9D-437B-BB6E-F334D58C1B2A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4B81-CBCB-40A4-88E9-8B06CB5D9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52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0330" y="1460506"/>
            <a:ext cx="3312414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0330" y="7302500"/>
            <a:ext cx="3312414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40330" y="25425406"/>
            <a:ext cx="864108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D61E7-AC9D-437B-BB6E-F334D58C1B2A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21590" y="25425406"/>
            <a:ext cx="1296162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123390" y="25425406"/>
            <a:ext cx="864108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14B81-CBCB-40A4-88E9-8B06CB5D9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2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414528" y="357412"/>
            <a:ext cx="37646786" cy="5964551"/>
          </a:xfrm>
          <a:prstGeom prst="roundRect">
            <a:avLst/>
          </a:prstGeom>
          <a:solidFill>
            <a:srgbClr val="E2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84832" y="973984"/>
            <a:ext cx="342351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chemeClr val="bg1"/>
                </a:solidFill>
              </a:rPr>
              <a:t>A Domain-Specific Programming Language for Robots Based on Instruction Graphs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374368" y="2868178"/>
            <a:ext cx="9656064" cy="104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Andrew Benson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11328" y="4313324"/>
            <a:ext cx="12582144" cy="104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Advisor: Jonathan Aldrich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2911328" y="6364224"/>
            <a:ext cx="0" cy="2106777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5635557" y="6364224"/>
            <a:ext cx="0" cy="2106777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14528" y="6644640"/>
            <a:ext cx="12082272" cy="1603248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814" y="13195095"/>
            <a:ext cx="9316548" cy="621103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855302" y="7151128"/>
            <a:ext cx="93165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Introduction</a:t>
            </a:r>
            <a:endParaRPr lang="en-US" sz="6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43584" y="8488077"/>
            <a:ext cx="103510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Instruction graphs are a recently proposed data structure that encodes a sequence of pre-determined actions for a robot to perform [1]. </a:t>
            </a:r>
            <a:r>
              <a:rPr lang="en-US" sz="3600" dirty="0"/>
              <a:t>For example, in order for a robot to purchase coffee, a robot might move forward, looking for a barista </a:t>
            </a:r>
            <a:r>
              <a:rPr lang="en-US" sz="3600" dirty="0" smtClean="0"/>
              <a:t>every 5 </a:t>
            </a:r>
            <a:r>
              <a:rPr lang="en-US" sz="3600" dirty="0"/>
              <a:t>meters, then ask for a coffee once a barista is </a:t>
            </a:r>
            <a:r>
              <a:rPr lang="en-US" sz="3600" dirty="0" smtClean="0"/>
              <a:t>found. The corresponding instruction graph for this group of tasks can be seen below.</a:t>
            </a:r>
            <a:endParaRPr lang="en-US" sz="3600" dirty="0"/>
          </a:p>
          <a:p>
            <a:endParaRPr lang="en-US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1243584" y="19636671"/>
            <a:ext cx="103510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Each individual task or condition is considered a vertex in the instruction graph, and the possible tasks a robot could perform after a task are its neighbors in the graph.</a:t>
            </a:r>
            <a:endParaRPr lang="en-US" sz="3600" dirty="0"/>
          </a:p>
        </p:txBody>
      </p:sp>
      <p:sp>
        <p:nvSpPr>
          <p:cNvPr id="18" name="Rounded Rectangle 17"/>
          <p:cNvSpPr/>
          <p:nvPr/>
        </p:nvSpPr>
        <p:spPr>
          <a:xfrm>
            <a:off x="414528" y="22999796"/>
            <a:ext cx="12082272" cy="4089304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97390" y="23183609"/>
            <a:ext cx="93165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References</a:t>
            </a:r>
            <a:endParaRPr lang="en-US" sz="6000" dirty="0"/>
          </a:p>
        </p:txBody>
      </p:sp>
      <p:sp>
        <p:nvSpPr>
          <p:cNvPr id="20" name="TextBox 19"/>
          <p:cNvSpPr txBox="1"/>
          <p:nvPr/>
        </p:nvSpPr>
        <p:spPr>
          <a:xfrm>
            <a:off x="1243584" y="24343728"/>
            <a:ext cx="105399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[1] Cetin </a:t>
            </a:r>
            <a:r>
              <a:rPr lang="en-US" sz="3600" dirty="0" err="1" smtClean="0"/>
              <a:t>Mericli</a:t>
            </a:r>
            <a:r>
              <a:rPr lang="en-US" sz="3600" dirty="0" smtClean="0"/>
              <a:t>, Steven Klee, Jack </a:t>
            </a:r>
            <a:r>
              <a:rPr lang="en-US" sz="3600" dirty="0" err="1" smtClean="0"/>
              <a:t>Paparian</a:t>
            </a:r>
            <a:r>
              <a:rPr lang="en-US" sz="3600" dirty="0" smtClean="0"/>
              <a:t>, and Manuela </a:t>
            </a:r>
            <a:r>
              <a:rPr lang="en-US" sz="3600" dirty="0" err="1" smtClean="0"/>
              <a:t>Veloso</a:t>
            </a:r>
            <a:r>
              <a:rPr lang="en-US" sz="3600" dirty="0" smtClean="0"/>
              <a:t>. An Interactive Approach for Situated Task Specification through Verbal Instructions. In </a:t>
            </a:r>
            <a:r>
              <a:rPr lang="en-US" sz="3600" i="1" dirty="0" smtClean="0"/>
              <a:t>Proc. of AAMAS</a:t>
            </a:r>
            <a:r>
              <a:rPr lang="en-US" sz="3600" dirty="0" smtClean="0"/>
              <a:t>, 2014.</a:t>
            </a:r>
            <a:endParaRPr lang="en-US" sz="3600" dirty="0"/>
          </a:p>
        </p:txBody>
      </p:sp>
      <p:sp>
        <p:nvSpPr>
          <p:cNvPr id="22" name="Rounded Rectangle 21"/>
          <p:cNvSpPr/>
          <p:nvPr/>
        </p:nvSpPr>
        <p:spPr>
          <a:xfrm>
            <a:off x="13254814" y="6644640"/>
            <a:ext cx="12082272" cy="2044446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230174" y="7151129"/>
            <a:ext cx="101315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The Instruction Graph Language</a:t>
            </a:r>
            <a:endParaRPr lang="en-US" sz="6000" dirty="0"/>
          </a:p>
        </p:txBody>
      </p:sp>
      <p:sp>
        <p:nvSpPr>
          <p:cNvPr id="24" name="TextBox 23"/>
          <p:cNvSpPr txBox="1"/>
          <p:nvPr/>
        </p:nvSpPr>
        <p:spPr>
          <a:xfrm>
            <a:off x="14120446" y="8485059"/>
            <a:ext cx="103510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We contribute a formalization of instruction graphs as a domain-specific programming language. A program in this language can be viewed as a list of vertices, each with its corresponding task and its possible </a:t>
            </a:r>
            <a:r>
              <a:rPr lang="en-US" sz="3600" dirty="0" smtClean="0"/>
              <a:t>tasks to follow (which are </a:t>
            </a:r>
            <a:r>
              <a:rPr lang="en-US" sz="3600" dirty="0" smtClean="0"/>
              <a:t>edges in the instruction graph). The instruction graph program that describes the instruction graph to the left can be seen below.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2741" y="12902030"/>
            <a:ext cx="11221403" cy="31873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2753" y="18316603"/>
            <a:ext cx="11110402" cy="524376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4120446" y="16602802"/>
            <a:ext cx="10351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Instruction graphs can be expressed succinctly in this language. </a:t>
            </a:r>
            <a:r>
              <a:rPr lang="en-US" sz="3600" dirty="0" smtClean="0"/>
              <a:t>The grammar’s production rules are below</a:t>
            </a:r>
            <a:r>
              <a:rPr lang="en-US" sz="3600" dirty="0" smtClean="0"/>
              <a:t>.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26022852" y="6644640"/>
            <a:ext cx="12038462" cy="1361561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584172" y="7151128"/>
            <a:ext cx="109596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Type Safety for Instruction Graphs</a:t>
            </a:r>
            <a:endParaRPr lang="en-US" sz="6000" dirty="0"/>
          </a:p>
        </p:txBody>
      </p:sp>
      <p:sp>
        <p:nvSpPr>
          <p:cNvPr id="31" name="TextBox 30"/>
          <p:cNvSpPr txBox="1"/>
          <p:nvPr/>
        </p:nvSpPr>
        <p:spPr>
          <a:xfrm>
            <a:off x="26824276" y="8488801"/>
            <a:ext cx="10351008" cy="111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We showed </a:t>
            </a:r>
            <a:r>
              <a:rPr lang="en-US" sz="3600" dirty="0" smtClean="0"/>
              <a:t>type safety </a:t>
            </a:r>
            <a:r>
              <a:rPr lang="en-US" sz="3600" dirty="0" smtClean="0"/>
              <a:t>for the instruction graph language by first defining statics and dynamics for this language, then proving statements of progress and preservation</a:t>
            </a:r>
            <a:r>
              <a:rPr lang="en-US" sz="3600" dirty="0" smtClean="0"/>
              <a:t>.</a:t>
            </a:r>
          </a:p>
          <a:p>
            <a:endParaRPr lang="en-US" sz="3600" dirty="0" smtClean="0"/>
          </a:p>
          <a:p>
            <a:r>
              <a:rPr lang="en-US" sz="3600" dirty="0" smtClean="0"/>
              <a:t>We define these in terms of a configuration </a:t>
            </a:r>
            <a:r>
              <a:rPr lang="en-US" sz="3600" i="1" dirty="0" err="1" smtClean="0"/>
              <a:t>cfg</a:t>
            </a:r>
            <a:r>
              <a:rPr lang="en-US" sz="3600" dirty="0" smtClean="0"/>
              <a:t> which represents a program midway through execution. A </a:t>
            </a:r>
            <a:r>
              <a:rPr lang="en-US" sz="3600" i="1" dirty="0" err="1" smtClean="0"/>
              <a:t>cfg</a:t>
            </a:r>
            <a:r>
              <a:rPr lang="en-US" sz="3600" dirty="0" smtClean="0"/>
              <a:t> is a tuple </a:t>
            </a:r>
            <a:r>
              <a:rPr lang="en-US" sz="3600" i="1" dirty="0" smtClean="0"/>
              <a:t>(n, vs, I, O) </a:t>
            </a:r>
            <a:r>
              <a:rPr lang="en-US" sz="3600" dirty="0" smtClean="0"/>
              <a:t>representing respectively the current task being executed, the list of vertices in the instruction graph, the input sensory data to the robot, and the output actions performed by the robot.</a:t>
            </a:r>
          </a:p>
          <a:p>
            <a:endParaRPr lang="en-US" sz="3600" dirty="0" smtClean="0"/>
          </a:p>
          <a:p>
            <a:r>
              <a:rPr lang="en-US" sz="3600" u="sng" dirty="0" smtClean="0"/>
              <a:t>Theorem </a:t>
            </a:r>
            <a:r>
              <a:rPr lang="en-US" sz="3600" u="sng" dirty="0" smtClean="0"/>
              <a:t>1:</a:t>
            </a:r>
            <a:r>
              <a:rPr lang="en-US" sz="3600" u="sng" dirty="0"/>
              <a:t> </a:t>
            </a:r>
            <a:r>
              <a:rPr lang="en-US" sz="3600" u="sng" dirty="0" smtClean="0"/>
              <a:t>Progress</a:t>
            </a:r>
          </a:p>
          <a:p>
            <a:r>
              <a:rPr lang="en-US" sz="3600" dirty="0" smtClean="0"/>
              <a:t>If </a:t>
            </a:r>
            <a:r>
              <a:rPr lang="en-US" sz="3600" i="1" dirty="0" err="1" smtClean="0"/>
              <a:t>cfg</a:t>
            </a:r>
            <a:r>
              <a:rPr lang="en-US" sz="3600" dirty="0" smtClean="0"/>
              <a:t> </a:t>
            </a:r>
            <a:r>
              <a:rPr lang="en-US" sz="3600" b="1" dirty="0" err="1" smtClean="0"/>
              <a:t>cfgvalid</a:t>
            </a:r>
            <a:r>
              <a:rPr lang="en-US" sz="3600" dirty="0" smtClean="0"/>
              <a:t>, then either</a:t>
            </a:r>
          </a:p>
          <a:p>
            <a:pPr marL="742950" indent="-742950">
              <a:buAutoNum type="arabicPeriod"/>
            </a:pPr>
            <a:r>
              <a:rPr lang="en-US" sz="3600" i="1" dirty="0" err="1"/>
              <a:t>c</a:t>
            </a:r>
            <a:r>
              <a:rPr lang="en-US" sz="3600" i="1" dirty="0" err="1" smtClean="0"/>
              <a:t>fg</a:t>
            </a:r>
            <a:r>
              <a:rPr lang="en-US" sz="3600" i="1" dirty="0" smtClean="0"/>
              <a:t> </a:t>
            </a:r>
            <a:r>
              <a:rPr lang="en-US" sz="3600" b="1" dirty="0" smtClean="0"/>
              <a:t>terminated</a:t>
            </a:r>
            <a:endParaRPr lang="en-US" sz="3600" i="1" dirty="0" smtClean="0"/>
          </a:p>
          <a:p>
            <a:pPr marL="742950" indent="-742950">
              <a:buAutoNum type="arabicPeriod"/>
            </a:pPr>
            <a:r>
              <a:rPr lang="en-US" sz="3600" i="1" dirty="0" err="1"/>
              <a:t>c</a:t>
            </a:r>
            <a:r>
              <a:rPr lang="en-US" sz="3600" i="1" dirty="0" err="1" smtClean="0"/>
              <a:t>fg</a:t>
            </a:r>
            <a:r>
              <a:rPr lang="en-US" sz="3600" i="1" dirty="0" smtClean="0"/>
              <a:t> </a:t>
            </a:r>
            <a:r>
              <a:rPr lang="en-US" sz="3600" b="1" dirty="0" smtClean="0"/>
              <a:t>waiting</a:t>
            </a:r>
          </a:p>
          <a:p>
            <a:pPr marL="742950" indent="-742950">
              <a:buAutoNum type="arabicPeriod"/>
            </a:pPr>
            <a:r>
              <a:rPr lang="en-US" sz="3600" dirty="0"/>
              <a:t>T</a:t>
            </a:r>
            <a:r>
              <a:rPr lang="en-US" sz="3600" dirty="0" smtClean="0"/>
              <a:t>here </a:t>
            </a:r>
            <a:r>
              <a:rPr lang="en-US" sz="3600" dirty="0" smtClean="0"/>
              <a:t>exists </a:t>
            </a:r>
            <a:r>
              <a:rPr lang="en-US" sz="3600" i="1" dirty="0" err="1" smtClean="0"/>
              <a:t>cfg</a:t>
            </a:r>
            <a:r>
              <a:rPr lang="en-US" sz="3600" i="1" dirty="0" smtClean="0"/>
              <a:t>’ </a:t>
            </a:r>
            <a:r>
              <a:rPr lang="en-US" sz="3600" dirty="0" smtClean="0"/>
              <a:t>such that </a:t>
            </a:r>
            <a:r>
              <a:rPr lang="en-US" sz="3600" i="1" dirty="0" err="1" smtClean="0"/>
              <a:t>cfg</a:t>
            </a:r>
            <a:r>
              <a:rPr lang="en-US" sz="3600" i="1" dirty="0" smtClean="0"/>
              <a:t> </a:t>
            </a:r>
            <a:r>
              <a:rPr lang="en-US" sz="3600" b="1" dirty="0" smtClean="0"/>
              <a:t>-&gt;</a:t>
            </a:r>
            <a:r>
              <a:rPr lang="en-US" sz="3600" i="1" dirty="0" smtClean="0"/>
              <a:t> </a:t>
            </a:r>
            <a:r>
              <a:rPr lang="en-US" sz="3600" i="1" dirty="0" err="1" smtClean="0"/>
              <a:t>cfg</a:t>
            </a:r>
            <a:r>
              <a:rPr lang="en-US" sz="3600" i="1" dirty="0" smtClean="0"/>
              <a:t>’.</a:t>
            </a:r>
            <a:endParaRPr lang="en-US" sz="3600" i="1" dirty="0" smtClean="0"/>
          </a:p>
          <a:p>
            <a:pPr marL="742950" indent="-742950">
              <a:buAutoNum type="arabicPeriod"/>
            </a:pPr>
            <a:endParaRPr lang="en-US" sz="3600" i="1" dirty="0"/>
          </a:p>
          <a:p>
            <a:r>
              <a:rPr lang="en-US" sz="3600" u="sng" dirty="0" smtClean="0"/>
              <a:t>Theorem 2: Preservation</a:t>
            </a:r>
          </a:p>
          <a:p>
            <a:r>
              <a:rPr lang="en-US" sz="3600" dirty="0" smtClean="0"/>
              <a:t>If </a:t>
            </a:r>
            <a:r>
              <a:rPr lang="en-US" sz="3600" i="1" dirty="0" err="1" smtClean="0"/>
              <a:t>cfg</a:t>
            </a:r>
            <a:r>
              <a:rPr lang="en-US" sz="3600" dirty="0" smtClean="0"/>
              <a:t> </a:t>
            </a:r>
            <a:r>
              <a:rPr lang="en-US" sz="3600" b="1" dirty="0" err="1" smtClean="0"/>
              <a:t>cfgvalid</a:t>
            </a:r>
            <a:r>
              <a:rPr lang="en-US" sz="3600" b="1" dirty="0" smtClean="0"/>
              <a:t> </a:t>
            </a:r>
            <a:r>
              <a:rPr lang="en-US" sz="3600" dirty="0" smtClean="0"/>
              <a:t>and </a:t>
            </a:r>
            <a:r>
              <a:rPr lang="en-US" sz="3600" i="1" dirty="0" err="1" smtClean="0"/>
              <a:t>cfg</a:t>
            </a:r>
            <a:r>
              <a:rPr lang="en-US" sz="3600" i="1" dirty="0" smtClean="0"/>
              <a:t> </a:t>
            </a:r>
            <a:r>
              <a:rPr lang="en-US" sz="3600" b="1" dirty="0" smtClean="0"/>
              <a:t>-&gt; </a:t>
            </a:r>
            <a:r>
              <a:rPr lang="en-US" sz="3600" i="1" dirty="0" err="1" smtClean="0"/>
              <a:t>cfg</a:t>
            </a:r>
            <a:r>
              <a:rPr lang="en-US" sz="3600" i="1" dirty="0" smtClean="0"/>
              <a:t>’</a:t>
            </a:r>
            <a:r>
              <a:rPr lang="en-US" sz="3600" dirty="0" smtClean="0"/>
              <a:t> then </a:t>
            </a:r>
            <a:r>
              <a:rPr lang="en-US" sz="3600" i="1" dirty="0" err="1" smtClean="0"/>
              <a:t>cfg</a:t>
            </a:r>
            <a:r>
              <a:rPr lang="en-US" sz="3600" i="1" dirty="0" smtClean="0"/>
              <a:t>’ </a:t>
            </a:r>
            <a:r>
              <a:rPr lang="en-US" sz="3600" b="1" dirty="0" err="1" smtClean="0"/>
              <a:t>cfgvalid</a:t>
            </a:r>
            <a:r>
              <a:rPr lang="en-US" sz="3600" dirty="0" smtClean="0"/>
              <a:t>.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26022852" y="20561728"/>
            <a:ext cx="12038462" cy="652737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936808" y="20655076"/>
            <a:ext cx="104598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Instruction Graph Interpreter</a:t>
            </a:r>
            <a:endParaRPr lang="en-US" sz="6000" dirty="0"/>
          </a:p>
        </p:txBody>
      </p:sp>
      <p:sp>
        <p:nvSpPr>
          <p:cNvPr id="35" name="TextBox 34"/>
          <p:cNvSpPr txBox="1"/>
          <p:nvPr/>
        </p:nvSpPr>
        <p:spPr>
          <a:xfrm>
            <a:off x="29219576" y="21835405"/>
            <a:ext cx="79557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To show the feasibility of this language, we wrote an interpreter in Python for the instruction graph language. The interpreter simulates the tasks of a robot using the </a:t>
            </a:r>
            <a:r>
              <a:rPr lang="en-US" sz="3600" dirty="0" err="1" smtClean="0"/>
              <a:t>TurtleBot</a:t>
            </a:r>
            <a:r>
              <a:rPr lang="en-US" sz="3600" dirty="0" smtClean="0"/>
              <a:t> simulator, an open source mobile robot simulator.</a:t>
            </a:r>
          </a:p>
          <a:p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36808" y="22314298"/>
            <a:ext cx="1895475" cy="2676525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6936808" y="25493951"/>
            <a:ext cx="10238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The code for the interpreter can be found at https://github.com/anbenson/instructiongraphs.</a:t>
            </a:r>
            <a:endParaRPr lang="en-US" sz="3600" dirty="0"/>
          </a:p>
        </p:txBody>
      </p:sp>
      <p:sp>
        <p:nvSpPr>
          <p:cNvPr id="36" name="TextBox 35"/>
          <p:cNvSpPr txBox="1"/>
          <p:nvPr/>
        </p:nvSpPr>
        <p:spPr>
          <a:xfrm>
            <a:off x="14230174" y="23890286"/>
            <a:ext cx="103510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/>
              <a:t>a</a:t>
            </a:r>
            <a:r>
              <a:rPr lang="en-US" sz="3600" dirty="0" smtClean="0"/>
              <a:t> and </a:t>
            </a:r>
            <a:r>
              <a:rPr lang="en-US" sz="3600" i="1" dirty="0" smtClean="0"/>
              <a:t>c </a:t>
            </a:r>
            <a:r>
              <a:rPr lang="en-US" sz="3600" dirty="0" smtClean="0"/>
              <a:t>are respectively actions and conditions that are specific to a particular robot. In the example above, Move and Say are actions, and Stop and Visible are conditions.</a:t>
            </a: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2042272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289</TotalTime>
  <Words>472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Benson</dc:creator>
  <cp:lastModifiedBy>Andrew Benson</cp:lastModifiedBy>
  <cp:revision>26</cp:revision>
  <dcterms:created xsi:type="dcterms:W3CDTF">2016-04-26T18:26:06Z</dcterms:created>
  <dcterms:modified xsi:type="dcterms:W3CDTF">2016-05-03T06:50:32Z</dcterms:modified>
</cp:coreProperties>
</file>