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76" r:id="rId3"/>
    <p:sldId id="257" r:id="rId4"/>
    <p:sldId id="266" r:id="rId5"/>
    <p:sldId id="258" r:id="rId6"/>
    <p:sldId id="259" r:id="rId7"/>
    <p:sldId id="260" r:id="rId8"/>
    <p:sldId id="277" r:id="rId9"/>
    <p:sldId id="273" r:id="rId10"/>
    <p:sldId id="262" r:id="rId11"/>
    <p:sldId id="272" r:id="rId12"/>
    <p:sldId id="264" r:id="rId13"/>
    <p:sldId id="275" r:id="rId14"/>
    <p:sldId id="279" r:id="rId15"/>
    <p:sldId id="281" r:id="rId16"/>
    <p:sldId id="271" r:id="rId17"/>
    <p:sldId id="282" r:id="rId18"/>
    <p:sldId id="274" r:id="rId19"/>
    <p:sldId id="278" r:id="rId20"/>
    <p:sldId id="269" r:id="rId21"/>
    <p:sldId id="267" r:id="rId22"/>
    <p:sldId id="2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initials="A" lastIdx="1" clrIdx="0">
    <p:extLst>
      <p:ext uri="{19B8F6BF-5375-455C-9EA6-DF929625EA0E}">
        <p15:presenceInfo xmlns:p15="http://schemas.microsoft.com/office/powerpoint/2012/main" userId="An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94B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116" d="100"/>
          <a:sy n="116" d="100"/>
        </p:scale>
        <p:origin x="146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8CD4E-6CCE-4758-A21B-76E382DA08EF}" type="datetimeFigureOut">
              <a:rPr lang="de-DE" smtClean="0"/>
              <a:t>05.10.2018</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0D0E9-574F-4CB6-8333-1A5C0A0A05F4}" type="slidenum">
              <a:rPr lang="de-DE" smtClean="0"/>
              <a:t>‹Nr.›</a:t>
            </a:fld>
            <a:endParaRPr lang="de-DE"/>
          </a:p>
        </p:txBody>
      </p:sp>
    </p:spTree>
    <p:extLst>
      <p:ext uri="{BB962C8B-B14F-4D97-AF65-F5344CB8AC3E}">
        <p14:creationId xmlns:p14="http://schemas.microsoft.com/office/powerpoint/2010/main" val="2131415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de-DE"/>
              <a:t>16.10.2018</a:t>
            </a:r>
            <a:endParaRPr lang="de-DE" dirty="0"/>
          </a:p>
        </p:txBody>
      </p:sp>
      <p:sp>
        <p:nvSpPr>
          <p:cNvPr id="5" name="Footer Placeholder 4"/>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6" name="Slide Number Placeholder 5"/>
          <p:cNvSpPr>
            <a:spLocks noGrp="1"/>
          </p:cNvSpPr>
          <p:nvPr>
            <p:ph type="sldNum" sz="quarter" idx="12"/>
          </p:nvPr>
        </p:nvSpPr>
        <p:spPr/>
        <p:txBody>
          <a:bodyPr/>
          <a:lstStyle/>
          <a:p>
            <a:fld id="{DB8E1856-5B1A-4332-8C1F-5B6ADBCED127}" type="slidenum">
              <a:rPr lang="de-DE" smtClean="0"/>
              <a:t>‹Nr.›</a:t>
            </a:fld>
            <a:endParaRPr lang="de-DE" dirty="0"/>
          </a:p>
        </p:txBody>
      </p:sp>
    </p:spTree>
    <p:extLst>
      <p:ext uri="{BB962C8B-B14F-4D97-AF65-F5344CB8AC3E}">
        <p14:creationId xmlns:p14="http://schemas.microsoft.com/office/powerpoint/2010/main" val="249658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DE"/>
              <a:t>16.10.2018</a:t>
            </a:r>
            <a:endParaRPr lang="de-DE" dirty="0"/>
          </a:p>
        </p:txBody>
      </p:sp>
      <p:sp>
        <p:nvSpPr>
          <p:cNvPr id="5" name="Footer Placeholder 4"/>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6" name="Slide Number Placeholder 5"/>
          <p:cNvSpPr>
            <a:spLocks noGrp="1"/>
          </p:cNvSpPr>
          <p:nvPr>
            <p:ph type="sldNum" sz="quarter" idx="12"/>
          </p:nvPr>
        </p:nvSpPr>
        <p:spPr/>
        <p:txBody>
          <a:bodyPr/>
          <a:lstStyle/>
          <a:p>
            <a:fld id="{DB8E1856-5B1A-4332-8C1F-5B6ADBCED127}" type="slidenum">
              <a:rPr lang="de-DE" smtClean="0"/>
              <a:t>‹Nr.›</a:t>
            </a:fld>
            <a:endParaRPr lang="de-DE" dirty="0"/>
          </a:p>
        </p:txBody>
      </p:sp>
    </p:spTree>
    <p:extLst>
      <p:ext uri="{BB962C8B-B14F-4D97-AF65-F5344CB8AC3E}">
        <p14:creationId xmlns:p14="http://schemas.microsoft.com/office/powerpoint/2010/main" val="1360728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DE"/>
              <a:t>16.10.2018</a:t>
            </a:r>
            <a:endParaRPr lang="de-DE" dirty="0"/>
          </a:p>
        </p:txBody>
      </p:sp>
      <p:sp>
        <p:nvSpPr>
          <p:cNvPr id="5" name="Footer Placeholder 4"/>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6" name="Slide Number Placeholder 5"/>
          <p:cNvSpPr>
            <a:spLocks noGrp="1"/>
          </p:cNvSpPr>
          <p:nvPr>
            <p:ph type="sldNum" sz="quarter" idx="12"/>
          </p:nvPr>
        </p:nvSpPr>
        <p:spPr/>
        <p:txBody>
          <a:bodyPr/>
          <a:lstStyle/>
          <a:p>
            <a:fld id="{DB8E1856-5B1A-4332-8C1F-5B6ADBCED127}" type="slidenum">
              <a:rPr lang="de-DE" smtClean="0"/>
              <a:t>‹Nr.›</a:t>
            </a:fld>
            <a:endParaRPr lang="de-DE" dirty="0"/>
          </a:p>
        </p:txBody>
      </p:sp>
    </p:spTree>
    <p:extLst>
      <p:ext uri="{BB962C8B-B14F-4D97-AF65-F5344CB8AC3E}">
        <p14:creationId xmlns:p14="http://schemas.microsoft.com/office/powerpoint/2010/main" val="386506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DE"/>
              <a:t>16.10.2018</a:t>
            </a:r>
            <a:endParaRPr lang="de-DE" dirty="0"/>
          </a:p>
        </p:txBody>
      </p:sp>
      <p:sp>
        <p:nvSpPr>
          <p:cNvPr id="5" name="Footer Placeholder 4"/>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6" name="Slide Number Placeholder 5"/>
          <p:cNvSpPr>
            <a:spLocks noGrp="1"/>
          </p:cNvSpPr>
          <p:nvPr>
            <p:ph type="sldNum" sz="quarter" idx="12"/>
          </p:nvPr>
        </p:nvSpPr>
        <p:spPr/>
        <p:txBody>
          <a:bodyPr/>
          <a:lstStyle/>
          <a:p>
            <a:fld id="{DB8E1856-5B1A-4332-8C1F-5B6ADBCED127}" type="slidenum">
              <a:rPr lang="de-DE" smtClean="0"/>
              <a:t>‹Nr.›</a:t>
            </a:fld>
            <a:endParaRPr lang="de-DE" dirty="0"/>
          </a:p>
        </p:txBody>
      </p:sp>
    </p:spTree>
    <p:extLst>
      <p:ext uri="{BB962C8B-B14F-4D97-AF65-F5344CB8AC3E}">
        <p14:creationId xmlns:p14="http://schemas.microsoft.com/office/powerpoint/2010/main" val="150816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de-DE"/>
              <a:t>16.10.2018</a:t>
            </a:r>
            <a:endParaRPr lang="de-DE" dirty="0"/>
          </a:p>
        </p:txBody>
      </p:sp>
      <p:sp>
        <p:nvSpPr>
          <p:cNvPr id="5" name="Footer Placeholder 4"/>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6" name="Slide Number Placeholder 5"/>
          <p:cNvSpPr>
            <a:spLocks noGrp="1"/>
          </p:cNvSpPr>
          <p:nvPr>
            <p:ph type="sldNum" sz="quarter" idx="12"/>
          </p:nvPr>
        </p:nvSpPr>
        <p:spPr/>
        <p:txBody>
          <a:bodyPr/>
          <a:lstStyle/>
          <a:p>
            <a:fld id="{DB8E1856-5B1A-4332-8C1F-5B6ADBCED127}" type="slidenum">
              <a:rPr lang="de-DE" smtClean="0"/>
              <a:t>‹Nr.›</a:t>
            </a:fld>
            <a:endParaRPr lang="de-DE" dirty="0"/>
          </a:p>
        </p:txBody>
      </p:sp>
    </p:spTree>
    <p:extLst>
      <p:ext uri="{BB962C8B-B14F-4D97-AF65-F5344CB8AC3E}">
        <p14:creationId xmlns:p14="http://schemas.microsoft.com/office/powerpoint/2010/main" val="1686142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de-DE"/>
              <a:t>16.10.2018</a:t>
            </a:r>
            <a:endParaRPr lang="de-DE" dirty="0"/>
          </a:p>
        </p:txBody>
      </p:sp>
      <p:sp>
        <p:nvSpPr>
          <p:cNvPr id="6" name="Footer Placeholder 5"/>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7" name="Slide Number Placeholder 6"/>
          <p:cNvSpPr>
            <a:spLocks noGrp="1"/>
          </p:cNvSpPr>
          <p:nvPr>
            <p:ph type="sldNum" sz="quarter" idx="12"/>
          </p:nvPr>
        </p:nvSpPr>
        <p:spPr/>
        <p:txBody>
          <a:bodyPr/>
          <a:lstStyle/>
          <a:p>
            <a:fld id="{DB8E1856-5B1A-4332-8C1F-5B6ADBCED127}" type="slidenum">
              <a:rPr lang="de-DE" smtClean="0"/>
              <a:t>‹Nr.›</a:t>
            </a:fld>
            <a:endParaRPr lang="de-DE" dirty="0"/>
          </a:p>
        </p:txBody>
      </p:sp>
    </p:spTree>
    <p:extLst>
      <p:ext uri="{BB962C8B-B14F-4D97-AF65-F5344CB8AC3E}">
        <p14:creationId xmlns:p14="http://schemas.microsoft.com/office/powerpoint/2010/main" val="1295791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de-DE"/>
              <a:t>16.10.2018</a:t>
            </a:r>
            <a:endParaRPr lang="de-DE" dirty="0"/>
          </a:p>
        </p:txBody>
      </p:sp>
      <p:sp>
        <p:nvSpPr>
          <p:cNvPr id="8" name="Footer Placeholder 7"/>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9" name="Slide Number Placeholder 8"/>
          <p:cNvSpPr>
            <a:spLocks noGrp="1"/>
          </p:cNvSpPr>
          <p:nvPr>
            <p:ph type="sldNum" sz="quarter" idx="12"/>
          </p:nvPr>
        </p:nvSpPr>
        <p:spPr/>
        <p:txBody>
          <a:bodyPr/>
          <a:lstStyle/>
          <a:p>
            <a:fld id="{DB8E1856-5B1A-4332-8C1F-5B6ADBCED127}" type="slidenum">
              <a:rPr lang="de-DE" smtClean="0"/>
              <a:t>‹Nr.›</a:t>
            </a:fld>
            <a:endParaRPr lang="de-DE" dirty="0"/>
          </a:p>
        </p:txBody>
      </p:sp>
    </p:spTree>
    <p:extLst>
      <p:ext uri="{BB962C8B-B14F-4D97-AF65-F5344CB8AC3E}">
        <p14:creationId xmlns:p14="http://schemas.microsoft.com/office/powerpoint/2010/main" val="1745405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r>
              <a:rPr lang="de-DE"/>
              <a:t>16.10.2018</a:t>
            </a:r>
            <a:endParaRPr lang="de-DE" dirty="0"/>
          </a:p>
        </p:txBody>
      </p:sp>
      <p:sp>
        <p:nvSpPr>
          <p:cNvPr id="4" name="Footer Placeholder 3"/>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5" name="Slide Number Placeholder 4"/>
          <p:cNvSpPr>
            <a:spLocks noGrp="1"/>
          </p:cNvSpPr>
          <p:nvPr>
            <p:ph type="sldNum" sz="quarter" idx="12"/>
          </p:nvPr>
        </p:nvSpPr>
        <p:spPr/>
        <p:txBody>
          <a:bodyPr/>
          <a:lstStyle/>
          <a:p>
            <a:fld id="{DB8E1856-5B1A-4332-8C1F-5B6ADBCED127}" type="slidenum">
              <a:rPr lang="de-DE" smtClean="0"/>
              <a:t>‹Nr.›</a:t>
            </a:fld>
            <a:endParaRPr lang="de-DE" dirty="0"/>
          </a:p>
        </p:txBody>
      </p:sp>
    </p:spTree>
    <p:extLst>
      <p:ext uri="{BB962C8B-B14F-4D97-AF65-F5344CB8AC3E}">
        <p14:creationId xmlns:p14="http://schemas.microsoft.com/office/powerpoint/2010/main" val="196693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DE"/>
              <a:t>16.10.2018</a:t>
            </a:r>
            <a:endParaRPr lang="de-DE" dirty="0"/>
          </a:p>
        </p:txBody>
      </p:sp>
      <p:sp>
        <p:nvSpPr>
          <p:cNvPr id="3" name="Footer Placeholder 2"/>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4" name="Slide Number Placeholder 3"/>
          <p:cNvSpPr>
            <a:spLocks noGrp="1"/>
          </p:cNvSpPr>
          <p:nvPr>
            <p:ph type="sldNum" sz="quarter" idx="12"/>
          </p:nvPr>
        </p:nvSpPr>
        <p:spPr/>
        <p:txBody>
          <a:bodyPr/>
          <a:lstStyle/>
          <a:p>
            <a:fld id="{DB8E1856-5B1A-4332-8C1F-5B6ADBCED127}" type="slidenum">
              <a:rPr lang="de-DE" smtClean="0"/>
              <a:t>‹Nr.›</a:t>
            </a:fld>
            <a:endParaRPr lang="de-DE" dirty="0"/>
          </a:p>
        </p:txBody>
      </p:sp>
    </p:spTree>
    <p:extLst>
      <p:ext uri="{BB962C8B-B14F-4D97-AF65-F5344CB8AC3E}">
        <p14:creationId xmlns:p14="http://schemas.microsoft.com/office/powerpoint/2010/main" val="263219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r>
              <a:rPr lang="de-DE"/>
              <a:t>16.10.2018</a:t>
            </a:r>
            <a:endParaRPr lang="de-DE" dirty="0"/>
          </a:p>
        </p:txBody>
      </p:sp>
      <p:sp>
        <p:nvSpPr>
          <p:cNvPr id="6" name="Footer Placeholder 5"/>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7" name="Slide Number Placeholder 6"/>
          <p:cNvSpPr>
            <a:spLocks noGrp="1"/>
          </p:cNvSpPr>
          <p:nvPr>
            <p:ph type="sldNum" sz="quarter" idx="12"/>
          </p:nvPr>
        </p:nvSpPr>
        <p:spPr/>
        <p:txBody>
          <a:bodyPr/>
          <a:lstStyle/>
          <a:p>
            <a:fld id="{DB8E1856-5B1A-4332-8C1F-5B6ADBCED127}" type="slidenum">
              <a:rPr lang="de-DE" smtClean="0"/>
              <a:t>‹Nr.›</a:t>
            </a:fld>
            <a:endParaRPr lang="de-DE" dirty="0"/>
          </a:p>
        </p:txBody>
      </p:sp>
    </p:spTree>
    <p:extLst>
      <p:ext uri="{BB962C8B-B14F-4D97-AF65-F5344CB8AC3E}">
        <p14:creationId xmlns:p14="http://schemas.microsoft.com/office/powerpoint/2010/main" val="358013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r>
              <a:rPr lang="de-DE"/>
              <a:t>16.10.2018</a:t>
            </a:r>
            <a:endParaRPr lang="de-DE" dirty="0"/>
          </a:p>
        </p:txBody>
      </p:sp>
      <p:sp>
        <p:nvSpPr>
          <p:cNvPr id="6" name="Footer Placeholder 5"/>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7" name="Slide Number Placeholder 6"/>
          <p:cNvSpPr>
            <a:spLocks noGrp="1"/>
          </p:cNvSpPr>
          <p:nvPr>
            <p:ph type="sldNum" sz="quarter" idx="12"/>
          </p:nvPr>
        </p:nvSpPr>
        <p:spPr/>
        <p:txBody>
          <a:bodyPr/>
          <a:lstStyle/>
          <a:p>
            <a:fld id="{DB8E1856-5B1A-4332-8C1F-5B6ADBCED127}" type="slidenum">
              <a:rPr lang="de-DE" smtClean="0"/>
              <a:t>‹Nr.›</a:t>
            </a:fld>
            <a:endParaRPr lang="de-DE" dirty="0"/>
          </a:p>
        </p:txBody>
      </p:sp>
    </p:spTree>
    <p:extLst>
      <p:ext uri="{BB962C8B-B14F-4D97-AF65-F5344CB8AC3E}">
        <p14:creationId xmlns:p14="http://schemas.microsoft.com/office/powerpoint/2010/main" val="426614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74402"/>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28650" y="1174282"/>
            <a:ext cx="7886700" cy="5002681"/>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28650" y="6574055"/>
            <a:ext cx="981075" cy="147421"/>
          </a:xfrm>
          <a:prstGeom prst="rect">
            <a:avLst/>
          </a:prstGeom>
        </p:spPr>
        <p:txBody>
          <a:bodyPr vert="horz" lIns="91440" tIns="45720" rIns="91440" bIns="45720" rtlCol="0" anchor="ctr"/>
          <a:lstStyle>
            <a:lvl1pPr algn="l">
              <a:defRPr sz="800">
                <a:solidFill>
                  <a:schemeClr val="tx1">
                    <a:tint val="75000"/>
                  </a:schemeClr>
                </a:solidFill>
              </a:defRPr>
            </a:lvl1pPr>
          </a:lstStyle>
          <a:p>
            <a:r>
              <a:rPr lang="de-DE"/>
              <a:t>16.10.2018</a:t>
            </a:r>
            <a:endParaRPr lang="de-DE" dirty="0"/>
          </a:p>
        </p:txBody>
      </p:sp>
      <p:sp>
        <p:nvSpPr>
          <p:cNvPr id="5" name="Footer Placeholder 4"/>
          <p:cNvSpPr>
            <a:spLocks noGrp="1"/>
          </p:cNvSpPr>
          <p:nvPr>
            <p:ph type="ftr" sz="quarter" idx="3"/>
          </p:nvPr>
        </p:nvSpPr>
        <p:spPr>
          <a:xfrm>
            <a:off x="1984375" y="6574055"/>
            <a:ext cx="5175250" cy="147421"/>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de-DE"/>
              <a:t>AI-basierte Geschäftsmodelle und technologische Grundlagen | Dr. Anna Bernhard</a:t>
            </a:r>
            <a:endParaRPr lang="de-DE" dirty="0"/>
          </a:p>
        </p:txBody>
      </p:sp>
      <p:sp>
        <p:nvSpPr>
          <p:cNvPr id="6" name="Slide Number Placeholder 5"/>
          <p:cNvSpPr>
            <a:spLocks noGrp="1"/>
          </p:cNvSpPr>
          <p:nvPr>
            <p:ph type="sldNum" sz="quarter" idx="4"/>
          </p:nvPr>
        </p:nvSpPr>
        <p:spPr>
          <a:xfrm>
            <a:off x="7627144" y="6574055"/>
            <a:ext cx="888206" cy="147421"/>
          </a:xfrm>
          <a:prstGeom prst="rect">
            <a:avLst/>
          </a:prstGeom>
        </p:spPr>
        <p:txBody>
          <a:bodyPr vert="horz" lIns="91440" tIns="45720" rIns="91440" bIns="45720" rtlCol="0" anchor="ctr"/>
          <a:lstStyle>
            <a:lvl1pPr algn="r">
              <a:defRPr sz="800">
                <a:solidFill>
                  <a:schemeClr val="tx1">
                    <a:tint val="75000"/>
                  </a:schemeClr>
                </a:solidFill>
              </a:defRPr>
            </a:lvl1pPr>
          </a:lstStyle>
          <a:p>
            <a:fld id="{DB8E1856-5B1A-4332-8C1F-5B6ADBCED127}" type="slidenum">
              <a:rPr lang="de-DE" smtClean="0"/>
              <a:pPr/>
              <a:t>‹Nr.›</a:t>
            </a:fld>
            <a:endParaRPr lang="de-DE" dirty="0"/>
          </a:p>
        </p:txBody>
      </p:sp>
    </p:spTree>
    <p:extLst>
      <p:ext uri="{BB962C8B-B14F-4D97-AF65-F5344CB8AC3E}">
        <p14:creationId xmlns:p14="http://schemas.microsoft.com/office/powerpoint/2010/main" val="3979537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www.netflixprize.com/assets/ProgressPrize2007_KorBell.pdf" TargetMode="External"/><Relationship Id="rId4" Type="http://schemas.openxmlformats.org/officeDocument/2006/relationships/hyperlink" Target="http://www.commendo.at/en-publications-48.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1F17116D-7545-4702-8506-F8A9FF691C74}"/>
              </a:ext>
            </a:extLst>
          </p:cNvPr>
          <p:cNvPicPr>
            <a:picLocks noChangeAspect="1"/>
          </p:cNvPicPr>
          <p:nvPr/>
        </p:nvPicPr>
        <p:blipFill rotWithShape="1">
          <a:blip r:embed="rId2">
            <a:extLst>
              <a:ext uri="{28A0092B-C50C-407E-A947-70E740481C1C}">
                <a14:useLocalDpi xmlns:a14="http://schemas.microsoft.com/office/drawing/2010/main" val="0"/>
              </a:ext>
            </a:extLst>
          </a:blip>
          <a:srcRect b="20896"/>
          <a:stretch/>
        </p:blipFill>
        <p:spPr>
          <a:xfrm>
            <a:off x="-139700" y="-317500"/>
            <a:ext cx="9359900" cy="7404100"/>
          </a:xfrm>
          <a:prstGeom prst="rect">
            <a:avLst/>
          </a:prstGeom>
        </p:spPr>
      </p:pic>
      <p:sp>
        <p:nvSpPr>
          <p:cNvPr id="10" name="Rechteck 9">
            <a:extLst>
              <a:ext uri="{FF2B5EF4-FFF2-40B4-BE49-F238E27FC236}">
                <a16:creationId xmlns:a16="http://schemas.microsoft.com/office/drawing/2014/main" id="{0634F4A2-965A-4A93-8C0B-AB4DA454F53D}"/>
              </a:ext>
            </a:extLst>
          </p:cNvPr>
          <p:cNvSpPr/>
          <p:nvPr/>
        </p:nvSpPr>
        <p:spPr>
          <a:xfrm>
            <a:off x="-139700" y="-317500"/>
            <a:ext cx="9359900" cy="740410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p:nvPr>
        </p:nvSpPr>
        <p:spPr>
          <a:solidFill>
            <a:schemeClr val="bg1">
              <a:alpha val="56000"/>
            </a:schemeClr>
          </a:solidFill>
        </p:spPr>
        <p:txBody>
          <a:bodyPr>
            <a:normAutofit fontScale="90000"/>
          </a:bodyPr>
          <a:lstStyle/>
          <a:p>
            <a:r>
              <a:rPr lang="de-DE" dirty="0"/>
              <a:t>AI-basierte Geschäftsmodelle und technologische Grundlagen</a:t>
            </a:r>
          </a:p>
        </p:txBody>
      </p:sp>
      <p:sp>
        <p:nvSpPr>
          <p:cNvPr id="3" name="Untertitel 2"/>
          <p:cNvSpPr>
            <a:spLocks noGrp="1"/>
          </p:cNvSpPr>
          <p:nvPr>
            <p:ph type="subTitle" idx="1"/>
          </p:nvPr>
        </p:nvSpPr>
        <p:spPr>
          <a:xfrm>
            <a:off x="1143000" y="3511553"/>
            <a:ext cx="6858000" cy="1027112"/>
          </a:xfrm>
          <a:solidFill>
            <a:schemeClr val="bg1">
              <a:alpha val="56000"/>
            </a:schemeClr>
          </a:solidFill>
        </p:spPr>
        <p:txBody>
          <a:bodyPr/>
          <a:lstStyle/>
          <a:p>
            <a:r>
              <a:rPr lang="de-DE" b="1" dirty="0" err="1"/>
              <a:t>Recommendation</a:t>
            </a:r>
            <a:r>
              <a:rPr lang="de-DE" b="1" dirty="0"/>
              <a:t> </a:t>
            </a:r>
            <a:r>
              <a:rPr lang="de-DE" b="1" dirty="0" err="1"/>
              <a:t>Engines</a:t>
            </a:r>
            <a:r>
              <a:rPr lang="de-DE" b="1" dirty="0"/>
              <a:t> </a:t>
            </a:r>
          </a:p>
          <a:p>
            <a:r>
              <a:rPr lang="de-DE" dirty="0"/>
              <a:t>Oder: Woher weiß </a:t>
            </a:r>
            <a:r>
              <a:rPr lang="de-DE" dirty="0" err="1"/>
              <a:t>Netflix</a:t>
            </a:r>
            <a:r>
              <a:rPr lang="de-DE" dirty="0"/>
              <a:t> was ich schauen möchte?</a:t>
            </a:r>
          </a:p>
        </p:txBody>
      </p:sp>
    </p:spTree>
    <p:extLst>
      <p:ext uri="{BB962C8B-B14F-4D97-AF65-F5344CB8AC3E}">
        <p14:creationId xmlns:p14="http://schemas.microsoft.com/office/powerpoint/2010/main" val="55858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Bekannte Probleme von Recommendern </a:t>
            </a:r>
          </a:p>
        </p:txBody>
      </p:sp>
      <p:sp>
        <p:nvSpPr>
          <p:cNvPr id="3" name="Inhaltsplatzhalter 2"/>
          <p:cNvSpPr>
            <a:spLocks noGrp="1"/>
          </p:cNvSpPr>
          <p:nvPr>
            <p:ph idx="1"/>
          </p:nvPr>
        </p:nvSpPr>
        <p:spPr>
          <a:xfrm>
            <a:off x="628650" y="1174282"/>
            <a:ext cx="6131313" cy="5002681"/>
          </a:xfrm>
        </p:spPr>
        <p:txBody>
          <a:bodyPr>
            <a:normAutofit fontScale="92500" lnSpcReduction="10000"/>
          </a:bodyPr>
          <a:lstStyle/>
          <a:p>
            <a:pPr marL="514350" indent="-514350">
              <a:buFont typeface="+mj-lt"/>
              <a:buAutoNum type="arabicPeriod"/>
            </a:pPr>
            <a:r>
              <a:rPr lang="de-DE" b="1" dirty="0"/>
              <a:t>Das “Cold Start Problem” </a:t>
            </a:r>
          </a:p>
          <a:p>
            <a:pPr lvl="1"/>
            <a:r>
              <a:rPr lang="de-DE" dirty="0"/>
              <a:t>Limitiert kollaboratives Filtern</a:t>
            </a:r>
          </a:p>
          <a:p>
            <a:pPr lvl="1"/>
            <a:r>
              <a:rPr lang="de-DE" dirty="0"/>
              <a:t>Neue Nutzer haben noch keine Interessen hinterlegt und können somit keine sinnvollen Empfehlungen erhalten</a:t>
            </a:r>
          </a:p>
          <a:p>
            <a:pPr lvl="1"/>
            <a:r>
              <a:rPr lang="de-DE" dirty="0"/>
              <a:t>Neue Produkte haben ebenfalls noch keine Historie und können nicht empfohlen werden</a:t>
            </a:r>
          </a:p>
          <a:p>
            <a:pPr lvl="1"/>
            <a:r>
              <a:rPr lang="de-DE" dirty="0"/>
              <a:t>Workaround: Zuerst inhaltsbasierte Systeme nutzen, dann umsteigen, Fragebogen</a:t>
            </a:r>
          </a:p>
          <a:p>
            <a:pPr marL="514350" indent="-514350">
              <a:buFont typeface="+mj-lt"/>
              <a:buAutoNum type="arabicPeriod"/>
            </a:pPr>
            <a:r>
              <a:rPr lang="de-DE" b="1" dirty="0"/>
              <a:t>Individueller Geschmack ist nicht immer vorhersagbar</a:t>
            </a:r>
          </a:p>
          <a:p>
            <a:pPr lvl="1"/>
            <a:r>
              <a:rPr lang="de-DE" dirty="0"/>
              <a:t>Ein Nutzer mag vielleicht </a:t>
            </a:r>
            <a:r>
              <a:rPr lang="de-DE" i="1" dirty="0"/>
              <a:t>Metallica</a:t>
            </a:r>
            <a:r>
              <a:rPr lang="de-DE" dirty="0"/>
              <a:t>, </a:t>
            </a:r>
            <a:r>
              <a:rPr lang="de-DE" i="1" dirty="0" err="1"/>
              <a:t>Guns</a:t>
            </a:r>
            <a:r>
              <a:rPr lang="de-DE" i="1" dirty="0"/>
              <a:t> N’ Roses </a:t>
            </a:r>
            <a:r>
              <a:rPr lang="de-DE" dirty="0"/>
              <a:t>und </a:t>
            </a:r>
            <a:r>
              <a:rPr lang="de-DE" i="1" dirty="0"/>
              <a:t>Slayer</a:t>
            </a:r>
            <a:br>
              <a:rPr lang="de-DE" i="1" dirty="0"/>
            </a:br>
            <a:r>
              <a:rPr lang="de-DE" dirty="0"/>
              <a:t>Anders als andere Nutzer, mag dieser vielleicht aber auch </a:t>
            </a:r>
            <a:r>
              <a:rPr lang="de-DE" i="1" dirty="0"/>
              <a:t>Taylor Swift</a:t>
            </a:r>
          </a:p>
          <a:p>
            <a:pPr lvl="1"/>
            <a:r>
              <a:rPr lang="de-DE" dirty="0"/>
              <a:t>Dieses Problem kann evtl. durch mehr Input Daten gelöst werden</a:t>
            </a:r>
          </a:p>
          <a:p>
            <a:pPr marL="514350" indent="-514350">
              <a:buFont typeface="+mj-lt"/>
              <a:buAutoNum type="arabicPeriod"/>
            </a:pPr>
            <a:r>
              <a:rPr lang="de-DE" b="1" dirty="0"/>
              <a:t>Ein Account kann von mehreren Personen genutzt werden</a:t>
            </a:r>
          </a:p>
          <a:p>
            <a:pPr lvl="1"/>
            <a:r>
              <a:rPr lang="de-DE" dirty="0"/>
              <a:t>Dadurch können Präferenzen nicht mehr einzelnen Nutzern zugeordnet werden</a:t>
            </a:r>
          </a:p>
          <a:p>
            <a:endParaRPr lang="en-US" dirty="0"/>
          </a:p>
        </p:txBody>
      </p:sp>
      <p:grpSp>
        <p:nvGrpSpPr>
          <p:cNvPr id="32" name="Gruppieren 31">
            <a:extLst>
              <a:ext uri="{FF2B5EF4-FFF2-40B4-BE49-F238E27FC236}">
                <a16:creationId xmlns:a16="http://schemas.microsoft.com/office/drawing/2014/main" id="{03224F96-B5F7-4D94-AB90-9400C312C191}"/>
              </a:ext>
            </a:extLst>
          </p:cNvPr>
          <p:cNvGrpSpPr/>
          <p:nvPr/>
        </p:nvGrpSpPr>
        <p:grpSpPr>
          <a:xfrm>
            <a:off x="6949436" y="1174282"/>
            <a:ext cx="1926293" cy="1978155"/>
            <a:chOff x="6982387" y="972516"/>
            <a:chExt cx="1926293" cy="1978155"/>
          </a:xfrm>
        </p:grpSpPr>
        <p:pic>
          <p:nvPicPr>
            <p:cNvPr id="4" name="Grafik 3">
              <a:extLst>
                <a:ext uri="{FF2B5EF4-FFF2-40B4-BE49-F238E27FC236}">
                  <a16:creationId xmlns:a16="http://schemas.microsoft.com/office/drawing/2014/main" id="{A49FEDAC-489A-4201-9F8F-2D46478A72E6}"/>
                </a:ext>
              </a:extLst>
            </p:cNvPr>
            <p:cNvPicPr>
              <a:picLocks noChangeAspect="1"/>
            </p:cNvPicPr>
            <p:nvPr/>
          </p:nvPicPr>
          <p:blipFill>
            <a:blip r:embed="rId2"/>
            <a:stretch>
              <a:fillRect/>
            </a:stretch>
          </p:blipFill>
          <p:spPr>
            <a:xfrm>
              <a:off x="7405816" y="976310"/>
              <a:ext cx="428625" cy="638175"/>
            </a:xfrm>
            <a:prstGeom prst="rect">
              <a:avLst/>
            </a:prstGeom>
          </p:spPr>
        </p:pic>
        <p:pic>
          <p:nvPicPr>
            <p:cNvPr id="10" name="Grafik 9">
              <a:extLst>
                <a:ext uri="{FF2B5EF4-FFF2-40B4-BE49-F238E27FC236}">
                  <a16:creationId xmlns:a16="http://schemas.microsoft.com/office/drawing/2014/main" id="{5C57F55A-1A02-4DD5-A1BE-2F05044C08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2387" y="1721708"/>
              <a:ext cx="319481" cy="319481"/>
            </a:xfrm>
            <a:prstGeom prst="rect">
              <a:avLst/>
            </a:prstGeom>
          </p:spPr>
        </p:pic>
        <p:pic>
          <p:nvPicPr>
            <p:cNvPr id="12" name="Grafik 11">
              <a:extLst>
                <a:ext uri="{FF2B5EF4-FFF2-40B4-BE49-F238E27FC236}">
                  <a16:creationId xmlns:a16="http://schemas.microsoft.com/office/drawing/2014/main" id="{EDBD1312-1A60-4ED5-9560-9FDA5F8E68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98863" y="2104067"/>
              <a:ext cx="319481" cy="319481"/>
            </a:xfrm>
            <a:prstGeom prst="rect">
              <a:avLst/>
            </a:prstGeom>
          </p:spPr>
        </p:pic>
        <p:pic>
          <p:nvPicPr>
            <p:cNvPr id="15" name="Grafik 14">
              <a:extLst>
                <a:ext uri="{FF2B5EF4-FFF2-40B4-BE49-F238E27FC236}">
                  <a16:creationId xmlns:a16="http://schemas.microsoft.com/office/drawing/2014/main" id="{869AE182-2A4D-417D-8576-BA9B007C0A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8862" y="2486426"/>
              <a:ext cx="319482" cy="319482"/>
            </a:xfrm>
            <a:prstGeom prst="rect">
              <a:avLst/>
            </a:prstGeom>
          </p:spPr>
        </p:pic>
        <p:sp>
          <p:nvSpPr>
            <p:cNvPr id="16" name="Textfeld 15">
              <a:extLst>
                <a:ext uri="{FF2B5EF4-FFF2-40B4-BE49-F238E27FC236}">
                  <a16:creationId xmlns:a16="http://schemas.microsoft.com/office/drawing/2014/main" id="{649F722F-A8A5-4C12-A33B-F4DC1D611FC9}"/>
                </a:ext>
              </a:extLst>
            </p:cNvPr>
            <p:cNvSpPr txBox="1"/>
            <p:nvPr/>
          </p:nvSpPr>
          <p:spPr>
            <a:xfrm>
              <a:off x="7460387" y="1721708"/>
              <a:ext cx="319481" cy="369332"/>
            </a:xfrm>
            <a:prstGeom prst="rect">
              <a:avLst/>
            </a:prstGeom>
            <a:noFill/>
          </p:spPr>
          <p:txBody>
            <a:bodyPr wrap="square" rtlCol="0">
              <a:spAutoFit/>
            </a:bodyPr>
            <a:lstStyle/>
            <a:p>
              <a:r>
                <a:rPr lang="de-DE" dirty="0"/>
                <a:t>2</a:t>
              </a:r>
            </a:p>
          </p:txBody>
        </p:sp>
        <p:pic>
          <p:nvPicPr>
            <p:cNvPr id="17" name="Grafik 16">
              <a:extLst>
                <a:ext uri="{FF2B5EF4-FFF2-40B4-BE49-F238E27FC236}">
                  <a16:creationId xmlns:a16="http://schemas.microsoft.com/office/drawing/2014/main" id="{2DF16EBE-D142-4051-B7DB-7A2A094F42C3}"/>
                </a:ext>
              </a:extLst>
            </p:cNvPr>
            <p:cNvPicPr>
              <a:picLocks noChangeAspect="1"/>
            </p:cNvPicPr>
            <p:nvPr/>
          </p:nvPicPr>
          <p:blipFill>
            <a:blip r:embed="rId6"/>
            <a:stretch>
              <a:fillRect/>
            </a:stretch>
          </p:blipFill>
          <p:spPr>
            <a:xfrm>
              <a:off x="8290582" y="972516"/>
              <a:ext cx="428625" cy="638175"/>
            </a:xfrm>
            <a:prstGeom prst="rect">
              <a:avLst/>
            </a:prstGeom>
          </p:spPr>
        </p:pic>
        <p:pic>
          <p:nvPicPr>
            <p:cNvPr id="18" name="Grafik 17">
              <a:extLst>
                <a:ext uri="{FF2B5EF4-FFF2-40B4-BE49-F238E27FC236}">
                  <a16:creationId xmlns:a16="http://schemas.microsoft.com/office/drawing/2014/main" id="{D2748187-ADEE-4A40-B1BF-9E331D7A59E4}"/>
                </a:ext>
              </a:extLst>
            </p:cNvPr>
            <p:cNvPicPr>
              <a:picLocks noChangeAspect="1"/>
            </p:cNvPicPr>
            <p:nvPr/>
          </p:nvPicPr>
          <p:blipFill>
            <a:blip r:embed="rId7"/>
            <a:stretch>
              <a:fillRect/>
            </a:stretch>
          </p:blipFill>
          <p:spPr>
            <a:xfrm>
              <a:off x="7872412" y="976307"/>
              <a:ext cx="428625" cy="638175"/>
            </a:xfrm>
            <a:prstGeom prst="rect">
              <a:avLst/>
            </a:prstGeom>
          </p:spPr>
        </p:pic>
        <p:sp>
          <p:nvSpPr>
            <p:cNvPr id="19" name="Textfeld 18">
              <a:extLst>
                <a:ext uri="{FF2B5EF4-FFF2-40B4-BE49-F238E27FC236}">
                  <a16:creationId xmlns:a16="http://schemas.microsoft.com/office/drawing/2014/main" id="{66FBD771-2EAC-46CF-B9CC-3C55B2079190}"/>
                </a:ext>
              </a:extLst>
            </p:cNvPr>
            <p:cNvSpPr txBox="1"/>
            <p:nvPr/>
          </p:nvSpPr>
          <p:spPr>
            <a:xfrm>
              <a:off x="7912465" y="1721708"/>
              <a:ext cx="319481" cy="369332"/>
            </a:xfrm>
            <a:prstGeom prst="rect">
              <a:avLst/>
            </a:prstGeom>
            <a:noFill/>
          </p:spPr>
          <p:txBody>
            <a:bodyPr wrap="square" rtlCol="0">
              <a:spAutoFit/>
            </a:bodyPr>
            <a:lstStyle/>
            <a:p>
              <a:r>
                <a:rPr lang="de-DE" dirty="0"/>
                <a:t>4</a:t>
              </a:r>
            </a:p>
          </p:txBody>
        </p:sp>
        <p:sp>
          <p:nvSpPr>
            <p:cNvPr id="20" name="Textfeld 19">
              <a:extLst>
                <a:ext uri="{FF2B5EF4-FFF2-40B4-BE49-F238E27FC236}">
                  <a16:creationId xmlns:a16="http://schemas.microsoft.com/office/drawing/2014/main" id="{7DAEDDBE-F5DF-4A9F-8477-87D098E44A9E}"/>
                </a:ext>
              </a:extLst>
            </p:cNvPr>
            <p:cNvSpPr txBox="1"/>
            <p:nvPr/>
          </p:nvSpPr>
          <p:spPr>
            <a:xfrm>
              <a:off x="7912465" y="2118974"/>
              <a:ext cx="319481" cy="369332"/>
            </a:xfrm>
            <a:prstGeom prst="rect">
              <a:avLst/>
            </a:prstGeom>
            <a:noFill/>
          </p:spPr>
          <p:txBody>
            <a:bodyPr wrap="square" rtlCol="0">
              <a:spAutoFit/>
            </a:bodyPr>
            <a:lstStyle/>
            <a:p>
              <a:r>
                <a:rPr lang="de-DE" dirty="0"/>
                <a:t>5</a:t>
              </a:r>
            </a:p>
          </p:txBody>
        </p:sp>
        <p:sp>
          <p:nvSpPr>
            <p:cNvPr id="21" name="Textfeld 20">
              <a:extLst>
                <a:ext uri="{FF2B5EF4-FFF2-40B4-BE49-F238E27FC236}">
                  <a16:creationId xmlns:a16="http://schemas.microsoft.com/office/drawing/2014/main" id="{4C106385-C2E7-4D9A-B63A-48EE97AC9B8B}"/>
                </a:ext>
              </a:extLst>
            </p:cNvPr>
            <p:cNvSpPr txBox="1"/>
            <p:nvPr/>
          </p:nvSpPr>
          <p:spPr>
            <a:xfrm>
              <a:off x="8360439" y="1717589"/>
              <a:ext cx="271824" cy="373451"/>
            </a:xfrm>
            <a:prstGeom prst="rect">
              <a:avLst/>
            </a:prstGeom>
            <a:noFill/>
          </p:spPr>
          <p:txBody>
            <a:bodyPr wrap="square" rtlCol="0">
              <a:spAutoFit/>
            </a:bodyPr>
            <a:lstStyle/>
            <a:p>
              <a:r>
                <a:rPr lang="de-DE" dirty="0">
                  <a:solidFill>
                    <a:schemeClr val="accent1">
                      <a:lumMod val="60000"/>
                      <a:lumOff val="40000"/>
                    </a:schemeClr>
                  </a:solidFill>
                </a:rPr>
                <a:t>?</a:t>
              </a:r>
            </a:p>
          </p:txBody>
        </p:sp>
        <p:sp>
          <p:nvSpPr>
            <p:cNvPr id="22" name="Textfeld 21">
              <a:extLst>
                <a:ext uri="{FF2B5EF4-FFF2-40B4-BE49-F238E27FC236}">
                  <a16:creationId xmlns:a16="http://schemas.microsoft.com/office/drawing/2014/main" id="{A3FDB49D-E724-47E1-9C00-7FF329392FC0}"/>
                </a:ext>
              </a:extLst>
            </p:cNvPr>
            <p:cNvSpPr txBox="1"/>
            <p:nvPr/>
          </p:nvSpPr>
          <p:spPr>
            <a:xfrm>
              <a:off x="8383542" y="2130433"/>
              <a:ext cx="271824" cy="373451"/>
            </a:xfrm>
            <a:prstGeom prst="rect">
              <a:avLst/>
            </a:prstGeom>
            <a:noFill/>
          </p:spPr>
          <p:txBody>
            <a:bodyPr wrap="square" rtlCol="0">
              <a:spAutoFit/>
            </a:bodyPr>
            <a:lstStyle/>
            <a:p>
              <a:r>
                <a:rPr lang="de-DE" dirty="0">
                  <a:solidFill>
                    <a:schemeClr val="accent1">
                      <a:lumMod val="60000"/>
                      <a:lumOff val="40000"/>
                    </a:schemeClr>
                  </a:solidFill>
                </a:rPr>
                <a:t>?</a:t>
              </a:r>
            </a:p>
          </p:txBody>
        </p:sp>
        <p:sp>
          <p:nvSpPr>
            <p:cNvPr id="23" name="Textfeld 22">
              <a:extLst>
                <a:ext uri="{FF2B5EF4-FFF2-40B4-BE49-F238E27FC236}">
                  <a16:creationId xmlns:a16="http://schemas.microsoft.com/office/drawing/2014/main" id="{F86EBEAC-ED5A-4A80-BDB8-FEF8A7F09029}"/>
                </a:ext>
              </a:extLst>
            </p:cNvPr>
            <p:cNvSpPr txBox="1"/>
            <p:nvPr/>
          </p:nvSpPr>
          <p:spPr>
            <a:xfrm>
              <a:off x="7499093" y="2486426"/>
              <a:ext cx="271824" cy="373451"/>
            </a:xfrm>
            <a:prstGeom prst="rect">
              <a:avLst/>
            </a:prstGeom>
            <a:noFill/>
          </p:spPr>
          <p:txBody>
            <a:bodyPr wrap="square" rtlCol="0">
              <a:spAutoFit/>
            </a:bodyPr>
            <a:lstStyle/>
            <a:p>
              <a:r>
                <a:rPr lang="de-DE" dirty="0">
                  <a:solidFill>
                    <a:schemeClr val="accent1">
                      <a:lumMod val="60000"/>
                      <a:lumOff val="40000"/>
                    </a:schemeClr>
                  </a:solidFill>
                </a:rPr>
                <a:t>?</a:t>
              </a:r>
            </a:p>
          </p:txBody>
        </p:sp>
        <p:sp>
          <p:nvSpPr>
            <p:cNvPr id="24" name="Textfeld 23">
              <a:extLst>
                <a:ext uri="{FF2B5EF4-FFF2-40B4-BE49-F238E27FC236}">
                  <a16:creationId xmlns:a16="http://schemas.microsoft.com/office/drawing/2014/main" id="{6F6ED847-9A2B-4BA2-AB46-4870BED42389}"/>
                </a:ext>
              </a:extLst>
            </p:cNvPr>
            <p:cNvSpPr txBox="1"/>
            <p:nvPr/>
          </p:nvSpPr>
          <p:spPr>
            <a:xfrm>
              <a:off x="7912465" y="2486426"/>
              <a:ext cx="271824" cy="373451"/>
            </a:xfrm>
            <a:prstGeom prst="rect">
              <a:avLst/>
            </a:prstGeom>
            <a:noFill/>
          </p:spPr>
          <p:txBody>
            <a:bodyPr wrap="square" rtlCol="0">
              <a:spAutoFit/>
            </a:bodyPr>
            <a:lstStyle/>
            <a:p>
              <a:r>
                <a:rPr lang="de-DE" dirty="0">
                  <a:solidFill>
                    <a:schemeClr val="accent1">
                      <a:lumMod val="60000"/>
                      <a:lumOff val="40000"/>
                    </a:schemeClr>
                  </a:solidFill>
                </a:rPr>
                <a:t>?</a:t>
              </a:r>
            </a:p>
          </p:txBody>
        </p:sp>
        <p:sp>
          <p:nvSpPr>
            <p:cNvPr id="25" name="Textfeld 24">
              <a:extLst>
                <a:ext uri="{FF2B5EF4-FFF2-40B4-BE49-F238E27FC236}">
                  <a16:creationId xmlns:a16="http://schemas.microsoft.com/office/drawing/2014/main" id="{71463D66-C5B0-4A77-8834-7F3C37D319A1}"/>
                </a:ext>
              </a:extLst>
            </p:cNvPr>
            <p:cNvSpPr txBox="1"/>
            <p:nvPr/>
          </p:nvSpPr>
          <p:spPr>
            <a:xfrm>
              <a:off x="8381354" y="2486425"/>
              <a:ext cx="271824" cy="373451"/>
            </a:xfrm>
            <a:prstGeom prst="rect">
              <a:avLst/>
            </a:prstGeom>
            <a:noFill/>
          </p:spPr>
          <p:txBody>
            <a:bodyPr wrap="square" rtlCol="0">
              <a:spAutoFit/>
            </a:bodyPr>
            <a:lstStyle/>
            <a:p>
              <a:r>
                <a:rPr lang="de-DE" dirty="0">
                  <a:solidFill>
                    <a:schemeClr val="accent1">
                      <a:lumMod val="60000"/>
                      <a:lumOff val="40000"/>
                    </a:schemeClr>
                  </a:solidFill>
                </a:rPr>
                <a:t>?</a:t>
              </a:r>
            </a:p>
          </p:txBody>
        </p:sp>
        <p:sp>
          <p:nvSpPr>
            <p:cNvPr id="26" name="Stern: 12 Zacken 25">
              <a:extLst>
                <a:ext uri="{FF2B5EF4-FFF2-40B4-BE49-F238E27FC236}">
                  <a16:creationId xmlns:a16="http://schemas.microsoft.com/office/drawing/2014/main" id="{6FA127D4-BC3B-48D4-8DD3-7E0007C9B330}"/>
                </a:ext>
              </a:extLst>
            </p:cNvPr>
            <p:cNvSpPr/>
            <p:nvPr/>
          </p:nvSpPr>
          <p:spPr>
            <a:xfrm>
              <a:off x="8560113" y="1500185"/>
              <a:ext cx="197065" cy="197708"/>
            </a:xfrm>
            <a:prstGeom prst="star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26118194-CD49-40AA-AB81-28625D23E34C}"/>
                </a:ext>
              </a:extLst>
            </p:cNvPr>
            <p:cNvSpPr txBox="1"/>
            <p:nvPr/>
          </p:nvSpPr>
          <p:spPr>
            <a:xfrm>
              <a:off x="8480056" y="1492822"/>
              <a:ext cx="428624" cy="200055"/>
            </a:xfrm>
            <a:prstGeom prst="rect">
              <a:avLst/>
            </a:prstGeom>
            <a:noFill/>
          </p:spPr>
          <p:txBody>
            <a:bodyPr wrap="square" rtlCol="0">
              <a:spAutoFit/>
            </a:bodyPr>
            <a:lstStyle/>
            <a:p>
              <a:r>
                <a:rPr lang="de-DE" sz="700" dirty="0"/>
                <a:t>New</a:t>
              </a:r>
              <a:endParaRPr lang="de-DE" sz="800" dirty="0"/>
            </a:p>
          </p:txBody>
        </p:sp>
        <p:sp>
          <p:nvSpPr>
            <p:cNvPr id="30" name="Stern: 12 Zacken 29">
              <a:extLst>
                <a:ext uri="{FF2B5EF4-FFF2-40B4-BE49-F238E27FC236}">
                  <a16:creationId xmlns:a16="http://schemas.microsoft.com/office/drawing/2014/main" id="{3214C26D-7A04-43F4-93A0-C7207A4AF364}"/>
                </a:ext>
              </a:extLst>
            </p:cNvPr>
            <p:cNvSpPr/>
            <p:nvPr/>
          </p:nvSpPr>
          <p:spPr>
            <a:xfrm>
              <a:off x="7163900" y="2741779"/>
              <a:ext cx="197065" cy="197708"/>
            </a:xfrm>
            <a:prstGeom prst="star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1" name="Textfeld 30">
              <a:extLst>
                <a:ext uri="{FF2B5EF4-FFF2-40B4-BE49-F238E27FC236}">
                  <a16:creationId xmlns:a16="http://schemas.microsoft.com/office/drawing/2014/main" id="{49790BCB-CCA0-4663-9BCE-46FABE46110B}"/>
                </a:ext>
              </a:extLst>
            </p:cNvPr>
            <p:cNvSpPr txBox="1"/>
            <p:nvPr/>
          </p:nvSpPr>
          <p:spPr>
            <a:xfrm>
              <a:off x="7096279" y="2750616"/>
              <a:ext cx="428624" cy="200055"/>
            </a:xfrm>
            <a:prstGeom prst="rect">
              <a:avLst/>
            </a:prstGeom>
            <a:noFill/>
          </p:spPr>
          <p:txBody>
            <a:bodyPr wrap="square" rtlCol="0">
              <a:spAutoFit/>
            </a:bodyPr>
            <a:lstStyle/>
            <a:p>
              <a:r>
                <a:rPr lang="de-DE" sz="700" dirty="0"/>
                <a:t>New</a:t>
              </a:r>
              <a:endParaRPr lang="de-DE" sz="800" dirty="0"/>
            </a:p>
          </p:txBody>
        </p:sp>
      </p:grpSp>
      <p:grpSp>
        <p:nvGrpSpPr>
          <p:cNvPr id="49" name="Gruppieren 48">
            <a:extLst>
              <a:ext uri="{FF2B5EF4-FFF2-40B4-BE49-F238E27FC236}">
                <a16:creationId xmlns:a16="http://schemas.microsoft.com/office/drawing/2014/main" id="{DFC8A62E-AD83-404B-992B-2EAFD91EE116}"/>
              </a:ext>
            </a:extLst>
          </p:cNvPr>
          <p:cNvGrpSpPr/>
          <p:nvPr/>
        </p:nvGrpSpPr>
        <p:grpSpPr>
          <a:xfrm>
            <a:off x="6919786" y="3463923"/>
            <a:ext cx="1839350" cy="1282130"/>
            <a:chOff x="6759962" y="3592846"/>
            <a:chExt cx="2234955" cy="1405757"/>
          </a:xfrm>
        </p:grpSpPr>
        <p:pic>
          <p:nvPicPr>
            <p:cNvPr id="34" name="Grafik 33">
              <a:extLst>
                <a:ext uri="{FF2B5EF4-FFF2-40B4-BE49-F238E27FC236}">
                  <a16:creationId xmlns:a16="http://schemas.microsoft.com/office/drawing/2014/main" id="{9F7E782F-C4F5-4476-B833-02B86D26282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87176" y="4436087"/>
              <a:ext cx="562516" cy="562516"/>
            </a:xfrm>
            <a:prstGeom prst="rect">
              <a:avLst/>
            </a:prstGeom>
          </p:spPr>
        </p:pic>
        <p:pic>
          <p:nvPicPr>
            <p:cNvPr id="35" name="Grafik 34">
              <a:extLst>
                <a:ext uri="{FF2B5EF4-FFF2-40B4-BE49-F238E27FC236}">
                  <a16:creationId xmlns:a16="http://schemas.microsoft.com/office/drawing/2014/main" id="{76A01E22-FEDB-47C3-9D6B-AC5BD9AA90D1}"/>
                </a:ext>
              </a:extLst>
            </p:cNvPr>
            <p:cNvPicPr>
              <a:picLocks noChangeAspect="1"/>
            </p:cNvPicPr>
            <p:nvPr/>
          </p:nvPicPr>
          <p:blipFill>
            <a:blip r:embed="rId9"/>
            <a:stretch>
              <a:fillRect/>
            </a:stretch>
          </p:blipFill>
          <p:spPr>
            <a:xfrm>
              <a:off x="8350591" y="3658266"/>
              <a:ext cx="571500" cy="571500"/>
            </a:xfrm>
            <a:prstGeom prst="rect">
              <a:avLst/>
            </a:prstGeom>
          </p:spPr>
        </p:pic>
        <p:pic>
          <p:nvPicPr>
            <p:cNvPr id="36" name="Grafik 35">
              <a:extLst>
                <a:ext uri="{FF2B5EF4-FFF2-40B4-BE49-F238E27FC236}">
                  <a16:creationId xmlns:a16="http://schemas.microsoft.com/office/drawing/2014/main" id="{6102A901-A3E4-4D24-88CB-716CA7887F8A}"/>
                </a:ext>
              </a:extLst>
            </p:cNvPr>
            <p:cNvPicPr>
              <a:picLocks noChangeAspect="1"/>
            </p:cNvPicPr>
            <p:nvPr/>
          </p:nvPicPr>
          <p:blipFill rotWithShape="1">
            <a:blip r:embed="rId10"/>
            <a:srcRect l="22252" t="974" r="22201" b="-974"/>
            <a:stretch/>
          </p:blipFill>
          <p:spPr>
            <a:xfrm>
              <a:off x="6806607" y="3667250"/>
              <a:ext cx="557970" cy="562516"/>
            </a:xfrm>
            <a:prstGeom prst="rect">
              <a:avLst/>
            </a:prstGeom>
          </p:spPr>
        </p:pic>
        <p:pic>
          <p:nvPicPr>
            <p:cNvPr id="37" name="Grafik 36">
              <a:extLst>
                <a:ext uri="{FF2B5EF4-FFF2-40B4-BE49-F238E27FC236}">
                  <a16:creationId xmlns:a16="http://schemas.microsoft.com/office/drawing/2014/main" id="{7D9D5421-5992-4EF2-97FD-B11117F7564D}"/>
                </a:ext>
              </a:extLst>
            </p:cNvPr>
            <p:cNvPicPr>
              <a:picLocks noChangeAspect="1"/>
            </p:cNvPicPr>
            <p:nvPr/>
          </p:nvPicPr>
          <p:blipFill>
            <a:blip r:embed="rId11"/>
            <a:stretch>
              <a:fillRect/>
            </a:stretch>
          </p:blipFill>
          <p:spPr>
            <a:xfrm>
              <a:off x="7424287" y="3667250"/>
              <a:ext cx="629486" cy="579872"/>
            </a:xfrm>
            <a:prstGeom prst="rect">
              <a:avLst/>
            </a:prstGeom>
          </p:spPr>
        </p:pic>
        <p:sp>
          <p:nvSpPr>
            <p:cNvPr id="39" name="Sprechblase: rechteckig 38">
              <a:extLst>
                <a:ext uri="{FF2B5EF4-FFF2-40B4-BE49-F238E27FC236}">
                  <a16:creationId xmlns:a16="http://schemas.microsoft.com/office/drawing/2014/main" id="{B4E9451D-AC7C-45A6-8BDE-D0577B7EDDAC}"/>
                </a:ext>
              </a:extLst>
            </p:cNvPr>
            <p:cNvSpPr/>
            <p:nvPr/>
          </p:nvSpPr>
          <p:spPr>
            <a:xfrm>
              <a:off x="6759962" y="3596640"/>
              <a:ext cx="1389729" cy="691928"/>
            </a:xfrm>
            <a:prstGeom prst="wedgeRectCallout">
              <a:avLst>
                <a:gd name="adj1" fmla="val 31360"/>
                <a:gd name="adj2" fmla="val 61399"/>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Sprechblase: rechteckig 39">
              <a:extLst>
                <a:ext uri="{FF2B5EF4-FFF2-40B4-BE49-F238E27FC236}">
                  <a16:creationId xmlns:a16="http://schemas.microsoft.com/office/drawing/2014/main" id="{3DB6338A-497D-4964-90FF-946B0455086B}"/>
                </a:ext>
              </a:extLst>
            </p:cNvPr>
            <p:cNvSpPr/>
            <p:nvPr/>
          </p:nvSpPr>
          <p:spPr>
            <a:xfrm>
              <a:off x="8257631" y="3592846"/>
              <a:ext cx="737286" cy="691928"/>
            </a:xfrm>
            <a:prstGeom prst="wedgeRectCallout">
              <a:avLst>
                <a:gd name="adj1" fmla="val -67858"/>
                <a:gd name="adj2" fmla="val 77918"/>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7" name="Rechteck 46">
            <a:extLst>
              <a:ext uri="{FF2B5EF4-FFF2-40B4-BE49-F238E27FC236}">
                <a16:creationId xmlns:a16="http://schemas.microsoft.com/office/drawing/2014/main" id="{ACC1EC32-E680-4D6B-8500-49545968FA5A}"/>
              </a:ext>
            </a:extLst>
          </p:cNvPr>
          <p:cNvSpPr/>
          <p:nvPr/>
        </p:nvSpPr>
        <p:spPr>
          <a:xfrm>
            <a:off x="6806607" y="1039529"/>
            <a:ext cx="2188310" cy="213679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0" name="Gruppieren 49">
            <a:extLst>
              <a:ext uri="{FF2B5EF4-FFF2-40B4-BE49-F238E27FC236}">
                <a16:creationId xmlns:a16="http://schemas.microsoft.com/office/drawing/2014/main" id="{6524F731-ADAF-496C-8441-8ABCE28504DF}"/>
              </a:ext>
            </a:extLst>
          </p:cNvPr>
          <p:cNvGrpSpPr/>
          <p:nvPr/>
        </p:nvGrpSpPr>
        <p:grpSpPr>
          <a:xfrm>
            <a:off x="6817545" y="4974495"/>
            <a:ext cx="2177371" cy="1523355"/>
            <a:chOff x="6965911" y="5196840"/>
            <a:chExt cx="2029006" cy="1432560"/>
          </a:xfrm>
        </p:grpSpPr>
        <p:pic>
          <p:nvPicPr>
            <p:cNvPr id="42" name="Grafik 41">
              <a:extLst>
                <a:ext uri="{FF2B5EF4-FFF2-40B4-BE49-F238E27FC236}">
                  <a16:creationId xmlns:a16="http://schemas.microsoft.com/office/drawing/2014/main" id="{6CCFFE71-EB5E-49A6-844B-8BD59C577A8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57631" y="5498383"/>
              <a:ext cx="561096" cy="561096"/>
            </a:xfrm>
            <a:prstGeom prst="rect">
              <a:avLst/>
            </a:prstGeom>
          </p:spPr>
        </p:pic>
        <p:pic>
          <p:nvPicPr>
            <p:cNvPr id="44" name="Grafik 43">
              <a:extLst>
                <a:ext uri="{FF2B5EF4-FFF2-40B4-BE49-F238E27FC236}">
                  <a16:creationId xmlns:a16="http://schemas.microsoft.com/office/drawing/2014/main" id="{D80D9977-43C7-4B02-A4C0-BD2A2AAFCE8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31147" y="5506440"/>
              <a:ext cx="562517" cy="562517"/>
            </a:xfrm>
            <a:prstGeom prst="rect">
              <a:avLst/>
            </a:prstGeom>
          </p:spPr>
        </p:pic>
        <p:pic>
          <p:nvPicPr>
            <p:cNvPr id="46" name="Grafik 45">
              <a:extLst>
                <a:ext uri="{FF2B5EF4-FFF2-40B4-BE49-F238E27FC236}">
                  <a16:creationId xmlns:a16="http://schemas.microsoft.com/office/drawing/2014/main" id="{4A7C56AC-A572-4E93-A302-8CC4679AE78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02054" y="5794041"/>
              <a:ext cx="765844" cy="765844"/>
            </a:xfrm>
            <a:prstGeom prst="rect">
              <a:avLst/>
            </a:prstGeom>
          </p:spPr>
        </p:pic>
        <p:sp>
          <p:nvSpPr>
            <p:cNvPr id="48" name="Rechteck 47">
              <a:extLst>
                <a:ext uri="{FF2B5EF4-FFF2-40B4-BE49-F238E27FC236}">
                  <a16:creationId xmlns:a16="http://schemas.microsoft.com/office/drawing/2014/main" id="{6815FA2F-43E3-40C8-AF28-E6C7DED80F6A}"/>
                </a:ext>
              </a:extLst>
            </p:cNvPr>
            <p:cNvSpPr/>
            <p:nvPr/>
          </p:nvSpPr>
          <p:spPr>
            <a:xfrm>
              <a:off x="6965911" y="5196840"/>
              <a:ext cx="2029006" cy="143256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51" name="Rechteck 50">
            <a:extLst>
              <a:ext uri="{FF2B5EF4-FFF2-40B4-BE49-F238E27FC236}">
                <a16:creationId xmlns:a16="http://schemas.microsoft.com/office/drawing/2014/main" id="{B366C343-82F8-4350-A824-E0FF6FDDB421}"/>
              </a:ext>
            </a:extLst>
          </p:cNvPr>
          <p:cNvSpPr/>
          <p:nvPr/>
        </p:nvSpPr>
        <p:spPr>
          <a:xfrm>
            <a:off x="6806607" y="3310040"/>
            <a:ext cx="2188310" cy="154977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a:extLst>
              <a:ext uri="{FF2B5EF4-FFF2-40B4-BE49-F238E27FC236}">
                <a16:creationId xmlns:a16="http://schemas.microsoft.com/office/drawing/2014/main" id="{D3E40693-4341-4B05-AC91-C83D39C34C56}"/>
              </a:ext>
            </a:extLst>
          </p:cNvPr>
          <p:cNvSpPr>
            <a:spLocks noGrp="1"/>
          </p:cNvSpPr>
          <p:nvPr>
            <p:ph type="dt" sz="half" idx="10"/>
          </p:nvPr>
        </p:nvSpPr>
        <p:spPr/>
        <p:txBody>
          <a:bodyPr/>
          <a:lstStyle/>
          <a:p>
            <a:r>
              <a:rPr lang="de-DE"/>
              <a:t>16.10.2018</a:t>
            </a:r>
            <a:endParaRPr lang="de-DE" dirty="0"/>
          </a:p>
        </p:txBody>
      </p:sp>
      <p:sp>
        <p:nvSpPr>
          <p:cNvPr id="6" name="Fußzeilenplatzhalter 5">
            <a:extLst>
              <a:ext uri="{FF2B5EF4-FFF2-40B4-BE49-F238E27FC236}">
                <a16:creationId xmlns:a16="http://schemas.microsoft.com/office/drawing/2014/main" id="{7533FD64-870B-4E50-B5CF-1B866B10D510}"/>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7" name="Foliennummernplatzhalter 6">
            <a:extLst>
              <a:ext uri="{FF2B5EF4-FFF2-40B4-BE49-F238E27FC236}">
                <a16:creationId xmlns:a16="http://schemas.microsoft.com/office/drawing/2014/main" id="{769D181D-7ED3-41C0-8AC3-7487CCE002A2}"/>
              </a:ext>
            </a:extLst>
          </p:cNvPr>
          <p:cNvSpPr>
            <a:spLocks noGrp="1"/>
          </p:cNvSpPr>
          <p:nvPr>
            <p:ph type="sldNum" sz="quarter" idx="12"/>
          </p:nvPr>
        </p:nvSpPr>
        <p:spPr/>
        <p:txBody>
          <a:bodyPr/>
          <a:lstStyle/>
          <a:p>
            <a:fld id="{DB8E1856-5B1A-4332-8C1F-5B6ADBCED127}" type="slidenum">
              <a:rPr lang="de-DE" smtClean="0"/>
              <a:t>10</a:t>
            </a:fld>
            <a:endParaRPr lang="de-DE" dirty="0"/>
          </a:p>
        </p:txBody>
      </p:sp>
    </p:spTree>
    <p:extLst>
      <p:ext uri="{BB962C8B-B14F-4D97-AF65-F5344CB8AC3E}">
        <p14:creationId xmlns:p14="http://schemas.microsoft.com/office/powerpoint/2010/main" val="218285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5DD3E81E-106E-42A1-A2C2-BF982FEA57CF}"/>
              </a:ext>
            </a:extLst>
          </p:cNvPr>
          <p:cNvSpPr/>
          <p:nvPr/>
        </p:nvSpPr>
        <p:spPr>
          <a:xfrm>
            <a:off x="628651" y="1966178"/>
            <a:ext cx="3419473" cy="51288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Ähnlichkeiten finden</a:t>
            </a:r>
          </a:p>
        </p:txBody>
      </p:sp>
      <p:pic>
        <p:nvPicPr>
          <p:cNvPr id="7" name="Grafik 6">
            <a:extLst>
              <a:ext uri="{FF2B5EF4-FFF2-40B4-BE49-F238E27FC236}">
                <a16:creationId xmlns:a16="http://schemas.microsoft.com/office/drawing/2014/main" id="{686FE03F-0B61-4038-9570-DF01814F3CC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5674"/>
          <a:stretch/>
        </p:blipFill>
        <p:spPr>
          <a:xfrm>
            <a:off x="628651" y="2479063"/>
            <a:ext cx="3419473" cy="1694376"/>
          </a:xfrm>
          <a:prstGeom prst="rect">
            <a:avLst/>
          </a:prstGeom>
        </p:spPr>
      </p:pic>
      <p:pic>
        <p:nvPicPr>
          <p:cNvPr id="9" name="Grafik 8">
            <a:extLst>
              <a:ext uri="{FF2B5EF4-FFF2-40B4-BE49-F238E27FC236}">
                <a16:creationId xmlns:a16="http://schemas.microsoft.com/office/drawing/2014/main" id="{AACC6D09-903D-4B6B-B56D-EA9F1E9ED9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8336"/>
          <a:stretch/>
        </p:blipFill>
        <p:spPr>
          <a:xfrm>
            <a:off x="628651" y="4173439"/>
            <a:ext cx="3419473" cy="2077763"/>
          </a:xfrm>
          <a:prstGeom prst="rect">
            <a:avLst/>
          </a:prstGeom>
        </p:spPr>
      </p:pic>
      <p:sp>
        <p:nvSpPr>
          <p:cNvPr id="2" name="Titel 1">
            <a:extLst>
              <a:ext uri="{FF2B5EF4-FFF2-40B4-BE49-F238E27FC236}">
                <a16:creationId xmlns:a16="http://schemas.microsoft.com/office/drawing/2014/main" id="{F3860DB2-D609-4437-B195-8DB116B5FA8A}"/>
              </a:ext>
            </a:extLst>
          </p:cNvPr>
          <p:cNvSpPr>
            <a:spLocks noGrp="1"/>
          </p:cNvSpPr>
          <p:nvPr>
            <p:ph type="title"/>
          </p:nvPr>
        </p:nvSpPr>
        <p:spPr/>
        <p:txBody>
          <a:bodyPr/>
          <a:lstStyle/>
          <a:p>
            <a:r>
              <a:rPr lang="de-DE" dirty="0" err="1"/>
              <a:t>Recommendation</a:t>
            </a:r>
            <a:r>
              <a:rPr lang="de-DE" dirty="0"/>
              <a:t> Engine - Algorithmen</a:t>
            </a:r>
          </a:p>
        </p:txBody>
      </p:sp>
      <p:sp>
        <p:nvSpPr>
          <p:cNvPr id="6" name="Textfeld 5">
            <a:extLst>
              <a:ext uri="{FF2B5EF4-FFF2-40B4-BE49-F238E27FC236}">
                <a16:creationId xmlns:a16="http://schemas.microsoft.com/office/drawing/2014/main" id="{BA4FBEC5-6978-448A-B672-81898B2B91BB}"/>
              </a:ext>
            </a:extLst>
          </p:cNvPr>
          <p:cNvSpPr txBox="1"/>
          <p:nvPr/>
        </p:nvSpPr>
        <p:spPr>
          <a:xfrm>
            <a:off x="540774" y="1425677"/>
            <a:ext cx="8264507" cy="369332"/>
          </a:xfrm>
          <a:prstGeom prst="rect">
            <a:avLst/>
          </a:prstGeom>
          <a:noFill/>
        </p:spPr>
        <p:txBody>
          <a:bodyPr wrap="none" rtlCol="0">
            <a:spAutoFit/>
          </a:bodyPr>
          <a:lstStyle/>
          <a:p>
            <a:r>
              <a:rPr lang="de-DE" dirty="0"/>
              <a:t>Für die Implementierung von </a:t>
            </a:r>
            <a:r>
              <a:rPr lang="de-DE" dirty="0" err="1"/>
              <a:t>Recommendation</a:t>
            </a:r>
            <a:r>
              <a:rPr lang="de-DE" dirty="0"/>
              <a:t> </a:t>
            </a:r>
            <a:r>
              <a:rPr lang="de-DE" dirty="0" err="1"/>
              <a:t>Engines</a:t>
            </a:r>
            <a:r>
              <a:rPr lang="de-DE" dirty="0"/>
              <a:t> gilt es zwei Probleme zu lösen:</a:t>
            </a:r>
          </a:p>
        </p:txBody>
      </p:sp>
      <p:sp>
        <p:nvSpPr>
          <p:cNvPr id="5" name="Rechteck 4">
            <a:extLst>
              <a:ext uri="{FF2B5EF4-FFF2-40B4-BE49-F238E27FC236}">
                <a16:creationId xmlns:a16="http://schemas.microsoft.com/office/drawing/2014/main" id="{D47CB51D-9A9B-4442-8B48-9AAEDEB46FEA}"/>
              </a:ext>
            </a:extLst>
          </p:cNvPr>
          <p:cNvSpPr/>
          <p:nvPr/>
        </p:nvSpPr>
        <p:spPr>
          <a:xfrm>
            <a:off x="4513309" y="1966178"/>
            <a:ext cx="3996850" cy="50808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Gruppen bilden</a:t>
            </a:r>
          </a:p>
        </p:txBody>
      </p:sp>
      <p:pic>
        <p:nvPicPr>
          <p:cNvPr id="11" name="Grafik 10">
            <a:extLst>
              <a:ext uri="{FF2B5EF4-FFF2-40B4-BE49-F238E27FC236}">
                <a16:creationId xmlns:a16="http://schemas.microsoft.com/office/drawing/2014/main" id="{F7547011-738B-4339-B0F3-1F302C6D5532}"/>
              </a:ext>
            </a:extLst>
          </p:cNvPr>
          <p:cNvPicPr>
            <a:picLocks noChangeAspect="1"/>
          </p:cNvPicPr>
          <p:nvPr/>
        </p:nvPicPr>
        <p:blipFill rotWithShape="1">
          <a:blip r:embed="rId4">
            <a:extLst>
              <a:ext uri="{28A0092B-C50C-407E-A947-70E740481C1C}">
                <a14:useLocalDpi xmlns:a14="http://schemas.microsoft.com/office/drawing/2010/main" val="0"/>
              </a:ext>
            </a:extLst>
          </a:blip>
          <a:srcRect l="25948" t="21593" r="28499" b="-165"/>
          <a:stretch/>
        </p:blipFill>
        <p:spPr>
          <a:xfrm>
            <a:off x="4513310" y="2474258"/>
            <a:ext cx="4030617" cy="3640792"/>
          </a:xfrm>
          <a:prstGeom prst="rect">
            <a:avLst/>
          </a:prstGeom>
        </p:spPr>
      </p:pic>
      <p:sp>
        <p:nvSpPr>
          <p:cNvPr id="3" name="Datumsplatzhalter 2">
            <a:extLst>
              <a:ext uri="{FF2B5EF4-FFF2-40B4-BE49-F238E27FC236}">
                <a16:creationId xmlns:a16="http://schemas.microsoft.com/office/drawing/2014/main" id="{7E5E72FC-A129-4F8F-9521-63FA8B453B27}"/>
              </a:ext>
            </a:extLst>
          </p:cNvPr>
          <p:cNvSpPr>
            <a:spLocks noGrp="1"/>
          </p:cNvSpPr>
          <p:nvPr>
            <p:ph type="dt" sz="half" idx="10"/>
          </p:nvPr>
        </p:nvSpPr>
        <p:spPr/>
        <p:txBody>
          <a:bodyPr/>
          <a:lstStyle/>
          <a:p>
            <a:r>
              <a:rPr lang="de-DE"/>
              <a:t>16.10.2018</a:t>
            </a:r>
            <a:endParaRPr lang="de-DE" dirty="0"/>
          </a:p>
        </p:txBody>
      </p:sp>
      <p:sp>
        <p:nvSpPr>
          <p:cNvPr id="8" name="Fußzeilenplatzhalter 7">
            <a:extLst>
              <a:ext uri="{FF2B5EF4-FFF2-40B4-BE49-F238E27FC236}">
                <a16:creationId xmlns:a16="http://schemas.microsoft.com/office/drawing/2014/main" id="{8F654A28-39DE-413B-AA41-F76D37B02710}"/>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10" name="Foliennummernplatzhalter 9">
            <a:extLst>
              <a:ext uri="{FF2B5EF4-FFF2-40B4-BE49-F238E27FC236}">
                <a16:creationId xmlns:a16="http://schemas.microsoft.com/office/drawing/2014/main" id="{3F313E9A-6C98-40ED-B01E-452AE6FD1D54}"/>
              </a:ext>
            </a:extLst>
          </p:cNvPr>
          <p:cNvSpPr>
            <a:spLocks noGrp="1"/>
          </p:cNvSpPr>
          <p:nvPr>
            <p:ph type="sldNum" sz="quarter" idx="12"/>
          </p:nvPr>
        </p:nvSpPr>
        <p:spPr/>
        <p:txBody>
          <a:bodyPr/>
          <a:lstStyle/>
          <a:p>
            <a:fld id="{DB8E1856-5B1A-4332-8C1F-5B6ADBCED127}" type="slidenum">
              <a:rPr lang="de-DE" smtClean="0"/>
              <a:t>11</a:t>
            </a:fld>
            <a:endParaRPr lang="de-DE" dirty="0"/>
          </a:p>
        </p:txBody>
      </p:sp>
    </p:spTree>
    <p:extLst>
      <p:ext uri="{BB962C8B-B14F-4D97-AF65-F5344CB8AC3E}">
        <p14:creationId xmlns:p14="http://schemas.microsoft.com/office/powerpoint/2010/main" val="113035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Ähnlichkeiten bestimmen - Distanzmaße</a:t>
            </a:r>
          </a:p>
        </p:txBody>
      </p:sp>
      <mc:AlternateContent xmlns:mc="http://schemas.openxmlformats.org/markup-compatibility/2006" xmlns:a14="http://schemas.microsoft.com/office/drawing/2010/main">
        <mc:Choice Requires="a14">
          <p:sp>
            <p:nvSpPr>
              <p:cNvPr id="5" name="Inhaltsplatzhalter 4"/>
              <p:cNvSpPr>
                <a:spLocks noGrp="1"/>
              </p:cNvSpPr>
              <p:nvPr>
                <p:ph idx="1"/>
              </p:nvPr>
            </p:nvSpPr>
            <p:spPr>
              <a:xfrm>
                <a:off x="628649" y="1174282"/>
                <a:ext cx="6165441" cy="5002681"/>
              </a:xfrm>
            </p:spPr>
            <p:txBody>
              <a:bodyPr>
                <a:noAutofit/>
              </a:bodyPr>
              <a:lstStyle/>
              <a:p>
                <a:pPr marL="0" indent="0">
                  <a:buNone/>
                </a:pPr>
                <a:r>
                  <a:rPr lang="de-DE" sz="2400" b="1" dirty="0"/>
                  <a:t>Die zentrale Frage bei </a:t>
                </a:r>
                <a:r>
                  <a:rPr lang="de-DE" sz="2400" b="1" dirty="0" err="1"/>
                  <a:t>Recommendation</a:t>
                </a:r>
                <a:r>
                  <a:rPr lang="de-DE" sz="2400" b="1" dirty="0"/>
                  <a:t> </a:t>
                </a:r>
                <a:r>
                  <a:rPr lang="de-DE" sz="2400" b="1" dirty="0" err="1"/>
                  <a:t>Engines</a:t>
                </a:r>
                <a:r>
                  <a:rPr lang="de-DE" sz="2400" b="1" dirty="0"/>
                  <a:t> ist, wie man Ähnlichkeiten bestimmt</a:t>
                </a:r>
              </a:p>
              <a:p>
                <a:pPr marL="457200" indent="-457200">
                  <a:buFont typeface="+mj-lt"/>
                  <a:buAutoNum type="arabicPeriod"/>
                </a:pPr>
                <a:r>
                  <a:rPr lang="de-DE" sz="1800" b="1" dirty="0" err="1"/>
                  <a:t>Jaccard</a:t>
                </a:r>
                <a:r>
                  <a:rPr lang="de-DE" sz="1800" b="1" dirty="0"/>
                  <a:t> Koeffizient: </a:t>
                </a:r>
              </a:p>
              <a:p>
                <a:pPr marL="457200" lvl="1" indent="0">
                  <a:buNone/>
                </a:pPr>
                <a:r>
                  <a:rPr lang="de-DE" dirty="0"/>
                  <a:t>Ähnlichkeit wird bestimmt, indem </a:t>
                </a:r>
                <a:r>
                  <a:rPr lang="en-US" dirty="0"/>
                  <a:t>man </a:t>
                </a:r>
                <a:r>
                  <a:rPr lang="de-DE" dirty="0"/>
                  <a:t>die Anzahl der gemeinsamen Elemente (Anzahl der Nutzer, die Artikel A und B kauften) durch die Größe der Vereinigungsmenge (Anzahl der Nutzer, die Artikel A oder B kauften) teilt:</a:t>
                </a:r>
                <a:r>
                  <a:rPr lang="en-US" dirty="0"/>
                  <a:t> </a:t>
                </a:r>
              </a:p>
              <a:p>
                <a:pPr lvl="1"/>
                <a:endParaRPr lang="en-US" dirty="0"/>
              </a:p>
              <a:p>
                <a:pPr lvl="1"/>
                <a:endParaRPr lang="en-US" dirty="0"/>
              </a:p>
              <a:p>
                <a:pPr marL="457200" lvl="1" indent="0">
                  <a:buNone/>
                </a:pPr>
                <a:r>
                  <a:rPr lang="de-DE" dirty="0"/>
                  <a:t>Benutzt man, wenn man keine numerischen Werte hat, sondern nur sagen kann ob der Artikel gekauft wurde</a:t>
                </a:r>
              </a:p>
              <a:p>
                <a:pPr marL="457200" indent="-457200">
                  <a:buFont typeface="+mj-lt"/>
                  <a:buAutoNum type="arabicPeriod"/>
                </a:pPr>
                <a:r>
                  <a:rPr lang="de-DE" sz="1800" b="1" dirty="0"/>
                  <a:t>Kosinus Ähnlichkeit:</a:t>
                </a:r>
                <a:r>
                  <a:rPr lang="de-DE" sz="1800" dirty="0"/>
                  <a:t> </a:t>
                </a:r>
              </a:p>
              <a:p>
                <a:pPr marL="457200" lvl="1" indent="0" defTabSz="806450">
                  <a:buNone/>
                  <a:tabLst>
                    <a:tab pos="2419350" algn="l"/>
                  </a:tabLst>
                </a:pPr>
                <a:r>
                  <a:rPr lang="de-DE" dirty="0"/>
                  <a:t>Ähnlichkeit bezeichnet hier den Kosinus des Winkels zwischen 2 Vektoren A und B: </a:t>
                </a:r>
                <a:br>
                  <a:rPr lang="de-DE" dirty="0"/>
                </a:br>
                <a:r>
                  <a:rPr lang="de-DE" dirty="0"/>
                  <a:t>	</a:t>
                </a:r>
                <a14:m>
                  <m:oMath xmlns:m="http://schemas.openxmlformats.org/officeDocument/2006/math">
                    <m:func>
                      <m:funcPr>
                        <m:ctrlPr>
                          <a:rPr lang="de-DE" i="1" dirty="0" smtClean="0">
                            <a:latin typeface="Cambria Math" panose="02040503050406030204" pitchFamily="18" charset="0"/>
                          </a:rPr>
                        </m:ctrlPr>
                      </m:funcPr>
                      <m:fName>
                        <m:r>
                          <m:rPr>
                            <m:sty m:val="p"/>
                          </m:rPr>
                          <a:rPr lang="de-DE" i="0" dirty="0" smtClean="0">
                            <a:latin typeface="Cambria Math" panose="02040503050406030204" pitchFamily="18" charset="0"/>
                          </a:rPr>
                          <m:t>cos</m:t>
                        </m:r>
                      </m:fName>
                      <m:e>
                        <m:r>
                          <m:rPr>
                            <m:sty m:val="p"/>
                          </m:rPr>
                          <a:rPr lang="el-GR" i="1" dirty="0" smtClean="0">
                            <a:latin typeface="Cambria Math" panose="02040503050406030204" pitchFamily="18" charset="0"/>
                          </a:rPr>
                          <m:t>θ</m:t>
                        </m:r>
                      </m:e>
                    </m:func>
                  </m:oMath>
                </a14:m>
                <a:r>
                  <a:rPr lang="de-DE" dirty="0"/>
                  <a:t>= </a:t>
                </a:r>
                <a14:m>
                  <m:oMath xmlns:m="http://schemas.openxmlformats.org/officeDocument/2006/math">
                    <m:f>
                      <m:fPr>
                        <m:ctrlPr>
                          <a:rPr lang="de-DE" i="1" smtClean="0">
                            <a:latin typeface="Cambria Math" panose="02040503050406030204" pitchFamily="18" charset="0"/>
                          </a:rPr>
                        </m:ctrlPr>
                      </m:fPr>
                      <m:num>
                        <m:acc>
                          <m:accPr>
                            <m:chr m:val="⃑"/>
                            <m:ctrlPr>
                              <a:rPr lang="de-DE" i="1" smtClean="0">
                                <a:latin typeface="Cambria Math" panose="02040503050406030204" pitchFamily="18" charset="0"/>
                              </a:rPr>
                            </m:ctrlPr>
                          </m:accPr>
                          <m:e>
                            <m:r>
                              <a:rPr lang="de-DE" b="0" i="1" smtClean="0">
                                <a:latin typeface="Cambria Math" panose="02040503050406030204" pitchFamily="18" charset="0"/>
                              </a:rPr>
                              <m:t>𝑎</m:t>
                            </m:r>
                          </m:e>
                        </m:acc>
                        <m:r>
                          <a:rPr lang="de-DE" i="1" smtClean="0">
                            <a:latin typeface="Cambria Math" panose="02040503050406030204" pitchFamily="18" charset="0"/>
                          </a:rPr>
                          <m:t>∙</m:t>
                        </m:r>
                        <m:acc>
                          <m:accPr>
                            <m:chr m:val="⃑"/>
                            <m:ctrlPr>
                              <a:rPr lang="de-DE" i="1" smtClean="0">
                                <a:latin typeface="Cambria Math" panose="02040503050406030204" pitchFamily="18" charset="0"/>
                              </a:rPr>
                            </m:ctrlPr>
                          </m:accPr>
                          <m:e>
                            <m:r>
                              <a:rPr lang="de-DE" b="0" i="1" smtClean="0">
                                <a:latin typeface="Cambria Math" panose="02040503050406030204" pitchFamily="18" charset="0"/>
                              </a:rPr>
                              <m:t>𝑏</m:t>
                            </m:r>
                          </m:e>
                        </m:acc>
                      </m:num>
                      <m:den>
                        <m:r>
                          <a:rPr lang="de-DE" b="0" i="1" smtClean="0">
                            <a:latin typeface="Cambria Math" panose="02040503050406030204" pitchFamily="18" charset="0"/>
                          </a:rPr>
                          <m:t>|</m:t>
                        </m:r>
                        <m:acc>
                          <m:accPr>
                            <m:chr m:val="⃑"/>
                            <m:ctrlPr>
                              <a:rPr lang="de-DE" b="0" i="1" smtClean="0">
                                <a:latin typeface="Cambria Math" panose="02040503050406030204" pitchFamily="18" charset="0"/>
                              </a:rPr>
                            </m:ctrlPr>
                          </m:accPr>
                          <m:e>
                            <m:r>
                              <a:rPr lang="de-DE" b="0" i="1" smtClean="0">
                                <a:latin typeface="Cambria Math" panose="02040503050406030204" pitchFamily="18" charset="0"/>
                              </a:rPr>
                              <m:t>𝑎</m:t>
                            </m:r>
                          </m:e>
                        </m:acc>
                        <m:r>
                          <a:rPr lang="de-DE" b="0" i="1" smtClean="0">
                            <a:latin typeface="Cambria Math" panose="02040503050406030204" pitchFamily="18" charset="0"/>
                          </a:rPr>
                          <m:t>|∙|</m:t>
                        </m:r>
                        <m:acc>
                          <m:accPr>
                            <m:chr m:val="⃑"/>
                            <m:ctrlPr>
                              <a:rPr lang="de-DE" b="0" i="1" smtClean="0">
                                <a:latin typeface="Cambria Math" panose="02040503050406030204" pitchFamily="18" charset="0"/>
                              </a:rPr>
                            </m:ctrlPr>
                          </m:accPr>
                          <m:e>
                            <m:r>
                              <a:rPr lang="de-DE" b="0" i="1" smtClean="0">
                                <a:latin typeface="Cambria Math" panose="02040503050406030204" pitchFamily="18" charset="0"/>
                              </a:rPr>
                              <m:t>𝑏</m:t>
                            </m:r>
                          </m:e>
                        </m:acc>
                        <m:r>
                          <a:rPr lang="de-DE" b="0" i="1" smtClean="0">
                            <a:latin typeface="Cambria Math" panose="02040503050406030204" pitchFamily="18" charset="0"/>
                          </a:rPr>
                          <m:t>|</m:t>
                        </m:r>
                      </m:den>
                    </m:f>
                  </m:oMath>
                </a14:m>
                <a:endParaRPr lang="de-DE" dirty="0"/>
              </a:p>
              <a:p>
                <a:pPr marL="457200" lvl="1" indent="0">
                  <a:buNone/>
                </a:pPr>
                <a:r>
                  <a:rPr lang="de-DE" dirty="0"/>
                  <a:t>Je näher die Vektoren, desto kleiner der Winkel und desto größer der Kosinus</a:t>
                </a:r>
              </a:p>
            </p:txBody>
          </p:sp>
        </mc:Choice>
        <mc:Fallback xmlns="">
          <p:sp>
            <p:nvSpPr>
              <p:cNvPr id="5" name="Inhaltsplatzhalter 4"/>
              <p:cNvSpPr>
                <a:spLocks noGrp="1" noRot="1" noChangeAspect="1" noMove="1" noResize="1" noEditPoints="1" noAdjustHandles="1" noChangeArrowheads="1" noChangeShapeType="1" noTextEdit="1"/>
              </p:cNvSpPr>
              <p:nvPr>
                <p:ph idx="1"/>
              </p:nvPr>
            </p:nvSpPr>
            <p:spPr>
              <a:xfrm>
                <a:off x="628649" y="1174282"/>
                <a:ext cx="6165441" cy="5002681"/>
              </a:xfrm>
              <a:blipFill>
                <a:blip r:embed="rId2"/>
                <a:stretch>
                  <a:fillRect l="-1482" t="-1707" b="-7561"/>
                </a:stretch>
              </a:blipFill>
            </p:spPr>
            <p:txBody>
              <a:bodyPr/>
              <a:lstStyle/>
              <a:p>
                <a:r>
                  <a:rPr lang="de-DE">
                    <a:noFill/>
                  </a:rPr>
                  <a:t> </a:t>
                </a:r>
              </a:p>
            </p:txBody>
          </p:sp>
        </mc:Fallback>
      </mc:AlternateContent>
      <p:pic>
        <p:nvPicPr>
          <p:cNvPr id="7" name="Grafik 6">
            <a:extLst>
              <a:ext uri="{FF2B5EF4-FFF2-40B4-BE49-F238E27FC236}">
                <a16:creationId xmlns:a16="http://schemas.microsoft.com/office/drawing/2014/main" id="{B8CB5D1F-E3E7-4D71-ACDF-540CC98EFF6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63681" y="3489884"/>
            <a:ext cx="1095375" cy="371475"/>
          </a:xfrm>
          <a:prstGeom prst="rect">
            <a:avLst/>
          </a:prstGeom>
        </p:spPr>
      </p:pic>
      <p:grpSp>
        <p:nvGrpSpPr>
          <p:cNvPr id="26" name="Gruppieren 25">
            <a:extLst>
              <a:ext uri="{FF2B5EF4-FFF2-40B4-BE49-F238E27FC236}">
                <a16:creationId xmlns:a16="http://schemas.microsoft.com/office/drawing/2014/main" id="{5C3524BD-2320-41A6-BC38-06A8F538FE70}"/>
              </a:ext>
            </a:extLst>
          </p:cNvPr>
          <p:cNvGrpSpPr/>
          <p:nvPr/>
        </p:nvGrpSpPr>
        <p:grpSpPr>
          <a:xfrm>
            <a:off x="7072354" y="4689987"/>
            <a:ext cx="1324394" cy="1366685"/>
            <a:chOff x="7072354" y="4689987"/>
            <a:chExt cx="1324394" cy="1366685"/>
          </a:xfrm>
        </p:grpSpPr>
        <p:cxnSp>
          <p:nvCxnSpPr>
            <p:cNvPr id="14" name="Gerade Verbindung mit Pfeil 13">
              <a:extLst>
                <a:ext uri="{FF2B5EF4-FFF2-40B4-BE49-F238E27FC236}">
                  <a16:creationId xmlns:a16="http://schemas.microsoft.com/office/drawing/2014/main" id="{0F705DA2-E812-4558-95FF-7D01083389C1}"/>
                </a:ext>
              </a:extLst>
            </p:cNvPr>
            <p:cNvCxnSpPr/>
            <p:nvPr/>
          </p:nvCxnSpPr>
          <p:spPr>
            <a:xfrm flipV="1">
              <a:off x="7098890" y="4689987"/>
              <a:ext cx="0" cy="1366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C55B31B7-3C39-4020-B5D1-BB9B67E895A6}"/>
                </a:ext>
              </a:extLst>
            </p:cNvPr>
            <p:cNvCxnSpPr/>
            <p:nvPr/>
          </p:nvCxnSpPr>
          <p:spPr>
            <a:xfrm>
              <a:off x="7089058" y="6056672"/>
              <a:ext cx="13076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Ellipse 16">
              <a:extLst>
                <a:ext uri="{FF2B5EF4-FFF2-40B4-BE49-F238E27FC236}">
                  <a16:creationId xmlns:a16="http://schemas.microsoft.com/office/drawing/2014/main" id="{4E90C7F7-6E84-4D66-B821-F28DD1A748E1}"/>
                </a:ext>
              </a:extLst>
            </p:cNvPr>
            <p:cNvSpPr/>
            <p:nvPr/>
          </p:nvSpPr>
          <p:spPr>
            <a:xfrm>
              <a:off x="7521677" y="4975123"/>
              <a:ext cx="45719" cy="589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F295304C-DCBB-4E85-956C-BDB734480E09}"/>
                </a:ext>
              </a:extLst>
            </p:cNvPr>
            <p:cNvSpPr/>
            <p:nvPr/>
          </p:nvSpPr>
          <p:spPr>
            <a:xfrm rot="244252">
              <a:off x="7870722" y="5491317"/>
              <a:ext cx="45719" cy="589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 Verbindung mit Pfeil 19">
              <a:extLst>
                <a:ext uri="{FF2B5EF4-FFF2-40B4-BE49-F238E27FC236}">
                  <a16:creationId xmlns:a16="http://schemas.microsoft.com/office/drawing/2014/main" id="{87CF6B6E-D973-496E-BA54-FF5DA685F9EF}"/>
                </a:ext>
              </a:extLst>
            </p:cNvPr>
            <p:cNvCxnSpPr>
              <a:endCxn id="17" idx="3"/>
            </p:cNvCxnSpPr>
            <p:nvPr/>
          </p:nvCxnSpPr>
          <p:spPr>
            <a:xfrm flipV="1">
              <a:off x="7089058" y="5025477"/>
              <a:ext cx="439314" cy="1031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11D630E1-5C03-419B-91AC-BBF94594838D}"/>
                </a:ext>
              </a:extLst>
            </p:cNvPr>
            <p:cNvCxnSpPr>
              <a:endCxn id="18" idx="2"/>
            </p:cNvCxnSpPr>
            <p:nvPr/>
          </p:nvCxnSpPr>
          <p:spPr>
            <a:xfrm flipV="1">
              <a:off x="7089058" y="5519191"/>
              <a:ext cx="781722" cy="537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Bogen 23">
              <a:extLst>
                <a:ext uri="{FF2B5EF4-FFF2-40B4-BE49-F238E27FC236}">
                  <a16:creationId xmlns:a16="http://schemas.microsoft.com/office/drawing/2014/main" id="{440034DE-9639-43BB-A533-A66520EA27E6}"/>
                </a:ext>
              </a:extLst>
            </p:cNvPr>
            <p:cNvSpPr/>
            <p:nvPr/>
          </p:nvSpPr>
          <p:spPr>
            <a:xfrm>
              <a:off x="7072354" y="5489768"/>
              <a:ext cx="540725" cy="41329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sp>
        <p:nvSpPr>
          <p:cNvPr id="3" name="Textfeld 2">
            <a:extLst>
              <a:ext uri="{FF2B5EF4-FFF2-40B4-BE49-F238E27FC236}">
                <a16:creationId xmlns:a16="http://schemas.microsoft.com/office/drawing/2014/main" id="{73AC3E2D-C161-4433-982E-2635D419D65E}"/>
              </a:ext>
            </a:extLst>
          </p:cNvPr>
          <p:cNvSpPr txBox="1"/>
          <p:nvPr/>
        </p:nvSpPr>
        <p:spPr>
          <a:xfrm>
            <a:off x="7567396" y="4689987"/>
            <a:ext cx="159270" cy="369332"/>
          </a:xfrm>
          <a:prstGeom prst="rect">
            <a:avLst/>
          </a:prstGeom>
          <a:noFill/>
        </p:spPr>
        <p:txBody>
          <a:bodyPr wrap="square" rtlCol="0">
            <a:spAutoFit/>
          </a:bodyPr>
          <a:lstStyle/>
          <a:p>
            <a:r>
              <a:rPr lang="de-DE" dirty="0"/>
              <a:t>A</a:t>
            </a:r>
          </a:p>
        </p:txBody>
      </p:sp>
      <p:sp>
        <p:nvSpPr>
          <p:cNvPr id="19" name="Textfeld 18">
            <a:extLst>
              <a:ext uri="{FF2B5EF4-FFF2-40B4-BE49-F238E27FC236}">
                <a16:creationId xmlns:a16="http://schemas.microsoft.com/office/drawing/2014/main" id="{9A1CBCC7-2BBB-4BFA-A90F-C61DE1E97AAB}"/>
              </a:ext>
            </a:extLst>
          </p:cNvPr>
          <p:cNvSpPr txBox="1"/>
          <p:nvPr/>
        </p:nvSpPr>
        <p:spPr>
          <a:xfrm>
            <a:off x="7917879" y="5136721"/>
            <a:ext cx="722602" cy="369332"/>
          </a:xfrm>
          <a:prstGeom prst="rect">
            <a:avLst/>
          </a:prstGeom>
          <a:noFill/>
        </p:spPr>
        <p:txBody>
          <a:bodyPr wrap="square" rtlCol="0">
            <a:spAutoFit/>
          </a:bodyPr>
          <a:lstStyle/>
          <a:p>
            <a:r>
              <a:rPr lang="de-DE" dirty="0"/>
              <a:t>B</a:t>
            </a:r>
          </a:p>
        </p:txBody>
      </p:sp>
      <p:sp>
        <p:nvSpPr>
          <p:cNvPr id="9" name="Textfeld 8">
            <a:extLst>
              <a:ext uri="{FF2B5EF4-FFF2-40B4-BE49-F238E27FC236}">
                <a16:creationId xmlns:a16="http://schemas.microsoft.com/office/drawing/2014/main" id="{9BB43C2D-E708-4F00-9775-A1C1E5E8FFA0}"/>
              </a:ext>
            </a:extLst>
          </p:cNvPr>
          <p:cNvSpPr txBox="1"/>
          <p:nvPr/>
        </p:nvSpPr>
        <p:spPr>
          <a:xfrm>
            <a:off x="7253777" y="5489177"/>
            <a:ext cx="308339" cy="369332"/>
          </a:xfrm>
          <a:prstGeom prst="rect">
            <a:avLst/>
          </a:prstGeom>
          <a:noFill/>
        </p:spPr>
        <p:txBody>
          <a:bodyPr wrap="square" rtlCol="0">
            <a:spAutoFit/>
          </a:bodyPr>
          <a:lstStyle/>
          <a:p>
            <a:r>
              <a:rPr lang="el-GR" dirty="0"/>
              <a:t>θ</a:t>
            </a:r>
            <a:endParaRPr lang="de-DE" dirty="0"/>
          </a:p>
        </p:txBody>
      </p:sp>
      <p:grpSp>
        <p:nvGrpSpPr>
          <p:cNvPr id="21" name="Gruppieren 20">
            <a:extLst>
              <a:ext uri="{FF2B5EF4-FFF2-40B4-BE49-F238E27FC236}">
                <a16:creationId xmlns:a16="http://schemas.microsoft.com/office/drawing/2014/main" id="{B5165E3D-288D-4705-9EE3-6EEB8A3CD92E}"/>
              </a:ext>
            </a:extLst>
          </p:cNvPr>
          <p:cNvGrpSpPr/>
          <p:nvPr/>
        </p:nvGrpSpPr>
        <p:grpSpPr>
          <a:xfrm>
            <a:off x="6661319" y="1300256"/>
            <a:ext cx="2082270" cy="1996656"/>
            <a:chOff x="6359084" y="4355906"/>
            <a:chExt cx="2082270" cy="1996656"/>
          </a:xfrm>
        </p:grpSpPr>
        <p:sp>
          <p:nvSpPr>
            <p:cNvPr id="23" name="Ellipse 22">
              <a:extLst>
                <a:ext uri="{FF2B5EF4-FFF2-40B4-BE49-F238E27FC236}">
                  <a16:creationId xmlns:a16="http://schemas.microsoft.com/office/drawing/2014/main" id="{603CFF1F-7F0F-4F82-A0C3-047E1346B0EA}"/>
                </a:ext>
              </a:extLst>
            </p:cNvPr>
            <p:cNvSpPr/>
            <p:nvPr/>
          </p:nvSpPr>
          <p:spPr>
            <a:xfrm>
              <a:off x="6440129" y="4521666"/>
              <a:ext cx="1386799" cy="1325461"/>
            </a:xfrm>
            <a:prstGeom prst="ellipse">
              <a:avLst/>
            </a:prstGeom>
            <a:solidFill>
              <a:schemeClr val="accent5">
                <a:lumMod val="60000"/>
                <a:lumOff val="40000"/>
                <a:alpha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BE9045AB-3801-45AE-91D9-7B14309A31F0}"/>
                </a:ext>
              </a:extLst>
            </p:cNvPr>
            <p:cNvSpPr/>
            <p:nvPr/>
          </p:nvSpPr>
          <p:spPr>
            <a:xfrm>
              <a:off x="6864787" y="4521665"/>
              <a:ext cx="1386799" cy="1325461"/>
            </a:xfrm>
            <a:prstGeom prst="ellipse">
              <a:avLst/>
            </a:prstGeom>
            <a:solidFill>
              <a:schemeClr val="accent6">
                <a:lumMod val="60000"/>
                <a:lumOff val="40000"/>
                <a:alpha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6E18E739-DF14-4B4D-BA80-2780E8320145}"/>
                </a:ext>
              </a:extLst>
            </p:cNvPr>
            <p:cNvSpPr txBox="1"/>
            <p:nvPr/>
          </p:nvSpPr>
          <p:spPr>
            <a:xfrm>
              <a:off x="6359084" y="4383165"/>
              <a:ext cx="586747" cy="276999"/>
            </a:xfrm>
            <a:prstGeom prst="rect">
              <a:avLst/>
            </a:prstGeom>
            <a:noFill/>
          </p:spPr>
          <p:txBody>
            <a:bodyPr wrap="square" rtlCol="0">
              <a:spAutoFit/>
            </a:bodyPr>
            <a:lstStyle/>
            <a:p>
              <a:r>
                <a:rPr lang="de-DE" sz="1200" dirty="0"/>
                <a:t>Lars</a:t>
              </a:r>
            </a:p>
          </p:txBody>
        </p:sp>
        <p:sp>
          <p:nvSpPr>
            <p:cNvPr id="29" name="Textfeld 28">
              <a:extLst>
                <a:ext uri="{FF2B5EF4-FFF2-40B4-BE49-F238E27FC236}">
                  <a16:creationId xmlns:a16="http://schemas.microsoft.com/office/drawing/2014/main" id="{4FC48394-1346-428F-B0F7-DDAA993F5200}"/>
                </a:ext>
              </a:extLst>
            </p:cNvPr>
            <p:cNvSpPr txBox="1"/>
            <p:nvPr/>
          </p:nvSpPr>
          <p:spPr>
            <a:xfrm>
              <a:off x="7854607" y="4355906"/>
              <a:ext cx="586747" cy="276999"/>
            </a:xfrm>
            <a:prstGeom prst="rect">
              <a:avLst/>
            </a:prstGeom>
            <a:noFill/>
          </p:spPr>
          <p:txBody>
            <a:bodyPr wrap="square" rtlCol="0">
              <a:spAutoFit/>
            </a:bodyPr>
            <a:lstStyle/>
            <a:p>
              <a:r>
                <a:rPr lang="de-DE" sz="1200" dirty="0"/>
                <a:t>Julia</a:t>
              </a:r>
            </a:p>
          </p:txBody>
        </p:sp>
        <p:sp>
          <p:nvSpPr>
            <p:cNvPr id="30" name="Textfeld 29">
              <a:extLst>
                <a:ext uri="{FF2B5EF4-FFF2-40B4-BE49-F238E27FC236}">
                  <a16:creationId xmlns:a16="http://schemas.microsoft.com/office/drawing/2014/main" id="{A1E6C46B-FFC0-43C1-8D96-373153ACD9D4}"/>
                </a:ext>
              </a:extLst>
            </p:cNvPr>
            <p:cNvSpPr txBox="1"/>
            <p:nvPr/>
          </p:nvSpPr>
          <p:spPr>
            <a:xfrm>
              <a:off x="6901660" y="5021603"/>
              <a:ext cx="925267" cy="400110"/>
            </a:xfrm>
            <a:prstGeom prst="rect">
              <a:avLst/>
            </a:prstGeom>
            <a:noFill/>
          </p:spPr>
          <p:txBody>
            <a:bodyPr wrap="square" rtlCol="0">
              <a:spAutoFit/>
            </a:bodyPr>
            <a:lstStyle/>
            <a:p>
              <a:pPr algn="ctr"/>
              <a:r>
                <a:rPr lang="de-DE" sz="1000" dirty="0"/>
                <a:t>Gemeinsam-</a:t>
              </a:r>
              <a:r>
                <a:rPr lang="de-DE" sz="1000" dirty="0" err="1"/>
                <a:t>keiten</a:t>
              </a:r>
              <a:endParaRPr lang="de-DE" sz="1000" dirty="0"/>
            </a:p>
          </p:txBody>
        </p:sp>
        <p:sp>
          <p:nvSpPr>
            <p:cNvPr id="31" name="Textfeld 30">
              <a:extLst>
                <a:ext uri="{FF2B5EF4-FFF2-40B4-BE49-F238E27FC236}">
                  <a16:creationId xmlns:a16="http://schemas.microsoft.com/office/drawing/2014/main" id="{3A1ADCB6-92E8-4B88-9A03-00BD6FBF12FE}"/>
                </a:ext>
              </a:extLst>
            </p:cNvPr>
            <p:cNvSpPr txBox="1"/>
            <p:nvPr/>
          </p:nvSpPr>
          <p:spPr>
            <a:xfrm>
              <a:off x="6394439" y="5952452"/>
              <a:ext cx="1958180" cy="400110"/>
            </a:xfrm>
            <a:prstGeom prst="rect">
              <a:avLst/>
            </a:prstGeom>
            <a:noFill/>
          </p:spPr>
          <p:txBody>
            <a:bodyPr wrap="square" rtlCol="0">
              <a:spAutoFit/>
            </a:bodyPr>
            <a:lstStyle/>
            <a:p>
              <a:pPr algn="ctr"/>
              <a:r>
                <a:rPr lang="de-DE" sz="1000" dirty="0"/>
                <a:t>Unterschiede</a:t>
              </a:r>
            </a:p>
            <a:p>
              <a:pPr algn="ctr"/>
              <a:r>
                <a:rPr lang="de-DE" sz="1000" dirty="0"/>
                <a:t>(Möglichkeiten für Empfehlungen)</a:t>
              </a:r>
            </a:p>
          </p:txBody>
        </p:sp>
        <p:cxnSp>
          <p:nvCxnSpPr>
            <p:cNvPr id="32" name="Gerade Verbindung mit Pfeil 31">
              <a:extLst>
                <a:ext uri="{FF2B5EF4-FFF2-40B4-BE49-F238E27FC236}">
                  <a16:creationId xmlns:a16="http://schemas.microsoft.com/office/drawing/2014/main" id="{72E74953-A1A2-48F6-897C-B50D0637EDDD}"/>
                </a:ext>
              </a:extLst>
            </p:cNvPr>
            <p:cNvCxnSpPr/>
            <p:nvPr/>
          </p:nvCxnSpPr>
          <p:spPr>
            <a:xfrm flipV="1">
              <a:off x="7826928" y="5519351"/>
              <a:ext cx="89634" cy="56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6263A783-DEE6-482C-9AF7-C48621D21B4A}"/>
                </a:ext>
              </a:extLst>
            </p:cNvPr>
            <p:cNvCxnSpPr>
              <a:cxnSpLocks/>
            </p:cNvCxnSpPr>
            <p:nvPr/>
          </p:nvCxnSpPr>
          <p:spPr>
            <a:xfrm flipH="1" flipV="1">
              <a:off x="6776424" y="5562921"/>
              <a:ext cx="169407" cy="5248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Datumsplatzhalter 3">
            <a:extLst>
              <a:ext uri="{FF2B5EF4-FFF2-40B4-BE49-F238E27FC236}">
                <a16:creationId xmlns:a16="http://schemas.microsoft.com/office/drawing/2014/main" id="{9C7E9778-7547-4769-941A-B7FFD97C6EBC}"/>
              </a:ext>
            </a:extLst>
          </p:cNvPr>
          <p:cNvSpPr>
            <a:spLocks noGrp="1"/>
          </p:cNvSpPr>
          <p:nvPr>
            <p:ph type="dt" sz="half" idx="10"/>
          </p:nvPr>
        </p:nvSpPr>
        <p:spPr/>
        <p:txBody>
          <a:bodyPr/>
          <a:lstStyle/>
          <a:p>
            <a:r>
              <a:rPr lang="de-DE"/>
              <a:t>16.10.2018</a:t>
            </a:r>
            <a:endParaRPr lang="de-DE" dirty="0"/>
          </a:p>
        </p:txBody>
      </p:sp>
      <p:sp>
        <p:nvSpPr>
          <p:cNvPr id="6" name="Fußzeilenplatzhalter 5">
            <a:extLst>
              <a:ext uri="{FF2B5EF4-FFF2-40B4-BE49-F238E27FC236}">
                <a16:creationId xmlns:a16="http://schemas.microsoft.com/office/drawing/2014/main" id="{7E2C10DF-71FA-43CD-ACC5-C9D21BB579C9}"/>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8" name="Foliennummernplatzhalter 7">
            <a:extLst>
              <a:ext uri="{FF2B5EF4-FFF2-40B4-BE49-F238E27FC236}">
                <a16:creationId xmlns:a16="http://schemas.microsoft.com/office/drawing/2014/main" id="{11F67F0C-18D9-4A60-9D8D-DE8428360175}"/>
              </a:ext>
            </a:extLst>
          </p:cNvPr>
          <p:cNvSpPr>
            <a:spLocks noGrp="1"/>
          </p:cNvSpPr>
          <p:nvPr>
            <p:ph type="sldNum" sz="quarter" idx="12"/>
          </p:nvPr>
        </p:nvSpPr>
        <p:spPr/>
        <p:txBody>
          <a:bodyPr/>
          <a:lstStyle/>
          <a:p>
            <a:fld id="{DB8E1856-5B1A-4332-8C1F-5B6ADBCED127}" type="slidenum">
              <a:rPr lang="de-DE" smtClean="0"/>
              <a:t>12</a:t>
            </a:fld>
            <a:endParaRPr lang="de-DE" dirty="0"/>
          </a:p>
        </p:txBody>
      </p:sp>
    </p:spTree>
    <p:extLst>
      <p:ext uri="{BB962C8B-B14F-4D97-AF65-F5344CB8AC3E}">
        <p14:creationId xmlns:p14="http://schemas.microsoft.com/office/powerpoint/2010/main" val="185633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7CDC68C-C9A5-4561-B90F-DABD5E402A40}"/>
              </a:ext>
            </a:extLst>
          </p:cNvPr>
          <p:cNvSpPr>
            <a:spLocks noGrp="1"/>
          </p:cNvSpPr>
          <p:nvPr>
            <p:ph idx="1"/>
          </p:nvPr>
        </p:nvSpPr>
        <p:spPr/>
        <p:txBody>
          <a:bodyPr/>
          <a:lstStyle/>
          <a:p>
            <a:pPr marL="0" indent="0">
              <a:buNone/>
            </a:pPr>
            <a:r>
              <a:rPr lang="de-DE" dirty="0"/>
              <a:t>Sie haben einen Onlineshop für Zierfische. Daraus können Sie Daten ableiten, welche Fische besonders viel gekauft wurden und welche weniger. Welche Metrik sollten Sie anwenden, um die Ähnlichkeit zwischen 2 Kunden herauszufinden?</a:t>
            </a:r>
          </a:p>
          <a:p>
            <a:pPr marL="457200" indent="-457200">
              <a:buFont typeface="+mj-lt"/>
              <a:buAutoNum type="alphaLcPeriod"/>
            </a:pPr>
            <a:r>
              <a:rPr lang="de-DE" dirty="0" err="1"/>
              <a:t>Jaccard</a:t>
            </a:r>
            <a:r>
              <a:rPr lang="de-DE" dirty="0"/>
              <a:t>-Koeffizient</a:t>
            </a:r>
          </a:p>
          <a:p>
            <a:pPr marL="457200" indent="-457200">
              <a:buFont typeface="+mj-lt"/>
              <a:buAutoNum type="alphaLcPeriod"/>
            </a:pPr>
            <a:r>
              <a:rPr lang="de-DE" dirty="0"/>
              <a:t>Cosinus Ähnlichkeit</a:t>
            </a:r>
          </a:p>
          <a:p>
            <a:pPr marL="0" indent="0">
              <a:buNone/>
            </a:pPr>
            <a:endParaRPr lang="de-DE" dirty="0"/>
          </a:p>
        </p:txBody>
      </p:sp>
      <p:sp>
        <p:nvSpPr>
          <p:cNvPr id="12" name="Titel 1">
            <a:extLst>
              <a:ext uri="{FF2B5EF4-FFF2-40B4-BE49-F238E27FC236}">
                <a16:creationId xmlns:a16="http://schemas.microsoft.com/office/drawing/2014/main" id="{93EDE378-CEFF-419A-97B9-741C607C52C0}"/>
              </a:ext>
            </a:extLst>
          </p:cNvPr>
          <p:cNvSpPr>
            <a:spLocks noGrp="1"/>
          </p:cNvSpPr>
          <p:nvPr>
            <p:ph type="title"/>
          </p:nvPr>
        </p:nvSpPr>
        <p:spPr>
          <a:xfrm>
            <a:off x="1466205" y="365127"/>
            <a:ext cx="7049145" cy="674402"/>
          </a:xfrm>
        </p:spPr>
        <p:txBody>
          <a:bodyPr/>
          <a:lstStyle/>
          <a:p>
            <a:r>
              <a:rPr lang="de-DE" dirty="0"/>
              <a:t>Übung 2</a:t>
            </a:r>
          </a:p>
        </p:txBody>
      </p:sp>
      <p:pic>
        <p:nvPicPr>
          <p:cNvPr id="13" name="Grafik 12">
            <a:extLst>
              <a:ext uri="{FF2B5EF4-FFF2-40B4-BE49-F238E27FC236}">
                <a16:creationId xmlns:a16="http://schemas.microsoft.com/office/drawing/2014/main" id="{59946319-272C-48EB-BA3C-0627EE3064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269350"/>
            <a:ext cx="837555" cy="837555"/>
          </a:xfrm>
          <a:prstGeom prst="rect">
            <a:avLst/>
          </a:prstGeom>
        </p:spPr>
      </p:pic>
      <p:sp>
        <p:nvSpPr>
          <p:cNvPr id="2" name="Datumsplatzhalter 1">
            <a:extLst>
              <a:ext uri="{FF2B5EF4-FFF2-40B4-BE49-F238E27FC236}">
                <a16:creationId xmlns:a16="http://schemas.microsoft.com/office/drawing/2014/main" id="{4BA8EDA0-5021-4328-A4DF-DAFE3FB6F2E6}"/>
              </a:ext>
            </a:extLst>
          </p:cNvPr>
          <p:cNvSpPr>
            <a:spLocks noGrp="1"/>
          </p:cNvSpPr>
          <p:nvPr>
            <p:ph type="dt" sz="half" idx="10"/>
          </p:nvPr>
        </p:nvSpPr>
        <p:spPr/>
        <p:txBody>
          <a:bodyPr/>
          <a:lstStyle/>
          <a:p>
            <a:r>
              <a:rPr lang="de-DE"/>
              <a:t>16.10.2018</a:t>
            </a:r>
            <a:endParaRPr lang="de-DE" dirty="0"/>
          </a:p>
        </p:txBody>
      </p:sp>
      <p:sp>
        <p:nvSpPr>
          <p:cNvPr id="4" name="Fußzeilenplatzhalter 3">
            <a:extLst>
              <a:ext uri="{FF2B5EF4-FFF2-40B4-BE49-F238E27FC236}">
                <a16:creationId xmlns:a16="http://schemas.microsoft.com/office/drawing/2014/main" id="{73A44B0A-E563-4E60-8735-4680692029E5}"/>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5" name="Foliennummernplatzhalter 4">
            <a:extLst>
              <a:ext uri="{FF2B5EF4-FFF2-40B4-BE49-F238E27FC236}">
                <a16:creationId xmlns:a16="http://schemas.microsoft.com/office/drawing/2014/main" id="{557FF960-6571-48D1-8B92-3B78A3E4049E}"/>
              </a:ext>
            </a:extLst>
          </p:cNvPr>
          <p:cNvSpPr>
            <a:spLocks noGrp="1"/>
          </p:cNvSpPr>
          <p:nvPr>
            <p:ph type="sldNum" sz="quarter" idx="12"/>
          </p:nvPr>
        </p:nvSpPr>
        <p:spPr/>
        <p:txBody>
          <a:bodyPr/>
          <a:lstStyle/>
          <a:p>
            <a:fld id="{DB8E1856-5B1A-4332-8C1F-5B6ADBCED127}" type="slidenum">
              <a:rPr lang="de-DE" smtClean="0"/>
              <a:t>13</a:t>
            </a:fld>
            <a:endParaRPr lang="de-DE" dirty="0"/>
          </a:p>
        </p:txBody>
      </p:sp>
    </p:spTree>
    <p:extLst>
      <p:ext uri="{BB962C8B-B14F-4D97-AF65-F5344CB8AC3E}">
        <p14:creationId xmlns:p14="http://schemas.microsoft.com/office/powerpoint/2010/main" val="2867680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C5A318-99FD-46DA-A0A2-13A9613BF004}"/>
              </a:ext>
            </a:extLst>
          </p:cNvPr>
          <p:cNvSpPr>
            <a:spLocks noGrp="1"/>
          </p:cNvSpPr>
          <p:nvPr>
            <p:ph type="title"/>
          </p:nvPr>
        </p:nvSpPr>
        <p:spPr>
          <a:xfrm>
            <a:off x="1466205" y="365127"/>
            <a:ext cx="7049145" cy="674402"/>
          </a:xfrm>
        </p:spPr>
        <p:txBody>
          <a:bodyPr/>
          <a:lstStyle/>
          <a:p>
            <a:r>
              <a:rPr lang="de-DE" dirty="0"/>
              <a:t>Übung 2</a:t>
            </a:r>
          </a:p>
        </p:txBody>
      </p:sp>
      <p:sp>
        <p:nvSpPr>
          <p:cNvPr id="3" name="Inhaltsplatzhalter 2">
            <a:extLst>
              <a:ext uri="{FF2B5EF4-FFF2-40B4-BE49-F238E27FC236}">
                <a16:creationId xmlns:a16="http://schemas.microsoft.com/office/drawing/2014/main" id="{87CDC68C-C9A5-4561-B90F-DABD5E402A40}"/>
              </a:ext>
            </a:extLst>
          </p:cNvPr>
          <p:cNvSpPr>
            <a:spLocks noGrp="1"/>
          </p:cNvSpPr>
          <p:nvPr>
            <p:ph idx="1"/>
          </p:nvPr>
        </p:nvSpPr>
        <p:spPr/>
        <p:txBody>
          <a:bodyPr/>
          <a:lstStyle/>
          <a:p>
            <a:pPr marL="0" indent="0">
              <a:buNone/>
            </a:pPr>
            <a:r>
              <a:rPr lang="de-DE" dirty="0"/>
              <a:t>Sie haben einen Onlineshop für Zierfische. Daraus können Sie Daten ableiten, welche Fische besonders viel gekauft wurden und welche weniger. Welche Metrik sollten Sie anwenden, um die Ähnlichkeit zwischen 2 Kunden herauszufinden?</a:t>
            </a:r>
          </a:p>
          <a:p>
            <a:pPr marL="457200" indent="-457200">
              <a:buFont typeface="+mj-lt"/>
              <a:buAutoNum type="alphaLcPeriod"/>
            </a:pPr>
            <a:r>
              <a:rPr lang="de-DE" dirty="0" err="1"/>
              <a:t>Jaccard</a:t>
            </a:r>
            <a:r>
              <a:rPr lang="de-DE" dirty="0"/>
              <a:t>-Koeffizient</a:t>
            </a:r>
          </a:p>
          <a:p>
            <a:pPr marL="457200" indent="-457200">
              <a:buFont typeface="+mj-lt"/>
              <a:buAutoNum type="alphaLcPeriod"/>
            </a:pPr>
            <a:r>
              <a:rPr lang="de-DE" dirty="0"/>
              <a:t>Cosinus Ähnlichkeit</a:t>
            </a:r>
          </a:p>
          <a:p>
            <a:pPr marL="457200" indent="-457200">
              <a:buFont typeface="+mj-lt"/>
              <a:buAutoNum type="alphaLcPeriod"/>
            </a:pPr>
            <a:endParaRPr lang="de-DE" dirty="0"/>
          </a:p>
          <a:p>
            <a:pPr marL="0" indent="0">
              <a:buNone/>
            </a:pPr>
            <a:r>
              <a:rPr lang="de-DE" dirty="0"/>
              <a:t>Richtig ist </a:t>
            </a:r>
            <a:r>
              <a:rPr lang="de-DE" b="1" dirty="0"/>
              <a:t>a.</a:t>
            </a:r>
          </a:p>
          <a:p>
            <a:pPr marL="0" indent="0">
              <a:buNone/>
            </a:pPr>
            <a:r>
              <a:rPr lang="de-DE" dirty="0"/>
              <a:t>Den </a:t>
            </a:r>
            <a:r>
              <a:rPr lang="de-DE" dirty="0" err="1"/>
              <a:t>Jaccard</a:t>
            </a:r>
            <a:r>
              <a:rPr lang="de-DE" dirty="0"/>
              <a:t>-Koeffizient benutzt man, wenn man keine numerischen Werte über Gefallen/Nicht-Gefallen (z.B. Sterne oder Punkte) zur Verfügung hat, sondern rein anhand der Schnittmengen Ähnlichkeiten feststellen möchte.</a:t>
            </a:r>
          </a:p>
          <a:p>
            <a:pPr marL="0" indent="0">
              <a:buNone/>
            </a:pPr>
            <a:endParaRPr lang="de-DE" dirty="0"/>
          </a:p>
        </p:txBody>
      </p:sp>
      <p:pic>
        <p:nvPicPr>
          <p:cNvPr id="5" name="Grafik 4">
            <a:extLst>
              <a:ext uri="{FF2B5EF4-FFF2-40B4-BE49-F238E27FC236}">
                <a16:creationId xmlns:a16="http://schemas.microsoft.com/office/drawing/2014/main" id="{7E293474-D8B4-49AE-9204-3D42A55B4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269350"/>
            <a:ext cx="837555" cy="837555"/>
          </a:xfrm>
          <a:prstGeom prst="rect">
            <a:avLst/>
          </a:prstGeom>
        </p:spPr>
      </p:pic>
      <p:sp>
        <p:nvSpPr>
          <p:cNvPr id="4" name="Datumsplatzhalter 3">
            <a:extLst>
              <a:ext uri="{FF2B5EF4-FFF2-40B4-BE49-F238E27FC236}">
                <a16:creationId xmlns:a16="http://schemas.microsoft.com/office/drawing/2014/main" id="{9E2578B2-C884-44E6-A858-22D20A3946DC}"/>
              </a:ext>
            </a:extLst>
          </p:cNvPr>
          <p:cNvSpPr>
            <a:spLocks noGrp="1"/>
          </p:cNvSpPr>
          <p:nvPr>
            <p:ph type="dt" sz="half" idx="10"/>
          </p:nvPr>
        </p:nvSpPr>
        <p:spPr/>
        <p:txBody>
          <a:bodyPr/>
          <a:lstStyle/>
          <a:p>
            <a:r>
              <a:rPr lang="de-DE"/>
              <a:t>16.10.2018</a:t>
            </a:r>
            <a:endParaRPr lang="de-DE" dirty="0"/>
          </a:p>
        </p:txBody>
      </p:sp>
      <p:sp>
        <p:nvSpPr>
          <p:cNvPr id="6" name="Fußzeilenplatzhalter 5">
            <a:extLst>
              <a:ext uri="{FF2B5EF4-FFF2-40B4-BE49-F238E27FC236}">
                <a16:creationId xmlns:a16="http://schemas.microsoft.com/office/drawing/2014/main" id="{FC4FC10D-3D95-486F-A6DF-9CF546B6AAA0}"/>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7" name="Foliennummernplatzhalter 6">
            <a:extLst>
              <a:ext uri="{FF2B5EF4-FFF2-40B4-BE49-F238E27FC236}">
                <a16:creationId xmlns:a16="http://schemas.microsoft.com/office/drawing/2014/main" id="{BC1B8D44-AA8C-4A18-B850-0CEF8F461794}"/>
              </a:ext>
            </a:extLst>
          </p:cNvPr>
          <p:cNvSpPr>
            <a:spLocks noGrp="1"/>
          </p:cNvSpPr>
          <p:nvPr>
            <p:ph type="sldNum" sz="quarter" idx="12"/>
          </p:nvPr>
        </p:nvSpPr>
        <p:spPr/>
        <p:txBody>
          <a:bodyPr/>
          <a:lstStyle/>
          <a:p>
            <a:fld id="{DB8E1856-5B1A-4332-8C1F-5B6ADBCED127}" type="slidenum">
              <a:rPr lang="de-DE" smtClean="0"/>
              <a:t>14</a:t>
            </a:fld>
            <a:endParaRPr lang="de-DE" dirty="0"/>
          </a:p>
        </p:txBody>
      </p:sp>
    </p:spTree>
    <p:extLst>
      <p:ext uri="{BB962C8B-B14F-4D97-AF65-F5344CB8AC3E}">
        <p14:creationId xmlns:p14="http://schemas.microsoft.com/office/powerpoint/2010/main" val="37268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67498A-07E5-4144-97BF-3BAE1EE8525C}"/>
              </a:ext>
            </a:extLst>
          </p:cNvPr>
          <p:cNvSpPr>
            <a:spLocks noGrp="1"/>
          </p:cNvSpPr>
          <p:nvPr>
            <p:ph type="title"/>
          </p:nvPr>
        </p:nvSpPr>
        <p:spPr/>
        <p:txBody>
          <a:bodyPr>
            <a:normAutofit/>
          </a:bodyPr>
          <a:lstStyle/>
          <a:p>
            <a:r>
              <a:rPr lang="de-DE" dirty="0"/>
              <a:t>Gruppen bilden</a:t>
            </a:r>
          </a:p>
        </p:txBody>
      </p:sp>
      <p:sp>
        <p:nvSpPr>
          <p:cNvPr id="3" name="Inhaltsplatzhalter 2">
            <a:extLst>
              <a:ext uri="{FF2B5EF4-FFF2-40B4-BE49-F238E27FC236}">
                <a16:creationId xmlns:a16="http://schemas.microsoft.com/office/drawing/2014/main" id="{371D83FA-C709-404E-B7C7-22EBFD18D2AD}"/>
              </a:ext>
            </a:extLst>
          </p:cNvPr>
          <p:cNvSpPr>
            <a:spLocks noGrp="1"/>
          </p:cNvSpPr>
          <p:nvPr>
            <p:ph idx="1"/>
          </p:nvPr>
        </p:nvSpPr>
        <p:spPr>
          <a:xfrm>
            <a:off x="628650" y="1174282"/>
            <a:ext cx="3745712" cy="5293974"/>
          </a:xfrm>
        </p:spPr>
        <p:txBody>
          <a:bodyPr>
            <a:normAutofit fontScale="92500" lnSpcReduction="10000"/>
          </a:bodyPr>
          <a:lstStyle/>
          <a:p>
            <a:r>
              <a:rPr lang="de-DE" b="1" dirty="0"/>
              <a:t>Klassifizierung</a:t>
            </a:r>
            <a:r>
              <a:rPr lang="de-DE" dirty="0"/>
              <a:t> und </a:t>
            </a:r>
            <a:r>
              <a:rPr lang="de-DE" b="1" dirty="0"/>
              <a:t>Clustering</a:t>
            </a:r>
            <a:r>
              <a:rPr lang="de-DE" dirty="0"/>
              <a:t> möglich</a:t>
            </a:r>
          </a:p>
          <a:p>
            <a:r>
              <a:rPr lang="de-DE" b="1" dirty="0"/>
              <a:t>Klassifizierung</a:t>
            </a:r>
            <a:r>
              <a:rPr lang="de-DE" dirty="0"/>
              <a:t> sortiert Variablen in </a:t>
            </a:r>
            <a:r>
              <a:rPr lang="de-DE" i="1" dirty="0"/>
              <a:t>bereits festgelegte </a:t>
            </a:r>
            <a:r>
              <a:rPr lang="de-DE" dirty="0"/>
              <a:t>Klassen (</a:t>
            </a:r>
            <a:r>
              <a:rPr lang="de-DE" dirty="0" err="1"/>
              <a:t>pre-labeled</a:t>
            </a:r>
            <a:r>
              <a:rPr lang="de-DE" dirty="0"/>
              <a:t> </a:t>
            </a:r>
            <a:r>
              <a:rPr lang="de-DE" dirty="0" err="1"/>
              <a:t>data</a:t>
            </a:r>
            <a:r>
              <a:rPr lang="de-DE" dirty="0"/>
              <a:t>)</a:t>
            </a:r>
            <a:endParaRPr lang="de-DE" b="1" dirty="0"/>
          </a:p>
          <a:p>
            <a:r>
              <a:rPr lang="de-DE" b="1" dirty="0"/>
              <a:t>Clusterverfahren</a:t>
            </a:r>
            <a:r>
              <a:rPr lang="de-DE" dirty="0"/>
              <a:t> werden benutzt, um Variablen oder Nutzer zu „natürlichen“ Gruppen (Clustern) zusammenzufasse</a:t>
            </a:r>
            <a:r>
              <a:rPr lang="en-US" dirty="0"/>
              <a:t>n (unlabeled data)</a:t>
            </a:r>
            <a:endParaRPr lang="de-DE" dirty="0"/>
          </a:p>
          <a:p>
            <a:pPr lvl="1"/>
            <a:r>
              <a:rPr lang="de-DE" dirty="0"/>
              <a:t>Idealerweise sind die Gruppen innerhalb der Cluster homogen, zwischen den Clustern heterogen</a:t>
            </a:r>
          </a:p>
          <a:p>
            <a:r>
              <a:rPr lang="de-DE" dirty="0"/>
              <a:t>Beispiele für Methoden:</a:t>
            </a:r>
          </a:p>
          <a:p>
            <a:pPr lvl="1"/>
            <a:r>
              <a:rPr lang="de-DE" b="1" dirty="0"/>
              <a:t>KNN (Klassifizierung)</a:t>
            </a:r>
          </a:p>
          <a:p>
            <a:pPr lvl="1"/>
            <a:r>
              <a:rPr lang="de-DE" dirty="0" err="1"/>
              <a:t>Kmeans</a:t>
            </a:r>
            <a:r>
              <a:rPr lang="de-DE" dirty="0"/>
              <a:t> (Clustering)</a:t>
            </a:r>
          </a:p>
          <a:p>
            <a:pPr lvl="1"/>
            <a:r>
              <a:rPr lang="de-DE" dirty="0"/>
              <a:t>Matrix </a:t>
            </a:r>
            <a:r>
              <a:rPr lang="de-DE" dirty="0" err="1"/>
              <a:t>Factorization</a:t>
            </a:r>
            <a:r>
              <a:rPr lang="de-DE" dirty="0"/>
              <a:t> (Dimensionsreduktion)</a:t>
            </a:r>
          </a:p>
          <a:p>
            <a:pPr marL="457200" lvl="1" indent="0">
              <a:buNone/>
            </a:pPr>
            <a:endParaRPr lang="en-US" b="1" dirty="0"/>
          </a:p>
        </p:txBody>
      </p:sp>
      <p:pic>
        <p:nvPicPr>
          <p:cNvPr id="6" name="Grafik 5">
            <a:extLst>
              <a:ext uri="{FF2B5EF4-FFF2-40B4-BE49-F238E27FC236}">
                <a16:creationId xmlns:a16="http://schemas.microsoft.com/office/drawing/2014/main" id="{660320EF-E8E2-4F6F-98C0-698B26EDAED2}"/>
              </a:ext>
            </a:extLst>
          </p:cNvPr>
          <p:cNvPicPr>
            <a:picLocks noChangeAspect="1"/>
          </p:cNvPicPr>
          <p:nvPr/>
        </p:nvPicPr>
        <p:blipFill>
          <a:blip r:embed="rId2"/>
          <a:stretch>
            <a:fillRect/>
          </a:stretch>
        </p:blipFill>
        <p:spPr>
          <a:xfrm>
            <a:off x="4895850" y="4407821"/>
            <a:ext cx="3619500" cy="2247900"/>
          </a:xfrm>
          <a:prstGeom prst="rect">
            <a:avLst/>
          </a:prstGeom>
        </p:spPr>
      </p:pic>
      <p:pic>
        <p:nvPicPr>
          <p:cNvPr id="4" name="Grafik 3">
            <a:extLst>
              <a:ext uri="{FF2B5EF4-FFF2-40B4-BE49-F238E27FC236}">
                <a16:creationId xmlns:a16="http://schemas.microsoft.com/office/drawing/2014/main" id="{E19DBA3B-764F-4D05-B83D-19050D7B827F}"/>
              </a:ext>
            </a:extLst>
          </p:cNvPr>
          <p:cNvPicPr>
            <a:picLocks noChangeAspect="1"/>
          </p:cNvPicPr>
          <p:nvPr/>
        </p:nvPicPr>
        <p:blipFill>
          <a:blip r:embed="rId3"/>
          <a:stretch>
            <a:fillRect/>
          </a:stretch>
        </p:blipFill>
        <p:spPr>
          <a:xfrm>
            <a:off x="5334071" y="1372509"/>
            <a:ext cx="586770" cy="1158871"/>
          </a:xfrm>
          <a:prstGeom prst="rect">
            <a:avLst/>
          </a:prstGeom>
        </p:spPr>
      </p:pic>
      <p:pic>
        <p:nvPicPr>
          <p:cNvPr id="7" name="Grafik 6">
            <a:extLst>
              <a:ext uri="{FF2B5EF4-FFF2-40B4-BE49-F238E27FC236}">
                <a16:creationId xmlns:a16="http://schemas.microsoft.com/office/drawing/2014/main" id="{21F81914-9897-4FB4-BC48-7426396D8020}"/>
              </a:ext>
            </a:extLst>
          </p:cNvPr>
          <p:cNvPicPr>
            <a:picLocks noChangeAspect="1"/>
          </p:cNvPicPr>
          <p:nvPr/>
        </p:nvPicPr>
        <p:blipFill>
          <a:blip r:embed="rId4"/>
          <a:stretch>
            <a:fillRect/>
          </a:stretch>
        </p:blipFill>
        <p:spPr>
          <a:xfrm>
            <a:off x="6256922" y="1733692"/>
            <a:ext cx="572101" cy="1056186"/>
          </a:xfrm>
          <a:prstGeom prst="rect">
            <a:avLst/>
          </a:prstGeom>
        </p:spPr>
      </p:pic>
      <p:pic>
        <p:nvPicPr>
          <p:cNvPr id="8" name="Grafik 7">
            <a:extLst>
              <a:ext uri="{FF2B5EF4-FFF2-40B4-BE49-F238E27FC236}">
                <a16:creationId xmlns:a16="http://schemas.microsoft.com/office/drawing/2014/main" id="{8B2E0D2C-9516-4589-8376-FA518E5FC7F2}"/>
              </a:ext>
            </a:extLst>
          </p:cNvPr>
          <p:cNvPicPr>
            <a:picLocks noChangeAspect="1"/>
          </p:cNvPicPr>
          <p:nvPr/>
        </p:nvPicPr>
        <p:blipFill>
          <a:blip r:embed="rId5"/>
          <a:stretch>
            <a:fillRect/>
          </a:stretch>
        </p:blipFill>
        <p:spPr>
          <a:xfrm>
            <a:off x="6852207" y="1923289"/>
            <a:ext cx="498755" cy="894824"/>
          </a:xfrm>
          <a:prstGeom prst="rect">
            <a:avLst/>
          </a:prstGeom>
        </p:spPr>
      </p:pic>
      <p:pic>
        <p:nvPicPr>
          <p:cNvPr id="9" name="Grafik 8">
            <a:extLst>
              <a:ext uri="{FF2B5EF4-FFF2-40B4-BE49-F238E27FC236}">
                <a16:creationId xmlns:a16="http://schemas.microsoft.com/office/drawing/2014/main" id="{F7CA1870-9F1C-4A6F-A7B4-73E881BB44EC}"/>
              </a:ext>
            </a:extLst>
          </p:cNvPr>
          <p:cNvPicPr>
            <a:picLocks noChangeAspect="1"/>
          </p:cNvPicPr>
          <p:nvPr/>
        </p:nvPicPr>
        <p:blipFill>
          <a:blip r:embed="rId6"/>
          <a:stretch>
            <a:fillRect/>
          </a:stretch>
        </p:blipFill>
        <p:spPr>
          <a:xfrm>
            <a:off x="7363025" y="1459767"/>
            <a:ext cx="528093" cy="1444921"/>
          </a:xfrm>
          <a:prstGeom prst="rect">
            <a:avLst/>
          </a:prstGeom>
        </p:spPr>
      </p:pic>
      <p:pic>
        <p:nvPicPr>
          <p:cNvPr id="10" name="Grafik 9">
            <a:extLst>
              <a:ext uri="{FF2B5EF4-FFF2-40B4-BE49-F238E27FC236}">
                <a16:creationId xmlns:a16="http://schemas.microsoft.com/office/drawing/2014/main" id="{6773ABC9-DDCF-4466-B740-AB1780B80035}"/>
              </a:ext>
            </a:extLst>
          </p:cNvPr>
          <p:cNvPicPr>
            <a:picLocks noChangeAspect="1"/>
          </p:cNvPicPr>
          <p:nvPr/>
        </p:nvPicPr>
        <p:blipFill>
          <a:blip r:embed="rId7"/>
          <a:stretch>
            <a:fillRect/>
          </a:stretch>
        </p:blipFill>
        <p:spPr>
          <a:xfrm>
            <a:off x="7932600" y="1944598"/>
            <a:ext cx="623444" cy="872821"/>
          </a:xfrm>
          <a:prstGeom prst="rect">
            <a:avLst/>
          </a:prstGeom>
        </p:spPr>
      </p:pic>
      <p:pic>
        <p:nvPicPr>
          <p:cNvPr id="11" name="Grafik 10">
            <a:extLst>
              <a:ext uri="{FF2B5EF4-FFF2-40B4-BE49-F238E27FC236}">
                <a16:creationId xmlns:a16="http://schemas.microsoft.com/office/drawing/2014/main" id="{5E971708-2865-42E7-ADC6-9ECA62EB5FDF}"/>
              </a:ext>
            </a:extLst>
          </p:cNvPr>
          <p:cNvPicPr>
            <a:picLocks noChangeAspect="1"/>
          </p:cNvPicPr>
          <p:nvPr/>
        </p:nvPicPr>
        <p:blipFill>
          <a:blip r:embed="rId8"/>
          <a:stretch>
            <a:fillRect/>
          </a:stretch>
        </p:blipFill>
        <p:spPr>
          <a:xfrm>
            <a:off x="5836968" y="1989971"/>
            <a:ext cx="337392" cy="740797"/>
          </a:xfrm>
          <a:prstGeom prst="rect">
            <a:avLst/>
          </a:prstGeom>
        </p:spPr>
      </p:pic>
      <p:pic>
        <p:nvPicPr>
          <p:cNvPr id="12" name="Grafik 11">
            <a:extLst>
              <a:ext uri="{FF2B5EF4-FFF2-40B4-BE49-F238E27FC236}">
                <a16:creationId xmlns:a16="http://schemas.microsoft.com/office/drawing/2014/main" id="{AB717DD5-9788-428D-A954-FAF933E0844F}"/>
              </a:ext>
            </a:extLst>
          </p:cNvPr>
          <p:cNvPicPr>
            <a:picLocks noChangeAspect="1"/>
          </p:cNvPicPr>
          <p:nvPr/>
        </p:nvPicPr>
        <p:blipFill>
          <a:blip r:embed="rId9"/>
          <a:stretch>
            <a:fillRect/>
          </a:stretch>
        </p:blipFill>
        <p:spPr>
          <a:xfrm>
            <a:off x="4884738" y="1701938"/>
            <a:ext cx="484086" cy="1129533"/>
          </a:xfrm>
          <a:prstGeom prst="rect">
            <a:avLst/>
          </a:prstGeom>
        </p:spPr>
      </p:pic>
      <p:pic>
        <p:nvPicPr>
          <p:cNvPr id="13" name="Grafik 12">
            <a:extLst>
              <a:ext uri="{FF2B5EF4-FFF2-40B4-BE49-F238E27FC236}">
                <a16:creationId xmlns:a16="http://schemas.microsoft.com/office/drawing/2014/main" id="{087B42F5-247C-4DE1-BCF6-B8B308AC353B}"/>
              </a:ext>
            </a:extLst>
          </p:cNvPr>
          <p:cNvPicPr>
            <a:picLocks noChangeAspect="1"/>
          </p:cNvPicPr>
          <p:nvPr/>
        </p:nvPicPr>
        <p:blipFill>
          <a:blip r:embed="rId3"/>
          <a:stretch>
            <a:fillRect/>
          </a:stretch>
        </p:blipFill>
        <p:spPr>
          <a:xfrm flipH="1">
            <a:off x="6103499" y="2861893"/>
            <a:ext cx="401088" cy="792148"/>
          </a:xfrm>
          <a:prstGeom prst="rect">
            <a:avLst/>
          </a:prstGeom>
        </p:spPr>
      </p:pic>
      <p:pic>
        <p:nvPicPr>
          <p:cNvPr id="16" name="Grafik 15">
            <a:extLst>
              <a:ext uri="{FF2B5EF4-FFF2-40B4-BE49-F238E27FC236}">
                <a16:creationId xmlns:a16="http://schemas.microsoft.com/office/drawing/2014/main" id="{675E298F-9408-4634-A483-29DE99CDC903}"/>
              </a:ext>
            </a:extLst>
          </p:cNvPr>
          <p:cNvPicPr>
            <a:picLocks noChangeAspect="1"/>
          </p:cNvPicPr>
          <p:nvPr/>
        </p:nvPicPr>
        <p:blipFill>
          <a:blip r:embed="rId6"/>
          <a:stretch>
            <a:fillRect/>
          </a:stretch>
        </p:blipFill>
        <p:spPr>
          <a:xfrm flipH="1">
            <a:off x="4541485" y="2985825"/>
            <a:ext cx="360980" cy="987680"/>
          </a:xfrm>
          <a:prstGeom prst="rect">
            <a:avLst/>
          </a:prstGeom>
        </p:spPr>
      </p:pic>
      <p:pic>
        <p:nvPicPr>
          <p:cNvPr id="18" name="Grafik 17">
            <a:extLst>
              <a:ext uri="{FF2B5EF4-FFF2-40B4-BE49-F238E27FC236}">
                <a16:creationId xmlns:a16="http://schemas.microsoft.com/office/drawing/2014/main" id="{31886407-65A3-4ABA-B2C3-87DC41FCC512}"/>
              </a:ext>
            </a:extLst>
          </p:cNvPr>
          <p:cNvPicPr>
            <a:picLocks noChangeAspect="1"/>
          </p:cNvPicPr>
          <p:nvPr/>
        </p:nvPicPr>
        <p:blipFill>
          <a:blip r:embed="rId8"/>
          <a:stretch>
            <a:fillRect/>
          </a:stretch>
        </p:blipFill>
        <p:spPr>
          <a:xfrm flipH="1">
            <a:off x="4812599" y="3545181"/>
            <a:ext cx="230626" cy="506373"/>
          </a:xfrm>
          <a:prstGeom prst="rect">
            <a:avLst/>
          </a:prstGeom>
        </p:spPr>
      </p:pic>
      <p:pic>
        <p:nvPicPr>
          <p:cNvPr id="19" name="Grafik 18">
            <a:extLst>
              <a:ext uri="{FF2B5EF4-FFF2-40B4-BE49-F238E27FC236}">
                <a16:creationId xmlns:a16="http://schemas.microsoft.com/office/drawing/2014/main" id="{244EBAEA-CFAB-4E30-BDDC-22E221B2FCE9}"/>
              </a:ext>
            </a:extLst>
          </p:cNvPr>
          <p:cNvPicPr>
            <a:picLocks noChangeAspect="1"/>
          </p:cNvPicPr>
          <p:nvPr/>
        </p:nvPicPr>
        <p:blipFill>
          <a:blip r:embed="rId9">
            <a:clrChange>
              <a:clrFrom>
                <a:srgbClr val="FFFFFF"/>
              </a:clrFrom>
              <a:clrTo>
                <a:srgbClr val="FFFFFF">
                  <a:alpha val="0"/>
                </a:srgbClr>
              </a:clrTo>
            </a:clrChange>
          </a:blip>
          <a:stretch>
            <a:fillRect/>
          </a:stretch>
        </p:blipFill>
        <p:spPr>
          <a:xfrm flipH="1">
            <a:off x="5576106" y="2935915"/>
            <a:ext cx="330897" cy="772094"/>
          </a:xfrm>
          <a:prstGeom prst="rect">
            <a:avLst/>
          </a:prstGeom>
        </p:spPr>
      </p:pic>
      <p:pic>
        <p:nvPicPr>
          <p:cNvPr id="20" name="Grafik 19">
            <a:extLst>
              <a:ext uri="{FF2B5EF4-FFF2-40B4-BE49-F238E27FC236}">
                <a16:creationId xmlns:a16="http://schemas.microsoft.com/office/drawing/2014/main" id="{4049A180-0B30-4B8F-80F7-6C5C27C37320}"/>
              </a:ext>
            </a:extLst>
          </p:cNvPr>
          <p:cNvPicPr>
            <a:picLocks noChangeAspect="1"/>
          </p:cNvPicPr>
          <p:nvPr/>
        </p:nvPicPr>
        <p:blipFill>
          <a:blip r:embed="rId3"/>
          <a:stretch>
            <a:fillRect/>
          </a:stretch>
        </p:blipFill>
        <p:spPr>
          <a:xfrm flipH="1">
            <a:off x="7463146" y="3094903"/>
            <a:ext cx="401088" cy="792148"/>
          </a:xfrm>
          <a:prstGeom prst="rect">
            <a:avLst/>
          </a:prstGeom>
        </p:spPr>
      </p:pic>
      <p:pic>
        <p:nvPicPr>
          <p:cNvPr id="21" name="Grafik 20">
            <a:extLst>
              <a:ext uri="{FF2B5EF4-FFF2-40B4-BE49-F238E27FC236}">
                <a16:creationId xmlns:a16="http://schemas.microsoft.com/office/drawing/2014/main" id="{CA554C09-0B13-41F0-BA60-83A253139BA1}"/>
              </a:ext>
            </a:extLst>
          </p:cNvPr>
          <p:cNvPicPr>
            <a:picLocks noChangeAspect="1"/>
          </p:cNvPicPr>
          <p:nvPr/>
        </p:nvPicPr>
        <p:blipFill>
          <a:blip r:embed="rId4"/>
          <a:stretch>
            <a:fillRect/>
          </a:stretch>
        </p:blipFill>
        <p:spPr>
          <a:xfrm flipH="1">
            <a:off x="7967605" y="2907424"/>
            <a:ext cx="391061" cy="721958"/>
          </a:xfrm>
          <a:prstGeom prst="rect">
            <a:avLst/>
          </a:prstGeom>
        </p:spPr>
      </p:pic>
      <p:pic>
        <p:nvPicPr>
          <p:cNvPr id="22" name="Grafik 21">
            <a:extLst>
              <a:ext uri="{FF2B5EF4-FFF2-40B4-BE49-F238E27FC236}">
                <a16:creationId xmlns:a16="http://schemas.microsoft.com/office/drawing/2014/main" id="{377C1FE4-619E-4B2C-9540-0D25932D1069}"/>
              </a:ext>
            </a:extLst>
          </p:cNvPr>
          <p:cNvPicPr>
            <a:picLocks noChangeAspect="1"/>
          </p:cNvPicPr>
          <p:nvPr/>
        </p:nvPicPr>
        <p:blipFill rotWithShape="1">
          <a:blip r:embed="rId5"/>
          <a:srcRect l="2189" t="15559" r="-1"/>
          <a:stretch/>
        </p:blipFill>
        <p:spPr>
          <a:xfrm flipH="1">
            <a:off x="8206781" y="3589710"/>
            <a:ext cx="333467" cy="516489"/>
          </a:xfrm>
          <a:prstGeom prst="rect">
            <a:avLst/>
          </a:prstGeom>
        </p:spPr>
      </p:pic>
      <p:pic>
        <p:nvPicPr>
          <p:cNvPr id="23" name="Grafik 22">
            <a:extLst>
              <a:ext uri="{FF2B5EF4-FFF2-40B4-BE49-F238E27FC236}">
                <a16:creationId xmlns:a16="http://schemas.microsoft.com/office/drawing/2014/main" id="{85F4110D-134B-4A9F-9611-2688D19E80A0}"/>
              </a:ext>
            </a:extLst>
          </p:cNvPr>
          <p:cNvPicPr>
            <a:picLocks noChangeAspect="1"/>
          </p:cNvPicPr>
          <p:nvPr/>
        </p:nvPicPr>
        <p:blipFill>
          <a:blip r:embed="rId6"/>
          <a:stretch>
            <a:fillRect/>
          </a:stretch>
        </p:blipFill>
        <p:spPr>
          <a:xfrm flipH="1">
            <a:off x="7013907" y="3007293"/>
            <a:ext cx="360980" cy="987680"/>
          </a:xfrm>
          <a:prstGeom prst="rect">
            <a:avLst/>
          </a:prstGeom>
        </p:spPr>
      </p:pic>
      <p:pic>
        <p:nvPicPr>
          <p:cNvPr id="25" name="Grafik 24">
            <a:extLst>
              <a:ext uri="{FF2B5EF4-FFF2-40B4-BE49-F238E27FC236}">
                <a16:creationId xmlns:a16="http://schemas.microsoft.com/office/drawing/2014/main" id="{FF37C06D-4DF8-4E10-AEAB-29F8511D3AED}"/>
              </a:ext>
            </a:extLst>
          </p:cNvPr>
          <p:cNvPicPr>
            <a:picLocks noChangeAspect="1"/>
          </p:cNvPicPr>
          <p:nvPr/>
        </p:nvPicPr>
        <p:blipFill>
          <a:blip r:embed="rId8"/>
          <a:stretch>
            <a:fillRect/>
          </a:stretch>
        </p:blipFill>
        <p:spPr>
          <a:xfrm flipH="1">
            <a:off x="7318479" y="3535877"/>
            <a:ext cx="230626" cy="506373"/>
          </a:xfrm>
          <a:prstGeom prst="rect">
            <a:avLst/>
          </a:prstGeom>
        </p:spPr>
      </p:pic>
      <p:pic>
        <p:nvPicPr>
          <p:cNvPr id="26" name="Grafik 25">
            <a:extLst>
              <a:ext uri="{FF2B5EF4-FFF2-40B4-BE49-F238E27FC236}">
                <a16:creationId xmlns:a16="http://schemas.microsoft.com/office/drawing/2014/main" id="{6701C180-DE7E-4983-9EEC-B54C65B054B4}"/>
              </a:ext>
            </a:extLst>
          </p:cNvPr>
          <p:cNvPicPr>
            <a:picLocks noChangeAspect="1"/>
          </p:cNvPicPr>
          <p:nvPr/>
        </p:nvPicPr>
        <p:blipFill>
          <a:blip r:embed="rId9"/>
          <a:stretch>
            <a:fillRect/>
          </a:stretch>
        </p:blipFill>
        <p:spPr>
          <a:xfrm flipH="1">
            <a:off x="8500316" y="2948224"/>
            <a:ext cx="330897" cy="772094"/>
          </a:xfrm>
          <a:prstGeom prst="rect">
            <a:avLst/>
          </a:prstGeom>
        </p:spPr>
      </p:pic>
      <p:pic>
        <p:nvPicPr>
          <p:cNvPr id="14" name="Grafik 13">
            <a:extLst>
              <a:ext uri="{FF2B5EF4-FFF2-40B4-BE49-F238E27FC236}">
                <a16:creationId xmlns:a16="http://schemas.microsoft.com/office/drawing/2014/main" id="{66A5E637-A4E0-406B-90B5-DA3EC1AF0F6A}"/>
              </a:ext>
            </a:extLst>
          </p:cNvPr>
          <p:cNvPicPr>
            <a:picLocks noChangeAspect="1"/>
          </p:cNvPicPr>
          <p:nvPr/>
        </p:nvPicPr>
        <p:blipFill>
          <a:blip r:embed="rId4"/>
          <a:stretch>
            <a:fillRect/>
          </a:stretch>
        </p:blipFill>
        <p:spPr>
          <a:xfrm flipH="1">
            <a:off x="4936281" y="2890267"/>
            <a:ext cx="391061" cy="721958"/>
          </a:xfrm>
          <a:prstGeom prst="rect">
            <a:avLst/>
          </a:prstGeom>
        </p:spPr>
      </p:pic>
      <p:pic>
        <p:nvPicPr>
          <p:cNvPr id="15" name="Grafik 14">
            <a:extLst>
              <a:ext uri="{FF2B5EF4-FFF2-40B4-BE49-F238E27FC236}">
                <a16:creationId xmlns:a16="http://schemas.microsoft.com/office/drawing/2014/main" id="{1D6F8AD4-CB9E-4159-B602-248BFCBF49FC}"/>
              </a:ext>
            </a:extLst>
          </p:cNvPr>
          <p:cNvPicPr>
            <a:picLocks noChangeAspect="1"/>
          </p:cNvPicPr>
          <p:nvPr/>
        </p:nvPicPr>
        <p:blipFill rotWithShape="1">
          <a:blip r:embed="rId5"/>
          <a:srcRect l="1111" t="15559" r="1"/>
          <a:stretch/>
        </p:blipFill>
        <p:spPr>
          <a:xfrm flipH="1">
            <a:off x="5102865" y="3586469"/>
            <a:ext cx="337136" cy="516489"/>
          </a:xfrm>
          <a:prstGeom prst="rect">
            <a:avLst/>
          </a:prstGeom>
        </p:spPr>
      </p:pic>
      <p:sp>
        <p:nvSpPr>
          <p:cNvPr id="29" name="Rechteck 28">
            <a:extLst>
              <a:ext uri="{FF2B5EF4-FFF2-40B4-BE49-F238E27FC236}">
                <a16:creationId xmlns:a16="http://schemas.microsoft.com/office/drawing/2014/main" id="{2D8B68CB-E451-48DD-9D68-7C9D25F8849C}"/>
              </a:ext>
            </a:extLst>
          </p:cNvPr>
          <p:cNvSpPr/>
          <p:nvPr/>
        </p:nvSpPr>
        <p:spPr>
          <a:xfrm>
            <a:off x="4558272" y="2950712"/>
            <a:ext cx="892449" cy="110084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Rechteck 29">
            <a:extLst>
              <a:ext uri="{FF2B5EF4-FFF2-40B4-BE49-F238E27FC236}">
                <a16:creationId xmlns:a16="http://schemas.microsoft.com/office/drawing/2014/main" id="{D239E976-0B82-452B-9A68-550094485FBF}"/>
              </a:ext>
            </a:extLst>
          </p:cNvPr>
          <p:cNvSpPr/>
          <p:nvPr/>
        </p:nvSpPr>
        <p:spPr>
          <a:xfrm>
            <a:off x="5585889" y="2950712"/>
            <a:ext cx="892449" cy="110084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a:extLst>
              <a:ext uri="{FF2B5EF4-FFF2-40B4-BE49-F238E27FC236}">
                <a16:creationId xmlns:a16="http://schemas.microsoft.com/office/drawing/2014/main" id="{3FF910BE-DA45-4808-865A-42BD44FA79B6}"/>
              </a:ext>
            </a:extLst>
          </p:cNvPr>
          <p:cNvSpPr/>
          <p:nvPr/>
        </p:nvSpPr>
        <p:spPr>
          <a:xfrm>
            <a:off x="7011883" y="2950712"/>
            <a:ext cx="892449" cy="110084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E03BA514-F208-40B7-8A1F-031BB3514392}"/>
              </a:ext>
            </a:extLst>
          </p:cNvPr>
          <p:cNvSpPr/>
          <p:nvPr/>
        </p:nvSpPr>
        <p:spPr>
          <a:xfrm>
            <a:off x="8020027" y="2952069"/>
            <a:ext cx="892449" cy="110084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feld 32">
            <a:extLst>
              <a:ext uri="{FF2B5EF4-FFF2-40B4-BE49-F238E27FC236}">
                <a16:creationId xmlns:a16="http://schemas.microsoft.com/office/drawing/2014/main" id="{04F22D69-F376-4AD4-9628-751B1F90FC55}"/>
              </a:ext>
            </a:extLst>
          </p:cNvPr>
          <p:cNvSpPr txBox="1"/>
          <p:nvPr/>
        </p:nvSpPr>
        <p:spPr>
          <a:xfrm>
            <a:off x="5203882" y="1158606"/>
            <a:ext cx="3444818" cy="369332"/>
          </a:xfrm>
          <a:prstGeom prst="rect">
            <a:avLst/>
          </a:prstGeom>
          <a:noFill/>
        </p:spPr>
        <p:txBody>
          <a:bodyPr wrap="square" rtlCol="0">
            <a:spAutoFit/>
          </a:bodyPr>
          <a:lstStyle/>
          <a:p>
            <a:r>
              <a:rPr lang="de-DE" dirty="0"/>
              <a:t>Wie würden Sie hier gruppieren?</a:t>
            </a:r>
          </a:p>
        </p:txBody>
      </p:sp>
      <p:sp>
        <p:nvSpPr>
          <p:cNvPr id="34" name="Textfeld 33">
            <a:extLst>
              <a:ext uri="{FF2B5EF4-FFF2-40B4-BE49-F238E27FC236}">
                <a16:creationId xmlns:a16="http://schemas.microsoft.com/office/drawing/2014/main" id="{639DEA5A-1B2F-40ED-B324-ED49100C2B0E}"/>
              </a:ext>
            </a:extLst>
          </p:cNvPr>
          <p:cNvSpPr txBox="1"/>
          <p:nvPr/>
        </p:nvSpPr>
        <p:spPr>
          <a:xfrm>
            <a:off x="4697319" y="4023268"/>
            <a:ext cx="633632" cy="241914"/>
          </a:xfrm>
          <a:prstGeom prst="rect">
            <a:avLst/>
          </a:prstGeom>
          <a:noFill/>
        </p:spPr>
        <p:txBody>
          <a:bodyPr wrap="square" rtlCol="0">
            <a:spAutoFit/>
          </a:bodyPr>
          <a:lstStyle/>
          <a:p>
            <a:r>
              <a:rPr lang="de-DE" sz="1200" dirty="0"/>
              <a:t>Familie</a:t>
            </a:r>
          </a:p>
        </p:txBody>
      </p:sp>
      <p:sp>
        <p:nvSpPr>
          <p:cNvPr id="35" name="Textfeld 34">
            <a:extLst>
              <a:ext uri="{FF2B5EF4-FFF2-40B4-BE49-F238E27FC236}">
                <a16:creationId xmlns:a16="http://schemas.microsoft.com/office/drawing/2014/main" id="{FDD8046C-D83F-42ED-BEF8-970147EBCE90}"/>
              </a:ext>
            </a:extLst>
          </p:cNvPr>
          <p:cNvSpPr txBox="1"/>
          <p:nvPr/>
        </p:nvSpPr>
        <p:spPr>
          <a:xfrm>
            <a:off x="5453769" y="4026017"/>
            <a:ext cx="1275644" cy="276999"/>
          </a:xfrm>
          <a:prstGeom prst="rect">
            <a:avLst/>
          </a:prstGeom>
          <a:noFill/>
        </p:spPr>
        <p:txBody>
          <a:bodyPr wrap="square" rtlCol="0">
            <a:spAutoFit/>
          </a:bodyPr>
          <a:lstStyle/>
          <a:p>
            <a:r>
              <a:rPr lang="de-DE" sz="1200" dirty="0"/>
              <a:t>Schulmitarbeiter</a:t>
            </a:r>
          </a:p>
        </p:txBody>
      </p:sp>
      <p:sp>
        <p:nvSpPr>
          <p:cNvPr id="36" name="Textfeld 35">
            <a:extLst>
              <a:ext uri="{FF2B5EF4-FFF2-40B4-BE49-F238E27FC236}">
                <a16:creationId xmlns:a16="http://schemas.microsoft.com/office/drawing/2014/main" id="{F3C533C2-C623-4030-BC11-DED4742130C6}"/>
              </a:ext>
            </a:extLst>
          </p:cNvPr>
          <p:cNvSpPr txBox="1"/>
          <p:nvPr/>
        </p:nvSpPr>
        <p:spPr>
          <a:xfrm>
            <a:off x="6495609" y="3360420"/>
            <a:ext cx="583371" cy="276999"/>
          </a:xfrm>
          <a:prstGeom prst="rect">
            <a:avLst/>
          </a:prstGeom>
          <a:noFill/>
        </p:spPr>
        <p:txBody>
          <a:bodyPr wrap="square" rtlCol="0">
            <a:spAutoFit/>
          </a:bodyPr>
          <a:lstStyle/>
          <a:p>
            <a:r>
              <a:rPr lang="de-DE" sz="1200" b="1" dirty="0"/>
              <a:t>oder</a:t>
            </a:r>
          </a:p>
        </p:txBody>
      </p:sp>
      <p:sp>
        <p:nvSpPr>
          <p:cNvPr id="37" name="Textfeld 36">
            <a:extLst>
              <a:ext uri="{FF2B5EF4-FFF2-40B4-BE49-F238E27FC236}">
                <a16:creationId xmlns:a16="http://schemas.microsoft.com/office/drawing/2014/main" id="{9D6EAAF0-2C8C-4FF7-9359-CA66EFB90B11}"/>
              </a:ext>
            </a:extLst>
          </p:cNvPr>
          <p:cNvSpPr txBox="1"/>
          <p:nvPr/>
        </p:nvSpPr>
        <p:spPr>
          <a:xfrm>
            <a:off x="6943323" y="4042622"/>
            <a:ext cx="1024282" cy="241914"/>
          </a:xfrm>
          <a:prstGeom prst="rect">
            <a:avLst/>
          </a:prstGeom>
          <a:noFill/>
        </p:spPr>
        <p:txBody>
          <a:bodyPr wrap="square" rtlCol="0">
            <a:spAutoFit/>
          </a:bodyPr>
          <a:lstStyle/>
          <a:p>
            <a:pPr algn="ctr"/>
            <a:r>
              <a:rPr lang="de-DE" sz="1200" dirty="0"/>
              <a:t>Frauen</a:t>
            </a:r>
          </a:p>
        </p:txBody>
      </p:sp>
      <p:sp>
        <p:nvSpPr>
          <p:cNvPr id="38" name="Textfeld 37">
            <a:extLst>
              <a:ext uri="{FF2B5EF4-FFF2-40B4-BE49-F238E27FC236}">
                <a16:creationId xmlns:a16="http://schemas.microsoft.com/office/drawing/2014/main" id="{ABE6D7ED-224E-457B-AA49-3119B685C487}"/>
              </a:ext>
            </a:extLst>
          </p:cNvPr>
          <p:cNvSpPr txBox="1"/>
          <p:nvPr/>
        </p:nvSpPr>
        <p:spPr>
          <a:xfrm>
            <a:off x="8005418" y="4030491"/>
            <a:ext cx="1024282" cy="241914"/>
          </a:xfrm>
          <a:prstGeom prst="rect">
            <a:avLst/>
          </a:prstGeom>
          <a:noFill/>
        </p:spPr>
        <p:txBody>
          <a:bodyPr wrap="square" rtlCol="0">
            <a:spAutoFit/>
          </a:bodyPr>
          <a:lstStyle/>
          <a:p>
            <a:pPr algn="ctr"/>
            <a:r>
              <a:rPr lang="de-DE" sz="1200" dirty="0"/>
              <a:t>Männer</a:t>
            </a:r>
          </a:p>
        </p:txBody>
      </p:sp>
      <p:cxnSp>
        <p:nvCxnSpPr>
          <p:cNvPr id="41" name="Gerade Verbindung mit Pfeil 40">
            <a:extLst>
              <a:ext uri="{FF2B5EF4-FFF2-40B4-BE49-F238E27FC236}">
                <a16:creationId xmlns:a16="http://schemas.microsoft.com/office/drawing/2014/main" id="{1BF5A842-487E-4D5A-A9F4-4868F16EAAC8}"/>
              </a:ext>
            </a:extLst>
          </p:cNvPr>
          <p:cNvCxnSpPr/>
          <p:nvPr/>
        </p:nvCxnSpPr>
        <p:spPr>
          <a:xfrm flipH="1">
            <a:off x="5766606" y="2789878"/>
            <a:ext cx="407754" cy="100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A546F8E9-6BBE-4CC6-BD36-E3193735F748}"/>
              </a:ext>
            </a:extLst>
          </p:cNvPr>
          <p:cNvCxnSpPr/>
          <p:nvPr/>
        </p:nvCxnSpPr>
        <p:spPr>
          <a:xfrm>
            <a:off x="7549104" y="2789878"/>
            <a:ext cx="418500" cy="114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Datumsplatzhalter 4">
            <a:extLst>
              <a:ext uri="{FF2B5EF4-FFF2-40B4-BE49-F238E27FC236}">
                <a16:creationId xmlns:a16="http://schemas.microsoft.com/office/drawing/2014/main" id="{3565EDE6-9DCE-4AEE-9106-54EC1A9016D6}"/>
              </a:ext>
            </a:extLst>
          </p:cNvPr>
          <p:cNvSpPr>
            <a:spLocks noGrp="1"/>
          </p:cNvSpPr>
          <p:nvPr>
            <p:ph type="dt" sz="half" idx="10"/>
          </p:nvPr>
        </p:nvSpPr>
        <p:spPr/>
        <p:txBody>
          <a:bodyPr/>
          <a:lstStyle/>
          <a:p>
            <a:r>
              <a:rPr lang="de-DE"/>
              <a:t>16.10.2018</a:t>
            </a:r>
            <a:endParaRPr lang="de-DE" dirty="0"/>
          </a:p>
        </p:txBody>
      </p:sp>
      <p:sp>
        <p:nvSpPr>
          <p:cNvPr id="24" name="Fußzeilenplatzhalter 23">
            <a:extLst>
              <a:ext uri="{FF2B5EF4-FFF2-40B4-BE49-F238E27FC236}">
                <a16:creationId xmlns:a16="http://schemas.microsoft.com/office/drawing/2014/main" id="{D628FB69-1425-4AB1-B6F7-1F1D78AB3384}"/>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27" name="Foliennummernplatzhalter 26">
            <a:extLst>
              <a:ext uri="{FF2B5EF4-FFF2-40B4-BE49-F238E27FC236}">
                <a16:creationId xmlns:a16="http://schemas.microsoft.com/office/drawing/2014/main" id="{3EF2289E-B7FA-42A8-BDEE-945A22E2FD18}"/>
              </a:ext>
            </a:extLst>
          </p:cNvPr>
          <p:cNvSpPr>
            <a:spLocks noGrp="1"/>
          </p:cNvSpPr>
          <p:nvPr>
            <p:ph type="sldNum" sz="quarter" idx="12"/>
          </p:nvPr>
        </p:nvSpPr>
        <p:spPr/>
        <p:txBody>
          <a:bodyPr/>
          <a:lstStyle/>
          <a:p>
            <a:fld id="{DB8E1856-5B1A-4332-8C1F-5B6ADBCED127}" type="slidenum">
              <a:rPr lang="de-DE" smtClean="0"/>
              <a:t>15</a:t>
            </a:fld>
            <a:endParaRPr lang="de-DE" dirty="0"/>
          </a:p>
        </p:txBody>
      </p:sp>
      <p:pic>
        <p:nvPicPr>
          <p:cNvPr id="17" name="Grafik 16">
            <a:extLst>
              <a:ext uri="{FF2B5EF4-FFF2-40B4-BE49-F238E27FC236}">
                <a16:creationId xmlns:a16="http://schemas.microsoft.com/office/drawing/2014/main" id="{D4216224-28EB-4CE1-BDD3-CAB4D991BDA0}"/>
              </a:ext>
            </a:extLst>
          </p:cNvPr>
          <p:cNvPicPr>
            <a:picLocks noChangeAspect="1"/>
          </p:cNvPicPr>
          <p:nvPr/>
        </p:nvPicPr>
        <p:blipFill>
          <a:blip r:embed="rId7">
            <a:clrChange>
              <a:clrFrom>
                <a:srgbClr val="FDFFFD"/>
              </a:clrFrom>
              <a:clrTo>
                <a:srgbClr val="FDFFFD">
                  <a:alpha val="0"/>
                </a:srgbClr>
              </a:clrTo>
            </a:clrChange>
          </a:blip>
          <a:stretch>
            <a:fillRect/>
          </a:stretch>
        </p:blipFill>
        <p:spPr>
          <a:xfrm flipH="1">
            <a:off x="5848998" y="3456306"/>
            <a:ext cx="423215" cy="592501"/>
          </a:xfrm>
          <a:prstGeom prst="rect">
            <a:avLst/>
          </a:prstGeom>
        </p:spPr>
      </p:pic>
    </p:spTree>
    <p:extLst>
      <p:ext uri="{BB962C8B-B14F-4D97-AF65-F5344CB8AC3E}">
        <p14:creationId xmlns:p14="http://schemas.microsoft.com/office/powerpoint/2010/main" val="1437183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67498A-07E5-4144-97BF-3BAE1EE8525C}"/>
              </a:ext>
            </a:extLst>
          </p:cNvPr>
          <p:cNvSpPr>
            <a:spLocks noGrp="1"/>
          </p:cNvSpPr>
          <p:nvPr>
            <p:ph type="title"/>
          </p:nvPr>
        </p:nvSpPr>
        <p:spPr/>
        <p:txBody>
          <a:bodyPr>
            <a:normAutofit/>
          </a:bodyPr>
          <a:lstStyle/>
          <a:p>
            <a:r>
              <a:rPr lang="de-DE" dirty="0"/>
              <a:t>KNN (K-</a:t>
            </a:r>
            <a:r>
              <a:rPr lang="de-DE" dirty="0" err="1"/>
              <a:t>Nearest</a:t>
            </a:r>
            <a:r>
              <a:rPr lang="de-DE" dirty="0"/>
              <a:t> </a:t>
            </a:r>
            <a:r>
              <a:rPr lang="de-DE" dirty="0" err="1"/>
              <a:t>Neighbor</a:t>
            </a:r>
            <a:r>
              <a:rPr lang="de-DE" dirty="0"/>
              <a:t>) </a:t>
            </a:r>
          </a:p>
        </p:txBody>
      </p:sp>
      <p:sp>
        <p:nvSpPr>
          <p:cNvPr id="7" name="Inhaltsplatzhalter 6">
            <a:extLst>
              <a:ext uri="{FF2B5EF4-FFF2-40B4-BE49-F238E27FC236}">
                <a16:creationId xmlns:a16="http://schemas.microsoft.com/office/drawing/2014/main" id="{4D576210-9F59-4733-9522-BB10E53F91A8}"/>
              </a:ext>
            </a:extLst>
          </p:cNvPr>
          <p:cNvSpPr>
            <a:spLocks noGrp="1"/>
          </p:cNvSpPr>
          <p:nvPr>
            <p:ph idx="1"/>
          </p:nvPr>
        </p:nvSpPr>
        <p:spPr>
          <a:xfrm>
            <a:off x="628651" y="1174282"/>
            <a:ext cx="3369112" cy="5002681"/>
          </a:xfrm>
        </p:spPr>
        <p:txBody>
          <a:bodyPr>
            <a:normAutofit lnSpcReduction="10000"/>
          </a:bodyPr>
          <a:lstStyle/>
          <a:p>
            <a:r>
              <a:rPr lang="de-DE" dirty="0"/>
              <a:t>Klassifikationsverfahren unter Berücksichtigung der </a:t>
            </a:r>
            <a:r>
              <a:rPr lang="de-DE" i="1" dirty="0"/>
              <a:t>k</a:t>
            </a:r>
            <a:r>
              <a:rPr lang="de-DE" dirty="0"/>
              <a:t>-nächsten Nachbarn </a:t>
            </a:r>
          </a:p>
          <a:p>
            <a:r>
              <a:rPr lang="de-DE" dirty="0"/>
              <a:t>Sortiert die Werte nach den Distanzen zu den nächsten Nachbarn und ordnet die Klassen durch Mehrheitsentscheidung z</a:t>
            </a:r>
            <a:r>
              <a:rPr lang="en-US" dirty="0"/>
              <a:t>u</a:t>
            </a:r>
            <a:endParaRPr lang="de-DE" dirty="0"/>
          </a:p>
          <a:p>
            <a:r>
              <a:rPr lang="de-DE" dirty="0"/>
              <a:t>Basierend auf historischen Daten mit vorhandener Klassenzuordnung</a:t>
            </a:r>
          </a:p>
          <a:p>
            <a:r>
              <a:rPr lang="de-DE" dirty="0"/>
              <a:t>Kann mit verschiedenen Distanzmaßen verwendet werden</a:t>
            </a:r>
          </a:p>
          <a:p>
            <a:r>
              <a:rPr lang="en-US" i="1" dirty="0"/>
              <a:t>k</a:t>
            </a:r>
            <a:r>
              <a:rPr lang="en-US" dirty="0"/>
              <a:t> </a:t>
            </a:r>
            <a:r>
              <a:rPr lang="en-US" dirty="0" err="1"/>
              <a:t>sollte</a:t>
            </a:r>
            <a:r>
              <a:rPr lang="en-US" dirty="0"/>
              <a:t> </a:t>
            </a:r>
            <a:r>
              <a:rPr lang="en-US" dirty="0" err="1"/>
              <a:t>normalerweise</a:t>
            </a:r>
            <a:r>
              <a:rPr lang="en-US" dirty="0"/>
              <a:t> </a:t>
            </a:r>
            <a:r>
              <a:rPr lang="en-US" dirty="0" err="1"/>
              <a:t>ungerade</a:t>
            </a:r>
            <a:r>
              <a:rPr lang="en-US" dirty="0"/>
              <a:t> sein, um </a:t>
            </a:r>
            <a:r>
              <a:rPr lang="en-US" dirty="0" err="1"/>
              <a:t>Patt</a:t>
            </a:r>
            <a:r>
              <a:rPr lang="en-US" dirty="0"/>
              <a:t> </a:t>
            </a:r>
            <a:r>
              <a:rPr lang="en-US" dirty="0" err="1"/>
              <a:t>Situationen</a:t>
            </a:r>
            <a:r>
              <a:rPr lang="en-US" dirty="0"/>
              <a:t> </a:t>
            </a:r>
            <a:r>
              <a:rPr lang="en-US" dirty="0" err="1"/>
              <a:t>zu</a:t>
            </a:r>
            <a:r>
              <a:rPr lang="en-US" dirty="0"/>
              <a:t> </a:t>
            </a:r>
            <a:r>
              <a:rPr lang="en-US" dirty="0" err="1"/>
              <a:t>verhindern</a:t>
            </a:r>
            <a:endParaRPr lang="de-DE" dirty="0"/>
          </a:p>
          <a:p>
            <a:endParaRPr lang="de-DE" dirty="0"/>
          </a:p>
        </p:txBody>
      </p:sp>
      <p:grpSp>
        <p:nvGrpSpPr>
          <p:cNvPr id="189" name="Gruppieren 188">
            <a:extLst>
              <a:ext uri="{FF2B5EF4-FFF2-40B4-BE49-F238E27FC236}">
                <a16:creationId xmlns:a16="http://schemas.microsoft.com/office/drawing/2014/main" id="{C69F6693-DC68-409E-A6B0-595B32072A22}"/>
              </a:ext>
            </a:extLst>
          </p:cNvPr>
          <p:cNvGrpSpPr/>
          <p:nvPr/>
        </p:nvGrpSpPr>
        <p:grpSpPr>
          <a:xfrm>
            <a:off x="4259733" y="1099420"/>
            <a:ext cx="4393977" cy="4538618"/>
            <a:chOff x="4099713" y="1145140"/>
            <a:chExt cx="4393977" cy="4538618"/>
          </a:xfrm>
        </p:grpSpPr>
        <p:sp>
          <p:nvSpPr>
            <p:cNvPr id="3" name="Rechteck: abgerundete Ecken 2">
              <a:extLst>
                <a:ext uri="{FF2B5EF4-FFF2-40B4-BE49-F238E27FC236}">
                  <a16:creationId xmlns:a16="http://schemas.microsoft.com/office/drawing/2014/main" id="{5E8CFE70-6CD7-470F-93A6-14FA06BC254C}"/>
                </a:ext>
              </a:extLst>
            </p:cNvPr>
            <p:cNvSpPr/>
            <p:nvPr/>
          </p:nvSpPr>
          <p:spPr>
            <a:xfrm>
              <a:off x="4102217" y="1174282"/>
              <a:ext cx="2189526" cy="2254718"/>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 name="Gruppieren 21">
              <a:extLst>
                <a:ext uri="{FF2B5EF4-FFF2-40B4-BE49-F238E27FC236}">
                  <a16:creationId xmlns:a16="http://schemas.microsoft.com/office/drawing/2014/main" id="{55C46935-6CE9-4C29-8832-117F18ACD445}"/>
                </a:ext>
              </a:extLst>
            </p:cNvPr>
            <p:cNvGrpSpPr/>
            <p:nvPr/>
          </p:nvGrpSpPr>
          <p:grpSpPr>
            <a:xfrm>
              <a:off x="4227290" y="1434448"/>
              <a:ext cx="1544336" cy="1454235"/>
              <a:chOff x="4193734" y="1350628"/>
              <a:chExt cx="1544336" cy="1454235"/>
            </a:xfrm>
          </p:grpSpPr>
          <p:cxnSp>
            <p:nvCxnSpPr>
              <p:cNvPr id="5" name="Gerade Verbindung mit Pfeil 4">
                <a:extLst>
                  <a:ext uri="{FF2B5EF4-FFF2-40B4-BE49-F238E27FC236}">
                    <a16:creationId xmlns:a16="http://schemas.microsoft.com/office/drawing/2014/main" id="{A6E7C960-9E5B-4FAA-A038-C314D2FABF0E}"/>
                  </a:ext>
                </a:extLst>
              </p:cNvPr>
              <p:cNvCxnSpPr/>
              <p:nvPr/>
            </p:nvCxnSpPr>
            <p:spPr>
              <a:xfrm flipV="1">
                <a:off x="4429387" y="1350628"/>
                <a:ext cx="0" cy="1208014"/>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A051F988-CAC1-4A22-854A-09B35514C331}"/>
                  </a:ext>
                </a:extLst>
              </p:cNvPr>
              <p:cNvCxnSpPr/>
              <p:nvPr/>
            </p:nvCxnSpPr>
            <p:spPr>
              <a:xfrm>
                <a:off x="4429387" y="2558642"/>
                <a:ext cx="1308683"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Ellipse 9">
                <a:extLst>
                  <a:ext uri="{FF2B5EF4-FFF2-40B4-BE49-F238E27FC236}">
                    <a16:creationId xmlns:a16="http://schemas.microsoft.com/office/drawing/2014/main" id="{3FA90BF2-332C-4BBB-94D5-FF5F1E728C2A}"/>
                  </a:ext>
                </a:extLst>
              </p:cNvPr>
              <p:cNvSpPr/>
              <p:nvPr/>
            </p:nvSpPr>
            <p:spPr>
              <a:xfrm>
                <a:off x="4655890" y="2139193"/>
                <a:ext cx="159389" cy="167771"/>
              </a:xfrm>
              <a:prstGeom prst="ellipse">
                <a:avLst/>
              </a:prstGeom>
              <a:solidFill>
                <a:schemeClr val="accent3">
                  <a:alpha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DB3CB34C-6E8F-4BE7-9324-E157D1333BDB}"/>
                  </a:ext>
                </a:extLst>
              </p:cNvPr>
              <p:cNvSpPr/>
              <p:nvPr/>
            </p:nvSpPr>
            <p:spPr>
              <a:xfrm>
                <a:off x="4572000" y="1794716"/>
                <a:ext cx="159389" cy="167771"/>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7F616297-A215-49BD-A94F-C52DEC48D98C}"/>
                  </a:ext>
                </a:extLst>
              </p:cNvPr>
              <p:cNvSpPr/>
              <p:nvPr/>
            </p:nvSpPr>
            <p:spPr>
              <a:xfrm>
                <a:off x="4597169" y="1719744"/>
                <a:ext cx="159389" cy="167771"/>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F4C6E9D3-A5A6-4ED2-8ECB-C250AD5FD958}"/>
                  </a:ext>
                </a:extLst>
              </p:cNvPr>
              <p:cNvSpPr/>
              <p:nvPr/>
            </p:nvSpPr>
            <p:spPr>
              <a:xfrm>
                <a:off x="5129870" y="1887515"/>
                <a:ext cx="159389" cy="1677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6A5D138D-F92D-458F-9420-515B76A97BB3}"/>
                  </a:ext>
                </a:extLst>
              </p:cNvPr>
              <p:cNvSpPr/>
              <p:nvPr/>
            </p:nvSpPr>
            <p:spPr>
              <a:xfrm>
                <a:off x="5004033" y="1635858"/>
                <a:ext cx="159389" cy="1677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F49CCD87-885E-4644-B50E-F96F9A4B7D30}"/>
                  </a:ext>
                </a:extLst>
              </p:cNvPr>
              <p:cNvSpPr/>
              <p:nvPr/>
            </p:nvSpPr>
            <p:spPr>
              <a:xfrm>
                <a:off x="5376894" y="1660765"/>
                <a:ext cx="159389" cy="1677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5D8630D2-8C19-4C07-978F-F59CEFDD1106}"/>
                  </a:ext>
                </a:extLst>
              </p:cNvPr>
              <p:cNvSpPr/>
              <p:nvPr/>
            </p:nvSpPr>
            <p:spPr>
              <a:xfrm>
                <a:off x="5163422" y="2239596"/>
                <a:ext cx="159389" cy="167771"/>
              </a:xfrm>
              <a:prstGeom prst="ellipse">
                <a:avLst/>
              </a:prstGeom>
              <a:solidFill>
                <a:schemeClr val="accent6">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1EE935DC-A746-49C8-9EFF-D2755F3BC97B}"/>
                  </a:ext>
                </a:extLst>
              </p:cNvPr>
              <p:cNvSpPr/>
              <p:nvPr/>
            </p:nvSpPr>
            <p:spPr>
              <a:xfrm>
                <a:off x="5417187" y="2265032"/>
                <a:ext cx="159389" cy="167771"/>
              </a:xfrm>
              <a:prstGeom prst="ellipse">
                <a:avLst/>
              </a:prstGeom>
              <a:solidFill>
                <a:schemeClr val="accent6">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5863363B-406F-4E81-B7F3-DB491649BB13}"/>
                  </a:ext>
                </a:extLst>
              </p:cNvPr>
              <p:cNvSpPr/>
              <p:nvPr/>
            </p:nvSpPr>
            <p:spPr>
              <a:xfrm>
                <a:off x="5489259" y="2164121"/>
                <a:ext cx="159389" cy="167771"/>
              </a:xfrm>
              <a:prstGeom prst="ellipse">
                <a:avLst/>
              </a:prstGeom>
              <a:solidFill>
                <a:schemeClr val="accent6">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82D44816-FFC6-48C0-9B9D-0A66720060C9}"/>
                  </a:ext>
                </a:extLst>
              </p:cNvPr>
              <p:cNvSpPr txBox="1"/>
              <p:nvPr/>
            </p:nvSpPr>
            <p:spPr>
              <a:xfrm>
                <a:off x="4922650" y="2558642"/>
                <a:ext cx="240772" cy="246221"/>
              </a:xfrm>
              <a:prstGeom prst="rect">
                <a:avLst/>
              </a:prstGeom>
              <a:noFill/>
            </p:spPr>
            <p:txBody>
              <a:bodyPr wrap="none" rtlCol="0">
                <a:spAutoFit/>
              </a:bodyPr>
              <a:lstStyle/>
              <a:p>
                <a:r>
                  <a:rPr lang="de-DE" sz="1000" dirty="0"/>
                  <a:t>x</a:t>
                </a:r>
              </a:p>
            </p:txBody>
          </p:sp>
          <p:sp>
            <p:nvSpPr>
              <p:cNvPr id="20" name="Textfeld 19">
                <a:extLst>
                  <a:ext uri="{FF2B5EF4-FFF2-40B4-BE49-F238E27FC236}">
                    <a16:creationId xmlns:a16="http://schemas.microsoft.com/office/drawing/2014/main" id="{0CF801B9-106A-4919-B3DC-39FBCD34BC72}"/>
                  </a:ext>
                </a:extLst>
              </p:cNvPr>
              <p:cNvSpPr txBox="1"/>
              <p:nvPr/>
            </p:nvSpPr>
            <p:spPr>
              <a:xfrm>
                <a:off x="4193734" y="1831524"/>
                <a:ext cx="240772" cy="246221"/>
              </a:xfrm>
              <a:prstGeom prst="rect">
                <a:avLst/>
              </a:prstGeom>
              <a:noFill/>
            </p:spPr>
            <p:txBody>
              <a:bodyPr wrap="none" rtlCol="0">
                <a:spAutoFit/>
              </a:bodyPr>
              <a:lstStyle/>
              <a:p>
                <a:r>
                  <a:rPr lang="de-DE" sz="1000" dirty="0"/>
                  <a:t>y</a:t>
                </a:r>
              </a:p>
            </p:txBody>
          </p:sp>
        </p:grpSp>
        <p:sp>
          <p:nvSpPr>
            <p:cNvPr id="23" name="Rechteck: abgerundete Ecken 22">
              <a:extLst>
                <a:ext uri="{FF2B5EF4-FFF2-40B4-BE49-F238E27FC236}">
                  <a16:creationId xmlns:a16="http://schemas.microsoft.com/office/drawing/2014/main" id="{9EBF4D6D-8722-4A01-AF10-60C8339C24C6}"/>
                </a:ext>
              </a:extLst>
            </p:cNvPr>
            <p:cNvSpPr/>
            <p:nvPr/>
          </p:nvSpPr>
          <p:spPr>
            <a:xfrm>
              <a:off x="6304164" y="1174282"/>
              <a:ext cx="2189526" cy="2254718"/>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abgerundete Ecken 37">
              <a:extLst>
                <a:ext uri="{FF2B5EF4-FFF2-40B4-BE49-F238E27FC236}">
                  <a16:creationId xmlns:a16="http://schemas.microsoft.com/office/drawing/2014/main" id="{4F6939CD-A8A1-45B4-9B0B-79B10A89E235}"/>
                </a:ext>
              </a:extLst>
            </p:cNvPr>
            <p:cNvSpPr/>
            <p:nvPr/>
          </p:nvSpPr>
          <p:spPr>
            <a:xfrm>
              <a:off x="4099713" y="3423246"/>
              <a:ext cx="2189526" cy="2254718"/>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Rechteck: abgerundete Ecken 52">
              <a:extLst>
                <a:ext uri="{FF2B5EF4-FFF2-40B4-BE49-F238E27FC236}">
                  <a16:creationId xmlns:a16="http://schemas.microsoft.com/office/drawing/2014/main" id="{2B1FF7C6-99A5-4901-9327-A67189F4B248}"/>
                </a:ext>
              </a:extLst>
            </p:cNvPr>
            <p:cNvSpPr/>
            <p:nvPr/>
          </p:nvSpPr>
          <p:spPr>
            <a:xfrm>
              <a:off x="6301660" y="3429040"/>
              <a:ext cx="2189526" cy="2254718"/>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6" name="Gruppieren 185">
              <a:extLst>
                <a:ext uri="{FF2B5EF4-FFF2-40B4-BE49-F238E27FC236}">
                  <a16:creationId xmlns:a16="http://schemas.microsoft.com/office/drawing/2014/main" id="{DA4BC5E3-27E8-413A-A93A-65D6D26FBA82}"/>
                </a:ext>
              </a:extLst>
            </p:cNvPr>
            <p:cNvGrpSpPr/>
            <p:nvPr/>
          </p:nvGrpSpPr>
          <p:grpSpPr>
            <a:xfrm>
              <a:off x="6429237" y="1419208"/>
              <a:ext cx="1544336" cy="1454235"/>
              <a:chOff x="6429237" y="1350628"/>
              <a:chExt cx="1544336" cy="1454235"/>
            </a:xfrm>
          </p:grpSpPr>
          <p:grpSp>
            <p:nvGrpSpPr>
              <p:cNvPr id="24" name="Gruppieren 23">
                <a:extLst>
                  <a:ext uri="{FF2B5EF4-FFF2-40B4-BE49-F238E27FC236}">
                    <a16:creationId xmlns:a16="http://schemas.microsoft.com/office/drawing/2014/main" id="{E0F18C84-2FF5-4CE6-83AB-338A2FBF52ED}"/>
                  </a:ext>
                </a:extLst>
              </p:cNvPr>
              <p:cNvGrpSpPr/>
              <p:nvPr/>
            </p:nvGrpSpPr>
            <p:grpSpPr>
              <a:xfrm>
                <a:off x="6429237" y="1350628"/>
                <a:ext cx="1544336" cy="1454235"/>
                <a:chOff x="4193734" y="1350628"/>
                <a:chExt cx="1544336" cy="1454235"/>
              </a:xfrm>
            </p:grpSpPr>
            <p:cxnSp>
              <p:nvCxnSpPr>
                <p:cNvPr id="25" name="Gerade Verbindung mit Pfeil 24">
                  <a:extLst>
                    <a:ext uri="{FF2B5EF4-FFF2-40B4-BE49-F238E27FC236}">
                      <a16:creationId xmlns:a16="http://schemas.microsoft.com/office/drawing/2014/main" id="{8FA2ECD1-1175-42B4-9623-38316185F712}"/>
                    </a:ext>
                  </a:extLst>
                </p:cNvPr>
                <p:cNvCxnSpPr/>
                <p:nvPr/>
              </p:nvCxnSpPr>
              <p:spPr>
                <a:xfrm flipV="1">
                  <a:off x="4429387" y="1350628"/>
                  <a:ext cx="0" cy="1208014"/>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6477E064-1545-4980-BCD3-31F7A9D5FFCB}"/>
                    </a:ext>
                  </a:extLst>
                </p:cNvPr>
                <p:cNvCxnSpPr/>
                <p:nvPr/>
              </p:nvCxnSpPr>
              <p:spPr>
                <a:xfrm>
                  <a:off x="4429387" y="2558642"/>
                  <a:ext cx="1308683"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Ellipse 26">
                  <a:extLst>
                    <a:ext uri="{FF2B5EF4-FFF2-40B4-BE49-F238E27FC236}">
                      <a16:creationId xmlns:a16="http://schemas.microsoft.com/office/drawing/2014/main" id="{269945C7-9131-48D8-BF03-69EA601C4C35}"/>
                    </a:ext>
                  </a:extLst>
                </p:cNvPr>
                <p:cNvSpPr/>
                <p:nvPr/>
              </p:nvSpPr>
              <p:spPr>
                <a:xfrm rot="20728492">
                  <a:off x="4655890" y="2139193"/>
                  <a:ext cx="159389" cy="167771"/>
                </a:xfrm>
                <a:prstGeom prst="ellipse">
                  <a:avLst/>
                </a:prstGeom>
                <a:solidFill>
                  <a:schemeClr val="accent3">
                    <a:alpha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68CD6145-4DEC-401E-8053-07A6020CCAFF}"/>
                    </a:ext>
                  </a:extLst>
                </p:cNvPr>
                <p:cNvSpPr/>
                <p:nvPr/>
              </p:nvSpPr>
              <p:spPr>
                <a:xfrm rot="2257534">
                  <a:off x="4572000" y="1794716"/>
                  <a:ext cx="159389" cy="167771"/>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0B77DC4A-ECCF-4B05-AFA4-D9C7295C4699}"/>
                    </a:ext>
                  </a:extLst>
                </p:cNvPr>
                <p:cNvSpPr/>
                <p:nvPr/>
              </p:nvSpPr>
              <p:spPr>
                <a:xfrm rot="20775001">
                  <a:off x="4597169" y="1719744"/>
                  <a:ext cx="159389" cy="167771"/>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72A1E42-5191-4910-80B0-AF05F84D7ABF}"/>
                    </a:ext>
                  </a:extLst>
                </p:cNvPr>
                <p:cNvSpPr/>
                <p:nvPr/>
              </p:nvSpPr>
              <p:spPr>
                <a:xfrm rot="1059664">
                  <a:off x="5085243" y="1913398"/>
                  <a:ext cx="159389" cy="1677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196426A8-C8C5-435A-B6DF-DFA77CABC532}"/>
                    </a:ext>
                  </a:extLst>
                </p:cNvPr>
                <p:cNvSpPr/>
                <p:nvPr/>
              </p:nvSpPr>
              <p:spPr>
                <a:xfrm>
                  <a:off x="5004033" y="1635858"/>
                  <a:ext cx="159389" cy="1677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F600B164-0C61-48C0-9BA5-91C37E82083A}"/>
                    </a:ext>
                  </a:extLst>
                </p:cNvPr>
                <p:cNvSpPr/>
                <p:nvPr/>
              </p:nvSpPr>
              <p:spPr>
                <a:xfrm>
                  <a:off x="5376894" y="1660765"/>
                  <a:ext cx="159389" cy="1677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79413EF7-0F1B-40F9-8EC4-22A2F6335DFF}"/>
                    </a:ext>
                  </a:extLst>
                </p:cNvPr>
                <p:cNvSpPr/>
                <p:nvPr/>
              </p:nvSpPr>
              <p:spPr>
                <a:xfrm>
                  <a:off x="5189992" y="2239596"/>
                  <a:ext cx="159389" cy="167771"/>
                </a:xfrm>
                <a:prstGeom prst="ellipse">
                  <a:avLst/>
                </a:prstGeom>
                <a:solidFill>
                  <a:schemeClr val="accent6">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904896C9-D1AB-409F-BB8C-09EBC7E09861}"/>
                    </a:ext>
                  </a:extLst>
                </p:cNvPr>
                <p:cNvSpPr/>
                <p:nvPr/>
              </p:nvSpPr>
              <p:spPr>
                <a:xfrm>
                  <a:off x="5417187" y="2265032"/>
                  <a:ext cx="159389" cy="167771"/>
                </a:xfrm>
                <a:prstGeom prst="ellipse">
                  <a:avLst/>
                </a:prstGeom>
                <a:solidFill>
                  <a:schemeClr val="accent6">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8FA00F7C-1374-4764-827F-0014135B35A9}"/>
                    </a:ext>
                  </a:extLst>
                </p:cNvPr>
                <p:cNvSpPr/>
                <p:nvPr/>
              </p:nvSpPr>
              <p:spPr>
                <a:xfrm>
                  <a:off x="5489259" y="2164121"/>
                  <a:ext cx="159389" cy="167771"/>
                </a:xfrm>
                <a:prstGeom prst="ellipse">
                  <a:avLst/>
                </a:prstGeom>
                <a:solidFill>
                  <a:schemeClr val="accent6">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72664F0C-9E90-44C7-9DD5-AA4F39791714}"/>
                    </a:ext>
                  </a:extLst>
                </p:cNvPr>
                <p:cNvSpPr txBox="1"/>
                <p:nvPr/>
              </p:nvSpPr>
              <p:spPr>
                <a:xfrm>
                  <a:off x="4922650" y="2558642"/>
                  <a:ext cx="240772" cy="246221"/>
                </a:xfrm>
                <a:prstGeom prst="rect">
                  <a:avLst/>
                </a:prstGeom>
                <a:noFill/>
              </p:spPr>
              <p:txBody>
                <a:bodyPr wrap="none" rtlCol="0">
                  <a:spAutoFit/>
                </a:bodyPr>
                <a:lstStyle/>
                <a:p>
                  <a:r>
                    <a:rPr lang="de-DE" sz="1000" dirty="0"/>
                    <a:t>x</a:t>
                  </a:r>
                </a:p>
              </p:txBody>
            </p:sp>
            <p:sp>
              <p:nvSpPr>
                <p:cNvPr id="37" name="Textfeld 36">
                  <a:extLst>
                    <a:ext uri="{FF2B5EF4-FFF2-40B4-BE49-F238E27FC236}">
                      <a16:creationId xmlns:a16="http://schemas.microsoft.com/office/drawing/2014/main" id="{150D6956-B6EA-4A63-9AC2-FC6E02F2AEB8}"/>
                    </a:ext>
                  </a:extLst>
                </p:cNvPr>
                <p:cNvSpPr txBox="1"/>
                <p:nvPr/>
              </p:nvSpPr>
              <p:spPr>
                <a:xfrm>
                  <a:off x="4193734" y="1831524"/>
                  <a:ext cx="240772" cy="246221"/>
                </a:xfrm>
                <a:prstGeom prst="rect">
                  <a:avLst/>
                </a:prstGeom>
                <a:noFill/>
              </p:spPr>
              <p:txBody>
                <a:bodyPr wrap="none" rtlCol="0">
                  <a:spAutoFit/>
                </a:bodyPr>
                <a:lstStyle/>
                <a:p>
                  <a:r>
                    <a:rPr lang="de-DE" sz="1000" dirty="0"/>
                    <a:t>y</a:t>
                  </a:r>
                </a:p>
              </p:txBody>
            </p:sp>
          </p:grpSp>
          <p:cxnSp>
            <p:nvCxnSpPr>
              <p:cNvPr id="69" name="Gerader Verbinder 68">
                <a:extLst>
                  <a:ext uri="{FF2B5EF4-FFF2-40B4-BE49-F238E27FC236}">
                    <a16:creationId xmlns:a16="http://schemas.microsoft.com/office/drawing/2014/main" id="{61B0D657-B6C3-42D6-ABBE-1B0FAB09C629}"/>
                  </a:ext>
                </a:extLst>
              </p:cNvPr>
              <p:cNvCxnSpPr>
                <a:cxnSpLocks/>
                <a:stCxn id="27" idx="0"/>
              </p:cNvCxnSpPr>
              <p:nvPr/>
            </p:nvCxnSpPr>
            <p:spPr>
              <a:xfrm flipH="1" flipV="1">
                <a:off x="6914736" y="1962489"/>
                <a:ext cx="35313" cy="179385"/>
              </a:xfrm>
              <a:prstGeom prst="line">
                <a:avLst/>
              </a:prstGeom>
              <a:ln w="19050">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Gerader Verbinder 77">
                <a:extLst>
                  <a:ext uri="{FF2B5EF4-FFF2-40B4-BE49-F238E27FC236}">
                    <a16:creationId xmlns:a16="http://schemas.microsoft.com/office/drawing/2014/main" id="{4900DCF4-3A06-46B6-91FF-C2424D4A722C}"/>
                  </a:ext>
                </a:extLst>
              </p:cNvPr>
              <p:cNvCxnSpPr>
                <a:cxnSpLocks/>
                <a:stCxn id="29" idx="4"/>
                <a:endCxn id="27" idx="0"/>
              </p:cNvCxnSpPr>
              <p:nvPr/>
            </p:nvCxnSpPr>
            <p:spPr>
              <a:xfrm>
                <a:off x="6932305" y="1885111"/>
                <a:ext cx="17744" cy="256763"/>
              </a:xfrm>
              <a:prstGeom prst="line">
                <a:avLst/>
              </a:prstGeom>
              <a:ln w="19050">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2" name="Textfeld 101">
                <a:extLst>
                  <a:ext uri="{FF2B5EF4-FFF2-40B4-BE49-F238E27FC236}">
                    <a16:creationId xmlns:a16="http://schemas.microsoft.com/office/drawing/2014/main" id="{938D35FA-F353-4E63-80FC-989F17173ED7}"/>
                  </a:ext>
                </a:extLst>
              </p:cNvPr>
              <p:cNvSpPr txBox="1"/>
              <p:nvPr/>
            </p:nvSpPr>
            <p:spPr>
              <a:xfrm>
                <a:off x="6728700" y="1958503"/>
                <a:ext cx="346180" cy="184666"/>
              </a:xfrm>
              <a:prstGeom prst="rect">
                <a:avLst/>
              </a:prstGeom>
              <a:noFill/>
            </p:spPr>
            <p:txBody>
              <a:bodyPr wrap="square" rtlCol="0">
                <a:spAutoFit/>
              </a:bodyPr>
              <a:lstStyle/>
              <a:p>
                <a:r>
                  <a:rPr lang="de-DE" sz="600" dirty="0"/>
                  <a:t>2,1</a:t>
                </a:r>
              </a:p>
            </p:txBody>
          </p:sp>
          <p:sp>
            <p:nvSpPr>
              <p:cNvPr id="103" name="Textfeld 102">
                <a:extLst>
                  <a:ext uri="{FF2B5EF4-FFF2-40B4-BE49-F238E27FC236}">
                    <a16:creationId xmlns:a16="http://schemas.microsoft.com/office/drawing/2014/main" id="{385BC2AB-7ED2-411E-A5CB-9A50AE4EE418}"/>
                  </a:ext>
                </a:extLst>
              </p:cNvPr>
              <p:cNvSpPr txBox="1"/>
              <p:nvPr/>
            </p:nvSpPr>
            <p:spPr>
              <a:xfrm>
                <a:off x="6868272" y="1879067"/>
                <a:ext cx="303271" cy="184666"/>
              </a:xfrm>
              <a:prstGeom prst="rect">
                <a:avLst/>
              </a:prstGeom>
              <a:noFill/>
            </p:spPr>
            <p:txBody>
              <a:bodyPr wrap="square" rtlCol="0">
                <a:spAutoFit/>
              </a:bodyPr>
              <a:lstStyle/>
              <a:p>
                <a:r>
                  <a:rPr lang="de-DE" sz="600" dirty="0"/>
                  <a:t>2,4</a:t>
                </a:r>
              </a:p>
            </p:txBody>
          </p:sp>
          <p:sp>
            <p:nvSpPr>
              <p:cNvPr id="104" name="Textfeld 103">
                <a:extLst>
                  <a:ext uri="{FF2B5EF4-FFF2-40B4-BE49-F238E27FC236}">
                    <a16:creationId xmlns:a16="http://schemas.microsoft.com/office/drawing/2014/main" id="{7D5F4DCF-8DB6-4481-B311-7EF501B71795}"/>
                  </a:ext>
                </a:extLst>
              </p:cNvPr>
              <p:cNvSpPr txBox="1"/>
              <p:nvPr/>
            </p:nvSpPr>
            <p:spPr>
              <a:xfrm>
                <a:off x="7086670" y="1922666"/>
                <a:ext cx="346180" cy="184666"/>
              </a:xfrm>
              <a:prstGeom prst="rect">
                <a:avLst/>
              </a:prstGeom>
              <a:noFill/>
            </p:spPr>
            <p:txBody>
              <a:bodyPr wrap="square" rtlCol="0">
                <a:spAutoFit/>
              </a:bodyPr>
              <a:lstStyle/>
              <a:p>
                <a:r>
                  <a:rPr lang="de-DE" sz="600" dirty="0"/>
                  <a:t>3,1</a:t>
                </a:r>
              </a:p>
            </p:txBody>
          </p:sp>
          <p:sp>
            <p:nvSpPr>
              <p:cNvPr id="105" name="Textfeld 104">
                <a:extLst>
                  <a:ext uri="{FF2B5EF4-FFF2-40B4-BE49-F238E27FC236}">
                    <a16:creationId xmlns:a16="http://schemas.microsoft.com/office/drawing/2014/main" id="{B0D68622-079C-4F6D-B944-D942868104AB}"/>
                  </a:ext>
                </a:extLst>
              </p:cNvPr>
              <p:cNvSpPr txBox="1"/>
              <p:nvPr/>
            </p:nvSpPr>
            <p:spPr>
              <a:xfrm>
                <a:off x="7098784" y="2259206"/>
                <a:ext cx="346180" cy="184666"/>
              </a:xfrm>
              <a:prstGeom prst="rect">
                <a:avLst/>
              </a:prstGeom>
              <a:noFill/>
            </p:spPr>
            <p:txBody>
              <a:bodyPr wrap="square" rtlCol="0">
                <a:spAutoFit/>
              </a:bodyPr>
              <a:lstStyle/>
              <a:p>
                <a:r>
                  <a:rPr lang="de-DE" sz="600" dirty="0"/>
                  <a:t>4,5</a:t>
                </a:r>
              </a:p>
            </p:txBody>
          </p:sp>
          <p:cxnSp>
            <p:nvCxnSpPr>
              <p:cNvPr id="106" name="Gerader Verbinder 105">
                <a:extLst>
                  <a:ext uri="{FF2B5EF4-FFF2-40B4-BE49-F238E27FC236}">
                    <a16:creationId xmlns:a16="http://schemas.microsoft.com/office/drawing/2014/main" id="{32A5A342-14C6-4BFC-8F5D-F20F790CF737}"/>
                  </a:ext>
                </a:extLst>
              </p:cNvPr>
              <p:cNvCxnSpPr>
                <a:cxnSpLocks/>
                <a:stCxn id="31" idx="3"/>
              </p:cNvCxnSpPr>
              <p:nvPr/>
            </p:nvCxnSpPr>
            <p:spPr>
              <a:xfrm flipH="1">
                <a:off x="7006716" y="1779060"/>
                <a:ext cx="256162" cy="374793"/>
              </a:xfrm>
              <a:prstGeom prst="line">
                <a:avLst/>
              </a:prstGeom>
              <a:ln w="190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CD12136B-4A19-49BF-9958-27E32DB91E63}"/>
                  </a:ext>
                </a:extLst>
              </p:cNvPr>
              <p:cNvCxnSpPr>
                <a:cxnSpLocks/>
                <a:stCxn id="32" idx="3"/>
                <a:endCxn id="27" idx="6"/>
              </p:cNvCxnSpPr>
              <p:nvPr/>
            </p:nvCxnSpPr>
            <p:spPr>
              <a:xfrm flipH="1">
                <a:off x="7048235" y="1803967"/>
                <a:ext cx="587504" cy="399124"/>
              </a:xfrm>
              <a:prstGeom prst="line">
                <a:avLst/>
              </a:prstGeom>
              <a:ln w="190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863B3EDE-75C6-41B5-8ED5-D0B03FCD65E6}"/>
                  </a:ext>
                </a:extLst>
              </p:cNvPr>
              <p:cNvCxnSpPr>
                <a:cxnSpLocks/>
                <a:stCxn id="35" idx="2"/>
              </p:cNvCxnSpPr>
              <p:nvPr/>
            </p:nvCxnSpPr>
            <p:spPr>
              <a:xfrm flipH="1" flipV="1">
                <a:off x="7054438" y="2243101"/>
                <a:ext cx="670324" cy="4906"/>
              </a:xfrm>
              <a:prstGeom prst="line">
                <a:avLst/>
              </a:prstGeom>
              <a:ln w="190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080D0C91-1D75-45C1-A495-A457E84FEA0B}"/>
                  </a:ext>
                </a:extLst>
              </p:cNvPr>
              <p:cNvCxnSpPr>
                <a:cxnSpLocks/>
                <a:stCxn id="34" idx="2"/>
              </p:cNvCxnSpPr>
              <p:nvPr/>
            </p:nvCxnSpPr>
            <p:spPr>
              <a:xfrm flipH="1" flipV="1">
                <a:off x="7054438" y="2244808"/>
                <a:ext cx="598252" cy="104110"/>
              </a:xfrm>
              <a:prstGeom prst="line">
                <a:avLst/>
              </a:prstGeom>
              <a:ln w="190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Gerader Verbinder 95">
                <a:extLst>
                  <a:ext uri="{FF2B5EF4-FFF2-40B4-BE49-F238E27FC236}">
                    <a16:creationId xmlns:a16="http://schemas.microsoft.com/office/drawing/2014/main" id="{04A4B2E0-CB38-4D5F-8FC2-CDBA7D1731F9}"/>
                  </a:ext>
                </a:extLst>
              </p:cNvPr>
              <p:cNvCxnSpPr>
                <a:cxnSpLocks/>
                <a:stCxn id="33" idx="2"/>
              </p:cNvCxnSpPr>
              <p:nvPr/>
            </p:nvCxnSpPr>
            <p:spPr>
              <a:xfrm flipH="1" flipV="1">
                <a:off x="7071693" y="2246560"/>
                <a:ext cx="353802" cy="76922"/>
              </a:xfrm>
              <a:prstGeom prst="line">
                <a:avLst/>
              </a:prstGeom>
              <a:ln w="19050">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Gerader Verbinder 88">
                <a:extLst>
                  <a:ext uri="{FF2B5EF4-FFF2-40B4-BE49-F238E27FC236}">
                    <a16:creationId xmlns:a16="http://schemas.microsoft.com/office/drawing/2014/main" id="{B8AD2708-63AA-4D05-92F8-3B3D10C77941}"/>
                  </a:ext>
                </a:extLst>
              </p:cNvPr>
              <p:cNvCxnSpPr>
                <a:cxnSpLocks/>
                <a:stCxn id="30" idx="3"/>
                <a:endCxn id="27" idx="6"/>
              </p:cNvCxnSpPr>
              <p:nvPr/>
            </p:nvCxnSpPr>
            <p:spPr>
              <a:xfrm flipH="1">
                <a:off x="7048235" y="2036708"/>
                <a:ext cx="280513" cy="166383"/>
              </a:xfrm>
              <a:prstGeom prst="line">
                <a:avLst/>
              </a:prstGeom>
              <a:ln w="19050">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Ellipse 44">
              <a:extLst>
                <a:ext uri="{FF2B5EF4-FFF2-40B4-BE49-F238E27FC236}">
                  <a16:creationId xmlns:a16="http://schemas.microsoft.com/office/drawing/2014/main" id="{22F89621-62C1-4C53-92D5-F7A4F2D005AF}"/>
                </a:ext>
              </a:extLst>
            </p:cNvPr>
            <p:cNvSpPr/>
            <p:nvPr/>
          </p:nvSpPr>
          <p:spPr>
            <a:xfrm>
              <a:off x="6526261" y="4419497"/>
              <a:ext cx="159389" cy="1677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CB4DEAC7-884E-4916-AEA1-941999A2C70A}"/>
                </a:ext>
              </a:extLst>
            </p:cNvPr>
            <p:cNvSpPr/>
            <p:nvPr/>
          </p:nvSpPr>
          <p:spPr>
            <a:xfrm>
              <a:off x="6529141" y="4206746"/>
              <a:ext cx="159389" cy="167771"/>
            </a:xfrm>
            <a:prstGeom prst="ellipse">
              <a:avLst/>
            </a:prstGeom>
            <a:solidFill>
              <a:schemeClr val="accent6">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Textfeld 50">
              <a:extLst>
                <a:ext uri="{FF2B5EF4-FFF2-40B4-BE49-F238E27FC236}">
                  <a16:creationId xmlns:a16="http://schemas.microsoft.com/office/drawing/2014/main" id="{6A4D57F0-A417-4BC6-9363-8EB1838A0BFB}"/>
                </a:ext>
              </a:extLst>
            </p:cNvPr>
            <p:cNvSpPr txBox="1"/>
            <p:nvPr/>
          </p:nvSpPr>
          <p:spPr>
            <a:xfrm>
              <a:off x="6269720" y="3714449"/>
              <a:ext cx="505267" cy="246221"/>
            </a:xfrm>
            <a:prstGeom prst="rect">
              <a:avLst/>
            </a:prstGeom>
            <a:noFill/>
          </p:spPr>
          <p:txBody>
            <a:bodyPr wrap="none" rtlCol="0">
              <a:spAutoFit/>
            </a:bodyPr>
            <a:lstStyle/>
            <a:p>
              <a:r>
                <a:rPr lang="de-DE" sz="1000" dirty="0"/>
                <a:t>Klasse</a:t>
              </a:r>
            </a:p>
          </p:txBody>
        </p:sp>
        <p:sp>
          <p:nvSpPr>
            <p:cNvPr id="132" name="Textfeld 131">
              <a:extLst>
                <a:ext uri="{FF2B5EF4-FFF2-40B4-BE49-F238E27FC236}">
                  <a16:creationId xmlns:a16="http://schemas.microsoft.com/office/drawing/2014/main" id="{5A873AD1-AE3E-4B23-A503-70A99FF71D00}"/>
                </a:ext>
              </a:extLst>
            </p:cNvPr>
            <p:cNvSpPr txBox="1"/>
            <p:nvPr/>
          </p:nvSpPr>
          <p:spPr>
            <a:xfrm>
              <a:off x="6660982" y="3921881"/>
              <a:ext cx="250390" cy="246221"/>
            </a:xfrm>
            <a:prstGeom prst="rect">
              <a:avLst/>
            </a:prstGeom>
            <a:noFill/>
          </p:spPr>
          <p:txBody>
            <a:bodyPr wrap="none" rtlCol="0">
              <a:spAutoFit/>
            </a:bodyPr>
            <a:lstStyle/>
            <a:p>
              <a:r>
                <a:rPr lang="de-DE" sz="1000" dirty="0"/>
                <a:t>2</a:t>
              </a:r>
            </a:p>
          </p:txBody>
        </p:sp>
        <p:sp>
          <p:nvSpPr>
            <p:cNvPr id="133" name="Textfeld 132">
              <a:extLst>
                <a:ext uri="{FF2B5EF4-FFF2-40B4-BE49-F238E27FC236}">
                  <a16:creationId xmlns:a16="http://schemas.microsoft.com/office/drawing/2014/main" id="{89691D75-0371-4403-8657-D2ED0A45B1B3}"/>
                </a:ext>
              </a:extLst>
            </p:cNvPr>
            <p:cNvSpPr txBox="1"/>
            <p:nvPr/>
          </p:nvSpPr>
          <p:spPr>
            <a:xfrm>
              <a:off x="6660872" y="4142439"/>
              <a:ext cx="250390" cy="246221"/>
            </a:xfrm>
            <a:prstGeom prst="rect">
              <a:avLst/>
            </a:prstGeom>
            <a:noFill/>
          </p:spPr>
          <p:txBody>
            <a:bodyPr wrap="none" rtlCol="0">
              <a:spAutoFit/>
            </a:bodyPr>
            <a:lstStyle/>
            <a:p>
              <a:r>
                <a:rPr lang="de-DE" sz="1000" dirty="0"/>
                <a:t>1</a:t>
              </a:r>
            </a:p>
          </p:txBody>
        </p:sp>
        <p:sp>
          <p:nvSpPr>
            <p:cNvPr id="134" name="Textfeld 133">
              <a:extLst>
                <a:ext uri="{FF2B5EF4-FFF2-40B4-BE49-F238E27FC236}">
                  <a16:creationId xmlns:a16="http://schemas.microsoft.com/office/drawing/2014/main" id="{55EBB4B2-9513-46A9-8694-C95EECEE0E4E}"/>
                </a:ext>
              </a:extLst>
            </p:cNvPr>
            <p:cNvSpPr txBox="1"/>
            <p:nvPr/>
          </p:nvSpPr>
          <p:spPr>
            <a:xfrm>
              <a:off x="6661433" y="4357133"/>
              <a:ext cx="250390" cy="246221"/>
            </a:xfrm>
            <a:prstGeom prst="rect">
              <a:avLst/>
            </a:prstGeom>
            <a:noFill/>
          </p:spPr>
          <p:txBody>
            <a:bodyPr wrap="none" rtlCol="0">
              <a:spAutoFit/>
            </a:bodyPr>
            <a:lstStyle/>
            <a:p>
              <a:r>
                <a:rPr lang="de-DE" sz="1000" dirty="0"/>
                <a:t>1</a:t>
              </a:r>
            </a:p>
          </p:txBody>
        </p:sp>
        <p:cxnSp>
          <p:nvCxnSpPr>
            <p:cNvPr id="135" name="Gerade Verbindung mit Pfeil 134">
              <a:extLst>
                <a:ext uri="{FF2B5EF4-FFF2-40B4-BE49-F238E27FC236}">
                  <a16:creationId xmlns:a16="http://schemas.microsoft.com/office/drawing/2014/main" id="{5DC950B0-C7A3-4F2B-B635-BF9360200B5B}"/>
                </a:ext>
              </a:extLst>
            </p:cNvPr>
            <p:cNvCxnSpPr>
              <a:cxnSpLocks/>
            </p:cNvCxnSpPr>
            <p:nvPr/>
          </p:nvCxnSpPr>
          <p:spPr>
            <a:xfrm>
              <a:off x="6950656" y="4302408"/>
              <a:ext cx="195157"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8" name="Textfeld 137">
              <a:extLst>
                <a:ext uri="{FF2B5EF4-FFF2-40B4-BE49-F238E27FC236}">
                  <a16:creationId xmlns:a16="http://schemas.microsoft.com/office/drawing/2014/main" id="{13876D4E-6510-46E2-9A33-90008CD69E15}"/>
                </a:ext>
              </a:extLst>
            </p:cNvPr>
            <p:cNvSpPr txBox="1"/>
            <p:nvPr/>
          </p:nvSpPr>
          <p:spPr>
            <a:xfrm>
              <a:off x="7185599" y="3929615"/>
              <a:ext cx="1229824" cy="246221"/>
            </a:xfrm>
            <a:prstGeom prst="rect">
              <a:avLst/>
            </a:prstGeom>
            <a:noFill/>
          </p:spPr>
          <p:txBody>
            <a:bodyPr wrap="none" rtlCol="0">
              <a:spAutoFit/>
            </a:bodyPr>
            <a:lstStyle/>
            <a:p>
              <a:r>
                <a:rPr lang="de-DE" sz="1000" dirty="0"/>
                <a:t>Klasse         gewinnt!</a:t>
              </a:r>
            </a:p>
          </p:txBody>
        </p:sp>
        <p:sp>
          <p:nvSpPr>
            <p:cNvPr id="139" name="Textfeld 138">
              <a:extLst>
                <a:ext uri="{FF2B5EF4-FFF2-40B4-BE49-F238E27FC236}">
                  <a16:creationId xmlns:a16="http://schemas.microsoft.com/office/drawing/2014/main" id="{4097F1FA-AA19-45FD-9022-8C0691F3FB24}"/>
                </a:ext>
              </a:extLst>
            </p:cNvPr>
            <p:cNvSpPr txBox="1"/>
            <p:nvPr/>
          </p:nvSpPr>
          <p:spPr>
            <a:xfrm>
              <a:off x="7194023" y="4175836"/>
              <a:ext cx="1142257" cy="553998"/>
            </a:xfrm>
            <a:prstGeom prst="rect">
              <a:avLst/>
            </a:prstGeom>
            <a:noFill/>
          </p:spPr>
          <p:txBody>
            <a:bodyPr wrap="square" rtlCol="0">
              <a:spAutoFit/>
            </a:bodyPr>
            <a:lstStyle/>
            <a:p>
              <a:r>
                <a:rPr lang="de-DE" sz="1000" dirty="0"/>
                <a:t>Punkt          wird zu Klasse           zugeordnet.  </a:t>
              </a:r>
            </a:p>
          </p:txBody>
        </p:sp>
        <p:sp>
          <p:nvSpPr>
            <p:cNvPr id="142" name="Textfeld 141">
              <a:extLst>
                <a:ext uri="{FF2B5EF4-FFF2-40B4-BE49-F238E27FC236}">
                  <a16:creationId xmlns:a16="http://schemas.microsoft.com/office/drawing/2014/main" id="{3AC87681-A6D0-48D1-87EA-EFCEF0F1DF3A}"/>
                </a:ext>
              </a:extLst>
            </p:cNvPr>
            <p:cNvSpPr txBox="1"/>
            <p:nvPr/>
          </p:nvSpPr>
          <p:spPr>
            <a:xfrm>
              <a:off x="6633479" y="3725181"/>
              <a:ext cx="736099" cy="246221"/>
            </a:xfrm>
            <a:prstGeom prst="rect">
              <a:avLst/>
            </a:prstGeom>
            <a:noFill/>
          </p:spPr>
          <p:txBody>
            <a:bodyPr wrap="none" rtlCol="0">
              <a:spAutoFit/>
            </a:bodyPr>
            <a:lstStyle/>
            <a:p>
              <a:r>
                <a:rPr lang="de-DE" sz="1000" i="1" dirty="0"/>
                <a:t># Stimmen</a:t>
              </a:r>
            </a:p>
          </p:txBody>
        </p:sp>
        <p:sp>
          <p:nvSpPr>
            <p:cNvPr id="143" name="Textfeld 142">
              <a:extLst>
                <a:ext uri="{FF2B5EF4-FFF2-40B4-BE49-F238E27FC236}">
                  <a16:creationId xmlns:a16="http://schemas.microsoft.com/office/drawing/2014/main" id="{6A17B5CF-7A6F-476F-A0D2-1FD0980483ED}"/>
                </a:ext>
              </a:extLst>
            </p:cNvPr>
            <p:cNvSpPr txBox="1"/>
            <p:nvPr/>
          </p:nvSpPr>
          <p:spPr>
            <a:xfrm>
              <a:off x="4793456" y="3645537"/>
              <a:ext cx="564578" cy="246221"/>
            </a:xfrm>
            <a:prstGeom prst="rect">
              <a:avLst/>
            </a:prstGeom>
            <a:noFill/>
          </p:spPr>
          <p:txBody>
            <a:bodyPr wrap="none" rtlCol="0">
              <a:spAutoFit/>
            </a:bodyPr>
            <a:lstStyle/>
            <a:p>
              <a:r>
                <a:rPr lang="de-DE" sz="1000" i="1" dirty="0"/>
                <a:t>Distanz</a:t>
              </a:r>
            </a:p>
          </p:txBody>
        </p:sp>
        <p:grpSp>
          <p:nvGrpSpPr>
            <p:cNvPr id="146" name="Gruppieren 145">
              <a:extLst>
                <a:ext uri="{FF2B5EF4-FFF2-40B4-BE49-F238E27FC236}">
                  <a16:creationId xmlns:a16="http://schemas.microsoft.com/office/drawing/2014/main" id="{B1793DA1-2CF3-43D4-B0DB-D1746AA07205}"/>
                </a:ext>
              </a:extLst>
            </p:cNvPr>
            <p:cNvGrpSpPr/>
            <p:nvPr/>
          </p:nvGrpSpPr>
          <p:grpSpPr>
            <a:xfrm>
              <a:off x="4369630" y="3654539"/>
              <a:ext cx="1546718" cy="1063525"/>
              <a:chOff x="4217230" y="3502139"/>
              <a:chExt cx="1546718" cy="1063525"/>
            </a:xfrm>
          </p:grpSpPr>
          <p:cxnSp>
            <p:nvCxnSpPr>
              <p:cNvPr id="147" name="Gerade Verbindung mit Pfeil 146">
                <a:extLst>
                  <a:ext uri="{FF2B5EF4-FFF2-40B4-BE49-F238E27FC236}">
                    <a16:creationId xmlns:a16="http://schemas.microsoft.com/office/drawing/2014/main" id="{2B094D7E-D914-4041-9928-4D47745AF399}"/>
                  </a:ext>
                </a:extLst>
              </p:cNvPr>
              <p:cNvCxnSpPr>
                <a:cxnSpLocks/>
              </p:cNvCxnSpPr>
              <p:nvPr/>
            </p:nvCxnSpPr>
            <p:spPr>
              <a:xfrm>
                <a:off x="5065847" y="3820257"/>
                <a:ext cx="195157"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8" name="Ellipse 147">
                <a:extLst>
                  <a:ext uri="{FF2B5EF4-FFF2-40B4-BE49-F238E27FC236}">
                    <a16:creationId xmlns:a16="http://schemas.microsoft.com/office/drawing/2014/main" id="{C8330B8D-7BE4-4594-ADFD-907B7E942837}"/>
                  </a:ext>
                </a:extLst>
              </p:cNvPr>
              <p:cNvSpPr/>
              <p:nvPr/>
            </p:nvSpPr>
            <p:spPr>
              <a:xfrm>
                <a:off x="4576312" y="4381807"/>
                <a:ext cx="159389" cy="1677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9" name="Ellipse 148">
                <a:extLst>
                  <a:ext uri="{FF2B5EF4-FFF2-40B4-BE49-F238E27FC236}">
                    <a16:creationId xmlns:a16="http://schemas.microsoft.com/office/drawing/2014/main" id="{CB42D706-0B8C-4B86-B834-339724D32D3C}"/>
                  </a:ext>
                </a:extLst>
              </p:cNvPr>
              <p:cNvSpPr/>
              <p:nvPr/>
            </p:nvSpPr>
            <p:spPr>
              <a:xfrm>
                <a:off x="4579192" y="4169056"/>
                <a:ext cx="159389" cy="167771"/>
              </a:xfrm>
              <a:prstGeom prst="ellipse">
                <a:avLst/>
              </a:prstGeom>
              <a:solidFill>
                <a:schemeClr val="accent6">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0" name="Textfeld 149">
                <a:extLst>
                  <a:ext uri="{FF2B5EF4-FFF2-40B4-BE49-F238E27FC236}">
                    <a16:creationId xmlns:a16="http://schemas.microsoft.com/office/drawing/2014/main" id="{BAE2C324-A93C-4005-B24C-A7A96D382C77}"/>
                  </a:ext>
                </a:extLst>
              </p:cNvPr>
              <p:cNvSpPr txBox="1"/>
              <p:nvPr/>
            </p:nvSpPr>
            <p:spPr>
              <a:xfrm>
                <a:off x="4717675" y="3683943"/>
                <a:ext cx="348172" cy="246221"/>
              </a:xfrm>
              <a:prstGeom prst="rect">
                <a:avLst/>
              </a:prstGeom>
              <a:noFill/>
            </p:spPr>
            <p:txBody>
              <a:bodyPr wrap="none" rtlCol="0">
                <a:spAutoFit/>
              </a:bodyPr>
              <a:lstStyle/>
              <a:p>
                <a:r>
                  <a:rPr lang="de-DE" sz="1000" dirty="0"/>
                  <a:t>2,1</a:t>
                </a:r>
              </a:p>
            </p:txBody>
          </p:sp>
          <p:grpSp>
            <p:nvGrpSpPr>
              <p:cNvPr id="151" name="Gruppieren 150">
                <a:extLst>
                  <a:ext uri="{FF2B5EF4-FFF2-40B4-BE49-F238E27FC236}">
                    <a16:creationId xmlns:a16="http://schemas.microsoft.com/office/drawing/2014/main" id="{5DE7B04F-AADA-4141-9CA2-DA962850D37B}"/>
                  </a:ext>
                </a:extLst>
              </p:cNvPr>
              <p:cNvGrpSpPr/>
              <p:nvPr/>
            </p:nvGrpSpPr>
            <p:grpSpPr>
              <a:xfrm>
                <a:off x="4319641" y="3736372"/>
                <a:ext cx="421540" cy="171208"/>
                <a:chOff x="4319641" y="3736372"/>
                <a:chExt cx="421540" cy="171208"/>
              </a:xfrm>
            </p:grpSpPr>
            <p:sp>
              <p:nvSpPr>
                <p:cNvPr id="173" name="Ellipse 172">
                  <a:extLst>
                    <a:ext uri="{FF2B5EF4-FFF2-40B4-BE49-F238E27FC236}">
                      <a16:creationId xmlns:a16="http://schemas.microsoft.com/office/drawing/2014/main" id="{E7C555E6-4023-4B8E-8A9A-413012405241}"/>
                    </a:ext>
                  </a:extLst>
                </p:cNvPr>
                <p:cNvSpPr/>
                <p:nvPr/>
              </p:nvSpPr>
              <p:spPr>
                <a:xfrm rot="21365609">
                  <a:off x="4319641" y="3736372"/>
                  <a:ext cx="159389" cy="167771"/>
                </a:xfrm>
                <a:prstGeom prst="ellipse">
                  <a:avLst/>
                </a:prstGeom>
                <a:solidFill>
                  <a:schemeClr val="accent3">
                    <a:alpha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4" name="Ellipse 173">
                  <a:extLst>
                    <a:ext uri="{FF2B5EF4-FFF2-40B4-BE49-F238E27FC236}">
                      <a16:creationId xmlns:a16="http://schemas.microsoft.com/office/drawing/2014/main" id="{8C444D60-6C50-43F1-830C-16CB26A52578}"/>
                    </a:ext>
                  </a:extLst>
                </p:cNvPr>
                <p:cNvSpPr/>
                <p:nvPr/>
              </p:nvSpPr>
              <p:spPr>
                <a:xfrm rot="20986022">
                  <a:off x="4581792" y="3739809"/>
                  <a:ext cx="159389" cy="167771"/>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5" name="Gerader Verbinder 174">
                  <a:extLst>
                    <a:ext uri="{FF2B5EF4-FFF2-40B4-BE49-F238E27FC236}">
                      <a16:creationId xmlns:a16="http://schemas.microsoft.com/office/drawing/2014/main" id="{B86E8B04-56EF-4F78-B98A-E8BF8A89974E}"/>
                    </a:ext>
                  </a:extLst>
                </p:cNvPr>
                <p:cNvCxnSpPr>
                  <a:cxnSpLocks/>
                  <a:stCxn id="174" idx="2"/>
                </p:cNvCxnSpPr>
                <p:nvPr/>
              </p:nvCxnSpPr>
              <p:spPr>
                <a:xfrm flipH="1">
                  <a:off x="4475388" y="3837853"/>
                  <a:ext cx="107672" cy="311"/>
                </a:xfrm>
                <a:prstGeom prst="line">
                  <a:avLst/>
                </a:prstGeom>
                <a:ln w="190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2" name="Gruppieren 151">
                <a:extLst>
                  <a:ext uri="{FF2B5EF4-FFF2-40B4-BE49-F238E27FC236}">
                    <a16:creationId xmlns:a16="http://schemas.microsoft.com/office/drawing/2014/main" id="{15CA8B21-1F6E-4E1A-9141-5FAC868F7B46}"/>
                  </a:ext>
                </a:extLst>
              </p:cNvPr>
              <p:cNvGrpSpPr/>
              <p:nvPr/>
            </p:nvGrpSpPr>
            <p:grpSpPr>
              <a:xfrm>
                <a:off x="4319719" y="3939551"/>
                <a:ext cx="421540" cy="171208"/>
                <a:chOff x="4319641" y="3736372"/>
                <a:chExt cx="421540" cy="171208"/>
              </a:xfrm>
            </p:grpSpPr>
            <p:sp>
              <p:nvSpPr>
                <p:cNvPr id="170" name="Ellipse 169">
                  <a:extLst>
                    <a:ext uri="{FF2B5EF4-FFF2-40B4-BE49-F238E27FC236}">
                      <a16:creationId xmlns:a16="http://schemas.microsoft.com/office/drawing/2014/main" id="{35AEA2FE-FFAA-4095-8B17-70BD57A3AB72}"/>
                    </a:ext>
                  </a:extLst>
                </p:cNvPr>
                <p:cNvSpPr/>
                <p:nvPr/>
              </p:nvSpPr>
              <p:spPr>
                <a:xfrm rot="21365609">
                  <a:off x="4319641" y="3736372"/>
                  <a:ext cx="159389" cy="167771"/>
                </a:xfrm>
                <a:prstGeom prst="ellipse">
                  <a:avLst/>
                </a:prstGeom>
                <a:solidFill>
                  <a:schemeClr val="accent3">
                    <a:alpha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Ellipse 170">
                  <a:extLst>
                    <a:ext uri="{FF2B5EF4-FFF2-40B4-BE49-F238E27FC236}">
                      <a16:creationId xmlns:a16="http://schemas.microsoft.com/office/drawing/2014/main" id="{7EFC7169-A521-4A68-A61B-5A2FEEDF6686}"/>
                    </a:ext>
                  </a:extLst>
                </p:cNvPr>
                <p:cNvSpPr/>
                <p:nvPr/>
              </p:nvSpPr>
              <p:spPr>
                <a:xfrm rot="20986022">
                  <a:off x="4581792" y="3739809"/>
                  <a:ext cx="159389" cy="167771"/>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72" name="Gerader Verbinder 171">
                  <a:extLst>
                    <a:ext uri="{FF2B5EF4-FFF2-40B4-BE49-F238E27FC236}">
                      <a16:creationId xmlns:a16="http://schemas.microsoft.com/office/drawing/2014/main" id="{033AB5EB-88DF-4171-99A0-3BC76E2BDA47}"/>
                    </a:ext>
                  </a:extLst>
                </p:cNvPr>
                <p:cNvCxnSpPr>
                  <a:cxnSpLocks/>
                  <a:stCxn id="171" idx="2"/>
                </p:cNvCxnSpPr>
                <p:nvPr/>
              </p:nvCxnSpPr>
              <p:spPr>
                <a:xfrm flipH="1">
                  <a:off x="4475388" y="3837853"/>
                  <a:ext cx="107672" cy="311"/>
                </a:xfrm>
                <a:prstGeom prst="line">
                  <a:avLst/>
                </a:prstGeom>
                <a:ln w="190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3" name="Gruppieren 152">
                <a:extLst>
                  <a:ext uri="{FF2B5EF4-FFF2-40B4-BE49-F238E27FC236}">
                    <a16:creationId xmlns:a16="http://schemas.microsoft.com/office/drawing/2014/main" id="{8F07B1E7-ADD5-4272-8C4B-1809183CC266}"/>
                  </a:ext>
                </a:extLst>
              </p:cNvPr>
              <p:cNvGrpSpPr/>
              <p:nvPr/>
            </p:nvGrpSpPr>
            <p:grpSpPr>
              <a:xfrm>
                <a:off x="4319534" y="4155243"/>
                <a:ext cx="263419" cy="167771"/>
                <a:chOff x="4319641" y="3736372"/>
                <a:chExt cx="263419" cy="167771"/>
              </a:xfrm>
            </p:grpSpPr>
            <p:sp>
              <p:nvSpPr>
                <p:cNvPr id="168" name="Ellipse 167">
                  <a:extLst>
                    <a:ext uri="{FF2B5EF4-FFF2-40B4-BE49-F238E27FC236}">
                      <a16:creationId xmlns:a16="http://schemas.microsoft.com/office/drawing/2014/main" id="{5997A6BD-C273-40C8-9F22-10C7912D15A1}"/>
                    </a:ext>
                  </a:extLst>
                </p:cNvPr>
                <p:cNvSpPr/>
                <p:nvPr/>
              </p:nvSpPr>
              <p:spPr>
                <a:xfrm rot="21365609">
                  <a:off x="4319641" y="3736372"/>
                  <a:ext cx="159389" cy="167771"/>
                </a:xfrm>
                <a:prstGeom prst="ellipse">
                  <a:avLst/>
                </a:prstGeom>
                <a:solidFill>
                  <a:schemeClr val="accent3">
                    <a:alpha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9" name="Gerader Verbinder 168">
                  <a:extLst>
                    <a:ext uri="{FF2B5EF4-FFF2-40B4-BE49-F238E27FC236}">
                      <a16:creationId xmlns:a16="http://schemas.microsoft.com/office/drawing/2014/main" id="{951BE0C0-E2D6-4F4B-B1C3-68C28F60D20D}"/>
                    </a:ext>
                  </a:extLst>
                </p:cNvPr>
                <p:cNvCxnSpPr>
                  <a:cxnSpLocks/>
                </p:cNvCxnSpPr>
                <p:nvPr/>
              </p:nvCxnSpPr>
              <p:spPr>
                <a:xfrm flipH="1">
                  <a:off x="4475388" y="3837853"/>
                  <a:ext cx="107672" cy="311"/>
                </a:xfrm>
                <a:prstGeom prst="line">
                  <a:avLst/>
                </a:prstGeom>
                <a:ln w="190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4" name="Gruppieren 153">
                <a:extLst>
                  <a:ext uri="{FF2B5EF4-FFF2-40B4-BE49-F238E27FC236}">
                    <a16:creationId xmlns:a16="http://schemas.microsoft.com/office/drawing/2014/main" id="{6EDA2885-BDF1-42C8-A1FC-45B1F723B37A}"/>
                  </a:ext>
                </a:extLst>
              </p:cNvPr>
              <p:cNvGrpSpPr/>
              <p:nvPr/>
            </p:nvGrpSpPr>
            <p:grpSpPr>
              <a:xfrm>
                <a:off x="4309724" y="4374432"/>
                <a:ext cx="263419" cy="167771"/>
                <a:chOff x="4319641" y="3736372"/>
                <a:chExt cx="263419" cy="167771"/>
              </a:xfrm>
            </p:grpSpPr>
            <p:sp>
              <p:nvSpPr>
                <p:cNvPr id="166" name="Ellipse 165">
                  <a:extLst>
                    <a:ext uri="{FF2B5EF4-FFF2-40B4-BE49-F238E27FC236}">
                      <a16:creationId xmlns:a16="http://schemas.microsoft.com/office/drawing/2014/main" id="{A4584E97-2E5A-45B5-A41F-B86D7D62DCD0}"/>
                    </a:ext>
                  </a:extLst>
                </p:cNvPr>
                <p:cNvSpPr/>
                <p:nvPr/>
              </p:nvSpPr>
              <p:spPr>
                <a:xfrm rot="21365609">
                  <a:off x="4319641" y="3736372"/>
                  <a:ext cx="159389" cy="167771"/>
                </a:xfrm>
                <a:prstGeom prst="ellipse">
                  <a:avLst/>
                </a:prstGeom>
                <a:solidFill>
                  <a:schemeClr val="accent3">
                    <a:alpha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7" name="Gerader Verbinder 166">
                  <a:extLst>
                    <a:ext uri="{FF2B5EF4-FFF2-40B4-BE49-F238E27FC236}">
                      <a16:creationId xmlns:a16="http://schemas.microsoft.com/office/drawing/2014/main" id="{45262B29-B601-4B4D-A342-127AF8F59C3C}"/>
                    </a:ext>
                  </a:extLst>
                </p:cNvPr>
                <p:cNvCxnSpPr>
                  <a:cxnSpLocks/>
                </p:cNvCxnSpPr>
                <p:nvPr/>
              </p:nvCxnSpPr>
              <p:spPr>
                <a:xfrm flipH="1">
                  <a:off x="4475388" y="3837853"/>
                  <a:ext cx="107672" cy="311"/>
                </a:xfrm>
                <a:prstGeom prst="line">
                  <a:avLst/>
                </a:prstGeom>
                <a:ln w="190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 name="Textfeld 154">
                <a:extLst>
                  <a:ext uri="{FF2B5EF4-FFF2-40B4-BE49-F238E27FC236}">
                    <a16:creationId xmlns:a16="http://schemas.microsoft.com/office/drawing/2014/main" id="{C3F719CA-05C1-463E-A5B2-E8433F7884A9}"/>
                  </a:ext>
                </a:extLst>
              </p:cNvPr>
              <p:cNvSpPr txBox="1"/>
              <p:nvPr/>
            </p:nvSpPr>
            <p:spPr>
              <a:xfrm>
                <a:off x="4711033" y="3884191"/>
                <a:ext cx="348172" cy="246221"/>
              </a:xfrm>
              <a:prstGeom prst="rect">
                <a:avLst/>
              </a:prstGeom>
              <a:noFill/>
            </p:spPr>
            <p:txBody>
              <a:bodyPr wrap="none" rtlCol="0">
                <a:spAutoFit/>
              </a:bodyPr>
              <a:lstStyle/>
              <a:p>
                <a:r>
                  <a:rPr lang="de-DE" sz="1000" dirty="0"/>
                  <a:t>2,4</a:t>
                </a:r>
              </a:p>
            </p:txBody>
          </p:sp>
          <p:sp>
            <p:nvSpPr>
              <p:cNvPr id="156" name="Textfeld 155">
                <a:extLst>
                  <a:ext uri="{FF2B5EF4-FFF2-40B4-BE49-F238E27FC236}">
                    <a16:creationId xmlns:a16="http://schemas.microsoft.com/office/drawing/2014/main" id="{2F5A505D-5599-46E6-A3B3-198BC121BD48}"/>
                  </a:ext>
                </a:extLst>
              </p:cNvPr>
              <p:cNvSpPr txBox="1"/>
              <p:nvPr/>
            </p:nvSpPr>
            <p:spPr>
              <a:xfrm>
                <a:off x="4710923" y="4104749"/>
                <a:ext cx="348172" cy="246221"/>
              </a:xfrm>
              <a:prstGeom prst="rect">
                <a:avLst/>
              </a:prstGeom>
              <a:noFill/>
            </p:spPr>
            <p:txBody>
              <a:bodyPr wrap="none" rtlCol="0">
                <a:spAutoFit/>
              </a:bodyPr>
              <a:lstStyle/>
              <a:p>
                <a:r>
                  <a:rPr lang="de-DE" sz="1000" dirty="0"/>
                  <a:t>3,1</a:t>
                </a:r>
              </a:p>
            </p:txBody>
          </p:sp>
          <p:sp>
            <p:nvSpPr>
              <p:cNvPr id="157" name="Textfeld 156">
                <a:extLst>
                  <a:ext uri="{FF2B5EF4-FFF2-40B4-BE49-F238E27FC236}">
                    <a16:creationId xmlns:a16="http://schemas.microsoft.com/office/drawing/2014/main" id="{3D2AE436-1C5F-412A-978F-312C1A9CF2DA}"/>
                  </a:ext>
                </a:extLst>
              </p:cNvPr>
              <p:cNvSpPr txBox="1"/>
              <p:nvPr/>
            </p:nvSpPr>
            <p:spPr>
              <a:xfrm>
                <a:off x="4711484" y="4319443"/>
                <a:ext cx="348172" cy="246221"/>
              </a:xfrm>
              <a:prstGeom prst="rect">
                <a:avLst/>
              </a:prstGeom>
              <a:noFill/>
            </p:spPr>
            <p:txBody>
              <a:bodyPr wrap="none" rtlCol="0">
                <a:spAutoFit/>
              </a:bodyPr>
              <a:lstStyle/>
              <a:p>
                <a:r>
                  <a:rPr lang="de-DE" sz="1000" dirty="0"/>
                  <a:t>4,5</a:t>
                </a:r>
              </a:p>
            </p:txBody>
          </p:sp>
          <p:cxnSp>
            <p:nvCxnSpPr>
              <p:cNvPr id="158" name="Gerade Verbindung mit Pfeil 157">
                <a:extLst>
                  <a:ext uri="{FF2B5EF4-FFF2-40B4-BE49-F238E27FC236}">
                    <a16:creationId xmlns:a16="http://schemas.microsoft.com/office/drawing/2014/main" id="{73D5D351-D294-42B4-A0DB-21F974861A66}"/>
                  </a:ext>
                </a:extLst>
              </p:cNvPr>
              <p:cNvCxnSpPr>
                <a:cxnSpLocks/>
              </p:cNvCxnSpPr>
              <p:nvPr/>
            </p:nvCxnSpPr>
            <p:spPr>
              <a:xfrm>
                <a:off x="5065847" y="4007301"/>
                <a:ext cx="195157"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Gerade Verbindung mit Pfeil 158">
                <a:extLst>
                  <a:ext uri="{FF2B5EF4-FFF2-40B4-BE49-F238E27FC236}">
                    <a16:creationId xmlns:a16="http://schemas.microsoft.com/office/drawing/2014/main" id="{08851543-F0CE-488C-9655-83CA7503A4D9}"/>
                  </a:ext>
                </a:extLst>
              </p:cNvPr>
              <p:cNvCxnSpPr>
                <a:cxnSpLocks/>
              </p:cNvCxnSpPr>
              <p:nvPr/>
            </p:nvCxnSpPr>
            <p:spPr>
              <a:xfrm>
                <a:off x="5081514" y="4239128"/>
                <a:ext cx="195157"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Gerade Verbindung mit Pfeil 159">
                <a:extLst>
                  <a:ext uri="{FF2B5EF4-FFF2-40B4-BE49-F238E27FC236}">
                    <a16:creationId xmlns:a16="http://schemas.microsoft.com/office/drawing/2014/main" id="{ABF0A78A-BE81-4343-B654-95C2896067B9}"/>
                  </a:ext>
                </a:extLst>
              </p:cNvPr>
              <p:cNvCxnSpPr>
                <a:cxnSpLocks/>
              </p:cNvCxnSpPr>
              <p:nvPr/>
            </p:nvCxnSpPr>
            <p:spPr>
              <a:xfrm>
                <a:off x="5065847" y="4436756"/>
                <a:ext cx="195157"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1" name="Textfeld 160">
                <a:extLst>
                  <a:ext uri="{FF2B5EF4-FFF2-40B4-BE49-F238E27FC236}">
                    <a16:creationId xmlns:a16="http://schemas.microsoft.com/office/drawing/2014/main" id="{F22E2985-093D-420B-B20C-38FF97CA0CD7}"/>
                  </a:ext>
                </a:extLst>
              </p:cNvPr>
              <p:cNvSpPr txBox="1"/>
              <p:nvPr/>
            </p:nvSpPr>
            <p:spPr>
              <a:xfrm>
                <a:off x="5285932" y="3694052"/>
                <a:ext cx="478016" cy="246221"/>
              </a:xfrm>
              <a:prstGeom prst="rect">
                <a:avLst/>
              </a:prstGeom>
              <a:noFill/>
            </p:spPr>
            <p:txBody>
              <a:bodyPr wrap="none" rtlCol="0">
                <a:spAutoFit/>
              </a:bodyPr>
              <a:lstStyle/>
              <a:p>
                <a:r>
                  <a:rPr lang="de-DE" sz="1000" dirty="0"/>
                  <a:t>1. NN</a:t>
                </a:r>
              </a:p>
            </p:txBody>
          </p:sp>
          <p:sp>
            <p:nvSpPr>
              <p:cNvPr id="162" name="Textfeld 161">
                <a:extLst>
                  <a:ext uri="{FF2B5EF4-FFF2-40B4-BE49-F238E27FC236}">
                    <a16:creationId xmlns:a16="http://schemas.microsoft.com/office/drawing/2014/main" id="{A4F07CB4-176F-4C79-956C-4A8DA036BBD4}"/>
                  </a:ext>
                </a:extLst>
              </p:cNvPr>
              <p:cNvSpPr txBox="1"/>
              <p:nvPr/>
            </p:nvSpPr>
            <p:spPr>
              <a:xfrm>
                <a:off x="5278042" y="3896012"/>
                <a:ext cx="478016" cy="246221"/>
              </a:xfrm>
              <a:prstGeom prst="rect">
                <a:avLst/>
              </a:prstGeom>
              <a:noFill/>
            </p:spPr>
            <p:txBody>
              <a:bodyPr wrap="none" rtlCol="0">
                <a:spAutoFit/>
              </a:bodyPr>
              <a:lstStyle/>
              <a:p>
                <a:r>
                  <a:rPr lang="de-DE" sz="1000" dirty="0"/>
                  <a:t>2. NN</a:t>
                </a:r>
              </a:p>
            </p:txBody>
          </p:sp>
          <p:sp>
            <p:nvSpPr>
              <p:cNvPr id="163" name="Textfeld 162">
                <a:extLst>
                  <a:ext uri="{FF2B5EF4-FFF2-40B4-BE49-F238E27FC236}">
                    <a16:creationId xmlns:a16="http://schemas.microsoft.com/office/drawing/2014/main" id="{BB8476EF-78DC-41E2-9CCA-81DE72847052}"/>
                  </a:ext>
                </a:extLst>
              </p:cNvPr>
              <p:cNvSpPr txBox="1"/>
              <p:nvPr/>
            </p:nvSpPr>
            <p:spPr>
              <a:xfrm>
                <a:off x="5280601" y="4095599"/>
                <a:ext cx="478016" cy="246221"/>
              </a:xfrm>
              <a:prstGeom prst="rect">
                <a:avLst/>
              </a:prstGeom>
              <a:noFill/>
            </p:spPr>
            <p:txBody>
              <a:bodyPr wrap="none" rtlCol="0">
                <a:spAutoFit/>
              </a:bodyPr>
              <a:lstStyle/>
              <a:p>
                <a:r>
                  <a:rPr lang="de-DE" sz="1000" dirty="0"/>
                  <a:t>3. NN</a:t>
                </a:r>
              </a:p>
            </p:txBody>
          </p:sp>
          <p:sp>
            <p:nvSpPr>
              <p:cNvPr id="164" name="Textfeld 163">
                <a:extLst>
                  <a:ext uri="{FF2B5EF4-FFF2-40B4-BE49-F238E27FC236}">
                    <a16:creationId xmlns:a16="http://schemas.microsoft.com/office/drawing/2014/main" id="{179BA353-6480-4320-99BF-D37085B37FE1}"/>
                  </a:ext>
                </a:extLst>
              </p:cNvPr>
              <p:cNvSpPr txBox="1"/>
              <p:nvPr/>
            </p:nvSpPr>
            <p:spPr>
              <a:xfrm>
                <a:off x="5280296" y="4304250"/>
                <a:ext cx="478016" cy="246221"/>
              </a:xfrm>
              <a:prstGeom prst="rect">
                <a:avLst/>
              </a:prstGeom>
              <a:noFill/>
            </p:spPr>
            <p:txBody>
              <a:bodyPr wrap="none" rtlCol="0">
                <a:spAutoFit/>
              </a:bodyPr>
              <a:lstStyle/>
              <a:p>
                <a:r>
                  <a:rPr lang="de-DE" sz="1000" dirty="0"/>
                  <a:t>4. NN</a:t>
                </a:r>
              </a:p>
            </p:txBody>
          </p:sp>
          <p:sp>
            <p:nvSpPr>
              <p:cNvPr id="165" name="Textfeld 164">
                <a:extLst>
                  <a:ext uri="{FF2B5EF4-FFF2-40B4-BE49-F238E27FC236}">
                    <a16:creationId xmlns:a16="http://schemas.microsoft.com/office/drawing/2014/main" id="{82C8B685-9927-4716-A768-A1DDF22AF657}"/>
                  </a:ext>
                </a:extLst>
              </p:cNvPr>
              <p:cNvSpPr txBox="1"/>
              <p:nvPr/>
            </p:nvSpPr>
            <p:spPr>
              <a:xfrm>
                <a:off x="4217230" y="3502139"/>
                <a:ext cx="486030" cy="246221"/>
              </a:xfrm>
              <a:prstGeom prst="rect">
                <a:avLst/>
              </a:prstGeom>
              <a:noFill/>
            </p:spPr>
            <p:txBody>
              <a:bodyPr wrap="none" rtlCol="0">
                <a:spAutoFit/>
              </a:bodyPr>
              <a:lstStyle/>
              <a:p>
                <a:r>
                  <a:rPr lang="de-DE" sz="1000" i="1" dirty="0"/>
                  <a:t>Punkt</a:t>
                </a:r>
              </a:p>
            </p:txBody>
          </p:sp>
        </p:grpSp>
        <p:sp>
          <p:nvSpPr>
            <p:cNvPr id="176" name="Ellipse 175">
              <a:extLst>
                <a:ext uri="{FF2B5EF4-FFF2-40B4-BE49-F238E27FC236}">
                  <a16:creationId xmlns:a16="http://schemas.microsoft.com/office/drawing/2014/main" id="{CED9053E-0DA5-4234-990B-B18B9BA5EBAB}"/>
                </a:ext>
              </a:extLst>
            </p:cNvPr>
            <p:cNvSpPr/>
            <p:nvPr/>
          </p:nvSpPr>
          <p:spPr>
            <a:xfrm rot="20986022">
              <a:off x="6523951" y="3952524"/>
              <a:ext cx="159389" cy="167771"/>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7" name="Ellipse 176">
              <a:extLst>
                <a:ext uri="{FF2B5EF4-FFF2-40B4-BE49-F238E27FC236}">
                  <a16:creationId xmlns:a16="http://schemas.microsoft.com/office/drawing/2014/main" id="{5CE56C8A-0F8D-4E94-A5D9-90A565054967}"/>
                </a:ext>
              </a:extLst>
            </p:cNvPr>
            <p:cNvSpPr/>
            <p:nvPr/>
          </p:nvSpPr>
          <p:spPr>
            <a:xfrm rot="21365609">
              <a:off x="7647160" y="4223232"/>
              <a:ext cx="159389" cy="167771"/>
            </a:xfrm>
            <a:prstGeom prst="ellipse">
              <a:avLst/>
            </a:prstGeom>
            <a:solidFill>
              <a:schemeClr val="accent3">
                <a:alpha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8" name="Ellipse 177">
              <a:extLst>
                <a:ext uri="{FF2B5EF4-FFF2-40B4-BE49-F238E27FC236}">
                  <a16:creationId xmlns:a16="http://schemas.microsoft.com/office/drawing/2014/main" id="{9017F370-8833-448A-9648-70895F681988}"/>
                </a:ext>
              </a:extLst>
            </p:cNvPr>
            <p:cNvSpPr/>
            <p:nvPr/>
          </p:nvSpPr>
          <p:spPr>
            <a:xfrm rot="20986022">
              <a:off x="7652689" y="3982385"/>
              <a:ext cx="159389" cy="167771"/>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9" name="Ellipse 178">
              <a:extLst>
                <a:ext uri="{FF2B5EF4-FFF2-40B4-BE49-F238E27FC236}">
                  <a16:creationId xmlns:a16="http://schemas.microsoft.com/office/drawing/2014/main" id="{ECDE41C6-FF97-4012-BF5C-783B1E36D683}"/>
                </a:ext>
              </a:extLst>
            </p:cNvPr>
            <p:cNvSpPr/>
            <p:nvPr/>
          </p:nvSpPr>
          <p:spPr>
            <a:xfrm rot="20986022">
              <a:off x="7825713" y="4370518"/>
              <a:ext cx="159389" cy="167771"/>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0" name="Textfeld 179">
              <a:extLst>
                <a:ext uri="{FF2B5EF4-FFF2-40B4-BE49-F238E27FC236}">
                  <a16:creationId xmlns:a16="http://schemas.microsoft.com/office/drawing/2014/main" id="{580FB2E7-80DC-402A-96AE-FD38FCA98A34}"/>
                </a:ext>
              </a:extLst>
            </p:cNvPr>
            <p:cNvSpPr txBox="1"/>
            <p:nvPr/>
          </p:nvSpPr>
          <p:spPr>
            <a:xfrm>
              <a:off x="4291994" y="2761392"/>
              <a:ext cx="1826866" cy="600164"/>
            </a:xfrm>
            <a:prstGeom prst="rect">
              <a:avLst/>
            </a:prstGeom>
            <a:noFill/>
          </p:spPr>
          <p:txBody>
            <a:bodyPr wrap="square" rtlCol="0">
              <a:spAutoFit/>
            </a:bodyPr>
            <a:lstStyle/>
            <a:p>
              <a:r>
                <a:rPr lang="de-DE" sz="1100" dirty="0"/>
                <a:t>Wir wollen den grauen Punkt einer Klasse (gelb, blau, grün) zuordnen.</a:t>
              </a:r>
              <a:endParaRPr lang="de-DE" sz="1050" dirty="0"/>
            </a:p>
          </p:txBody>
        </p:sp>
        <p:sp>
          <p:nvSpPr>
            <p:cNvPr id="181" name="Textfeld 180">
              <a:extLst>
                <a:ext uri="{FF2B5EF4-FFF2-40B4-BE49-F238E27FC236}">
                  <a16:creationId xmlns:a16="http://schemas.microsoft.com/office/drawing/2014/main" id="{C3920E63-F783-4E4C-9250-D7D3DE2B4D32}"/>
                </a:ext>
              </a:extLst>
            </p:cNvPr>
            <p:cNvSpPr txBox="1"/>
            <p:nvPr/>
          </p:nvSpPr>
          <p:spPr>
            <a:xfrm>
              <a:off x="6472618" y="2715182"/>
              <a:ext cx="1826866" cy="600164"/>
            </a:xfrm>
            <a:prstGeom prst="rect">
              <a:avLst/>
            </a:prstGeom>
            <a:noFill/>
          </p:spPr>
          <p:txBody>
            <a:bodyPr wrap="square" rtlCol="0">
              <a:spAutoFit/>
            </a:bodyPr>
            <a:lstStyle/>
            <a:p>
              <a:r>
                <a:rPr lang="de-DE" sz="1100" dirty="0"/>
                <a:t>Wir berechnen die Abstände zwischen dem grauen und allen anderen Punkten.</a:t>
              </a:r>
              <a:endParaRPr lang="de-DE" sz="1050" dirty="0"/>
            </a:p>
          </p:txBody>
        </p:sp>
        <p:sp>
          <p:nvSpPr>
            <p:cNvPr id="182" name="Textfeld 181">
              <a:extLst>
                <a:ext uri="{FF2B5EF4-FFF2-40B4-BE49-F238E27FC236}">
                  <a16:creationId xmlns:a16="http://schemas.microsoft.com/office/drawing/2014/main" id="{89EA8336-12C4-46A2-906A-35EB62384557}"/>
                </a:ext>
              </a:extLst>
            </p:cNvPr>
            <p:cNvSpPr txBox="1"/>
            <p:nvPr/>
          </p:nvSpPr>
          <p:spPr>
            <a:xfrm>
              <a:off x="4281043" y="4903169"/>
              <a:ext cx="1826866" cy="769441"/>
            </a:xfrm>
            <a:prstGeom prst="rect">
              <a:avLst/>
            </a:prstGeom>
            <a:noFill/>
          </p:spPr>
          <p:txBody>
            <a:bodyPr wrap="square" rtlCol="0">
              <a:spAutoFit/>
            </a:bodyPr>
            <a:lstStyle/>
            <a:p>
              <a:r>
                <a:rPr lang="de-DE" sz="1100" dirty="0"/>
                <a:t>Wir finden den nächsten Nachbarn indem wir die Punkte nach absteigenden Abständen sortieren.</a:t>
              </a:r>
              <a:endParaRPr lang="de-DE" sz="1050" dirty="0"/>
            </a:p>
          </p:txBody>
        </p:sp>
        <p:sp>
          <p:nvSpPr>
            <p:cNvPr id="183" name="Textfeld 182">
              <a:extLst>
                <a:ext uri="{FF2B5EF4-FFF2-40B4-BE49-F238E27FC236}">
                  <a16:creationId xmlns:a16="http://schemas.microsoft.com/office/drawing/2014/main" id="{53017107-FFD9-4A55-923C-1B310D5E495D}"/>
                </a:ext>
              </a:extLst>
            </p:cNvPr>
            <p:cNvSpPr txBox="1"/>
            <p:nvPr/>
          </p:nvSpPr>
          <p:spPr>
            <a:xfrm>
              <a:off x="6385619" y="4948629"/>
              <a:ext cx="1826866" cy="600164"/>
            </a:xfrm>
            <a:prstGeom prst="rect">
              <a:avLst/>
            </a:prstGeom>
            <a:noFill/>
          </p:spPr>
          <p:txBody>
            <a:bodyPr wrap="square" rtlCol="0">
              <a:spAutoFit/>
            </a:bodyPr>
            <a:lstStyle/>
            <a:p>
              <a:r>
                <a:rPr lang="de-DE" sz="1100" dirty="0"/>
                <a:t>Die Klasse mit den meisten Stimmen bekommt den grauen Punkt zugeschlagen.</a:t>
              </a:r>
              <a:endParaRPr lang="de-DE" sz="1050" dirty="0"/>
            </a:p>
          </p:txBody>
        </p:sp>
        <p:sp>
          <p:nvSpPr>
            <p:cNvPr id="184" name="Textfeld 183">
              <a:extLst>
                <a:ext uri="{FF2B5EF4-FFF2-40B4-BE49-F238E27FC236}">
                  <a16:creationId xmlns:a16="http://schemas.microsoft.com/office/drawing/2014/main" id="{84019FF7-D2BD-429F-A277-6E4D5BB463FA}"/>
                </a:ext>
              </a:extLst>
            </p:cNvPr>
            <p:cNvSpPr txBox="1"/>
            <p:nvPr/>
          </p:nvSpPr>
          <p:spPr>
            <a:xfrm>
              <a:off x="4461411" y="1174242"/>
              <a:ext cx="1951763" cy="307777"/>
            </a:xfrm>
            <a:prstGeom prst="rect">
              <a:avLst/>
            </a:prstGeom>
            <a:noFill/>
          </p:spPr>
          <p:txBody>
            <a:bodyPr wrap="square" rtlCol="0">
              <a:spAutoFit/>
            </a:bodyPr>
            <a:lstStyle/>
            <a:p>
              <a:r>
                <a:rPr lang="de-DE" sz="1400" dirty="0"/>
                <a:t>1. Nimm die Daten</a:t>
              </a:r>
            </a:p>
          </p:txBody>
        </p:sp>
        <p:sp>
          <p:nvSpPr>
            <p:cNvPr id="185" name="Textfeld 184">
              <a:extLst>
                <a:ext uri="{FF2B5EF4-FFF2-40B4-BE49-F238E27FC236}">
                  <a16:creationId xmlns:a16="http://schemas.microsoft.com/office/drawing/2014/main" id="{905686B7-EAD2-40C3-A14E-ADBAC1D5118B}"/>
                </a:ext>
              </a:extLst>
            </p:cNvPr>
            <p:cNvSpPr txBox="1"/>
            <p:nvPr/>
          </p:nvSpPr>
          <p:spPr>
            <a:xfrm>
              <a:off x="6540504" y="1145140"/>
              <a:ext cx="1951763" cy="307777"/>
            </a:xfrm>
            <a:prstGeom prst="rect">
              <a:avLst/>
            </a:prstGeom>
            <a:noFill/>
          </p:spPr>
          <p:txBody>
            <a:bodyPr wrap="square" rtlCol="0">
              <a:spAutoFit/>
            </a:bodyPr>
            <a:lstStyle/>
            <a:p>
              <a:r>
                <a:rPr lang="de-DE" sz="1400" dirty="0"/>
                <a:t>2. Berechne Abstände</a:t>
              </a:r>
            </a:p>
          </p:txBody>
        </p:sp>
        <p:sp>
          <p:nvSpPr>
            <p:cNvPr id="187" name="Textfeld 186">
              <a:extLst>
                <a:ext uri="{FF2B5EF4-FFF2-40B4-BE49-F238E27FC236}">
                  <a16:creationId xmlns:a16="http://schemas.microsoft.com/office/drawing/2014/main" id="{E2D274E8-7811-48F1-9553-0C074F5AF4B0}"/>
                </a:ext>
              </a:extLst>
            </p:cNvPr>
            <p:cNvSpPr txBox="1"/>
            <p:nvPr/>
          </p:nvSpPr>
          <p:spPr>
            <a:xfrm>
              <a:off x="4315573" y="3437695"/>
              <a:ext cx="1951763" cy="307777"/>
            </a:xfrm>
            <a:prstGeom prst="rect">
              <a:avLst/>
            </a:prstGeom>
            <a:noFill/>
          </p:spPr>
          <p:txBody>
            <a:bodyPr wrap="square" rtlCol="0">
              <a:spAutoFit/>
            </a:bodyPr>
            <a:lstStyle/>
            <a:p>
              <a:r>
                <a:rPr lang="de-DE" sz="1400" dirty="0"/>
                <a:t>3. Finde Nachbarn</a:t>
              </a:r>
            </a:p>
          </p:txBody>
        </p:sp>
        <p:sp>
          <p:nvSpPr>
            <p:cNvPr id="188" name="Textfeld 187">
              <a:extLst>
                <a:ext uri="{FF2B5EF4-FFF2-40B4-BE49-F238E27FC236}">
                  <a16:creationId xmlns:a16="http://schemas.microsoft.com/office/drawing/2014/main" id="{7527C051-8290-401E-A847-929CD2FE4DCF}"/>
                </a:ext>
              </a:extLst>
            </p:cNvPr>
            <p:cNvSpPr txBox="1"/>
            <p:nvPr/>
          </p:nvSpPr>
          <p:spPr>
            <a:xfrm>
              <a:off x="6410169" y="3430435"/>
              <a:ext cx="1951763" cy="307777"/>
            </a:xfrm>
            <a:prstGeom prst="rect">
              <a:avLst/>
            </a:prstGeom>
            <a:noFill/>
          </p:spPr>
          <p:txBody>
            <a:bodyPr wrap="square" rtlCol="0">
              <a:spAutoFit/>
            </a:bodyPr>
            <a:lstStyle/>
            <a:p>
              <a:r>
                <a:rPr lang="de-DE" sz="1400" dirty="0"/>
                <a:t>4. Bestimme die Klasse</a:t>
              </a:r>
            </a:p>
          </p:txBody>
        </p:sp>
      </p:grpSp>
      <p:sp>
        <p:nvSpPr>
          <p:cNvPr id="4" name="Datumsplatzhalter 3">
            <a:extLst>
              <a:ext uri="{FF2B5EF4-FFF2-40B4-BE49-F238E27FC236}">
                <a16:creationId xmlns:a16="http://schemas.microsoft.com/office/drawing/2014/main" id="{2C84216A-4189-410A-9124-C74996A84211}"/>
              </a:ext>
            </a:extLst>
          </p:cNvPr>
          <p:cNvSpPr>
            <a:spLocks noGrp="1"/>
          </p:cNvSpPr>
          <p:nvPr>
            <p:ph type="dt" sz="half" idx="10"/>
          </p:nvPr>
        </p:nvSpPr>
        <p:spPr/>
        <p:txBody>
          <a:bodyPr/>
          <a:lstStyle/>
          <a:p>
            <a:r>
              <a:rPr lang="de-DE"/>
              <a:t>16.10.2018</a:t>
            </a:r>
            <a:endParaRPr lang="de-DE" dirty="0"/>
          </a:p>
        </p:txBody>
      </p:sp>
      <p:sp>
        <p:nvSpPr>
          <p:cNvPr id="6" name="Fußzeilenplatzhalter 5">
            <a:extLst>
              <a:ext uri="{FF2B5EF4-FFF2-40B4-BE49-F238E27FC236}">
                <a16:creationId xmlns:a16="http://schemas.microsoft.com/office/drawing/2014/main" id="{91CA43DE-ACD6-4E06-9085-75E76470518C}"/>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8" name="Foliennummernplatzhalter 7">
            <a:extLst>
              <a:ext uri="{FF2B5EF4-FFF2-40B4-BE49-F238E27FC236}">
                <a16:creationId xmlns:a16="http://schemas.microsoft.com/office/drawing/2014/main" id="{A7EFAAA4-8BEF-4D9E-BDCB-9C50B5BD64CF}"/>
              </a:ext>
            </a:extLst>
          </p:cNvPr>
          <p:cNvSpPr>
            <a:spLocks noGrp="1"/>
          </p:cNvSpPr>
          <p:nvPr>
            <p:ph type="sldNum" sz="quarter" idx="12"/>
          </p:nvPr>
        </p:nvSpPr>
        <p:spPr/>
        <p:txBody>
          <a:bodyPr/>
          <a:lstStyle/>
          <a:p>
            <a:fld id="{DB8E1856-5B1A-4332-8C1F-5B6ADBCED127}" type="slidenum">
              <a:rPr lang="de-DE" smtClean="0"/>
              <a:t>16</a:t>
            </a:fld>
            <a:endParaRPr lang="de-DE" dirty="0"/>
          </a:p>
        </p:txBody>
      </p:sp>
    </p:spTree>
    <p:extLst>
      <p:ext uri="{BB962C8B-B14F-4D97-AF65-F5344CB8AC3E}">
        <p14:creationId xmlns:p14="http://schemas.microsoft.com/office/powerpoint/2010/main" val="161937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46134" y="365127"/>
            <a:ext cx="7196216" cy="674402"/>
          </a:xfrm>
        </p:spPr>
        <p:txBody>
          <a:bodyPr>
            <a:normAutofit fontScale="90000"/>
          </a:bodyPr>
          <a:lstStyle/>
          <a:p>
            <a:r>
              <a:rPr lang="de-DE" dirty="0"/>
              <a:t>Ausblick: Erstellen einer eigenen einfachen </a:t>
            </a:r>
            <a:r>
              <a:rPr lang="de-DE" dirty="0" err="1"/>
              <a:t>Recommendation</a:t>
            </a:r>
            <a:r>
              <a:rPr lang="de-DE" dirty="0"/>
              <a:t> Engine mit </a:t>
            </a:r>
            <a:r>
              <a:rPr lang="de-DE" dirty="0" err="1"/>
              <a:t>python</a:t>
            </a:r>
            <a:endParaRPr lang="de-DE" dirty="0"/>
          </a:p>
        </p:txBody>
      </p:sp>
      <p:sp>
        <p:nvSpPr>
          <p:cNvPr id="3" name="Inhaltsplatzhalter 2"/>
          <p:cNvSpPr>
            <a:spLocks noGrp="1"/>
          </p:cNvSpPr>
          <p:nvPr>
            <p:ph idx="1"/>
          </p:nvPr>
        </p:nvSpPr>
        <p:spPr>
          <a:xfrm>
            <a:off x="628650" y="1174282"/>
            <a:ext cx="7886700" cy="5473856"/>
          </a:xfrm>
        </p:spPr>
        <p:txBody>
          <a:bodyPr>
            <a:normAutofit/>
          </a:bodyPr>
          <a:lstStyle/>
          <a:p>
            <a:r>
              <a:rPr lang="de-DE" sz="1600" b="1" dirty="0"/>
              <a:t>Book-</a:t>
            </a:r>
            <a:r>
              <a:rPr lang="de-DE" sz="1600" b="1" dirty="0" err="1"/>
              <a:t>Crossings</a:t>
            </a:r>
            <a:r>
              <a:rPr lang="de-DE" sz="1600" dirty="0"/>
              <a:t> ist ein Datenset erstellt von Cai-Nicolas Ziegler mit 1,1 Millionen Bewertungen von 270.000 Büchern von 90.000 Nutzern. Die Bewertungen gehen von 1 bis 10.</a:t>
            </a:r>
          </a:p>
          <a:p>
            <a:r>
              <a:rPr lang="de-DE" sz="1600" b="1" dirty="0"/>
              <a:t>Hausaufgabe: </a:t>
            </a:r>
            <a:r>
              <a:rPr lang="de-DE" sz="1600" dirty="0"/>
              <a:t>Bitte laden Sie das Datenset, bestehend aus 3 Tabellen (Ratings, Books Info und Users Info) hier herunter: </a:t>
            </a:r>
            <a:br>
              <a:rPr lang="de-DE" sz="1600" dirty="0"/>
            </a:br>
            <a:r>
              <a:rPr lang="de-DE" sz="1600" dirty="0"/>
              <a:t>http://www2.informatik.uni-freiburg.de/~cziegler/BX/</a:t>
            </a:r>
          </a:p>
          <a:p>
            <a:r>
              <a:rPr lang="de-DE" sz="1600" dirty="0"/>
              <a:t>Laden Sie die Daten in </a:t>
            </a:r>
            <a:r>
              <a:rPr lang="de-DE" sz="1600" dirty="0" err="1"/>
              <a:t>pandas</a:t>
            </a:r>
            <a:r>
              <a:rPr lang="de-DE" sz="1600" dirty="0"/>
              <a:t>:</a:t>
            </a:r>
          </a:p>
          <a:p>
            <a:endParaRPr lang="de-DE" sz="1800" dirty="0"/>
          </a:p>
          <a:p>
            <a:endParaRPr lang="de-DE" sz="1800" dirty="0"/>
          </a:p>
          <a:p>
            <a:endParaRPr lang="de-DE" sz="1800" dirty="0"/>
          </a:p>
          <a:p>
            <a:pPr marL="0" indent="0">
              <a:buNone/>
            </a:pPr>
            <a:endParaRPr lang="de-DE" sz="1800" dirty="0"/>
          </a:p>
          <a:p>
            <a:r>
              <a:rPr lang="de-DE" sz="1600" dirty="0"/>
              <a:t>Benutzen Sie KNN aus dem Paket </a:t>
            </a:r>
            <a:r>
              <a:rPr lang="de-DE" sz="1600" dirty="0" err="1"/>
              <a:t>scikit-learn</a:t>
            </a:r>
            <a:r>
              <a:rPr lang="de-DE" sz="1600" dirty="0"/>
              <a:t> um Vorhersagen zu treffen :</a:t>
            </a:r>
          </a:p>
          <a:p>
            <a:endParaRPr lang="de-DE" sz="1600" dirty="0"/>
          </a:p>
          <a:p>
            <a:endParaRPr lang="de-DE" sz="1600" dirty="0"/>
          </a:p>
          <a:p>
            <a:endParaRPr lang="de-DE" sz="1600" dirty="0"/>
          </a:p>
          <a:p>
            <a:r>
              <a:rPr lang="de-DE" sz="1600" dirty="0"/>
              <a:t>Das genaue Vorgehen schauen wir uns das nächste Mal im Detail an </a:t>
            </a:r>
            <a:r>
              <a:rPr lang="de-DE" sz="1600" dirty="0">
                <a:sym typeface="Wingdings" panose="05000000000000000000" pitchFamily="2" charset="2"/>
              </a:rPr>
              <a:t></a:t>
            </a:r>
            <a:endParaRPr lang="de-DE" sz="1600"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372" y="2983042"/>
            <a:ext cx="7338202" cy="1620465"/>
          </a:xfrm>
          <a:prstGeom prst="rect">
            <a:avLst/>
          </a:prstGeom>
        </p:spPr>
      </p:pic>
      <p:pic>
        <p:nvPicPr>
          <p:cNvPr id="8" name="Grafik 7"/>
          <p:cNvPicPr>
            <a:picLocks noChangeAspect="1"/>
          </p:cNvPicPr>
          <p:nvPr/>
        </p:nvPicPr>
        <p:blipFill rotWithShape="1">
          <a:blip r:embed="rId3">
            <a:extLst>
              <a:ext uri="{28A0092B-C50C-407E-A947-70E740481C1C}">
                <a14:useLocalDpi xmlns:a14="http://schemas.microsoft.com/office/drawing/2010/main" val="0"/>
              </a:ext>
            </a:extLst>
          </a:blip>
          <a:srcRect t="35964"/>
          <a:stretch/>
        </p:blipFill>
        <p:spPr>
          <a:xfrm>
            <a:off x="1146748" y="4918052"/>
            <a:ext cx="7301159" cy="969239"/>
          </a:xfrm>
          <a:prstGeom prst="rect">
            <a:avLst/>
          </a:prstGeom>
        </p:spPr>
      </p:pic>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874" y="1925215"/>
            <a:ext cx="437126" cy="437126"/>
          </a:xfrm>
          <a:prstGeom prst="rect">
            <a:avLst/>
          </a:prstGeom>
        </p:spPr>
      </p:pic>
      <p:sp>
        <p:nvSpPr>
          <p:cNvPr id="4" name="Datumsplatzhalter 3">
            <a:extLst>
              <a:ext uri="{FF2B5EF4-FFF2-40B4-BE49-F238E27FC236}">
                <a16:creationId xmlns:a16="http://schemas.microsoft.com/office/drawing/2014/main" id="{EA641C56-529E-4339-9696-7EEB116B5A5D}"/>
              </a:ext>
            </a:extLst>
          </p:cNvPr>
          <p:cNvSpPr>
            <a:spLocks noGrp="1"/>
          </p:cNvSpPr>
          <p:nvPr>
            <p:ph type="dt" sz="half" idx="10"/>
          </p:nvPr>
        </p:nvSpPr>
        <p:spPr/>
        <p:txBody>
          <a:bodyPr/>
          <a:lstStyle/>
          <a:p>
            <a:r>
              <a:rPr lang="de-DE"/>
              <a:t>16.10.2018</a:t>
            </a:r>
            <a:endParaRPr lang="de-DE" dirty="0"/>
          </a:p>
        </p:txBody>
      </p:sp>
      <p:sp>
        <p:nvSpPr>
          <p:cNvPr id="5" name="Fußzeilenplatzhalter 4">
            <a:extLst>
              <a:ext uri="{FF2B5EF4-FFF2-40B4-BE49-F238E27FC236}">
                <a16:creationId xmlns:a16="http://schemas.microsoft.com/office/drawing/2014/main" id="{A206ACFB-AD1A-47B0-8DA8-D9635DD0CA34}"/>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6" name="Foliennummernplatzhalter 5">
            <a:extLst>
              <a:ext uri="{FF2B5EF4-FFF2-40B4-BE49-F238E27FC236}">
                <a16:creationId xmlns:a16="http://schemas.microsoft.com/office/drawing/2014/main" id="{23711FF1-2206-4F07-ADA0-8BF88ABB69A2}"/>
              </a:ext>
            </a:extLst>
          </p:cNvPr>
          <p:cNvSpPr>
            <a:spLocks noGrp="1"/>
          </p:cNvSpPr>
          <p:nvPr>
            <p:ph type="sldNum" sz="quarter" idx="12"/>
          </p:nvPr>
        </p:nvSpPr>
        <p:spPr/>
        <p:txBody>
          <a:bodyPr/>
          <a:lstStyle/>
          <a:p>
            <a:fld id="{DB8E1856-5B1A-4332-8C1F-5B6ADBCED127}" type="slidenum">
              <a:rPr lang="de-DE" smtClean="0"/>
              <a:t>17</a:t>
            </a:fld>
            <a:endParaRPr lang="de-DE" dirty="0"/>
          </a:p>
        </p:txBody>
      </p:sp>
      <p:pic>
        <p:nvPicPr>
          <p:cNvPr id="10" name="Grafik 9">
            <a:extLst>
              <a:ext uri="{FF2B5EF4-FFF2-40B4-BE49-F238E27FC236}">
                <a16:creationId xmlns:a16="http://schemas.microsoft.com/office/drawing/2014/main" id="{BA6A225C-A0C9-4463-AC51-1DC033654EC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957" y="243480"/>
            <a:ext cx="863425" cy="863425"/>
          </a:xfrm>
          <a:prstGeom prst="rect">
            <a:avLst/>
          </a:prstGeom>
        </p:spPr>
      </p:pic>
    </p:spTree>
    <p:extLst>
      <p:ext uri="{BB962C8B-B14F-4D97-AF65-F5344CB8AC3E}">
        <p14:creationId xmlns:p14="http://schemas.microsoft.com/office/powerpoint/2010/main" val="3771100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6E042F66-DE47-44D0-819C-433D64A50FFD}"/>
              </a:ext>
            </a:extLst>
          </p:cNvPr>
          <p:cNvSpPr>
            <a:spLocks noGrp="1"/>
          </p:cNvSpPr>
          <p:nvPr>
            <p:ph idx="1"/>
          </p:nvPr>
        </p:nvSpPr>
        <p:spPr/>
        <p:txBody>
          <a:bodyPr/>
          <a:lstStyle/>
          <a:p>
            <a:pPr marL="0" indent="0">
              <a:buNone/>
            </a:pPr>
            <a:r>
              <a:rPr lang="de-DE" dirty="0"/>
              <a:t>Das „Cold Start Problem“ limitiert besonders inhaltsbasierte </a:t>
            </a:r>
            <a:r>
              <a:rPr lang="de-DE" dirty="0" err="1"/>
              <a:t>Recommender</a:t>
            </a:r>
            <a:r>
              <a:rPr lang="de-DE" dirty="0"/>
              <a:t>.</a:t>
            </a:r>
            <a:br>
              <a:rPr lang="de-DE" dirty="0"/>
            </a:br>
            <a:r>
              <a:rPr lang="de-DE" dirty="0"/>
              <a:t>Wahr oder Falsch?</a:t>
            </a:r>
          </a:p>
          <a:p>
            <a:pPr marL="457200" indent="-457200">
              <a:buFont typeface="+mj-lt"/>
              <a:buAutoNum type="alphaLcPeriod"/>
            </a:pPr>
            <a:r>
              <a:rPr lang="de-DE" dirty="0"/>
              <a:t>Wahr</a:t>
            </a:r>
          </a:p>
          <a:p>
            <a:pPr marL="457200" indent="-457200">
              <a:buFont typeface="+mj-lt"/>
              <a:buAutoNum type="alphaLcPeriod"/>
            </a:pPr>
            <a:r>
              <a:rPr lang="de-DE" dirty="0"/>
              <a:t>Falsch</a:t>
            </a:r>
          </a:p>
        </p:txBody>
      </p:sp>
      <p:sp>
        <p:nvSpPr>
          <p:cNvPr id="6" name="Titel 1">
            <a:extLst>
              <a:ext uri="{FF2B5EF4-FFF2-40B4-BE49-F238E27FC236}">
                <a16:creationId xmlns:a16="http://schemas.microsoft.com/office/drawing/2014/main" id="{6D2C72C9-2DF0-4E1F-A124-FA167162204F}"/>
              </a:ext>
            </a:extLst>
          </p:cNvPr>
          <p:cNvSpPr>
            <a:spLocks noGrp="1"/>
          </p:cNvSpPr>
          <p:nvPr>
            <p:ph type="title"/>
          </p:nvPr>
        </p:nvSpPr>
        <p:spPr>
          <a:xfrm>
            <a:off x="1466205" y="365127"/>
            <a:ext cx="7049145" cy="674402"/>
          </a:xfrm>
        </p:spPr>
        <p:txBody>
          <a:bodyPr/>
          <a:lstStyle/>
          <a:p>
            <a:r>
              <a:rPr lang="de-DE" dirty="0"/>
              <a:t>Übung</a:t>
            </a:r>
          </a:p>
        </p:txBody>
      </p:sp>
      <p:pic>
        <p:nvPicPr>
          <p:cNvPr id="7" name="Grafik 6">
            <a:extLst>
              <a:ext uri="{FF2B5EF4-FFF2-40B4-BE49-F238E27FC236}">
                <a16:creationId xmlns:a16="http://schemas.microsoft.com/office/drawing/2014/main" id="{99ED26EA-2142-4D0B-8A96-11A98F7786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269350"/>
            <a:ext cx="837555" cy="837555"/>
          </a:xfrm>
          <a:prstGeom prst="rect">
            <a:avLst/>
          </a:prstGeom>
        </p:spPr>
      </p:pic>
      <p:sp>
        <p:nvSpPr>
          <p:cNvPr id="2" name="Datumsplatzhalter 1">
            <a:extLst>
              <a:ext uri="{FF2B5EF4-FFF2-40B4-BE49-F238E27FC236}">
                <a16:creationId xmlns:a16="http://schemas.microsoft.com/office/drawing/2014/main" id="{1A331FBC-A0AD-4262-B2C5-0178BE593B53}"/>
              </a:ext>
            </a:extLst>
          </p:cNvPr>
          <p:cNvSpPr>
            <a:spLocks noGrp="1"/>
          </p:cNvSpPr>
          <p:nvPr>
            <p:ph type="dt" sz="half" idx="10"/>
          </p:nvPr>
        </p:nvSpPr>
        <p:spPr/>
        <p:txBody>
          <a:bodyPr/>
          <a:lstStyle/>
          <a:p>
            <a:r>
              <a:rPr lang="de-DE"/>
              <a:t>16.10.2018</a:t>
            </a:r>
            <a:endParaRPr lang="de-DE" dirty="0"/>
          </a:p>
        </p:txBody>
      </p:sp>
      <p:sp>
        <p:nvSpPr>
          <p:cNvPr id="4" name="Fußzeilenplatzhalter 3">
            <a:extLst>
              <a:ext uri="{FF2B5EF4-FFF2-40B4-BE49-F238E27FC236}">
                <a16:creationId xmlns:a16="http://schemas.microsoft.com/office/drawing/2014/main" id="{687E9350-2254-482C-A93B-3BD23C86EC59}"/>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5" name="Foliennummernplatzhalter 4">
            <a:extLst>
              <a:ext uri="{FF2B5EF4-FFF2-40B4-BE49-F238E27FC236}">
                <a16:creationId xmlns:a16="http://schemas.microsoft.com/office/drawing/2014/main" id="{0D989984-0A52-4F1C-B821-8B61C9B20863}"/>
              </a:ext>
            </a:extLst>
          </p:cNvPr>
          <p:cNvSpPr>
            <a:spLocks noGrp="1"/>
          </p:cNvSpPr>
          <p:nvPr>
            <p:ph type="sldNum" sz="quarter" idx="12"/>
          </p:nvPr>
        </p:nvSpPr>
        <p:spPr/>
        <p:txBody>
          <a:bodyPr/>
          <a:lstStyle/>
          <a:p>
            <a:fld id="{DB8E1856-5B1A-4332-8C1F-5B6ADBCED127}" type="slidenum">
              <a:rPr lang="de-DE" smtClean="0"/>
              <a:t>18</a:t>
            </a:fld>
            <a:endParaRPr lang="de-DE" dirty="0"/>
          </a:p>
        </p:txBody>
      </p:sp>
    </p:spTree>
    <p:extLst>
      <p:ext uri="{BB962C8B-B14F-4D97-AF65-F5344CB8AC3E}">
        <p14:creationId xmlns:p14="http://schemas.microsoft.com/office/powerpoint/2010/main" val="69046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6E042F66-DE47-44D0-819C-433D64A50FFD}"/>
              </a:ext>
            </a:extLst>
          </p:cNvPr>
          <p:cNvSpPr>
            <a:spLocks noGrp="1"/>
          </p:cNvSpPr>
          <p:nvPr>
            <p:ph idx="1"/>
          </p:nvPr>
        </p:nvSpPr>
        <p:spPr/>
        <p:txBody>
          <a:bodyPr/>
          <a:lstStyle/>
          <a:p>
            <a:pPr marL="0" indent="0">
              <a:buNone/>
            </a:pPr>
            <a:r>
              <a:rPr lang="de-DE" dirty="0"/>
              <a:t>Das „Cold Start Problem“ limitiert besonders inhaltsbasierte </a:t>
            </a:r>
            <a:r>
              <a:rPr lang="de-DE" dirty="0" err="1"/>
              <a:t>Recommender</a:t>
            </a:r>
            <a:r>
              <a:rPr lang="de-DE" dirty="0"/>
              <a:t>.</a:t>
            </a:r>
            <a:br>
              <a:rPr lang="de-DE" dirty="0"/>
            </a:br>
            <a:r>
              <a:rPr lang="de-DE" dirty="0"/>
              <a:t>Wahr oder Falsch?</a:t>
            </a:r>
          </a:p>
          <a:p>
            <a:pPr marL="457200" indent="-457200">
              <a:buFont typeface="+mj-lt"/>
              <a:buAutoNum type="alphaLcPeriod"/>
            </a:pPr>
            <a:r>
              <a:rPr lang="de-DE" dirty="0"/>
              <a:t>Wahr</a:t>
            </a:r>
          </a:p>
          <a:p>
            <a:pPr marL="457200" indent="-457200">
              <a:buFont typeface="+mj-lt"/>
              <a:buAutoNum type="alphaLcPeriod"/>
            </a:pPr>
            <a:r>
              <a:rPr lang="de-DE" dirty="0"/>
              <a:t>Falsch</a:t>
            </a:r>
          </a:p>
          <a:p>
            <a:pPr marL="457200" indent="-457200">
              <a:buFont typeface="+mj-lt"/>
              <a:buAutoNum type="alphaLcPeriod"/>
            </a:pPr>
            <a:endParaRPr lang="de-DE" dirty="0"/>
          </a:p>
          <a:p>
            <a:pPr marL="0" indent="0">
              <a:buNone/>
            </a:pPr>
            <a:r>
              <a:rPr lang="de-DE" dirty="0"/>
              <a:t>Richtig ist </a:t>
            </a:r>
            <a:r>
              <a:rPr lang="de-DE" b="1" dirty="0"/>
              <a:t>b.</a:t>
            </a:r>
          </a:p>
          <a:p>
            <a:pPr marL="0" indent="0">
              <a:buNone/>
            </a:pPr>
            <a:r>
              <a:rPr lang="de-DE" dirty="0"/>
              <a:t>„Cold Start Problem“ bezeichnet das Fehlen von Informationen über neue Nutzer oder Produkte, die für einen Vergleich mit anderen Nutzern notwendig sind, um Empfehlungen treffen zu können. Daher ist dies eine Limitation des Kollaborativen Filterns.</a:t>
            </a:r>
          </a:p>
          <a:p>
            <a:pPr marL="0" indent="0">
              <a:buNone/>
            </a:pPr>
            <a:r>
              <a:rPr lang="de-DE" dirty="0"/>
              <a:t>Bei inhaltsbasierten Systeme reicht es dagegen völlig aus die Eigenschaften der Produkte zu kennen und nicht das Nutzerverhalten.</a:t>
            </a:r>
          </a:p>
          <a:p>
            <a:pPr marL="0" indent="0">
              <a:buNone/>
            </a:pPr>
            <a:endParaRPr lang="de-DE" b="1" dirty="0"/>
          </a:p>
        </p:txBody>
      </p:sp>
      <p:sp>
        <p:nvSpPr>
          <p:cNvPr id="6" name="Titel 1">
            <a:extLst>
              <a:ext uri="{FF2B5EF4-FFF2-40B4-BE49-F238E27FC236}">
                <a16:creationId xmlns:a16="http://schemas.microsoft.com/office/drawing/2014/main" id="{2F81C623-B5D9-4573-8826-F4F4315C9B01}"/>
              </a:ext>
            </a:extLst>
          </p:cNvPr>
          <p:cNvSpPr>
            <a:spLocks noGrp="1"/>
          </p:cNvSpPr>
          <p:nvPr>
            <p:ph type="title"/>
          </p:nvPr>
        </p:nvSpPr>
        <p:spPr>
          <a:xfrm>
            <a:off x="1466205" y="365127"/>
            <a:ext cx="7049145" cy="674402"/>
          </a:xfrm>
        </p:spPr>
        <p:txBody>
          <a:bodyPr/>
          <a:lstStyle/>
          <a:p>
            <a:r>
              <a:rPr lang="de-DE" dirty="0"/>
              <a:t>Übung</a:t>
            </a:r>
          </a:p>
        </p:txBody>
      </p:sp>
      <p:pic>
        <p:nvPicPr>
          <p:cNvPr id="7" name="Grafik 6">
            <a:extLst>
              <a:ext uri="{FF2B5EF4-FFF2-40B4-BE49-F238E27FC236}">
                <a16:creationId xmlns:a16="http://schemas.microsoft.com/office/drawing/2014/main" id="{6A0C4C4F-4C58-474C-8630-BF47BD6B19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269350"/>
            <a:ext cx="837555" cy="837555"/>
          </a:xfrm>
          <a:prstGeom prst="rect">
            <a:avLst/>
          </a:prstGeom>
        </p:spPr>
      </p:pic>
      <p:sp>
        <p:nvSpPr>
          <p:cNvPr id="2" name="Datumsplatzhalter 1">
            <a:extLst>
              <a:ext uri="{FF2B5EF4-FFF2-40B4-BE49-F238E27FC236}">
                <a16:creationId xmlns:a16="http://schemas.microsoft.com/office/drawing/2014/main" id="{CF8AA182-177B-486D-A174-BA89B7DB1678}"/>
              </a:ext>
            </a:extLst>
          </p:cNvPr>
          <p:cNvSpPr>
            <a:spLocks noGrp="1"/>
          </p:cNvSpPr>
          <p:nvPr>
            <p:ph type="dt" sz="half" idx="10"/>
          </p:nvPr>
        </p:nvSpPr>
        <p:spPr/>
        <p:txBody>
          <a:bodyPr/>
          <a:lstStyle/>
          <a:p>
            <a:r>
              <a:rPr lang="de-DE"/>
              <a:t>16.10.2018</a:t>
            </a:r>
            <a:endParaRPr lang="de-DE" dirty="0"/>
          </a:p>
        </p:txBody>
      </p:sp>
      <p:sp>
        <p:nvSpPr>
          <p:cNvPr id="4" name="Fußzeilenplatzhalter 3">
            <a:extLst>
              <a:ext uri="{FF2B5EF4-FFF2-40B4-BE49-F238E27FC236}">
                <a16:creationId xmlns:a16="http://schemas.microsoft.com/office/drawing/2014/main" id="{30C6F060-9572-4E8D-A190-F9689EDF9ACF}"/>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5" name="Foliennummernplatzhalter 4">
            <a:extLst>
              <a:ext uri="{FF2B5EF4-FFF2-40B4-BE49-F238E27FC236}">
                <a16:creationId xmlns:a16="http://schemas.microsoft.com/office/drawing/2014/main" id="{4DE033C7-512D-451F-9597-F119AE19EBA3}"/>
              </a:ext>
            </a:extLst>
          </p:cNvPr>
          <p:cNvSpPr>
            <a:spLocks noGrp="1"/>
          </p:cNvSpPr>
          <p:nvPr>
            <p:ph type="sldNum" sz="quarter" idx="12"/>
          </p:nvPr>
        </p:nvSpPr>
        <p:spPr/>
        <p:txBody>
          <a:bodyPr/>
          <a:lstStyle/>
          <a:p>
            <a:fld id="{DB8E1856-5B1A-4332-8C1F-5B6ADBCED127}" type="slidenum">
              <a:rPr lang="de-DE" smtClean="0"/>
              <a:t>19</a:t>
            </a:fld>
            <a:endParaRPr lang="de-DE" dirty="0"/>
          </a:p>
        </p:txBody>
      </p:sp>
    </p:spTree>
    <p:extLst>
      <p:ext uri="{BB962C8B-B14F-4D97-AF65-F5344CB8AC3E}">
        <p14:creationId xmlns:p14="http://schemas.microsoft.com/office/powerpoint/2010/main" val="705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052CE8-C6D0-46CB-9BB1-BA7EBB34AF40}"/>
              </a:ext>
            </a:extLst>
          </p:cNvPr>
          <p:cNvSpPr>
            <a:spLocks noGrp="1"/>
          </p:cNvSpPr>
          <p:nvPr>
            <p:ph type="title"/>
          </p:nvPr>
        </p:nvSpPr>
        <p:spPr/>
        <p:txBody>
          <a:bodyPr/>
          <a:lstStyle/>
          <a:p>
            <a:r>
              <a:rPr lang="de-DE" dirty="0"/>
              <a:t>Vorstellung - Dr. Anna Bernhard</a:t>
            </a:r>
          </a:p>
        </p:txBody>
      </p:sp>
      <p:sp>
        <p:nvSpPr>
          <p:cNvPr id="5" name="Inhaltsplatzhalter 5"/>
          <p:cNvSpPr txBox="1">
            <a:spLocks/>
          </p:cNvSpPr>
          <p:nvPr/>
        </p:nvSpPr>
        <p:spPr bwMode="auto">
          <a:xfrm>
            <a:off x="4491627" y="1347159"/>
            <a:ext cx="4283606"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342900" indent="-342900">
              <a:spcBef>
                <a:spcPts val="1800"/>
              </a:spcBef>
              <a:spcAft>
                <a:spcPts val="600"/>
              </a:spcAft>
              <a:buClr>
                <a:srgbClr val="23A092"/>
              </a:buClr>
            </a:pPr>
            <a:r>
              <a:rPr lang="de-DE" sz="1400" b="1" kern="0" dirty="0">
                <a:latin typeface="+mj-lt"/>
              </a:rPr>
              <a:t>Station 1 (2006-2011): </a:t>
            </a:r>
            <a:br>
              <a:rPr lang="de-DE" sz="1400" kern="0" dirty="0">
                <a:latin typeface="+mj-lt"/>
              </a:rPr>
            </a:br>
            <a:r>
              <a:rPr lang="de-DE" sz="1400" kern="0" dirty="0">
                <a:latin typeface="+mj-lt"/>
              </a:rPr>
              <a:t>Studium der Physik an der Goethe-Universität Frankfurt</a:t>
            </a:r>
          </a:p>
          <a:p>
            <a:pPr marL="342900" indent="-342900">
              <a:spcBef>
                <a:spcPts val="1800"/>
              </a:spcBef>
              <a:spcAft>
                <a:spcPts val="600"/>
              </a:spcAft>
              <a:buClr>
                <a:srgbClr val="23A092"/>
              </a:buClr>
            </a:pPr>
            <a:r>
              <a:rPr lang="de-DE" sz="1400" b="1" kern="0" dirty="0">
                <a:latin typeface="+mj-lt"/>
              </a:rPr>
              <a:t>Station 2 (2012-2015): </a:t>
            </a:r>
            <a:br>
              <a:rPr lang="de-DE" sz="1400" kern="0" dirty="0">
                <a:latin typeface="+mj-lt"/>
              </a:rPr>
            </a:br>
            <a:r>
              <a:rPr lang="de-DE" sz="1400" kern="0" dirty="0">
                <a:latin typeface="+mj-lt"/>
              </a:rPr>
              <a:t>Promotion in Astrophysik an der TU München</a:t>
            </a:r>
            <a:br>
              <a:rPr lang="de-DE" sz="1400" kern="0" dirty="0">
                <a:latin typeface="+mj-lt"/>
              </a:rPr>
            </a:br>
            <a:r>
              <a:rPr lang="de-DE" sz="1400" kern="0" dirty="0">
                <a:latin typeface="+mj-lt"/>
              </a:rPr>
              <a:t>Thema der Dissertation: Origin </a:t>
            </a:r>
            <a:r>
              <a:rPr lang="de-DE" sz="1400" kern="0" dirty="0" err="1">
                <a:latin typeface="+mj-lt"/>
              </a:rPr>
              <a:t>of</a:t>
            </a:r>
            <a:r>
              <a:rPr lang="de-DE" sz="1400" kern="0" dirty="0">
                <a:latin typeface="+mj-lt"/>
              </a:rPr>
              <a:t> </a:t>
            </a:r>
            <a:r>
              <a:rPr lang="de-DE" sz="1400" kern="0" dirty="0" err="1">
                <a:latin typeface="+mj-lt"/>
              </a:rPr>
              <a:t>IceCube‘s</a:t>
            </a:r>
            <a:r>
              <a:rPr lang="de-DE" sz="1400" kern="0" dirty="0">
                <a:latin typeface="+mj-lt"/>
              </a:rPr>
              <a:t> </a:t>
            </a:r>
            <a:r>
              <a:rPr lang="de-DE" sz="1400" kern="0" dirty="0" err="1">
                <a:latin typeface="+mj-lt"/>
              </a:rPr>
              <a:t>Astrophysical</a:t>
            </a:r>
            <a:r>
              <a:rPr lang="de-DE" sz="1400" kern="0" dirty="0">
                <a:latin typeface="+mj-lt"/>
              </a:rPr>
              <a:t> Neutrinos	</a:t>
            </a:r>
          </a:p>
          <a:p>
            <a:pPr marL="342900" indent="-342900">
              <a:spcBef>
                <a:spcPts val="1800"/>
              </a:spcBef>
              <a:spcAft>
                <a:spcPts val="600"/>
              </a:spcAft>
              <a:buClr>
                <a:srgbClr val="23A092"/>
              </a:buClr>
            </a:pPr>
            <a:r>
              <a:rPr lang="de-DE" sz="1400" b="1" kern="0" dirty="0">
                <a:latin typeface="+mj-lt"/>
              </a:rPr>
              <a:t>Station 3 (2015-2017): </a:t>
            </a:r>
            <a:br>
              <a:rPr lang="de-DE" sz="1400" kern="0" dirty="0">
                <a:latin typeface="+mj-lt"/>
              </a:rPr>
            </a:br>
            <a:r>
              <a:rPr lang="de-DE" sz="1400" kern="0" dirty="0">
                <a:latin typeface="+mj-lt"/>
              </a:rPr>
              <a:t>Data Analyst bei thyssenkrupp</a:t>
            </a:r>
          </a:p>
          <a:p>
            <a:pPr marL="342900" indent="-342900">
              <a:spcBef>
                <a:spcPts val="1800"/>
              </a:spcBef>
              <a:spcAft>
                <a:spcPts val="600"/>
              </a:spcAft>
              <a:buClr>
                <a:srgbClr val="23A092"/>
              </a:buClr>
            </a:pPr>
            <a:r>
              <a:rPr lang="de-DE" sz="1400" b="1" kern="0" dirty="0">
                <a:latin typeface="+mj-lt"/>
              </a:rPr>
              <a:t>Station 4 (2017-heute): </a:t>
            </a:r>
            <a:br>
              <a:rPr lang="de-DE" sz="1400" kern="0" dirty="0">
                <a:latin typeface="+mj-lt"/>
              </a:rPr>
            </a:br>
            <a:r>
              <a:rPr lang="de-DE" sz="1400" kern="0" dirty="0">
                <a:latin typeface="+mj-lt"/>
              </a:rPr>
              <a:t>Senior Data Scientist bei MAN Truck &amp; Bus</a:t>
            </a:r>
          </a:p>
          <a:p>
            <a:pPr marL="342900" indent="-342900">
              <a:spcBef>
                <a:spcPts val="1800"/>
              </a:spcBef>
              <a:spcAft>
                <a:spcPts val="600"/>
              </a:spcAft>
              <a:buClr>
                <a:srgbClr val="23A092"/>
              </a:buClr>
            </a:pPr>
            <a:r>
              <a:rPr lang="de-DE" sz="1400" b="1" kern="0" dirty="0">
                <a:latin typeface="+mj-lt"/>
              </a:rPr>
              <a:t>Seit 2018 Dozentin an der FOM </a:t>
            </a:r>
            <a:br>
              <a:rPr lang="de-DE" sz="1400" kern="0" dirty="0">
                <a:latin typeface="+mj-lt"/>
              </a:rPr>
            </a:br>
            <a:r>
              <a:rPr lang="de-DE" sz="1400" kern="0" dirty="0">
                <a:latin typeface="+mj-lt"/>
              </a:rPr>
              <a:t>für „Wissenschaftliche Methodik“ im Masterstudiengang „Business Consulting &amp; Digital Management“</a:t>
            </a:r>
            <a:endParaRPr lang="de-DE" sz="1800" kern="0" dirty="0">
              <a:latin typeface="+mj-lt"/>
            </a:endParaRPr>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460" y="1422726"/>
            <a:ext cx="3015180" cy="2153698"/>
          </a:xfrm>
          <a:prstGeom prst="rect">
            <a:avLst/>
          </a:prstGeom>
          <a:solidFill>
            <a:srgbClr val="FFFFFF">
              <a:shade val="85000"/>
            </a:srgbClr>
          </a:solidFill>
          <a:ln w="25400" cap="sq">
            <a:solidFill>
              <a:schemeClr val="bg1"/>
            </a:solidFill>
            <a:miter lim="800000"/>
          </a:ln>
          <a:effectLst>
            <a:outerShdw blurRad="65000" dist="50800" dir="12900000" kx="195000" ky="145000" algn="tl" rotWithShape="0">
              <a:srgbClr val="000000">
                <a:alpha val="30000"/>
              </a:srgbClr>
            </a:outerShdw>
          </a:effectLst>
          <a:scene3d>
            <a:camera prst="orthographicFront">
              <a:rot lat="0" lon="0" rev="300000"/>
            </a:camera>
            <a:lightRig rig="twoPt" dir="t">
              <a:rot lat="0" lon="0" rev="7200000"/>
            </a:lightRig>
          </a:scene3d>
          <a:sp3d contourW="12700">
            <a:bevelT w="12700" h="12700"/>
            <a:contourClr>
              <a:srgbClr val="969696"/>
            </a:contourClr>
          </a:sp3d>
        </p:spPr>
      </p:pic>
      <p:pic>
        <p:nvPicPr>
          <p:cNvPr id="4" name="Grafik 3">
            <a:extLst>
              <a:ext uri="{FF2B5EF4-FFF2-40B4-BE49-F238E27FC236}">
                <a16:creationId xmlns:a16="http://schemas.microsoft.com/office/drawing/2014/main" id="{ED5A0971-9405-45DC-9540-F650D40E3DE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1934" y="2265098"/>
            <a:ext cx="567294" cy="567294"/>
          </a:xfrm>
          <a:prstGeom prst="rect">
            <a:avLst/>
          </a:prstGeom>
        </p:spPr>
      </p:pic>
      <p:pic>
        <p:nvPicPr>
          <p:cNvPr id="12" name="Grafik 11">
            <a:extLst>
              <a:ext uri="{FF2B5EF4-FFF2-40B4-BE49-F238E27FC236}">
                <a16:creationId xmlns:a16="http://schemas.microsoft.com/office/drawing/2014/main" id="{F4B4C62F-A686-4423-83E7-80E4F6226C6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49636" y="1253462"/>
            <a:ext cx="587730" cy="587730"/>
          </a:xfrm>
          <a:prstGeom prst="rect">
            <a:avLst/>
          </a:prstGeom>
        </p:spPr>
      </p:pic>
      <p:pic>
        <p:nvPicPr>
          <p:cNvPr id="14" name="Grafik 13">
            <a:extLst>
              <a:ext uri="{FF2B5EF4-FFF2-40B4-BE49-F238E27FC236}">
                <a16:creationId xmlns:a16="http://schemas.microsoft.com/office/drawing/2014/main" id="{E11EDB66-C3BA-4C97-9C27-B476BCE1490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45581" y="3355179"/>
            <a:ext cx="611659" cy="611659"/>
          </a:xfrm>
          <a:prstGeom prst="rect">
            <a:avLst/>
          </a:prstGeom>
        </p:spPr>
      </p:pic>
      <p:pic>
        <p:nvPicPr>
          <p:cNvPr id="16" name="Grafik 15">
            <a:extLst>
              <a:ext uri="{FF2B5EF4-FFF2-40B4-BE49-F238E27FC236}">
                <a16:creationId xmlns:a16="http://schemas.microsoft.com/office/drawing/2014/main" id="{B97209AB-3BA6-4DDA-A059-3A68DF34916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45581" y="4046208"/>
            <a:ext cx="591785" cy="591785"/>
          </a:xfrm>
          <a:prstGeom prst="rect">
            <a:avLst/>
          </a:prstGeom>
        </p:spPr>
      </p:pic>
      <p:pic>
        <p:nvPicPr>
          <p:cNvPr id="18" name="Grafik 17">
            <a:extLst>
              <a:ext uri="{FF2B5EF4-FFF2-40B4-BE49-F238E27FC236}">
                <a16:creationId xmlns:a16="http://schemas.microsoft.com/office/drawing/2014/main" id="{8B8BB756-F07F-4E52-A5AE-98AE6625CAF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99535" y="4773272"/>
            <a:ext cx="692092" cy="692092"/>
          </a:xfrm>
          <a:prstGeom prst="rect">
            <a:avLst/>
          </a:prstGeom>
        </p:spPr>
      </p:pic>
      <p:sp>
        <p:nvSpPr>
          <p:cNvPr id="3" name="Datumsplatzhalter 2">
            <a:extLst>
              <a:ext uri="{FF2B5EF4-FFF2-40B4-BE49-F238E27FC236}">
                <a16:creationId xmlns:a16="http://schemas.microsoft.com/office/drawing/2014/main" id="{1AB5BC08-5F94-40D6-85C7-4E5ED35F30A0}"/>
              </a:ext>
            </a:extLst>
          </p:cNvPr>
          <p:cNvSpPr>
            <a:spLocks noGrp="1"/>
          </p:cNvSpPr>
          <p:nvPr>
            <p:ph type="dt" sz="half" idx="10"/>
          </p:nvPr>
        </p:nvSpPr>
        <p:spPr/>
        <p:txBody>
          <a:bodyPr/>
          <a:lstStyle/>
          <a:p>
            <a:r>
              <a:rPr lang="de-DE"/>
              <a:t>16.10.2018</a:t>
            </a:r>
            <a:endParaRPr lang="de-DE" dirty="0"/>
          </a:p>
        </p:txBody>
      </p:sp>
      <p:sp>
        <p:nvSpPr>
          <p:cNvPr id="7" name="Fußzeilenplatzhalter 6">
            <a:extLst>
              <a:ext uri="{FF2B5EF4-FFF2-40B4-BE49-F238E27FC236}">
                <a16:creationId xmlns:a16="http://schemas.microsoft.com/office/drawing/2014/main" id="{C1E3817B-731D-4B52-86AF-C902C7F8A04E}"/>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8" name="Foliennummernplatzhalter 7">
            <a:extLst>
              <a:ext uri="{FF2B5EF4-FFF2-40B4-BE49-F238E27FC236}">
                <a16:creationId xmlns:a16="http://schemas.microsoft.com/office/drawing/2014/main" id="{15F91A01-DC4B-4A00-A0F7-BB180165B816}"/>
              </a:ext>
            </a:extLst>
          </p:cNvPr>
          <p:cNvSpPr>
            <a:spLocks noGrp="1"/>
          </p:cNvSpPr>
          <p:nvPr>
            <p:ph type="sldNum" sz="quarter" idx="12"/>
          </p:nvPr>
        </p:nvSpPr>
        <p:spPr/>
        <p:txBody>
          <a:bodyPr/>
          <a:lstStyle/>
          <a:p>
            <a:fld id="{DB8E1856-5B1A-4332-8C1F-5B6ADBCED127}" type="slidenum">
              <a:rPr lang="de-DE" smtClean="0"/>
              <a:t>2</a:t>
            </a:fld>
            <a:endParaRPr lang="de-DE" dirty="0"/>
          </a:p>
        </p:txBody>
      </p:sp>
    </p:spTree>
    <p:extLst>
      <p:ext uri="{BB962C8B-B14F-4D97-AF65-F5344CB8AC3E}">
        <p14:creationId xmlns:p14="http://schemas.microsoft.com/office/powerpoint/2010/main" val="1396109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6D588-C6C4-4AB2-A8C2-5B82FA46FD03}"/>
              </a:ext>
            </a:extLst>
          </p:cNvPr>
          <p:cNvSpPr>
            <a:spLocks noGrp="1"/>
          </p:cNvSpPr>
          <p:nvPr>
            <p:ph type="title"/>
          </p:nvPr>
        </p:nvSpPr>
        <p:spPr/>
        <p:txBody>
          <a:bodyPr/>
          <a:lstStyle/>
          <a:p>
            <a:r>
              <a:rPr lang="de-DE" dirty="0"/>
              <a:t>Ähnlichkeiten bestimmen - Distanzmaße</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D8912C8-3C03-4979-8C12-CB8417DC934A}"/>
                  </a:ext>
                </a:extLst>
              </p:cNvPr>
              <p:cNvSpPr>
                <a:spLocks noGrp="1"/>
              </p:cNvSpPr>
              <p:nvPr>
                <p:ph idx="1"/>
              </p:nvPr>
            </p:nvSpPr>
            <p:spPr/>
            <p:txBody>
              <a:bodyPr/>
              <a:lstStyle/>
              <a:p>
                <a:pPr marL="457200" indent="-457200">
                  <a:buFont typeface="+mj-lt"/>
                  <a:buAutoNum type="arabicPeriod" startAt="3"/>
                </a:pPr>
                <a:r>
                  <a:rPr lang="en-US" b="1" dirty="0" err="1"/>
                  <a:t>Pearsons</a:t>
                </a:r>
                <a:r>
                  <a:rPr lang="en-US" b="1" dirty="0"/>
                  <a:t> </a:t>
                </a:r>
                <a:r>
                  <a:rPr lang="de-DE" b="1" dirty="0"/>
                  <a:t>Korrelationskoeffizient</a:t>
                </a:r>
                <a:r>
                  <a:rPr lang="en-US" b="1" dirty="0"/>
                  <a:t>:</a:t>
                </a:r>
                <a:br>
                  <a:rPr lang="en-US" b="1" dirty="0"/>
                </a:br>
                <a:r>
                  <a:rPr lang="de-DE" dirty="0"/>
                  <a:t>Misst die lineare Ähnlichkeit (=Korrelation) zweier Variablen (oder Nutzer)</a:t>
                </a:r>
                <a:br>
                  <a:rPr lang="de-DE" dirty="0"/>
                </a:br>
                <a:r>
                  <a:rPr lang="de-DE" dirty="0"/>
                  <a:t>Dazu wird die Kovarianz durch die Standardabweichnugen der Werte x und y geteilt:</a:t>
                </a:r>
              </a:p>
              <a:p>
                <a:pPr marL="452438" indent="0">
                  <a:buNone/>
                </a:pPr>
                <a:br>
                  <a:rPr lang="de-DE"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𝑟</m:t>
                      </m:r>
                      <m:r>
                        <a:rPr lang="de-DE" i="1">
                          <a:latin typeface="Cambria Math" panose="02040503050406030204" pitchFamily="18" charset="0"/>
                          <a:ea typeface="Cambria Math" panose="02040503050406030204" pitchFamily="18" charset="0"/>
                        </a:rPr>
                        <m:t>=</m:t>
                      </m:r>
                      <m:f>
                        <m:fPr>
                          <m:ctrlPr>
                            <a:rPr lang="de-DE" i="1">
                              <a:latin typeface="Cambria Math" panose="02040503050406030204" pitchFamily="18" charset="0"/>
                              <a:ea typeface="Cambria Math" panose="02040503050406030204" pitchFamily="18" charset="0"/>
                            </a:rPr>
                          </m:ctrlPr>
                        </m:fPr>
                        <m:num>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𝑠</m:t>
                              </m:r>
                            </m:e>
                            <m:sub>
                              <m:r>
                                <a:rPr lang="de-DE" i="1">
                                  <a:latin typeface="Cambria Math" panose="02040503050406030204" pitchFamily="18" charset="0"/>
                                  <a:ea typeface="Cambria Math" panose="02040503050406030204" pitchFamily="18" charset="0"/>
                                </a:rPr>
                                <m:t>𝑥𝑦</m:t>
                              </m:r>
                            </m:sub>
                          </m:sSub>
                        </m:num>
                        <m:den>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𝑠𝑑</m:t>
                              </m:r>
                            </m:e>
                            <m:sub>
                              <m:r>
                                <a:rPr lang="de-DE" i="1">
                                  <a:latin typeface="Cambria Math" panose="02040503050406030204" pitchFamily="18" charset="0"/>
                                  <a:ea typeface="Cambria Math" panose="02040503050406030204" pitchFamily="18" charset="0"/>
                                </a:rPr>
                                <m:t>𝑥</m:t>
                              </m:r>
                            </m:sub>
                          </m:sSub>
                          <m:r>
                            <a:rPr lang="de-DE" i="1">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𝑠𝑑</m:t>
                              </m:r>
                            </m:e>
                            <m:sub>
                              <m:r>
                                <a:rPr lang="de-DE" i="1">
                                  <a:latin typeface="Cambria Math" panose="02040503050406030204" pitchFamily="18" charset="0"/>
                                  <a:ea typeface="Cambria Math" panose="02040503050406030204" pitchFamily="18" charset="0"/>
                                </a:rPr>
                                <m:t>𝑦</m:t>
                              </m:r>
                            </m:sub>
                          </m:sSub>
                        </m:den>
                      </m:f>
                    </m:oMath>
                  </m:oMathPara>
                </a14:m>
                <a:br>
                  <a:rPr lang="de-DE" i="1" dirty="0">
                    <a:latin typeface="Cambria Math" panose="02040503050406030204" pitchFamily="18" charset="0"/>
                    <a:ea typeface="Cambria Math" panose="02040503050406030204" pitchFamily="18" charset="0"/>
                  </a:rPr>
                </a:br>
                <a:br>
                  <a:rPr lang="de-DE" i="1" dirty="0">
                    <a:latin typeface="Cambria Math" panose="02040503050406030204" pitchFamily="18" charset="0"/>
                    <a:ea typeface="Cambria Math" panose="02040503050406030204" pitchFamily="18" charset="0"/>
                  </a:rPr>
                </a:br>
                <a:endParaRPr lang="de-DE" dirty="0"/>
              </a:p>
            </p:txBody>
          </p:sp>
        </mc:Choice>
        <mc:Fallback xmlns="">
          <p:sp>
            <p:nvSpPr>
              <p:cNvPr id="3" name="Inhaltsplatzhalter 2">
                <a:extLst>
                  <a:ext uri="{FF2B5EF4-FFF2-40B4-BE49-F238E27FC236}">
                    <a16:creationId xmlns:a16="http://schemas.microsoft.com/office/drawing/2014/main" id="{9D8912C8-3C03-4979-8C12-CB8417DC934A}"/>
                  </a:ext>
                </a:extLst>
              </p:cNvPr>
              <p:cNvSpPr>
                <a:spLocks noGrp="1" noRot="1" noChangeAspect="1" noMove="1" noResize="1" noEditPoints="1" noAdjustHandles="1" noChangeArrowheads="1" noChangeShapeType="1" noTextEdit="1"/>
              </p:cNvSpPr>
              <p:nvPr>
                <p:ph idx="1"/>
              </p:nvPr>
            </p:nvSpPr>
            <p:spPr>
              <a:blipFill>
                <a:blip r:embed="rId2"/>
                <a:stretch>
                  <a:fillRect l="-850" t="-1463" r="-1546"/>
                </a:stretch>
              </a:blipFill>
            </p:spPr>
            <p:txBody>
              <a:bodyPr/>
              <a:lstStyle/>
              <a:p>
                <a:r>
                  <a:rPr lang="de-DE">
                    <a:noFill/>
                  </a:rPr>
                  <a:t> </a:t>
                </a:r>
              </a:p>
            </p:txBody>
          </p:sp>
        </mc:Fallback>
      </mc:AlternateContent>
      <p:pic>
        <p:nvPicPr>
          <p:cNvPr id="5" name="Grafik 4">
            <a:extLst>
              <a:ext uri="{FF2B5EF4-FFF2-40B4-BE49-F238E27FC236}">
                <a16:creationId xmlns:a16="http://schemas.microsoft.com/office/drawing/2014/main" id="{E05ABD7B-BA01-4E23-B55A-6125C50737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9611" y="4078661"/>
            <a:ext cx="4044778" cy="2233055"/>
          </a:xfrm>
          <a:prstGeom prst="rect">
            <a:avLst/>
          </a:prstGeom>
        </p:spPr>
      </p:pic>
      <p:sp>
        <p:nvSpPr>
          <p:cNvPr id="4" name="Datumsplatzhalter 3">
            <a:extLst>
              <a:ext uri="{FF2B5EF4-FFF2-40B4-BE49-F238E27FC236}">
                <a16:creationId xmlns:a16="http://schemas.microsoft.com/office/drawing/2014/main" id="{95515303-D5F8-44B7-94E1-23837B2F6A1C}"/>
              </a:ext>
            </a:extLst>
          </p:cNvPr>
          <p:cNvSpPr>
            <a:spLocks noGrp="1"/>
          </p:cNvSpPr>
          <p:nvPr>
            <p:ph type="dt" sz="half" idx="10"/>
          </p:nvPr>
        </p:nvSpPr>
        <p:spPr/>
        <p:txBody>
          <a:bodyPr/>
          <a:lstStyle/>
          <a:p>
            <a:r>
              <a:rPr lang="de-DE"/>
              <a:t>16.10.2018</a:t>
            </a:r>
            <a:endParaRPr lang="de-DE" dirty="0"/>
          </a:p>
        </p:txBody>
      </p:sp>
      <p:sp>
        <p:nvSpPr>
          <p:cNvPr id="6" name="Fußzeilenplatzhalter 5">
            <a:extLst>
              <a:ext uri="{FF2B5EF4-FFF2-40B4-BE49-F238E27FC236}">
                <a16:creationId xmlns:a16="http://schemas.microsoft.com/office/drawing/2014/main" id="{FC230E7C-0FBB-4921-93D0-D9DB8FB68475}"/>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7" name="Foliennummernplatzhalter 6">
            <a:extLst>
              <a:ext uri="{FF2B5EF4-FFF2-40B4-BE49-F238E27FC236}">
                <a16:creationId xmlns:a16="http://schemas.microsoft.com/office/drawing/2014/main" id="{4FD907C1-5990-4945-8E51-D6B5F5370820}"/>
              </a:ext>
            </a:extLst>
          </p:cNvPr>
          <p:cNvSpPr>
            <a:spLocks noGrp="1"/>
          </p:cNvSpPr>
          <p:nvPr>
            <p:ph type="sldNum" sz="quarter" idx="12"/>
          </p:nvPr>
        </p:nvSpPr>
        <p:spPr/>
        <p:txBody>
          <a:bodyPr/>
          <a:lstStyle/>
          <a:p>
            <a:fld id="{DB8E1856-5B1A-4332-8C1F-5B6ADBCED127}" type="slidenum">
              <a:rPr lang="de-DE" smtClean="0"/>
              <a:t>20</a:t>
            </a:fld>
            <a:endParaRPr lang="de-DE" dirty="0"/>
          </a:p>
        </p:txBody>
      </p:sp>
    </p:spTree>
    <p:extLst>
      <p:ext uri="{BB962C8B-B14F-4D97-AF65-F5344CB8AC3E}">
        <p14:creationId xmlns:p14="http://schemas.microsoft.com/office/powerpoint/2010/main" val="42683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a:t>Kmeans</a:t>
            </a:r>
            <a:endParaRPr lang="de-DE" dirty="0"/>
          </a:p>
        </p:txBody>
      </p:sp>
      <p:sp>
        <p:nvSpPr>
          <p:cNvPr id="3" name="Inhaltsplatzhalter 2"/>
          <p:cNvSpPr>
            <a:spLocks noGrp="1"/>
          </p:cNvSpPr>
          <p:nvPr>
            <p:ph idx="1"/>
          </p:nvPr>
        </p:nvSpPr>
        <p:spPr>
          <a:xfrm>
            <a:off x="628650" y="1347019"/>
            <a:ext cx="4260984" cy="4829944"/>
          </a:xfrm>
        </p:spPr>
        <p:txBody>
          <a:bodyPr>
            <a:normAutofit lnSpcReduction="10000"/>
          </a:bodyPr>
          <a:lstStyle/>
          <a:p>
            <a:r>
              <a:rPr lang="de-DE" sz="1800" dirty="0"/>
              <a:t>Teilt den Datensatz in </a:t>
            </a:r>
            <a:r>
              <a:rPr lang="de-DE" sz="1800" i="1" dirty="0"/>
              <a:t>k</a:t>
            </a:r>
            <a:r>
              <a:rPr lang="de-DE" sz="1800" dirty="0"/>
              <a:t> Partitionen, sodass die Summe der quadrierten Abweichungen von den Cluster-Schwerpunkten minimal ist. </a:t>
            </a:r>
          </a:p>
          <a:p>
            <a:r>
              <a:rPr lang="de-DE" sz="1800" dirty="0"/>
              <a:t>Nur die Anzahl der Cluster wird vorgegeben, die Clusterzuordnungen werden vom Algorithmus selbst gewählt</a:t>
            </a:r>
          </a:p>
          <a:p>
            <a:r>
              <a:rPr lang="de-DE" sz="1800" dirty="0"/>
              <a:t>Daher keine vorherige Klassenzuordnungen notwendig</a:t>
            </a:r>
          </a:p>
          <a:p>
            <a:r>
              <a:rPr lang="de-DE" sz="1800" dirty="0"/>
              <a:t>Initial werden die Cluster-Schwerpunkte zufällig gewählt und bei jeder Iteration angepasst</a:t>
            </a:r>
            <a:endParaRPr lang="en-US" sz="1800" dirty="0"/>
          </a:p>
          <a:p>
            <a:r>
              <a:rPr lang="de-DE" sz="1800" dirty="0" err="1"/>
              <a:t>Kmeans</a:t>
            </a:r>
            <a:r>
              <a:rPr lang="de-DE" sz="1800" dirty="0"/>
              <a:t> kann nur mit numerischen Attributen verwendet werden, bei denen ein sinnvoller Mittelwert berechnet werden kann. Kategorielle Attribute (bspw. "Auto", "LKW", "Fahrrad") können nicht verwendet werden</a:t>
            </a:r>
          </a:p>
        </p:txBody>
      </p:sp>
      <p:pic>
        <p:nvPicPr>
          <p:cNvPr id="5" name="Grafik 4">
            <a:extLst>
              <a:ext uri="{FF2B5EF4-FFF2-40B4-BE49-F238E27FC236}">
                <a16:creationId xmlns:a16="http://schemas.microsoft.com/office/drawing/2014/main" id="{0286D145-824B-498A-823A-FB9CBB266D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9827" y="1027907"/>
            <a:ext cx="3557023" cy="3826042"/>
          </a:xfrm>
          <a:prstGeom prst="rect">
            <a:avLst/>
          </a:prstGeom>
        </p:spPr>
      </p:pic>
      <p:sp>
        <p:nvSpPr>
          <p:cNvPr id="4" name="Textfeld 3">
            <a:extLst>
              <a:ext uri="{FF2B5EF4-FFF2-40B4-BE49-F238E27FC236}">
                <a16:creationId xmlns:a16="http://schemas.microsoft.com/office/drawing/2014/main" id="{3E693088-CDCE-41AF-91EE-A53EBCFA244E}"/>
              </a:ext>
            </a:extLst>
          </p:cNvPr>
          <p:cNvSpPr txBox="1"/>
          <p:nvPr/>
        </p:nvSpPr>
        <p:spPr>
          <a:xfrm>
            <a:off x="6557319" y="3359707"/>
            <a:ext cx="263611" cy="369332"/>
          </a:xfrm>
          <a:prstGeom prst="rect">
            <a:avLst/>
          </a:prstGeom>
          <a:noFill/>
        </p:spPr>
        <p:txBody>
          <a:bodyPr wrap="square" rtlCol="0">
            <a:spAutoFit/>
          </a:bodyPr>
          <a:lstStyle/>
          <a:p>
            <a:r>
              <a:rPr lang="de-DE" b="1" dirty="0">
                <a:solidFill>
                  <a:srgbClr val="FFC000"/>
                </a:solidFill>
              </a:rPr>
              <a:t>x</a:t>
            </a:r>
          </a:p>
        </p:txBody>
      </p:sp>
      <p:sp>
        <p:nvSpPr>
          <p:cNvPr id="6" name="Textfeld 5">
            <a:extLst>
              <a:ext uri="{FF2B5EF4-FFF2-40B4-BE49-F238E27FC236}">
                <a16:creationId xmlns:a16="http://schemas.microsoft.com/office/drawing/2014/main" id="{57B82A7D-3054-4E4F-8498-257F837C3CC7}"/>
              </a:ext>
            </a:extLst>
          </p:cNvPr>
          <p:cNvSpPr txBox="1"/>
          <p:nvPr/>
        </p:nvSpPr>
        <p:spPr>
          <a:xfrm>
            <a:off x="6965092" y="2441188"/>
            <a:ext cx="263611" cy="369332"/>
          </a:xfrm>
          <a:prstGeom prst="rect">
            <a:avLst/>
          </a:prstGeom>
          <a:noFill/>
        </p:spPr>
        <p:txBody>
          <a:bodyPr wrap="square" rtlCol="0">
            <a:spAutoFit/>
          </a:bodyPr>
          <a:lstStyle/>
          <a:p>
            <a:r>
              <a:rPr lang="de-DE" b="1" dirty="0">
                <a:solidFill>
                  <a:srgbClr val="FFC000"/>
                </a:solidFill>
              </a:rPr>
              <a:t>x</a:t>
            </a:r>
          </a:p>
        </p:txBody>
      </p:sp>
      <p:sp>
        <p:nvSpPr>
          <p:cNvPr id="7" name="Textfeld 6">
            <a:extLst>
              <a:ext uri="{FF2B5EF4-FFF2-40B4-BE49-F238E27FC236}">
                <a16:creationId xmlns:a16="http://schemas.microsoft.com/office/drawing/2014/main" id="{805EA4EA-4E41-428B-AB29-49EB6DEA3D8B}"/>
              </a:ext>
            </a:extLst>
          </p:cNvPr>
          <p:cNvSpPr txBox="1"/>
          <p:nvPr/>
        </p:nvSpPr>
        <p:spPr>
          <a:xfrm>
            <a:off x="5642919" y="1822048"/>
            <a:ext cx="263611" cy="369332"/>
          </a:xfrm>
          <a:prstGeom prst="rect">
            <a:avLst/>
          </a:prstGeom>
          <a:noFill/>
        </p:spPr>
        <p:txBody>
          <a:bodyPr wrap="square" rtlCol="0">
            <a:spAutoFit/>
          </a:bodyPr>
          <a:lstStyle/>
          <a:p>
            <a:r>
              <a:rPr lang="de-DE" b="1" dirty="0">
                <a:solidFill>
                  <a:srgbClr val="FFC000"/>
                </a:solidFill>
              </a:rPr>
              <a:t>x</a:t>
            </a:r>
          </a:p>
        </p:txBody>
      </p:sp>
      <p:sp>
        <p:nvSpPr>
          <p:cNvPr id="8" name="Datumsplatzhalter 7">
            <a:extLst>
              <a:ext uri="{FF2B5EF4-FFF2-40B4-BE49-F238E27FC236}">
                <a16:creationId xmlns:a16="http://schemas.microsoft.com/office/drawing/2014/main" id="{EF7AD495-0121-4E8A-BF93-9F9E0BA984E6}"/>
              </a:ext>
            </a:extLst>
          </p:cNvPr>
          <p:cNvSpPr>
            <a:spLocks noGrp="1"/>
          </p:cNvSpPr>
          <p:nvPr>
            <p:ph type="dt" sz="half" idx="10"/>
          </p:nvPr>
        </p:nvSpPr>
        <p:spPr/>
        <p:txBody>
          <a:bodyPr/>
          <a:lstStyle/>
          <a:p>
            <a:r>
              <a:rPr lang="de-DE"/>
              <a:t>16.10.2018</a:t>
            </a:r>
            <a:endParaRPr lang="de-DE" dirty="0"/>
          </a:p>
        </p:txBody>
      </p:sp>
      <p:sp>
        <p:nvSpPr>
          <p:cNvPr id="9" name="Fußzeilenplatzhalter 8">
            <a:extLst>
              <a:ext uri="{FF2B5EF4-FFF2-40B4-BE49-F238E27FC236}">
                <a16:creationId xmlns:a16="http://schemas.microsoft.com/office/drawing/2014/main" id="{64DE4F22-9AFB-45AB-837B-E96AFA750536}"/>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10" name="Foliennummernplatzhalter 9">
            <a:extLst>
              <a:ext uri="{FF2B5EF4-FFF2-40B4-BE49-F238E27FC236}">
                <a16:creationId xmlns:a16="http://schemas.microsoft.com/office/drawing/2014/main" id="{A4AF47F2-2F16-44D1-AA55-D6A6D2CF15E3}"/>
              </a:ext>
            </a:extLst>
          </p:cNvPr>
          <p:cNvSpPr>
            <a:spLocks noGrp="1"/>
          </p:cNvSpPr>
          <p:nvPr>
            <p:ph type="sldNum" sz="quarter" idx="12"/>
          </p:nvPr>
        </p:nvSpPr>
        <p:spPr/>
        <p:txBody>
          <a:bodyPr/>
          <a:lstStyle/>
          <a:p>
            <a:fld id="{DB8E1856-5B1A-4332-8C1F-5B6ADBCED127}" type="slidenum">
              <a:rPr lang="de-DE" smtClean="0"/>
              <a:t>21</a:t>
            </a:fld>
            <a:endParaRPr lang="de-DE" dirty="0"/>
          </a:p>
        </p:txBody>
      </p:sp>
    </p:spTree>
    <p:extLst>
      <p:ext uri="{BB962C8B-B14F-4D97-AF65-F5344CB8AC3E}">
        <p14:creationId xmlns:p14="http://schemas.microsoft.com/office/powerpoint/2010/main" val="3861242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Unterschied zwischen KNN und </a:t>
            </a:r>
            <a:r>
              <a:rPr lang="de-DE" dirty="0" err="1"/>
              <a:t>Kmeans</a:t>
            </a:r>
            <a:endParaRPr lang="de-DE" dirty="0"/>
          </a:p>
        </p:txBody>
      </p:sp>
      <p:graphicFrame>
        <p:nvGraphicFramePr>
          <p:cNvPr id="4" name="Inhaltsplatzhalter 3"/>
          <p:cNvGraphicFramePr>
            <a:graphicFrameLocks noGrp="1"/>
          </p:cNvGraphicFramePr>
          <p:nvPr>
            <p:ph sz="half" idx="1"/>
            <p:extLst>
              <p:ext uri="{D42A27DB-BD31-4B8C-83A1-F6EECF244321}">
                <p14:modId xmlns:p14="http://schemas.microsoft.com/office/powerpoint/2010/main" val="2267962802"/>
              </p:ext>
            </p:extLst>
          </p:nvPr>
        </p:nvGraphicFramePr>
        <p:xfrm>
          <a:off x="673620" y="1663907"/>
          <a:ext cx="3898380" cy="3115528"/>
        </p:xfrm>
        <a:graphic>
          <a:graphicData uri="http://schemas.openxmlformats.org/drawingml/2006/table">
            <a:tbl>
              <a:tblPr/>
              <a:tblGrid>
                <a:gridCol w="3898380">
                  <a:extLst>
                    <a:ext uri="{9D8B030D-6E8A-4147-A177-3AD203B41FA5}">
                      <a16:colId xmlns:a16="http://schemas.microsoft.com/office/drawing/2014/main" val="1236558931"/>
                    </a:ext>
                  </a:extLst>
                </a:gridCol>
              </a:tblGrid>
              <a:tr h="230089">
                <a:tc>
                  <a:txBody>
                    <a:bodyPr/>
                    <a:lstStyle/>
                    <a:p>
                      <a:pPr marL="228600" indent="-228600" algn="l" defTabSz="914400" rtl="0" eaLnBrk="1" latinLnBrk="0" hangingPunct="1">
                        <a:lnSpc>
                          <a:spcPct val="90000"/>
                        </a:lnSpc>
                        <a:spcBef>
                          <a:spcPts val="1000"/>
                        </a:spcBef>
                        <a:buFont typeface="Arial" panose="020B0604020202020204" pitchFamily="34" charset="0"/>
                        <a:buChar char="•"/>
                      </a:pPr>
                      <a:r>
                        <a:rPr lang="de-DE" sz="1600" b="0" kern="1200" dirty="0">
                          <a:solidFill>
                            <a:schemeClr val="tx1"/>
                          </a:solidFill>
                          <a:latin typeface="+mn-lt"/>
                          <a:ea typeface="+mn-ea"/>
                          <a:cs typeface="+mn-cs"/>
                        </a:rPr>
                        <a:t>Ist eine Methode des </a:t>
                      </a:r>
                      <a:r>
                        <a:rPr lang="de-DE" sz="1600" b="1" kern="1200" dirty="0" err="1">
                          <a:solidFill>
                            <a:schemeClr val="tx1"/>
                          </a:solidFill>
                          <a:latin typeface="+mn-lt"/>
                          <a:ea typeface="+mn-ea"/>
                          <a:cs typeface="+mn-cs"/>
                        </a:rPr>
                        <a:t>Supervised</a:t>
                      </a:r>
                      <a:r>
                        <a:rPr lang="de-DE" sz="1600" b="1" kern="1200" dirty="0">
                          <a:solidFill>
                            <a:schemeClr val="tx1"/>
                          </a:solidFill>
                          <a:latin typeface="+mn-lt"/>
                          <a:ea typeface="+mn-ea"/>
                          <a:cs typeface="+mn-cs"/>
                        </a:rPr>
                        <a:t> Learning</a:t>
                      </a:r>
                    </a:p>
                  </a:txBody>
                  <a:tcPr marL="45060" marR="45060" marT="25264" marB="25264" anchor="ctr">
                    <a:lnL>
                      <a:noFill/>
                    </a:lnL>
                    <a:lnR>
                      <a:noFill/>
                    </a:lnR>
                    <a:lnT>
                      <a:noFill/>
                    </a:lnT>
                    <a:lnB>
                      <a:noFill/>
                    </a:lnB>
                  </a:tcPr>
                </a:tc>
                <a:extLst>
                  <a:ext uri="{0D108BD9-81ED-4DB2-BD59-A6C34878D82A}">
                    <a16:rowId xmlns:a16="http://schemas.microsoft.com/office/drawing/2014/main" val="2776148529"/>
                  </a:ext>
                </a:extLst>
              </a:tr>
              <a:tr h="2425064">
                <a:tc>
                  <a:txBody>
                    <a:bodyPr/>
                    <a:lstStyle/>
                    <a:p>
                      <a:pPr marL="228600" indent="-228600" algn="l" defTabSz="914400" rtl="0" eaLnBrk="1" latinLnBrk="0" hangingPunct="1">
                        <a:lnSpc>
                          <a:spcPct val="90000"/>
                        </a:lnSpc>
                        <a:spcBef>
                          <a:spcPts val="1000"/>
                        </a:spcBef>
                        <a:buFont typeface="Arial" panose="020B0604020202020204" pitchFamily="34" charset="0"/>
                        <a:buChar char="•"/>
                      </a:pPr>
                      <a:r>
                        <a:rPr lang="en-US" sz="1600" b="0" kern="1200" dirty="0" err="1">
                          <a:solidFill>
                            <a:schemeClr val="tx1"/>
                          </a:solidFill>
                          <a:latin typeface="+mn-lt"/>
                          <a:ea typeface="+mn-ea"/>
                          <a:cs typeface="+mn-cs"/>
                        </a:rPr>
                        <a:t>Wird</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benutzt</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für</a:t>
                      </a:r>
                      <a:r>
                        <a:rPr lang="en-US" sz="1600" b="0" kern="1200" dirty="0">
                          <a:solidFill>
                            <a:schemeClr val="tx1"/>
                          </a:solidFill>
                          <a:latin typeface="+mn-lt"/>
                          <a:ea typeface="+mn-ea"/>
                          <a:cs typeface="+mn-cs"/>
                        </a:rPr>
                        <a:t> </a:t>
                      </a:r>
                      <a:r>
                        <a:rPr lang="en-US" sz="1600" b="1" kern="1200" dirty="0" err="1">
                          <a:solidFill>
                            <a:schemeClr val="tx1"/>
                          </a:solidFill>
                          <a:latin typeface="+mn-lt"/>
                          <a:ea typeface="+mn-ea"/>
                          <a:cs typeface="+mn-cs"/>
                        </a:rPr>
                        <a:t>Klassifizierung</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oder</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auch</a:t>
                      </a:r>
                      <a:r>
                        <a:rPr lang="en-US" sz="1600" b="0" kern="1200" dirty="0">
                          <a:solidFill>
                            <a:schemeClr val="tx1"/>
                          </a:solidFill>
                          <a:latin typeface="+mn-lt"/>
                          <a:ea typeface="+mn-ea"/>
                          <a:cs typeface="+mn-cs"/>
                        </a:rPr>
                        <a:t> </a:t>
                      </a:r>
                      <a:r>
                        <a:rPr lang="en-US" sz="1600" b="1" kern="1200" dirty="0">
                          <a:solidFill>
                            <a:schemeClr val="tx1"/>
                          </a:solidFill>
                          <a:latin typeface="+mn-lt"/>
                          <a:ea typeface="+mn-ea"/>
                          <a:cs typeface="+mn-cs"/>
                        </a:rPr>
                        <a:t>Regression</a:t>
                      </a:r>
                    </a:p>
                    <a:p>
                      <a:pPr marL="228600" indent="-228600" algn="l" defTabSz="914400" rtl="0" eaLnBrk="1" latinLnBrk="0" hangingPunct="1">
                        <a:lnSpc>
                          <a:spcPct val="90000"/>
                        </a:lnSpc>
                        <a:spcBef>
                          <a:spcPts val="1000"/>
                        </a:spcBef>
                        <a:buFont typeface="Arial" panose="020B0604020202020204" pitchFamily="34" charset="0"/>
                        <a:buChar char="•"/>
                      </a:pPr>
                      <a:r>
                        <a:rPr lang="en-US" sz="1600" b="0" i="1" kern="1200" dirty="0">
                          <a:solidFill>
                            <a:schemeClr val="tx1"/>
                          </a:solidFill>
                          <a:latin typeface="+mn-lt"/>
                          <a:ea typeface="+mn-ea"/>
                          <a:cs typeface="+mn-cs"/>
                        </a:rPr>
                        <a:t>K </a:t>
                      </a:r>
                      <a:r>
                        <a:rPr lang="en-US" sz="1600" b="0" kern="1200" dirty="0" err="1">
                          <a:solidFill>
                            <a:schemeClr val="tx1"/>
                          </a:solidFill>
                          <a:latin typeface="+mn-lt"/>
                          <a:ea typeface="+mn-ea"/>
                          <a:cs typeface="+mn-cs"/>
                        </a:rPr>
                        <a:t>ist</a:t>
                      </a:r>
                      <a:r>
                        <a:rPr lang="en-US" sz="1600" b="0" kern="1200" dirty="0">
                          <a:solidFill>
                            <a:schemeClr val="tx1"/>
                          </a:solidFill>
                          <a:latin typeface="+mn-lt"/>
                          <a:ea typeface="+mn-ea"/>
                          <a:cs typeface="+mn-cs"/>
                        </a:rPr>
                        <a:t> die </a:t>
                      </a:r>
                      <a:r>
                        <a:rPr lang="en-US" sz="1600" b="1" kern="1200" dirty="0" err="1">
                          <a:solidFill>
                            <a:schemeClr val="tx1"/>
                          </a:solidFill>
                          <a:latin typeface="+mn-lt"/>
                          <a:ea typeface="+mn-ea"/>
                          <a:cs typeface="+mn-cs"/>
                        </a:rPr>
                        <a:t>Anzahl</a:t>
                      </a:r>
                      <a:r>
                        <a:rPr lang="en-US" sz="1600" b="1" kern="1200" dirty="0">
                          <a:solidFill>
                            <a:schemeClr val="tx1"/>
                          </a:solidFill>
                          <a:latin typeface="+mn-lt"/>
                          <a:ea typeface="+mn-ea"/>
                          <a:cs typeface="+mn-cs"/>
                        </a:rPr>
                        <a:t> der </a:t>
                      </a:r>
                      <a:r>
                        <a:rPr lang="en-US" sz="1600" b="1" kern="1200" dirty="0" err="1">
                          <a:solidFill>
                            <a:schemeClr val="tx1"/>
                          </a:solidFill>
                          <a:latin typeface="+mn-lt"/>
                          <a:ea typeface="+mn-ea"/>
                          <a:cs typeface="+mn-cs"/>
                        </a:rPr>
                        <a:t>nächsten</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Nachbarn</a:t>
                      </a:r>
                      <a:r>
                        <a:rPr lang="en-US" sz="1600" b="0" kern="1200" dirty="0">
                          <a:solidFill>
                            <a:schemeClr val="tx1"/>
                          </a:solidFill>
                          <a:latin typeface="+mn-lt"/>
                          <a:ea typeface="+mn-ea"/>
                          <a:cs typeface="+mn-cs"/>
                        </a:rPr>
                        <a:t>, die </a:t>
                      </a:r>
                      <a:r>
                        <a:rPr lang="en-US" sz="1600" b="0" kern="1200" dirty="0" err="1">
                          <a:solidFill>
                            <a:schemeClr val="tx1"/>
                          </a:solidFill>
                          <a:latin typeface="+mn-lt"/>
                          <a:ea typeface="+mn-ea"/>
                          <a:cs typeface="+mn-cs"/>
                        </a:rPr>
                        <a:t>benutzt</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werden</a:t>
                      </a:r>
                      <a:r>
                        <a:rPr lang="en-US" sz="1600" b="0" kern="1200" dirty="0">
                          <a:solidFill>
                            <a:schemeClr val="tx1"/>
                          </a:solidFill>
                          <a:latin typeface="+mn-lt"/>
                          <a:ea typeface="+mn-ea"/>
                          <a:cs typeface="+mn-cs"/>
                        </a:rPr>
                        <a:t> um </a:t>
                      </a:r>
                      <a:r>
                        <a:rPr lang="en-US" sz="1600" b="0" kern="1200" dirty="0" err="1">
                          <a:solidFill>
                            <a:schemeClr val="tx1"/>
                          </a:solidFill>
                          <a:latin typeface="+mn-lt"/>
                          <a:ea typeface="+mn-ea"/>
                          <a:cs typeface="+mn-cs"/>
                        </a:rPr>
                        <a:t>eine</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Klasse</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vorherzusagen</a:t>
                      </a:r>
                      <a:endParaRPr lang="en-US" sz="1600" b="0" kern="1200" dirty="0">
                        <a:solidFill>
                          <a:schemeClr val="tx1"/>
                        </a:solidFill>
                        <a:latin typeface="+mn-lt"/>
                        <a:ea typeface="+mn-ea"/>
                        <a:cs typeface="+mn-cs"/>
                      </a:endParaRPr>
                    </a:p>
                    <a:p>
                      <a:pPr marL="228600" indent="-228600" algn="l" defTabSz="914400" rtl="0" eaLnBrk="1" latinLnBrk="0" hangingPunct="1">
                        <a:lnSpc>
                          <a:spcPct val="90000"/>
                        </a:lnSpc>
                        <a:spcBef>
                          <a:spcPts val="1000"/>
                        </a:spcBef>
                        <a:buFont typeface="Arial" panose="020B0604020202020204" pitchFamily="34" charset="0"/>
                        <a:buChar char="•"/>
                      </a:pPr>
                      <a:r>
                        <a:rPr lang="en-US" sz="1600" b="0" kern="1200" dirty="0" err="1">
                          <a:solidFill>
                            <a:schemeClr val="tx1"/>
                          </a:solidFill>
                          <a:latin typeface="+mn-lt"/>
                          <a:ea typeface="+mn-ea"/>
                          <a:cs typeface="+mn-cs"/>
                        </a:rPr>
                        <a:t>Wird</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benutzt</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für</a:t>
                      </a:r>
                      <a:r>
                        <a:rPr lang="en-US" sz="1600" b="0" kern="1200" dirty="0">
                          <a:solidFill>
                            <a:schemeClr val="tx1"/>
                          </a:solidFill>
                          <a:latin typeface="+mn-lt"/>
                          <a:ea typeface="+mn-ea"/>
                          <a:cs typeface="+mn-cs"/>
                        </a:rPr>
                        <a:t> die </a:t>
                      </a:r>
                      <a:r>
                        <a:rPr lang="en-US" sz="1600" b="0" kern="1200" dirty="0" err="1">
                          <a:solidFill>
                            <a:schemeClr val="tx1"/>
                          </a:solidFill>
                          <a:latin typeface="+mn-lt"/>
                          <a:ea typeface="+mn-ea"/>
                          <a:cs typeface="+mn-cs"/>
                        </a:rPr>
                        <a:t>Klassifizierung</a:t>
                      </a:r>
                      <a:r>
                        <a:rPr lang="en-US" sz="1600" b="0" kern="1200" dirty="0">
                          <a:solidFill>
                            <a:schemeClr val="tx1"/>
                          </a:solidFill>
                          <a:latin typeface="+mn-lt"/>
                          <a:ea typeface="+mn-ea"/>
                          <a:cs typeface="+mn-cs"/>
                        </a:rPr>
                        <a:t> von </a:t>
                      </a:r>
                      <a:r>
                        <a:rPr lang="en-US" sz="1600" b="1" i="1" kern="1200" dirty="0">
                          <a:solidFill>
                            <a:schemeClr val="tx1"/>
                          </a:solidFill>
                          <a:latin typeface="+mn-lt"/>
                          <a:ea typeface="+mn-ea"/>
                          <a:cs typeface="+mn-cs"/>
                        </a:rPr>
                        <a:t>labelled</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Daten</a:t>
                      </a:r>
                      <a:r>
                        <a:rPr lang="en-US" sz="1600" b="0" kern="1200" dirty="0">
                          <a:solidFill>
                            <a:schemeClr val="tx1"/>
                          </a:solidFill>
                          <a:latin typeface="+mn-lt"/>
                          <a:ea typeface="+mn-ea"/>
                          <a:cs typeface="+mn-cs"/>
                        </a:rPr>
                        <a:t>, in </a:t>
                      </a:r>
                      <a:r>
                        <a:rPr lang="en-US" sz="1600" b="0" kern="1200" dirty="0" err="1">
                          <a:solidFill>
                            <a:schemeClr val="tx1"/>
                          </a:solidFill>
                          <a:latin typeface="+mn-lt"/>
                          <a:ea typeface="+mn-ea"/>
                          <a:cs typeface="+mn-cs"/>
                        </a:rPr>
                        <a:t>denen</a:t>
                      </a:r>
                      <a:r>
                        <a:rPr lang="en-US" sz="1600" b="0" kern="1200" dirty="0">
                          <a:solidFill>
                            <a:schemeClr val="tx1"/>
                          </a:solidFill>
                          <a:latin typeface="+mn-lt"/>
                          <a:ea typeface="+mn-ea"/>
                          <a:cs typeface="+mn-cs"/>
                        </a:rPr>
                        <a:t> die target Variable </a:t>
                      </a:r>
                      <a:r>
                        <a:rPr lang="en-US" sz="1600" b="0" kern="1200" dirty="0" err="1">
                          <a:solidFill>
                            <a:schemeClr val="tx1"/>
                          </a:solidFill>
                          <a:latin typeface="+mn-lt"/>
                          <a:ea typeface="+mn-ea"/>
                          <a:cs typeface="+mn-cs"/>
                        </a:rPr>
                        <a:t>bekannt</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ist</a:t>
                      </a:r>
                      <a:endParaRPr lang="en-US" sz="1600" b="0" kern="1200" dirty="0">
                        <a:solidFill>
                          <a:schemeClr val="tx1"/>
                        </a:solidFill>
                        <a:latin typeface="+mn-lt"/>
                        <a:ea typeface="+mn-ea"/>
                        <a:cs typeface="+mn-cs"/>
                      </a:endParaRPr>
                    </a:p>
                    <a:p>
                      <a:pPr marL="228600" indent="-228600" algn="l" defTabSz="914400" rtl="0" eaLnBrk="1" latinLnBrk="0" hangingPunct="1">
                        <a:lnSpc>
                          <a:spcPct val="90000"/>
                        </a:lnSpc>
                        <a:spcBef>
                          <a:spcPts val="1000"/>
                        </a:spcBef>
                        <a:buFont typeface="Arial" panose="020B0604020202020204" pitchFamily="34" charset="0"/>
                        <a:buChar char="•"/>
                      </a:pPr>
                      <a:r>
                        <a:rPr lang="en-US" sz="1600" b="0" kern="1200" dirty="0">
                          <a:solidFill>
                            <a:schemeClr val="tx1"/>
                          </a:solidFill>
                          <a:latin typeface="+mn-lt"/>
                          <a:ea typeface="+mn-ea"/>
                          <a:cs typeface="+mn-cs"/>
                        </a:rPr>
                        <a:t>Hat </a:t>
                      </a:r>
                      <a:r>
                        <a:rPr lang="en-US" sz="1600" b="0" kern="1200" dirty="0" err="1">
                          <a:solidFill>
                            <a:schemeClr val="tx1"/>
                          </a:solidFill>
                          <a:latin typeface="+mn-lt"/>
                          <a:ea typeface="+mn-ea"/>
                          <a:cs typeface="+mn-cs"/>
                        </a:rPr>
                        <a:t>keine</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richtige</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Trainingsphase</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aber</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Testdaten</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können</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genutzt</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werden</a:t>
                      </a:r>
                      <a:r>
                        <a:rPr lang="en-US" sz="1600" b="0" kern="1200" dirty="0">
                          <a:solidFill>
                            <a:schemeClr val="tx1"/>
                          </a:solidFill>
                          <a:latin typeface="+mn-lt"/>
                          <a:ea typeface="+mn-ea"/>
                          <a:cs typeface="+mn-cs"/>
                        </a:rPr>
                        <a:t>, um die </a:t>
                      </a:r>
                      <a:r>
                        <a:rPr lang="en-US" sz="1600" b="0" kern="1200" dirty="0" err="1">
                          <a:solidFill>
                            <a:schemeClr val="tx1"/>
                          </a:solidFill>
                          <a:latin typeface="+mn-lt"/>
                          <a:ea typeface="+mn-ea"/>
                          <a:cs typeface="+mn-cs"/>
                        </a:rPr>
                        <a:t>Genauigkeit</a:t>
                      </a:r>
                      <a:r>
                        <a:rPr lang="en-US" sz="1600" b="0" kern="1200" dirty="0">
                          <a:solidFill>
                            <a:schemeClr val="tx1"/>
                          </a:solidFill>
                          <a:latin typeface="+mn-lt"/>
                          <a:ea typeface="+mn-ea"/>
                          <a:cs typeface="+mn-cs"/>
                        </a:rPr>
                        <a:t> der </a:t>
                      </a:r>
                      <a:r>
                        <a:rPr lang="en-US" sz="1600" b="0" kern="1200" dirty="0" err="1">
                          <a:solidFill>
                            <a:schemeClr val="tx1"/>
                          </a:solidFill>
                          <a:latin typeface="+mn-lt"/>
                          <a:ea typeface="+mn-ea"/>
                          <a:cs typeface="+mn-cs"/>
                        </a:rPr>
                        <a:t>Vorhersagen</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zu</a:t>
                      </a:r>
                      <a:r>
                        <a:rPr lang="en-US" sz="1600" b="0" kern="1200" dirty="0">
                          <a:solidFill>
                            <a:schemeClr val="tx1"/>
                          </a:solidFill>
                          <a:latin typeface="+mn-lt"/>
                          <a:ea typeface="+mn-ea"/>
                          <a:cs typeface="+mn-cs"/>
                        </a:rPr>
                        <a:t> </a:t>
                      </a:r>
                      <a:r>
                        <a:rPr lang="en-US" sz="1600" b="0" kern="1200" dirty="0" err="1">
                          <a:solidFill>
                            <a:schemeClr val="tx1"/>
                          </a:solidFill>
                          <a:latin typeface="+mn-lt"/>
                          <a:ea typeface="+mn-ea"/>
                          <a:cs typeface="+mn-cs"/>
                        </a:rPr>
                        <a:t>testen</a:t>
                      </a:r>
                      <a:endParaRPr lang="en-US" sz="1600" b="0" kern="1200" dirty="0">
                        <a:solidFill>
                          <a:schemeClr val="tx1"/>
                        </a:solidFill>
                        <a:latin typeface="+mn-lt"/>
                        <a:ea typeface="+mn-ea"/>
                        <a:cs typeface="+mn-cs"/>
                      </a:endParaRPr>
                    </a:p>
                  </a:txBody>
                  <a:tcPr marL="45060" marR="45060" marT="25264" marB="25264" anchor="ctr">
                    <a:lnL>
                      <a:noFill/>
                    </a:lnL>
                    <a:lnR>
                      <a:noFill/>
                    </a:lnR>
                    <a:lnT>
                      <a:noFill/>
                    </a:lnT>
                    <a:lnB>
                      <a:noFill/>
                    </a:lnB>
                  </a:tcPr>
                </a:tc>
                <a:extLst>
                  <a:ext uri="{0D108BD9-81ED-4DB2-BD59-A6C34878D82A}">
                    <a16:rowId xmlns:a16="http://schemas.microsoft.com/office/drawing/2014/main" val="2026554013"/>
                  </a:ext>
                </a:extLst>
              </a:tr>
            </a:tbl>
          </a:graphicData>
        </a:graphic>
      </p:graphicFrame>
      <p:sp>
        <p:nvSpPr>
          <p:cNvPr id="9" name="Inhaltsplatzhalter 8"/>
          <p:cNvSpPr>
            <a:spLocks noGrp="1"/>
          </p:cNvSpPr>
          <p:nvPr>
            <p:ph sz="half" idx="2"/>
          </p:nvPr>
        </p:nvSpPr>
        <p:spPr>
          <a:xfrm>
            <a:off x="4629150" y="1581461"/>
            <a:ext cx="4155086" cy="4620247"/>
          </a:xfrm>
        </p:spPr>
        <p:txBody>
          <a:bodyPr>
            <a:noAutofit/>
          </a:bodyPr>
          <a:lstStyle/>
          <a:p>
            <a:pPr fontAlgn="ctr"/>
            <a:r>
              <a:rPr lang="en-US" sz="1600" dirty="0" err="1"/>
              <a:t>Ist</a:t>
            </a:r>
            <a:r>
              <a:rPr lang="en-US" sz="1600" dirty="0"/>
              <a:t> </a:t>
            </a:r>
            <a:r>
              <a:rPr lang="en-US" sz="1600" dirty="0" err="1"/>
              <a:t>eine</a:t>
            </a:r>
            <a:r>
              <a:rPr lang="en-US" sz="1600" dirty="0"/>
              <a:t> </a:t>
            </a:r>
            <a:r>
              <a:rPr lang="en-US" sz="1600" dirty="0" err="1"/>
              <a:t>Methode</a:t>
            </a:r>
            <a:r>
              <a:rPr lang="en-US" sz="1600" dirty="0"/>
              <a:t> des </a:t>
            </a:r>
            <a:r>
              <a:rPr lang="en-US" sz="1600" b="1" dirty="0"/>
              <a:t>Unsupervised</a:t>
            </a:r>
            <a:r>
              <a:rPr lang="en-US" sz="1600" dirty="0"/>
              <a:t> Learning </a:t>
            </a:r>
          </a:p>
          <a:p>
            <a:pPr fontAlgn="ctr"/>
            <a:r>
              <a:rPr lang="en-US" sz="1600" dirty="0" err="1"/>
              <a:t>Wird</a:t>
            </a:r>
            <a:r>
              <a:rPr lang="en-US" sz="1600" dirty="0"/>
              <a:t> </a:t>
            </a:r>
            <a:r>
              <a:rPr lang="en-US" sz="1600" dirty="0" err="1"/>
              <a:t>benutzt</a:t>
            </a:r>
            <a:r>
              <a:rPr lang="en-US" sz="1600" dirty="0"/>
              <a:t> </a:t>
            </a:r>
            <a:r>
              <a:rPr lang="en-US" sz="1600" dirty="0" err="1"/>
              <a:t>für</a:t>
            </a:r>
            <a:r>
              <a:rPr lang="en-US" sz="1600" dirty="0"/>
              <a:t> </a:t>
            </a:r>
            <a:r>
              <a:rPr lang="en-US" sz="1600" b="1" dirty="0"/>
              <a:t>Clustering</a:t>
            </a:r>
          </a:p>
          <a:p>
            <a:pPr fontAlgn="ctr"/>
            <a:r>
              <a:rPr lang="en-US" sz="1600" i="1" dirty="0"/>
              <a:t>K </a:t>
            </a:r>
            <a:r>
              <a:rPr lang="en-US" sz="1600" dirty="0" err="1"/>
              <a:t>ist</a:t>
            </a:r>
            <a:r>
              <a:rPr lang="en-US" sz="1600" dirty="0"/>
              <a:t> die </a:t>
            </a:r>
            <a:r>
              <a:rPr lang="en-US" sz="1600" b="1" dirty="0" err="1"/>
              <a:t>Anzahl</a:t>
            </a:r>
            <a:r>
              <a:rPr lang="en-US" sz="1600" b="1" dirty="0"/>
              <a:t> an </a:t>
            </a:r>
            <a:r>
              <a:rPr lang="en-US" sz="1600" b="1" dirty="0" err="1"/>
              <a:t>Clustern</a:t>
            </a:r>
            <a:r>
              <a:rPr lang="en-US" sz="1600" dirty="0"/>
              <a:t>, die </a:t>
            </a:r>
            <a:r>
              <a:rPr lang="en-US" sz="1600" dirty="0" err="1"/>
              <a:t>vom</a:t>
            </a:r>
            <a:r>
              <a:rPr lang="en-US" sz="1600" dirty="0"/>
              <a:t> </a:t>
            </a:r>
            <a:r>
              <a:rPr lang="en-US" sz="1600" dirty="0" err="1"/>
              <a:t>Algorithmus</a:t>
            </a:r>
            <a:r>
              <a:rPr lang="en-US" sz="1600" dirty="0"/>
              <a:t> </a:t>
            </a:r>
            <a:r>
              <a:rPr lang="en-US" sz="1600" dirty="0" err="1"/>
              <a:t>gebildet</a:t>
            </a:r>
            <a:r>
              <a:rPr lang="en-US" sz="1600" dirty="0"/>
              <a:t> </a:t>
            </a:r>
            <a:r>
              <a:rPr lang="en-US" sz="1600" dirty="0" err="1"/>
              <a:t>werden</a:t>
            </a:r>
            <a:r>
              <a:rPr lang="en-US" sz="1600" dirty="0"/>
              <a:t> </a:t>
            </a:r>
            <a:r>
              <a:rPr lang="en-US" sz="1600" dirty="0" err="1"/>
              <a:t>soll</a:t>
            </a:r>
            <a:endParaRPr lang="en-US" sz="1600" dirty="0"/>
          </a:p>
          <a:p>
            <a:pPr fontAlgn="ctr"/>
            <a:r>
              <a:rPr lang="en-US" sz="1600" dirty="0" err="1"/>
              <a:t>Typischerweise</a:t>
            </a:r>
            <a:r>
              <a:rPr lang="en-US" sz="1600" dirty="0"/>
              <a:t> </a:t>
            </a:r>
            <a:r>
              <a:rPr lang="en-US" sz="1600" dirty="0" err="1"/>
              <a:t>genutzt</a:t>
            </a:r>
            <a:r>
              <a:rPr lang="en-US" sz="1600" dirty="0"/>
              <a:t> </a:t>
            </a:r>
            <a:r>
              <a:rPr lang="en-US" sz="1600" dirty="0" err="1"/>
              <a:t>für</a:t>
            </a:r>
            <a:r>
              <a:rPr lang="en-US" sz="1600" dirty="0"/>
              <a:t> Use Cases in </a:t>
            </a:r>
            <a:r>
              <a:rPr lang="en-US" sz="1600" dirty="0" err="1"/>
              <a:t>denen</a:t>
            </a:r>
            <a:r>
              <a:rPr lang="en-US" sz="1600" dirty="0"/>
              <a:t> die </a:t>
            </a:r>
            <a:r>
              <a:rPr lang="en-US" sz="1600" b="1" dirty="0"/>
              <a:t>Cluster </a:t>
            </a:r>
            <a:r>
              <a:rPr lang="en-US" sz="1600" b="1" dirty="0" err="1"/>
              <a:t>unklar</a:t>
            </a:r>
            <a:r>
              <a:rPr lang="en-US" sz="1600" b="1" dirty="0"/>
              <a:t> </a:t>
            </a:r>
            <a:r>
              <a:rPr lang="en-US" sz="1600" dirty="0" err="1"/>
              <a:t>sind</a:t>
            </a:r>
            <a:r>
              <a:rPr lang="en-US" sz="1600" dirty="0"/>
              <a:t>, </a:t>
            </a:r>
            <a:r>
              <a:rPr lang="en-US" sz="1600" dirty="0" err="1"/>
              <a:t>wie</a:t>
            </a:r>
            <a:r>
              <a:rPr lang="en-US" sz="1600" dirty="0"/>
              <a:t> </a:t>
            </a:r>
            <a:r>
              <a:rPr lang="en-US" sz="1600" dirty="0" err="1"/>
              <a:t>z.B</a:t>
            </a:r>
            <a:r>
              <a:rPr lang="en-US" sz="1600" dirty="0"/>
              <a:t>. </a:t>
            </a:r>
            <a:r>
              <a:rPr lang="en-US" sz="1600" dirty="0" err="1"/>
              <a:t>demographische</a:t>
            </a:r>
            <a:r>
              <a:rPr lang="en-US" sz="1600" dirty="0"/>
              <a:t> </a:t>
            </a:r>
            <a:r>
              <a:rPr lang="en-US" sz="1600" dirty="0" err="1"/>
              <a:t>Populationen</a:t>
            </a:r>
            <a:r>
              <a:rPr lang="en-US" sz="1600" dirty="0"/>
              <a:t>, </a:t>
            </a:r>
            <a:r>
              <a:rPr lang="en-US" sz="1600" dirty="0" err="1"/>
              <a:t>Marksegmentierung</a:t>
            </a:r>
            <a:r>
              <a:rPr lang="en-US" sz="1600" dirty="0"/>
              <a:t>, social media trends </a:t>
            </a:r>
            <a:r>
              <a:rPr lang="en-US" sz="1600" dirty="0" err="1"/>
              <a:t>oder</a:t>
            </a:r>
            <a:r>
              <a:rPr lang="en-US" sz="1600" dirty="0"/>
              <a:t> </a:t>
            </a:r>
            <a:r>
              <a:rPr lang="en-US" sz="1600" dirty="0" err="1"/>
              <a:t>Anomalie</a:t>
            </a:r>
            <a:r>
              <a:rPr lang="en-US" sz="1600" dirty="0"/>
              <a:t> detection</a:t>
            </a:r>
          </a:p>
          <a:p>
            <a:pPr fontAlgn="ctr"/>
            <a:r>
              <a:rPr lang="en-US" sz="1600" dirty="0"/>
              <a:t>In der </a:t>
            </a:r>
            <a:r>
              <a:rPr lang="en-US" sz="1600" dirty="0" err="1"/>
              <a:t>Trainingsphase</a:t>
            </a:r>
            <a:r>
              <a:rPr lang="en-US" sz="1600" dirty="0"/>
              <a:t> </a:t>
            </a:r>
            <a:r>
              <a:rPr lang="en-US" sz="1600" dirty="0" err="1"/>
              <a:t>werden</a:t>
            </a:r>
            <a:r>
              <a:rPr lang="en-US" sz="1600" dirty="0"/>
              <a:t> k </a:t>
            </a:r>
            <a:r>
              <a:rPr lang="en-US" sz="1600" dirty="0" err="1"/>
              <a:t>Observationen</a:t>
            </a:r>
            <a:r>
              <a:rPr lang="en-US" sz="1600" dirty="0"/>
              <a:t> </a:t>
            </a:r>
            <a:r>
              <a:rPr lang="en-US" sz="1600" dirty="0" err="1"/>
              <a:t>zufällig</a:t>
            </a:r>
            <a:r>
              <a:rPr lang="en-US" sz="1600" dirty="0"/>
              <a:t> </a:t>
            </a:r>
            <a:r>
              <a:rPr lang="en-US" sz="1600" dirty="0" err="1"/>
              <a:t>selektiert</a:t>
            </a:r>
            <a:r>
              <a:rPr lang="en-US" sz="1600" dirty="0"/>
              <a:t> (</a:t>
            </a:r>
            <a:r>
              <a:rPr lang="en-US" sz="1600" dirty="0" err="1"/>
              <a:t>sogenannte</a:t>
            </a:r>
            <a:r>
              <a:rPr lang="en-US" sz="1600" dirty="0"/>
              <a:t> Centroids). </a:t>
            </a:r>
            <a:r>
              <a:rPr lang="en-US" sz="1600" dirty="0" err="1"/>
              <a:t>Jeder</a:t>
            </a:r>
            <a:r>
              <a:rPr lang="en-US" sz="1600" dirty="0"/>
              <a:t> </a:t>
            </a:r>
            <a:r>
              <a:rPr lang="en-US" sz="1600" dirty="0" err="1"/>
              <a:t>Punkt</a:t>
            </a:r>
            <a:r>
              <a:rPr lang="en-US" sz="1600" dirty="0"/>
              <a:t> </a:t>
            </a:r>
            <a:r>
              <a:rPr lang="en-US" sz="1600" dirty="0" err="1"/>
              <a:t>im</a:t>
            </a:r>
            <a:r>
              <a:rPr lang="en-US" sz="1600" dirty="0"/>
              <a:t> </a:t>
            </a:r>
            <a:r>
              <a:rPr lang="en-US" sz="1600" dirty="0" err="1"/>
              <a:t>Vektorraum</a:t>
            </a:r>
            <a:r>
              <a:rPr lang="en-US" sz="1600" dirty="0"/>
              <a:t> </a:t>
            </a:r>
            <a:r>
              <a:rPr lang="en-US" sz="1600" dirty="0" err="1"/>
              <a:t>wird</a:t>
            </a:r>
            <a:r>
              <a:rPr lang="en-US" sz="1600" dirty="0"/>
              <a:t> </a:t>
            </a:r>
            <a:r>
              <a:rPr lang="en-US" sz="1600" dirty="0" err="1"/>
              <a:t>einem</a:t>
            </a:r>
            <a:r>
              <a:rPr lang="en-US" sz="1600" dirty="0"/>
              <a:t> Cluster </a:t>
            </a:r>
            <a:r>
              <a:rPr lang="en-US" sz="1600" dirty="0" err="1"/>
              <a:t>zugeordnet</a:t>
            </a:r>
            <a:r>
              <a:rPr lang="en-US" sz="1600" dirty="0"/>
              <a:t> </a:t>
            </a:r>
            <a:r>
              <a:rPr lang="en-US" sz="1600" dirty="0" err="1"/>
              <a:t>zugehörig</a:t>
            </a:r>
            <a:r>
              <a:rPr lang="en-US" sz="1600" dirty="0"/>
              <a:t> </a:t>
            </a:r>
            <a:r>
              <a:rPr lang="en-US" sz="1600" dirty="0" err="1"/>
              <a:t>zum</a:t>
            </a:r>
            <a:r>
              <a:rPr lang="en-US" sz="1600" dirty="0"/>
              <a:t> </a:t>
            </a:r>
            <a:r>
              <a:rPr lang="en-US" sz="1600" dirty="0" err="1"/>
              <a:t>nächsten</a:t>
            </a:r>
            <a:r>
              <a:rPr lang="en-US" sz="1600" dirty="0"/>
              <a:t> Centroid. </a:t>
            </a:r>
            <a:r>
              <a:rPr lang="en-US" sz="1600" dirty="0" err="1"/>
              <a:t>Nachdem</a:t>
            </a:r>
            <a:r>
              <a:rPr lang="en-US" sz="1600" dirty="0"/>
              <a:t> die Cluster </a:t>
            </a:r>
            <a:r>
              <a:rPr lang="en-US" sz="1600" dirty="0" err="1"/>
              <a:t>geformt</a:t>
            </a:r>
            <a:r>
              <a:rPr lang="en-US" sz="1600" dirty="0"/>
              <a:t> </a:t>
            </a:r>
            <a:r>
              <a:rPr lang="en-US" sz="1600" dirty="0" err="1"/>
              <a:t>wurde</a:t>
            </a:r>
            <a:r>
              <a:rPr lang="en-US" sz="1600" dirty="0"/>
              <a:t>, </a:t>
            </a:r>
            <a:r>
              <a:rPr lang="en-US" sz="1600" dirty="0" err="1"/>
              <a:t>werden</a:t>
            </a:r>
            <a:r>
              <a:rPr lang="en-US" sz="1600" dirty="0"/>
              <a:t> die </a:t>
            </a:r>
            <a:r>
              <a:rPr lang="en-US" sz="1600" dirty="0" err="1"/>
              <a:t>Centroide</a:t>
            </a:r>
            <a:r>
              <a:rPr lang="en-US" sz="1600" dirty="0"/>
              <a:t> </a:t>
            </a:r>
            <a:r>
              <a:rPr lang="en-US" sz="1600" dirty="0" err="1"/>
              <a:t>mit</a:t>
            </a:r>
            <a:r>
              <a:rPr lang="en-US" sz="1600" dirty="0"/>
              <a:t> </a:t>
            </a:r>
            <a:r>
              <a:rPr lang="en-US" sz="1600" dirty="0" err="1"/>
              <a:t>dem</a:t>
            </a:r>
            <a:r>
              <a:rPr lang="en-US" sz="1600" dirty="0"/>
              <a:t> </a:t>
            </a:r>
            <a:r>
              <a:rPr lang="en-US" sz="1600" dirty="0" err="1"/>
              <a:t>Mittelwert</a:t>
            </a:r>
            <a:r>
              <a:rPr lang="en-US" sz="1600" dirty="0"/>
              <a:t> </a:t>
            </a:r>
            <a:r>
              <a:rPr lang="en-US" sz="1600" dirty="0" err="1"/>
              <a:t>aller</a:t>
            </a:r>
            <a:r>
              <a:rPr lang="en-US" sz="1600" dirty="0"/>
              <a:t> </a:t>
            </a:r>
            <a:r>
              <a:rPr lang="en-US" sz="1600" dirty="0" err="1"/>
              <a:t>Clusterpunkte</a:t>
            </a:r>
            <a:r>
              <a:rPr lang="en-US" sz="1600" dirty="0"/>
              <a:t> </a:t>
            </a:r>
            <a:r>
              <a:rPr lang="en-US" sz="1600" dirty="0" err="1"/>
              <a:t>angepasst</a:t>
            </a:r>
            <a:r>
              <a:rPr lang="en-US" sz="1600" dirty="0"/>
              <a:t>. </a:t>
            </a:r>
            <a:r>
              <a:rPr lang="en-US" sz="1600" dirty="0" err="1"/>
              <a:t>Danach</a:t>
            </a:r>
            <a:r>
              <a:rPr lang="en-US" sz="1600" dirty="0"/>
              <a:t> </a:t>
            </a:r>
            <a:r>
              <a:rPr lang="en-US" sz="1600" dirty="0" err="1"/>
              <a:t>beginnt</a:t>
            </a:r>
            <a:r>
              <a:rPr lang="en-US" sz="1600" dirty="0"/>
              <a:t> die </a:t>
            </a:r>
            <a:r>
              <a:rPr lang="en-US" sz="1600" dirty="0" err="1"/>
              <a:t>Clusterzuordnung</a:t>
            </a:r>
            <a:r>
              <a:rPr lang="en-US" sz="1600" dirty="0"/>
              <a:t> </a:t>
            </a:r>
            <a:r>
              <a:rPr lang="en-US" sz="1600" dirty="0" err="1"/>
              <a:t>erneut</a:t>
            </a:r>
            <a:r>
              <a:rPr lang="en-US" sz="1600" dirty="0"/>
              <a:t> </a:t>
            </a:r>
            <a:r>
              <a:rPr lang="en-US" sz="1600" dirty="0" err="1"/>
              <a:t>usw</a:t>
            </a:r>
            <a:r>
              <a:rPr lang="en-US" sz="1600" dirty="0"/>
              <a:t>. Solange </a:t>
            </a:r>
            <a:r>
              <a:rPr lang="en-US" sz="1600" dirty="0" err="1"/>
              <a:t>bis</a:t>
            </a:r>
            <a:r>
              <a:rPr lang="en-US" sz="1600" dirty="0"/>
              <a:t> die </a:t>
            </a:r>
            <a:r>
              <a:rPr lang="en-US" sz="1600" dirty="0" err="1"/>
              <a:t>Centroide</a:t>
            </a:r>
            <a:r>
              <a:rPr lang="en-US" sz="1600" dirty="0"/>
              <a:t> </a:t>
            </a:r>
            <a:r>
              <a:rPr lang="en-US" sz="1600" dirty="0" err="1"/>
              <a:t>mit</a:t>
            </a:r>
            <a:r>
              <a:rPr lang="en-US" sz="1600" dirty="0"/>
              <a:t> den </a:t>
            </a:r>
            <a:r>
              <a:rPr lang="en-US" sz="1600" dirty="0" err="1"/>
              <a:t>Mittelwerten</a:t>
            </a:r>
            <a:r>
              <a:rPr lang="en-US" sz="1600" dirty="0"/>
              <a:t> </a:t>
            </a:r>
            <a:r>
              <a:rPr lang="en-US" sz="1600" dirty="0" err="1"/>
              <a:t>übereinstimmen</a:t>
            </a:r>
            <a:endParaRPr lang="de-DE" sz="1600" dirty="0"/>
          </a:p>
          <a:p>
            <a:endParaRPr lang="de-DE" sz="800" dirty="0"/>
          </a:p>
        </p:txBody>
      </p:sp>
      <p:sp>
        <p:nvSpPr>
          <p:cNvPr id="10" name="Textfeld 9"/>
          <p:cNvSpPr txBox="1"/>
          <p:nvPr/>
        </p:nvSpPr>
        <p:spPr>
          <a:xfrm>
            <a:off x="673620" y="1184223"/>
            <a:ext cx="3898380" cy="369332"/>
          </a:xfrm>
          <a:prstGeom prst="rect">
            <a:avLst/>
          </a:prstGeom>
          <a:solidFill>
            <a:schemeClr val="accent1">
              <a:lumMod val="40000"/>
              <a:lumOff val="60000"/>
            </a:schemeClr>
          </a:solidFill>
        </p:spPr>
        <p:txBody>
          <a:bodyPr wrap="square" rtlCol="0">
            <a:spAutoFit/>
          </a:bodyPr>
          <a:lstStyle/>
          <a:p>
            <a:pPr algn="ctr"/>
            <a:r>
              <a:rPr lang="de-DE" dirty="0"/>
              <a:t>KNN</a:t>
            </a:r>
          </a:p>
        </p:txBody>
      </p:sp>
      <p:sp>
        <p:nvSpPr>
          <p:cNvPr id="11" name="Textfeld 10"/>
          <p:cNvSpPr txBox="1"/>
          <p:nvPr/>
        </p:nvSpPr>
        <p:spPr>
          <a:xfrm>
            <a:off x="4629150" y="1178801"/>
            <a:ext cx="3898380" cy="369332"/>
          </a:xfrm>
          <a:prstGeom prst="rect">
            <a:avLst/>
          </a:prstGeom>
          <a:solidFill>
            <a:schemeClr val="accent2">
              <a:lumMod val="60000"/>
              <a:lumOff val="40000"/>
            </a:schemeClr>
          </a:solidFill>
        </p:spPr>
        <p:txBody>
          <a:bodyPr wrap="square" rtlCol="0">
            <a:spAutoFit/>
          </a:bodyPr>
          <a:lstStyle/>
          <a:p>
            <a:pPr algn="ctr"/>
            <a:r>
              <a:rPr lang="de-DE" dirty="0" err="1"/>
              <a:t>Kmeans</a:t>
            </a:r>
            <a:endParaRPr lang="de-DE" dirty="0"/>
          </a:p>
        </p:txBody>
      </p:sp>
      <p:sp>
        <p:nvSpPr>
          <p:cNvPr id="3" name="Datumsplatzhalter 2">
            <a:extLst>
              <a:ext uri="{FF2B5EF4-FFF2-40B4-BE49-F238E27FC236}">
                <a16:creationId xmlns:a16="http://schemas.microsoft.com/office/drawing/2014/main" id="{5979C412-9FFF-4365-AE9B-5A9AE3FD68BD}"/>
              </a:ext>
            </a:extLst>
          </p:cNvPr>
          <p:cNvSpPr>
            <a:spLocks noGrp="1"/>
          </p:cNvSpPr>
          <p:nvPr>
            <p:ph type="dt" sz="half" idx="10"/>
          </p:nvPr>
        </p:nvSpPr>
        <p:spPr/>
        <p:txBody>
          <a:bodyPr/>
          <a:lstStyle/>
          <a:p>
            <a:r>
              <a:rPr lang="de-DE"/>
              <a:t>16.10.2018</a:t>
            </a:r>
            <a:endParaRPr lang="de-DE" dirty="0"/>
          </a:p>
        </p:txBody>
      </p:sp>
      <p:sp>
        <p:nvSpPr>
          <p:cNvPr id="5" name="Fußzeilenplatzhalter 4">
            <a:extLst>
              <a:ext uri="{FF2B5EF4-FFF2-40B4-BE49-F238E27FC236}">
                <a16:creationId xmlns:a16="http://schemas.microsoft.com/office/drawing/2014/main" id="{FA23955D-7281-44F7-BE99-95C99DAED48E}"/>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6" name="Foliennummernplatzhalter 5">
            <a:extLst>
              <a:ext uri="{FF2B5EF4-FFF2-40B4-BE49-F238E27FC236}">
                <a16:creationId xmlns:a16="http://schemas.microsoft.com/office/drawing/2014/main" id="{FEB0CFC8-1BFA-4CD9-9532-7C0D41E5BA57}"/>
              </a:ext>
            </a:extLst>
          </p:cNvPr>
          <p:cNvSpPr>
            <a:spLocks noGrp="1"/>
          </p:cNvSpPr>
          <p:nvPr>
            <p:ph type="sldNum" sz="quarter" idx="12"/>
          </p:nvPr>
        </p:nvSpPr>
        <p:spPr/>
        <p:txBody>
          <a:bodyPr/>
          <a:lstStyle/>
          <a:p>
            <a:fld id="{DB8E1856-5B1A-4332-8C1F-5B6ADBCED127}" type="slidenum">
              <a:rPr lang="de-DE" smtClean="0"/>
              <a:t>22</a:t>
            </a:fld>
            <a:endParaRPr lang="de-DE" dirty="0"/>
          </a:p>
        </p:txBody>
      </p:sp>
    </p:spTree>
    <p:extLst>
      <p:ext uri="{BB962C8B-B14F-4D97-AF65-F5344CB8AC3E}">
        <p14:creationId xmlns:p14="http://schemas.microsoft.com/office/powerpoint/2010/main" val="41369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6646" y="365127"/>
            <a:ext cx="6988703" cy="674402"/>
          </a:xfrm>
        </p:spPr>
        <p:txBody>
          <a:bodyPr>
            <a:normAutofit/>
          </a:bodyPr>
          <a:lstStyle/>
          <a:p>
            <a:r>
              <a:rPr lang="de-DE" dirty="0"/>
              <a:t>Lernziele</a:t>
            </a:r>
          </a:p>
        </p:txBody>
      </p:sp>
      <p:sp>
        <p:nvSpPr>
          <p:cNvPr id="3" name="Inhaltsplatzhalter 2"/>
          <p:cNvSpPr>
            <a:spLocks noGrp="1"/>
          </p:cNvSpPr>
          <p:nvPr>
            <p:ph idx="1"/>
          </p:nvPr>
        </p:nvSpPr>
        <p:spPr>
          <a:xfrm>
            <a:off x="628649" y="1811933"/>
            <a:ext cx="8037555" cy="3491587"/>
          </a:xfrm>
        </p:spPr>
        <p:txBody>
          <a:bodyPr>
            <a:normAutofit/>
          </a:bodyPr>
          <a:lstStyle/>
          <a:p>
            <a:pPr marL="361950" indent="-361950">
              <a:spcBef>
                <a:spcPts val="1200"/>
              </a:spcBef>
              <a:buClr>
                <a:srgbClr val="00B050"/>
              </a:buClr>
              <a:buSzPct val="123000"/>
              <a:buFont typeface="Wingdings" panose="05000000000000000000" pitchFamily="2" charset="2"/>
              <a:buChar char="ü"/>
            </a:pPr>
            <a:r>
              <a:rPr lang="de-DE" dirty="0"/>
              <a:t>Sie haben das </a:t>
            </a:r>
            <a:r>
              <a:rPr lang="de-DE" b="1" dirty="0"/>
              <a:t>Konzept einer </a:t>
            </a:r>
            <a:r>
              <a:rPr lang="de-DE" b="1" dirty="0" err="1"/>
              <a:t>Recommendation</a:t>
            </a:r>
            <a:r>
              <a:rPr lang="de-DE" b="1" dirty="0"/>
              <a:t> Engine verstanden </a:t>
            </a:r>
            <a:r>
              <a:rPr lang="de-DE" dirty="0"/>
              <a:t>und können es anhand von Beispielen erklären.</a:t>
            </a:r>
          </a:p>
          <a:p>
            <a:pPr marL="361950" indent="-361950">
              <a:spcBef>
                <a:spcPts val="1200"/>
              </a:spcBef>
              <a:buClr>
                <a:srgbClr val="00B050"/>
              </a:buClr>
              <a:buSzPct val="123000"/>
              <a:buFont typeface="Wingdings" panose="05000000000000000000" pitchFamily="2" charset="2"/>
              <a:buChar char="ü"/>
            </a:pPr>
            <a:r>
              <a:rPr lang="de-DE" dirty="0"/>
              <a:t>Sie können den </a:t>
            </a:r>
            <a:r>
              <a:rPr lang="de-DE" b="1" dirty="0"/>
              <a:t>Unterschied zwischen inhaltsbasierten Systemen und kollaborativen Filtern </a:t>
            </a:r>
            <a:r>
              <a:rPr lang="de-DE" dirty="0"/>
              <a:t>erläutern.</a:t>
            </a:r>
          </a:p>
          <a:p>
            <a:pPr marL="361950" indent="-361950">
              <a:spcBef>
                <a:spcPts val="1200"/>
              </a:spcBef>
              <a:buClr>
                <a:srgbClr val="00B050"/>
              </a:buClr>
              <a:buSzPct val="123000"/>
              <a:buFont typeface="Wingdings" panose="05000000000000000000" pitchFamily="2" charset="2"/>
              <a:buChar char="ü"/>
            </a:pPr>
            <a:r>
              <a:rPr lang="de-DE" dirty="0"/>
              <a:t>Sie können </a:t>
            </a:r>
            <a:r>
              <a:rPr lang="de-DE" b="1" dirty="0"/>
              <a:t>bekannte Probleme </a:t>
            </a:r>
            <a:r>
              <a:rPr lang="de-DE" dirty="0"/>
              <a:t>nennen, die </a:t>
            </a:r>
            <a:r>
              <a:rPr lang="de-DE" b="1" dirty="0"/>
              <a:t>bei </a:t>
            </a:r>
            <a:r>
              <a:rPr lang="de-DE" b="1" dirty="0" err="1"/>
              <a:t>Recommendation</a:t>
            </a:r>
            <a:r>
              <a:rPr lang="de-DE" b="1" dirty="0"/>
              <a:t> </a:t>
            </a:r>
            <a:r>
              <a:rPr lang="de-DE" b="1" dirty="0" err="1"/>
              <a:t>Engines</a:t>
            </a:r>
            <a:r>
              <a:rPr lang="de-DE" dirty="0"/>
              <a:t> auftreten.</a:t>
            </a:r>
          </a:p>
          <a:p>
            <a:pPr marL="361950" indent="-361950">
              <a:spcBef>
                <a:spcPts val="1200"/>
              </a:spcBef>
              <a:buClr>
                <a:srgbClr val="00B050"/>
              </a:buClr>
              <a:buSzPct val="123000"/>
              <a:buFont typeface="Wingdings" panose="05000000000000000000" pitchFamily="2" charset="2"/>
              <a:buChar char="ü"/>
            </a:pPr>
            <a:r>
              <a:rPr lang="de-DE" dirty="0"/>
              <a:t>Sie können </a:t>
            </a:r>
            <a:r>
              <a:rPr lang="de-DE" b="1" dirty="0"/>
              <a:t>Beispiele für Distanzmaße </a:t>
            </a:r>
            <a:r>
              <a:rPr lang="de-DE" dirty="0"/>
              <a:t>aufzählen und diese kurz erklären.</a:t>
            </a:r>
          </a:p>
          <a:p>
            <a:pPr marL="361950" indent="-361950">
              <a:spcBef>
                <a:spcPts val="1200"/>
              </a:spcBef>
              <a:buClr>
                <a:srgbClr val="00B050"/>
              </a:buClr>
              <a:buSzPct val="123000"/>
              <a:buFont typeface="Wingdings" panose="05000000000000000000" pitchFamily="2" charset="2"/>
              <a:buChar char="ü"/>
            </a:pPr>
            <a:r>
              <a:rPr lang="de-DE" dirty="0"/>
              <a:t>Sie kennen </a:t>
            </a:r>
            <a:r>
              <a:rPr lang="de-DE" b="1" dirty="0"/>
              <a:t>Beispiele für Gruppierungsmethoden</a:t>
            </a:r>
            <a:r>
              <a:rPr lang="de-DE" dirty="0"/>
              <a:t>.</a:t>
            </a:r>
          </a:p>
        </p:txBody>
      </p:sp>
      <p:pic>
        <p:nvPicPr>
          <p:cNvPr id="4" name="Grafik 3">
            <a:extLst>
              <a:ext uri="{FF2B5EF4-FFF2-40B4-BE49-F238E27FC236}">
                <a16:creationId xmlns:a16="http://schemas.microsoft.com/office/drawing/2014/main" id="{230F900E-C3CF-4845-849A-54924F5C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09" y="163958"/>
            <a:ext cx="1245638" cy="1245638"/>
          </a:xfrm>
          <a:prstGeom prst="rect">
            <a:avLst/>
          </a:prstGeom>
        </p:spPr>
      </p:pic>
      <p:sp>
        <p:nvSpPr>
          <p:cNvPr id="5" name="Datumsplatzhalter 4">
            <a:extLst>
              <a:ext uri="{FF2B5EF4-FFF2-40B4-BE49-F238E27FC236}">
                <a16:creationId xmlns:a16="http://schemas.microsoft.com/office/drawing/2014/main" id="{C907801F-2064-40C6-A5DA-3D31BE4585D6}"/>
              </a:ext>
            </a:extLst>
          </p:cNvPr>
          <p:cNvSpPr>
            <a:spLocks noGrp="1"/>
          </p:cNvSpPr>
          <p:nvPr>
            <p:ph type="dt" sz="half" idx="10"/>
          </p:nvPr>
        </p:nvSpPr>
        <p:spPr/>
        <p:txBody>
          <a:bodyPr/>
          <a:lstStyle/>
          <a:p>
            <a:r>
              <a:rPr lang="de-DE"/>
              <a:t>16.10.2018</a:t>
            </a:r>
            <a:endParaRPr lang="de-DE" dirty="0"/>
          </a:p>
        </p:txBody>
      </p:sp>
      <p:sp>
        <p:nvSpPr>
          <p:cNvPr id="6" name="Fußzeilenplatzhalter 5">
            <a:extLst>
              <a:ext uri="{FF2B5EF4-FFF2-40B4-BE49-F238E27FC236}">
                <a16:creationId xmlns:a16="http://schemas.microsoft.com/office/drawing/2014/main" id="{6A18A039-FBF7-4A46-9E4D-01C8FB6D9685}"/>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7" name="Foliennummernplatzhalter 6">
            <a:extLst>
              <a:ext uri="{FF2B5EF4-FFF2-40B4-BE49-F238E27FC236}">
                <a16:creationId xmlns:a16="http://schemas.microsoft.com/office/drawing/2014/main" id="{D1634E1E-112F-4E27-9F16-E332C9C028F4}"/>
              </a:ext>
            </a:extLst>
          </p:cNvPr>
          <p:cNvSpPr>
            <a:spLocks noGrp="1"/>
          </p:cNvSpPr>
          <p:nvPr>
            <p:ph type="sldNum" sz="quarter" idx="12"/>
          </p:nvPr>
        </p:nvSpPr>
        <p:spPr/>
        <p:txBody>
          <a:bodyPr/>
          <a:lstStyle/>
          <a:p>
            <a:fld id="{DB8E1856-5B1A-4332-8C1F-5B6ADBCED127}" type="slidenum">
              <a:rPr lang="de-DE" smtClean="0"/>
              <a:t>3</a:t>
            </a:fld>
            <a:endParaRPr lang="de-DE" dirty="0"/>
          </a:p>
        </p:txBody>
      </p:sp>
    </p:spTree>
    <p:extLst>
      <p:ext uri="{BB962C8B-B14F-4D97-AF65-F5344CB8AC3E}">
        <p14:creationId xmlns:p14="http://schemas.microsoft.com/office/powerpoint/2010/main" val="345571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Woher weiß Netflix eigentlich was ich schauen möchte?</a:t>
            </a:r>
          </a:p>
        </p:txBody>
      </p:sp>
      <p:sp>
        <p:nvSpPr>
          <p:cNvPr id="3" name="Inhaltsplatzhalter 2"/>
          <p:cNvSpPr>
            <a:spLocks noGrp="1"/>
          </p:cNvSpPr>
          <p:nvPr>
            <p:ph idx="1"/>
          </p:nvPr>
        </p:nvSpPr>
        <p:spPr>
          <a:xfrm>
            <a:off x="5751871" y="1253331"/>
            <a:ext cx="2763479" cy="756444"/>
          </a:xfrm>
        </p:spPr>
        <p:txBody>
          <a:bodyPr>
            <a:normAutofit/>
          </a:bodyPr>
          <a:lstStyle/>
          <a:p>
            <a:r>
              <a:rPr lang="de-DE" dirty="0"/>
              <a:t>Oder Amazon was ich kaufen möchte?</a:t>
            </a:r>
          </a:p>
        </p:txBody>
      </p:sp>
      <p:pic>
        <p:nvPicPr>
          <p:cNvPr id="4" name="Grafik 3"/>
          <p:cNvPicPr>
            <a:picLocks noChangeAspect="1"/>
          </p:cNvPicPr>
          <p:nvPr/>
        </p:nvPicPr>
        <p:blipFill rotWithShape="1">
          <a:blip r:embed="rId2"/>
          <a:srcRect l="1114" t="2893" r="1056" b="4084"/>
          <a:stretch/>
        </p:blipFill>
        <p:spPr>
          <a:xfrm>
            <a:off x="690563" y="1257301"/>
            <a:ext cx="4710112" cy="1614488"/>
          </a:xfrm>
          <a:prstGeom prst="rect">
            <a:avLst/>
          </a:prstGeom>
        </p:spPr>
      </p:pic>
      <p:pic>
        <p:nvPicPr>
          <p:cNvPr id="7" name="Grafik 6">
            <a:extLst>
              <a:ext uri="{FF2B5EF4-FFF2-40B4-BE49-F238E27FC236}">
                <a16:creationId xmlns:a16="http://schemas.microsoft.com/office/drawing/2014/main" id="{594C5729-94E8-4C81-9A74-7F37A57E8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45" y="2982097"/>
            <a:ext cx="5005900" cy="3003540"/>
          </a:xfrm>
          <a:prstGeom prst="rect">
            <a:avLst/>
          </a:prstGeom>
        </p:spPr>
      </p:pic>
      <p:sp>
        <p:nvSpPr>
          <p:cNvPr id="8" name="Rechteck 7">
            <a:extLst>
              <a:ext uri="{FF2B5EF4-FFF2-40B4-BE49-F238E27FC236}">
                <a16:creationId xmlns:a16="http://schemas.microsoft.com/office/drawing/2014/main" id="{5EF6201B-BF4B-4B66-A7D8-419A22F3EE55}"/>
              </a:ext>
            </a:extLst>
          </p:cNvPr>
          <p:cNvSpPr/>
          <p:nvPr/>
        </p:nvSpPr>
        <p:spPr>
          <a:xfrm>
            <a:off x="4806462" y="6212935"/>
            <a:ext cx="4442469" cy="338554"/>
          </a:xfrm>
          <a:prstGeom prst="rect">
            <a:avLst/>
          </a:prstGeom>
        </p:spPr>
        <p:txBody>
          <a:bodyPr wrap="square">
            <a:spAutoFit/>
          </a:bodyPr>
          <a:lstStyle/>
          <a:p>
            <a:r>
              <a:rPr lang="en-US" sz="800" i="1" baseline="30000" dirty="0"/>
              <a:t>1 </a:t>
            </a:r>
            <a:r>
              <a:rPr lang="en-US" sz="800" i="1" dirty="0"/>
              <a:t>Andreas </a:t>
            </a:r>
            <a:r>
              <a:rPr lang="en-US" sz="800" i="1" dirty="0" err="1"/>
              <a:t>Töscher</a:t>
            </a:r>
            <a:r>
              <a:rPr lang="en-US" sz="800" i="1" dirty="0"/>
              <a:t> &amp; Michael </a:t>
            </a:r>
            <a:r>
              <a:rPr lang="en-US" sz="800" i="1" dirty="0" err="1"/>
              <a:t>Jahrer</a:t>
            </a:r>
            <a:r>
              <a:rPr lang="en-US" sz="800" i="1" dirty="0"/>
              <a:t> (2009-09-21). </a:t>
            </a:r>
            <a:r>
              <a:rPr lang="en-US" sz="800" i="1" dirty="0">
                <a:hlinkClick r:id="rId4"/>
              </a:rPr>
              <a:t>"The </a:t>
            </a:r>
            <a:r>
              <a:rPr lang="en-US" sz="800" i="1" dirty="0" err="1">
                <a:hlinkClick r:id="rId4"/>
              </a:rPr>
              <a:t>BigChaos</a:t>
            </a:r>
            <a:r>
              <a:rPr lang="en-US" sz="800" i="1" dirty="0">
                <a:hlinkClick r:id="rId4"/>
              </a:rPr>
              <a:t> Solution to the Netflix Grand Prize“</a:t>
            </a:r>
            <a:endParaRPr lang="en-US" sz="800" i="1" dirty="0"/>
          </a:p>
          <a:p>
            <a:r>
              <a:rPr lang="en-US" sz="800" i="1" dirty="0"/>
              <a:t>Und R. Bell; Y. </a:t>
            </a:r>
            <a:r>
              <a:rPr lang="en-US" sz="800" i="1" dirty="0" err="1"/>
              <a:t>Koren</a:t>
            </a:r>
            <a:r>
              <a:rPr lang="en-US" sz="800" i="1" dirty="0"/>
              <a:t>; C. </a:t>
            </a:r>
            <a:r>
              <a:rPr lang="en-US" sz="800" i="1" dirty="0" err="1"/>
              <a:t>Volinsky</a:t>
            </a:r>
            <a:r>
              <a:rPr lang="en-US" sz="800" i="1" dirty="0"/>
              <a:t> (2007). </a:t>
            </a:r>
            <a:r>
              <a:rPr lang="en-US" sz="800" i="1" dirty="0">
                <a:hlinkClick r:id="rId5"/>
              </a:rPr>
              <a:t>"The </a:t>
            </a:r>
            <a:r>
              <a:rPr lang="en-US" sz="800" i="1" dirty="0" err="1">
                <a:hlinkClick r:id="rId5"/>
              </a:rPr>
              <a:t>BellKor</a:t>
            </a:r>
            <a:r>
              <a:rPr lang="en-US" sz="800" i="1" dirty="0">
                <a:hlinkClick r:id="rId5"/>
              </a:rPr>
              <a:t> solution to the Netflix Prize"</a:t>
            </a:r>
            <a:r>
              <a:rPr lang="en-US" sz="800" i="1" dirty="0"/>
              <a:t> . </a:t>
            </a:r>
            <a:endParaRPr lang="de-DE" dirty="0"/>
          </a:p>
        </p:txBody>
      </p:sp>
      <p:sp>
        <p:nvSpPr>
          <p:cNvPr id="9" name="Inhaltsplatzhalter 2">
            <a:extLst>
              <a:ext uri="{FF2B5EF4-FFF2-40B4-BE49-F238E27FC236}">
                <a16:creationId xmlns:a16="http://schemas.microsoft.com/office/drawing/2014/main" id="{E05E9E2C-48F6-4177-8F34-3CBD83293A76}"/>
              </a:ext>
            </a:extLst>
          </p:cNvPr>
          <p:cNvSpPr txBox="1">
            <a:spLocks/>
          </p:cNvSpPr>
          <p:nvPr/>
        </p:nvSpPr>
        <p:spPr>
          <a:xfrm>
            <a:off x="5751871" y="2800835"/>
            <a:ext cx="2763479" cy="3471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t>Netflix Prize </a:t>
            </a:r>
            <a:r>
              <a:rPr lang="de-DE" dirty="0"/>
              <a:t>(2006)</a:t>
            </a:r>
            <a:br>
              <a:rPr lang="de-DE" dirty="0"/>
            </a:br>
            <a:r>
              <a:rPr lang="de-DE" dirty="0"/>
              <a:t>Wettbewerb mit 1M $ dotiert</a:t>
            </a:r>
          </a:p>
          <a:p>
            <a:r>
              <a:rPr lang="de-DE" dirty="0"/>
              <a:t>Siegerlösung 2009 von „</a:t>
            </a:r>
            <a:r>
              <a:rPr lang="de-DE" dirty="0" err="1"/>
              <a:t>BellKor's</a:t>
            </a:r>
            <a:r>
              <a:rPr lang="de-DE" dirty="0"/>
              <a:t> </a:t>
            </a:r>
            <a:r>
              <a:rPr lang="de-DE" dirty="0" err="1"/>
              <a:t>Pragmatic</a:t>
            </a:r>
            <a:r>
              <a:rPr lang="de-DE" dirty="0"/>
              <a:t> Chaos“</a:t>
            </a:r>
            <a:r>
              <a:rPr lang="de-DE" baseline="30000" dirty="0"/>
              <a:t>1 </a:t>
            </a:r>
            <a:r>
              <a:rPr lang="de-DE" dirty="0"/>
              <a:t> Team</a:t>
            </a:r>
          </a:p>
          <a:p>
            <a:r>
              <a:rPr lang="de-DE" dirty="0"/>
              <a:t>Das Geschäftsmodell beruht dabei auf sogenannten </a:t>
            </a:r>
            <a:r>
              <a:rPr lang="de-DE" b="1" dirty="0" err="1"/>
              <a:t>Recommendation</a:t>
            </a:r>
            <a:r>
              <a:rPr lang="de-DE" b="1" dirty="0"/>
              <a:t> </a:t>
            </a:r>
            <a:r>
              <a:rPr lang="de-DE" b="1" dirty="0" err="1"/>
              <a:t>Engines</a:t>
            </a:r>
            <a:endParaRPr lang="de-DE" b="1" dirty="0"/>
          </a:p>
        </p:txBody>
      </p:sp>
      <p:sp>
        <p:nvSpPr>
          <p:cNvPr id="5" name="Datumsplatzhalter 4">
            <a:extLst>
              <a:ext uri="{FF2B5EF4-FFF2-40B4-BE49-F238E27FC236}">
                <a16:creationId xmlns:a16="http://schemas.microsoft.com/office/drawing/2014/main" id="{91CA91AB-A15B-4B14-9CE9-9AD9CEC7D1CF}"/>
              </a:ext>
            </a:extLst>
          </p:cNvPr>
          <p:cNvSpPr>
            <a:spLocks noGrp="1"/>
          </p:cNvSpPr>
          <p:nvPr>
            <p:ph type="dt" sz="half" idx="10"/>
          </p:nvPr>
        </p:nvSpPr>
        <p:spPr/>
        <p:txBody>
          <a:bodyPr/>
          <a:lstStyle/>
          <a:p>
            <a:r>
              <a:rPr lang="de-DE"/>
              <a:t>16.10.2018</a:t>
            </a:r>
            <a:endParaRPr lang="de-DE" dirty="0"/>
          </a:p>
        </p:txBody>
      </p:sp>
      <p:sp>
        <p:nvSpPr>
          <p:cNvPr id="6" name="Fußzeilenplatzhalter 5">
            <a:extLst>
              <a:ext uri="{FF2B5EF4-FFF2-40B4-BE49-F238E27FC236}">
                <a16:creationId xmlns:a16="http://schemas.microsoft.com/office/drawing/2014/main" id="{2742F0CD-8D47-4FA2-B2FB-4DF287E81CB4}"/>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10" name="Foliennummernplatzhalter 9">
            <a:extLst>
              <a:ext uri="{FF2B5EF4-FFF2-40B4-BE49-F238E27FC236}">
                <a16:creationId xmlns:a16="http://schemas.microsoft.com/office/drawing/2014/main" id="{78AF6F52-CBFA-4133-89DC-C3B6B12B0D29}"/>
              </a:ext>
            </a:extLst>
          </p:cNvPr>
          <p:cNvSpPr>
            <a:spLocks noGrp="1"/>
          </p:cNvSpPr>
          <p:nvPr>
            <p:ph type="sldNum" sz="quarter" idx="12"/>
          </p:nvPr>
        </p:nvSpPr>
        <p:spPr/>
        <p:txBody>
          <a:bodyPr/>
          <a:lstStyle/>
          <a:p>
            <a:fld id="{DB8E1856-5B1A-4332-8C1F-5B6ADBCED127}" type="slidenum">
              <a:rPr lang="de-DE" smtClean="0"/>
              <a:t>4</a:t>
            </a:fld>
            <a:endParaRPr lang="de-DE" dirty="0"/>
          </a:p>
        </p:txBody>
      </p:sp>
    </p:spTree>
    <p:extLst>
      <p:ext uri="{BB962C8B-B14F-4D97-AF65-F5344CB8AC3E}">
        <p14:creationId xmlns:p14="http://schemas.microsoft.com/office/powerpoint/2010/main" val="2152012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5171606" y="4474564"/>
            <a:ext cx="3777521" cy="13865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a:bodyPr>
          <a:lstStyle/>
          <a:p>
            <a:r>
              <a:rPr lang="de-DE" dirty="0"/>
              <a:t>Was ist eine </a:t>
            </a:r>
            <a:r>
              <a:rPr lang="de-DE" dirty="0" err="1"/>
              <a:t>Recommendation</a:t>
            </a:r>
            <a:r>
              <a:rPr lang="de-DE" dirty="0"/>
              <a:t> Engine?</a:t>
            </a:r>
          </a:p>
        </p:txBody>
      </p:sp>
      <p:sp>
        <p:nvSpPr>
          <p:cNvPr id="4" name="Rechteck 3"/>
          <p:cNvSpPr/>
          <p:nvPr/>
        </p:nvSpPr>
        <p:spPr>
          <a:xfrm>
            <a:off x="503966" y="1211651"/>
            <a:ext cx="4603783" cy="5016758"/>
          </a:xfrm>
          <a:prstGeom prst="rect">
            <a:avLst/>
          </a:prstGeom>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solidFill>
                  <a:srgbClr val="000000"/>
                </a:solidFill>
              </a:rPr>
              <a:t>“</a:t>
            </a:r>
            <a:r>
              <a:rPr lang="de-DE" sz="2000" b="1" dirty="0">
                <a:solidFill>
                  <a:srgbClr val="000000"/>
                </a:solidFill>
              </a:rPr>
              <a:t>Empfehlungsdienste</a:t>
            </a:r>
            <a:r>
              <a:rPr lang="en-US" sz="2000" b="1" dirty="0">
                <a:solidFill>
                  <a:srgbClr val="000000"/>
                </a:solidFill>
              </a:rPr>
              <a:t>” </a:t>
            </a:r>
            <a:r>
              <a:rPr lang="de-DE" sz="2000" b="1" dirty="0">
                <a:solidFill>
                  <a:srgbClr val="000000"/>
                </a:solidFill>
              </a:rPr>
              <a:t>als spezielle Filter, die dem Kunden helfen für ihn relevante Inhalte aus großen Datenmengen zu finden</a:t>
            </a:r>
            <a:br>
              <a:rPr lang="de-DE" sz="2000" b="1" dirty="0">
                <a:solidFill>
                  <a:srgbClr val="000000"/>
                </a:solidFill>
                <a:latin typeface="Calibri-Bold"/>
              </a:rPr>
            </a:br>
            <a:r>
              <a:rPr lang="de-DE" sz="2000" dirty="0">
                <a:solidFill>
                  <a:srgbClr val="000000"/>
                </a:solidFill>
                <a:latin typeface="Calibri" panose="020F0502020204030204" pitchFamily="34" charset="0"/>
              </a:rPr>
              <a:t>z.B. Wie findet man interessante Songs aus aller Musik der Welt?</a:t>
            </a:r>
          </a:p>
          <a:p>
            <a:pPr marL="285750" indent="-285750">
              <a:spcBef>
                <a:spcPts val="600"/>
              </a:spcBef>
              <a:buFont typeface="Arial" panose="020B0604020202020204" pitchFamily="34" charset="0"/>
              <a:buChar char="•"/>
            </a:pPr>
            <a:r>
              <a:rPr lang="de-DE" sz="2000" dirty="0" err="1">
                <a:solidFill>
                  <a:srgbClr val="000000"/>
                </a:solidFill>
              </a:rPr>
              <a:t>Recommender</a:t>
            </a:r>
            <a:r>
              <a:rPr lang="de-DE" sz="2000" dirty="0">
                <a:solidFill>
                  <a:srgbClr val="000000"/>
                </a:solidFill>
              </a:rPr>
              <a:t> benutzen Präferenzen um Vorhersagen zu treffen</a:t>
            </a:r>
          </a:p>
          <a:p>
            <a:pPr marL="536575" lvl="1" indent="-268288">
              <a:spcBef>
                <a:spcPts val="600"/>
              </a:spcBef>
              <a:buFont typeface="Arial" panose="020B0604020202020204" pitchFamily="34" charset="0"/>
              <a:buChar char="•"/>
            </a:pPr>
            <a:r>
              <a:rPr lang="de-DE" sz="2000" dirty="0">
                <a:solidFill>
                  <a:srgbClr val="000000"/>
                </a:solidFill>
                <a:latin typeface="Calibri" panose="020F0502020204030204" pitchFamily="34" charset="0"/>
              </a:rPr>
              <a:t>Input ist das Feedback über gefallen oder nicht gefallen </a:t>
            </a:r>
            <a:br>
              <a:rPr lang="de-DE" sz="2000" dirty="0">
                <a:solidFill>
                  <a:srgbClr val="000000"/>
                </a:solidFill>
                <a:latin typeface="Calibri" panose="020F0502020204030204" pitchFamily="34" charset="0"/>
              </a:rPr>
            </a:br>
            <a:r>
              <a:rPr lang="de-DE" sz="2000" b="1" dirty="0">
                <a:solidFill>
                  <a:srgbClr val="000000"/>
                </a:solidFill>
                <a:latin typeface="Calibri" panose="020F0502020204030204" pitchFamily="34" charset="0"/>
              </a:rPr>
              <a:t>Explizit</a:t>
            </a:r>
            <a:r>
              <a:rPr lang="de-DE" sz="2000" dirty="0">
                <a:solidFill>
                  <a:srgbClr val="000000"/>
                </a:solidFill>
                <a:latin typeface="Calibri" panose="020F0502020204030204" pitchFamily="34" charset="0"/>
              </a:rPr>
              <a:t>: z.B. Sterne oder Daumen</a:t>
            </a:r>
            <a:br>
              <a:rPr lang="de-DE" sz="2000" dirty="0">
                <a:solidFill>
                  <a:srgbClr val="000000"/>
                </a:solidFill>
                <a:latin typeface="Calibri" panose="020F0502020204030204" pitchFamily="34" charset="0"/>
              </a:rPr>
            </a:br>
            <a:r>
              <a:rPr lang="de-DE" sz="2000" b="1" dirty="0">
                <a:solidFill>
                  <a:srgbClr val="000000"/>
                </a:solidFill>
                <a:latin typeface="Calibri" panose="020F0502020204030204" pitchFamily="34" charset="0"/>
              </a:rPr>
              <a:t>Implizit</a:t>
            </a:r>
            <a:r>
              <a:rPr lang="de-DE" sz="2000" dirty="0">
                <a:solidFill>
                  <a:srgbClr val="000000"/>
                </a:solidFill>
                <a:latin typeface="Calibri" panose="020F0502020204030204" pitchFamily="34" charset="0"/>
              </a:rPr>
              <a:t>: z.B. Anzahl gehörter Songs</a:t>
            </a:r>
          </a:p>
          <a:p>
            <a:pPr marL="536575" lvl="1" indent="-268288">
              <a:spcBef>
                <a:spcPts val="600"/>
              </a:spcBef>
              <a:spcAft>
                <a:spcPts val="600"/>
              </a:spcAft>
              <a:buFont typeface="Arial" panose="020B0604020202020204" pitchFamily="34" charset="0"/>
              <a:buChar char="•"/>
            </a:pPr>
            <a:r>
              <a:rPr lang="de-DE" sz="2000" dirty="0">
                <a:solidFill>
                  <a:srgbClr val="000000"/>
                </a:solidFill>
                <a:latin typeface="Calibri" panose="020F0502020204030204" pitchFamily="34" charset="0"/>
              </a:rPr>
              <a:t>Output ist eine Liste von vorgeschlagenen Inhalten basierend auf dem Feedback</a:t>
            </a:r>
          </a:p>
        </p:txBody>
      </p:sp>
      <p:pic>
        <p:nvPicPr>
          <p:cNvPr id="3" name="Grafik 2"/>
          <p:cNvPicPr>
            <a:picLocks noChangeAspect="1"/>
          </p:cNvPicPr>
          <p:nvPr/>
        </p:nvPicPr>
        <p:blipFill>
          <a:blip r:embed="rId2"/>
          <a:stretch>
            <a:fillRect/>
          </a:stretch>
        </p:blipFill>
        <p:spPr>
          <a:xfrm>
            <a:off x="5014330" y="1039529"/>
            <a:ext cx="3849856" cy="3138771"/>
          </a:xfrm>
          <a:prstGeom prst="rect">
            <a:avLst/>
          </a:prstGeom>
        </p:spPr>
      </p:pic>
      <p:sp>
        <p:nvSpPr>
          <p:cNvPr id="5" name="Textfeld 4"/>
          <p:cNvSpPr txBox="1"/>
          <p:nvPr/>
        </p:nvSpPr>
        <p:spPr>
          <a:xfrm>
            <a:off x="5552949" y="4174692"/>
            <a:ext cx="3273552" cy="215444"/>
          </a:xfrm>
          <a:prstGeom prst="rect">
            <a:avLst/>
          </a:prstGeom>
          <a:noFill/>
        </p:spPr>
        <p:txBody>
          <a:bodyPr wrap="square" rtlCol="0">
            <a:spAutoFit/>
          </a:bodyPr>
          <a:lstStyle/>
          <a:p>
            <a:r>
              <a:rPr lang="de-DE" sz="800" dirty="0"/>
              <a:t>Quelle: Rina Piccolo, https://www.rinapiccolo.com/piccolo-cartoons/</a:t>
            </a:r>
          </a:p>
        </p:txBody>
      </p:sp>
      <p:sp>
        <p:nvSpPr>
          <p:cNvPr id="6" name="Rechteck 5">
            <a:extLst>
              <a:ext uri="{FF2B5EF4-FFF2-40B4-BE49-F238E27FC236}">
                <a16:creationId xmlns:a16="http://schemas.microsoft.com/office/drawing/2014/main" id="{10B61208-90C3-470B-9E42-8E1C788B8A34}"/>
              </a:ext>
            </a:extLst>
          </p:cNvPr>
          <p:cNvSpPr/>
          <p:nvPr/>
        </p:nvSpPr>
        <p:spPr>
          <a:xfrm>
            <a:off x="5145435" y="4597193"/>
            <a:ext cx="3998566" cy="1015663"/>
          </a:xfrm>
          <a:prstGeom prst="rect">
            <a:avLst/>
          </a:prstGeom>
        </p:spPr>
        <p:txBody>
          <a:bodyPr wrap="square">
            <a:spAutoFit/>
          </a:bodyPr>
          <a:lstStyle/>
          <a:p>
            <a:pPr marL="285750" indent="-285750">
              <a:buFont typeface="Arial" panose="020B0604020202020204" pitchFamily="34" charset="0"/>
              <a:buChar char="•"/>
            </a:pPr>
            <a:r>
              <a:rPr lang="de-DE" sz="2000" b="1" dirty="0">
                <a:solidFill>
                  <a:srgbClr val="000000"/>
                </a:solidFill>
                <a:latin typeface="Calibri" panose="020F0502020204030204" pitchFamily="34" charset="0"/>
              </a:rPr>
              <a:t>Zwei Typen an Recommendern</a:t>
            </a:r>
            <a:r>
              <a:rPr lang="en-US" sz="2000" b="1" dirty="0">
                <a:solidFill>
                  <a:srgbClr val="000000"/>
                </a:solidFill>
                <a:latin typeface="Calibri" panose="020F0502020204030204" pitchFamily="34" charset="0"/>
              </a:rPr>
              <a:t>	</a:t>
            </a:r>
          </a:p>
          <a:p>
            <a:pPr marL="800100" lvl="1" indent="-342900">
              <a:buFont typeface="+mj-lt"/>
              <a:buAutoNum type="arabicPeriod"/>
            </a:pPr>
            <a:r>
              <a:rPr lang="de-DE" sz="2000" dirty="0">
                <a:solidFill>
                  <a:srgbClr val="000000"/>
                </a:solidFill>
                <a:latin typeface="Calibri" panose="020F0502020204030204" pitchFamily="34" charset="0"/>
              </a:rPr>
              <a:t>Content-</a:t>
            </a:r>
            <a:r>
              <a:rPr lang="de-DE" sz="2000" dirty="0" err="1">
                <a:solidFill>
                  <a:srgbClr val="000000"/>
                </a:solidFill>
                <a:latin typeface="Calibri" panose="020F0502020204030204" pitchFamily="34" charset="0"/>
              </a:rPr>
              <a:t>based</a:t>
            </a:r>
            <a:r>
              <a:rPr lang="de-DE" sz="2000" dirty="0">
                <a:solidFill>
                  <a:srgbClr val="000000"/>
                </a:solidFill>
                <a:latin typeface="Calibri" panose="020F0502020204030204" pitchFamily="34" charset="0"/>
              </a:rPr>
              <a:t>	</a:t>
            </a:r>
          </a:p>
          <a:p>
            <a:pPr marL="800100" lvl="1" indent="-342900">
              <a:buFont typeface="+mj-lt"/>
              <a:buAutoNum type="arabicPeriod"/>
            </a:pPr>
            <a:r>
              <a:rPr lang="de-DE" sz="2000" dirty="0">
                <a:solidFill>
                  <a:srgbClr val="000000"/>
                </a:solidFill>
                <a:latin typeface="Calibri" panose="020F0502020204030204" pitchFamily="34" charset="0"/>
              </a:rPr>
              <a:t>Collaborative </a:t>
            </a:r>
            <a:r>
              <a:rPr lang="de-DE" sz="2000" dirty="0" err="1">
                <a:solidFill>
                  <a:srgbClr val="000000"/>
                </a:solidFill>
                <a:latin typeface="Calibri" panose="020F0502020204030204" pitchFamily="34" charset="0"/>
              </a:rPr>
              <a:t>filtering</a:t>
            </a:r>
            <a:endParaRPr lang="de-DE" sz="2000" dirty="0"/>
          </a:p>
        </p:txBody>
      </p:sp>
      <p:sp>
        <p:nvSpPr>
          <p:cNvPr id="8" name="Datumsplatzhalter 7">
            <a:extLst>
              <a:ext uri="{FF2B5EF4-FFF2-40B4-BE49-F238E27FC236}">
                <a16:creationId xmlns:a16="http://schemas.microsoft.com/office/drawing/2014/main" id="{4861CF04-F02A-41A6-9251-89EAF920F589}"/>
              </a:ext>
            </a:extLst>
          </p:cNvPr>
          <p:cNvSpPr>
            <a:spLocks noGrp="1"/>
          </p:cNvSpPr>
          <p:nvPr>
            <p:ph type="dt" sz="half" idx="10"/>
          </p:nvPr>
        </p:nvSpPr>
        <p:spPr/>
        <p:txBody>
          <a:bodyPr/>
          <a:lstStyle/>
          <a:p>
            <a:r>
              <a:rPr lang="de-DE"/>
              <a:t>16.10.2018</a:t>
            </a:r>
            <a:endParaRPr lang="de-DE" dirty="0"/>
          </a:p>
        </p:txBody>
      </p:sp>
      <p:sp>
        <p:nvSpPr>
          <p:cNvPr id="9" name="Fußzeilenplatzhalter 8">
            <a:extLst>
              <a:ext uri="{FF2B5EF4-FFF2-40B4-BE49-F238E27FC236}">
                <a16:creationId xmlns:a16="http://schemas.microsoft.com/office/drawing/2014/main" id="{CA359BE9-272F-4873-8768-2C435AB5A6DB}"/>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10" name="Foliennummernplatzhalter 9">
            <a:extLst>
              <a:ext uri="{FF2B5EF4-FFF2-40B4-BE49-F238E27FC236}">
                <a16:creationId xmlns:a16="http://schemas.microsoft.com/office/drawing/2014/main" id="{F94D01D1-D4E9-4876-A6E5-548F88FC8598}"/>
              </a:ext>
            </a:extLst>
          </p:cNvPr>
          <p:cNvSpPr>
            <a:spLocks noGrp="1"/>
          </p:cNvSpPr>
          <p:nvPr>
            <p:ph type="sldNum" sz="quarter" idx="12"/>
          </p:nvPr>
        </p:nvSpPr>
        <p:spPr/>
        <p:txBody>
          <a:bodyPr/>
          <a:lstStyle/>
          <a:p>
            <a:fld id="{DB8E1856-5B1A-4332-8C1F-5B6ADBCED127}" type="slidenum">
              <a:rPr lang="de-DE" smtClean="0"/>
              <a:t>5</a:t>
            </a:fld>
            <a:endParaRPr lang="de-DE" dirty="0"/>
          </a:p>
        </p:txBody>
      </p:sp>
    </p:spTree>
    <p:extLst>
      <p:ext uri="{BB962C8B-B14F-4D97-AF65-F5344CB8AC3E}">
        <p14:creationId xmlns:p14="http://schemas.microsoft.com/office/powerpoint/2010/main" val="706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Inhaltsbasierte Systeme</a:t>
            </a:r>
          </a:p>
        </p:txBody>
      </p:sp>
      <p:sp>
        <p:nvSpPr>
          <p:cNvPr id="3" name="Inhaltsplatzhalter 2"/>
          <p:cNvSpPr>
            <a:spLocks noGrp="1"/>
          </p:cNvSpPr>
          <p:nvPr>
            <p:ph idx="1"/>
          </p:nvPr>
        </p:nvSpPr>
        <p:spPr>
          <a:xfrm>
            <a:off x="628650" y="1253330"/>
            <a:ext cx="7877175" cy="5515769"/>
          </a:xfrm>
        </p:spPr>
        <p:txBody>
          <a:bodyPr>
            <a:noAutofit/>
          </a:bodyPr>
          <a:lstStyle/>
          <a:p>
            <a:r>
              <a:rPr lang="de-DE" b="1" dirty="0"/>
              <a:t>Inhaltsbasierte Systeme benutzen </a:t>
            </a:r>
            <a:br>
              <a:rPr lang="de-DE" b="1" dirty="0"/>
            </a:br>
            <a:r>
              <a:rPr lang="de-DE" b="1" dirty="0"/>
              <a:t>Eigenschaften der Artikel um Ähnlichkeiten </a:t>
            </a:r>
            <a:br>
              <a:rPr lang="de-DE" b="1" dirty="0"/>
            </a:br>
            <a:r>
              <a:rPr lang="de-DE" b="1" dirty="0"/>
              <a:t>zu bereits gekauften Artikeln zu finden</a:t>
            </a:r>
          </a:p>
          <a:p>
            <a:pPr marL="533400" lvl="1" indent="-266700"/>
            <a:r>
              <a:rPr lang="de-DE" dirty="0"/>
              <a:t>z.B.  Filme: Schauspieler, Regisseur, Orte, </a:t>
            </a:r>
            <a:br>
              <a:rPr lang="de-DE" dirty="0"/>
            </a:br>
            <a:r>
              <a:rPr lang="de-DE" dirty="0"/>
              <a:t>Thema Bücher: Autor, Thema, Verlag, </a:t>
            </a:r>
            <a:br>
              <a:rPr lang="de-DE" dirty="0"/>
            </a:br>
            <a:r>
              <a:rPr lang="de-DE" dirty="0"/>
              <a:t>Seitenanzahl</a:t>
            </a:r>
            <a:endParaRPr lang="de-DE" b="1" dirty="0"/>
          </a:p>
          <a:p>
            <a:pPr marL="533400" lvl="1" indent="-266700"/>
            <a:r>
              <a:rPr lang="de-DE" dirty="0"/>
              <a:t>Der Geschmack des Nutzers definiert </a:t>
            </a:r>
            <a:br>
              <a:rPr lang="de-DE" dirty="0"/>
            </a:br>
            <a:r>
              <a:rPr lang="de-DE" dirty="0"/>
              <a:t>dabei durch Bewertungen oder </a:t>
            </a:r>
            <a:br>
              <a:rPr lang="de-DE" dirty="0"/>
            </a:br>
            <a:r>
              <a:rPr lang="de-DE" dirty="0"/>
              <a:t>Kaufentscheidungen die Gewichte der Eigenschaften</a:t>
            </a:r>
          </a:p>
          <a:p>
            <a:r>
              <a:rPr lang="de-DE" b="1" dirty="0"/>
              <a:t>Inhaltsbasierte Systeme sind </a:t>
            </a:r>
            <a:br>
              <a:rPr lang="de-DE" b="1" dirty="0"/>
            </a:br>
            <a:r>
              <a:rPr lang="de-DE" b="1" dirty="0"/>
              <a:t>domänenspezifisch, da die Eigenschaften </a:t>
            </a:r>
            <a:br>
              <a:rPr lang="de-DE" b="1" dirty="0"/>
            </a:br>
            <a:r>
              <a:rPr lang="de-DE" b="1" dirty="0"/>
              <a:t>nicht produktübergreifend sind</a:t>
            </a:r>
            <a:r>
              <a:rPr lang="de-DE" dirty="0"/>
              <a:t> </a:t>
            </a:r>
          </a:p>
          <a:p>
            <a:pPr marL="539750" lvl="1" indent="-269875"/>
            <a:r>
              <a:rPr lang="de-DE" dirty="0"/>
              <a:t>z.B. Ein Rosamunde Pilcher Fan bekommt keine gelben Gummistiefel vorgeschlagen</a:t>
            </a:r>
          </a:p>
          <a:p>
            <a:r>
              <a:rPr lang="de-DE" b="1" dirty="0"/>
              <a:t>Beispiele für inhaltsbasierte Systeme:</a:t>
            </a:r>
          </a:p>
          <a:p>
            <a:pPr marL="541338" indent="-274638">
              <a:spcBef>
                <a:spcPts val="0"/>
              </a:spcBef>
            </a:pPr>
            <a:r>
              <a:rPr lang="de-DE" sz="1800" dirty="0"/>
              <a:t>Jemand mag 1980’s Action Filme mit Chuck Norris -&gt; </a:t>
            </a:r>
            <a:r>
              <a:rPr lang="de-DE" sz="1800" i="1" dirty="0"/>
              <a:t>Delta Force </a:t>
            </a:r>
          </a:p>
          <a:p>
            <a:pPr marL="541338" indent="-274638">
              <a:spcBef>
                <a:spcPts val="0"/>
              </a:spcBef>
            </a:pPr>
            <a:r>
              <a:rPr lang="de-DE" sz="1800" dirty="0"/>
              <a:t>Jemand mag abstrakten Rock aus den 70’s -&gt; </a:t>
            </a:r>
            <a:r>
              <a:rPr lang="de-DE" sz="1800" i="1" dirty="0"/>
              <a:t>Dark Side </a:t>
            </a:r>
            <a:r>
              <a:rPr lang="de-DE" sz="1800" i="1" dirty="0" err="1"/>
              <a:t>of</a:t>
            </a:r>
            <a:r>
              <a:rPr lang="de-DE" sz="1800" i="1" dirty="0"/>
              <a:t> </a:t>
            </a:r>
            <a:r>
              <a:rPr lang="de-DE" sz="1800" i="1" dirty="0" err="1"/>
              <a:t>the</a:t>
            </a:r>
            <a:r>
              <a:rPr lang="de-DE" sz="1800" i="1" dirty="0"/>
              <a:t> Moon</a:t>
            </a:r>
            <a:endParaRPr lang="de-DE" sz="1800" dirty="0"/>
          </a:p>
        </p:txBody>
      </p:sp>
      <p:grpSp>
        <p:nvGrpSpPr>
          <p:cNvPr id="29" name="Gruppieren 28">
            <a:extLst>
              <a:ext uri="{FF2B5EF4-FFF2-40B4-BE49-F238E27FC236}">
                <a16:creationId xmlns:a16="http://schemas.microsoft.com/office/drawing/2014/main" id="{03EEFE90-E995-4A2D-8F12-A72B3B1AC6B1}"/>
              </a:ext>
            </a:extLst>
          </p:cNvPr>
          <p:cNvGrpSpPr/>
          <p:nvPr/>
        </p:nvGrpSpPr>
        <p:grpSpPr>
          <a:xfrm>
            <a:off x="5600008" y="799963"/>
            <a:ext cx="3366027" cy="2910099"/>
            <a:chOff x="5600008" y="799963"/>
            <a:chExt cx="3366027" cy="2910099"/>
          </a:xfrm>
        </p:grpSpPr>
        <p:grpSp>
          <p:nvGrpSpPr>
            <p:cNvPr id="26" name="Gruppieren 25">
              <a:extLst>
                <a:ext uri="{FF2B5EF4-FFF2-40B4-BE49-F238E27FC236}">
                  <a16:creationId xmlns:a16="http://schemas.microsoft.com/office/drawing/2014/main" id="{C1E70FA8-2694-4C86-AEDC-9431DCBBDE1E}"/>
                </a:ext>
              </a:extLst>
            </p:cNvPr>
            <p:cNvGrpSpPr/>
            <p:nvPr/>
          </p:nvGrpSpPr>
          <p:grpSpPr>
            <a:xfrm>
              <a:off x="6304193" y="1099119"/>
              <a:ext cx="2661842" cy="2392378"/>
              <a:chOff x="7027912" y="2703148"/>
              <a:chExt cx="2661842" cy="2392378"/>
            </a:xfrm>
          </p:grpSpPr>
          <p:sp>
            <p:nvSpPr>
              <p:cNvPr id="14" name="Rechteck 13">
                <a:extLst>
                  <a:ext uri="{FF2B5EF4-FFF2-40B4-BE49-F238E27FC236}">
                    <a16:creationId xmlns:a16="http://schemas.microsoft.com/office/drawing/2014/main" id="{4233BF50-E4AF-443A-A5E4-B957E5E7A0CB}"/>
                  </a:ext>
                </a:extLst>
              </p:cNvPr>
              <p:cNvSpPr/>
              <p:nvPr/>
            </p:nvSpPr>
            <p:spPr>
              <a:xfrm>
                <a:off x="8189959" y="3897942"/>
                <a:ext cx="1499795" cy="4697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err="1"/>
                  <a:t>Recommendation</a:t>
                </a:r>
                <a:r>
                  <a:rPr lang="de-DE" sz="1200" b="1" dirty="0"/>
                  <a:t> Engine</a:t>
                </a:r>
              </a:p>
            </p:txBody>
          </p:sp>
          <p:sp>
            <p:nvSpPr>
              <p:cNvPr id="19" name="Freihandform: Form 18">
                <a:extLst>
                  <a:ext uri="{FF2B5EF4-FFF2-40B4-BE49-F238E27FC236}">
                    <a16:creationId xmlns:a16="http://schemas.microsoft.com/office/drawing/2014/main" id="{9F654068-1000-46BD-B8F0-5206FB0FF5F4}"/>
                  </a:ext>
                </a:extLst>
              </p:cNvPr>
              <p:cNvSpPr/>
              <p:nvPr/>
            </p:nvSpPr>
            <p:spPr>
              <a:xfrm>
                <a:off x="7027912" y="2703148"/>
                <a:ext cx="2152030" cy="1180558"/>
              </a:xfrm>
              <a:custGeom>
                <a:avLst/>
                <a:gdLst>
                  <a:gd name="connsiteX0" fmla="*/ 0 w 2303748"/>
                  <a:gd name="connsiteY0" fmla="*/ 539887 h 1263787"/>
                  <a:gd name="connsiteX1" fmla="*/ 868680 w 2303748"/>
                  <a:gd name="connsiteY1" fmla="*/ 6487 h 1263787"/>
                  <a:gd name="connsiteX2" fmla="*/ 2194560 w 2303748"/>
                  <a:gd name="connsiteY2" fmla="*/ 311287 h 1263787"/>
                  <a:gd name="connsiteX3" fmla="*/ 2133600 w 2303748"/>
                  <a:gd name="connsiteY3" fmla="*/ 1263787 h 1263787"/>
                </a:gdLst>
                <a:ahLst/>
                <a:cxnLst>
                  <a:cxn ang="0">
                    <a:pos x="connsiteX0" y="connsiteY0"/>
                  </a:cxn>
                  <a:cxn ang="0">
                    <a:pos x="connsiteX1" y="connsiteY1"/>
                  </a:cxn>
                  <a:cxn ang="0">
                    <a:pos x="connsiteX2" y="connsiteY2"/>
                  </a:cxn>
                  <a:cxn ang="0">
                    <a:pos x="connsiteX3" y="connsiteY3"/>
                  </a:cxn>
                </a:cxnLst>
                <a:rect l="l" t="t" r="r" b="b"/>
                <a:pathLst>
                  <a:path w="2303748" h="1263787">
                    <a:moveTo>
                      <a:pt x="0" y="539887"/>
                    </a:moveTo>
                    <a:cubicBezTo>
                      <a:pt x="251460" y="292237"/>
                      <a:pt x="502920" y="44587"/>
                      <a:pt x="868680" y="6487"/>
                    </a:cubicBezTo>
                    <a:cubicBezTo>
                      <a:pt x="1234440" y="-31613"/>
                      <a:pt x="1983740" y="101737"/>
                      <a:pt x="2194560" y="311287"/>
                    </a:cubicBezTo>
                    <a:cubicBezTo>
                      <a:pt x="2405380" y="520837"/>
                      <a:pt x="2269490" y="892312"/>
                      <a:pt x="2133600" y="1263787"/>
                    </a:cubicBezTo>
                  </a:path>
                </a:pathLst>
              </a:custGeom>
              <a:noFill/>
              <a:ln w="38100">
                <a:solidFill>
                  <a:schemeClr val="bg1">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 name="Freihandform: Form 19">
                <a:extLst>
                  <a:ext uri="{FF2B5EF4-FFF2-40B4-BE49-F238E27FC236}">
                    <a16:creationId xmlns:a16="http://schemas.microsoft.com/office/drawing/2014/main" id="{684C15EA-4F3D-4AE3-802D-9E3A08221E9B}"/>
                  </a:ext>
                </a:extLst>
              </p:cNvPr>
              <p:cNvSpPr/>
              <p:nvPr/>
            </p:nvSpPr>
            <p:spPr>
              <a:xfrm>
                <a:off x="7084857" y="3396426"/>
                <a:ext cx="1943104" cy="494398"/>
              </a:xfrm>
              <a:custGeom>
                <a:avLst/>
                <a:gdLst>
                  <a:gd name="connsiteX0" fmla="*/ 0 w 2080093"/>
                  <a:gd name="connsiteY0" fmla="*/ 49193 h 529253"/>
                  <a:gd name="connsiteX1" fmla="*/ 76200 w 2080093"/>
                  <a:gd name="connsiteY1" fmla="*/ 49193 h 529253"/>
                  <a:gd name="connsiteX2" fmla="*/ 1272540 w 2080093"/>
                  <a:gd name="connsiteY2" fmla="*/ 3473 h 529253"/>
                  <a:gd name="connsiteX3" fmla="*/ 1981200 w 2080093"/>
                  <a:gd name="connsiteY3" fmla="*/ 155873 h 529253"/>
                  <a:gd name="connsiteX4" fmla="*/ 2057400 w 2080093"/>
                  <a:gd name="connsiteY4" fmla="*/ 529253 h 529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093" h="529253">
                    <a:moveTo>
                      <a:pt x="0" y="49193"/>
                    </a:moveTo>
                    <a:lnTo>
                      <a:pt x="76200" y="49193"/>
                    </a:lnTo>
                    <a:cubicBezTo>
                      <a:pt x="288290" y="41573"/>
                      <a:pt x="955040" y="-14307"/>
                      <a:pt x="1272540" y="3473"/>
                    </a:cubicBezTo>
                    <a:cubicBezTo>
                      <a:pt x="1590040" y="21253"/>
                      <a:pt x="1850390" y="68243"/>
                      <a:pt x="1981200" y="155873"/>
                    </a:cubicBezTo>
                    <a:cubicBezTo>
                      <a:pt x="2112010" y="243503"/>
                      <a:pt x="2084705" y="386378"/>
                      <a:pt x="2057400" y="529253"/>
                    </a:cubicBezTo>
                  </a:path>
                </a:pathLst>
              </a:custGeom>
              <a:noFill/>
              <a:ln w="38100">
                <a:solidFill>
                  <a:schemeClr val="bg1">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reihandform: Form 20">
                <a:extLst>
                  <a:ext uri="{FF2B5EF4-FFF2-40B4-BE49-F238E27FC236}">
                    <a16:creationId xmlns:a16="http://schemas.microsoft.com/office/drawing/2014/main" id="{B9B659D4-B22E-42AD-9A5E-B0421F77D864}"/>
                  </a:ext>
                </a:extLst>
              </p:cNvPr>
              <p:cNvSpPr/>
              <p:nvPr/>
            </p:nvSpPr>
            <p:spPr>
              <a:xfrm>
                <a:off x="7255693" y="4381978"/>
                <a:ext cx="1644297" cy="713548"/>
              </a:xfrm>
              <a:custGeom>
                <a:avLst/>
                <a:gdLst>
                  <a:gd name="connsiteX0" fmla="*/ 1760220 w 1760220"/>
                  <a:gd name="connsiteY0" fmla="*/ 0 h 763853"/>
                  <a:gd name="connsiteX1" fmla="*/ 1402080 w 1760220"/>
                  <a:gd name="connsiteY1" fmla="*/ 586740 h 763853"/>
                  <a:gd name="connsiteX2" fmla="*/ 929640 w 1760220"/>
                  <a:gd name="connsiteY2" fmla="*/ 739140 h 763853"/>
                  <a:gd name="connsiteX3" fmla="*/ 0 w 1760220"/>
                  <a:gd name="connsiteY3" fmla="*/ 144780 h 763853"/>
                </a:gdLst>
                <a:ahLst/>
                <a:cxnLst>
                  <a:cxn ang="0">
                    <a:pos x="connsiteX0" y="connsiteY0"/>
                  </a:cxn>
                  <a:cxn ang="0">
                    <a:pos x="connsiteX1" y="connsiteY1"/>
                  </a:cxn>
                  <a:cxn ang="0">
                    <a:pos x="connsiteX2" y="connsiteY2"/>
                  </a:cxn>
                  <a:cxn ang="0">
                    <a:pos x="connsiteX3" y="connsiteY3"/>
                  </a:cxn>
                </a:cxnLst>
                <a:rect l="l" t="t" r="r" b="b"/>
                <a:pathLst>
                  <a:path w="1760220" h="763853">
                    <a:moveTo>
                      <a:pt x="1760220" y="0"/>
                    </a:moveTo>
                    <a:cubicBezTo>
                      <a:pt x="1650365" y="231775"/>
                      <a:pt x="1540510" y="463550"/>
                      <a:pt x="1402080" y="586740"/>
                    </a:cubicBezTo>
                    <a:cubicBezTo>
                      <a:pt x="1263650" y="709930"/>
                      <a:pt x="1163320" y="812800"/>
                      <a:pt x="929640" y="739140"/>
                    </a:cubicBezTo>
                    <a:cubicBezTo>
                      <a:pt x="695960" y="665480"/>
                      <a:pt x="347980" y="405130"/>
                      <a:pt x="0" y="144780"/>
                    </a:cubicBezTo>
                  </a:path>
                </a:pathLst>
              </a:custGeom>
              <a:noFill/>
              <a:ln w="38100">
                <a:solidFill>
                  <a:schemeClr val="accent2">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Rechteck 21">
                <a:extLst>
                  <a:ext uri="{FF2B5EF4-FFF2-40B4-BE49-F238E27FC236}">
                    <a16:creationId xmlns:a16="http://schemas.microsoft.com/office/drawing/2014/main" id="{CC2A4C0C-DAC8-4078-9F81-D6FE38DFE74B}"/>
                  </a:ext>
                </a:extLst>
              </p:cNvPr>
              <p:cNvSpPr/>
              <p:nvPr/>
            </p:nvSpPr>
            <p:spPr>
              <a:xfrm>
                <a:off x="8278087" y="2761705"/>
                <a:ext cx="847016" cy="142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200" b="1" dirty="0">
                    <a:solidFill>
                      <a:schemeClr val="tx1"/>
                    </a:solidFill>
                  </a:rPr>
                  <a:t>gekauft</a:t>
                </a:r>
                <a:endParaRPr lang="de-DE" b="1" dirty="0">
                  <a:solidFill>
                    <a:schemeClr val="tx1"/>
                  </a:solidFill>
                </a:endParaRPr>
              </a:p>
            </p:txBody>
          </p:sp>
          <p:sp>
            <p:nvSpPr>
              <p:cNvPr id="23" name="Rechteck 22">
                <a:extLst>
                  <a:ext uri="{FF2B5EF4-FFF2-40B4-BE49-F238E27FC236}">
                    <a16:creationId xmlns:a16="http://schemas.microsoft.com/office/drawing/2014/main" id="{D740F334-AC82-4F0A-992D-268C762D912F}"/>
                  </a:ext>
                </a:extLst>
              </p:cNvPr>
              <p:cNvSpPr/>
              <p:nvPr/>
            </p:nvSpPr>
            <p:spPr>
              <a:xfrm>
                <a:off x="8430800" y="3381876"/>
                <a:ext cx="623121" cy="189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200" b="1" dirty="0">
                    <a:solidFill>
                      <a:schemeClr val="tx1"/>
                    </a:solidFill>
                  </a:rPr>
                  <a:t>gefallen</a:t>
                </a:r>
                <a:endParaRPr lang="de-DE" b="1" dirty="0">
                  <a:solidFill>
                    <a:schemeClr val="tx1"/>
                  </a:solidFill>
                </a:endParaRPr>
              </a:p>
            </p:txBody>
          </p:sp>
          <p:sp>
            <p:nvSpPr>
              <p:cNvPr id="24" name="Rechteck 23">
                <a:extLst>
                  <a:ext uri="{FF2B5EF4-FFF2-40B4-BE49-F238E27FC236}">
                    <a16:creationId xmlns:a16="http://schemas.microsoft.com/office/drawing/2014/main" id="{F7B4F6D1-3AE8-468B-9F04-DF83D932F73F}"/>
                  </a:ext>
                </a:extLst>
              </p:cNvPr>
              <p:cNvSpPr/>
              <p:nvPr/>
            </p:nvSpPr>
            <p:spPr>
              <a:xfrm>
                <a:off x="8449114" y="4584102"/>
                <a:ext cx="1049692" cy="189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200" b="1" dirty="0">
                    <a:solidFill>
                      <a:schemeClr val="tx1"/>
                    </a:solidFill>
                  </a:rPr>
                  <a:t>vorgeschlagen</a:t>
                </a:r>
                <a:endParaRPr lang="de-DE" b="1" dirty="0">
                  <a:solidFill>
                    <a:schemeClr val="tx1"/>
                  </a:solidFill>
                </a:endParaRPr>
              </a:p>
            </p:txBody>
          </p:sp>
        </p:grpSp>
        <p:pic>
          <p:nvPicPr>
            <p:cNvPr id="6" name="Grafik 5">
              <a:extLst>
                <a:ext uri="{FF2B5EF4-FFF2-40B4-BE49-F238E27FC236}">
                  <a16:creationId xmlns:a16="http://schemas.microsoft.com/office/drawing/2014/main" id="{FCEFEA8D-0B8D-4400-8756-932E78A980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0008" y="1906957"/>
              <a:ext cx="877250" cy="877250"/>
            </a:xfrm>
            <a:prstGeom prst="rect">
              <a:avLst/>
            </a:prstGeom>
          </p:spPr>
        </p:pic>
        <p:pic>
          <p:nvPicPr>
            <p:cNvPr id="8" name="Grafik 7">
              <a:extLst>
                <a:ext uri="{FF2B5EF4-FFF2-40B4-BE49-F238E27FC236}">
                  <a16:creationId xmlns:a16="http://schemas.microsoft.com/office/drawing/2014/main" id="{ECE716A6-47C3-4989-BC52-8098A0E38B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2661" y="799963"/>
              <a:ext cx="665934" cy="665934"/>
            </a:xfrm>
            <a:prstGeom prst="rect">
              <a:avLst/>
            </a:prstGeom>
          </p:spPr>
        </p:pic>
        <p:pic>
          <p:nvPicPr>
            <p:cNvPr id="25" name="Grafik 24">
              <a:extLst>
                <a:ext uri="{FF2B5EF4-FFF2-40B4-BE49-F238E27FC236}">
                  <a16:creationId xmlns:a16="http://schemas.microsoft.com/office/drawing/2014/main" id="{3D17BE38-D06F-49BB-A7D6-F35058E35784}"/>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67145" y="2859366"/>
              <a:ext cx="665934" cy="665934"/>
            </a:xfrm>
            <a:prstGeom prst="rect">
              <a:avLst/>
            </a:prstGeom>
          </p:spPr>
        </p:pic>
        <p:pic>
          <p:nvPicPr>
            <p:cNvPr id="17" name="Grafik 16">
              <a:extLst>
                <a:ext uri="{FF2B5EF4-FFF2-40B4-BE49-F238E27FC236}">
                  <a16:creationId xmlns:a16="http://schemas.microsoft.com/office/drawing/2014/main" id="{749F6B05-2867-4AFD-B3B6-A3526FB32511}"/>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970759" y="1391683"/>
              <a:ext cx="720011" cy="720011"/>
            </a:xfrm>
            <a:prstGeom prst="rect">
              <a:avLst/>
            </a:prstGeom>
          </p:spPr>
        </p:pic>
        <p:pic>
          <p:nvPicPr>
            <p:cNvPr id="28" name="Grafik 27">
              <a:extLst>
                <a:ext uri="{FF2B5EF4-FFF2-40B4-BE49-F238E27FC236}">
                  <a16:creationId xmlns:a16="http://schemas.microsoft.com/office/drawing/2014/main" id="{ED90983B-AE54-445E-8BE1-1A2A51D98FDF}"/>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06935" y="2990051"/>
              <a:ext cx="720011" cy="720011"/>
            </a:xfrm>
            <a:prstGeom prst="rect">
              <a:avLst/>
            </a:prstGeom>
          </p:spPr>
        </p:pic>
      </p:grpSp>
      <p:sp>
        <p:nvSpPr>
          <p:cNvPr id="4" name="Datumsplatzhalter 3">
            <a:extLst>
              <a:ext uri="{FF2B5EF4-FFF2-40B4-BE49-F238E27FC236}">
                <a16:creationId xmlns:a16="http://schemas.microsoft.com/office/drawing/2014/main" id="{83E005F9-6F77-49FF-A13A-0C79F3F4797D}"/>
              </a:ext>
            </a:extLst>
          </p:cNvPr>
          <p:cNvSpPr>
            <a:spLocks noGrp="1"/>
          </p:cNvSpPr>
          <p:nvPr>
            <p:ph type="dt" sz="half" idx="10"/>
          </p:nvPr>
        </p:nvSpPr>
        <p:spPr/>
        <p:txBody>
          <a:bodyPr/>
          <a:lstStyle/>
          <a:p>
            <a:r>
              <a:rPr lang="de-DE"/>
              <a:t>16.10.2018</a:t>
            </a:r>
            <a:endParaRPr lang="de-DE" dirty="0"/>
          </a:p>
        </p:txBody>
      </p:sp>
      <p:sp>
        <p:nvSpPr>
          <p:cNvPr id="5" name="Fußzeilenplatzhalter 4">
            <a:extLst>
              <a:ext uri="{FF2B5EF4-FFF2-40B4-BE49-F238E27FC236}">
                <a16:creationId xmlns:a16="http://schemas.microsoft.com/office/drawing/2014/main" id="{F91E7194-2D74-4644-932B-B9C26CD7A83C}"/>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7" name="Foliennummernplatzhalter 6">
            <a:extLst>
              <a:ext uri="{FF2B5EF4-FFF2-40B4-BE49-F238E27FC236}">
                <a16:creationId xmlns:a16="http://schemas.microsoft.com/office/drawing/2014/main" id="{1E6A3216-24EB-448A-84B6-DC563A3DEECE}"/>
              </a:ext>
            </a:extLst>
          </p:cNvPr>
          <p:cNvSpPr>
            <a:spLocks noGrp="1"/>
          </p:cNvSpPr>
          <p:nvPr>
            <p:ph type="sldNum" sz="quarter" idx="12"/>
          </p:nvPr>
        </p:nvSpPr>
        <p:spPr/>
        <p:txBody>
          <a:bodyPr/>
          <a:lstStyle/>
          <a:p>
            <a:fld id="{DB8E1856-5B1A-4332-8C1F-5B6ADBCED127}" type="slidenum">
              <a:rPr lang="de-DE" smtClean="0"/>
              <a:t>6</a:t>
            </a:fld>
            <a:endParaRPr lang="de-DE" dirty="0"/>
          </a:p>
        </p:txBody>
      </p:sp>
    </p:spTree>
    <p:extLst>
      <p:ext uri="{BB962C8B-B14F-4D97-AF65-F5344CB8AC3E}">
        <p14:creationId xmlns:p14="http://schemas.microsoft.com/office/powerpoint/2010/main" val="47902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reihandform: Form 83">
            <a:extLst>
              <a:ext uri="{FF2B5EF4-FFF2-40B4-BE49-F238E27FC236}">
                <a16:creationId xmlns:a16="http://schemas.microsoft.com/office/drawing/2014/main" id="{731B6614-F4FA-4286-987C-7B7EB6ECACE5}"/>
              </a:ext>
            </a:extLst>
          </p:cNvPr>
          <p:cNvSpPr/>
          <p:nvPr/>
        </p:nvSpPr>
        <p:spPr>
          <a:xfrm rot="2002052">
            <a:off x="6996316" y="2452887"/>
            <a:ext cx="1149501" cy="821653"/>
          </a:xfrm>
          <a:custGeom>
            <a:avLst/>
            <a:gdLst>
              <a:gd name="connsiteX0" fmla="*/ 1760220 w 1760220"/>
              <a:gd name="connsiteY0" fmla="*/ 0 h 763853"/>
              <a:gd name="connsiteX1" fmla="*/ 1402080 w 1760220"/>
              <a:gd name="connsiteY1" fmla="*/ 586740 h 763853"/>
              <a:gd name="connsiteX2" fmla="*/ 929640 w 1760220"/>
              <a:gd name="connsiteY2" fmla="*/ 739140 h 763853"/>
              <a:gd name="connsiteX3" fmla="*/ 0 w 1760220"/>
              <a:gd name="connsiteY3" fmla="*/ 144780 h 763853"/>
            </a:gdLst>
            <a:ahLst/>
            <a:cxnLst>
              <a:cxn ang="0">
                <a:pos x="connsiteX0" y="connsiteY0"/>
              </a:cxn>
              <a:cxn ang="0">
                <a:pos x="connsiteX1" y="connsiteY1"/>
              </a:cxn>
              <a:cxn ang="0">
                <a:pos x="connsiteX2" y="connsiteY2"/>
              </a:cxn>
              <a:cxn ang="0">
                <a:pos x="connsiteX3" y="connsiteY3"/>
              </a:cxn>
            </a:cxnLst>
            <a:rect l="l" t="t" r="r" b="b"/>
            <a:pathLst>
              <a:path w="1760220" h="763853">
                <a:moveTo>
                  <a:pt x="1760220" y="0"/>
                </a:moveTo>
                <a:cubicBezTo>
                  <a:pt x="1650365" y="231775"/>
                  <a:pt x="1540510" y="463550"/>
                  <a:pt x="1402080" y="586740"/>
                </a:cubicBezTo>
                <a:cubicBezTo>
                  <a:pt x="1263650" y="709930"/>
                  <a:pt x="1163320" y="812800"/>
                  <a:pt x="929640" y="739140"/>
                </a:cubicBezTo>
                <a:cubicBezTo>
                  <a:pt x="695960" y="665480"/>
                  <a:pt x="347980" y="405130"/>
                  <a:pt x="0" y="144780"/>
                </a:cubicBezTo>
              </a:path>
            </a:pathLst>
          </a:custGeom>
          <a:noFill/>
          <a:ln w="38100">
            <a:solidFill>
              <a:schemeClr val="accent2">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p:nvPr>
        </p:nvSpPr>
        <p:spPr/>
        <p:txBody>
          <a:bodyPr>
            <a:normAutofit/>
          </a:bodyPr>
          <a:lstStyle/>
          <a:p>
            <a:r>
              <a:rPr lang="de-DE" dirty="0"/>
              <a:t>Collaborative </a:t>
            </a:r>
            <a:r>
              <a:rPr lang="de-DE" dirty="0" err="1"/>
              <a:t>Filtering</a:t>
            </a:r>
            <a:endParaRPr lang="de-DE" dirty="0"/>
          </a:p>
        </p:txBody>
      </p:sp>
      <p:sp>
        <p:nvSpPr>
          <p:cNvPr id="3" name="Inhaltsplatzhalter 2"/>
          <p:cNvSpPr>
            <a:spLocks noGrp="1"/>
          </p:cNvSpPr>
          <p:nvPr>
            <p:ph idx="1"/>
          </p:nvPr>
        </p:nvSpPr>
        <p:spPr>
          <a:xfrm>
            <a:off x="628649" y="1253330"/>
            <a:ext cx="5430766" cy="5604669"/>
          </a:xfrm>
        </p:spPr>
        <p:txBody>
          <a:bodyPr>
            <a:noAutofit/>
          </a:bodyPr>
          <a:lstStyle/>
          <a:p>
            <a:r>
              <a:rPr lang="de-DE" b="1" dirty="0"/>
              <a:t>Kollaboratives Filtern benutzt Präferenzen von ähnlichen Nutzern, um neue Produkte vorzuschlagen</a:t>
            </a:r>
          </a:p>
          <a:p>
            <a:pPr marL="541338" lvl="1" indent="-276225">
              <a:tabLst>
                <a:tab pos="452438" algn="l"/>
              </a:tabLst>
            </a:pPr>
            <a:r>
              <a:rPr lang="de-DE" dirty="0"/>
              <a:t>Dieses Vorgehen ist ähnlich zu Empfehlungen im Freundeskreis</a:t>
            </a:r>
          </a:p>
          <a:p>
            <a:r>
              <a:rPr lang="de-DE" b="1" dirty="0"/>
              <a:t>Dieser Ansatz ist </a:t>
            </a:r>
            <a:r>
              <a:rPr lang="de-DE" b="1" i="1" dirty="0"/>
              <a:t>nicht</a:t>
            </a:r>
            <a:r>
              <a:rPr lang="de-DE" b="1" dirty="0"/>
              <a:t> Domänenspezifisch, </a:t>
            </a:r>
            <a:r>
              <a:rPr lang="de-DE" dirty="0"/>
              <a:t>da das System nichts über die eigentlichen Produkte “weiß”, sondern rein nach Nutzerinteressen filtert</a:t>
            </a:r>
          </a:p>
          <a:p>
            <a:pPr marL="541338" lvl="1" indent="-276225"/>
            <a:r>
              <a:rPr lang="de-DE" dirty="0"/>
              <a:t>Dadurch können neue Produktkategorien vorgeschlagen werden</a:t>
            </a:r>
          </a:p>
          <a:p>
            <a:r>
              <a:rPr lang="de-DE" b="1" dirty="0"/>
              <a:t>Kollaboratives Filtern besteht meistens aus zwei Schritten:</a:t>
            </a:r>
          </a:p>
          <a:p>
            <a:pPr marL="914400" lvl="1" indent="-457200">
              <a:buFont typeface="+mj-lt"/>
              <a:buAutoNum type="arabicPeriod"/>
            </a:pPr>
            <a:r>
              <a:rPr lang="de-DE" dirty="0"/>
              <a:t>Suche nach Nutzern, die das gleiche Verhaltensmuster wie der aktive Nutzer haben. </a:t>
            </a:r>
          </a:p>
          <a:p>
            <a:pPr marL="914400" lvl="1" indent="-457200">
              <a:buFont typeface="+mj-lt"/>
              <a:buAutoNum type="arabicPeriod"/>
            </a:pPr>
            <a:r>
              <a:rPr lang="de-DE" dirty="0"/>
              <a:t>Verwendung der Verhaltensmuster um eine Vorhersage für diesen Nutzer zu treffen.</a:t>
            </a:r>
          </a:p>
          <a:p>
            <a:endParaRPr lang="de-DE" dirty="0"/>
          </a:p>
        </p:txBody>
      </p:sp>
      <p:grpSp>
        <p:nvGrpSpPr>
          <p:cNvPr id="27" name="Gruppieren 26">
            <a:extLst>
              <a:ext uri="{FF2B5EF4-FFF2-40B4-BE49-F238E27FC236}">
                <a16:creationId xmlns:a16="http://schemas.microsoft.com/office/drawing/2014/main" id="{05CB1C49-7D7B-492A-98F8-3C308AF87F2A}"/>
              </a:ext>
            </a:extLst>
          </p:cNvPr>
          <p:cNvGrpSpPr/>
          <p:nvPr/>
        </p:nvGrpSpPr>
        <p:grpSpPr>
          <a:xfrm>
            <a:off x="6359084" y="4355906"/>
            <a:ext cx="2082270" cy="1996656"/>
            <a:chOff x="6359084" y="4355906"/>
            <a:chExt cx="2082270" cy="1996656"/>
          </a:xfrm>
        </p:grpSpPr>
        <p:sp>
          <p:nvSpPr>
            <p:cNvPr id="4" name="Ellipse 3">
              <a:extLst>
                <a:ext uri="{FF2B5EF4-FFF2-40B4-BE49-F238E27FC236}">
                  <a16:creationId xmlns:a16="http://schemas.microsoft.com/office/drawing/2014/main" id="{AFF6AFF8-758F-4237-AA3D-ED72E8170A16}"/>
                </a:ext>
              </a:extLst>
            </p:cNvPr>
            <p:cNvSpPr/>
            <p:nvPr/>
          </p:nvSpPr>
          <p:spPr>
            <a:xfrm>
              <a:off x="6440129" y="4521666"/>
              <a:ext cx="1386799" cy="1325461"/>
            </a:xfrm>
            <a:prstGeom prst="ellipse">
              <a:avLst/>
            </a:prstGeom>
            <a:solidFill>
              <a:schemeClr val="accent5">
                <a:lumMod val="60000"/>
                <a:lumOff val="40000"/>
                <a:alpha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C9E80319-CE43-4BB4-8EB9-6C5EF84EE570}"/>
                </a:ext>
              </a:extLst>
            </p:cNvPr>
            <p:cNvSpPr/>
            <p:nvPr/>
          </p:nvSpPr>
          <p:spPr>
            <a:xfrm>
              <a:off x="6864787" y="4521665"/>
              <a:ext cx="1386799" cy="1325461"/>
            </a:xfrm>
            <a:prstGeom prst="ellipse">
              <a:avLst/>
            </a:prstGeom>
            <a:solidFill>
              <a:schemeClr val="accent6">
                <a:lumMod val="60000"/>
                <a:lumOff val="40000"/>
                <a:alpha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21EB0DEA-65BD-4DB5-B0B7-8E3C0AEFD6B9}"/>
                </a:ext>
              </a:extLst>
            </p:cNvPr>
            <p:cNvSpPr txBox="1"/>
            <p:nvPr/>
          </p:nvSpPr>
          <p:spPr>
            <a:xfrm>
              <a:off x="6359084" y="4383165"/>
              <a:ext cx="586747" cy="276999"/>
            </a:xfrm>
            <a:prstGeom prst="rect">
              <a:avLst/>
            </a:prstGeom>
            <a:noFill/>
          </p:spPr>
          <p:txBody>
            <a:bodyPr wrap="square" rtlCol="0">
              <a:spAutoFit/>
            </a:bodyPr>
            <a:lstStyle/>
            <a:p>
              <a:r>
                <a:rPr lang="de-DE" sz="1200" dirty="0"/>
                <a:t>Lars</a:t>
              </a:r>
            </a:p>
          </p:txBody>
        </p:sp>
        <p:sp>
          <p:nvSpPr>
            <p:cNvPr id="9" name="Textfeld 8">
              <a:extLst>
                <a:ext uri="{FF2B5EF4-FFF2-40B4-BE49-F238E27FC236}">
                  <a16:creationId xmlns:a16="http://schemas.microsoft.com/office/drawing/2014/main" id="{03A6136A-B023-4B64-AFFF-34B91058ECA2}"/>
                </a:ext>
              </a:extLst>
            </p:cNvPr>
            <p:cNvSpPr txBox="1"/>
            <p:nvPr/>
          </p:nvSpPr>
          <p:spPr>
            <a:xfrm>
              <a:off x="7854607" y="4355906"/>
              <a:ext cx="586747" cy="276999"/>
            </a:xfrm>
            <a:prstGeom prst="rect">
              <a:avLst/>
            </a:prstGeom>
            <a:noFill/>
          </p:spPr>
          <p:txBody>
            <a:bodyPr wrap="square" rtlCol="0">
              <a:spAutoFit/>
            </a:bodyPr>
            <a:lstStyle/>
            <a:p>
              <a:r>
                <a:rPr lang="de-DE" sz="1200" dirty="0"/>
                <a:t>Julia</a:t>
              </a:r>
            </a:p>
          </p:txBody>
        </p:sp>
        <p:sp>
          <p:nvSpPr>
            <p:cNvPr id="10" name="Textfeld 9">
              <a:extLst>
                <a:ext uri="{FF2B5EF4-FFF2-40B4-BE49-F238E27FC236}">
                  <a16:creationId xmlns:a16="http://schemas.microsoft.com/office/drawing/2014/main" id="{1D286342-8409-48D0-BE2A-5A9CB269941A}"/>
                </a:ext>
              </a:extLst>
            </p:cNvPr>
            <p:cNvSpPr txBox="1"/>
            <p:nvPr/>
          </p:nvSpPr>
          <p:spPr>
            <a:xfrm>
              <a:off x="6901660" y="5021603"/>
              <a:ext cx="925267" cy="400110"/>
            </a:xfrm>
            <a:prstGeom prst="rect">
              <a:avLst/>
            </a:prstGeom>
            <a:noFill/>
          </p:spPr>
          <p:txBody>
            <a:bodyPr wrap="square" rtlCol="0">
              <a:spAutoFit/>
            </a:bodyPr>
            <a:lstStyle/>
            <a:p>
              <a:pPr algn="ctr"/>
              <a:r>
                <a:rPr lang="de-DE" sz="1000" dirty="0"/>
                <a:t>Gemeinsam-</a:t>
              </a:r>
              <a:r>
                <a:rPr lang="de-DE" sz="1000" dirty="0" err="1"/>
                <a:t>keiten</a:t>
              </a:r>
              <a:endParaRPr lang="de-DE" sz="1000" dirty="0"/>
            </a:p>
          </p:txBody>
        </p:sp>
        <p:sp>
          <p:nvSpPr>
            <p:cNvPr id="11" name="Textfeld 10">
              <a:extLst>
                <a:ext uri="{FF2B5EF4-FFF2-40B4-BE49-F238E27FC236}">
                  <a16:creationId xmlns:a16="http://schemas.microsoft.com/office/drawing/2014/main" id="{153F811C-B3FF-454B-8676-65F07FE5DD5D}"/>
                </a:ext>
              </a:extLst>
            </p:cNvPr>
            <p:cNvSpPr txBox="1"/>
            <p:nvPr/>
          </p:nvSpPr>
          <p:spPr>
            <a:xfrm>
              <a:off x="6394439" y="5952452"/>
              <a:ext cx="1958180" cy="400110"/>
            </a:xfrm>
            <a:prstGeom prst="rect">
              <a:avLst/>
            </a:prstGeom>
            <a:noFill/>
          </p:spPr>
          <p:txBody>
            <a:bodyPr wrap="square" rtlCol="0">
              <a:spAutoFit/>
            </a:bodyPr>
            <a:lstStyle/>
            <a:p>
              <a:pPr algn="ctr"/>
              <a:r>
                <a:rPr lang="de-DE" sz="1000" dirty="0"/>
                <a:t>Unterschiede</a:t>
              </a:r>
            </a:p>
            <a:p>
              <a:pPr algn="ctr"/>
              <a:r>
                <a:rPr lang="de-DE" sz="1000" dirty="0"/>
                <a:t>(Möglichkeiten für Empfehlungen)</a:t>
              </a:r>
            </a:p>
          </p:txBody>
        </p:sp>
        <p:cxnSp>
          <p:nvCxnSpPr>
            <p:cNvPr id="23" name="Gerade Verbindung mit Pfeil 22">
              <a:extLst>
                <a:ext uri="{FF2B5EF4-FFF2-40B4-BE49-F238E27FC236}">
                  <a16:creationId xmlns:a16="http://schemas.microsoft.com/office/drawing/2014/main" id="{B74B2D68-E402-4C52-BCAE-29B218A36F1A}"/>
                </a:ext>
              </a:extLst>
            </p:cNvPr>
            <p:cNvCxnSpPr/>
            <p:nvPr/>
          </p:nvCxnSpPr>
          <p:spPr>
            <a:xfrm flipV="1">
              <a:off x="7826928" y="5519351"/>
              <a:ext cx="89634" cy="56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60DA40B3-A0FD-47E5-8C50-1866AD1C41C9}"/>
                </a:ext>
              </a:extLst>
            </p:cNvPr>
            <p:cNvCxnSpPr>
              <a:cxnSpLocks/>
            </p:cNvCxnSpPr>
            <p:nvPr/>
          </p:nvCxnSpPr>
          <p:spPr>
            <a:xfrm flipH="1" flipV="1">
              <a:off x="6776424" y="5562921"/>
              <a:ext cx="169407" cy="5248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2" name="Gruppieren 81">
            <a:extLst>
              <a:ext uri="{FF2B5EF4-FFF2-40B4-BE49-F238E27FC236}">
                <a16:creationId xmlns:a16="http://schemas.microsoft.com/office/drawing/2014/main" id="{E3A5023C-1E73-4125-8CE2-1E9D770D408F}"/>
              </a:ext>
            </a:extLst>
          </p:cNvPr>
          <p:cNvGrpSpPr/>
          <p:nvPr/>
        </p:nvGrpSpPr>
        <p:grpSpPr>
          <a:xfrm>
            <a:off x="5837914" y="790500"/>
            <a:ext cx="3218628" cy="2831565"/>
            <a:chOff x="5882534" y="802240"/>
            <a:chExt cx="3218628" cy="2831565"/>
          </a:xfrm>
        </p:grpSpPr>
        <p:sp>
          <p:nvSpPr>
            <p:cNvPr id="78" name="Freihandform: Form 77">
              <a:extLst>
                <a:ext uri="{FF2B5EF4-FFF2-40B4-BE49-F238E27FC236}">
                  <a16:creationId xmlns:a16="http://schemas.microsoft.com/office/drawing/2014/main" id="{3417BD82-D265-4616-A0C4-5CC46125704A}"/>
                </a:ext>
              </a:extLst>
            </p:cNvPr>
            <p:cNvSpPr/>
            <p:nvPr/>
          </p:nvSpPr>
          <p:spPr>
            <a:xfrm>
              <a:off x="6498959" y="1195964"/>
              <a:ext cx="2152030" cy="1180558"/>
            </a:xfrm>
            <a:custGeom>
              <a:avLst/>
              <a:gdLst>
                <a:gd name="connsiteX0" fmla="*/ 0 w 2303748"/>
                <a:gd name="connsiteY0" fmla="*/ 539887 h 1263787"/>
                <a:gd name="connsiteX1" fmla="*/ 868680 w 2303748"/>
                <a:gd name="connsiteY1" fmla="*/ 6487 h 1263787"/>
                <a:gd name="connsiteX2" fmla="*/ 2194560 w 2303748"/>
                <a:gd name="connsiteY2" fmla="*/ 311287 h 1263787"/>
                <a:gd name="connsiteX3" fmla="*/ 2133600 w 2303748"/>
                <a:gd name="connsiteY3" fmla="*/ 1263787 h 1263787"/>
              </a:gdLst>
              <a:ahLst/>
              <a:cxnLst>
                <a:cxn ang="0">
                  <a:pos x="connsiteX0" y="connsiteY0"/>
                </a:cxn>
                <a:cxn ang="0">
                  <a:pos x="connsiteX1" y="connsiteY1"/>
                </a:cxn>
                <a:cxn ang="0">
                  <a:pos x="connsiteX2" y="connsiteY2"/>
                </a:cxn>
                <a:cxn ang="0">
                  <a:pos x="connsiteX3" y="connsiteY3"/>
                </a:cxn>
              </a:cxnLst>
              <a:rect l="l" t="t" r="r" b="b"/>
              <a:pathLst>
                <a:path w="2303748" h="1263787">
                  <a:moveTo>
                    <a:pt x="0" y="539887"/>
                  </a:moveTo>
                  <a:cubicBezTo>
                    <a:pt x="251460" y="292237"/>
                    <a:pt x="502920" y="44587"/>
                    <a:pt x="868680" y="6487"/>
                  </a:cubicBezTo>
                  <a:cubicBezTo>
                    <a:pt x="1234440" y="-31613"/>
                    <a:pt x="1983740" y="101737"/>
                    <a:pt x="2194560" y="311287"/>
                  </a:cubicBezTo>
                  <a:cubicBezTo>
                    <a:pt x="2405380" y="520837"/>
                    <a:pt x="2269490" y="892312"/>
                    <a:pt x="2133600" y="1263787"/>
                  </a:cubicBezTo>
                </a:path>
              </a:pathLst>
            </a:custGeom>
            <a:noFill/>
            <a:ln w="38100">
              <a:solidFill>
                <a:schemeClr val="bg1">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28" name="Gruppieren 27">
              <a:extLst>
                <a:ext uri="{FF2B5EF4-FFF2-40B4-BE49-F238E27FC236}">
                  <a16:creationId xmlns:a16="http://schemas.microsoft.com/office/drawing/2014/main" id="{7464E5D8-590E-4DA9-B86C-62E6FAAE5416}"/>
                </a:ext>
              </a:extLst>
            </p:cNvPr>
            <p:cNvGrpSpPr/>
            <p:nvPr/>
          </p:nvGrpSpPr>
          <p:grpSpPr>
            <a:xfrm>
              <a:off x="5882534" y="1692779"/>
              <a:ext cx="3218628" cy="1941026"/>
              <a:chOff x="5747407" y="1550471"/>
              <a:chExt cx="3218628" cy="1941026"/>
            </a:xfrm>
          </p:grpSpPr>
          <p:grpSp>
            <p:nvGrpSpPr>
              <p:cNvPr id="29" name="Gruppieren 28">
                <a:extLst>
                  <a:ext uri="{FF2B5EF4-FFF2-40B4-BE49-F238E27FC236}">
                    <a16:creationId xmlns:a16="http://schemas.microsoft.com/office/drawing/2014/main" id="{85993C57-5AB6-4FD3-A917-D0314103BC4E}"/>
                  </a:ext>
                </a:extLst>
              </p:cNvPr>
              <p:cNvGrpSpPr/>
              <p:nvPr/>
            </p:nvGrpSpPr>
            <p:grpSpPr>
              <a:xfrm>
                <a:off x="6361138" y="1550471"/>
                <a:ext cx="2604897" cy="1941026"/>
                <a:chOff x="7084857" y="3154500"/>
                <a:chExt cx="2604897" cy="1941026"/>
              </a:xfrm>
            </p:grpSpPr>
            <p:sp>
              <p:nvSpPr>
                <p:cNvPr id="35" name="Rechteck 34">
                  <a:extLst>
                    <a:ext uri="{FF2B5EF4-FFF2-40B4-BE49-F238E27FC236}">
                      <a16:creationId xmlns:a16="http://schemas.microsoft.com/office/drawing/2014/main" id="{458B9E71-5EB0-4199-AF76-2A5107D25C96}"/>
                    </a:ext>
                  </a:extLst>
                </p:cNvPr>
                <p:cNvSpPr/>
                <p:nvPr/>
              </p:nvSpPr>
              <p:spPr>
                <a:xfrm>
                  <a:off x="8189959" y="3897942"/>
                  <a:ext cx="1499795" cy="4697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err="1"/>
                    <a:t>Recommendation</a:t>
                  </a:r>
                  <a:r>
                    <a:rPr lang="de-DE" sz="1200" b="1" dirty="0"/>
                    <a:t> Engine</a:t>
                  </a:r>
                </a:p>
              </p:txBody>
            </p:sp>
            <p:sp>
              <p:nvSpPr>
                <p:cNvPr id="37" name="Freihandform: Form 36">
                  <a:extLst>
                    <a:ext uri="{FF2B5EF4-FFF2-40B4-BE49-F238E27FC236}">
                      <a16:creationId xmlns:a16="http://schemas.microsoft.com/office/drawing/2014/main" id="{0416F08E-F3EC-4BB3-ADF3-054C52ADE2D5}"/>
                    </a:ext>
                  </a:extLst>
                </p:cNvPr>
                <p:cNvSpPr/>
                <p:nvPr/>
              </p:nvSpPr>
              <p:spPr>
                <a:xfrm>
                  <a:off x="7084857" y="3396426"/>
                  <a:ext cx="1943104" cy="494398"/>
                </a:xfrm>
                <a:custGeom>
                  <a:avLst/>
                  <a:gdLst>
                    <a:gd name="connsiteX0" fmla="*/ 0 w 2080093"/>
                    <a:gd name="connsiteY0" fmla="*/ 49193 h 529253"/>
                    <a:gd name="connsiteX1" fmla="*/ 76200 w 2080093"/>
                    <a:gd name="connsiteY1" fmla="*/ 49193 h 529253"/>
                    <a:gd name="connsiteX2" fmla="*/ 1272540 w 2080093"/>
                    <a:gd name="connsiteY2" fmla="*/ 3473 h 529253"/>
                    <a:gd name="connsiteX3" fmla="*/ 1981200 w 2080093"/>
                    <a:gd name="connsiteY3" fmla="*/ 155873 h 529253"/>
                    <a:gd name="connsiteX4" fmla="*/ 2057400 w 2080093"/>
                    <a:gd name="connsiteY4" fmla="*/ 529253 h 529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093" h="529253">
                      <a:moveTo>
                        <a:pt x="0" y="49193"/>
                      </a:moveTo>
                      <a:lnTo>
                        <a:pt x="76200" y="49193"/>
                      </a:lnTo>
                      <a:cubicBezTo>
                        <a:pt x="288290" y="41573"/>
                        <a:pt x="955040" y="-14307"/>
                        <a:pt x="1272540" y="3473"/>
                      </a:cubicBezTo>
                      <a:cubicBezTo>
                        <a:pt x="1590040" y="21253"/>
                        <a:pt x="1850390" y="68243"/>
                        <a:pt x="1981200" y="155873"/>
                      </a:cubicBezTo>
                      <a:cubicBezTo>
                        <a:pt x="2112010" y="243503"/>
                        <a:pt x="2084705" y="386378"/>
                        <a:pt x="2057400" y="529253"/>
                      </a:cubicBezTo>
                    </a:path>
                  </a:pathLst>
                </a:custGeom>
                <a:noFill/>
                <a:ln w="38100">
                  <a:solidFill>
                    <a:schemeClr val="bg1">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Freihandform: Form 37">
                  <a:extLst>
                    <a:ext uri="{FF2B5EF4-FFF2-40B4-BE49-F238E27FC236}">
                      <a16:creationId xmlns:a16="http://schemas.microsoft.com/office/drawing/2014/main" id="{37BE9F01-DA95-4BB7-BDFA-6795BB76E10C}"/>
                    </a:ext>
                  </a:extLst>
                </p:cNvPr>
                <p:cNvSpPr/>
                <p:nvPr/>
              </p:nvSpPr>
              <p:spPr>
                <a:xfrm>
                  <a:off x="7255693" y="4381978"/>
                  <a:ext cx="1644297" cy="713548"/>
                </a:xfrm>
                <a:custGeom>
                  <a:avLst/>
                  <a:gdLst>
                    <a:gd name="connsiteX0" fmla="*/ 1760220 w 1760220"/>
                    <a:gd name="connsiteY0" fmla="*/ 0 h 763853"/>
                    <a:gd name="connsiteX1" fmla="*/ 1402080 w 1760220"/>
                    <a:gd name="connsiteY1" fmla="*/ 586740 h 763853"/>
                    <a:gd name="connsiteX2" fmla="*/ 929640 w 1760220"/>
                    <a:gd name="connsiteY2" fmla="*/ 739140 h 763853"/>
                    <a:gd name="connsiteX3" fmla="*/ 0 w 1760220"/>
                    <a:gd name="connsiteY3" fmla="*/ 144780 h 763853"/>
                  </a:gdLst>
                  <a:ahLst/>
                  <a:cxnLst>
                    <a:cxn ang="0">
                      <a:pos x="connsiteX0" y="connsiteY0"/>
                    </a:cxn>
                    <a:cxn ang="0">
                      <a:pos x="connsiteX1" y="connsiteY1"/>
                    </a:cxn>
                    <a:cxn ang="0">
                      <a:pos x="connsiteX2" y="connsiteY2"/>
                    </a:cxn>
                    <a:cxn ang="0">
                      <a:pos x="connsiteX3" y="connsiteY3"/>
                    </a:cxn>
                  </a:cxnLst>
                  <a:rect l="l" t="t" r="r" b="b"/>
                  <a:pathLst>
                    <a:path w="1760220" h="763853">
                      <a:moveTo>
                        <a:pt x="1760220" y="0"/>
                      </a:moveTo>
                      <a:cubicBezTo>
                        <a:pt x="1650365" y="231775"/>
                        <a:pt x="1540510" y="463550"/>
                        <a:pt x="1402080" y="586740"/>
                      </a:cubicBezTo>
                      <a:cubicBezTo>
                        <a:pt x="1263650" y="709930"/>
                        <a:pt x="1163320" y="812800"/>
                        <a:pt x="929640" y="739140"/>
                      </a:cubicBezTo>
                      <a:cubicBezTo>
                        <a:pt x="695960" y="665480"/>
                        <a:pt x="347980" y="405130"/>
                        <a:pt x="0" y="144780"/>
                      </a:cubicBezTo>
                    </a:path>
                  </a:pathLst>
                </a:custGeom>
                <a:noFill/>
                <a:ln w="38100">
                  <a:solidFill>
                    <a:schemeClr val="accent2">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1" name="Rechteck 40">
                  <a:extLst>
                    <a:ext uri="{FF2B5EF4-FFF2-40B4-BE49-F238E27FC236}">
                      <a16:creationId xmlns:a16="http://schemas.microsoft.com/office/drawing/2014/main" id="{D07DACEA-58CC-4CB3-93D8-0623A7B45F49}"/>
                    </a:ext>
                  </a:extLst>
                </p:cNvPr>
                <p:cNvSpPr/>
                <p:nvPr/>
              </p:nvSpPr>
              <p:spPr>
                <a:xfrm>
                  <a:off x="8359952" y="4545316"/>
                  <a:ext cx="1049692" cy="189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200" b="1" dirty="0">
                      <a:solidFill>
                        <a:schemeClr val="tx1"/>
                      </a:solidFill>
                    </a:rPr>
                    <a:t>vorgeschlagen</a:t>
                  </a:r>
                  <a:endParaRPr lang="de-DE" b="1" dirty="0">
                    <a:solidFill>
                      <a:schemeClr val="tx1"/>
                    </a:solidFill>
                  </a:endParaRPr>
                </a:p>
              </p:txBody>
            </p:sp>
            <p:sp>
              <p:nvSpPr>
                <p:cNvPr id="40" name="Rechteck 39">
                  <a:extLst>
                    <a:ext uri="{FF2B5EF4-FFF2-40B4-BE49-F238E27FC236}">
                      <a16:creationId xmlns:a16="http://schemas.microsoft.com/office/drawing/2014/main" id="{35DB47FD-5D37-4B67-8F5F-E9B193C40B84}"/>
                    </a:ext>
                  </a:extLst>
                </p:cNvPr>
                <p:cNvSpPr/>
                <p:nvPr/>
              </p:nvSpPr>
              <p:spPr>
                <a:xfrm>
                  <a:off x="8351728" y="3154500"/>
                  <a:ext cx="1176255" cy="189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200" b="1" dirty="0">
                      <a:solidFill>
                        <a:schemeClr val="tx1"/>
                      </a:solidFill>
                    </a:rPr>
                    <a:t>Ähnlicher Nutzer</a:t>
                  </a:r>
                  <a:endParaRPr lang="de-DE" b="1" dirty="0">
                    <a:solidFill>
                      <a:schemeClr val="tx1"/>
                    </a:solidFill>
                  </a:endParaRPr>
                </a:p>
              </p:txBody>
            </p:sp>
          </p:grpSp>
          <p:pic>
            <p:nvPicPr>
              <p:cNvPr id="30" name="Grafik 29">
                <a:extLst>
                  <a:ext uri="{FF2B5EF4-FFF2-40B4-BE49-F238E27FC236}">
                    <a16:creationId xmlns:a16="http://schemas.microsoft.com/office/drawing/2014/main" id="{696C5318-5F45-44C6-854C-6D4D3F8E9F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47407" y="1897908"/>
                <a:ext cx="877250" cy="877250"/>
              </a:xfrm>
              <a:prstGeom prst="rect">
                <a:avLst/>
              </a:prstGeom>
            </p:spPr>
          </p:pic>
        </p:grpSp>
        <p:pic>
          <p:nvPicPr>
            <p:cNvPr id="43" name="Grafik 42">
              <a:extLst>
                <a:ext uri="{FF2B5EF4-FFF2-40B4-BE49-F238E27FC236}">
                  <a16:creationId xmlns:a16="http://schemas.microsoft.com/office/drawing/2014/main" id="{574CA182-FBA3-48C8-A256-0B59FA3A3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3422" y="1366721"/>
              <a:ext cx="941436" cy="941436"/>
            </a:xfrm>
            <a:prstGeom prst="rect">
              <a:avLst/>
            </a:prstGeom>
          </p:spPr>
        </p:pic>
        <p:pic>
          <p:nvPicPr>
            <p:cNvPr id="48" name="Grafik 47">
              <a:extLst>
                <a:ext uri="{FF2B5EF4-FFF2-40B4-BE49-F238E27FC236}">
                  <a16:creationId xmlns:a16="http://schemas.microsoft.com/office/drawing/2014/main" id="{D7F5EEA2-517C-4D13-AD17-059A86E2ECDE}"/>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404378" y="1022908"/>
              <a:ext cx="665934" cy="665934"/>
            </a:xfrm>
            <a:prstGeom prst="rect">
              <a:avLst/>
            </a:prstGeom>
          </p:spPr>
        </p:pic>
        <p:pic>
          <p:nvPicPr>
            <p:cNvPr id="49" name="Grafik 48">
              <a:extLst>
                <a:ext uri="{FF2B5EF4-FFF2-40B4-BE49-F238E27FC236}">
                  <a16:creationId xmlns:a16="http://schemas.microsoft.com/office/drawing/2014/main" id="{10A830F8-CDD7-4348-BB59-EFCDF37C0D43}"/>
                </a:ext>
              </a:extLst>
            </p:cNvPr>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98227" y="936543"/>
              <a:ext cx="720011" cy="720011"/>
            </a:xfrm>
            <a:prstGeom prst="rect">
              <a:avLst/>
            </a:prstGeom>
          </p:spPr>
        </p:pic>
        <p:pic>
          <p:nvPicPr>
            <p:cNvPr id="79" name="Grafik 78">
              <a:extLst>
                <a:ext uri="{FF2B5EF4-FFF2-40B4-BE49-F238E27FC236}">
                  <a16:creationId xmlns:a16="http://schemas.microsoft.com/office/drawing/2014/main" id="{D2F15CD9-4834-44B4-B3A6-F28D6F2EDE16}"/>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159158" y="802240"/>
              <a:ext cx="665934" cy="665934"/>
            </a:xfrm>
            <a:prstGeom prst="rect">
              <a:avLst/>
            </a:prstGeom>
          </p:spPr>
        </p:pic>
        <p:sp>
          <p:nvSpPr>
            <p:cNvPr id="81" name="Rechteck 80">
              <a:extLst>
                <a:ext uri="{FF2B5EF4-FFF2-40B4-BE49-F238E27FC236}">
                  <a16:creationId xmlns:a16="http://schemas.microsoft.com/office/drawing/2014/main" id="{D3A3FF9B-4D55-4441-B649-4B2888430C7D}"/>
                </a:ext>
              </a:extLst>
            </p:cNvPr>
            <p:cNvSpPr/>
            <p:nvPr/>
          </p:nvSpPr>
          <p:spPr>
            <a:xfrm>
              <a:off x="6135089" y="1765202"/>
              <a:ext cx="811191" cy="185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200" b="1" dirty="0">
                  <a:solidFill>
                    <a:schemeClr val="tx1"/>
                  </a:solidFill>
                </a:rPr>
                <a:t>gekauft</a:t>
              </a:r>
              <a:endParaRPr lang="de-DE" b="1" dirty="0">
                <a:solidFill>
                  <a:schemeClr val="tx1"/>
                </a:solidFill>
              </a:endParaRPr>
            </a:p>
          </p:txBody>
        </p:sp>
      </p:grpSp>
      <p:pic>
        <p:nvPicPr>
          <p:cNvPr id="86" name="Grafik 85">
            <a:extLst>
              <a:ext uri="{FF2B5EF4-FFF2-40B4-BE49-F238E27FC236}">
                <a16:creationId xmlns:a16="http://schemas.microsoft.com/office/drawing/2014/main" id="{04D08982-C17B-427C-A0F2-70AC1F6EF2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9086" y="1157086"/>
            <a:ext cx="589258" cy="589258"/>
          </a:xfrm>
          <a:prstGeom prst="rect">
            <a:avLst/>
          </a:prstGeom>
        </p:spPr>
      </p:pic>
      <p:pic>
        <p:nvPicPr>
          <p:cNvPr id="88" name="Grafik 87">
            <a:extLst>
              <a:ext uri="{FF2B5EF4-FFF2-40B4-BE49-F238E27FC236}">
                <a16:creationId xmlns:a16="http://schemas.microsoft.com/office/drawing/2014/main" id="{2F81AF44-CF11-4443-A252-E41945C682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98802" y="2521383"/>
            <a:ext cx="589258" cy="589258"/>
          </a:xfrm>
          <a:prstGeom prst="rect">
            <a:avLst/>
          </a:prstGeom>
        </p:spPr>
      </p:pic>
      <p:pic>
        <p:nvPicPr>
          <p:cNvPr id="45" name="Grafik 44">
            <a:extLst>
              <a:ext uri="{FF2B5EF4-FFF2-40B4-BE49-F238E27FC236}">
                <a16:creationId xmlns:a16="http://schemas.microsoft.com/office/drawing/2014/main" id="{C43D64B2-CC7B-4383-9F2C-4472C3C923C3}"/>
              </a:ext>
            </a:extLst>
          </p:cNvPr>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597005" y="3143873"/>
            <a:ext cx="720011" cy="720011"/>
          </a:xfrm>
          <a:prstGeom prst="rect">
            <a:avLst/>
          </a:prstGeom>
        </p:spPr>
      </p:pic>
      <p:sp>
        <p:nvSpPr>
          <p:cNvPr id="5" name="Datumsplatzhalter 4">
            <a:extLst>
              <a:ext uri="{FF2B5EF4-FFF2-40B4-BE49-F238E27FC236}">
                <a16:creationId xmlns:a16="http://schemas.microsoft.com/office/drawing/2014/main" id="{9F283F40-583F-4807-A8F2-C7B33AE30E5E}"/>
              </a:ext>
            </a:extLst>
          </p:cNvPr>
          <p:cNvSpPr>
            <a:spLocks noGrp="1"/>
          </p:cNvSpPr>
          <p:nvPr>
            <p:ph type="dt" sz="half" idx="10"/>
          </p:nvPr>
        </p:nvSpPr>
        <p:spPr/>
        <p:txBody>
          <a:bodyPr/>
          <a:lstStyle/>
          <a:p>
            <a:r>
              <a:rPr lang="de-DE"/>
              <a:t>16.10.2018</a:t>
            </a:r>
            <a:endParaRPr lang="de-DE" dirty="0"/>
          </a:p>
        </p:txBody>
      </p:sp>
      <p:sp>
        <p:nvSpPr>
          <p:cNvPr id="6" name="Fußzeilenplatzhalter 5">
            <a:extLst>
              <a:ext uri="{FF2B5EF4-FFF2-40B4-BE49-F238E27FC236}">
                <a16:creationId xmlns:a16="http://schemas.microsoft.com/office/drawing/2014/main" id="{FFDCA25B-C44A-4208-AF01-4EDB8D2BA2D1}"/>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12" name="Foliennummernplatzhalter 11">
            <a:extLst>
              <a:ext uri="{FF2B5EF4-FFF2-40B4-BE49-F238E27FC236}">
                <a16:creationId xmlns:a16="http://schemas.microsoft.com/office/drawing/2014/main" id="{F76E5F44-82A9-4C9D-81BD-CCB4539A7D71}"/>
              </a:ext>
            </a:extLst>
          </p:cNvPr>
          <p:cNvSpPr>
            <a:spLocks noGrp="1"/>
          </p:cNvSpPr>
          <p:nvPr>
            <p:ph type="sldNum" sz="quarter" idx="12"/>
          </p:nvPr>
        </p:nvSpPr>
        <p:spPr/>
        <p:txBody>
          <a:bodyPr/>
          <a:lstStyle/>
          <a:p>
            <a:fld id="{DB8E1856-5B1A-4332-8C1F-5B6ADBCED127}" type="slidenum">
              <a:rPr lang="de-DE" smtClean="0"/>
              <a:t>7</a:t>
            </a:fld>
            <a:endParaRPr lang="de-DE" dirty="0"/>
          </a:p>
        </p:txBody>
      </p:sp>
    </p:spTree>
    <p:extLst>
      <p:ext uri="{BB962C8B-B14F-4D97-AF65-F5344CB8AC3E}">
        <p14:creationId xmlns:p14="http://schemas.microsoft.com/office/powerpoint/2010/main" val="248737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A2F5301C-F5DB-448A-A962-E2F47E0802B9}"/>
              </a:ext>
            </a:extLst>
          </p:cNvPr>
          <p:cNvSpPr>
            <a:spLocks noGrp="1"/>
          </p:cNvSpPr>
          <p:nvPr>
            <p:ph idx="1"/>
          </p:nvPr>
        </p:nvSpPr>
        <p:spPr/>
        <p:txBody>
          <a:bodyPr/>
          <a:lstStyle/>
          <a:p>
            <a:pPr marL="0" indent="0">
              <a:buNone/>
            </a:pPr>
            <a:r>
              <a:rPr lang="de-DE" dirty="0"/>
              <a:t>Sie bauen eine Plattform für Computerspiele auf. Welche Daten sollten Sie von ihren Kunden erheben um inhaltsbasierte Empfehlungen geben zu können?</a:t>
            </a:r>
          </a:p>
          <a:p>
            <a:pPr marL="457200" indent="-457200">
              <a:buFont typeface="+mj-lt"/>
              <a:buAutoNum type="alphaLcPeriod"/>
            </a:pPr>
            <a:r>
              <a:rPr lang="de-DE" dirty="0"/>
              <a:t>Demographische Daten der Nutzer</a:t>
            </a:r>
          </a:p>
          <a:p>
            <a:pPr marL="457200" indent="-457200">
              <a:buFont typeface="+mj-lt"/>
              <a:buAutoNum type="alphaLcPeriod"/>
            </a:pPr>
            <a:r>
              <a:rPr lang="de-DE" dirty="0"/>
              <a:t>Eigenschaften der installierten Spiele des einzelnen Nutzers</a:t>
            </a:r>
          </a:p>
          <a:p>
            <a:pPr marL="457200" indent="-457200">
              <a:buFont typeface="+mj-lt"/>
              <a:buAutoNum type="alphaLcPeriod"/>
            </a:pPr>
            <a:r>
              <a:rPr lang="de-DE" dirty="0"/>
              <a:t>Login-Daten der Nutzer</a:t>
            </a:r>
          </a:p>
          <a:p>
            <a:endParaRPr lang="de-DE" dirty="0"/>
          </a:p>
          <a:p>
            <a:pPr marL="0" indent="0">
              <a:buNone/>
            </a:pPr>
            <a:endParaRPr lang="de-DE" dirty="0"/>
          </a:p>
          <a:p>
            <a:endParaRPr lang="de-DE" dirty="0"/>
          </a:p>
        </p:txBody>
      </p:sp>
      <p:sp>
        <p:nvSpPr>
          <p:cNvPr id="6" name="Titel 1">
            <a:extLst>
              <a:ext uri="{FF2B5EF4-FFF2-40B4-BE49-F238E27FC236}">
                <a16:creationId xmlns:a16="http://schemas.microsoft.com/office/drawing/2014/main" id="{A80215DB-1546-4EEC-BF86-3C8E2B742E77}"/>
              </a:ext>
            </a:extLst>
          </p:cNvPr>
          <p:cNvSpPr>
            <a:spLocks noGrp="1"/>
          </p:cNvSpPr>
          <p:nvPr>
            <p:ph type="title"/>
          </p:nvPr>
        </p:nvSpPr>
        <p:spPr>
          <a:xfrm>
            <a:off x="1466205" y="365127"/>
            <a:ext cx="7049145" cy="674402"/>
          </a:xfrm>
        </p:spPr>
        <p:txBody>
          <a:bodyPr/>
          <a:lstStyle/>
          <a:p>
            <a:r>
              <a:rPr lang="de-DE" dirty="0"/>
              <a:t>Übung 1</a:t>
            </a:r>
          </a:p>
        </p:txBody>
      </p:sp>
      <p:pic>
        <p:nvPicPr>
          <p:cNvPr id="7" name="Grafik 6">
            <a:extLst>
              <a:ext uri="{FF2B5EF4-FFF2-40B4-BE49-F238E27FC236}">
                <a16:creationId xmlns:a16="http://schemas.microsoft.com/office/drawing/2014/main" id="{0589A629-5450-4E1A-9B47-610206D6A2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269350"/>
            <a:ext cx="837555" cy="837555"/>
          </a:xfrm>
          <a:prstGeom prst="rect">
            <a:avLst/>
          </a:prstGeom>
        </p:spPr>
      </p:pic>
      <p:sp>
        <p:nvSpPr>
          <p:cNvPr id="2" name="Datumsplatzhalter 1">
            <a:extLst>
              <a:ext uri="{FF2B5EF4-FFF2-40B4-BE49-F238E27FC236}">
                <a16:creationId xmlns:a16="http://schemas.microsoft.com/office/drawing/2014/main" id="{5AFEF10F-DB5E-42FB-9E1B-24C489E299EF}"/>
              </a:ext>
            </a:extLst>
          </p:cNvPr>
          <p:cNvSpPr>
            <a:spLocks noGrp="1"/>
          </p:cNvSpPr>
          <p:nvPr>
            <p:ph type="dt" sz="half" idx="10"/>
          </p:nvPr>
        </p:nvSpPr>
        <p:spPr/>
        <p:txBody>
          <a:bodyPr/>
          <a:lstStyle/>
          <a:p>
            <a:r>
              <a:rPr lang="de-DE"/>
              <a:t>16.10.2018</a:t>
            </a:r>
            <a:endParaRPr lang="de-DE" dirty="0"/>
          </a:p>
        </p:txBody>
      </p:sp>
      <p:sp>
        <p:nvSpPr>
          <p:cNvPr id="4" name="Fußzeilenplatzhalter 3">
            <a:extLst>
              <a:ext uri="{FF2B5EF4-FFF2-40B4-BE49-F238E27FC236}">
                <a16:creationId xmlns:a16="http://schemas.microsoft.com/office/drawing/2014/main" id="{807D8A81-D7E1-4685-B181-723AE3F548C5}"/>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5" name="Foliennummernplatzhalter 4">
            <a:extLst>
              <a:ext uri="{FF2B5EF4-FFF2-40B4-BE49-F238E27FC236}">
                <a16:creationId xmlns:a16="http://schemas.microsoft.com/office/drawing/2014/main" id="{A396A9AA-B65E-47EC-AFD1-6FF4DFF33A93}"/>
              </a:ext>
            </a:extLst>
          </p:cNvPr>
          <p:cNvSpPr>
            <a:spLocks noGrp="1"/>
          </p:cNvSpPr>
          <p:nvPr>
            <p:ph type="sldNum" sz="quarter" idx="12"/>
          </p:nvPr>
        </p:nvSpPr>
        <p:spPr/>
        <p:txBody>
          <a:bodyPr/>
          <a:lstStyle/>
          <a:p>
            <a:fld id="{DB8E1856-5B1A-4332-8C1F-5B6ADBCED127}" type="slidenum">
              <a:rPr lang="de-DE" smtClean="0"/>
              <a:t>8</a:t>
            </a:fld>
            <a:endParaRPr lang="de-DE" dirty="0"/>
          </a:p>
        </p:txBody>
      </p:sp>
    </p:spTree>
    <p:extLst>
      <p:ext uri="{BB962C8B-B14F-4D97-AF65-F5344CB8AC3E}">
        <p14:creationId xmlns:p14="http://schemas.microsoft.com/office/powerpoint/2010/main" val="603225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A2F5301C-F5DB-448A-A962-E2F47E0802B9}"/>
              </a:ext>
            </a:extLst>
          </p:cNvPr>
          <p:cNvSpPr>
            <a:spLocks noGrp="1"/>
          </p:cNvSpPr>
          <p:nvPr>
            <p:ph idx="1"/>
          </p:nvPr>
        </p:nvSpPr>
        <p:spPr/>
        <p:txBody>
          <a:bodyPr/>
          <a:lstStyle/>
          <a:p>
            <a:pPr marL="0" indent="0">
              <a:buNone/>
            </a:pPr>
            <a:r>
              <a:rPr lang="de-DE" dirty="0"/>
              <a:t>Sie bauen eine Plattform für Computerspiele auf. Welche Daten sollten Sie von ihren Kunden erheben um inhaltsbasierte Empfehlungen geben zu können?</a:t>
            </a:r>
          </a:p>
          <a:p>
            <a:pPr marL="457200" indent="-457200">
              <a:buFont typeface="+mj-lt"/>
              <a:buAutoNum type="alphaLcPeriod"/>
            </a:pPr>
            <a:r>
              <a:rPr lang="de-DE" dirty="0"/>
              <a:t>Demographische Daten der Nutzer</a:t>
            </a:r>
          </a:p>
          <a:p>
            <a:pPr marL="457200" indent="-457200">
              <a:buFont typeface="+mj-lt"/>
              <a:buAutoNum type="alphaLcPeriod"/>
            </a:pPr>
            <a:r>
              <a:rPr lang="de-DE" dirty="0"/>
              <a:t>Eigenschaften der installierten Spiele des einzelnen Nutzers</a:t>
            </a:r>
          </a:p>
          <a:p>
            <a:pPr marL="457200" indent="-457200">
              <a:buFont typeface="+mj-lt"/>
              <a:buAutoNum type="alphaLcPeriod"/>
            </a:pPr>
            <a:r>
              <a:rPr lang="de-DE" dirty="0"/>
              <a:t>Login-Daten der Nutzer</a:t>
            </a:r>
          </a:p>
          <a:p>
            <a:endParaRPr lang="de-DE" dirty="0"/>
          </a:p>
          <a:p>
            <a:pPr marL="0" indent="0">
              <a:buNone/>
            </a:pPr>
            <a:r>
              <a:rPr lang="de-DE" dirty="0"/>
              <a:t>Richtig ist </a:t>
            </a:r>
            <a:r>
              <a:rPr lang="de-DE" b="1" dirty="0"/>
              <a:t>b. </a:t>
            </a:r>
          </a:p>
          <a:p>
            <a:pPr marL="0" indent="0">
              <a:buNone/>
            </a:pPr>
            <a:r>
              <a:rPr lang="de-DE" dirty="0"/>
              <a:t>Bei inhaltsbasierten Systemen werden Empfehlungen anhand der Eigenschaften der einzelnen Produkte abgeleitet, z.B. ein Computerspiel gehört zur Kategorie Fantasy und kann mit mehreren Spielern gespielt werden. Andere Spiele, welche die gleichen Kategorien erfüllen werden vorgeschlagen.</a:t>
            </a:r>
          </a:p>
          <a:p>
            <a:endParaRPr lang="de-DE" dirty="0"/>
          </a:p>
        </p:txBody>
      </p:sp>
      <p:sp>
        <p:nvSpPr>
          <p:cNvPr id="6" name="Titel 1">
            <a:extLst>
              <a:ext uri="{FF2B5EF4-FFF2-40B4-BE49-F238E27FC236}">
                <a16:creationId xmlns:a16="http://schemas.microsoft.com/office/drawing/2014/main" id="{199DCA2C-6B2B-4E7A-8945-AFEA7DC9B58D}"/>
              </a:ext>
            </a:extLst>
          </p:cNvPr>
          <p:cNvSpPr>
            <a:spLocks noGrp="1"/>
          </p:cNvSpPr>
          <p:nvPr>
            <p:ph type="title"/>
          </p:nvPr>
        </p:nvSpPr>
        <p:spPr>
          <a:xfrm>
            <a:off x="1466205" y="365127"/>
            <a:ext cx="7049145" cy="674402"/>
          </a:xfrm>
        </p:spPr>
        <p:txBody>
          <a:bodyPr/>
          <a:lstStyle/>
          <a:p>
            <a:r>
              <a:rPr lang="de-DE" dirty="0"/>
              <a:t>Übung 1</a:t>
            </a:r>
          </a:p>
        </p:txBody>
      </p:sp>
      <p:pic>
        <p:nvPicPr>
          <p:cNvPr id="7" name="Grafik 6">
            <a:extLst>
              <a:ext uri="{FF2B5EF4-FFF2-40B4-BE49-F238E27FC236}">
                <a16:creationId xmlns:a16="http://schemas.microsoft.com/office/drawing/2014/main" id="{60134288-E4F7-497C-ACF2-AFAB284D7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269350"/>
            <a:ext cx="837555" cy="837555"/>
          </a:xfrm>
          <a:prstGeom prst="rect">
            <a:avLst/>
          </a:prstGeom>
        </p:spPr>
      </p:pic>
      <p:sp>
        <p:nvSpPr>
          <p:cNvPr id="2" name="Datumsplatzhalter 1">
            <a:extLst>
              <a:ext uri="{FF2B5EF4-FFF2-40B4-BE49-F238E27FC236}">
                <a16:creationId xmlns:a16="http://schemas.microsoft.com/office/drawing/2014/main" id="{A214A868-3C8D-4996-AD2E-EE0301E37D62}"/>
              </a:ext>
            </a:extLst>
          </p:cNvPr>
          <p:cNvSpPr>
            <a:spLocks noGrp="1"/>
          </p:cNvSpPr>
          <p:nvPr>
            <p:ph type="dt" sz="half" idx="10"/>
          </p:nvPr>
        </p:nvSpPr>
        <p:spPr/>
        <p:txBody>
          <a:bodyPr/>
          <a:lstStyle/>
          <a:p>
            <a:r>
              <a:rPr lang="de-DE"/>
              <a:t>16.10.2018</a:t>
            </a:r>
            <a:endParaRPr lang="de-DE" dirty="0"/>
          </a:p>
        </p:txBody>
      </p:sp>
      <p:sp>
        <p:nvSpPr>
          <p:cNvPr id="4" name="Fußzeilenplatzhalter 3">
            <a:extLst>
              <a:ext uri="{FF2B5EF4-FFF2-40B4-BE49-F238E27FC236}">
                <a16:creationId xmlns:a16="http://schemas.microsoft.com/office/drawing/2014/main" id="{24DE90C3-80E0-4E1A-B22B-4527C5872B7C}"/>
              </a:ext>
            </a:extLst>
          </p:cNvPr>
          <p:cNvSpPr>
            <a:spLocks noGrp="1"/>
          </p:cNvSpPr>
          <p:nvPr>
            <p:ph type="ftr" sz="quarter" idx="11"/>
          </p:nvPr>
        </p:nvSpPr>
        <p:spPr/>
        <p:txBody>
          <a:bodyPr/>
          <a:lstStyle/>
          <a:p>
            <a:r>
              <a:rPr lang="de-DE"/>
              <a:t>AI-basierte Geschäftsmodelle und technologische Grundlagen | Dr. Anna Bernhard</a:t>
            </a:r>
            <a:endParaRPr lang="de-DE" dirty="0"/>
          </a:p>
        </p:txBody>
      </p:sp>
      <p:sp>
        <p:nvSpPr>
          <p:cNvPr id="5" name="Foliennummernplatzhalter 4">
            <a:extLst>
              <a:ext uri="{FF2B5EF4-FFF2-40B4-BE49-F238E27FC236}">
                <a16:creationId xmlns:a16="http://schemas.microsoft.com/office/drawing/2014/main" id="{288A76C7-BBF3-48F2-A640-1770F4D46D81}"/>
              </a:ext>
            </a:extLst>
          </p:cNvPr>
          <p:cNvSpPr>
            <a:spLocks noGrp="1"/>
          </p:cNvSpPr>
          <p:nvPr>
            <p:ph type="sldNum" sz="quarter" idx="12"/>
          </p:nvPr>
        </p:nvSpPr>
        <p:spPr/>
        <p:txBody>
          <a:bodyPr/>
          <a:lstStyle/>
          <a:p>
            <a:fld id="{DB8E1856-5B1A-4332-8C1F-5B6ADBCED127}" type="slidenum">
              <a:rPr lang="de-DE" smtClean="0"/>
              <a:t>9</a:t>
            </a:fld>
            <a:endParaRPr lang="de-DE" dirty="0"/>
          </a:p>
        </p:txBody>
      </p:sp>
    </p:spTree>
    <p:extLst>
      <p:ext uri="{BB962C8B-B14F-4D97-AF65-F5344CB8AC3E}">
        <p14:creationId xmlns:p14="http://schemas.microsoft.com/office/powerpoint/2010/main" val="142167736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1539</Words>
  <Application>Microsoft Office PowerPoint</Application>
  <PresentationFormat>Bildschirmpräsentation (4:3)</PresentationFormat>
  <Paragraphs>296</Paragraphs>
  <Slides>22</Slides>
  <Notes>0</Notes>
  <HiddenSlides>5</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22</vt:i4>
      </vt:variant>
    </vt:vector>
  </HeadingPairs>
  <TitlesOfParts>
    <vt:vector size="29" baseType="lpstr">
      <vt:lpstr>Arial</vt:lpstr>
      <vt:lpstr>Calibri</vt:lpstr>
      <vt:lpstr>Calibri Light</vt:lpstr>
      <vt:lpstr>Calibri-Bold</vt:lpstr>
      <vt:lpstr>Cambria Math</vt:lpstr>
      <vt:lpstr>Wingdings</vt:lpstr>
      <vt:lpstr>Office</vt:lpstr>
      <vt:lpstr>AI-basierte Geschäftsmodelle und technologische Grundlagen</vt:lpstr>
      <vt:lpstr>Vorstellung - Dr. Anna Bernhard</vt:lpstr>
      <vt:lpstr>Lernziele</vt:lpstr>
      <vt:lpstr>Woher weiß Netflix eigentlich was ich schauen möchte?</vt:lpstr>
      <vt:lpstr>Was ist eine Recommendation Engine?</vt:lpstr>
      <vt:lpstr>Inhaltsbasierte Systeme</vt:lpstr>
      <vt:lpstr>Collaborative Filtering</vt:lpstr>
      <vt:lpstr>Übung 1</vt:lpstr>
      <vt:lpstr>Übung 1</vt:lpstr>
      <vt:lpstr>Bekannte Probleme von Recommendern </vt:lpstr>
      <vt:lpstr>Recommendation Engine - Algorithmen</vt:lpstr>
      <vt:lpstr>Ähnlichkeiten bestimmen - Distanzmaße</vt:lpstr>
      <vt:lpstr>Übung 2</vt:lpstr>
      <vt:lpstr>Übung 2</vt:lpstr>
      <vt:lpstr>Gruppen bilden</vt:lpstr>
      <vt:lpstr>KNN (K-Nearest Neighbor) </vt:lpstr>
      <vt:lpstr>Ausblick: Erstellen einer eigenen einfachen Recommendation Engine mit python</vt:lpstr>
      <vt:lpstr>Übung</vt:lpstr>
      <vt:lpstr>Übung</vt:lpstr>
      <vt:lpstr>Ähnlichkeiten bestimmen - Distanzmaße</vt:lpstr>
      <vt:lpstr>Kmeans</vt:lpstr>
      <vt:lpstr>Unterschied zwischen KNN und Kmeans</vt:lpstr>
    </vt:vector>
  </TitlesOfParts>
  <Company>Volkswagen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basierte Geschäftsmodelle und technologische Grundlagen</dc:title>
  <dc:creator>Bernhard, Anna (FIEB)</dc:creator>
  <cp:lastModifiedBy>Anna</cp:lastModifiedBy>
  <cp:revision>111</cp:revision>
  <dcterms:created xsi:type="dcterms:W3CDTF">2018-09-05T13:27:04Z</dcterms:created>
  <dcterms:modified xsi:type="dcterms:W3CDTF">2018-10-05T09:36:56Z</dcterms:modified>
</cp:coreProperties>
</file>