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81" r:id="rId2"/>
    <p:sldId id="257" r:id="rId3"/>
    <p:sldId id="284" r:id="rId4"/>
    <p:sldId id="292" r:id="rId5"/>
    <p:sldId id="285" r:id="rId6"/>
    <p:sldId id="286" r:id="rId7"/>
    <p:sldId id="287" r:id="rId8"/>
    <p:sldId id="261" r:id="rId9"/>
    <p:sldId id="263" r:id="rId10"/>
    <p:sldId id="289" r:id="rId11"/>
    <p:sldId id="290" r:id="rId12"/>
    <p:sldId id="293" r:id="rId13"/>
    <p:sldId id="291" r:id="rId14"/>
    <p:sldId id="265" r:id="rId15"/>
    <p:sldId id="283" r:id="rId16"/>
    <p:sldId id="29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pos="544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" initials="A" lastIdx="1" clrIdx="0">
    <p:extLst>
      <p:ext uri="{19B8F6BF-5375-455C-9EA6-DF929625EA0E}">
        <p15:presenceInfo xmlns:p15="http://schemas.microsoft.com/office/powerpoint/2012/main" userId="An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CFFF"/>
    <a:srgbClr val="FF5A5F"/>
    <a:srgbClr val="894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31" autoAdjust="0"/>
    <p:restoredTop sz="96532" autoAdjust="0"/>
  </p:normalViewPr>
  <p:slideViewPr>
    <p:cSldViewPr snapToGrid="0">
      <p:cViewPr varScale="1">
        <p:scale>
          <a:sx n="112" d="100"/>
          <a:sy n="112" d="100"/>
        </p:scale>
        <p:origin x="1866" y="102"/>
      </p:cViewPr>
      <p:guideLst>
        <p:guide orient="horz" pos="436"/>
        <p:guide pos="408"/>
        <p:guide pos="54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9DCB8-B4D5-4EDE-B3F7-D091B8B3F069}" type="datetimeFigureOut">
              <a:rPr lang="de-DE" smtClean="0"/>
              <a:t>03.10.2018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5376D-4F7D-4563-AF19-D4432E5B0F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517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 is central to the 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itera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approach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Validate an approach with a small sample of data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implementaGon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 a moderate amount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Use a large amount of data to refine a proven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soluGon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§ 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Implementa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ons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even algorithms themselves may hit limits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§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given algorithm may work fine on 25MB of data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But may require changes in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implementaGon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work with 25GB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And may be impossible to scale to handle 25TB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§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itera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=on may involve a change to the amount of data used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And to the code you use to analyze 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BB6A1-4482-4574-9AF3-AEB7AF3D8BA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61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16.10.2018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Approach to Machine Learning in Business Applications | Dr. Anna Bernhard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1856-5B1A-4332-8C1F-5B6ADBCED1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658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16.10.2018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Approach to Machine Learning in Business Applications | Dr. Anna Bernhard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1856-5B1A-4332-8C1F-5B6ADBCED1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0728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16.10.2018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Approach to Machine Learning in Business Applications | Dr. Anna Bernhard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1856-5B1A-4332-8C1F-5B6ADBCED1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506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16.10.2018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Approach to Machine Learning in Business Applications | Dr. Anna Bernhard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1856-5B1A-4332-8C1F-5B6ADBCED1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816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16.10.2018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Approach to Machine Learning in Business Applications | Dr. Anna Bernhard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1856-5B1A-4332-8C1F-5B6ADBCED1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614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16.10.2018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Approach to Machine Learning in Business Applications | Dr. Anna Bernhard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1856-5B1A-4332-8C1F-5B6ADBCED1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579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16.10.2018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Approach to Machine Learning in Business Applications | Dr. Anna Bernhard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1856-5B1A-4332-8C1F-5B6ADBCED1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540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16.10.2018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Approach to Machine Learning in Business Applications | Dr. Anna Bernhard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1856-5B1A-4332-8C1F-5B6ADBCED1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693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16.10.2018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Approach to Machine Learning in Business Applications | Dr. Anna Bernhard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1856-5B1A-4332-8C1F-5B6ADBCED1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219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16.10.2018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Approach to Machine Learning in Business Applications | Dr. Anna Bernhard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1856-5B1A-4332-8C1F-5B6ADBCED1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13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16.10.2018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Approach to Machine Learning in Business Applications | Dr. Anna Bernhard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1856-5B1A-4332-8C1F-5B6ADBCED1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614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4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4282"/>
            <a:ext cx="7886700" cy="500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574055"/>
            <a:ext cx="652463" cy="1474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16.10.2018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3981" y="6574055"/>
            <a:ext cx="6396037" cy="1474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Approach to Machine Learning in Business Applications | Dr. Anna Bernhard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8774" y="6574055"/>
            <a:ext cx="536575" cy="1474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E1856-5B1A-4332-8C1F-5B6ADBCED12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953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chigupta19/Boston-Airbnb-data-analysis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github.com/ruchigupta19/Boston-Airbnb-data-analysi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jpg"/><Relationship Id="rId4" Type="http://schemas.openxmlformats.org/officeDocument/2006/relationships/image" Target="../media/image5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5" t="106" r="5336" b="5532"/>
          <a:stretch/>
        </p:blipFill>
        <p:spPr>
          <a:xfrm>
            <a:off x="-22485" y="7495"/>
            <a:ext cx="9173980" cy="685050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-22485" y="0"/>
            <a:ext cx="9173980" cy="685800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solidFill>
            <a:schemeClr val="bg1">
              <a:alpha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noProof="0" dirty="0"/>
              <a:t>Approach to Machine Learning in Business Applications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209176" y="3572057"/>
            <a:ext cx="4725649" cy="939982"/>
          </a:xfrm>
          <a:solidFill>
            <a:schemeClr val="bg1">
              <a:alpha val="50000"/>
            </a:schemeClr>
          </a:solidFill>
        </p:spPr>
        <p:txBody>
          <a:bodyPr/>
          <a:lstStyle/>
          <a:p>
            <a:r>
              <a:rPr lang="en-US" noProof="0" dirty="0"/>
              <a:t>Dr. Anna Bernhard</a:t>
            </a:r>
          </a:p>
          <a:p>
            <a:r>
              <a:rPr lang="en-US" noProof="0" dirty="0"/>
              <a:t>THI in Ingolstadt, 16.10.2018</a:t>
            </a:r>
          </a:p>
        </p:txBody>
      </p:sp>
    </p:spTree>
    <p:extLst>
      <p:ext uri="{BB962C8B-B14F-4D97-AF65-F5344CB8AC3E}">
        <p14:creationId xmlns:p14="http://schemas.microsoft.com/office/powerpoint/2010/main" val="645196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503238" y="3198264"/>
            <a:ext cx="4068762" cy="3157868"/>
          </a:xfrm>
          <a:prstGeom prst="rect">
            <a:avLst/>
          </a:prstGeom>
          <a:noFill/>
          <a:ln>
            <a:solidFill>
              <a:srgbClr val="FF5A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7700" y="365127"/>
            <a:ext cx="7867649" cy="674402"/>
          </a:xfrm>
        </p:spPr>
        <p:txBody>
          <a:bodyPr/>
          <a:lstStyle/>
          <a:p>
            <a:pPr>
              <a:tabLst>
                <a:tab pos="538163" algn="l"/>
              </a:tabLst>
            </a:pPr>
            <a:r>
              <a:rPr lang="en-US" noProof="0" dirty="0"/>
              <a:t>	Communicate results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174282"/>
            <a:ext cx="6173802" cy="2201307"/>
          </a:xfrm>
        </p:spPr>
        <p:txBody>
          <a:bodyPr/>
          <a:lstStyle/>
          <a:p>
            <a:pPr marL="0" indent="0">
              <a:buNone/>
            </a:pPr>
            <a:r>
              <a:rPr lang="en-US" sz="1800" b="1" noProof="0" dirty="0"/>
              <a:t>Approach:</a:t>
            </a:r>
          </a:p>
          <a:p>
            <a:pPr>
              <a:spcBef>
                <a:spcPts val="600"/>
              </a:spcBef>
            </a:pPr>
            <a:r>
              <a:rPr lang="en-US" sz="1600" noProof="0" dirty="0"/>
              <a:t>Communication is an essential part of the process</a:t>
            </a:r>
          </a:p>
          <a:p>
            <a:pPr>
              <a:spcBef>
                <a:spcPts val="600"/>
              </a:spcBef>
            </a:pPr>
            <a:r>
              <a:rPr lang="en-US" sz="1600" noProof="0" dirty="0"/>
              <a:t>Create meaningful visualizations that represent the data</a:t>
            </a:r>
          </a:p>
          <a:p>
            <a:pPr>
              <a:spcBef>
                <a:spcPts val="600"/>
              </a:spcBef>
            </a:pPr>
            <a:r>
              <a:rPr lang="en-US" sz="1600" noProof="0" dirty="0"/>
              <a:t>Dashboards are a common tool for communicating results</a:t>
            </a:r>
          </a:p>
          <a:p>
            <a:pPr lvl="1">
              <a:spcBef>
                <a:spcPts val="600"/>
              </a:spcBef>
            </a:pPr>
            <a:r>
              <a:rPr lang="en-US" sz="1400" noProof="0" dirty="0"/>
              <a:t>Good for Statistics, Summaries, Visualizations</a:t>
            </a:r>
            <a:endParaRPr lang="en-US" sz="1600" noProof="0" dirty="0"/>
          </a:p>
          <a:p>
            <a:pPr>
              <a:spcBef>
                <a:spcPts val="600"/>
              </a:spcBef>
            </a:pPr>
            <a:r>
              <a:rPr lang="en-US" sz="1600" noProof="0" dirty="0"/>
              <a:t>Get Customer feedback for further iterations</a:t>
            </a:r>
          </a:p>
          <a:p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893" y="2208133"/>
            <a:ext cx="2867719" cy="197691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A5CA2D8-E4A5-4A73-9D1A-4DC502E8B4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039" y="4202778"/>
            <a:ext cx="3206826" cy="206570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008" y="3511617"/>
            <a:ext cx="3290307" cy="2773584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D09EC4E1-FFEB-462D-A721-4573F47A81A1}"/>
              </a:ext>
            </a:extLst>
          </p:cNvPr>
          <p:cNvSpPr/>
          <p:nvPr/>
        </p:nvSpPr>
        <p:spPr>
          <a:xfrm>
            <a:off x="273422" y="2965854"/>
            <a:ext cx="459631" cy="4648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38109" y="6373862"/>
            <a:ext cx="47273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Source: Jonathan </a:t>
            </a:r>
            <a:r>
              <a:rPr lang="de-DE" sz="800" dirty="0" err="1"/>
              <a:t>Trajkovic</a:t>
            </a:r>
            <a:r>
              <a:rPr lang="de-DE" sz="800" dirty="0"/>
              <a:t> https://public.tableau.com/en-us/s/blog/2015/07/analyzing-airbnb-data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AAA73BF-870C-4CFA-BC9B-D70712C22754}"/>
              </a:ext>
            </a:extLst>
          </p:cNvPr>
          <p:cNvSpPr/>
          <p:nvPr/>
        </p:nvSpPr>
        <p:spPr>
          <a:xfrm>
            <a:off x="1555454" y="3026080"/>
            <a:ext cx="20694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Example: </a:t>
            </a:r>
            <a:r>
              <a:rPr lang="en-GB" b="1" dirty="0">
                <a:solidFill>
                  <a:srgbClr val="FF5A5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stayhere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1AC50CE-8CCA-41EF-B47D-6AF89AD5D4D0}"/>
              </a:ext>
            </a:extLst>
          </p:cNvPr>
          <p:cNvSpPr/>
          <p:nvPr/>
        </p:nvSpPr>
        <p:spPr>
          <a:xfrm>
            <a:off x="242700" y="287871"/>
            <a:ext cx="810000" cy="8085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C338852A-C9CC-4585-BF44-1B20F186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16.10.2018</a:t>
            </a:r>
            <a:endParaRPr lang="de-D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7A3ACAEE-8234-4931-A84C-46A0D652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Approach to Machine Learning in Business Applications | Dr. Anna Bernhard</a:t>
            </a:r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54045331-9964-40AE-8AAE-FBEB198E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1856-5B1A-4332-8C1F-5B6ADBCED127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4393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3E62087B-AD96-4429-8C2C-1A97B3477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523" y="2600758"/>
            <a:ext cx="5004670" cy="391062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54480" y="365127"/>
            <a:ext cx="6960870" cy="674402"/>
          </a:xfrm>
        </p:spPr>
        <p:txBody>
          <a:bodyPr/>
          <a:lstStyle/>
          <a:p>
            <a:r>
              <a:rPr lang="en-US" noProof="0" dirty="0"/>
              <a:t>Outlook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106905"/>
            <a:ext cx="7712045" cy="2243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noProof="0" dirty="0"/>
              <a:t>Next lecture:</a:t>
            </a:r>
          </a:p>
          <a:p>
            <a:r>
              <a:rPr lang="en-US" sz="1800" dirty="0"/>
              <a:t>Introduction into exploratory</a:t>
            </a:r>
            <a:r>
              <a:rPr lang="en-US" sz="1800" noProof="0" dirty="0"/>
              <a:t> data analysis (EDA) and visualization</a:t>
            </a:r>
          </a:p>
          <a:p>
            <a:pPr marL="0" indent="0">
              <a:buNone/>
            </a:pPr>
            <a:r>
              <a:rPr lang="en-US" sz="1800" dirty="0"/>
              <a:t>For those interested in the analysis of the Airbnb data:</a:t>
            </a:r>
            <a:br>
              <a:rPr lang="en-US" sz="1600" dirty="0"/>
            </a:br>
            <a:r>
              <a:rPr lang="en-US" sz="1400" dirty="0">
                <a:hlinkClick r:id="rId3"/>
              </a:rPr>
              <a:t>https://github.com/ruchigupta19/Boston-Airbnb-data-analysis</a:t>
            </a:r>
            <a:endParaRPr lang="en-US" sz="1400" dirty="0"/>
          </a:p>
          <a:p>
            <a:pPr marL="0" indent="0">
              <a:buNone/>
            </a:pPr>
            <a:endParaRPr lang="de-DE" sz="1800" b="1" dirty="0"/>
          </a:p>
          <a:p>
            <a:r>
              <a:rPr lang="de-DE" sz="1800" b="1" dirty="0"/>
              <a:t>        </a:t>
            </a:r>
            <a:r>
              <a:rPr lang="de-DE" sz="1800" b="1" dirty="0" err="1"/>
              <a:t>Homework</a:t>
            </a:r>
            <a:r>
              <a:rPr lang="de-DE" sz="1800" b="1" dirty="0"/>
              <a:t>: </a:t>
            </a:r>
            <a:r>
              <a:rPr lang="de-DE" sz="1800" dirty="0"/>
              <a:t>Check </a:t>
            </a:r>
            <a:r>
              <a:rPr lang="de-DE" sz="1800" dirty="0" err="1"/>
              <a:t>your</a:t>
            </a:r>
            <a:r>
              <a:rPr lang="de-DE" sz="1800" dirty="0"/>
              <a:t> </a:t>
            </a:r>
            <a:r>
              <a:rPr lang="de-DE" sz="1800" dirty="0" err="1"/>
              <a:t>understanding</a:t>
            </a:r>
            <a:r>
              <a:rPr lang="de-DE" sz="1800" dirty="0"/>
              <a:t>!</a:t>
            </a:r>
          </a:p>
          <a:p>
            <a:endParaRPr lang="en-US" sz="1800" noProof="0" dirty="0"/>
          </a:p>
          <a:p>
            <a:endParaRPr lang="en-US" sz="1600" noProof="0" dirty="0"/>
          </a:p>
          <a:p>
            <a:pPr marL="0" indent="0">
              <a:buNone/>
            </a:pPr>
            <a:endParaRPr lang="en-US" noProof="0" dirty="0"/>
          </a:p>
          <a:p>
            <a:endParaRPr lang="en-US" noProof="0" dirty="0"/>
          </a:p>
          <a:p>
            <a:endParaRPr lang="en-US" dirty="0"/>
          </a:p>
          <a:p>
            <a:endParaRPr lang="en-US" noProof="0" dirty="0"/>
          </a:p>
          <a:p>
            <a:endParaRPr lang="en-US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99F9730E-082B-4F80-9ADC-FBECACEEA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16.10.2018</a:t>
            </a:r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199568A-C3AB-4911-B22E-1D1ABC93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Approach to Machine Learning in Business Applications | Dr. Anna Bernhard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492834FB-2D63-405B-852C-D5AC673F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1856-5B1A-4332-8C1F-5B6ADBCED127}" type="slidenum">
              <a:rPr lang="de-DE" smtClean="0"/>
              <a:t>11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536803A-E2EE-4694-99C5-6CCCC06C87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81" y="2678659"/>
            <a:ext cx="671776" cy="671776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FEE7160C-AC8D-4E8C-B108-171186D557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244" y="265352"/>
            <a:ext cx="899016" cy="89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88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5699514" y="3132944"/>
            <a:ext cx="1766175" cy="2840635"/>
          </a:xfrm>
          <a:prstGeom prst="rect">
            <a:avLst/>
          </a:prstGeom>
          <a:noFill/>
          <a:ln>
            <a:solidFill>
              <a:srgbClr val="FF5A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176100-EC9A-44F7-B75A-797041FD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Exemplary overview on machine learning applications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F7C6CB9-7D57-4A61-851C-BE70DD35BEC6}"/>
              </a:ext>
            </a:extLst>
          </p:cNvPr>
          <p:cNvSpPr/>
          <p:nvPr/>
        </p:nvSpPr>
        <p:spPr>
          <a:xfrm>
            <a:off x="4031097" y="1362928"/>
            <a:ext cx="1040400" cy="10418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GB" sz="1200" b="1">
              <a:solidFill>
                <a:schemeClr val="tx1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081F485-32CD-4AA0-B901-D3D1BA0D3EFB}"/>
              </a:ext>
            </a:extLst>
          </p:cNvPr>
          <p:cNvSpPr/>
          <p:nvPr/>
        </p:nvSpPr>
        <p:spPr>
          <a:xfrm>
            <a:off x="7802582" y="1416981"/>
            <a:ext cx="964806" cy="9337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2981A0C-1772-4D95-A5DC-6F192DE4A59B}"/>
              </a:ext>
            </a:extLst>
          </p:cNvPr>
          <p:cNvSpPr/>
          <p:nvPr/>
        </p:nvSpPr>
        <p:spPr>
          <a:xfrm>
            <a:off x="5923720" y="1362928"/>
            <a:ext cx="1040400" cy="10418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GB" sz="1200" b="1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99A95D1-F185-43FC-A627-46779D35E760}"/>
              </a:ext>
            </a:extLst>
          </p:cNvPr>
          <p:cNvSpPr/>
          <p:nvPr/>
        </p:nvSpPr>
        <p:spPr>
          <a:xfrm>
            <a:off x="2138477" y="1362928"/>
            <a:ext cx="1040400" cy="10418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GB" sz="1200" b="1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07C931E-71DA-4701-9269-AC4A2B7CEECA}"/>
              </a:ext>
            </a:extLst>
          </p:cNvPr>
          <p:cNvSpPr txBox="1"/>
          <p:nvPr/>
        </p:nvSpPr>
        <p:spPr>
          <a:xfrm>
            <a:off x="2038204" y="1637018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/>
              <a:t>Unsupervised </a:t>
            </a:r>
            <a:br>
              <a:rPr lang="en-GB" sz="1400" b="1"/>
            </a:br>
            <a:r>
              <a:rPr lang="en-GB" sz="1400" b="1"/>
              <a:t>Learning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AB2B9A6-C449-45EF-9D87-9A6D727EFACA}"/>
              </a:ext>
            </a:extLst>
          </p:cNvPr>
          <p:cNvSpPr txBox="1"/>
          <p:nvPr/>
        </p:nvSpPr>
        <p:spPr>
          <a:xfrm>
            <a:off x="7764077" y="1732880"/>
            <a:ext cx="1041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/>
              <a:t>Classification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A69CB70-B0CD-44F6-966E-992DC715B2AD}"/>
              </a:ext>
            </a:extLst>
          </p:cNvPr>
          <p:cNvSpPr txBox="1"/>
          <p:nvPr/>
        </p:nvSpPr>
        <p:spPr>
          <a:xfrm>
            <a:off x="5935379" y="1626349"/>
            <a:ext cx="1045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/>
              <a:t>Supervised </a:t>
            </a:r>
            <a:br>
              <a:rPr lang="en-GB" sz="1400" b="1"/>
            </a:br>
            <a:r>
              <a:rPr lang="en-GB" sz="1400" b="1"/>
              <a:t>Learning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F9E68B1-FCB1-4DE1-9EC9-515BBF67537B}"/>
              </a:ext>
            </a:extLst>
          </p:cNvPr>
          <p:cNvSpPr/>
          <p:nvPr/>
        </p:nvSpPr>
        <p:spPr>
          <a:xfrm>
            <a:off x="5980799" y="3202049"/>
            <a:ext cx="937224" cy="9337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84C4FCB-86A1-4BC9-ADF2-4448264BFD38}"/>
              </a:ext>
            </a:extLst>
          </p:cNvPr>
          <p:cNvSpPr txBox="1"/>
          <p:nvPr/>
        </p:nvSpPr>
        <p:spPr>
          <a:xfrm>
            <a:off x="5944904" y="3530404"/>
            <a:ext cx="1041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/>
              <a:t>Regression</a:t>
            </a:r>
            <a:endParaRPr lang="en-GB" sz="1400" b="1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499282A-7350-4221-8C9E-5037A75A9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61" y="2295044"/>
            <a:ext cx="952500" cy="120015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7FAEA5B-ABBB-4868-B3D3-46ADD55E1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81" y="3440406"/>
            <a:ext cx="1130572" cy="72415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B822D30-CBC4-4124-BD1C-AC6FC16C5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5074" y="5068582"/>
            <a:ext cx="1135949" cy="1004032"/>
          </a:xfrm>
          <a:prstGeom prst="rect">
            <a:avLst/>
          </a:prstGeo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2EBAB47A-3B9F-4A14-B4F4-98FCC8D83969}"/>
              </a:ext>
            </a:extLst>
          </p:cNvPr>
          <p:cNvSpPr/>
          <p:nvPr/>
        </p:nvSpPr>
        <p:spPr>
          <a:xfrm>
            <a:off x="362792" y="1416981"/>
            <a:ext cx="937224" cy="93371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>
              <a:solidFill>
                <a:schemeClr val="tx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99F4489-4EA0-48B4-B81A-3C869F32F817}"/>
              </a:ext>
            </a:extLst>
          </p:cNvPr>
          <p:cNvSpPr txBox="1"/>
          <p:nvPr/>
        </p:nvSpPr>
        <p:spPr>
          <a:xfrm>
            <a:off x="208477" y="1663671"/>
            <a:ext cx="124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Dimensionality Reduction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6300676-CD28-469D-9D02-295C12E09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4582" y="4059741"/>
            <a:ext cx="759771" cy="110208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74B78A4-8EA4-45C9-84FC-27CDC09DC4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0844" y="4556595"/>
            <a:ext cx="648269" cy="713096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CB289815-50EB-4AE9-BA74-DCF35986C1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5128" y="5264938"/>
            <a:ext cx="786080" cy="778733"/>
          </a:xfrm>
          <a:prstGeom prst="rect">
            <a:avLst/>
          </a:prstGeom>
        </p:spPr>
      </p:pic>
      <p:sp>
        <p:nvSpPr>
          <p:cNvPr id="21" name="Ellipse 20">
            <a:extLst>
              <a:ext uri="{FF2B5EF4-FFF2-40B4-BE49-F238E27FC236}">
                <a16:creationId xmlns:a16="http://schemas.microsoft.com/office/drawing/2014/main" id="{274B582F-0AAA-4AF4-AAAC-13DF41092C51}"/>
              </a:ext>
            </a:extLst>
          </p:cNvPr>
          <p:cNvSpPr/>
          <p:nvPr/>
        </p:nvSpPr>
        <p:spPr>
          <a:xfrm>
            <a:off x="2185304" y="3201715"/>
            <a:ext cx="937224" cy="93371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>
              <a:solidFill>
                <a:schemeClr val="tx1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D1462DE-6111-45C8-A5CB-EFE472F03F44}"/>
              </a:ext>
            </a:extLst>
          </p:cNvPr>
          <p:cNvSpPr txBox="1"/>
          <p:nvPr/>
        </p:nvSpPr>
        <p:spPr>
          <a:xfrm>
            <a:off x="2157438" y="3505638"/>
            <a:ext cx="1041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/>
              <a:t>Clustering</a:t>
            </a:r>
            <a:endParaRPr lang="en-GB" sz="1400" b="1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9B6EEED1-6E88-4DD7-BEB2-4DC2F1171A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5357" y="4171950"/>
            <a:ext cx="967235" cy="1012859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5CDD9868-9BAE-4A27-83F8-BE95A2C1E7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9297" y="4164166"/>
            <a:ext cx="732975" cy="80390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4D916F57-A24F-4D41-952A-6F4CF1F3F7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77041" y="2473380"/>
            <a:ext cx="1318828" cy="743207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06C089D9-F98B-4526-A62B-8641F2D8EA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69666" y="3354552"/>
            <a:ext cx="1049649" cy="734068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36D7F88C-A877-4712-9AEA-DE9B522AEAD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29274" y="5013381"/>
            <a:ext cx="814250" cy="887533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1CB8834C-E69B-4F0E-9CFD-F78ABEEDBBC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74330" y="4252788"/>
            <a:ext cx="850146" cy="786584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BCB27DF0-0D2A-488C-B09C-557024248E6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60415" y="4197470"/>
            <a:ext cx="682391" cy="846823"/>
          </a:xfrm>
          <a:prstGeom prst="rect">
            <a:avLst/>
          </a:prstGeom>
        </p:spPr>
      </p:pic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25167EF6-60CE-43D2-9087-97B7F2FC88F6}"/>
              </a:ext>
            </a:extLst>
          </p:cNvPr>
          <p:cNvCxnSpPr>
            <a:cxnSpLocks/>
            <a:stCxn id="21" idx="0"/>
            <a:endCxn id="7" idx="4"/>
          </p:cNvCxnSpPr>
          <p:nvPr/>
        </p:nvCxnSpPr>
        <p:spPr>
          <a:xfrm flipV="1">
            <a:off x="2653916" y="2404744"/>
            <a:ext cx="4761" cy="796971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7869AC7D-4F69-4392-B07E-DEBFC870CC4B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 flipV="1">
            <a:off x="1300016" y="1883836"/>
            <a:ext cx="838461" cy="1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CCA67FED-4031-4F28-AFC4-6483E1EDB889}"/>
              </a:ext>
            </a:extLst>
          </p:cNvPr>
          <p:cNvCxnSpPr>
            <a:cxnSpLocks/>
            <a:stCxn id="7" idx="6"/>
            <a:endCxn id="4" idx="2"/>
          </p:cNvCxnSpPr>
          <p:nvPr/>
        </p:nvCxnSpPr>
        <p:spPr>
          <a:xfrm>
            <a:off x="3178877" y="1883836"/>
            <a:ext cx="85222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EC4A6CB0-4073-4FFF-B244-B77C9282137D}"/>
              </a:ext>
            </a:extLst>
          </p:cNvPr>
          <p:cNvCxnSpPr>
            <a:cxnSpLocks/>
            <a:stCxn id="4" idx="6"/>
            <a:endCxn id="10" idx="1"/>
          </p:cNvCxnSpPr>
          <p:nvPr/>
        </p:nvCxnSpPr>
        <p:spPr>
          <a:xfrm>
            <a:off x="5071497" y="1883836"/>
            <a:ext cx="863882" cy="4123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2838153A-C644-4ECF-BD85-690AD2DB5A38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6964120" y="1883836"/>
            <a:ext cx="838462" cy="1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F8956E4C-B69A-49CD-8304-73FBC8D6723F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6443920" y="2404744"/>
            <a:ext cx="5491" cy="797305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8E8910E3-16ED-44A1-BD81-B60AE530FADA}"/>
              </a:ext>
            </a:extLst>
          </p:cNvPr>
          <p:cNvSpPr/>
          <p:nvPr/>
        </p:nvSpPr>
        <p:spPr>
          <a:xfrm>
            <a:off x="4031097" y="3429000"/>
            <a:ext cx="1040400" cy="10418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GB" sz="120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25B5958-4F49-4335-AC19-C77008B0E82F}"/>
              </a:ext>
            </a:extLst>
          </p:cNvPr>
          <p:cNvSpPr txBox="1"/>
          <p:nvPr/>
        </p:nvSpPr>
        <p:spPr>
          <a:xfrm>
            <a:off x="3892219" y="3727109"/>
            <a:ext cx="132665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Reinforcement Learning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022759EE-4684-41DA-AF5D-E874A0107B90}"/>
              </a:ext>
            </a:extLst>
          </p:cNvPr>
          <p:cNvCxnSpPr>
            <a:cxnSpLocks/>
            <a:stCxn id="36" idx="0"/>
            <a:endCxn id="4" idx="4"/>
          </p:cNvCxnSpPr>
          <p:nvPr/>
        </p:nvCxnSpPr>
        <p:spPr>
          <a:xfrm flipV="1">
            <a:off x="4551297" y="2404744"/>
            <a:ext cx="0" cy="1024256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903743B2-1C4C-4A98-9C26-7AA9F1554A4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43840" y="4560128"/>
            <a:ext cx="867230" cy="756855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60F6D10D-63C4-419C-BE34-14DADB9CB89E}"/>
              </a:ext>
            </a:extLst>
          </p:cNvPr>
          <p:cNvSpPr txBox="1"/>
          <p:nvPr/>
        </p:nvSpPr>
        <p:spPr>
          <a:xfrm>
            <a:off x="4017338" y="1571339"/>
            <a:ext cx="1067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Machine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Learning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73662" y="5413459"/>
            <a:ext cx="1685270" cy="1080301"/>
          </a:xfrm>
          <a:prstGeom prst="rect">
            <a:avLst/>
          </a:prstGeom>
        </p:spPr>
      </p:pic>
      <p:sp>
        <p:nvSpPr>
          <p:cNvPr id="42" name="Rechteck 41"/>
          <p:cNvSpPr/>
          <p:nvPr/>
        </p:nvSpPr>
        <p:spPr>
          <a:xfrm>
            <a:off x="7187784" y="5316983"/>
            <a:ext cx="1896255" cy="1278689"/>
          </a:xfrm>
          <a:prstGeom prst="rect">
            <a:avLst/>
          </a:prstGeom>
          <a:noFill/>
          <a:ln>
            <a:solidFill>
              <a:srgbClr val="FF5A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E770136C-DF78-47B9-B99E-685364A70A63}"/>
              </a:ext>
            </a:extLst>
          </p:cNvPr>
          <p:cNvSpPr/>
          <p:nvPr/>
        </p:nvSpPr>
        <p:spPr>
          <a:xfrm>
            <a:off x="7054500" y="5237735"/>
            <a:ext cx="459631" cy="4648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3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7421318" y="5053652"/>
            <a:ext cx="1819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5A5F"/>
                </a:solidFill>
              </a:rPr>
              <a:t>Linear </a:t>
            </a:r>
            <a:r>
              <a:rPr lang="de-DE" sz="1400" dirty="0" err="1">
                <a:solidFill>
                  <a:srgbClr val="FF5A5F"/>
                </a:solidFill>
              </a:rPr>
              <a:t>regression</a:t>
            </a:r>
            <a:endParaRPr lang="de-DE" sz="1400" dirty="0">
              <a:solidFill>
                <a:srgbClr val="FF5A5F"/>
              </a:solidFill>
            </a:endParaRPr>
          </a:p>
        </p:txBody>
      </p:sp>
      <p:sp>
        <p:nvSpPr>
          <p:cNvPr id="46" name="Datumsplatzhalter 45">
            <a:extLst>
              <a:ext uri="{FF2B5EF4-FFF2-40B4-BE49-F238E27FC236}">
                <a16:creationId xmlns:a16="http://schemas.microsoft.com/office/drawing/2014/main" id="{CA85DD7D-3A59-49C2-AF7C-A2F4A1DD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16.10.2018</a:t>
            </a:r>
            <a:endParaRPr lang="de-DE" dirty="0"/>
          </a:p>
        </p:txBody>
      </p:sp>
      <p:sp>
        <p:nvSpPr>
          <p:cNvPr id="47" name="Fußzeilenplatzhalter 46">
            <a:extLst>
              <a:ext uri="{FF2B5EF4-FFF2-40B4-BE49-F238E27FC236}">
                <a16:creationId xmlns:a16="http://schemas.microsoft.com/office/drawing/2014/main" id="{86FACE6D-A0D8-4655-977B-2F4E71BE7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Approach to Machine Learning in Business Applications | Dr. Anna Bernhard</a:t>
            </a:r>
            <a:endParaRPr lang="de-DE" dirty="0"/>
          </a:p>
        </p:txBody>
      </p:sp>
      <p:sp>
        <p:nvSpPr>
          <p:cNvPr id="48" name="Foliennummernplatzhalter 47">
            <a:extLst>
              <a:ext uri="{FF2B5EF4-FFF2-40B4-BE49-F238E27FC236}">
                <a16:creationId xmlns:a16="http://schemas.microsoft.com/office/drawing/2014/main" id="{D79D5574-C91A-48FC-8774-CA71F3C2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1856-5B1A-4332-8C1F-5B6ADBCED127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1669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Examples of classification problems:</a:t>
            </a:r>
          </a:p>
          <a:p>
            <a:pPr lvl="1"/>
            <a:r>
              <a:rPr lang="en-US" noProof="0" dirty="0"/>
              <a:t>Will the customer buy this product or not buy this product?</a:t>
            </a:r>
          </a:p>
          <a:p>
            <a:pPr lvl="1"/>
            <a:r>
              <a:rPr lang="en-US" noProof="0" dirty="0"/>
              <a:t>Is this email spam or not spam?</a:t>
            </a:r>
          </a:p>
          <a:p>
            <a:pPr lvl="1"/>
            <a:r>
              <a:rPr lang="en-US" noProof="0" dirty="0"/>
              <a:t>Is this product a book, movie, or clothing?</a:t>
            </a:r>
          </a:p>
          <a:p>
            <a:pPr lvl="1"/>
            <a:r>
              <a:rPr lang="en-US" noProof="0" dirty="0"/>
              <a:t>Which category of products is most interesting to this customer?</a:t>
            </a:r>
          </a:p>
          <a:p>
            <a:r>
              <a:rPr lang="en-US" noProof="0" dirty="0"/>
              <a:t>Examples of regression classification problems:</a:t>
            </a:r>
          </a:p>
          <a:p>
            <a:pPr lvl="1"/>
            <a:r>
              <a:rPr lang="en-US" noProof="0" dirty="0"/>
              <a:t>What will the temperature be in Seattle tomorrow?</a:t>
            </a:r>
          </a:p>
          <a:p>
            <a:pPr lvl="1"/>
            <a:r>
              <a:rPr lang="en-US" noProof="0" dirty="0"/>
              <a:t>For this product, how many units will we sell?</a:t>
            </a:r>
          </a:p>
          <a:p>
            <a:pPr lvl="1"/>
            <a:r>
              <a:rPr lang="en-US" noProof="0" dirty="0"/>
              <a:t>What price will this house sell for?</a:t>
            </a:r>
          </a:p>
          <a:p>
            <a:endParaRPr lang="en-US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F61F99-C085-41A6-97A6-986FD63D9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16.10.2018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D62338-4096-42F0-9A61-EE6159C92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Approach to Machine Learning in Business Applications | Dr. Anna Bernhard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104725-FC79-417D-8598-5FF1A86E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1856-5B1A-4332-8C1F-5B6ADBCED127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2004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Testing of the algorithm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Cross-validation</a:t>
            </a:r>
          </a:p>
          <a:p>
            <a:pPr lvl="1"/>
            <a:r>
              <a:rPr lang="en-US" noProof="0" dirty="0"/>
              <a:t>Split data in test and trainings data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622717-A0BD-471E-B45F-DCA8EDF4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16.10.2018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CC39C8-0797-4CA7-9315-EA91B83C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Approach to Machine Learning in Business Applications | Dr. Anna Bernhard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9334C5-FB88-4EAE-BFD5-75D786C6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1856-5B1A-4332-8C1F-5B6ADBCED127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5083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BCE76801-7119-4816-9CB9-C0452921DA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558" y="1613382"/>
            <a:ext cx="3688882" cy="3688882"/>
          </a:xfrm>
          <a:prstGeom prst="rect">
            <a:avLst/>
          </a:prstGeom>
        </p:spPr>
      </p:pic>
      <p:sp>
        <p:nvSpPr>
          <p:cNvPr id="11" name="Denkblase: wolkenförmig 10">
            <a:extLst>
              <a:ext uri="{FF2B5EF4-FFF2-40B4-BE49-F238E27FC236}">
                <a16:creationId xmlns:a16="http://schemas.microsoft.com/office/drawing/2014/main" id="{37244E8B-5CE4-496F-A402-2A434A230E05}"/>
              </a:ext>
            </a:extLst>
          </p:cNvPr>
          <p:cNvSpPr/>
          <p:nvPr/>
        </p:nvSpPr>
        <p:spPr>
          <a:xfrm>
            <a:off x="787537" y="1504950"/>
            <a:ext cx="2364568" cy="1250540"/>
          </a:xfrm>
          <a:prstGeom prst="cloudCallout">
            <a:avLst>
              <a:gd name="adj1" fmla="val 91138"/>
              <a:gd name="adj2" fmla="val -115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CAC96B4-1060-452C-8B1C-886E588DEB66}"/>
              </a:ext>
            </a:extLst>
          </p:cNvPr>
          <p:cNvSpPr/>
          <p:nvPr/>
        </p:nvSpPr>
        <p:spPr>
          <a:xfrm>
            <a:off x="1246515" y="1596407"/>
            <a:ext cx="1830059" cy="917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There are so many unbooked nights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Improve</a:t>
            </a:r>
            <a:r>
              <a:rPr lang="en-US" b="1" noProof="0" dirty="0">
                <a:solidFill>
                  <a:srgbClr val="FF5A5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b="1" noProof="0" dirty="0" err="1">
                <a:solidFill>
                  <a:srgbClr val="FF5A5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stayhere‘s</a:t>
            </a:r>
            <a:r>
              <a:rPr lang="en-US" b="1" noProof="0" dirty="0">
                <a:solidFill>
                  <a:srgbClr val="FF5A5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noProof="0" dirty="0"/>
              <a:t>business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3A4C631-B15B-4621-8A5A-722DBD8D04FF}"/>
              </a:ext>
            </a:extLst>
          </p:cNvPr>
          <p:cNvSpPr/>
          <p:nvPr/>
        </p:nvSpPr>
        <p:spPr>
          <a:xfrm>
            <a:off x="1638300" y="5570685"/>
            <a:ext cx="6206121" cy="828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>
                <a:solidFill>
                  <a:schemeClr val="tx1"/>
                </a:solidFill>
              </a:rPr>
              <a:t>How to approach this task?</a:t>
            </a:r>
          </a:p>
        </p:txBody>
      </p:sp>
      <p:sp>
        <p:nvSpPr>
          <p:cNvPr id="13" name="Denkblase: wolkenförmig 12">
            <a:extLst>
              <a:ext uri="{FF2B5EF4-FFF2-40B4-BE49-F238E27FC236}">
                <a16:creationId xmlns:a16="http://schemas.microsoft.com/office/drawing/2014/main" id="{723AF2D2-7245-46E4-AD5E-1C896126F282}"/>
              </a:ext>
            </a:extLst>
          </p:cNvPr>
          <p:cNvSpPr/>
          <p:nvPr/>
        </p:nvSpPr>
        <p:spPr>
          <a:xfrm>
            <a:off x="777172" y="2992887"/>
            <a:ext cx="1921488" cy="1694006"/>
          </a:xfrm>
          <a:prstGeom prst="cloudCallout">
            <a:avLst>
              <a:gd name="adj1" fmla="val 125064"/>
              <a:gd name="adj2" fmla="val -7641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16E669A-AB15-4071-B18A-535E734E6BC9}"/>
              </a:ext>
            </a:extLst>
          </p:cNvPr>
          <p:cNvSpPr/>
          <p:nvPr/>
        </p:nvSpPr>
        <p:spPr>
          <a:xfrm>
            <a:off x="1082363" y="3234288"/>
            <a:ext cx="15536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We don‘t earn money with unbooked nights</a:t>
            </a:r>
          </a:p>
        </p:txBody>
      </p:sp>
      <p:sp>
        <p:nvSpPr>
          <p:cNvPr id="25" name="Denkblase: wolkenförmig 12">
            <a:extLst>
              <a:ext uri="{FF2B5EF4-FFF2-40B4-BE49-F238E27FC236}">
                <a16:creationId xmlns:a16="http://schemas.microsoft.com/office/drawing/2014/main" id="{723AF2D2-7245-46E4-AD5E-1C896126F282}"/>
              </a:ext>
            </a:extLst>
          </p:cNvPr>
          <p:cNvSpPr/>
          <p:nvPr/>
        </p:nvSpPr>
        <p:spPr>
          <a:xfrm>
            <a:off x="6122929" y="1551455"/>
            <a:ext cx="2392423" cy="1353214"/>
          </a:xfrm>
          <a:prstGeom prst="cloudCallout">
            <a:avLst>
              <a:gd name="adj1" fmla="val -79737"/>
              <a:gd name="adj2" fmla="val -1472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16E669A-AB15-4071-B18A-535E734E6BC9}"/>
              </a:ext>
            </a:extLst>
          </p:cNvPr>
          <p:cNvSpPr/>
          <p:nvPr/>
        </p:nvSpPr>
        <p:spPr>
          <a:xfrm>
            <a:off x="6353505" y="1861227"/>
            <a:ext cx="23874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/>
              <a:t>Can we do a machine learning project?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4155269" y="4044431"/>
            <a:ext cx="1142246" cy="1059285"/>
            <a:chOff x="7023682" y="4806495"/>
            <a:chExt cx="1491666" cy="1404050"/>
          </a:xfrm>
        </p:grpSpPr>
        <p:sp>
          <p:nvSpPr>
            <p:cNvPr id="28" name="Ellipse 27"/>
            <p:cNvSpPr/>
            <p:nvPr/>
          </p:nvSpPr>
          <p:spPr>
            <a:xfrm>
              <a:off x="7023682" y="4806495"/>
              <a:ext cx="1491666" cy="1404050"/>
            </a:xfrm>
            <a:prstGeom prst="ellipse">
              <a:avLst/>
            </a:prstGeom>
            <a:solidFill>
              <a:srgbClr val="FF5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Grafik 2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9741" y="5028849"/>
              <a:ext cx="859547" cy="859547"/>
            </a:xfrm>
            <a:prstGeom prst="rect">
              <a:avLst/>
            </a:prstGeom>
          </p:spPr>
        </p:pic>
      </p:grpSp>
      <p:sp>
        <p:nvSpPr>
          <p:cNvPr id="32" name="Textfeld 31"/>
          <p:cNvSpPr txBox="1"/>
          <p:nvPr/>
        </p:nvSpPr>
        <p:spPr>
          <a:xfrm>
            <a:off x="4123780" y="5086805"/>
            <a:ext cx="120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5A5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stayhere</a:t>
            </a:r>
          </a:p>
        </p:txBody>
      </p:sp>
      <p:sp>
        <p:nvSpPr>
          <p:cNvPr id="34" name="Denkblase: wolkenförmig 12">
            <a:extLst>
              <a:ext uri="{FF2B5EF4-FFF2-40B4-BE49-F238E27FC236}">
                <a16:creationId xmlns:a16="http://schemas.microsoft.com/office/drawing/2014/main" id="{723AF2D2-7245-46E4-AD5E-1C896126F282}"/>
              </a:ext>
            </a:extLst>
          </p:cNvPr>
          <p:cNvSpPr/>
          <p:nvPr/>
        </p:nvSpPr>
        <p:spPr>
          <a:xfrm>
            <a:off x="6287157" y="3416595"/>
            <a:ext cx="2242347" cy="1850730"/>
          </a:xfrm>
          <a:prstGeom prst="cloudCallout">
            <a:avLst>
              <a:gd name="adj1" fmla="val -66672"/>
              <a:gd name="adj2" fmla="val -7839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16E669A-AB15-4071-B18A-535E734E6BC9}"/>
              </a:ext>
            </a:extLst>
          </p:cNvPr>
          <p:cNvSpPr/>
          <p:nvPr/>
        </p:nvSpPr>
        <p:spPr>
          <a:xfrm>
            <a:off x="6503271" y="3840257"/>
            <a:ext cx="2012080" cy="923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What do I need to do in a machine learning project?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0E4BE0-B8DC-43FA-94F2-BDE9F710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16.10.2018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FA213C-F072-4FBF-8E7A-67988477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Approach to Machine Learning in Business Applications | Dr. Anna Bernhard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09F5E1-B511-4D50-907C-84FC2E6D0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1856-5B1A-4332-8C1F-5B6ADBCED127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7992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54480" y="365127"/>
            <a:ext cx="6960870" cy="674402"/>
          </a:xfrm>
        </p:spPr>
        <p:txBody>
          <a:bodyPr/>
          <a:lstStyle/>
          <a:p>
            <a:r>
              <a:rPr lang="en-US" noProof="0" dirty="0"/>
              <a:t>Outlook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01669" y="1209454"/>
            <a:ext cx="7712045" cy="5114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noProof="0" dirty="0"/>
              <a:t>Next lecture:</a:t>
            </a:r>
          </a:p>
          <a:p>
            <a:r>
              <a:rPr lang="en-US" dirty="0"/>
              <a:t>Introduction into exploratory</a:t>
            </a:r>
            <a:r>
              <a:rPr lang="en-US" noProof="0" dirty="0"/>
              <a:t> data analysis and visualization</a:t>
            </a:r>
          </a:p>
          <a:p>
            <a:endParaRPr lang="de-DE" b="1" dirty="0"/>
          </a:p>
          <a:p>
            <a:endParaRPr lang="en-US" sz="1800" noProof="0" dirty="0"/>
          </a:p>
          <a:p>
            <a:endParaRPr lang="en-US" sz="1600" noProof="0" dirty="0"/>
          </a:p>
          <a:p>
            <a:pPr marL="0" indent="0">
              <a:buNone/>
            </a:pPr>
            <a:endParaRPr lang="en-US" noProof="0" dirty="0"/>
          </a:p>
          <a:p>
            <a:endParaRPr lang="en-US" noProof="0" dirty="0"/>
          </a:p>
          <a:p>
            <a:endParaRPr lang="en-US" dirty="0"/>
          </a:p>
          <a:p>
            <a:endParaRPr lang="en-US" noProof="0" dirty="0"/>
          </a:p>
          <a:p>
            <a:endParaRPr lang="en-US" dirty="0"/>
          </a:p>
          <a:p>
            <a:endParaRPr lang="en-US" noProof="0" dirty="0"/>
          </a:p>
          <a:p>
            <a:r>
              <a:rPr lang="en-US" dirty="0"/>
              <a:t>For those interested in the analysis of the </a:t>
            </a:r>
            <a:r>
              <a:rPr lang="en-US" dirty="0" err="1"/>
              <a:t>airbnb</a:t>
            </a:r>
            <a:r>
              <a:rPr lang="en-US" dirty="0"/>
              <a:t> data: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https://github.com/ruchigupta19/Boston-Airbnb-data-analysis</a:t>
            </a:r>
            <a:endParaRPr lang="en-US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7F73CB7-114C-4F85-BDB5-540B687068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9957" y="243480"/>
            <a:ext cx="863425" cy="863425"/>
          </a:xfrm>
          <a:prstGeom prst="rect">
            <a:avLst/>
          </a:prstGeom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27CEE3E-491F-4FF6-8439-0428B376F32F}"/>
              </a:ext>
            </a:extLst>
          </p:cNvPr>
          <p:cNvGrpSpPr/>
          <p:nvPr/>
        </p:nvGrpSpPr>
        <p:grpSpPr>
          <a:xfrm>
            <a:off x="2766526" y="2323496"/>
            <a:ext cx="3232091" cy="2457554"/>
            <a:chOff x="2372573" y="2102265"/>
            <a:chExt cx="4398854" cy="2868389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82"/>
            <a:stretch/>
          </p:blipFill>
          <p:spPr>
            <a:xfrm>
              <a:off x="2372573" y="2102265"/>
              <a:ext cx="4197377" cy="2801012"/>
            </a:xfrm>
            <a:prstGeom prst="rect">
              <a:avLst/>
            </a:prstGeom>
          </p:spPr>
        </p:pic>
        <p:sp>
          <p:nvSpPr>
            <p:cNvPr id="7" name="Textfeld 6"/>
            <p:cNvSpPr txBox="1"/>
            <p:nvPr/>
          </p:nvSpPr>
          <p:spPr>
            <a:xfrm>
              <a:off x="4384688" y="4755210"/>
              <a:ext cx="23867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Cartoon by Mark Anderson, www.andertoons.com</a:t>
              </a:r>
              <a:endParaRPr lang="de-DE" sz="800" dirty="0"/>
            </a:p>
          </p:txBody>
        </p:sp>
      </p:grp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99F9730E-082B-4F80-9ADC-FBECACEEA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16.10.2018</a:t>
            </a:r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199568A-C3AB-4911-B22E-1D1ABC93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Approach to Machine Learning in Business Applications | Dr. Anna Bernhard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492834FB-2D63-405B-852C-D5AC673F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1856-5B1A-4332-8C1F-5B6ADBCED127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016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6646" y="365127"/>
            <a:ext cx="6988703" cy="674402"/>
          </a:xfrm>
        </p:spPr>
        <p:txBody>
          <a:bodyPr>
            <a:normAutofit/>
          </a:bodyPr>
          <a:lstStyle/>
          <a:p>
            <a:r>
              <a:rPr lang="en-US" noProof="0" dirty="0"/>
              <a:t>Learning goals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49" y="2306204"/>
            <a:ext cx="8037555" cy="1919807"/>
          </a:xfrm>
        </p:spPr>
        <p:txBody>
          <a:bodyPr>
            <a:normAutofit/>
          </a:bodyPr>
          <a:lstStyle/>
          <a:p>
            <a:pPr marL="361950" indent="-361950">
              <a:spcBef>
                <a:spcPts val="1200"/>
              </a:spcBef>
              <a:buClr>
                <a:srgbClr val="00B050"/>
              </a:buClr>
              <a:buSzPct val="123000"/>
              <a:buFont typeface="Wingdings" panose="05000000000000000000" pitchFamily="2" charset="2"/>
              <a:buChar char="ü"/>
            </a:pPr>
            <a:r>
              <a:rPr lang="en-US" noProof="0" dirty="0"/>
              <a:t>You know the </a:t>
            </a:r>
            <a:r>
              <a:rPr lang="en-US" b="1" noProof="0" dirty="0"/>
              <a:t>different steps of a machine learning project</a:t>
            </a:r>
          </a:p>
          <a:p>
            <a:pPr marL="361950" indent="-361950">
              <a:spcBef>
                <a:spcPts val="1200"/>
              </a:spcBef>
              <a:buClr>
                <a:srgbClr val="00B050"/>
              </a:buClr>
              <a:buSzPct val="123000"/>
              <a:buFont typeface="Wingdings" panose="05000000000000000000" pitchFamily="2" charset="2"/>
              <a:buChar char="ü"/>
            </a:pPr>
            <a:r>
              <a:rPr lang="en-US" noProof="0" dirty="0"/>
              <a:t>You can bring the </a:t>
            </a:r>
            <a:r>
              <a:rPr lang="en-US" b="1" noProof="0" dirty="0"/>
              <a:t>steps</a:t>
            </a:r>
            <a:r>
              <a:rPr lang="en-US" noProof="0" dirty="0"/>
              <a:t> of such a project </a:t>
            </a:r>
            <a:r>
              <a:rPr lang="en-US" b="1" noProof="0" dirty="0"/>
              <a:t>in the right order </a:t>
            </a:r>
            <a:r>
              <a:rPr lang="en-US" noProof="0" dirty="0"/>
              <a:t>and </a:t>
            </a:r>
            <a:r>
              <a:rPr lang="en-US" b="1" noProof="0" dirty="0"/>
              <a:t>give examples</a:t>
            </a:r>
            <a:r>
              <a:rPr lang="en-US" noProof="0" dirty="0"/>
              <a:t> for each step</a:t>
            </a:r>
          </a:p>
          <a:p>
            <a:pPr marL="361950" indent="-361950">
              <a:spcBef>
                <a:spcPts val="1200"/>
              </a:spcBef>
              <a:buClr>
                <a:srgbClr val="00B050"/>
              </a:buClr>
              <a:buSzPct val="123000"/>
              <a:buFont typeface="Wingdings" panose="05000000000000000000" pitchFamily="2" charset="2"/>
              <a:buChar char="ü"/>
            </a:pPr>
            <a:r>
              <a:rPr lang="en-US" noProof="0" dirty="0"/>
              <a:t>You know the difference between </a:t>
            </a:r>
            <a:r>
              <a:rPr lang="en-US" b="1" noProof="0" dirty="0"/>
              <a:t>supervised</a:t>
            </a:r>
            <a:r>
              <a:rPr lang="en-US" noProof="0" dirty="0"/>
              <a:t> and </a:t>
            </a:r>
            <a:r>
              <a:rPr lang="en-US" b="1" noProof="0" dirty="0"/>
              <a:t>unsupervised</a:t>
            </a:r>
            <a:r>
              <a:rPr lang="en-US" noProof="0" dirty="0"/>
              <a:t> </a:t>
            </a:r>
            <a:r>
              <a:rPr lang="en-US" b="1" noProof="0" dirty="0"/>
              <a:t>learning</a:t>
            </a:r>
            <a:r>
              <a:rPr lang="en-US" noProof="0" dirty="0"/>
              <a:t> algorithms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30F900E-C3CF-4845-849A-54924F5C7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9" y="163958"/>
            <a:ext cx="1245638" cy="1245638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D325C31-23DA-46C9-8789-E15347FE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16.10.2018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EF8C61C-50B2-48B3-8EED-24D9A3347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Approach to Machine Learning in Business Applications | Dr. Anna Bernhard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D7A094D-2E8E-4D03-A87F-EA0510D6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1856-5B1A-4332-8C1F-5B6ADBCED127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571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8996" y="365126"/>
            <a:ext cx="6986353" cy="741779"/>
          </a:xfrm>
        </p:spPr>
        <p:txBody>
          <a:bodyPr>
            <a:normAutofit/>
          </a:bodyPr>
          <a:lstStyle/>
          <a:p>
            <a:r>
              <a:rPr lang="en-US" noProof="0" dirty="0"/>
              <a:t>Exercise: How would you start?</a:t>
            </a:r>
          </a:p>
        </p:txBody>
      </p:sp>
      <p:sp>
        <p:nvSpPr>
          <p:cNvPr id="4" name="Ovale Legende 3"/>
          <p:cNvSpPr/>
          <p:nvPr/>
        </p:nvSpPr>
        <p:spPr>
          <a:xfrm>
            <a:off x="3531492" y="2944038"/>
            <a:ext cx="2794686" cy="1524000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Define a problem</a:t>
            </a:r>
          </a:p>
        </p:txBody>
      </p:sp>
      <p:sp>
        <p:nvSpPr>
          <p:cNvPr id="5" name="Ovale Legende 4"/>
          <p:cNvSpPr/>
          <p:nvPr/>
        </p:nvSpPr>
        <p:spPr>
          <a:xfrm>
            <a:off x="5051406" y="4539582"/>
            <a:ext cx="2174790" cy="1573427"/>
          </a:xfrm>
          <a:prstGeom prst="wedgeEllipseCallou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Aquire data</a:t>
            </a:r>
          </a:p>
        </p:txBody>
      </p:sp>
      <p:sp>
        <p:nvSpPr>
          <p:cNvPr id="6" name="Ovale Legende 5"/>
          <p:cNvSpPr/>
          <p:nvPr/>
        </p:nvSpPr>
        <p:spPr>
          <a:xfrm>
            <a:off x="2145248" y="1415891"/>
            <a:ext cx="2092411" cy="1705233"/>
          </a:xfrm>
          <a:prstGeom prst="wedgeEllipseCallou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Model data</a:t>
            </a:r>
          </a:p>
        </p:txBody>
      </p:sp>
      <p:sp>
        <p:nvSpPr>
          <p:cNvPr id="7" name="Ovale Legende 6"/>
          <p:cNvSpPr/>
          <p:nvPr/>
        </p:nvSpPr>
        <p:spPr>
          <a:xfrm>
            <a:off x="278062" y="2943156"/>
            <a:ext cx="2561967" cy="1828800"/>
          </a:xfrm>
          <a:prstGeom prst="wedgeEllipseCallou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Communicate results</a:t>
            </a:r>
          </a:p>
        </p:txBody>
      </p:sp>
      <p:sp>
        <p:nvSpPr>
          <p:cNvPr id="8" name="Ovale Legende 7"/>
          <p:cNvSpPr/>
          <p:nvPr/>
        </p:nvSpPr>
        <p:spPr>
          <a:xfrm>
            <a:off x="1927448" y="4539582"/>
            <a:ext cx="2687595" cy="1573427"/>
          </a:xfrm>
          <a:prstGeom prst="wedgeEllipseCallou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Implementation and Maintenance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104845" y="1222177"/>
            <a:ext cx="2220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5A5F"/>
                </a:solidFill>
              </a:rPr>
              <a:t>Bring these steps in the right order!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9946319-272C-48EB-BA3C-0627EE3064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69350"/>
            <a:ext cx="837555" cy="837555"/>
          </a:xfrm>
          <a:prstGeom prst="rect">
            <a:avLst/>
          </a:prstGeom>
        </p:spPr>
      </p:pic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549B5ABB-1064-4076-B77B-FC8A8C80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16.10.2018</a:t>
            </a:r>
            <a:endParaRPr lang="de-D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2AC30961-2B2C-42DA-915A-F64F617A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Approach to Machine Learning in Business Applications | Dr. Anna Bernhard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35C4E9BF-7420-4380-9E10-7356799A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1856-5B1A-4332-8C1F-5B6ADBCED127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46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8996" y="365126"/>
            <a:ext cx="6986353" cy="741779"/>
          </a:xfrm>
        </p:spPr>
        <p:txBody>
          <a:bodyPr>
            <a:normAutofit/>
          </a:bodyPr>
          <a:lstStyle/>
          <a:p>
            <a:r>
              <a:rPr lang="en-US" noProof="0" dirty="0"/>
              <a:t>Exercise: How would you start?</a:t>
            </a:r>
          </a:p>
        </p:txBody>
      </p:sp>
      <p:sp>
        <p:nvSpPr>
          <p:cNvPr id="4" name="Ovale Legende 3"/>
          <p:cNvSpPr/>
          <p:nvPr/>
        </p:nvSpPr>
        <p:spPr>
          <a:xfrm>
            <a:off x="674839" y="1250912"/>
            <a:ext cx="2794686" cy="1524000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tx1"/>
                </a:solidFill>
              </a:rPr>
              <a:t>Define a problem</a:t>
            </a:r>
          </a:p>
        </p:txBody>
      </p:sp>
      <p:sp>
        <p:nvSpPr>
          <p:cNvPr id="5" name="Ovale Legende 4"/>
          <p:cNvSpPr/>
          <p:nvPr/>
        </p:nvSpPr>
        <p:spPr>
          <a:xfrm>
            <a:off x="3675710" y="1498350"/>
            <a:ext cx="2174790" cy="1573427"/>
          </a:xfrm>
          <a:prstGeom prst="wedgeEllipseCallou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tx1"/>
                </a:solidFill>
              </a:rPr>
              <a:t>Aquire data</a:t>
            </a:r>
          </a:p>
        </p:txBody>
      </p:sp>
      <p:sp>
        <p:nvSpPr>
          <p:cNvPr id="6" name="Ovale Legende 5"/>
          <p:cNvSpPr/>
          <p:nvPr/>
        </p:nvSpPr>
        <p:spPr>
          <a:xfrm>
            <a:off x="6056685" y="2576383"/>
            <a:ext cx="2092411" cy="1705233"/>
          </a:xfrm>
          <a:prstGeom prst="wedgeEllipseCallou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tx1"/>
                </a:solidFill>
              </a:rPr>
              <a:t>Model data</a:t>
            </a:r>
          </a:p>
        </p:txBody>
      </p:sp>
      <p:sp>
        <p:nvSpPr>
          <p:cNvPr id="7" name="Ovale Legende 6"/>
          <p:cNvSpPr/>
          <p:nvPr/>
        </p:nvSpPr>
        <p:spPr>
          <a:xfrm>
            <a:off x="3839068" y="4191936"/>
            <a:ext cx="2561967" cy="1828800"/>
          </a:xfrm>
          <a:prstGeom prst="wedgeEllipseCallou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tx1"/>
                </a:solidFill>
              </a:rPr>
              <a:t>Communicate results</a:t>
            </a:r>
          </a:p>
        </p:txBody>
      </p:sp>
      <p:sp>
        <p:nvSpPr>
          <p:cNvPr id="8" name="Ovale Legende 7"/>
          <p:cNvSpPr/>
          <p:nvPr/>
        </p:nvSpPr>
        <p:spPr>
          <a:xfrm>
            <a:off x="744858" y="3654108"/>
            <a:ext cx="2687595" cy="1573427"/>
          </a:xfrm>
          <a:prstGeom prst="wedgeEllipseCallou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tx1"/>
                </a:solidFill>
              </a:rPr>
              <a:t>Implementation and Maintenance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9946319-272C-48EB-BA3C-0627EE3064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69350"/>
            <a:ext cx="837555" cy="837555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F6B9A691-8DFA-4D54-8527-C88C32D278AC}"/>
              </a:ext>
            </a:extLst>
          </p:cNvPr>
          <p:cNvSpPr/>
          <p:nvPr/>
        </p:nvSpPr>
        <p:spPr>
          <a:xfrm>
            <a:off x="2916194" y="1383957"/>
            <a:ext cx="594000" cy="5931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87D469C-959F-4766-BFE4-04EC7D34F227}"/>
              </a:ext>
            </a:extLst>
          </p:cNvPr>
          <p:cNvSpPr/>
          <p:nvPr/>
        </p:nvSpPr>
        <p:spPr>
          <a:xfrm>
            <a:off x="5470586" y="1755742"/>
            <a:ext cx="594000" cy="5931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603FE52-709A-446E-AC01-F66F86B8B28A}"/>
              </a:ext>
            </a:extLst>
          </p:cNvPr>
          <p:cNvSpPr/>
          <p:nvPr/>
        </p:nvSpPr>
        <p:spPr>
          <a:xfrm>
            <a:off x="7265462" y="2354887"/>
            <a:ext cx="594000" cy="5931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6AABAE3-D305-41CE-A6FF-210E3A5A0AB3}"/>
              </a:ext>
            </a:extLst>
          </p:cNvPr>
          <p:cNvSpPr/>
          <p:nvPr/>
        </p:nvSpPr>
        <p:spPr>
          <a:xfrm>
            <a:off x="2242718" y="3428999"/>
            <a:ext cx="594000" cy="5931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6DC62FEA-12C1-4F94-A771-08805B041C92}"/>
              </a:ext>
            </a:extLst>
          </p:cNvPr>
          <p:cNvSpPr/>
          <p:nvPr/>
        </p:nvSpPr>
        <p:spPr>
          <a:xfrm>
            <a:off x="5327517" y="4022123"/>
            <a:ext cx="594000" cy="5931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5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E018346-7470-41F6-8234-1FBCBDD7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16.10.2018</a:t>
            </a:r>
            <a:endParaRPr lang="de-DE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7E12121-E07C-4E66-936C-6C72CDFB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Approach to Machine Learning in Business Applications | Dr. Anna Bernhard</a:t>
            </a:r>
            <a:endParaRPr lang="de-DE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44D86409-2309-470C-BAF1-DA04B0C6D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1856-5B1A-4332-8C1F-5B6ADBCED127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2955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 Project Lifecycle is iterative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38186" y="1159717"/>
            <a:ext cx="3318170" cy="3132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noProof="0" dirty="0"/>
              <a:t>A typical machine learning project should follow these steps</a:t>
            </a:r>
          </a:p>
          <a:p>
            <a:pPr marL="265113" indent="-265113">
              <a:buFont typeface="+mj-lt"/>
              <a:buAutoNum type="arabicPeriod"/>
            </a:pPr>
            <a:r>
              <a:rPr lang="en-US" sz="1600" noProof="0" dirty="0"/>
              <a:t>Define a problem</a:t>
            </a:r>
          </a:p>
          <a:p>
            <a:pPr marL="265113" indent="-265113">
              <a:buFont typeface="+mj-lt"/>
              <a:buAutoNum type="arabicPeriod"/>
            </a:pPr>
            <a:r>
              <a:rPr lang="en-US" sz="1600" noProof="0" dirty="0"/>
              <a:t>Acquire Data and explore data</a:t>
            </a:r>
          </a:p>
          <a:p>
            <a:pPr marL="265113" indent="-265113">
              <a:buFont typeface="+mj-lt"/>
              <a:buAutoNum type="arabicPeriod"/>
            </a:pPr>
            <a:r>
              <a:rPr lang="en-US" sz="1600" noProof="0" dirty="0"/>
              <a:t>Model data with ML algorithm</a:t>
            </a:r>
          </a:p>
          <a:p>
            <a:pPr marL="265113" indent="-265113">
              <a:buFont typeface="+mj-lt"/>
              <a:buAutoNum type="arabicPeriod"/>
            </a:pPr>
            <a:r>
              <a:rPr lang="en-US" sz="1600" noProof="0" dirty="0"/>
              <a:t>Implementation and Maintenance</a:t>
            </a:r>
          </a:p>
          <a:p>
            <a:pPr marL="265113" indent="-265113">
              <a:buFont typeface="+mj-lt"/>
              <a:buAutoNum type="arabicPeriod"/>
            </a:pPr>
            <a:r>
              <a:rPr lang="en-US" sz="1600" noProof="0" dirty="0"/>
              <a:t>Communicate results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47318D7-2D87-47ED-919A-92172C8D68F2}"/>
              </a:ext>
            </a:extLst>
          </p:cNvPr>
          <p:cNvGrpSpPr/>
          <p:nvPr/>
        </p:nvGrpSpPr>
        <p:grpSpPr>
          <a:xfrm>
            <a:off x="4500964" y="596197"/>
            <a:ext cx="4001015" cy="3671004"/>
            <a:chOff x="4629151" y="844025"/>
            <a:chExt cx="4682393" cy="4296181"/>
          </a:xfrm>
        </p:grpSpPr>
        <p:pic>
          <p:nvPicPr>
            <p:cNvPr id="44" name="Grafik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14430">
              <a:off x="7248769" y="883652"/>
              <a:ext cx="963251" cy="883997"/>
            </a:xfrm>
            <a:prstGeom prst="rect">
              <a:avLst/>
            </a:prstGeom>
          </p:spPr>
        </p:pic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2B65B093-64AC-48ED-847D-02E17036F9AF}"/>
                </a:ext>
              </a:extLst>
            </p:cNvPr>
            <p:cNvGrpSpPr/>
            <p:nvPr/>
          </p:nvGrpSpPr>
          <p:grpSpPr>
            <a:xfrm>
              <a:off x="4629151" y="1022882"/>
              <a:ext cx="4682393" cy="4117324"/>
              <a:chOff x="4629151" y="1022882"/>
              <a:chExt cx="4682393" cy="4117324"/>
            </a:xfrm>
          </p:grpSpPr>
          <p:pic>
            <p:nvPicPr>
              <p:cNvPr id="45" name="Grafik 4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8177724">
                <a:off x="8348293" y="2529392"/>
                <a:ext cx="963251" cy="883997"/>
              </a:xfrm>
              <a:prstGeom prst="rect">
                <a:avLst/>
              </a:prstGeom>
            </p:spPr>
          </p:pic>
          <p:grpSp>
            <p:nvGrpSpPr>
              <p:cNvPr id="4" name="Gruppieren 3">
                <a:extLst>
                  <a:ext uri="{FF2B5EF4-FFF2-40B4-BE49-F238E27FC236}">
                    <a16:creationId xmlns:a16="http://schemas.microsoft.com/office/drawing/2014/main" id="{78CE6072-5202-41E6-87CD-55ABE0216230}"/>
                  </a:ext>
                </a:extLst>
              </p:cNvPr>
              <p:cNvGrpSpPr/>
              <p:nvPr/>
            </p:nvGrpSpPr>
            <p:grpSpPr>
              <a:xfrm>
                <a:off x="4629151" y="1022882"/>
                <a:ext cx="4203022" cy="4117324"/>
                <a:chOff x="4982201" y="1022882"/>
                <a:chExt cx="3849971" cy="3771472"/>
              </a:xfrm>
            </p:grpSpPr>
            <p:sp>
              <p:nvSpPr>
                <p:cNvPr id="11" name="Ellipse 10"/>
                <p:cNvSpPr/>
                <p:nvPr/>
              </p:nvSpPr>
              <p:spPr>
                <a:xfrm>
                  <a:off x="6166422" y="1022882"/>
                  <a:ext cx="1101777" cy="105680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GB" sz="1200" b="1" dirty="0">
                      <a:solidFill>
                        <a:schemeClr val="tx1"/>
                      </a:solidFill>
                    </a:rPr>
                    <a:t>Define a </a:t>
                  </a:r>
                  <a:br>
                    <a:rPr lang="en-GB" sz="1200" b="1" dirty="0">
                      <a:solidFill>
                        <a:schemeClr val="tx1"/>
                      </a:solidFill>
                    </a:rPr>
                  </a:br>
                  <a:r>
                    <a:rPr lang="en-GB" sz="1200" b="1" dirty="0">
                      <a:solidFill>
                        <a:schemeClr val="tx1"/>
                      </a:solidFill>
                    </a:rPr>
                    <a:t>problem</a:t>
                  </a:r>
                </a:p>
              </p:txBody>
            </p:sp>
            <p:sp>
              <p:nvSpPr>
                <p:cNvPr id="12" name="Ellipse 11"/>
                <p:cNvSpPr/>
                <p:nvPr/>
              </p:nvSpPr>
              <p:spPr>
                <a:xfrm>
                  <a:off x="7730395" y="1551285"/>
                  <a:ext cx="1101777" cy="1056807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GB" sz="1200" b="1" dirty="0">
                      <a:solidFill>
                        <a:schemeClr val="tx1"/>
                      </a:solidFill>
                    </a:rPr>
                    <a:t>Acquire </a:t>
                  </a:r>
                  <a:br>
                    <a:rPr lang="en-GB" sz="1200" b="1" dirty="0">
                      <a:solidFill>
                        <a:schemeClr val="tx1"/>
                      </a:solidFill>
                    </a:rPr>
                  </a:br>
                  <a:r>
                    <a:rPr lang="en-GB" sz="1200" b="1" dirty="0">
                      <a:solidFill>
                        <a:schemeClr val="tx1"/>
                      </a:solidFill>
                    </a:rPr>
                    <a:t>data</a:t>
                  </a:r>
                </a:p>
              </p:txBody>
            </p:sp>
            <p:sp>
              <p:nvSpPr>
                <p:cNvPr id="13" name="Ellipse 12"/>
                <p:cNvSpPr/>
                <p:nvPr/>
              </p:nvSpPr>
              <p:spPr>
                <a:xfrm>
                  <a:off x="7621297" y="3173565"/>
                  <a:ext cx="1101777" cy="1056807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GB" sz="1200" b="1" dirty="0">
                      <a:solidFill>
                        <a:schemeClr val="tx1"/>
                      </a:solidFill>
                    </a:rPr>
                    <a:t>Model </a:t>
                  </a:r>
                  <a:br>
                    <a:rPr lang="en-GB" sz="1200" b="1" dirty="0">
                      <a:solidFill>
                        <a:schemeClr val="tx1"/>
                      </a:solidFill>
                    </a:rPr>
                  </a:br>
                  <a:r>
                    <a:rPr lang="en-GB" sz="1200" b="1" dirty="0">
                      <a:solidFill>
                        <a:schemeClr val="tx1"/>
                      </a:solidFill>
                    </a:rPr>
                    <a:t>data</a:t>
                  </a:r>
                </a:p>
              </p:txBody>
            </p:sp>
            <p:sp>
              <p:nvSpPr>
                <p:cNvPr id="14" name="Ellipse 13"/>
                <p:cNvSpPr/>
                <p:nvPr/>
              </p:nvSpPr>
              <p:spPr>
                <a:xfrm>
                  <a:off x="4982201" y="2202459"/>
                  <a:ext cx="1101777" cy="1056807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GB" sz="1200" b="1" dirty="0">
                      <a:solidFill>
                        <a:schemeClr val="tx1"/>
                      </a:solidFill>
                    </a:rPr>
                    <a:t>Communicate </a:t>
                  </a:r>
                  <a:br>
                    <a:rPr lang="en-GB" sz="1200" b="1" dirty="0">
                      <a:solidFill>
                        <a:schemeClr val="tx1"/>
                      </a:solidFill>
                    </a:rPr>
                  </a:br>
                  <a:r>
                    <a:rPr lang="en-GB" sz="1200" b="1" dirty="0">
                      <a:solidFill>
                        <a:schemeClr val="tx1"/>
                      </a:solidFill>
                    </a:rPr>
                    <a:t>results</a:t>
                  </a:r>
                </a:p>
              </p:txBody>
            </p:sp>
            <p:sp>
              <p:nvSpPr>
                <p:cNvPr id="15" name="Ellipse 14"/>
                <p:cNvSpPr/>
                <p:nvPr/>
              </p:nvSpPr>
              <p:spPr>
                <a:xfrm>
                  <a:off x="5949067" y="3556019"/>
                  <a:ext cx="1101777" cy="105680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GB" sz="1200" b="1">
                      <a:solidFill>
                        <a:schemeClr val="tx1"/>
                      </a:solidFill>
                    </a:rPr>
                    <a:t>Implementation </a:t>
                  </a:r>
                  <a:br>
                    <a:rPr lang="en-GB" sz="1200" b="1">
                      <a:solidFill>
                        <a:schemeClr val="tx1"/>
                      </a:solidFill>
                    </a:rPr>
                  </a:br>
                  <a:r>
                    <a:rPr lang="en-GB" sz="1200" b="1">
                      <a:solidFill>
                        <a:schemeClr val="tx1"/>
                      </a:solidFill>
                    </a:rPr>
                    <a:t>&amp; Maintenance</a:t>
                  </a:r>
                </a:p>
              </p:txBody>
            </p:sp>
            <p:cxnSp>
              <p:nvCxnSpPr>
                <p:cNvPr id="33" name="Gekrümmter Verbinder 32"/>
                <p:cNvCxnSpPr/>
                <p:nvPr/>
              </p:nvCxnSpPr>
              <p:spPr>
                <a:xfrm rot="5400000" flipH="1" flipV="1">
                  <a:off x="5305804" y="1339093"/>
                  <a:ext cx="796845" cy="876716"/>
                </a:xfrm>
                <a:prstGeom prst="curvedConnector2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6" name="Grafik 4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2819866">
                  <a:off x="6999805" y="3910357"/>
                  <a:ext cx="963251" cy="883997"/>
                </a:xfrm>
                <a:prstGeom prst="rect">
                  <a:avLst/>
                </a:prstGeom>
              </p:spPr>
            </p:pic>
            <p:pic>
              <p:nvPicPr>
                <p:cNvPr id="47" name="Grafik 4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984307">
                  <a:off x="5152223" y="3275503"/>
                  <a:ext cx="963251" cy="883997"/>
                </a:xfrm>
                <a:prstGeom prst="rect">
                  <a:avLst/>
                </a:prstGeom>
              </p:spPr>
            </p:pic>
            <p:pic>
              <p:nvPicPr>
                <p:cNvPr id="48" name="Grafik 4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4362127">
                  <a:off x="6986069" y="1860245"/>
                  <a:ext cx="674515" cy="619018"/>
                </a:xfrm>
                <a:prstGeom prst="rect">
                  <a:avLst/>
                </a:prstGeom>
              </p:spPr>
            </p:pic>
            <p:pic>
              <p:nvPicPr>
                <p:cNvPr id="49" name="Grafik 4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8579269">
                  <a:off x="7561487" y="2525572"/>
                  <a:ext cx="656476" cy="602462"/>
                </a:xfrm>
                <a:prstGeom prst="rect">
                  <a:avLst/>
                </a:prstGeom>
              </p:spPr>
            </p:pic>
            <p:pic>
              <p:nvPicPr>
                <p:cNvPr id="50" name="Grafik 4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93519">
                  <a:off x="5989271" y="2124764"/>
                  <a:ext cx="649049" cy="595647"/>
                </a:xfrm>
                <a:prstGeom prst="rect">
                  <a:avLst/>
                </a:prstGeom>
              </p:spPr>
            </p:pic>
            <p:pic>
              <p:nvPicPr>
                <p:cNvPr id="51" name="Grafik 5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02456">
                  <a:off x="6953298" y="3267869"/>
                  <a:ext cx="651314" cy="597726"/>
                </a:xfrm>
                <a:prstGeom prst="rect">
                  <a:avLst/>
                </a:prstGeom>
              </p:spPr>
            </p:pic>
            <p:pic>
              <p:nvPicPr>
                <p:cNvPr id="52" name="Grafik 51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852195">
                  <a:off x="6013360" y="2854255"/>
                  <a:ext cx="734146" cy="673742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53" name="Rechteck 52"/>
          <p:cNvSpPr/>
          <p:nvPr/>
        </p:nvSpPr>
        <p:spPr>
          <a:xfrm>
            <a:off x="654245" y="4043319"/>
            <a:ext cx="33642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Scale is central to the iterative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Validate an approach with a small sample of data and use a large amount of data to refine a proven solution (POC, Proof of Concept)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7A59557-ED9C-4265-8B0A-73DDEB3BFBB2}"/>
              </a:ext>
            </a:extLst>
          </p:cNvPr>
          <p:cNvSpPr/>
          <p:nvPr/>
        </p:nvSpPr>
        <p:spPr>
          <a:xfrm>
            <a:off x="7639510" y="4540497"/>
            <a:ext cx="862743" cy="800082"/>
          </a:xfrm>
          <a:prstGeom prst="ellipse">
            <a:avLst/>
          </a:prstGeom>
          <a:solidFill>
            <a:srgbClr val="FF5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889B57E5-6C2D-44AF-83FC-3BFC97FDB1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311" y="4667203"/>
            <a:ext cx="497141" cy="489803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E453E963-4149-4A5A-A2C3-DEFE452713E1}"/>
              </a:ext>
            </a:extLst>
          </p:cNvPr>
          <p:cNvSpPr txBox="1"/>
          <p:nvPr/>
        </p:nvSpPr>
        <p:spPr>
          <a:xfrm>
            <a:off x="7467855" y="5347738"/>
            <a:ext cx="120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5A5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stayhere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E8E8EC9-C699-4A1B-8918-9AF19EFA82D7}"/>
              </a:ext>
            </a:extLst>
          </p:cNvPr>
          <p:cNvSpPr/>
          <p:nvPr/>
        </p:nvSpPr>
        <p:spPr>
          <a:xfrm>
            <a:off x="4188185" y="4441485"/>
            <a:ext cx="4624251" cy="1430315"/>
          </a:xfrm>
          <a:prstGeom prst="rect">
            <a:avLst/>
          </a:prstGeom>
          <a:noFill/>
          <a:ln>
            <a:solidFill>
              <a:srgbClr val="FF5A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612C331-EB05-4A28-846C-12163E7238FF}"/>
              </a:ext>
            </a:extLst>
          </p:cNvPr>
          <p:cNvSpPr txBox="1"/>
          <p:nvPr/>
        </p:nvSpPr>
        <p:spPr>
          <a:xfrm>
            <a:off x="4371217" y="4538767"/>
            <a:ext cx="3353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approach will be explained based on an example of a fictional booking platform that wants to create flexible pricing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9C46821-87EC-401B-9C9F-6D7A3FC26CC9}"/>
              </a:ext>
            </a:extLst>
          </p:cNvPr>
          <p:cNvSpPr/>
          <p:nvPr/>
        </p:nvSpPr>
        <p:spPr>
          <a:xfrm>
            <a:off x="9507196" y="32713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 given algorithm may work fine on 25MB of data, but may require changes in implementation to work with 25GB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8595AC7-4574-4EF4-9F2E-C6CD51A19082}"/>
              </a:ext>
            </a:extLst>
          </p:cNvPr>
          <p:cNvSpPr/>
          <p:nvPr/>
        </p:nvSpPr>
        <p:spPr>
          <a:xfrm>
            <a:off x="5652046" y="788031"/>
            <a:ext cx="253454" cy="253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7661E4B4-709C-4A33-8F53-D81076C2CFFC}"/>
              </a:ext>
            </a:extLst>
          </p:cNvPr>
          <p:cNvSpPr/>
          <p:nvPr/>
        </p:nvSpPr>
        <p:spPr>
          <a:xfrm>
            <a:off x="7118401" y="1301202"/>
            <a:ext cx="253454" cy="253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791BBF62-64EE-4F73-917E-3E7EA4BEA9B8}"/>
              </a:ext>
            </a:extLst>
          </p:cNvPr>
          <p:cNvSpPr/>
          <p:nvPr/>
        </p:nvSpPr>
        <p:spPr>
          <a:xfrm>
            <a:off x="7048437" y="2844829"/>
            <a:ext cx="253454" cy="253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81C031C6-E007-445C-93F2-BBB14A4F7C93}"/>
              </a:ext>
            </a:extLst>
          </p:cNvPr>
          <p:cNvSpPr/>
          <p:nvPr/>
        </p:nvSpPr>
        <p:spPr>
          <a:xfrm>
            <a:off x="5363882" y="3168159"/>
            <a:ext cx="253454" cy="253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30DCE0EC-9D88-4B79-8A60-C8338725438D}"/>
              </a:ext>
            </a:extLst>
          </p:cNvPr>
          <p:cNvSpPr/>
          <p:nvPr/>
        </p:nvSpPr>
        <p:spPr>
          <a:xfrm>
            <a:off x="4490860" y="1882386"/>
            <a:ext cx="253454" cy="253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223CD80E-3C4A-42FD-860C-8E70A878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16.10.2018</a:t>
            </a:r>
            <a:endParaRPr lang="de-DE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F9D4E7C-32E0-4C56-8C3C-856D0485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Approach to Machine Learning in Business Applications | Dr. Anna Bernhard</a:t>
            </a:r>
            <a:endParaRPr lang="de-DE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150E28ED-DFF1-43DA-8EB5-877D0680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1856-5B1A-4332-8C1F-5B6ADBCED127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840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7700" y="365127"/>
            <a:ext cx="7867649" cy="674402"/>
          </a:xfrm>
        </p:spPr>
        <p:txBody>
          <a:bodyPr/>
          <a:lstStyle/>
          <a:p>
            <a:pPr>
              <a:tabLst>
                <a:tab pos="538163" algn="l"/>
              </a:tabLst>
            </a:pPr>
            <a:r>
              <a:rPr lang="en-US" noProof="0" dirty="0"/>
              <a:t>	Define the Problem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28725" y="1174283"/>
            <a:ext cx="7286624" cy="2093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noProof="0" dirty="0"/>
              <a:t>The process begins by specifying a problem</a:t>
            </a:r>
          </a:p>
          <a:p>
            <a:pPr marL="0" indent="0">
              <a:buNone/>
            </a:pPr>
            <a:r>
              <a:rPr lang="en-US" sz="1800" b="1" noProof="0" dirty="0"/>
              <a:t>This is often directly related to revenue or costs:</a:t>
            </a:r>
          </a:p>
          <a:p>
            <a:pPr marL="266700" lvl="1" indent="-266700"/>
            <a:r>
              <a:rPr lang="en-US" sz="1600" noProof="0" dirty="0"/>
              <a:t>“People browse our site but don’t buy anything”</a:t>
            </a:r>
          </a:p>
          <a:p>
            <a:pPr marL="266700" lvl="1" indent="-266700"/>
            <a:r>
              <a:rPr lang="en-US" sz="1600" noProof="0" dirty="0"/>
              <a:t>“Subscribers aren’t renewing their service”</a:t>
            </a:r>
          </a:p>
          <a:p>
            <a:pPr marL="266700" lvl="1" indent="-266700"/>
            <a:r>
              <a:rPr lang="en-US" sz="1600" noProof="0" dirty="0"/>
              <a:t>“Our employees spend too much time searching for documents”</a:t>
            </a:r>
          </a:p>
          <a:p>
            <a:pPr lvl="1"/>
            <a:endParaRPr lang="en-US" noProof="0" dirty="0"/>
          </a:p>
          <a:p>
            <a:pPr marL="457200" lvl="1" indent="0">
              <a:buNone/>
            </a:pPr>
            <a:endParaRPr lang="en-US" noProof="0" dirty="0"/>
          </a:p>
        </p:txBody>
      </p:sp>
      <p:grpSp>
        <p:nvGrpSpPr>
          <p:cNvPr id="33" name="Gruppieren 32"/>
          <p:cNvGrpSpPr/>
          <p:nvPr/>
        </p:nvGrpSpPr>
        <p:grpSpPr>
          <a:xfrm>
            <a:off x="737974" y="4637201"/>
            <a:ext cx="2829036" cy="1702399"/>
            <a:chOff x="4875908" y="464696"/>
            <a:chExt cx="3639442" cy="2193463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75908" y="464696"/>
              <a:ext cx="3639442" cy="2175681"/>
            </a:xfrm>
            <a:prstGeom prst="rect">
              <a:avLst/>
            </a:prstGeom>
          </p:spPr>
        </p:pic>
        <p:sp>
          <p:nvSpPr>
            <p:cNvPr id="6" name="Rechteck 5"/>
            <p:cNvSpPr/>
            <p:nvPr/>
          </p:nvSpPr>
          <p:spPr>
            <a:xfrm>
              <a:off x="6453265" y="667063"/>
              <a:ext cx="509666" cy="398320"/>
            </a:xfrm>
            <a:prstGeom prst="rect">
              <a:avLst/>
            </a:prstGeom>
            <a:solidFill>
              <a:srgbClr val="FF99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6962931" y="667063"/>
              <a:ext cx="509666" cy="398320"/>
            </a:xfrm>
            <a:prstGeom prst="rect">
              <a:avLst/>
            </a:prstGeom>
            <a:solidFill>
              <a:srgbClr val="FF99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7472597" y="667063"/>
              <a:ext cx="509666" cy="398320"/>
            </a:xfrm>
            <a:prstGeom prst="rect">
              <a:avLst/>
            </a:prstGeom>
            <a:solidFill>
              <a:srgbClr val="FF99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7982263" y="667063"/>
              <a:ext cx="509666" cy="398320"/>
            </a:xfrm>
            <a:prstGeom prst="rect">
              <a:avLst/>
            </a:prstGeom>
            <a:solidFill>
              <a:srgbClr val="FF99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7449176" y="1068590"/>
              <a:ext cx="509666" cy="398320"/>
            </a:xfrm>
            <a:prstGeom prst="rect">
              <a:avLst/>
            </a:prstGeom>
            <a:solidFill>
              <a:srgbClr val="FF99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7971025" y="1065383"/>
              <a:ext cx="509666" cy="398320"/>
            </a:xfrm>
            <a:prstGeom prst="rect">
              <a:avLst/>
            </a:prstGeom>
            <a:solidFill>
              <a:srgbClr val="FF99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5421464" y="1065383"/>
              <a:ext cx="509666" cy="398320"/>
            </a:xfrm>
            <a:prstGeom prst="rect">
              <a:avLst/>
            </a:prstGeom>
            <a:solidFill>
              <a:srgbClr val="FF99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4911798" y="1463703"/>
              <a:ext cx="509666" cy="398320"/>
            </a:xfrm>
            <a:prstGeom prst="rect">
              <a:avLst/>
            </a:prstGeom>
            <a:solidFill>
              <a:srgbClr val="FF99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5421464" y="1463703"/>
              <a:ext cx="509666" cy="398320"/>
            </a:xfrm>
            <a:prstGeom prst="rect">
              <a:avLst/>
            </a:prstGeom>
            <a:solidFill>
              <a:srgbClr val="FF99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5943599" y="1450871"/>
              <a:ext cx="509666" cy="398320"/>
            </a:xfrm>
            <a:prstGeom prst="rect">
              <a:avLst/>
            </a:prstGeom>
            <a:solidFill>
              <a:srgbClr val="FF99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7958842" y="1472279"/>
              <a:ext cx="509666" cy="398320"/>
            </a:xfrm>
            <a:prstGeom prst="rect">
              <a:avLst/>
            </a:prstGeom>
            <a:solidFill>
              <a:srgbClr val="FF99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6441555" y="1857767"/>
              <a:ext cx="509666" cy="398320"/>
            </a:xfrm>
            <a:prstGeom prst="rect">
              <a:avLst/>
            </a:prstGeom>
            <a:solidFill>
              <a:srgbClr val="FF99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5450750" y="2234679"/>
              <a:ext cx="509666" cy="398320"/>
            </a:xfrm>
            <a:prstGeom prst="rect">
              <a:avLst/>
            </a:prstGeom>
            <a:solidFill>
              <a:srgbClr val="FF99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7461359" y="2234679"/>
              <a:ext cx="509666" cy="398320"/>
            </a:xfrm>
            <a:prstGeom prst="rect">
              <a:avLst/>
            </a:prstGeom>
            <a:solidFill>
              <a:srgbClr val="FF99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6949822" y="2259839"/>
              <a:ext cx="509666" cy="398320"/>
            </a:xfrm>
            <a:prstGeom prst="rect">
              <a:avLst/>
            </a:prstGeom>
            <a:solidFill>
              <a:srgbClr val="FF99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5925511" y="1060530"/>
              <a:ext cx="509666" cy="39832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4923036" y="1047601"/>
              <a:ext cx="509666" cy="39832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6449840" y="1056541"/>
              <a:ext cx="509666" cy="39832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6939510" y="1047601"/>
              <a:ext cx="509666" cy="39832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6459356" y="1445921"/>
              <a:ext cx="509666" cy="39832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6977687" y="1454560"/>
              <a:ext cx="509666" cy="39832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7457002" y="1462338"/>
              <a:ext cx="509666" cy="39832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4938531" y="1835399"/>
              <a:ext cx="1503024" cy="405696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6947335" y="1863865"/>
              <a:ext cx="1506909" cy="37723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4944969" y="2247511"/>
              <a:ext cx="509666" cy="39832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5943599" y="2262185"/>
              <a:ext cx="1003736" cy="37723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4" name="Textfeld 33"/>
          <p:cNvSpPr txBox="1"/>
          <p:nvPr/>
        </p:nvSpPr>
        <p:spPr>
          <a:xfrm>
            <a:off x="1953416" y="3125083"/>
            <a:ext cx="7158687" cy="64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=&gt; Translate a business case into a mathematical problem</a:t>
            </a:r>
            <a:endParaRPr lang="de-DE" b="1" dirty="0"/>
          </a:p>
          <a:p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3615716" y="4696620"/>
            <a:ext cx="49853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Problem</a:t>
            </a:r>
            <a:r>
              <a:rPr lang="en-GB" dirty="0"/>
              <a:t>: „There are too many unbooked nights“ </a:t>
            </a:r>
          </a:p>
          <a:p>
            <a:r>
              <a:rPr lang="en-GB" b="1" dirty="0"/>
              <a:t>Desired Outcome: </a:t>
            </a:r>
            <a:r>
              <a:rPr lang="en-GB" dirty="0"/>
              <a:t>reduce unbooked nights by 30%</a:t>
            </a:r>
          </a:p>
          <a:p>
            <a:r>
              <a:rPr lang="en-GB" b="1" dirty="0"/>
              <a:t>Possible Solution</a:t>
            </a:r>
            <a:r>
              <a:rPr lang="en-GB" dirty="0"/>
              <a:t>: offer unbooked nights for a lower price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„smart pricing model: suggest prices depending on seasonal variations“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003" y="2947042"/>
            <a:ext cx="652413" cy="652413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610" y="1011973"/>
            <a:ext cx="1183103" cy="1183103"/>
          </a:xfrm>
          <a:prstGeom prst="rect">
            <a:avLst/>
          </a:prstGeom>
        </p:spPr>
      </p:pic>
      <p:pic>
        <p:nvPicPr>
          <p:cNvPr id="36" name="Grafik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200" y="955907"/>
            <a:ext cx="1022618" cy="1022618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CE9E900C-3307-4522-AF12-84EC4E068072}"/>
              </a:ext>
            </a:extLst>
          </p:cNvPr>
          <p:cNvSpPr txBox="1"/>
          <p:nvPr/>
        </p:nvSpPr>
        <p:spPr>
          <a:xfrm>
            <a:off x="1991037" y="5053496"/>
            <a:ext cx="77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$100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1E42DC9C-3144-4CDB-BE89-1ED414031D0E}"/>
              </a:ext>
            </a:extLst>
          </p:cNvPr>
          <p:cNvSpPr txBox="1"/>
          <p:nvPr/>
        </p:nvSpPr>
        <p:spPr>
          <a:xfrm>
            <a:off x="2674947" y="4792271"/>
            <a:ext cx="77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$80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B404AD72-2EAF-4498-B4FA-1A528FF50D34}"/>
              </a:ext>
            </a:extLst>
          </p:cNvPr>
          <p:cNvSpPr/>
          <p:nvPr/>
        </p:nvSpPr>
        <p:spPr>
          <a:xfrm>
            <a:off x="503238" y="4314658"/>
            <a:ext cx="8012111" cy="2197237"/>
          </a:xfrm>
          <a:prstGeom prst="rect">
            <a:avLst/>
          </a:prstGeom>
          <a:noFill/>
          <a:ln>
            <a:solidFill>
              <a:srgbClr val="FF5A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AC0D47D0-1BA9-4008-BE3B-146DFF01DD2A}"/>
              </a:ext>
            </a:extLst>
          </p:cNvPr>
          <p:cNvSpPr/>
          <p:nvPr/>
        </p:nvSpPr>
        <p:spPr>
          <a:xfrm>
            <a:off x="278343" y="4069688"/>
            <a:ext cx="459631" cy="4648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1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341726EB-B7F5-4BE3-83A5-5134485EE6BB}"/>
              </a:ext>
            </a:extLst>
          </p:cNvPr>
          <p:cNvSpPr/>
          <p:nvPr/>
        </p:nvSpPr>
        <p:spPr>
          <a:xfrm>
            <a:off x="242700" y="287871"/>
            <a:ext cx="810000" cy="8085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/>
              <a:t>1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CC6ACDEB-ECB9-4D1A-9047-AFE438AEECDF}"/>
              </a:ext>
            </a:extLst>
          </p:cNvPr>
          <p:cNvSpPr/>
          <p:nvPr/>
        </p:nvSpPr>
        <p:spPr>
          <a:xfrm>
            <a:off x="3537294" y="4134112"/>
            <a:ext cx="20694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Example: </a:t>
            </a:r>
            <a:r>
              <a:rPr lang="en-GB" b="1" dirty="0">
                <a:solidFill>
                  <a:srgbClr val="FF5A5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stayhere</a:t>
            </a:r>
          </a:p>
        </p:txBody>
      </p:sp>
      <p:sp>
        <p:nvSpPr>
          <p:cNvPr id="44" name="Datumsplatzhalter 43">
            <a:extLst>
              <a:ext uri="{FF2B5EF4-FFF2-40B4-BE49-F238E27FC236}">
                <a16:creationId xmlns:a16="http://schemas.microsoft.com/office/drawing/2014/main" id="{39A258FB-6C7A-4391-87EB-B9BCEDAD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16.10.2018</a:t>
            </a:r>
            <a:endParaRPr lang="de-DE" dirty="0"/>
          </a:p>
        </p:txBody>
      </p:sp>
      <p:sp>
        <p:nvSpPr>
          <p:cNvPr id="45" name="Fußzeilenplatzhalter 44">
            <a:extLst>
              <a:ext uri="{FF2B5EF4-FFF2-40B4-BE49-F238E27FC236}">
                <a16:creationId xmlns:a16="http://schemas.microsoft.com/office/drawing/2014/main" id="{6BDE7199-A8C2-4BDF-931F-B74A980F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Approach to Machine Learning in Business Applications | Dr. Anna Bernhard</a:t>
            </a:r>
            <a:endParaRPr lang="de-DE" dirty="0"/>
          </a:p>
        </p:txBody>
      </p:sp>
      <p:sp>
        <p:nvSpPr>
          <p:cNvPr id="46" name="Foliennummernplatzhalter 45">
            <a:extLst>
              <a:ext uri="{FF2B5EF4-FFF2-40B4-BE49-F238E27FC236}">
                <a16:creationId xmlns:a16="http://schemas.microsoft.com/office/drawing/2014/main" id="{1E5D2BED-B482-4F51-8830-8D1485E5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1856-5B1A-4332-8C1F-5B6ADBCED127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562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7700" y="365127"/>
            <a:ext cx="7867649" cy="674402"/>
          </a:xfrm>
        </p:spPr>
        <p:txBody>
          <a:bodyPr/>
          <a:lstStyle/>
          <a:p>
            <a:pPr>
              <a:tabLst>
                <a:tab pos="538163" algn="l"/>
              </a:tabLst>
            </a:pPr>
            <a:r>
              <a:rPr lang="en-US" noProof="0" dirty="0"/>
              <a:t>	Acquire and explore Data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14425" y="1174282"/>
            <a:ext cx="6543675" cy="1883243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900" b="1" noProof="0" dirty="0">
                <a:effectLst/>
              </a:rPr>
              <a:t>Approach:</a:t>
            </a:r>
          </a:p>
          <a:p>
            <a:pPr>
              <a:spcBef>
                <a:spcPts val="600"/>
              </a:spcBef>
            </a:pPr>
            <a:r>
              <a:rPr lang="en-US" sz="1600" b="0" noProof="0" dirty="0">
                <a:effectLst/>
              </a:rPr>
              <a:t>Collect all of the relevant data and a</a:t>
            </a:r>
            <a:r>
              <a:rPr lang="en-US" sz="1600" noProof="0" dirty="0"/>
              <a:t>ssess quality </a:t>
            </a:r>
          </a:p>
          <a:p>
            <a:pPr>
              <a:spcBef>
                <a:spcPts val="600"/>
              </a:spcBef>
            </a:pPr>
            <a:r>
              <a:rPr lang="en-US" sz="1600" noProof="0" dirty="0"/>
              <a:t>Prepare and clean your data (e.g. filter out wrong data..)</a:t>
            </a:r>
            <a:endParaRPr lang="en-US" sz="1600" b="0" noProof="0" dirty="0">
              <a:effectLst/>
            </a:endParaRPr>
          </a:p>
          <a:p>
            <a:pPr>
              <a:spcBef>
                <a:spcPts val="600"/>
              </a:spcBef>
            </a:pPr>
            <a:r>
              <a:rPr lang="en-US" sz="1600" b="0" noProof="0" dirty="0">
                <a:effectLst/>
              </a:rPr>
              <a:t>Getting it into a format suitable for analysis, most likely into a flat file format such as a .csv or in a database</a:t>
            </a:r>
          </a:p>
          <a:p>
            <a:pPr>
              <a:spcBef>
                <a:spcPts val="600"/>
              </a:spcBef>
            </a:pPr>
            <a:r>
              <a:rPr lang="en-US" sz="1600" noProof="0" dirty="0"/>
              <a:t>Do an exploratory data analysis (statistical overview) e.g. scatter plot, histograms…</a:t>
            </a:r>
          </a:p>
          <a:p>
            <a:pPr>
              <a:spcBef>
                <a:spcPts val="600"/>
              </a:spcBef>
            </a:pPr>
            <a:endParaRPr lang="en-US" sz="1800" noProof="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02" y="3879862"/>
            <a:ext cx="2007129" cy="212866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822" y="3685629"/>
            <a:ext cx="2678123" cy="2543469"/>
          </a:xfrm>
          <a:prstGeom prst="rect">
            <a:avLst/>
          </a:prstGeom>
        </p:spPr>
      </p:pic>
      <p:grpSp>
        <p:nvGrpSpPr>
          <p:cNvPr id="12" name="Gruppieren 11"/>
          <p:cNvGrpSpPr/>
          <p:nvPr/>
        </p:nvGrpSpPr>
        <p:grpSpPr>
          <a:xfrm>
            <a:off x="5687945" y="3682138"/>
            <a:ext cx="3095535" cy="2388433"/>
            <a:chOff x="5849636" y="3950548"/>
            <a:chExt cx="3095535" cy="2388433"/>
          </a:xfrm>
        </p:grpSpPr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9636" y="3950548"/>
              <a:ext cx="3095535" cy="2388433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44717" y="4144780"/>
              <a:ext cx="200454" cy="2194201"/>
            </a:xfrm>
            <a:prstGeom prst="rect">
              <a:avLst/>
            </a:prstGeom>
          </p:spPr>
        </p:pic>
      </p:grpSp>
      <p:sp>
        <p:nvSpPr>
          <p:cNvPr id="5" name="Rechteck 4">
            <a:extLst>
              <a:ext uri="{FF2B5EF4-FFF2-40B4-BE49-F238E27FC236}">
                <a16:creationId xmlns:a16="http://schemas.microsoft.com/office/drawing/2014/main" id="{7F92669E-6BB6-4D23-A3C6-0D7E68989024}"/>
              </a:ext>
            </a:extLst>
          </p:cNvPr>
          <p:cNvSpPr/>
          <p:nvPr/>
        </p:nvSpPr>
        <p:spPr>
          <a:xfrm>
            <a:off x="503238" y="3259331"/>
            <a:ext cx="8476005" cy="3181350"/>
          </a:xfrm>
          <a:prstGeom prst="rect">
            <a:avLst/>
          </a:prstGeom>
          <a:noFill/>
          <a:ln>
            <a:solidFill>
              <a:srgbClr val="FF5A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7FF0CF9-94B5-450E-9190-B2C9E15EBF1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2179" y="676073"/>
            <a:ext cx="943361" cy="943361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2EE4210E-E52C-46EE-8AA8-A079E5C081C2}"/>
              </a:ext>
            </a:extLst>
          </p:cNvPr>
          <p:cNvSpPr/>
          <p:nvPr/>
        </p:nvSpPr>
        <p:spPr>
          <a:xfrm>
            <a:off x="273422" y="3036705"/>
            <a:ext cx="459631" cy="46481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6A217D4-B86F-484A-B721-3C055C032310}"/>
              </a:ext>
            </a:extLst>
          </p:cNvPr>
          <p:cNvSpPr/>
          <p:nvPr/>
        </p:nvSpPr>
        <p:spPr>
          <a:xfrm>
            <a:off x="3537294" y="3074665"/>
            <a:ext cx="20694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Example: </a:t>
            </a:r>
            <a:r>
              <a:rPr lang="en-GB" b="1" dirty="0">
                <a:solidFill>
                  <a:srgbClr val="FF5A5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stayhere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9D8749E-1C18-4EE5-BDEE-00D437761D68}"/>
              </a:ext>
            </a:extLst>
          </p:cNvPr>
          <p:cNvSpPr/>
          <p:nvPr/>
        </p:nvSpPr>
        <p:spPr>
          <a:xfrm>
            <a:off x="242700" y="287871"/>
            <a:ext cx="810000" cy="80855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/>
              <a:t>2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47700" y="6255365"/>
            <a:ext cx="47273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Source: Jonathan </a:t>
            </a:r>
            <a:r>
              <a:rPr lang="de-DE" sz="800" dirty="0" err="1"/>
              <a:t>Trajkovic</a:t>
            </a:r>
            <a:r>
              <a:rPr lang="de-DE" sz="800" dirty="0"/>
              <a:t> https://public.tableau.com/en-us/s/blog/2015/07/analyzing-airbnb-data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4E752A01-9468-4BBE-99AF-689EC95A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16.10.2018</a:t>
            </a:r>
            <a:endParaRPr lang="de-DE" dirty="0"/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1C496F05-3307-4BA4-BC9A-8CAF245F3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Approach to Machine Learning in Business Applications | Dr. Anna Bernhard</a:t>
            </a:r>
            <a:endParaRPr lang="de-DE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03F3FE4C-745F-4A34-8985-DE857F00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1856-5B1A-4332-8C1F-5B6ADBCED127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996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085526FA-DF8D-4400-9352-E505496DE8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190" b="46217"/>
          <a:stretch/>
        </p:blipFill>
        <p:spPr>
          <a:xfrm>
            <a:off x="768911" y="4755507"/>
            <a:ext cx="4042833" cy="1724801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783E4ABD-DED0-4FCB-A504-D3F8136A8F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49" r="19190" b="492"/>
          <a:stretch/>
        </p:blipFill>
        <p:spPr>
          <a:xfrm>
            <a:off x="4926652" y="4972805"/>
            <a:ext cx="4077044" cy="1460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7700" y="365127"/>
            <a:ext cx="7867649" cy="674402"/>
          </a:xfrm>
        </p:spPr>
        <p:txBody>
          <a:bodyPr/>
          <a:lstStyle/>
          <a:p>
            <a:pPr>
              <a:tabLst>
                <a:tab pos="538163" algn="l"/>
              </a:tabLst>
            </a:pPr>
            <a:r>
              <a:rPr lang="en-US" noProof="0" dirty="0"/>
              <a:t>	Model Data – two categories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49" y="1069015"/>
            <a:ext cx="3455671" cy="1851986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b="1" noProof="0" dirty="0">
                <a:effectLst/>
              </a:rPr>
              <a:t>Approach:</a:t>
            </a:r>
          </a:p>
          <a:p>
            <a:pPr>
              <a:spcBef>
                <a:spcPts val="600"/>
              </a:spcBef>
            </a:pPr>
            <a:r>
              <a:rPr lang="en-US" sz="1600" b="0" noProof="0" dirty="0">
                <a:effectLst/>
              </a:rPr>
              <a:t>Determine your target variable, the factor of which you are trying to gain deeper understanding. </a:t>
            </a:r>
          </a:p>
          <a:p>
            <a:pPr>
              <a:spcBef>
                <a:spcPts val="600"/>
              </a:spcBef>
            </a:pPr>
            <a:r>
              <a:rPr lang="en-US" sz="1600" noProof="0" dirty="0"/>
              <a:t>Define your ML method and language/tools (R, python…)</a:t>
            </a:r>
          </a:p>
          <a:p>
            <a:pPr>
              <a:spcBef>
                <a:spcPts val="600"/>
              </a:spcBef>
            </a:pPr>
            <a:r>
              <a:rPr lang="en-US" sz="1600" noProof="0" dirty="0"/>
              <a:t>Start with a POC (Proof of Concept) on a small amount of data</a:t>
            </a:r>
          </a:p>
          <a:p>
            <a:pPr>
              <a:spcBef>
                <a:spcPts val="600"/>
              </a:spcBef>
            </a:pPr>
            <a:r>
              <a:rPr lang="en-US" sz="1600" noProof="0" dirty="0"/>
              <a:t>Split your data sample into a test and training set for cross-validation</a:t>
            </a:r>
          </a:p>
          <a:p>
            <a:pPr lvl="1">
              <a:spcBef>
                <a:spcPts val="600"/>
              </a:spcBef>
            </a:pPr>
            <a:endParaRPr lang="en-US" sz="1800" noProof="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595095-67D1-4FFE-AC86-76A8386538EC}"/>
              </a:ext>
            </a:extLst>
          </p:cNvPr>
          <p:cNvSpPr txBox="1"/>
          <p:nvPr/>
        </p:nvSpPr>
        <p:spPr>
          <a:xfrm>
            <a:off x="5027865" y="851338"/>
            <a:ext cx="3706831" cy="2369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b="1" dirty="0"/>
              <a:t>Supervised learning: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computer is presented with </a:t>
            </a:r>
            <a:r>
              <a:rPr lang="en-US" sz="1600" b="1" dirty="0"/>
              <a:t>example inputs </a:t>
            </a:r>
            <a:r>
              <a:rPr lang="en-US" sz="1600" dirty="0"/>
              <a:t>and their desired outputs, given by a "teacher“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goal is to learn a general rule that maps </a:t>
            </a:r>
            <a:r>
              <a:rPr lang="en-US" sz="1600" b="1" dirty="0"/>
              <a:t>inputs to outputs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Example: genre categorization of films</a:t>
            </a:r>
          </a:p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5B690BA-2FC7-43C5-9B9E-A8F138FBF75F}"/>
              </a:ext>
            </a:extLst>
          </p:cNvPr>
          <p:cNvSpPr txBox="1"/>
          <p:nvPr/>
        </p:nvSpPr>
        <p:spPr>
          <a:xfrm>
            <a:off x="5027865" y="2524540"/>
            <a:ext cx="3706831" cy="20668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b="1" dirty="0"/>
              <a:t>Unsupervised learning: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No labels </a:t>
            </a:r>
            <a:r>
              <a:rPr lang="en-US" sz="1600" dirty="0"/>
              <a:t>are given to the learning algorithm, leaving it </a:t>
            </a:r>
            <a:r>
              <a:rPr lang="en-US" sz="1600" b="1" dirty="0"/>
              <a:t>on its own </a:t>
            </a:r>
            <a:r>
              <a:rPr lang="en-US" sz="1600" dirty="0"/>
              <a:t>to find structure in its input.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Unsupervised learning can be a goal in itself (discovering </a:t>
            </a:r>
            <a:r>
              <a:rPr lang="en-US" sz="1600" b="1" dirty="0"/>
              <a:t>hidden patterns</a:t>
            </a:r>
            <a:r>
              <a:rPr lang="en-US" sz="1600" dirty="0"/>
              <a:t> in data) or towards a specific outcome.</a:t>
            </a:r>
            <a:br>
              <a:rPr lang="en-US" sz="1600" dirty="0"/>
            </a:b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Example: customer segmentation</a:t>
            </a:r>
          </a:p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8085EE9-6CAB-49F5-9776-216FDA2E8C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02334" y="887131"/>
            <a:ext cx="677812" cy="67781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0C8B934-D4D5-43BD-A720-04EDE4580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3597" y="2638458"/>
            <a:ext cx="615286" cy="615286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C3C8545-F4C4-40D5-A637-695C2FF41878}"/>
              </a:ext>
            </a:extLst>
          </p:cNvPr>
          <p:cNvGrpSpPr/>
          <p:nvPr/>
        </p:nvGrpSpPr>
        <p:grpSpPr>
          <a:xfrm>
            <a:off x="3393565" y="2295966"/>
            <a:ext cx="942760" cy="249068"/>
            <a:chOff x="2162390" y="2129143"/>
            <a:chExt cx="1332031" cy="351910"/>
          </a:xfrm>
        </p:grpSpPr>
        <p:pic>
          <p:nvPicPr>
            <p:cNvPr id="1026" name="Picture 2" descr="Bildergebnis für r">
              <a:extLst>
                <a:ext uri="{FF2B5EF4-FFF2-40B4-BE49-F238E27FC236}">
                  <a16:creationId xmlns:a16="http://schemas.microsoft.com/office/drawing/2014/main" id="{8E663088-1F34-4E53-8B71-CB4AA1515C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2390" y="2129143"/>
              <a:ext cx="453217" cy="351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Bildergebnis für python">
              <a:extLst>
                <a:ext uri="{FF2B5EF4-FFF2-40B4-BE49-F238E27FC236}">
                  <a16:creationId xmlns:a16="http://schemas.microsoft.com/office/drawing/2014/main" id="{0A080C78-81E2-4C05-9B7D-7171F14B34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5607" y="2185030"/>
              <a:ext cx="878814" cy="2952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EC6181A0-F0E1-4BB9-8243-E42E3FF5087B}"/>
              </a:ext>
            </a:extLst>
          </p:cNvPr>
          <p:cNvSpPr txBox="1">
            <a:spLocks/>
          </p:cNvSpPr>
          <p:nvPr/>
        </p:nvSpPr>
        <p:spPr>
          <a:xfrm>
            <a:off x="10772639" y="226344"/>
            <a:ext cx="7751664" cy="3250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Machine learning tasks are typically classified into two broad categories, depending on whether there is a learning "signal" or "feedback" available to a learning system: </a:t>
            </a:r>
          </a:p>
          <a:p>
            <a:pPr lvl="1"/>
            <a:endParaRPr lang="en-US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41A88EE-A533-4D51-B465-D1DF4F973A79}"/>
              </a:ext>
            </a:extLst>
          </p:cNvPr>
          <p:cNvSpPr/>
          <p:nvPr/>
        </p:nvSpPr>
        <p:spPr>
          <a:xfrm>
            <a:off x="503238" y="4706996"/>
            <a:ext cx="8476005" cy="1824432"/>
          </a:xfrm>
          <a:prstGeom prst="rect">
            <a:avLst/>
          </a:prstGeom>
          <a:noFill/>
          <a:ln>
            <a:solidFill>
              <a:srgbClr val="FF5A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D5E308A-2C05-40DD-98E2-F82BBA73A4DC}"/>
              </a:ext>
            </a:extLst>
          </p:cNvPr>
          <p:cNvSpPr/>
          <p:nvPr/>
        </p:nvSpPr>
        <p:spPr>
          <a:xfrm>
            <a:off x="283155" y="4471979"/>
            <a:ext cx="459631" cy="4648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3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F18A8B3-FD28-400E-A151-386B52AC4516}"/>
              </a:ext>
            </a:extLst>
          </p:cNvPr>
          <p:cNvSpPr/>
          <p:nvPr/>
        </p:nvSpPr>
        <p:spPr>
          <a:xfrm>
            <a:off x="3537292" y="4519721"/>
            <a:ext cx="20694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Example: </a:t>
            </a:r>
            <a:r>
              <a:rPr lang="en-GB" b="1" dirty="0">
                <a:solidFill>
                  <a:srgbClr val="FF5A5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stayhere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DA7EB5B-D396-4271-9F02-A6A1AE41B976}"/>
              </a:ext>
            </a:extLst>
          </p:cNvPr>
          <p:cNvSpPr/>
          <p:nvPr/>
        </p:nvSpPr>
        <p:spPr>
          <a:xfrm rot="311077">
            <a:off x="7218177" y="4743815"/>
            <a:ext cx="1790296" cy="705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Code of supervised learning method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„linear regression“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DE2C6D6-B75C-4A96-A1AB-4CD938DA3C04}"/>
              </a:ext>
            </a:extLst>
          </p:cNvPr>
          <p:cNvSpPr/>
          <p:nvPr/>
        </p:nvSpPr>
        <p:spPr>
          <a:xfrm>
            <a:off x="242700" y="287871"/>
            <a:ext cx="810000" cy="80855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/>
              <a:t>3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270F6C1-46BA-461C-955D-A54E28F54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16.10.2018</a:t>
            </a:r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99996B3-D631-4299-A979-425443B7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Approach to Machine Learning in Business Applications | Dr. Anna Bernhard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B5C84A67-2317-4DCE-B5D6-BF6E0A1F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1856-5B1A-4332-8C1F-5B6ADBCED127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6793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7700" y="365127"/>
            <a:ext cx="7867650" cy="674402"/>
          </a:xfrm>
        </p:spPr>
        <p:txBody>
          <a:bodyPr/>
          <a:lstStyle/>
          <a:p>
            <a:pPr>
              <a:tabLst>
                <a:tab pos="538163" algn="l"/>
              </a:tabLst>
            </a:pPr>
            <a:r>
              <a:rPr lang="en-US" noProof="0" dirty="0"/>
              <a:t>	Implementation and Maintenance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174282"/>
            <a:ext cx="4772292" cy="2688417"/>
          </a:xfrm>
        </p:spPr>
        <p:txBody>
          <a:bodyPr/>
          <a:lstStyle/>
          <a:p>
            <a:pPr marL="0" indent="0">
              <a:buNone/>
            </a:pPr>
            <a:r>
              <a:rPr lang="en-US" sz="1800" b="1" noProof="0" dirty="0"/>
              <a:t>Approach:</a:t>
            </a:r>
          </a:p>
          <a:p>
            <a:pPr>
              <a:spcBef>
                <a:spcPts val="600"/>
              </a:spcBef>
            </a:pPr>
            <a:r>
              <a:rPr lang="en-US" sz="1600" noProof="0" dirty="0"/>
              <a:t>Set up API (Application Programming Interface) system with an automated workflow </a:t>
            </a:r>
          </a:p>
          <a:p>
            <a:pPr>
              <a:spcBef>
                <a:spcPts val="600"/>
              </a:spcBef>
            </a:pPr>
            <a:r>
              <a:rPr lang="en-US" sz="1600" noProof="0" dirty="0"/>
              <a:t>Document modelling process for reproducibility</a:t>
            </a:r>
          </a:p>
          <a:p>
            <a:pPr>
              <a:spcBef>
                <a:spcPts val="600"/>
              </a:spcBef>
            </a:pPr>
            <a:r>
              <a:rPr lang="en-US" sz="1600" noProof="0" dirty="0"/>
              <a:t>Write tests for the code</a:t>
            </a:r>
          </a:p>
          <a:p>
            <a:pPr>
              <a:spcBef>
                <a:spcPts val="600"/>
              </a:spcBef>
            </a:pPr>
            <a:r>
              <a:rPr lang="en-US" sz="1600" noProof="0" dirty="0"/>
              <a:t>Create model for monitoring/logging and maintenance </a:t>
            </a:r>
          </a:p>
          <a:p>
            <a:endParaRPr lang="en-US" noProof="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E9579F3-D613-4832-9382-3178ACA18A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3335" y="1174282"/>
            <a:ext cx="875269" cy="87526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CF0AD31-2709-4BB4-B9CB-564AACB0B0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61638" y="1298678"/>
            <a:ext cx="1350408" cy="135040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8F5EB50-4659-4A41-82CA-7657EF552FF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54585" y="2162013"/>
            <a:ext cx="1066928" cy="106692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044" y="3851535"/>
            <a:ext cx="3412543" cy="2224551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0156" y="3851535"/>
            <a:ext cx="3457334" cy="2182289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723981" y="6293597"/>
            <a:ext cx="45570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Source: Data Works </a:t>
            </a:r>
            <a:r>
              <a:rPr lang="de-DE" sz="800" dirty="0" err="1"/>
              <a:t>Summit</a:t>
            </a:r>
            <a:r>
              <a:rPr lang="de-DE" sz="800" dirty="0"/>
              <a:t>, </a:t>
            </a:r>
            <a:r>
              <a:rPr lang="en-US" sz="800" dirty="0"/>
              <a:t>Airflow - An Open Source Platform to Author and Monitor Data Pipelines</a:t>
            </a:r>
          </a:p>
          <a:p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F92669E-6BB6-4D23-A3C6-0D7E68989024}"/>
              </a:ext>
            </a:extLst>
          </p:cNvPr>
          <p:cNvSpPr/>
          <p:nvPr/>
        </p:nvSpPr>
        <p:spPr>
          <a:xfrm>
            <a:off x="503237" y="3597781"/>
            <a:ext cx="8137525" cy="2931618"/>
          </a:xfrm>
          <a:prstGeom prst="rect">
            <a:avLst/>
          </a:prstGeom>
          <a:noFill/>
          <a:ln>
            <a:solidFill>
              <a:srgbClr val="FF5A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1E9EF6E-8F2D-4071-9AF7-ADF614E32608}"/>
              </a:ext>
            </a:extLst>
          </p:cNvPr>
          <p:cNvSpPr/>
          <p:nvPr/>
        </p:nvSpPr>
        <p:spPr>
          <a:xfrm>
            <a:off x="278543" y="3341564"/>
            <a:ext cx="459631" cy="4648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4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BF51BDF-68C1-43E0-A6E6-0C66A46F687C}"/>
              </a:ext>
            </a:extLst>
          </p:cNvPr>
          <p:cNvSpPr/>
          <p:nvPr/>
        </p:nvSpPr>
        <p:spPr>
          <a:xfrm>
            <a:off x="3537294" y="3413115"/>
            <a:ext cx="20694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Example: </a:t>
            </a:r>
            <a:r>
              <a:rPr lang="en-GB" b="1" dirty="0">
                <a:solidFill>
                  <a:srgbClr val="FF5A5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stayhere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C287B59-27E6-4A72-8A8C-84AC43036485}"/>
              </a:ext>
            </a:extLst>
          </p:cNvPr>
          <p:cNvSpPr/>
          <p:nvPr/>
        </p:nvSpPr>
        <p:spPr>
          <a:xfrm>
            <a:off x="242700" y="287871"/>
            <a:ext cx="810000" cy="8085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/>
              <a:t>4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C01BFD-EB77-4907-9AF8-A34B8619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16.10.2018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EE6196D2-E200-4A2C-8FF3-DCC0559F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Approach to Machine Learning in Business Applications | Dr. Anna Bernhard</a:t>
            </a:r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1C183EEA-493E-4B74-8A9C-767A5121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1856-5B1A-4332-8C1F-5B6ADBCED127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2755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1260</Words>
  <Application>Microsoft Office PowerPoint</Application>
  <PresentationFormat>Bildschirmpräsentation (4:3)</PresentationFormat>
  <Paragraphs>230</Paragraphs>
  <Slides>16</Slides>
  <Notes>1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Aharoni</vt:lpstr>
      <vt:lpstr>Arial</vt:lpstr>
      <vt:lpstr>Calibri</vt:lpstr>
      <vt:lpstr>Calibri Light</vt:lpstr>
      <vt:lpstr>Wingdings</vt:lpstr>
      <vt:lpstr>Office</vt:lpstr>
      <vt:lpstr>Approach to Machine Learning in Business Applications</vt:lpstr>
      <vt:lpstr>Learning goals</vt:lpstr>
      <vt:lpstr>Exercise: How would you start?</vt:lpstr>
      <vt:lpstr>Exercise: How would you start?</vt:lpstr>
      <vt:lpstr>A Project Lifecycle is iterative</vt:lpstr>
      <vt:lpstr> Define the Problem</vt:lpstr>
      <vt:lpstr> Acquire and explore Data</vt:lpstr>
      <vt:lpstr> Model Data – two categories</vt:lpstr>
      <vt:lpstr> Implementation and Maintenance</vt:lpstr>
      <vt:lpstr> Communicate results</vt:lpstr>
      <vt:lpstr>Outlook</vt:lpstr>
      <vt:lpstr>Exemplary overview on machine learning applications</vt:lpstr>
      <vt:lpstr>PowerPoint-Präsentation</vt:lpstr>
      <vt:lpstr>Testing of the algorithm</vt:lpstr>
      <vt:lpstr>Improve stayhere‘s business</vt:lpstr>
      <vt:lpstr>Outlook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basierte Geschäftsmodelle und technologische Grundlagen</dc:title>
  <dc:creator>Bernhard, Anna (FIEB)</dc:creator>
  <cp:lastModifiedBy>Anna</cp:lastModifiedBy>
  <cp:revision>151</cp:revision>
  <dcterms:created xsi:type="dcterms:W3CDTF">2018-09-05T13:27:04Z</dcterms:created>
  <dcterms:modified xsi:type="dcterms:W3CDTF">2018-10-08T13:31:17Z</dcterms:modified>
</cp:coreProperties>
</file>