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AD6-1B9A-444A-B404-0EDBF100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05F7-A1B4-474D-9F5E-93B7BE552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D399-8DC9-4F56-BCE2-EBE765D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9D59-9F2E-45A4-8AC3-2AA900FF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ED1D-C5FA-4C60-B6A4-E684855F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6BB1-177D-45E9-B910-B32D16BD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52626-F084-4AC6-9B00-0CB23CAF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824B-6AA5-49C5-9B20-50F62BED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CE54-3583-4A33-B81D-9513B292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20B0-66C1-40EE-ABAD-5DB90618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BFCB8-62AF-474C-BB27-A972C0F8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C96F-7C3F-4CBF-BB4D-49683C76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2C08-4C22-482A-A794-636D305F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6218-B8CE-4C5D-B25C-23FD1DA2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6FEF-D29B-4872-9F9C-5DD419B7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62E5-61DB-43D1-9C13-2B23978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6E3E-BB2F-4B7E-9943-A64EBF97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E7AA-A3FD-4236-AFDB-EDBE867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0ADF-5587-487E-A892-5A76DF1C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1C33-DB6C-4C9C-AF01-9732930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A5E2-99F6-46A2-9FF0-D5234DCD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0264-7DE9-4E29-9E66-36C434A6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9F26-2E10-4492-ABDE-7817C6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F698-2E73-4FE0-AC7B-C1BAC34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0EF4-5E08-466D-BAA7-6B65D4DF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91B-0434-4C32-8395-C04149C2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6EFE-BB94-418F-AA7D-CB7DC5A77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7CDE6-01E6-42CD-BA5E-F1FFB91E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66A1-9879-4A4E-8C0D-69002620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B949-1446-4E0C-B5EF-7299AA5D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8C83-EC3C-43C7-A5E5-141C560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C132-6DE1-4D0D-B3AF-0B41548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7AEF-55B2-44CF-9C1C-18F36ADF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B2ED-9C78-4233-B414-779A4142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87FA0-9919-4C5A-B788-C0FDD9D62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18E0C-7598-4EDD-83EE-8E75CF9FC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02F0A-CF16-4E5C-8EE0-4D3505E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AB674-1341-4A2A-B571-C285D223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E7B8-57D2-4CB4-85AC-A76B587D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CC-546E-43AA-AD7A-B3A293F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8A212-F79B-46FD-AB8C-2FDB80D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5931-3D5B-4616-A4C0-CAE2FC4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60E2D-C76F-48B3-9C46-4FF4A0C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7FE55-4288-411A-985D-ADCF209A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12F6A-C3A1-484B-9F30-703DC21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44170-0E23-42C9-BC71-E378D846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E16-AEFC-47E8-84D1-B98CE034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8D9D-2C0D-4549-B5D9-53FAA1EA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E286C-EE8C-44FF-8F1E-DEACA91EE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7B5E-4427-45DE-8403-A71FCD3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ED1D-B3BC-4F7A-8D89-4AFD7DA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E5DA4-E54E-4C30-83CA-B096AABA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63B7-CB96-4534-97DB-1D7419C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3954E-65F2-49A5-9E96-FC7CF3266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D165F-5F0E-4FF3-BE6F-E5883203A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9ECF-F1DE-440A-A251-C32BDA5E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150D-9EEB-4EF5-8065-2D2697BD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4C3B-3A60-4CDA-AB8E-A20AD966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C1D36-E196-4B78-AA54-CD1780FE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55C0-37D8-4548-AF5E-E7A9A5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548B-E721-4476-A5B0-2BF25319B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859C-DD33-460F-AAFF-5056C7F6E46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F10B-0E3F-4CC6-AD3A-90F3A461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FBDB-2394-48B5-B710-19460360B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AE4F-77C1-4D5E-BDB0-1D5DCFE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ileep070/heart-disease-prediction-using-logistic-reg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CFE9-7D59-4795-9CFC-A3136297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9" y="319595"/>
            <a:ext cx="9144000" cy="5521911"/>
          </a:xfrm>
        </p:spPr>
        <p:txBody>
          <a:bodyPr>
            <a:normAutofit/>
          </a:bodyPr>
          <a:lstStyle/>
          <a:p>
            <a:r>
              <a:rPr lang="en-US" sz="4000" b="1" dirty="0"/>
              <a:t>Full Stack Machine Learning in AWS</a:t>
            </a:r>
            <a:br>
              <a:rPr lang="en-US" sz="4000" b="1" dirty="0"/>
            </a:br>
            <a:r>
              <a:rPr lang="en-US" sz="2400" b="1" dirty="0"/>
              <a:t>Course Project</a:t>
            </a:r>
            <a:br>
              <a:rPr lang="en-US" sz="2400" b="1" dirty="0"/>
            </a:br>
            <a:br>
              <a:rPr lang="en-US" b="1" dirty="0"/>
            </a:br>
            <a:r>
              <a:rPr lang="en-US" b="1" dirty="0"/>
              <a:t>Heart disease prediction</a:t>
            </a: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Andrey Beylin, 06/2020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09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7"/>
          </a:xfrm>
        </p:spPr>
        <p:txBody>
          <a:bodyPr>
            <a:normAutofit/>
          </a:bodyPr>
          <a:lstStyle/>
          <a:p>
            <a:r>
              <a:rPr lang="en-US" sz="3200" b="1" dirty="0"/>
              <a:t>Preparing data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41" y="1145219"/>
            <a:ext cx="10515600" cy="502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of the created datasets (sampled and generated) I will prepare for each training algorithm. Specifically: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XGBoost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One-hot-encode ‘education’</a:t>
            </a:r>
          </a:p>
          <a:p>
            <a:r>
              <a:rPr lang="en-US" sz="2400" dirty="0"/>
              <a:t>For logistic regression:</a:t>
            </a:r>
          </a:p>
          <a:p>
            <a:pPr lvl="1"/>
            <a:r>
              <a:rPr lang="en-US" sz="2000" dirty="0"/>
              <a:t>Fill missing values:</a:t>
            </a:r>
          </a:p>
          <a:p>
            <a:pPr lvl="2"/>
            <a:r>
              <a:rPr lang="en-US" sz="1600" dirty="0"/>
              <a:t>Education with 1, </a:t>
            </a:r>
            <a:r>
              <a:rPr lang="en-US" sz="1600" dirty="0" err="1"/>
              <a:t>BPMeds</a:t>
            </a:r>
            <a:r>
              <a:rPr lang="en-US" sz="1600" dirty="0"/>
              <a:t> with 0</a:t>
            </a:r>
          </a:p>
          <a:p>
            <a:pPr lvl="2"/>
            <a:r>
              <a:rPr lang="en-US" sz="1600" dirty="0" err="1"/>
              <a:t>totChol</a:t>
            </a:r>
            <a:r>
              <a:rPr lang="en-US" sz="1600" dirty="0"/>
              <a:t>, BMI, heartrate, glucose with average value</a:t>
            </a:r>
          </a:p>
          <a:p>
            <a:pPr lvl="2"/>
            <a:r>
              <a:rPr lang="en-US" sz="1600" dirty="0" err="1"/>
              <a:t>cigsPerDay</a:t>
            </a:r>
            <a:r>
              <a:rPr lang="en-US" sz="1600" dirty="0"/>
              <a:t> with 0 if non-smoker or with average value if smoker</a:t>
            </a:r>
          </a:p>
          <a:p>
            <a:pPr lvl="1"/>
            <a:r>
              <a:rPr lang="en-US" sz="2000" dirty="0"/>
              <a:t>Min-max normalization for </a:t>
            </a:r>
            <a:r>
              <a:rPr lang="en-US" sz="2000" dirty="0" err="1"/>
              <a:t>cigsPerDay</a:t>
            </a:r>
            <a:r>
              <a:rPr lang="en-US" sz="2000" dirty="0"/>
              <a:t> and education</a:t>
            </a:r>
          </a:p>
          <a:p>
            <a:pPr lvl="1"/>
            <a:r>
              <a:rPr lang="en-US" sz="2000" dirty="0"/>
              <a:t>Standardization for </a:t>
            </a:r>
            <a:r>
              <a:rPr lang="en-US" sz="2000" dirty="0" err="1"/>
              <a:t>totChol</a:t>
            </a:r>
            <a:r>
              <a:rPr lang="en-US" sz="2000" dirty="0"/>
              <a:t>, </a:t>
            </a:r>
            <a:r>
              <a:rPr lang="en-US" sz="2000" dirty="0" err="1"/>
              <a:t>sysBP</a:t>
            </a:r>
            <a:r>
              <a:rPr lang="en-US" sz="2000" dirty="0"/>
              <a:t>, </a:t>
            </a:r>
            <a:r>
              <a:rPr lang="en-US" sz="2000" dirty="0" err="1"/>
              <a:t>diaBP</a:t>
            </a:r>
            <a:r>
              <a:rPr lang="en-US" sz="2000" dirty="0"/>
              <a:t>, BMI, heartrate, glucose.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I ended up with 4 types of data, which I split into train/test portion 70%/30%, then convert to AWS format and load to S3 for training.</a:t>
            </a:r>
          </a:p>
        </p:txBody>
      </p:sp>
    </p:spTree>
    <p:extLst>
      <p:ext uri="{BB962C8B-B14F-4D97-AF65-F5344CB8AC3E}">
        <p14:creationId xmlns:p14="http://schemas.microsoft.com/office/powerpoint/2010/main" val="11694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en-US" sz="3200" b="1" dirty="0"/>
              <a:t>Logistic regression – hyperparameters and training jobs.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several hyperparameters I tried to adjust in AWS for logistic regression:</a:t>
            </a:r>
          </a:p>
          <a:p>
            <a:r>
              <a:rPr lang="en-US" sz="2400" dirty="0" err="1"/>
              <a:t>mini_batch_size</a:t>
            </a:r>
            <a:r>
              <a:rPr lang="en-US" sz="2400" dirty="0"/>
              <a:t> – fixed at 100.</a:t>
            </a:r>
          </a:p>
          <a:p>
            <a:r>
              <a:rPr lang="en-US" sz="2400" dirty="0"/>
              <a:t>epochs – I tried 10 and 50, but there was no different, so I set it at 10.</a:t>
            </a:r>
          </a:p>
          <a:p>
            <a:r>
              <a:rPr lang="en-US" sz="2400" dirty="0"/>
              <a:t>optimizer – fixed as ‘</a:t>
            </a:r>
            <a:r>
              <a:rPr lang="en-US" sz="2400" dirty="0" err="1"/>
              <a:t>sgd</a:t>
            </a:r>
            <a:r>
              <a:rPr lang="en-US" sz="2400" dirty="0"/>
              <a:t>’.</a:t>
            </a:r>
          </a:p>
          <a:p>
            <a:r>
              <a:rPr lang="en-US" sz="2400" dirty="0" err="1"/>
              <a:t>binary_classifier_model_selection_criteria</a:t>
            </a:r>
            <a:r>
              <a:rPr lang="en-US" sz="2400" dirty="0"/>
              <a:t> – F1 or cross-entropy.</a:t>
            </a:r>
          </a:p>
          <a:p>
            <a:r>
              <a:rPr lang="en-US" sz="2400" dirty="0"/>
              <a:t>loss – logistic or hinge.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Overall I ran 10 different training jobs, screenshots below.</a:t>
            </a:r>
          </a:p>
        </p:txBody>
      </p:sp>
    </p:spTree>
    <p:extLst>
      <p:ext uri="{BB962C8B-B14F-4D97-AF65-F5344CB8AC3E}">
        <p14:creationId xmlns:p14="http://schemas.microsoft.com/office/powerpoint/2010/main" val="99458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training jobs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98711C-24B6-4BBC-BB5A-532D5B578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698"/>
            <a:ext cx="10515600" cy="3417192"/>
          </a:xfrm>
        </p:spPr>
      </p:pic>
    </p:spTree>
    <p:extLst>
      <p:ext uri="{BB962C8B-B14F-4D97-AF65-F5344CB8AC3E}">
        <p14:creationId xmlns:p14="http://schemas.microsoft.com/office/powerpoint/2010/main" val="89824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200" dirty="0"/>
              <a:t>Logistic regression hyperparameters of the best model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C9D8F4-C512-49FA-B352-872AE6BC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2" y="1825625"/>
            <a:ext cx="7851676" cy="4351338"/>
          </a:xfrm>
        </p:spPr>
      </p:pic>
    </p:spTree>
    <p:extLst>
      <p:ext uri="{BB962C8B-B14F-4D97-AF65-F5344CB8AC3E}">
        <p14:creationId xmlns:p14="http://schemas.microsoft.com/office/powerpoint/2010/main" val="114201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XGBoost</a:t>
            </a:r>
            <a:r>
              <a:rPr lang="en-US" sz="3200" b="1" dirty="0"/>
              <a:t>– hyperparameters and training jobs.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4"/>
            <a:ext cx="10515600" cy="5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XGBoost</a:t>
            </a:r>
            <a:r>
              <a:rPr lang="en-US" sz="2000" dirty="0"/>
              <a:t> has a lot of parameters to adjust, but it is also performing very well with default settings.</a:t>
            </a:r>
          </a:p>
          <a:p>
            <a:pPr marL="0" indent="0">
              <a:buNone/>
            </a:pPr>
            <a:r>
              <a:rPr lang="en-US" sz="2000" dirty="0"/>
              <a:t>I only tried to adjust a few of them:</a:t>
            </a:r>
          </a:p>
          <a:p>
            <a:r>
              <a:rPr lang="en-US" sz="2000" dirty="0" err="1"/>
              <a:t>num_round</a:t>
            </a:r>
            <a:r>
              <a:rPr lang="en-US" sz="2000" dirty="0"/>
              <a:t>: First I tried 10, 25 and 100. There are noticeable improvements from 10 to 100 so later I stayed with </a:t>
            </a:r>
            <a:r>
              <a:rPr lang="en-US" sz="2000" dirty="0" err="1"/>
              <a:t>num_rounds</a:t>
            </a:r>
            <a:r>
              <a:rPr lang="en-US" sz="2000" dirty="0"/>
              <a:t> = 100. These runs where done with all default parameters except subsample = 0.8 and </a:t>
            </a:r>
            <a:r>
              <a:rPr lang="en-US" sz="2000" dirty="0" err="1"/>
              <a:t>max_depth</a:t>
            </a:r>
            <a:r>
              <a:rPr lang="en-US" sz="2000" dirty="0"/>
              <a:t> = 5</a:t>
            </a:r>
          </a:p>
          <a:p>
            <a:pPr lvl="1"/>
            <a:r>
              <a:rPr lang="en-US" sz="1600" dirty="0" err="1"/>
              <a:t>num_rounds</a:t>
            </a:r>
            <a:r>
              <a:rPr lang="en-US" sz="1600" dirty="0"/>
              <a:t> = 10 -&gt; </a:t>
            </a:r>
            <a:r>
              <a:rPr lang="en-US" sz="1600" dirty="0" err="1"/>
              <a:t>train:error</a:t>
            </a:r>
            <a:r>
              <a:rPr lang="en-US" sz="1600" dirty="0"/>
              <a:t> = 0.19, </a:t>
            </a:r>
            <a:r>
              <a:rPr lang="en-US" sz="1600" dirty="0" err="1"/>
              <a:t>validation:error</a:t>
            </a:r>
            <a:r>
              <a:rPr lang="en-US" sz="1600" dirty="0"/>
              <a:t> = 0.24</a:t>
            </a:r>
          </a:p>
          <a:p>
            <a:pPr lvl="1"/>
            <a:r>
              <a:rPr lang="en-US" sz="1600" dirty="0" err="1"/>
              <a:t>num_rounds</a:t>
            </a:r>
            <a:r>
              <a:rPr lang="en-US" sz="1600" dirty="0"/>
              <a:t> = 25 -&gt; </a:t>
            </a:r>
            <a:r>
              <a:rPr lang="en-US" sz="1600" dirty="0" err="1"/>
              <a:t>train:error</a:t>
            </a:r>
            <a:r>
              <a:rPr lang="en-US" sz="1600" dirty="0"/>
              <a:t> = 0.11, </a:t>
            </a:r>
            <a:r>
              <a:rPr lang="en-US" sz="1600" dirty="0" err="1"/>
              <a:t>validation:error</a:t>
            </a:r>
            <a:r>
              <a:rPr lang="en-US" sz="1600" dirty="0"/>
              <a:t> = 0.16</a:t>
            </a:r>
          </a:p>
          <a:p>
            <a:pPr lvl="1"/>
            <a:r>
              <a:rPr lang="en-US" sz="1600" dirty="0" err="1"/>
              <a:t>num_rounds</a:t>
            </a:r>
            <a:r>
              <a:rPr lang="en-US" sz="1600" dirty="0"/>
              <a:t> = 100 -&gt; </a:t>
            </a:r>
            <a:r>
              <a:rPr lang="en-US" sz="1600" dirty="0" err="1"/>
              <a:t>train:error</a:t>
            </a:r>
            <a:r>
              <a:rPr lang="en-US" sz="1600" dirty="0"/>
              <a:t> = 0.02, </a:t>
            </a:r>
            <a:r>
              <a:rPr lang="en-US" sz="1600" dirty="0" err="1"/>
              <a:t>validation:error</a:t>
            </a:r>
            <a:r>
              <a:rPr lang="en-US" sz="1600" dirty="0"/>
              <a:t> = 0.09</a:t>
            </a:r>
          </a:p>
          <a:p>
            <a:r>
              <a:rPr lang="en-US" sz="2000" dirty="0" err="1"/>
              <a:t>max_depth</a:t>
            </a:r>
            <a:r>
              <a:rPr lang="en-US" sz="2000" dirty="0"/>
              <a:t>: probably one of the most important parameters of </a:t>
            </a:r>
            <a:r>
              <a:rPr lang="en-US" sz="2000" dirty="0" err="1"/>
              <a:t>xgboost</a:t>
            </a:r>
            <a:r>
              <a:rPr lang="en-US" sz="2000" dirty="0"/>
              <a:t>. If there are only a few features and not a lot of training data, algorithm would readily overfit with too much tree depth. It was visibly overfitting with </a:t>
            </a:r>
            <a:r>
              <a:rPr lang="en-US" sz="2000" dirty="0" err="1"/>
              <a:t>max_depth</a:t>
            </a:r>
            <a:r>
              <a:rPr lang="en-US" sz="2000" dirty="0"/>
              <a:t> = 6, but with </a:t>
            </a:r>
            <a:r>
              <a:rPr lang="en-US" sz="2000" dirty="0" err="1"/>
              <a:t>max_depth</a:t>
            </a:r>
            <a:r>
              <a:rPr lang="en-US" sz="2000" dirty="0"/>
              <a:t> = 4 performance grows worse.</a:t>
            </a:r>
          </a:p>
          <a:p>
            <a:r>
              <a:rPr lang="en-US" sz="2000" dirty="0"/>
              <a:t>I also tried to adjust eta = [0.3, 0.5] and subsample = [0.5, 0.8, 1], but with no improvements.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Overall I ran 11 training jobs with </a:t>
            </a:r>
            <a:r>
              <a:rPr lang="en-US" sz="2000" dirty="0" err="1"/>
              <a:t>XGBoost</a:t>
            </a:r>
            <a:r>
              <a:rPr lang="en-US" sz="2000" dirty="0"/>
              <a:t>, screenshots below.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33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training jobs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7C1D55-D1A9-418E-BED5-FD93A343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0704"/>
            <a:ext cx="10515600" cy="4054118"/>
          </a:xfrm>
        </p:spPr>
      </p:pic>
    </p:spTree>
    <p:extLst>
      <p:ext uri="{BB962C8B-B14F-4D97-AF65-F5344CB8AC3E}">
        <p14:creationId xmlns:p14="http://schemas.microsoft.com/office/powerpoint/2010/main" val="391798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1489075"/>
            <a:ext cx="3219450" cy="3387725"/>
          </a:xfrm>
        </p:spPr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hyperparameters of the best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3754D-87E1-49BF-8BE4-C80B64DE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80975"/>
            <a:ext cx="7687505" cy="6496050"/>
          </a:xfrm>
        </p:spPr>
      </p:pic>
    </p:spTree>
    <p:extLst>
      <p:ext uri="{BB962C8B-B14F-4D97-AF65-F5344CB8AC3E}">
        <p14:creationId xmlns:p14="http://schemas.microsoft.com/office/powerpoint/2010/main" val="80404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US" dirty="0"/>
              <a:t>Training results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Logistic regression best model:</a:t>
            </a:r>
          </a:p>
          <a:p>
            <a:pPr lvl="1"/>
            <a:r>
              <a:rPr lang="en-US" sz="2000" dirty="0" err="1"/>
              <a:t>Train:accuracy</a:t>
            </a:r>
            <a:r>
              <a:rPr lang="en-US" sz="2000" dirty="0"/>
              <a:t> = 0.623, </a:t>
            </a:r>
            <a:r>
              <a:rPr lang="en-US" sz="2000" dirty="0" err="1"/>
              <a:t>Test:accuracy</a:t>
            </a:r>
            <a:r>
              <a:rPr lang="en-US" sz="2000" dirty="0"/>
              <a:t> = 0.619</a:t>
            </a:r>
          </a:p>
          <a:p>
            <a:pPr lvl="1"/>
            <a:r>
              <a:rPr lang="en-US" sz="2000" dirty="0" err="1"/>
              <a:t>Train:precision</a:t>
            </a:r>
            <a:r>
              <a:rPr lang="en-US" sz="2000" dirty="0"/>
              <a:t> = 0.578, </a:t>
            </a:r>
            <a:r>
              <a:rPr lang="en-US" sz="2000" dirty="0" err="1"/>
              <a:t>Test:precision</a:t>
            </a:r>
            <a:r>
              <a:rPr lang="en-US" sz="2000" dirty="0"/>
              <a:t> = 0.575</a:t>
            </a:r>
          </a:p>
          <a:p>
            <a:pPr lvl="1"/>
            <a:r>
              <a:rPr lang="en-US" sz="2000" dirty="0" err="1"/>
              <a:t>Train:recall</a:t>
            </a:r>
            <a:r>
              <a:rPr lang="en-US" sz="2000" dirty="0"/>
              <a:t> = 0.917, </a:t>
            </a:r>
            <a:r>
              <a:rPr lang="en-US" sz="2000" dirty="0" err="1"/>
              <a:t>Test:recall</a:t>
            </a:r>
            <a:r>
              <a:rPr lang="en-US" sz="2000" dirty="0"/>
              <a:t> = 0.910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Model is trained on dataset with extra generated data for target = 1. It has noticeably better performance, probably because dataset is larger.</a:t>
            </a:r>
          </a:p>
          <a:p>
            <a:pPr marL="0" indent="0">
              <a:buNone/>
            </a:pPr>
            <a:r>
              <a:rPr lang="en-US" sz="2400" dirty="0"/>
              <a:t>Two things to note in this performance:</a:t>
            </a:r>
          </a:p>
          <a:p>
            <a:r>
              <a:rPr lang="en-US" sz="2400" dirty="0"/>
              <a:t>Test metrics are almost the same as training, so this model should have very predictable performance on real data.</a:t>
            </a:r>
          </a:p>
          <a:p>
            <a:r>
              <a:rPr lang="en-US" sz="2400" dirty="0"/>
              <a:t>Recall is very high while, precision is low. I do not know why it happened, however this is very good for disease prediction – you generally want high recall.</a:t>
            </a:r>
          </a:p>
        </p:txBody>
      </p:sp>
    </p:spTree>
    <p:extLst>
      <p:ext uri="{BB962C8B-B14F-4D97-AF65-F5344CB8AC3E}">
        <p14:creationId xmlns:p14="http://schemas.microsoft.com/office/powerpoint/2010/main" val="73680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– </a:t>
            </a:r>
            <a:r>
              <a:rPr lang="en-US" sz="3200" dirty="0" err="1"/>
              <a:t>XGBoost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best model:</a:t>
            </a:r>
          </a:p>
          <a:p>
            <a:pPr lvl="1"/>
            <a:r>
              <a:rPr lang="en-US" sz="2000" dirty="0" err="1"/>
              <a:t>Train:error</a:t>
            </a:r>
            <a:r>
              <a:rPr lang="en-US" sz="2000" dirty="0"/>
              <a:t> = 0.020, </a:t>
            </a:r>
            <a:r>
              <a:rPr lang="en-US" sz="2000" dirty="0" err="1"/>
              <a:t>validation:error</a:t>
            </a:r>
            <a:r>
              <a:rPr lang="en-US" sz="2000" dirty="0"/>
              <a:t> = 0.094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Unfortunately, AWS do not report precision and recall metrics for </a:t>
            </a:r>
            <a:r>
              <a:rPr lang="en-US" sz="2400" dirty="0" err="1"/>
              <a:t>xgboost</a:t>
            </a:r>
            <a:r>
              <a:rPr lang="en-US" sz="2400" dirty="0"/>
              <a:t> jobs.</a:t>
            </a:r>
          </a:p>
          <a:p>
            <a:pPr marL="0" indent="0">
              <a:buNone/>
            </a:pPr>
            <a:r>
              <a:rPr lang="en-US" sz="2400" dirty="0"/>
              <a:t>Nevertheless, performance is very high. However it is hard to be sure that this model did not overfit.</a:t>
            </a:r>
          </a:p>
        </p:txBody>
      </p:sp>
    </p:spTree>
    <p:extLst>
      <p:ext uri="{BB962C8B-B14F-4D97-AF65-F5344CB8AC3E}">
        <p14:creationId xmlns:p14="http://schemas.microsoft.com/office/powerpoint/2010/main" val="334080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/>
          </a:bodyPr>
          <a:lstStyle/>
          <a:p>
            <a:r>
              <a:rPr lang="en-US" sz="3200" dirty="0"/>
              <a:t>Possible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76"/>
            <a:ext cx="10515600" cy="5157787"/>
          </a:xfrm>
        </p:spPr>
        <p:txBody>
          <a:bodyPr>
            <a:normAutofit/>
          </a:bodyPr>
          <a:lstStyle/>
          <a:p>
            <a:r>
              <a:rPr lang="en-US" sz="2400" dirty="0"/>
              <a:t>Calculate precision and recall for </a:t>
            </a:r>
            <a:r>
              <a:rPr lang="en-US" sz="2400" dirty="0" err="1"/>
              <a:t>xgboost</a:t>
            </a:r>
            <a:r>
              <a:rPr lang="en-US" sz="2400" dirty="0"/>
              <a:t> model to compare it with logistic regression.</a:t>
            </a:r>
          </a:p>
          <a:p>
            <a:r>
              <a:rPr lang="en-US" sz="2400" dirty="0"/>
              <a:t>Do </a:t>
            </a:r>
            <a:r>
              <a:rPr lang="en-US" sz="2400" dirty="0" err="1"/>
              <a:t>xgboost</a:t>
            </a:r>
            <a:r>
              <a:rPr lang="en-US" sz="2400" dirty="0"/>
              <a:t> training with K-fold cross-validation and to control for overfitting.</a:t>
            </a:r>
          </a:p>
          <a:p>
            <a:r>
              <a:rPr lang="en-US" sz="2400" dirty="0"/>
              <a:t>Investigate feature importance for each algorithm.</a:t>
            </a:r>
          </a:p>
          <a:p>
            <a:r>
              <a:rPr lang="en-US" sz="2400" dirty="0"/>
              <a:t>Investigate why recall is high and precision is low for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4083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Presentation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Data and Problem</a:t>
            </a:r>
          </a:p>
          <a:p>
            <a:r>
              <a:rPr lang="en-US" sz="2400" dirty="0">
                <a:latin typeface="+mj-lt"/>
              </a:rPr>
              <a:t>Description and properties of data features</a:t>
            </a:r>
          </a:p>
          <a:p>
            <a:r>
              <a:rPr lang="en-US" sz="2400" dirty="0">
                <a:latin typeface="+mj-lt"/>
              </a:rPr>
              <a:t>Algorithms</a:t>
            </a:r>
          </a:p>
          <a:p>
            <a:r>
              <a:rPr lang="en-US" sz="2400" dirty="0">
                <a:latin typeface="+mj-lt"/>
              </a:rPr>
              <a:t>Data preparation for training</a:t>
            </a:r>
          </a:p>
          <a:p>
            <a:pPr lvl="1"/>
            <a:r>
              <a:rPr lang="en-US" dirty="0">
                <a:latin typeface="+mj-lt"/>
              </a:rPr>
              <a:t>Balancing data classes</a:t>
            </a:r>
          </a:p>
          <a:p>
            <a:pPr lvl="1"/>
            <a:r>
              <a:rPr lang="en-US" dirty="0">
                <a:latin typeface="+mj-lt"/>
              </a:rPr>
              <a:t>Versions of training data</a:t>
            </a:r>
          </a:p>
          <a:p>
            <a:r>
              <a:rPr lang="en-US" sz="2400" dirty="0">
                <a:latin typeface="+mj-lt"/>
              </a:rPr>
              <a:t>AWS training jobs</a:t>
            </a:r>
          </a:p>
          <a:p>
            <a:r>
              <a:rPr lang="en-US" sz="2400" dirty="0">
                <a:latin typeface="+mj-lt"/>
              </a:rPr>
              <a:t>Training results</a:t>
            </a:r>
          </a:p>
          <a:p>
            <a:r>
              <a:rPr lang="en-US" sz="2400" dirty="0">
                <a:latin typeface="+mj-lt"/>
              </a:rPr>
              <a:t>Possible next steps</a:t>
            </a:r>
          </a:p>
        </p:txBody>
      </p:sp>
    </p:spTree>
    <p:extLst>
      <p:ext uri="{BB962C8B-B14F-4D97-AF65-F5344CB8AC3E}">
        <p14:creationId xmlns:p14="http://schemas.microsoft.com/office/powerpoint/2010/main" val="216493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sz="3200" b="1" dirty="0"/>
              <a:t>Data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solving binary classification problem trying to predict whether the patient has 10-year risk of future coronary heart disease (CHD).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data includes over 4,000 records and 15 attributes, they are both demographic, behavioral and medical risk factors of patients.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dataset is publicly available on the Kaggle website, and it is from an ongoing cardiovascular study on residents of the town of Framingham, Massachusetts.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Data link </a:t>
            </a:r>
            <a:r>
              <a:rPr lang="en-US" sz="1600" dirty="0">
                <a:hlinkClick r:id="rId2"/>
              </a:rPr>
              <a:t>https://www.kaggle.com/dileep070/heart-disease-prediction-using-logistic-regression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4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3200" dirty="0"/>
              <a:t>Features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>
            <a:noAutofit/>
          </a:bodyPr>
          <a:lstStyle/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Sex: [0, 1].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Age: continuous.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Current Smoker: [0, 1] </a:t>
            </a:r>
            <a:r>
              <a:rPr lang="en-US" sz="1600" dirty="0">
                <a:latin typeface="+mj-lt"/>
              </a:rPr>
              <a:t>- whether the patient is a current smoker.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Cigs Per Day: continuous </a:t>
            </a:r>
            <a:r>
              <a:rPr lang="en-US" sz="1600" dirty="0">
                <a:latin typeface="+mj-lt"/>
              </a:rPr>
              <a:t>- the number of cigarettes that the person smoked on average in one day.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BP Meds: [0, 1] - </a:t>
            </a:r>
            <a:r>
              <a:rPr lang="en-US" sz="1600" dirty="0">
                <a:latin typeface="+mj-lt"/>
              </a:rPr>
              <a:t>whether the patient was on blood pressure medication.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Prevalent Stroke: [0, 1] - </a:t>
            </a:r>
            <a:r>
              <a:rPr lang="en-US" sz="1600" dirty="0">
                <a:latin typeface="+mj-lt"/>
              </a:rPr>
              <a:t>whether the patient had previously had a stroke.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Prevalent </a:t>
            </a:r>
            <a:r>
              <a:rPr lang="en-US" sz="1600" b="1" dirty="0" err="1">
                <a:latin typeface="+mj-lt"/>
              </a:rPr>
              <a:t>Hyp</a:t>
            </a:r>
            <a:r>
              <a:rPr lang="en-US" sz="1600" b="1" dirty="0">
                <a:latin typeface="+mj-lt"/>
              </a:rPr>
              <a:t>: [0, 1] - </a:t>
            </a:r>
            <a:r>
              <a:rPr lang="en-US" sz="1600" dirty="0">
                <a:latin typeface="+mj-lt"/>
              </a:rPr>
              <a:t>whether the patient was hypertensive.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Diabetes: [0, 1] - </a:t>
            </a:r>
            <a:r>
              <a:rPr lang="en-US" sz="1600" dirty="0">
                <a:latin typeface="+mj-lt"/>
              </a:rPr>
              <a:t>whether the patient had diabetes.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Tot Chol: continuous </a:t>
            </a:r>
            <a:r>
              <a:rPr lang="en-US" sz="1600" dirty="0">
                <a:latin typeface="+mj-lt"/>
              </a:rPr>
              <a:t>- total cholesterol level.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Sys BP: continuous </a:t>
            </a:r>
            <a:r>
              <a:rPr lang="en-US" sz="1600" dirty="0">
                <a:latin typeface="+mj-lt"/>
              </a:rPr>
              <a:t>- systolic blood pressure.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 err="1">
                <a:latin typeface="+mj-lt"/>
              </a:rPr>
              <a:t>Dia</a:t>
            </a:r>
            <a:r>
              <a:rPr lang="en-US" sz="1600" b="1" dirty="0">
                <a:latin typeface="+mj-lt"/>
              </a:rPr>
              <a:t> BP: continuous</a:t>
            </a:r>
            <a:r>
              <a:rPr lang="en-US" sz="1600" dirty="0">
                <a:latin typeface="+mj-lt"/>
              </a:rPr>
              <a:t> - diastolic blood pressure.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BMI: continuous </a:t>
            </a:r>
            <a:r>
              <a:rPr lang="en-US" sz="1600" dirty="0">
                <a:latin typeface="+mj-lt"/>
              </a:rPr>
              <a:t>- Body Mass Index.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Heart Rate: continuous </a:t>
            </a:r>
            <a:r>
              <a:rPr lang="en-US" sz="1600" dirty="0">
                <a:latin typeface="+mj-lt"/>
              </a:rPr>
              <a:t>- heart rate.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Glucose: continuous</a:t>
            </a:r>
            <a:r>
              <a:rPr lang="en-US" sz="1600" dirty="0">
                <a:latin typeface="+mj-lt"/>
              </a:rPr>
              <a:t> - glucose level.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Target for prediction</a:t>
            </a:r>
          </a:p>
          <a:p>
            <a:pPr indent="-91440">
              <a:spcBef>
                <a:spcPts val="600"/>
              </a:spcBef>
            </a:pPr>
            <a:r>
              <a:rPr lang="en-US" sz="1600" b="1" dirty="0">
                <a:latin typeface="+mj-lt"/>
              </a:rPr>
              <a:t>10 year risk of coronary heart disease CHD: [0, 1] - “1”, means “Yes”, “0” means “No”.</a:t>
            </a:r>
          </a:p>
        </p:txBody>
      </p:sp>
    </p:spTree>
    <p:extLst>
      <p:ext uri="{BB962C8B-B14F-4D97-AF65-F5344CB8AC3E}">
        <p14:creationId xmlns:p14="http://schemas.microsoft.com/office/powerpoint/2010/main" val="2341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200" b="1" dirty="0"/>
              <a:t>Features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Systolic and diastolic blood pressure are highly correlated with each other: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	</a:t>
            </a:r>
            <a:r>
              <a:rPr lang="en-US" sz="2400" b="1" dirty="0" err="1">
                <a:latin typeface="+mj-lt"/>
              </a:rPr>
              <a:t>corr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sysBP</a:t>
            </a:r>
            <a:r>
              <a:rPr lang="en-US" sz="2400" b="1" dirty="0">
                <a:latin typeface="+mj-lt"/>
              </a:rPr>
              <a:t>, </a:t>
            </a:r>
            <a:r>
              <a:rPr lang="en-US" sz="2400" b="1" dirty="0" err="1">
                <a:latin typeface="+mj-lt"/>
              </a:rPr>
              <a:t>diaBP</a:t>
            </a:r>
            <a:r>
              <a:rPr lang="en-US" sz="2400" b="1" dirty="0">
                <a:latin typeface="+mj-lt"/>
              </a:rPr>
              <a:t>) = 0.78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This is what we should expect from medical knowledge.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We can see that for people with prior hypertension blood pressure is higher.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latin typeface="+mj-lt"/>
              </a:rPr>
              <a:t>mean(</a:t>
            </a:r>
            <a:r>
              <a:rPr lang="en-US" sz="2400" b="1" dirty="0" err="1">
                <a:latin typeface="+mj-lt"/>
              </a:rPr>
              <a:t>sysBP</a:t>
            </a:r>
            <a:r>
              <a:rPr lang="en-US" sz="2400" b="1" dirty="0">
                <a:latin typeface="+mj-lt"/>
              </a:rPr>
              <a:t> for </a:t>
            </a:r>
            <a:r>
              <a:rPr lang="en-US" sz="2400" b="1" dirty="0" err="1">
                <a:latin typeface="+mj-lt"/>
              </a:rPr>
              <a:t>PrevHyp</a:t>
            </a:r>
            <a:r>
              <a:rPr lang="en-US" sz="2400" b="1" dirty="0">
                <a:latin typeface="+mj-lt"/>
              </a:rPr>
              <a:t>=0) = 122   &lt;   155 = mean(</a:t>
            </a:r>
            <a:r>
              <a:rPr lang="en-US" sz="2400" b="1" dirty="0" err="1">
                <a:latin typeface="+mj-lt"/>
              </a:rPr>
              <a:t>sysBP</a:t>
            </a:r>
            <a:r>
              <a:rPr lang="en-US" sz="2400" b="1" dirty="0">
                <a:latin typeface="+mj-lt"/>
              </a:rPr>
              <a:t> for </a:t>
            </a:r>
            <a:r>
              <a:rPr lang="en-US" sz="2400" b="1" dirty="0" err="1">
                <a:latin typeface="+mj-lt"/>
              </a:rPr>
              <a:t>PrevHyp</a:t>
            </a:r>
            <a:r>
              <a:rPr lang="en-US" sz="2400" b="1" dirty="0">
                <a:latin typeface="+mj-lt"/>
              </a:rPr>
              <a:t>=0)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This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expected from features definitions.</a:t>
            </a:r>
            <a:br>
              <a:rPr lang="en-US" sz="2400" dirty="0">
                <a:latin typeface="+mj-lt"/>
              </a:rPr>
            </a:br>
            <a:endParaRPr lang="en-US" sz="2400" b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Current smokers and cigs per day are consistent with each other,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that is cigs per day = 0 only if  current smoker = 0 (False.)</a:t>
            </a:r>
          </a:p>
        </p:txBody>
      </p:sp>
    </p:spTree>
    <p:extLst>
      <p:ext uri="{BB962C8B-B14F-4D97-AF65-F5344CB8AC3E}">
        <p14:creationId xmlns:p14="http://schemas.microsoft.com/office/powerpoint/2010/main" val="38962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3200" b="1" dirty="0"/>
              <a:t>Data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1145220"/>
            <a:ext cx="10714608" cy="503174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Class imbalance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Out of total 4240 data points we have 3596 with target = 0 and 644 with target = 1.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This is a very large imbalance between classes which we have to account for.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+mj-lt"/>
              </a:rPr>
              <a:t>Missing values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There are some missing values in the data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education          105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cigsPerDay</a:t>
            </a:r>
            <a:r>
              <a:rPr lang="en-US" sz="1600" dirty="0">
                <a:latin typeface="+mj-lt"/>
              </a:rPr>
              <a:t>           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BPMeds</a:t>
            </a:r>
            <a:r>
              <a:rPr lang="en-US" sz="1600" dirty="0">
                <a:latin typeface="+mj-lt"/>
              </a:rPr>
              <a:t>               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totChol</a:t>
            </a:r>
            <a:r>
              <a:rPr lang="en-US" sz="1600" dirty="0">
                <a:latin typeface="+mj-lt"/>
              </a:rPr>
              <a:t>                50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BMI                      19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heartRate</a:t>
            </a:r>
            <a:r>
              <a:rPr lang="en-US" sz="1600" dirty="0">
                <a:latin typeface="+mj-lt"/>
              </a:rPr>
              <a:t>             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+mj-lt"/>
              </a:rPr>
              <a:t>	glucose              388</a:t>
            </a:r>
          </a:p>
          <a:p>
            <a:r>
              <a:rPr lang="en-US" sz="2000" b="1" dirty="0">
                <a:latin typeface="+mj-lt"/>
              </a:rPr>
              <a:t>Categorical value for ‘education’.</a:t>
            </a:r>
            <a:br>
              <a:rPr lang="en-US" sz="2000" b="1" dirty="0">
                <a:latin typeface="+mj-lt"/>
              </a:rPr>
            </a:br>
            <a:r>
              <a:rPr lang="en-US" sz="2000" dirty="0">
                <a:latin typeface="+mj-lt"/>
              </a:rPr>
              <a:t>Feature education can take values [1,2,3,4] which correspond to progressively higher levels of education. It could be seen either as continuous value or categorical value, we can try both versions.</a:t>
            </a:r>
          </a:p>
        </p:txBody>
      </p:sp>
    </p:spTree>
    <p:extLst>
      <p:ext uri="{BB962C8B-B14F-4D97-AF65-F5344CB8AC3E}">
        <p14:creationId xmlns:p14="http://schemas.microsoft.com/office/powerpoint/2010/main" val="36937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en-US" sz="3200" b="1" dirty="0"/>
              <a:t>Possible problems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 this is quite a decent quantity of data, but it has some problems. If possible, the goal should be to collect more and higher quality data:</a:t>
            </a:r>
          </a:p>
          <a:p>
            <a:r>
              <a:rPr lang="en-US" sz="2400" dirty="0"/>
              <a:t>To improve balance between classes</a:t>
            </a:r>
          </a:p>
          <a:p>
            <a:r>
              <a:rPr lang="en-US" sz="2400" dirty="0"/>
              <a:t>Try to avoid having missing values</a:t>
            </a:r>
          </a:p>
          <a:p>
            <a:r>
              <a:rPr lang="en-US" sz="2400" dirty="0"/>
              <a:t>Collect data from different hospitals to avoid possible biases due limited patient sample.</a:t>
            </a:r>
          </a:p>
        </p:txBody>
      </p:sp>
    </p:spTree>
    <p:extLst>
      <p:ext uri="{BB962C8B-B14F-4D97-AF65-F5344CB8AC3E}">
        <p14:creationId xmlns:p14="http://schemas.microsoft.com/office/powerpoint/2010/main" val="47913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r>
              <a:rPr lang="en-US" sz="3200" b="1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this binary classification task we will use </a:t>
            </a:r>
            <a:r>
              <a:rPr lang="en-US" sz="2400" dirty="0" err="1"/>
              <a:t>XGBoost</a:t>
            </a:r>
            <a:r>
              <a:rPr lang="en-US" sz="2400" dirty="0"/>
              <a:t> and Logistic Regression.</a:t>
            </a:r>
          </a:p>
          <a:p>
            <a:r>
              <a:rPr lang="en-US" sz="2400" dirty="0" err="1"/>
              <a:t>XGBoost</a:t>
            </a:r>
            <a:endParaRPr lang="en-US" sz="2400" dirty="0"/>
          </a:p>
          <a:p>
            <a:pPr lvl="1"/>
            <a:r>
              <a:rPr lang="en-US" sz="2000" dirty="0"/>
              <a:t>Can take care of missing values</a:t>
            </a:r>
          </a:p>
          <a:p>
            <a:pPr lvl="1"/>
            <a:r>
              <a:rPr lang="en-US" sz="2000" dirty="0"/>
              <a:t>Can take care of data imbalance</a:t>
            </a:r>
          </a:p>
          <a:p>
            <a:pPr lvl="1"/>
            <a:r>
              <a:rPr lang="en-US" sz="2000" dirty="0"/>
              <a:t>Should be better to one-hot-encode categorical variable ‘education’</a:t>
            </a:r>
          </a:p>
          <a:p>
            <a:pPr lvl="1"/>
            <a:r>
              <a:rPr lang="en-US" sz="2000" dirty="0"/>
              <a:t>Not necessary normalize/standardize variables</a:t>
            </a:r>
          </a:p>
          <a:p>
            <a:r>
              <a:rPr lang="en-US" sz="2400" dirty="0"/>
              <a:t>Logistic Regression</a:t>
            </a:r>
          </a:p>
          <a:p>
            <a:pPr lvl="1"/>
            <a:r>
              <a:rPr lang="en-US" sz="2000" dirty="0"/>
              <a:t>We have to take care of missing values before using algorithm</a:t>
            </a:r>
          </a:p>
          <a:p>
            <a:pPr lvl="1"/>
            <a:r>
              <a:rPr lang="en-US" sz="2000" dirty="0"/>
              <a:t>We need to use balanced dataset</a:t>
            </a:r>
          </a:p>
          <a:p>
            <a:pPr lvl="1"/>
            <a:r>
              <a:rPr lang="en-US" sz="2000" dirty="0"/>
              <a:t>We can leave education as continuous variable</a:t>
            </a:r>
          </a:p>
          <a:p>
            <a:pPr lvl="1"/>
            <a:r>
              <a:rPr lang="en-US" sz="2000" dirty="0"/>
              <a:t>It’s better to normalize/standardize features</a:t>
            </a:r>
          </a:p>
        </p:txBody>
      </p:sp>
    </p:spTree>
    <p:extLst>
      <p:ext uri="{BB962C8B-B14F-4D97-AF65-F5344CB8AC3E}">
        <p14:creationId xmlns:p14="http://schemas.microsoft.com/office/powerpoint/2010/main" val="74510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7839-B77B-41D6-8995-B1BBA4A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/>
          </a:bodyPr>
          <a:lstStyle/>
          <a:p>
            <a:r>
              <a:rPr lang="en-US" sz="3200" b="1" dirty="0"/>
              <a:t>Taking care of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A19-A84C-4398-A28F-08E4311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525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want to compare how algorithms will perform on the same data. Thus, even thou </a:t>
            </a:r>
            <a:r>
              <a:rPr lang="en-US" sz="1800" dirty="0" err="1"/>
              <a:t>XGBoost</a:t>
            </a:r>
            <a:r>
              <a:rPr lang="en-US" sz="1800" dirty="0"/>
              <a:t> can work on imbalanced data we will ran both </a:t>
            </a:r>
            <a:r>
              <a:rPr lang="en-US" sz="1800" dirty="0" err="1"/>
              <a:t>XGBoost</a:t>
            </a:r>
            <a:r>
              <a:rPr lang="en-US" sz="1800" dirty="0"/>
              <a:t> and Logistic regression on balanced dataset.</a:t>
            </a:r>
          </a:p>
          <a:p>
            <a:pPr marL="0" indent="0">
              <a:buNone/>
            </a:pPr>
            <a:r>
              <a:rPr lang="en-US" sz="1800" dirty="0"/>
              <a:t>I will try two approaches – subsample and data generation.</a:t>
            </a:r>
          </a:p>
          <a:p>
            <a:r>
              <a:rPr lang="en-US" sz="1800" dirty="0"/>
              <a:t>Subsample:</a:t>
            </a:r>
            <a:br>
              <a:rPr lang="en-US" sz="1800" dirty="0"/>
            </a:br>
            <a:r>
              <a:rPr lang="en-US" sz="1800" dirty="0"/>
              <a:t>Take all available data with target = 1, and randomly pick equal count of rows from data with target = 0</a:t>
            </a:r>
          </a:p>
          <a:p>
            <a:r>
              <a:rPr lang="en-US" sz="1800" dirty="0"/>
              <a:t>Data generation:</a:t>
            </a:r>
            <a:br>
              <a:rPr lang="en-US" sz="1800" dirty="0"/>
            </a:br>
            <a:r>
              <a:rPr lang="en-US" sz="1800" dirty="0"/>
              <a:t>Since we have quite little data with target = 1, I am afraid subsampling will make training data too small and prone to overfitting. Instead let’s use available 644 rows with target = 1 to generate 3596 rows to have 50/50 ratio between target = 1 and target = 0. To generate additional 2952 rows we will use following algorithm:</a:t>
            </a:r>
          </a:p>
          <a:p>
            <a:pPr lvl="1"/>
            <a:r>
              <a:rPr lang="en-US" sz="1600" dirty="0"/>
              <a:t>Get random data row with target = 1.</a:t>
            </a:r>
          </a:p>
          <a:p>
            <a:pPr lvl="1"/>
            <a:r>
              <a:rPr lang="en-US" sz="1600" dirty="0"/>
              <a:t>Keep all binary features the same.</a:t>
            </a:r>
          </a:p>
          <a:p>
            <a:pPr lvl="1"/>
            <a:r>
              <a:rPr lang="en-US" sz="1600" dirty="0"/>
              <a:t>Slightly randomly move most of the continuous features. I was adjusting medical measurements, since they may be more volatile: .</a:t>
            </a:r>
            <a:r>
              <a:rPr lang="en-US" sz="1600" dirty="0" err="1"/>
              <a:t>totChol</a:t>
            </a:r>
            <a:r>
              <a:rPr lang="en-US" sz="1600" dirty="0"/>
              <a:t>, </a:t>
            </a:r>
            <a:r>
              <a:rPr lang="en-US" sz="1600" dirty="0" err="1"/>
              <a:t>sysBP</a:t>
            </a:r>
            <a:r>
              <a:rPr lang="en-US" sz="1600" dirty="0"/>
              <a:t>, </a:t>
            </a:r>
            <a:r>
              <a:rPr lang="en-US" sz="1600" dirty="0" err="1"/>
              <a:t>diaBP</a:t>
            </a:r>
            <a:r>
              <a:rPr lang="en-US" sz="1600" dirty="0"/>
              <a:t>, BMI, heartrate, glucose. For each I </a:t>
            </a:r>
          </a:p>
          <a:p>
            <a:pPr lvl="2"/>
            <a:r>
              <a:rPr lang="en-US" sz="1600" dirty="0"/>
              <a:t>Calculated standard deviation </a:t>
            </a:r>
            <a:r>
              <a:rPr lang="en-US" sz="1600" b="1" dirty="0"/>
              <a:t>std</a:t>
            </a:r>
            <a:r>
              <a:rPr lang="en-US" sz="1600" dirty="0"/>
              <a:t> from available data (once in the beginning).</a:t>
            </a:r>
          </a:p>
          <a:p>
            <a:pPr lvl="2"/>
            <a:r>
              <a:rPr lang="en-US" sz="1600" dirty="0"/>
              <a:t>Used random sample from normal distribution with this </a:t>
            </a:r>
            <a:r>
              <a:rPr lang="en-US" sz="1600" b="1" dirty="0"/>
              <a:t>std </a:t>
            </a:r>
            <a:r>
              <a:rPr lang="en-US" sz="1600" dirty="0"/>
              <a:t>to adjust this value for generated data row.</a:t>
            </a:r>
            <a:endParaRPr lang="en-US" sz="1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This resulted in two datasets: </a:t>
            </a:r>
          </a:p>
          <a:p>
            <a:pPr marL="0" indent="0">
              <a:buNone/>
            </a:pPr>
            <a:r>
              <a:rPr lang="en-US" sz="1800" dirty="0"/>
              <a:t>one with 644*2 rows of sampled data and another with 3596*2 rows  of generated data.</a:t>
            </a:r>
          </a:p>
        </p:txBody>
      </p:sp>
    </p:spTree>
    <p:extLst>
      <p:ext uri="{BB962C8B-B14F-4D97-AF65-F5344CB8AC3E}">
        <p14:creationId xmlns:p14="http://schemas.microsoft.com/office/powerpoint/2010/main" val="69308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1660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Full Stack Machine Learning in AWS Course Project  Heart disease prediction  Andrey Beylin, 06/2020</vt:lpstr>
      <vt:lpstr>Presentation Plan:</vt:lpstr>
      <vt:lpstr>Data and Problem</vt:lpstr>
      <vt:lpstr>Features description</vt:lpstr>
      <vt:lpstr>Features consistency</vt:lpstr>
      <vt:lpstr>Data properties</vt:lpstr>
      <vt:lpstr>Possible problems with data</vt:lpstr>
      <vt:lpstr>ML Algorithms</vt:lpstr>
      <vt:lpstr>Taking care of class imbalance</vt:lpstr>
      <vt:lpstr>Preparing data for training</vt:lpstr>
      <vt:lpstr>Logistic regression – hyperparameters and training jobs.</vt:lpstr>
      <vt:lpstr>Logistic regression training jobs</vt:lpstr>
      <vt:lpstr>Logistic regression hyperparameters of the best model</vt:lpstr>
      <vt:lpstr>XGBoost– hyperparameters and training jobs.</vt:lpstr>
      <vt:lpstr>XGBoost training jobs</vt:lpstr>
      <vt:lpstr>XGBoost hyperparameters of the best model</vt:lpstr>
      <vt:lpstr>Training results – Logistic regression</vt:lpstr>
      <vt:lpstr>Training results – XGBoost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Machine Learning in AWS Course Project  Heart disease prediction  Andrey Beylin, 06/2020</dc:title>
  <dc:creator>Vilena Yakovleva</dc:creator>
  <cp:lastModifiedBy>Vilena Yakovleva</cp:lastModifiedBy>
  <cp:revision>33</cp:revision>
  <dcterms:created xsi:type="dcterms:W3CDTF">2020-06-06T23:19:53Z</dcterms:created>
  <dcterms:modified xsi:type="dcterms:W3CDTF">2020-06-08T04:35:03Z</dcterms:modified>
</cp:coreProperties>
</file>