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9071640" cy="2090880"/>
          </a:xfrm>
          <a:prstGeom prst="rect">
            <a:avLst/>
          </a:prstGeom>
        </p:spPr>
        <p:txBody>
          <a:bodyPr bIns="0" lIns="0" rIns="0" tIns="0" wrap="none"/>
          <a:p>
            <a:endParaRPr/>
          </a:p>
        </p:txBody>
      </p:sp>
      <p:sp>
        <p:nvSpPr>
          <p:cNvPr id="28" name="PlaceHolder 3"/>
          <p:cNvSpPr>
            <a:spLocks noGrp="1"/>
          </p:cNvSpPr>
          <p:nvPr>
            <p:ph type="body"/>
          </p:nvPr>
        </p:nvSpPr>
        <p:spPr>
          <a:xfrm>
            <a:off x="504000" y="4058640"/>
            <a:ext cx="907164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31"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32" name="PlaceHolder 4"/>
          <p:cNvSpPr>
            <a:spLocks noGrp="1"/>
          </p:cNvSpPr>
          <p:nvPr>
            <p:ph type="body"/>
          </p:nvPr>
        </p:nvSpPr>
        <p:spPr>
          <a:xfrm>
            <a:off x="5151960" y="4058640"/>
            <a:ext cx="4426560" cy="2090880"/>
          </a:xfrm>
          <a:prstGeom prst="rect">
            <a:avLst/>
          </a:prstGeom>
        </p:spPr>
        <p:txBody>
          <a:bodyPr bIns="0" lIns="0" rIns="0" tIns="0" wrap="none"/>
          <a:p>
            <a:endParaRPr/>
          </a:p>
        </p:txBody>
      </p:sp>
      <p:sp>
        <p:nvSpPr>
          <p:cNvPr id="33" name="PlaceHolder 5"/>
          <p:cNvSpPr>
            <a:spLocks noGrp="1"/>
          </p:cNvSpPr>
          <p:nvPr>
            <p:ph type="body"/>
          </p:nvPr>
        </p:nvSpPr>
        <p:spPr>
          <a:xfrm>
            <a:off x="504000" y="4058640"/>
            <a:ext cx="442656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36" name="PlaceHolder 3"/>
          <p:cNvSpPr>
            <a:spLocks noGrp="1"/>
          </p:cNvSpPr>
          <p:nvPr>
            <p:ph type="body"/>
          </p:nvPr>
        </p:nvSpPr>
        <p:spPr>
          <a:xfrm>
            <a:off x="5151960" y="1769040"/>
            <a:ext cx="4426560" cy="2090880"/>
          </a:xfrm>
          <a:prstGeom prst="rect">
            <a:avLst/>
          </a:prstGeom>
        </p:spPr>
        <p:txBody>
          <a:bodyPr bIns="0" lIns="0" rIns="0" tIns="0" wrap="none"/>
          <a:p>
            <a:endParaRPr/>
          </a:p>
        </p:txBody>
      </p:sp>
      <p:pic>
        <p:nvPicPr>
          <p:cNvPr descr="" id="37" name=""/>
          <p:cNvPicPr/>
          <p:nvPr/>
        </p:nvPicPr>
        <p:blipFill>
          <a:blip r:embed="rId2"/>
          <a:stretch>
            <a:fillRect/>
          </a:stretch>
        </p:blipFill>
        <p:spPr>
          <a:xfrm>
            <a:off x="6054840" y="4058640"/>
            <a:ext cx="2620440" cy="2090880"/>
          </a:xfrm>
          <a:prstGeom prst="rect">
            <a:avLst/>
          </a:prstGeom>
          <a:ln>
            <a:noFill/>
          </a:ln>
        </p:spPr>
      </p:pic>
      <p:pic>
        <p:nvPicPr>
          <p:cNvPr descr="" id="38" name=""/>
          <p:cNvPicPr/>
          <p:nvPr/>
        </p:nvPicPr>
        <p:blipFill>
          <a:blip r:embed="rId3"/>
          <a:stretch>
            <a:fillRect/>
          </a:stretch>
        </p:blipFill>
        <p:spPr>
          <a:xfrm>
            <a:off x="1406880" y="4058640"/>
            <a:ext cx="2620440" cy="20908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907164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426560" cy="4384440"/>
          </a:xfrm>
          <a:prstGeom prst="rect">
            <a:avLst/>
          </a:prstGeom>
        </p:spPr>
        <p:txBody>
          <a:bodyPr bIns="0" lIns="0" rIns="0" tIns="0" wrap="none"/>
          <a:p>
            <a:endParaRPr/>
          </a:p>
        </p:txBody>
      </p:sp>
      <p:sp>
        <p:nvSpPr>
          <p:cNvPr id="11" name="PlaceHolder 3"/>
          <p:cNvSpPr>
            <a:spLocks noGrp="1"/>
          </p:cNvSpPr>
          <p:nvPr>
            <p:ph type="body"/>
          </p:nvPr>
        </p:nvSpPr>
        <p:spPr>
          <a:xfrm>
            <a:off x="5151960" y="1769040"/>
            <a:ext cx="442656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16" name="PlaceHolder 3"/>
          <p:cNvSpPr>
            <a:spLocks noGrp="1"/>
          </p:cNvSpPr>
          <p:nvPr>
            <p:ph type="body"/>
          </p:nvPr>
        </p:nvSpPr>
        <p:spPr>
          <a:xfrm>
            <a:off x="504000" y="4058640"/>
            <a:ext cx="4426560" cy="2090880"/>
          </a:xfrm>
          <a:prstGeom prst="rect">
            <a:avLst/>
          </a:prstGeom>
        </p:spPr>
        <p:txBody>
          <a:bodyPr bIns="0" lIns="0" rIns="0" tIns="0" wrap="none"/>
          <a:p>
            <a:endParaRPr/>
          </a:p>
        </p:txBody>
      </p:sp>
      <p:sp>
        <p:nvSpPr>
          <p:cNvPr id="17" name="PlaceHolder 4"/>
          <p:cNvSpPr>
            <a:spLocks noGrp="1"/>
          </p:cNvSpPr>
          <p:nvPr>
            <p:ph type="body"/>
          </p:nvPr>
        </p:nvSpPr>
        <p:spPr>
          <a:xfrm>
            <a:off x="5151960" y="1769040"/>
            <a:ext cx="442656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426560" cy="4384440"/>
          </a:xfrm>
          <a:prstGeom prst="rect">
            <a:avLst/>
          </a:prstGeom>
        </p:spPr>
        <p:txBody>
          <a:bodyPr bIns="0" lIns="0" rIns="0" tIns="0" wrap="none"/>
          <a:p>
            <a:endParaRPr/>
          </a:p>
        </p:txBody>
      </p:sp>
      <p:sp>
        <p:nvSpPr>
          <p:cNvPr id="20"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21" name="PlaceHolder 4"/>
          <p:cNvSpPr>
            <a:spLocks noGrp="1"/>
          </p:cNvSpPr>
          <p:nvPr>
            <p:ph type="body"/>
          </p:nvPr>
        </p:nvSpPr>
        <p:spPr>
          <a:xfrm>
            <a:off x="5151960" y="4058640"/>
            <a:ext cx="442656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24"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25" name="PlaceHolder 4"/>
          <p:cNvSpPr>
            <a:spLocks noGrp="1"/>
          </p:cNvSpPr>
          <p:nvPr>
            <p:ph type="body"/>
          </p:nvPr>
        </p:nvSpPr>
        <p:spPr>
          <a:xfrm>
            <a:off x="504000" y="4058640"/>
            <a:ext cx="907092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9208AAF0-72A7-4AF3-A978-57D5FBBA995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5851800"/>
          </a:xfrm>
          <a:prstGeom prst="rect">
            <a:avLst/>
          </a:prstGeom>
        </p:spPr>
        <p:txBody>
          <a:bodyPr anchor="ctr" bIns="0" lIns="0" rIns="0" tIns="0" wrap="none"/>
          <a:p>
            <a:pPr algn="ctr"/>
            <a:r>
              <a:rPr b="1" lang="en-US" sz="4000"/>
              <a:t>Personality Prediction </a:t>
            </a:r>
            <a:endParaRPr/>
          </a:p>
          <a:p>
            <a:pPr algn="ctr"/>
            <a:r>
              <a:rPr b="1" lang="en-US" sz="4000"/>
              <a:t>Using</a:t>
            </a:r>
            <a:endParaRPr/>
          </a:p>
          <a:p>
            <a:pPr algn="ctr"/>
            <a:r>
              <a:rPr b="1" lang="en-US" sz="4000"/>
              <a:t>Social Networking Sites </a:t>
            </a:r>
            <a:endParaRPr/>
          </a:p>
          <a:p>
            <a:pPr algn="ctr"/>
            <a:endParaRPr/>
          </a:p>
          <a:p>
            <a:pPr algn="ctr"/>
            <a:r>
              <a:rPr lang="en-US" sz="2600"/>
              <a:t>Akshay Kumar 10-CSS-06</a:t>
            </a:r>
            <a:endParaRPr/>
          </a:p>
          <a:p>
            <a:pPr algn="ctr"/>
            <a:r>
              <a:rPr lang="en-US" sz="2600"/>
              <a:t>Niyas C 10-CSS-44</a:t>
            </a:r>
            <a:endParaRPr/>
          </a:p>
        </p:txBody>
      </p:sp>
    </p:spTree>
  </p:cSld>
  <p:transition>
    <p:cover dir="u"/>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p:spPr>
        <p:txBody>
          <a:bodyPr anchor="ctr" bIns="0" lIns="0" rIns="0" tIns="0" wrap="none"/>
          <a:p>
            <a:pPr algn="ctr"/>
            <a:r>
              <a:rPr b="1" lang="en-US" u="sng"/>
              <a:t>Areas of Application</a:t>
            </a:r>
            <a:endParaRPr/>
          </a:p>
        </p:txBody>
      </p:sp>
      <p:sp>
        <p:nvSpPr>
          <p:cNvPr id="65"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lang="en-US"/>
              <a:t>Online marketing system can recommend product in personalized way by analyzing individual's profile in Social Networking Sites.</a:t>
            </a:r>
            <a:endParaRPr/>
          </a:p>
          <a:p>
            <a:pPr algn="just">
              <a:buSzPct val="25000"/>
              <a:buFont typeface="StarSymbol"/>
              <a:buChar char=""/>
            </a:pPr>
            <a:r>
              <a:rPr lang="en-US"/>
              <a:t>Instant feedback: there are no questions at all and you get a score in a matter of milliseconds!</a:t>
            </a:r>
            <a:endParaRPr/>
          </a:p>
          <a:p>
            <a:pPr>
              <a:buSzPct val="25000"/>
              <a:buFont typeface="StarSymbol"/>
              <a:buChar char=""/>
            </a:pPr>
            <a:r>
              <a:rPr lang="en-US"/>
              <a:t>Real world validity: we look at your actual Facebook behaviour rather than asking you about your real-world behaviour</a:t>
            </a:r>
            <a:endParaRPr/>
          </a:p>
          <a:p>
            <a:pPr>
              <a:buSzPct val="25000"/>
              <a:buFont typeface="StarSymbol"/>
              <a:buChar char=""/>
            </a:pPr>
            <a:r>
              <a:rPr lang="en-US"/>
              <a:t>Difficult to fake: in traditional testing, people often misrepresent who they really are (even if they do not mean to). By observing actual records of behaviour and choices you made in the past, we largely circumvent the opportunity to 'cheat' the assessment </a:t>
            </a:r>
            <a:endParaRPr/>
          </a:p>
        </p:txBody>
      </p:sp>
    </p:spTree>
  </p:cSld>
  <p:transition>
    <p:cover dir="u"/>
  </p:transition>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p:spPr>
        <p:txBody>
          <a:bodyPr anchor="ctr" bIns="0" lIns="0" rIns="0" tIns="0" wrap="none"/>
          <a:p>
            <a:pPr algn="ctr"/>
            <a:r>
              <a:rPr b="1" lang="en-US" u="sng"/>
              <a:t>References</a:t>
            </a:r>
            <a:endParaRPr/>
          </a:p>
        </p:txBody>
      </p:sp>
      <p:sp>
        <p:nvSpPr>
          <p:cNvPr id="67" name="TextShape 2"/>
          <p:cNvSpPr txBox="1"/>
          <p:nvPr/>
        </p:nvSpPr>
        <p:spPr>
          <a:xfrm>
            <a:off x="504000" y="1769040"/>
            <a:ext cx="9071640" cy="4384440"/>
          </a:xfrm>
          <a:prstGeom prst="rect">
            <a:avLst/>
          </a:prstGeom>
        </p:spPr>
        <p:txBody>
          <a:bodyPr bIns="0" lIns="0" rIns="0" tIns="0" wrap="none"/>
          <a:p>
            <a:pPr>
              <a:buFont typeface="StarSymbol"/>
              <a:buAutoNum type="arabicParenR"/>
            </a:pPr>
            <a:r>
              <a:rPr lang="en-US"/>
              <a:t> </a:t>
            </a:r>
            <a:r>
              <a:rPr lang="en-US"/>
              <a:t>Personality Traits Recognition on Social Network – Facebook | Firoj Alam, Evgeny A. Stepanov, Giuseppe Riccardi | 2013</a:t>
            </a:r>
            <a:endParaRPr/>
          </a:p>
          <a:p>
            <a:pPr>
              <a:buFont typeface="StarSymbol"/>
              <a:buAutoNum type="arabicParenR"/>
            </a:pPr>
            <a:r>
              <a:rPr lang="en-US"/>
              <a:t> </a:t>
            </a:r>
            <a:r>
              <a:rPr lang="en-US"/>
              <a:t>http://en.wikipedia.org/wiki/Big_Five_personality_traits</a:t>
            </a:r>
            <a:endParaRPr/>
          </a:p>
          <a:p>
            <a:pPr>
              <a:buFont typeface="StarSymbol"/>
              <a:buAutoNum type="arabicParenR"/>
            </a:pPr>
            <a:r>
              <a:rPr lang="en-US"/>
              <a:t> </a:t>
            </a:r>
            <a:r>
              <a:rPr lang="en-US"/>
              <a:t>Predicting Personality with social Media|Jennifer Golbeck, Cristina Robels, Karen Turner |“Extended Abstracts on Human Factors in Computing Systems ”-ACM | 2011</a:t>
            </a:r>
            <a:endParaRPr/>
          </a:p>
          <a:p>
            <a:pPr>
              <a:buFont typeface="StarSymbol"/>
              <a:buAutoNum type="arabicParenR"/>
            </a:pPr>
            <a:r>
              <a:rPr lang="en-US"/>
              <a:t> </a:t>
            </a:r>
            <a:r>
              <a:rPr lang="en-US"/>
              <a:t>Predicting Personality with Social Behavior | Sibel Adalı,Jennifer Golbeck | IEEE/ACM International Conference on Advances in Social Networks Analysis and Mining | 2012</a:t>
            </a:r>
            <a:endParaRPr/>
          </a:p>
          <a:p>
            <a:pPr>
              <a:buFont typeface="StarSymbol"/>
              <a:buAutoNum type="arabicParenR"/>
            </a:pPr>
            <a:r>
              <a:rPr lang="en-US"/>
              <a:t> </a:t>
            </a:r>
            <a:r>
              <a:rPr lang="en-US"/>
              <a:t>Predicting Personality from Twitter | Jennifer Golbeck, Cristina Robles , Michon Edmondson, Karen Turner | IEEE International Conference on Privacy, Security, Risk, and Trust, and IEEE International Conference on Social Computing | 2011</a:t>
            </a:r>
            <a:endParaRPr/>
          </a:p>
          <a:p>
            <a:pPr>
              <a:buFont typeface="StarSymbol"/>
              <a:buAutoNum type="arabicParenR"/>
            </a:pPr>
            <a:r>
              <a:rPr lang="en-US"/>
              <a:t> </a:t>
            </a:r>
            <a:r>
              <a:rPr lang="en-US"/>
              <a:t>The Big-Five trait taxonomy: History, measurement, and theoretical perspectives. | John, O. P, Srivastava S | 1999</a:t>
            </a:r>
            <a:endParaRPr/>
          </a:p>
          <a:p>
            <a:pPr>
              <a:buFont typeface="Liberation Serif"/>
              <a:buAutoNum type="arabicParenR"/>
            </a:pPr>
            <a:r>
              <a:rPr lang="en-US"/>
              <a:t> “</a:t>
            </a:r>
            <a:r>
              <a:rPr lang="en-US">
                <a:solidFill>
                  <a:srgbClr val="000000"/>
                </a:solidFill>
              </a:rPr>
              <a:t>Leveraging online social network data and external data sources to predict personality” Daniel Chapski</a:t>
            </a:r>
            <a:endParaRPr/>
          </a:p>
          <a:p>
            <a:pPr>
              <a:buFont typeface="Liberation Serif"/>
              <a:buAutoNum type="arabicParenR"/>
            </a:pPr>
            <a:r>
              <a:rPr lang="en-US">
                <a:solidFill>
                  <a:srgbClr val="000000"/>
                </a:solidFill>
              </a:rPr>
              <a:t> </a:t>
            </a:r>
            <a:r>
              <a:rPr lang="en-US">
                <a:solidFill>
                  <a:srgbClr val="000000"/>
                </a:solidFill>
              </a:rPr>
              <a:t>http://www.cs.waikato.ac.nz/ml/weka</a:t>
            </a:r>
            <a:endParaRPr/>
          </a:p>
          <a:p>
            <a:pPr>
              <a:buFont typeface="Liberation Serif"/>
              <a:buAutoNum type="arabicParenR"/>
            </a:pPr>
            <a:r>
              <a:rPr lang="en-US">
                <a:solidFill>
                  <a:srgbClr val="000000"/>
                </a:solidFill>
              </a:rPr>
              <a:t> </a:t>
            </a:r>
            <a:r>
              <a:rPr lang="en-US">
                <a:solidFill>
                  <a:srgbClr val="000000"/>
                </a:solidFill>
              </a:rPr>
              <a:t>http://www.liwc.net/index.php</a:t>
            </a:r>
            <a:endParaRPr/>
          </a:p>
          <a:p>
            <a:pPr>
              <a:buFont typeface="Liberation Serif"/>
              <a:buAutoNum type="arabicParenR"/>
            </a:pPr>
            <a:r>
              <a:rPr lang="en-US">
                <a:solidFill>
                  <a:srgbClr val="000000"/>
                </a:solidFill>
              </a:rPr>
              <a:t>  </a:t>
            </a:r>
            <a:r>
              <a:rPr lang="en-US">
                <a:solidFill>
                  <a:srgbClr val="000000"/>
                </a:solidFill>
              </a:rPr>
              <a:t>Www.nltk.org</a:t>
            </a:r>
            <a:endParaRPr/>
          </a:p>
          <a:p>
            <a:pPr>
              <a:buFont typeface="Liberation Serif"/>
              <a:buAutoNum type="arabicParenR"/>
            </a:pPr>
            <a:r>
              <a:rPr lang="en-US">
                <a:solidFill>
                  <a:srgbClr val="000000"/>
                </a:solidFill>
              </a:rPr>
              <a:t>   </a:t>
            </a:r>
            <a:r>
              <a:rPr lang="en-US">
                <a:solidFill>
                  <a:srgbClr val="000000"/>
                </a:solidFill>
              </a:rPr>
              <a:t>Www.mypersonality.org</a:t>
            </a:r>
            <a:endParaRPr/>
          </a:p>
        </p:txBody>
      </p:sp>
    </p:spTree>
  </p:cSld>
  <p:transition>
    <p:cover dir="u"/>
  </p:transition>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TextShape 1"/>
          <p:cNvSpPr txBox="1"/>
          <p:nvPr/>
        </p:nvSpPr>
        <p:spPr>
          <a:xfrm>
            <a:off x="504000" y="301320"/>
            <a:ext cx="9071640" cy="5851800"/>
          </a:xfrm>
          <a:prstGeom prst="rect">
            <a:avLst/>
          </a:prstGeom>
        </p:spPr>
        <p:txBody>
          <a:bodyPr anchor="ctr" bIns="0" lIns="0" rIns="0" tIns="0" wrap="none"/>
          <a:p>
            <a:pPr algn="ctr"/>
            <a:r>
              <a:rPr b="1" lang="en-US"/>
              <a:t>Questions??</a:t>
            </a:r>
            <a:endParaRPr/>
          </a:p>
        </p:txBody>
      </p:sp>
    </p:spTree>
  </p:cSld>
  <p:transition>
    <p:cover dir="u"/>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p:spPr>
        <p:txBody>
          <a:bodyPr anchor="ctr" bIns="0" lIns="0" rIns="0" tIns="0" wrap="none"/>
          <a:p>
            <a:pPr algn="ctr"/>
            <a:r>
              <a:rPr b="1" lang="en-US" u="sng"/>
              <a:t>Overview</a:t>
            </a:r>
            <a:endParaRPr/>
          </a:p>
        </p:txBody>
      </p:sp>
      <p:sp>
        <p:nvSpPr>
          <p:cNvPr id="41"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Introduction to personality and personality traits</a:t>
            </a:r>
            <a:endParaRPr/>
          </a:p>
          <a:p>
            <a:pPr>
              <a:buSzPct val="25000"/>
              <a:buFont typeface="StarSymbol"/>
              <a:buChar char=""/>
            </a:pPr>
            <a:r>
              <a:rPr lang="en-US"/>
              <a:t>Proposed Project</a:t>
            </a:r>
            <a:endParaRPr/>
          </a:p>
          <a:p>
            <a:pPr>
              <a:buSzPct val="25000"/>
              <a:buFont typeface="StarSymbol"/>
              <a:buChar char=""/>
            </a:pPr>
            <a:r>
              <a:rPr lang="en-US"/>
              <a:t>Technical details</a:t>
            </a:r>
            <a:endParaRPr/>
          </a:p>
          <a:p>
            <a:pPr>
              <a:buSzPct val="25000"/>
              <a:buFont typeface="StarSymbol"/>
              <a:buChar char=""/>
            </a:pPr>
            <a:r>
              <a:rPr lang="en-US"/>
              <a:t>Areas of Application</a:t>
            </a:r>
            <a:endParaRPr/>
          </a:p>
          <a:p>
            <a:pPr>
              <a:buSzPct val="25000"/>
              <a:buFont typeface="StarSymbol"/>
              <a:buChar char=""/>
            </a:pPr>
            <a:r>
              <a:rPr lang="en-US"/>
              <a:t>References</a:t>
            </a:r>
            <a:endParaRPr/>
          </a:p>
        </p:txBody>
      </p:sp>
    </p:spTree>
  </p:cSld>
  <p:transition>
    <p:cover dir="u"/>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anchor="ctr" bIns="0" lIns="0" rIns="0" tIns="0" wrap="none"/>
          <a:p>
            <a:pPr algn="ctr"/>
            <a:r>
              <a:rPr b="1" lang="en-US" u="sng"/>
              <a:t>Introduction</a:t>
            </a:r>
            <a:endParaRPr/>
          </a:p>
        </p:txBody>
      </p:sp>
      <p:sp>
        <p:nvSpPr>
          <p:cNvPr id="43"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lang="en-US"/>
              <a:t>What is personality?</a:t>
            </a:r>
            <a:endParaRPr/>
          </a:p>
          <a:p>
            <a:pPr algn="just" lvl="1">
              <a:buSzPct val="25000"/>
              <a:buFont typeface="StarSymbol"/>
              <a:buChar char=""/>
            </a:pPr>
            <a:r>
              <a:rPr lang="en-US"/>
              <a:t>“</a:t>
            </a:r>
            <a:r>
              <a:rPr lang="en-US"/>
              <a:t>The combination of characteristics or qualities that form an individual's distinctive character” - google </a:t>
            </a:r>
            <a:endParaRPr/>
          </a:p>
          <a:p>
            <a:pPr algn="just" lvl="1">
              <a:buSzPct val="25000"/>
              <a:buFont typeface="StarSymbol"/>
              <a:buChar char=""/>
            </a:pPr>
            <a:r>
              <a:rPr lang="en-US"/>
              <a:t>“</a:t>
            </a:r>
            <a:r>
              <a:rPr lang="en-US"/>
              <a:t>Personality is the particular combination of emotional, attitudinal, and behavioral response patterns of an individual” - wikipedia</a:t>
            </a:r>
            <a:endParaRPr/>
          </a:p>
          <a:p>
            <a:pPr algn="just" lvl="1">
              <a:buSzPct val="25000"/>
              <a:buFont typeface="StarSymbol"/>
              <a:buChar char=""/>
            </a:pPr>
            <a:r>
              <a:rPr lang="en-US"/>
              <a:t>Personality is usually broken into components called the </a:t>
            </a:r>
            <a:r>
              <a:rPr b="1" lang="en-US"/>
              <a:t>Big Five</a:t>
            </a:r>
            <a:r>
              <a:rPr lang="en-US"/>
              <a:t>, which are also known as </a:t>
            </a:r>
            <a:r>
              <a:rPr b="1" lang="en-US"/>
              <a:t>personality traits</a:t>
            </a:r>
            <a:r>
              <a:rPr lang="en-US"/>
              <a:t>. These components are generally stable over time and appear to be attributable to a person’s genetics rather than the effects of one’s environment.</a:t>
            </a:r>
            <a:endParaRPr/>
          </a:p>
        </p:txBody>
      </p:sp>
    </p:spTree>
  </p:cSld>
  <p:transition>
    <p:cover dir="u"/>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anchor="ctr" bIns="0" lIns="0" rIns="0" tIns="0" wrap="none"/>
          <a:p>
            <a:pPr algn="ctr"/>
            <a:r>
              <a:rPr b="1" lang="en-US" u="sng"/>
              <a:t>Personality Traits</a:t>
            </a:r>
            <a:endParaRPr/>
          </a:p>
        </p:txBody>
      </p:sp>
      <p:sp>
        <p:nvSpPr>
          <p:cNvPr id="45"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b="1" lang="en-US"/>
              <a:t>Neuroticism</a:t>
            </a:r>
            <a:endParaRPr/>
          </a:p>
          <a:p>
            <a:pPr algn="just" lvl="1">
              <a:buSzPct val="25000"/>
              <a:buFont typeface="StarSymbol"/>
              <a:buChar char=""/>
            </a:pPr>
            <a:r>
              <a:rPr lang="en-US"/>
              <a:t>Related to emotional instability, represents the tendency to experience negative emotions and a lower tolerance to stress.</a:t>
            </a:r>
            <a:endParaRPr/>
          </a:p>
          <a:p>
            <a:pPr algn="just">
              <a:buSzPct val="25000"/>
              <a:buFont typeface="StarSymbol"/>
              <a:buChar char=""/>
            </a:pPr>
            <a:r>
              <a:rPr b="1" lang="en-US"/>
              <a:t>Extraversion</a:t>
            </a:r>
            <a:endParaRPr/>
          </a:p>
          <a:p>
            <a:pPr algn="just" lvl="1">
              <a:buSzPct val="25000"/>
              <a:buFont typeface="StarSymbol"/>
              <a:buChar char=""/>
            </a:pPr>
            <a:r>
              <a:rPr lang="en-US"/>
              <a:t>An individual's preference for outgoing social experiences, while the opposite(introversion) is a desire for a lower level of social involvement.</a:t>
            </a:r>
            <a:endParaRPr/>
          </a:p>
          <a:p>
            <a:pPr algn="just">
              <a:buSzPct val="25000"/>
              <a:buFont typeface="StarSymbol"/>
              <a:buChar char=""/>
            </a:pPr>
            <a:r>
              <a:rPr b="1" lang="en-US"/>
              <a:t>Openness</a:t>
            </a:r>
            <a:endParaRPr/>
          </a:p>
          <a:p>
            <a:pPr algn="just" lvl="1">
              <a:buSzPct val="25000"/>
              <a:buFont typeface="StarSymbol"/>
              <a:buChar char=""/>
            </a:pPr>
            <a:r>
              <a:rPr lang="en-US"/>
              <a:t>An individual's curiosity and appreciation for new experiences; the converse would be a greater respect for traditional and well-traveled experiences.</a:t>
            </a:r>
            <a:endParaRPr/>
          </a:p>
          <a:p>
            <a:pPr algn="just">
              <a:buSzPct val="25000"/>
              <a:buFont typeface="StarSymbol"/>
              <a:buChar char=""/>
            </a:pPr>
            <a:r>
              <a:rPr b="1" lang="en-US"/>
              <a:t>Agreeableness</a:t>
            </a:r>
            <a:endParaRPr/>
          </a:p>
          <a:p>
            <a:pPr algn="just" lvl="1">
              <a:buSzPct val="25000"/>
              <a:buFont typeface="StarSymbol"/>
              <a:buChar char=""/>
            </a:pPr>
            <a:r>
              <a:rPr lang="en-US"/>
              <a:t>A tendency towards compassion and cooperation, while the opposite is a prevalence of suspicion and antagonism.</a:t>
            </a:r>
            <a:endParaRPr/>
          </a:p>
          <a:p>
            <a:pPr algn="just">
              <a:buSzPct val="25000"/>
              <a:buFont typeface="StarSymbol"/>
              <a:buChar char=""/>
            </a:pPr>
            <a:r>
              <a:rPr b="1" lang="en-US"/>
              <a:t>Conscientiousness</a:t>
            </a:r>
            <a:endParaRPr/>
          </a:p>
          <a:p>
            <a:pPr algn="just" lvl="1">
              <a:buSzPct val="25000"/>
              <a:buFont typeface="StarSymbol"/>
              <a:buChar char=""/>
            </a:pPr>
            <a:r>
              <a:rPr lang="en-US"/>
              <a:t>Shows an individuals' self-discipline and devotion to duty; a lack of conscientiousness would be an increase in spontaneous and unplanned behavior. </a:t>
            </a:r>
            <a:endParaRPr/>
          </a:p>
        </p:txBody>
      </p:sp>
    </p:spTree>
  </p:cSld>
  <p:transition>
    <p:cover dir="u"/>
  </p:transition>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anchor="ctr" bIns="0" lIns="0" rIns="0" tIns="0" wrap="none"/>
          <a:p>
            <a:pPr algn="ctr"/>
            <a:r>
              <a:rPr b="1" lang="en-US" u="sng"/>
              <a:t>Proposed Project</a:t>
            </a:r>
            <a:endParaRPr/>
          </a:p>
        </p:txBody>
      </p:sp>
      <p:sp>
        <p:nvSpPr>
          <p:cNvPr id="47"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lang="en-US"/>
              <a:t>Develop a facebook app to predict the personality of individuals by analyzing their preferences, activities and interactions in facebook.</a:t>
            </a:r>
            <a:endParaRPr/>
          </a:p>
          <a:p>
            <a:pPr algn="just">
              <a:buSzPct val="25000"/>
              <a:buFont typeface="StarSymbol"/>
              <a:buChar char=""/>
            </a:pPr>
            <a:r>
              <a:rPr lang="en-US"/>
              <a:t>Predict the personality traits with an accuracy more than 60%.</a:t>
            </a:r>
            <a:endParaRPr/>
          </a:p>
        </p:txBody>
      </p:sp>
    </p:spTree>
  </p:cSld>
  <p:transition>
    <p:cover dir="u"/>
  </p:transition>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anchor="ctr" bIns="0" lIns="0" rIns="0" tIns="0" wrap="none"/>
          <a:p>
            <a:pPr algn="ctr"/>
            <a:r>
              <a:rPr b="1" lang="en-US" u="sng"/>
              <a:t>Technical Details</a:t>
            </a:r>
            <a:endParaRPr/>
          </a:p>
        </p:txBody>
      </p:sp>
      <p:sp>
        <p:nvSpPr>
          <p:cNvPr id="49"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lang="en-US"/>
              <a:t>Proposed project will be containing two components at initial stage of development.</a:t>
            </a:r>
            <a:endParaRPr/>
          </a:p>
        </p:txBody>
      </p:sp>
      <p:sp>
        <p:nvSpPr>
          <p:cNvPr id="50" name="CustomShape 3"/>
          <p:cNvSpPr/>
          <p:nvPr/>
        </p:nvSpPr>
        <p:spPr>
          <a:xfrm>
            <a:off x="1554480" y="3383280"/>
            <a:ext cx="2560320" cy="1554480"/>
          </a:xfrm>
          <a:prstGeom prst="rect">
            <a:avLst/>
          </a:prstGeom>
          <a:solidFill>
            <a:srgbClr val="729fcf"/>
          </a:solidFill>
          <a:ln>
            <a:solidFill>
              <a:srgbClr val="3465af"/>
            </a:solidFill>
          </a:ln>
        </p:spPr>
        <p:txBody>
          <a:bodyPr anchor="ctr" bIns="45000" lIns="90000" rIns="90000" tIns="45000" wrap="none"/>
          <a:p>
            <a:pPr algn="ctr"/>
            <a:r>
              <a:rPr lang="en-US"/>
              <a:t>Estimate values of </a:t>
            </a:r>
            <a:endParaRPr/>
          </a:p>
          <a:p>
            <a:pPr algn="ctr"/>
            <a:r>
              <a:rPr lang="en-US"/>
              <a:t>personality traits </a:t>
            </a:r>
            <a:endParaRPr/>
          </a:p>
          <a:p>
            <a:pPr algn="ctr"/>
            <a:r>
              <a:rPr lang="en-US"/>
              <a:t>using traditional</a:t>
            </a:r>
            <a:endParaRPr/>
          </a:p>
          <a:p>
            <a:pPr algn="ctr"/>
            <a:r>
              <a:rPr lang="en-US"/>
              <a:t> </a:t>
            </a:r>
            <a:r>
              <a:rPr lang="en-US"/>
              <a:t>questionnaire system</a:t>
            </a:r>
            <a:endParaRPr/>
          </a:p>
        </p:txBody>
      </p:sp>
      <p:sp>
        <p:nvSpPr>
          <p:cNvPr id="51" name="CustomShape 4"/>
          <p:cNvSpPr/>
          <p:nvPr/>
        </p:nvSpPr>
        <p:spPr>
          <a:xfrm>
            <a:off x="5760720" y="3383280"/>
            <a:ext cx="2651760" cy="1554480"/>
          </a:xfrm>
          <a:prstGeom prst="rect">
            <a:avLst/>
          </a:prstGeom>
          <a:solidFill>
            <a:srgbClr val="729fcf"/>
          </a:solidFill>
          <a:ln>
            <a:solidFill>
              <a:srgbClr val="3465af"/>
            </a:solidFill>
          </a:ln>
        </p:spPr>
        <p:txBody>
          <a:bodyPr anchor="ctr" bIns="45000" lIns="90000" rIns="90000" tIns="45000" wrap="none"/>
          <a:p>
            <a:pPr algn="ctr"/>
            <a:r>
              <a:rPr lang="en-US"/>
              <a:t>Estimate values of </a:t>
            </a:r>
            <a:endParaRPr/>
          </a:p>
          <a:p>
            <a:pPr algn="ctr"/>
            <a:r>
              <a:rPr lang="en-US"/>
              <a:t>personality traits by </a:t>
            </a:r>
            <a:endParaRPr/>
          </a:p>
          <a:p>
            <a:pPr algn="ctr"/>
            <a:r>
              <a:rPr lang="en-US"/>
              <a:t>applying machine learning </a:t>
            </a:r>
            <a:endParaRPr/>
          </a:p>
          <a:p>
            <a:pPr algn="ctr"/>
            <a:r>
              <a:rPr lang="en-US"/>
              <a:t>methods on details </a:t>
            </a:r>
            <a:endParaRPr/>
          </a:p>
          <a:p>
            <a:pPr algn="ctr"/>
            <a:r>
              <a:rPr lang="en-US"/>
              <a:t>collected from </a:t>
            </a:r>
            <a:endParaRPr/>
          </a:p>
          <a:p>
            <a:pPr algn="ctr"/>
            <a:r>
              <a:rPr lang="en-US"/>
              <a:t>social networking sites.</a:t>
            </a:r>
            <a:endParaRPr/>
          </a:p>
        </p:txBody>
      </p:sp>
      <p:sp>
        <p:nvSpPr>
          <p:cNvPr id="52" name="CustomShape 5"/>
          <p:cNvSpPr/>
          <p:nvPr/>
        </p:nvSpPr>
        <p:spPr>
          <a:xfrm>
            <a:off x="3566160" y="5577840"/>
            <a:ext cx="2651760" cy="1554480"/>
          </a:xfrm>
          <a:prstGeom prst="rect">
            <a:avLst/>
          </a:prstGeom>
          <a:solidFill>
            <a:srgbClr val="729fcf"/>
          </a:solidFill>
          <a:ln>
            <a:solidFill>
              <a:srgbClr val="3465af"/>
            </a:solidFill>
          </a:ln>
        </p:spPr>
        <p:txBody>
          <a:bodyPr anchor="ctr" bIns="45000" lIns="90000" rIns="90000" tIns="45000" wrap="none"/>
          <a:p>
            <a:pPr algn="ctr"/>
            <a:r>
              <a:rPr lang="en-US"/>
              <a:t>Compare the values of </a:t>
            </a:r>
            <a:endParaRPr/>
          </a:p>
          <a:p>
            <a:pPr algn="ctr"/>
            <a:r>
              <a:rPr lang="en-US"/>
              <a:t>personality traits obtained </a:t>
            </a:r>
            <a:endParaRPr/>
          </a:p>
          <a:p>
            <a:pPr algn="ctr"/>
            <a:r>
              <a:rPr lang="en-US"/>
              <a:t>in both cases and </a:t>
            </a:r>
            <a:endParaRPr/>
          </a:p>
          <a:p>
            <a:pPr algn="ctr"/>
            <a:r>
              <a:rPr lang="en-US"/>
              <a:t>estimate accuracy</a:t>
            </a:r>
            <a:endParaRPr/>
          </a:p>
        </p:txBody>
      </p:sp>
      <p:sp>
        <p:nvSpPr>
          <p:cNvPr id="53" name="Line 6"/>
          <p:cNvSpPr/>
          <p:nvPr/>
        </p:nvSpPr>
        <p:spPr>
          <a:xfrm>
            <a:off x="2651760" y="4937760"/>
            <a:ext cx="2103120" cy="640080"/>
          </a:xfrm>
          <a:prstGeom prst="line">
            <a:avLst/>
          </a:prstGeom>
          <a:ln>
            <a:solidFill>
              <a:srgbClr val="000000"/>
            </a:solidFill>
            <a:tailEnd len="med" type="triangle" w="med"/>
          </a:ln>
        </p:spPr>
      </p:sp>
      <p:sp>
        <p:nvSpPr>
          <p:cNvPr id="54" name="Line 7"/>
          <p:cNvSpPr/>
          <p:nvPr/>
        </p:nvSpPr>
        <p:spPr>
          <a:xfrm flipH="1">
            <a:off x="5120640" y="4937760"/>
            <a:ext cx="2011680" cy="640080"/>
          </a:xfrm>
          <a:prstGeom prst="line">
            <a:avLst/>
          </a:prstGeom>
          <a:ln>
            <a:solidFill>
              <a:srgbClr val="000000"/>
            </a:solidFill>
            <a:tailEnd len="med" type="triangle" w="med"/>
          </a:ln>
        </p:spPr>
      </p:sp>
      <p:sp>
        <p:nvSpPr>
          <p:cNvPr id="55" name="Freeform 8"/>
          <p:cNvSpPr/>
          <p:nvPr/>
        </p:nvSpPr>
        <p:spPr>
          <a:xfrm>
            <a:off x="1111680" y="2935800"/>
            <a:ext cx="5740200" cy="4537440"/>
          </a:xfrm>
          <a:custGeom>
            <a:avLst/>
            <a:gdLst/>
            <a:ahLst/>
            <a:rect b="b" l="0" r="r" t="0"/>
            <a:pathLst>
              <a:path h="12604" w="15945">
                <a:moveTo>
                  <a:pt x="468" y="780"/>
                </a:moveTo>
                <a:cubicBezTo>
                  <a:pt x="582" y="1290"/>
                  <a:pt x="148" y="1649"/>
                  <a:pt x="208" y="2168"/>
                </a:cubicBezTo>
                <a:cubicBezTo>
                  <a:pt x="265" y="2647"/>
                  <a:pt x="678" y="2920"/>
                  <a:pt x="512" y="3513"/>
                </a:cubicBezTo>
                <a:cubicBezTo>
                  <a:pt x="353" y="4082"/>
                  <a:pt x="390" y="4682"/>
                  <a:pt x="252" y="5248"/>
                </a:cubicBezTo>
                <a:cubicBezTo>
                  <a:pt x="119" y="5794"/>
                  <a:pt x="0" y="6611"/>
                  <a:pt x="555" y="6940"/>
                </a:cubicBezTo>
                <a:cubicBezTo>
                  <a:pt x="1080" y="7253"/>
                  <a:pt x="1249" y="7811"/>
                  <a:pt x="1336" y="8327"/>
                </a:cubicBezTo>
                <a:cubicBezTo>
                  <a:pt x="1450" y="9003"/>
                  <a:pt x="2219" y="9190"/>
                  <a:pt x="2377" y="9846"/>
                </a:cubicBezTo>
                <a:cubicBezTo>
                  <a:pt x="2513" y="10411"/>
                  <a:pt x="2670" y="10988"/>
                  <a:pt x="3158" y="11407"/>
                </a:cubicBezTo>
                <a:cubicBezTo>
                  <a:pt x="3542" y="11738"/>
                  <a:pt x="3887" y="12224"/>
                  <a:pt x="4459" y="12275"/>
                </a:cubicBezTo>
                <a:cubicBezTo>
                  <a:pt x="4944" y="12319"/>
                  <a:pt x="5402" y="12283"/>
                  <a:pt x="5890" y="12448"/>
                </a:cubicBezTo>
                <a:cubicBezTo>
                  <a:pt x="6344" y="12603"/>
                  <a:pt x="6849" y="12423"/>
                  <a:pt x="7322" y="12491"/>
                </a:cubicBezTo>
                <a:cubicBezTo>
                  <a:pt x="7815" y="12562"/>
                  <a:pt x="8305" y="12566"/>
                  <a:pt x="8796" y="12535"/>
                </a:cubicBezTo>
                <a:cubicBezTo>
                  <a:pt x="9243" y="12508"/>
                  <a:pt x="9695" y="12582"/>
                  <a:pt x="10141" y="12535"/>
                </a:cubicBezTo>
                <a:cubicBezTo>
                  <a:pt x="10607" y="12486"/>
                  <a:pt x="11068" y="12536"/>
                  <a:pt x="11529" y="12448"/>
                </a:cubicBezTo>
                <a:cubicBezTo>
                  <a:pt x="11987" y="12362"/>
                  <a:pt x="12456" y="12451"/>
                  <a:pt x="12917" y="12405"/>
                </a:cubicBezTo>
                <a:cubicBezTo>
                  <a:pt x="13382" y="12360"/>
                  <a:pt x="13833" y="12282"/>
                  <a:pt x="14305" y="12188"/>
                </a:cubicBezTo>
                <a:cubicBezTo>
                  <a:pt x="14813" y="12087"/>
                  <a:pt x="15443" y="12049"/>
                  <a:pt x="15693" y="11581"/>
                </a:cubicBezTo>
                <a:cubicBezTo>
                  <a:pt x="15944" y="11112"/>
                  <a:pt x="15672" y="10546"/>
                  <a:pt x="15606" y="10019"/>
                </a:cubicBezTo>
                <a:cubicBezTo>
                  <a:pt x="15524" y="9364"/>
                  <a:pt x="15559" y="8707"/>
                  <a:pt x="15433" y="8067"/>
                </a:cubicBezTo>
                <a:cubicBezTo>
                  <a:pt x="15357" y="7682"/>
                  <a:pt x="15348" y="7077"/>
                  <a:pt x="14695" y="7070"/>
                </a:cubicBezTo>
                <a:cubicBezTo>
                  <a:pt x="14214" y="7065"/>
                  <a:pt x="13782" y="6768"/>
                  <a:pt x="13307" y="6679"/>
                </a:cubicBezTo>
                <a:cubicBezTo>
                  <a:pt x="12601" y="6549"/>
                  <a:pt x="12146" y="5871"/>
                  <a:pt x="11789" y="5291"/>
                </a:cubicBezTo>
                <a:cubicBezTo>
                  <a:pt x="11495" y="4815"/>
                  <a:pt x="11471" y="4260"/>
                  <a:pt x="11225" y="3773"/>
                </a:cubicBezTo>
                <a:cubicBezTo>
                  <a:pt x="10985" y="3295"/>
                  <a:pt x="10870" y="2770"/>
                  <a:pt x="10748" y="2255"/>
                </a:cubicBezTo>
                <a:cubicBezTo>
                  <a:pt x="10624" y="1731"/>
                  <a:pt x="10454" y="1178"/>
                  <a:pt x="9967" y="867"/>
                </a:cubicBezTo>
                <a:cubicBezTo>
                  <a:pt x="9509" y="574"/>
                  <a:pt x="8994" y="359"/>
                  <a:pt x="8449" y="347"/>
                </a:cubicBezTo>
                <a:cubicBezTo>
                  <a:pt x="7936" y="336"/>
                  <a:pt x="7443" y="171"/>
                  <a:pt x="6931" y="130"/>
                </a:cubicBezTo>
                <a:cubicBezTo>
                  <a:pt x="6428" y="91"/>
                  <a:pt x="5950" y="243"/>
                  <a:pt x="5456" y="260"/>
                </a:cubicBezTo>
                <a:cubicBezTo>
                  <a:pt x="4918" y="279"/>
                  <a:pt x="4368" y="276"/>
                  <a:pt x="3852" y="130"/>
                </a:cubicBezTo>
                <a:cubicBezTo>
                  <a:pt x="3391" y="0"/>
                  <a:pt x="3005" y="239"/>
                  <a:pt x="2550" y="173"/>
                </a:cubicBezTo>
                <a:cubicBezTo>
                  <a:pt x="2033" y="98"/>
                  <a:pt x="1622" y="510"/>
                  <a:pt x="1119" y="563"/>
                </a:cubicBezTo>
                <a:lnTo>
                  <a:pt x="685" y="737"/>
                </a:lnTo>
                <a:lnTo>
                  <a:pt x="382" y="997"/>
                </a:lnTo>
              </a:path>
            </a:pathLst>
          </a:custGeom>
          <a:ln>
            <a:solidFill>
              <a:srgbClr val="cc0000"/>
            </a:solidFill>
          </a:ln>
        </p:spPr>
      </p:sp>
    </p:spTree>
  </p:cSld>
  <p:transition>
    <p:cover dir="u"/>
  </p:transition>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anchor="ctr" bIns="0" lIns="0" rIns="0" tIns="0" wrap="none"/>
          <a:p>
            <a:pPr algn="ctr"/>
            <a:r>
              <a:rPr b="1" lang="en-US" u="sng"/>
              <a:t>Technical Details(contd.)</a:t>
            </a:r>
            <a:endParaRPr/>
          </a:p>
        </p:txBody>
      </p:sp>
      <p:sp>
        <p:nvSpPr>
          <p:cNvPr id="57"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Traditional method for estimating values of personality traits</a:t>
            </a:r>
            <a:endParaRPr/>
          </a:p>
          <a:p>
            <a:pPr algn="just" lvl="1">
              <a:buSzPct val="25000"/>
              <a:buFont typeface="StarSymbol"/>
              <a:buChar char=""/>
            </a:pPr>
            <a:r>
              <a:rPr lang="en-US"/>
              <a:t>There are several questionnaires available for estimating personality traits. We will be using 44 item inventory. It consist of 44 questions with 5 point scale in the following way.</a:t>
            </a:r>
            <a:endParaRPr/>
          </a:p>
          <a:p>
            <a:pPr lvl="2">
              <a:buSzPct val="25000"/>
              <a:buFont typeface="StarSymbol"/>
              <a:buChar char=""/>
            </a:pPr>
            <a:r>
              <a:rPr lang="en-US"/>
              <a:t>Strongly Disagree</a:t>
            </a:r>
            <a:endParaRPr/>
          </a:p>
          <a:p>
            <a:pPr lvl="2">
              <a:buSzPct val="25000"/>
              <a:buFont typeface="StarSymbol"/>
              <a:buChar char=""/>
            </a:pPr>
            <a:r>
              <a:rPr lang="en-US"/>
              <a:t>Disagree</a:t>
            </a:r>
            <a:endParaRPr/>
          </a:p>
          <a:p>
            <a:pPr lvl="2">
              <a:buSzPct val="25000"/>
              <a:buFont typeface="StarSymbol"/>
              <a:buChar char=""/>
            </a:pPr>
            <a:r>
              <a:rPr lang="en-US"/>
              <a:t>Neither agree nor disagree</a:t>
            </a:r>
            <a:endParaRPr/>
          </a:p>
          <a:p>
            <a:pPr lvl="2">
              <a:buSzPct val="25000"/>
              <a:buFont typeface="StarSymbol"/>
              <a:buChar char=""/>
            </a:pPr>
            <a:r>
              <a:rPr lang="en-US"/>
              <a:t>Agree</a:t>
            </a:r>
            <a:endParaRPr/>
          </a:p>
          <a:p>
            <a:pPr lvl="2">
              <a:buSzPct val="25000"/>
              <a:buFont typeface="StarSymbol"/>
              <a:buChar char=""/>
            </a:pPr>
            <a:r>
              <a:rPr lang="en-US"/>
              <a:t>Strongly Agree</a:t>
            </a:r>
            <a:endParaRPr/>
          </a:p>
          <a:p>
            <a:pPr algn="just" lvl="1">
              <a:buSzPct val="25000"/>
              <a:buFont typeface="StarSymbol"/>
              <a:buChar char=""/>
            </a:pPr>
            <a:r>
              <a:rPr lang="en-US"/>
              <a:t>These questions have direction or inverse proportion with different personality traits. Personality traits are estimated by finding average of score on respective questions</a:t>
            </a:r>
            <a:endParaRPr/>
          </a:p>
        </p:txBody>
      </p:sp>
    </p:spTree>
  </p:cSld>
  <p:transition>
    <p:cover dir="u"/>
  </p:transition>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p:spPr>
        <p:txBody>
          <a:bodyPr anchor="ctr" bIns="0" lIns="0" rIns="0" tIns="0" wrap="none"/>
          <a:p>
            <a:pPr algn="ctr"/>
            <a:r>
              <a:rPr b="1" lang="en-US" u="sng"/>
              <a:t>Technical Details(contd.)</a:t>
            </a:r>
            <a:endParaRPr/>
          </a:p>
        </p:txBody>
      </p:sp>
      <p:sp>
        <p:nvSpPr>
          <p:cNvPr id="59" name="TextShape 2"/>
          <p:cNvSpPr txBox="1"/>
          <p:nvPr/>
        </p:nvSpPr>
        <p:spPr>
          <a:xfrm>
            <a:off x="504000" y="1769040"/>
            <a:ext cx="9071640" cy="4384440"/>
          </a:xfrm>
          <a:prstGeom prst="rect">
            <a:avLst/>
          </a:prstGeom>
        </p:spPr>
        <p:txBody>
          <a:bodyPr bIns="0" lIns="0" rIns="0" tIns="0" wrap="none"/>
          <a:p>
            <a:pPr algn="just">
              <a:buSzPct val="25000"/>
              <a:buFont typeface="StarSymbol"/>
              <a:buChar char=""/>
            </a:pPr>
            <a:r>
              <a:rPr lang="en-US"/>
              <a:t>The second component is about using machine learning method for estimating values of personality traits. </a:t>
            </a:r>
            <a:endParaRPr/>
          </a:p>
          <a:p>
            <a:pPr>
              <a:buSzPct val="25000"/>
              <a:buFont typeface="StarSymbol"/>
              <a:buChar char=""/>
            </a:pPr>
            <a:r>
              <a:rPr lang="en-US"/>
              <a:t>Machine learning method can be briefed into following steps</a:t>
            </a:r>
            <a:endParaRPr/>
          </a:p>
          <a:p>
            <a:pPr algn="just" lvl="1">
              <a:buFont typeface="Liberation Serif"/>
              <a:buAutoNum type="arabicParenR"/>
            </a:pPr>
            <a:r>
              <a:rPr lang="en-US"/>
              <a:t> </a:t>
            </a:r>
            <a:r>
              <a:rPr lang="en-US"/>
              <a:t>Extraction of all features</a:t>
            </a:r>
            <a:endParaRPr/>
          </a:p>
          <a:p>
            <a:pPr algn="just" lvl="1">
              <a:buFont typeface="Liberation Serif"/>
              <a:buAutoNum type="arabicParenR"/>
            </a:pPr>
            <a:r>
              <a:rPr lang="en-US"/>
              <a:t> </a:t>
            </a:r>
            <a:r>
              <a:rPr lang="en-US"/>
              <a:t>Processing of textual content obtained from facebook ( such as status updates, comments, self descriptions ..etc) using tools like LIWC[9] and NLTK[10] to get additional features</a:t>
            </a:r>
            <a:endParaRPr/>
          </a:p>
          <a:p>
            <a:pPr algn="just" lvl="1">
              <a:buFont typeface="Liberation Serif"/>
              <a:buAutoNum type="arabicParenR"/>
            </a:pPr>
            <a:r>
              <a:rPr lang="en-US"/>
              <a:t>Perform Pearson's correlation analysis to find whether there is  a strong correlation between different features and personality traits and eliminate features having correlation coefficient below a particular limit.</a:t>
            </a:r>
            <a:endParaRPr/>
          </a:p>
          <a:p>
            <a:pPr algn="just" lvl="1">
              <a:buFont typeface="Liberation Serif"/>
              <a:buAutoNum type="arabicParenR"/>
            </a:pPr>
            <a:r>
              <a:rPr lang="en-US"/>
              <a:t>Perform regression analysis in Weka[8] with a good regression algorithm(Gaussian Process or ZeroR) and form equations to estimate values of each personality traits.</a:t>
            </a:r>
            <a:endParaRPr/>
          </a:p>
        </p:txBody>
      </p:sp>
      <p:sp>
        <p:nvSpPr>
          <p:cNvPr id="60" name="TextShape 3"/>
          <p:cNvSpPr txBox="1"/>
          <p:nvPr/>
        </p:nvSpPr>
        <p:spPr>
          <a:xfrm>
            <a:off x="3200400" y="7040880"/>
            <a:ext cx="4243680" cy="346320"/>
          </a:xfrm>
          <a:prstGeom prst="rect">
            <a:avLst/>
          </a:prstGeom>
        </p:spPr>
        <p:txBody>
          <a:bodyPr bIns="45000" lIns="90000" rIns="90000" tIns="45000" wrap="none"/>
          <a:p>
            <a:r>
              <a:rPr lang="en-US"/>
              <a:t>LIWC-Linguistic Inquiry and Word Count</a:t>
            </a:r>
            <a:endParaRPr/>
          </a:p>
        </p:txBody>
      </p:sp>
    </p:spTree>
  </p:cSld>
  <p:transition>
    <p:cover dir="u"/>
  </p:transition>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anchor="ctr" bIns="0" lIns="0" rIns="0" tIns="0" wrap="none"/>
          <a:p>
            <a:pPr algn="ctr"/>
            <a:r>
              <a:rPr b="1" lang="en-US" u="sng"/>
              <a:t>Technical Details(contd.)</a:t>
            </a:r>
            <a:endParaRPr/>
          </a:p>
        </p:txBody>
      </p:sp>
      <p:sp>
        <p:nvSpPr>
          <p:cNvPr id="6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Available features</a:t>
            </a:r>
            <a:endParaRPr/>
          </a:p>
          <a:p>
            <a:pPr>
              <a:buSzPct val="25000"/>
              <a:buFont typeface="StarSymbol"/>
              <a:buChar char=""/>
            </a:pPr>
            <a:endParaRPr/>
          </a:p>
        </p:txBody>
      </p:sp>
      <p:graphicFrame>
        <p:nvGraphicFramePr>
          <p:cNvPr id="63" name="Table 3"/>
          <p:cNvGraphicFramePr/>
          <p:nvPr/>
        </p:nvGraphicFramePr>
        <p:xfrm>
          <a:off x="776880" y="2358720"/>
          <a:ext cx="8777880" cy="3794760"/>
        </p:xfrm>
        <a:graphic>
          <a:graphicData uri="http://schemas.openxmlformats.org/drawingml/2006/table">
            <a:tbl>
              <a:tblPr/>
              <a:tblGrid>
                <a:gridCol w="4388400"/>
                <a:gridCol w="4389840"/>
              </a:tblGrid>
              <a:tr h="377280">
                <a:tc>
                  <a:txBody>
                    <a:bodyPr bIns="46800" lIns="90000" rIns="90000" tIns="46800" wrap="none"/>
                    <a:p>
                      <a:r>
                        <a:rPr b="1" lang="en-US" sz="2000" u="sng"/>
                        <a:t>Type</a:t>
                      </a:r>
                      <a:endParaRPr/>
                    </a:p>
                  </a:txBody>
                  <a:tcPr/>
                </a:tc>
                <a:tc>
                  <a:txBody>
                    <a:bodyPr bIns="46800" lIns="90000" rIns="90000" tIns="46800" wrap="none"/>
                    <a:p>
                      <a:r>
                        <a:rPr b="1" lang="en-US" sz="2000" u="sng"/>
                        <a:t>Examples</a:t>
                      </a:r>
                      <a:endParaRPr/>
                    </a:p>
                  </a:txBody>
                  <a:tcPr/>
                </a:tc>
              </a:tr>
              <a:tr h="861840">
                <a:tc>
                  <a:txBody>
                    <a:bodyPr bIns="46800" lIns="90000" rIns="90000" tIns="46800" wrap="none"/>
                    <a:p>
                      <a:r>
                        <a:rPr lang="en-US"/>
                        <a:t>Internal facebook statistics</a:t>
                      </a:r>
                      <a:endParaRPr/>
                    </a:p>
                  </a:txBody>
                  <a:tcPr/>
                </a:tc>
                <a:tc>
                  <a:txBody>
                    <a:bodyPr bIns="46800" lIns="90000" rIns="90000" tIns="46800" wrap="none"/>
                    <a:p>
                      <a:r>
                        <a:rPr lang="en-US"/>
                        <a:t>User id which corresponds to joining time of user, time of last profile update, number of notes, url of profile pic,...etc.</a:t>
                      </a:r>
                      <a:endParaRPr/>
                    </a:p>
                  </a:txBody>
                  <a:tcPr/>
                </a:tc>
              </a:tr>
              <a:tr h="605880">
                <a:tc>
                  <a:txBody>
                    <a:bodyPr bIns="46800" lIns="90000" rIns="90000" tIns="46800" wrap="none"/>
                    <a:p>
                      <a:r>
                        <a:rPr lang="en-US"/>
                        <a:t>Personal information</a:t>
                      </a:r>
                      <a:endParaRPr/>
                    </a:p>
                  </a:txBody>
                  <a:tcPr/>
                </a:tc>
                <a:tc>
                  <a:txBody>
                    <a:bodyPr bIns="46800" lIns="90000" rIns="90000" tIns="46800" wrap="none"/>
                    <a:p>
                      <a:r>
                        <a:rPr lang="en-US"/>
                        <a:t>Age, Sex, Education level, Geographic location.. etc</a:t>
                      </a:r>
                      <a:endParaRPr/>
                    </a:p>
                  </a:txBody>
                  <a:tcPr/>
                </a:tc>
              </a:tr>
              <a:tr h="605880">
                <a:tc>
                  <a:txBody>
                    <a:bodyPr bIns="46800" lIns="90000" rIns="90000" tIns="46800" wrap="none"/>
                    <a:p>
                      <a:r>
                        <a:rPr lang="en-US"/>
                        <a:t>Activities and preferences</a:t>
                      </a:r>
                      <a:endParaRPr/>
                    </a:p>
                  </a:txBody>
                  <a:tcPr/>
                </a:tc>
                <a:tc>
                  <a:txBody>
                    <a:bodyPr bIns="46800" lIns="90000" rIns="90000" tIns="46800" wrap="none"/>
                    <a:p>
                      <a:r>
                        <a:rPr lang="en-US"/>
                        <a:t>Favorite movies, shows, music, book, quotes, political interests.. etc</a:t>
                      </a:r>
                      <a:endParaRPr/>
                    </a:p>
                  </a:txBody>
                  <a:tcPr/>
                </a:tc>
              </a:tr>
              <a:tr h="605880">
                <a:tc>
                  <a:txBody>
                    <a:bodyPr bIns="46800" lIns="90000" rIns="90000" tIns="46800" wrap="none"/>
                    <a:p>
                      <a:r>
                        <a:rPr lang="en-US"/>
                        <a:t>Language features.</a:t>
                      </a:r>
                      <a:endParaRPr/>
                    </a:p>
                  </a:txBody>
                  <a:tcPr/>
                </a:tc>
                <a:tc>
                  <a:txBody>
                    <a:bodyPr bIns="46800" lIns="90000" rIns="90000" tIns="46800" wrap="none"/>
                    <a:p>
                      <a:r>
                        <a:rPr lang="en-US"/>
                        <a:t>Status updates, comments, self description.. etc</a:t>
                      </a:r>
                      <a:endParaRPr/>
                    </a:p>
                  </a:txBody>
                  <a:tcPr/>
                </a:tc>
              </a:tr>
              <a:tr h="605880">
                <a:tc>
                  <a:txBody>
                    <a:bodyPr bIns="46800" lIns="90000" rIns="90000" tIns="46800" wrap="none"/>
                    <a:p>
                      <a:r>
                        <a:rPr lang="en-US"/>
                        <a:t>Structural features.</a:t>
                      </a:r>
                      <a:endParaRPr/>
                    </a:p>
                  </a:txBody>
                  <a:tcPr/>
                </a:tc>
                <a:tc>
                  <a:txBody>
                    <a:bodyPr bIns="46800" lIns="90000" rIns="90000" tIns="46800" wrap="none"/>
                    <a:p>
                      <a:r>
                        <a:rPr lang="en-US"/>
                        <a:t>Interaction with friends, number of message transfers... etc.</a:t>
                      </a:r>
                      <a:endParaRPr/>
                    </a:p>
                  </a:txBody>
                  <a:tcPr/>
                </a:tc>
              </a:tr>
            </a:tbl>
          </a:graphicData>
        </a:graphic>
      </p:graphicFrame>
    </p:spTree>
  </p:cSld>
  <p:transition>
    <p:cover dir="u"/>
  </p:transition>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