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33"/>
  </p:notesMasterIdLst>
  <p:sldIdLst>
    <p:sldId id="256" r:id="rId2"/>
    <p:sldId id="258" r:id="rId3"/>
    <p:sldId id="259" r:id="rId4"/>
    <p:sldId id="260" r:id="rId5"/>
    <p:sldId id="261" r:id="rId6"/>
    <p:sldId id="303" r:id="rId7"/>
    <p:sldId id="302" r:id="rId8"/>
    <p:sldId id="304" r:id="rId9"/>
    <p:sldId id="263" r:id="rId10"/>
    <p:sldId id="306" r:id="rId11"/>
    <p:sldId id="305" r:id="rId12"/>
    <p:sldId id="307" r:id="rId13"/>
    <p:sldId id="311" r:id="rId14"/>
    <p:sldId id="282" r:id="rId15"/>
    <p:sldId id="267" r:id="rId16"/>
    <p:sldId id="268" r:id="rId17"/>
    <p:sldId id="296" r:id="rId18"/>
    <p:sldId id="297" r:id="rId19"/>
    <p:sldId id="313" r:id="rId20"/>
    <p:sldId id="312" r:id="rId21"/>
    <p:sldId id="308" r:id="rId22"/>
    <p:sldId id="265" r:id="rId23"/>
    <p:sldId id="269" r:id="rId24"/>
    <p:sldId id="298" r:id="rId25"/>
    <p:sldId id="299" r:id="rId26"/>
    <p:sldId id="300" r:id="rId27"/>
    <p:sldId id="314" r:id="rId28"/>
    <p:sldId id="301" r:id="rId29"/>
    <p:sldId id="315" r:id="rId30"/>
    <p:sldId id="316" r:id="rId31"/>
    <p:sldId id="279"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7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25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770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045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557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388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57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00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428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3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89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856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62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203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419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810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711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27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35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3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317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725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321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336"/>
        <p:cNvGrpSpPr/>
        <p:nvPr/>
      </p:nvGrpSpPr>
      <p:grpSpPr>
        <a:xfrm>
          <a:off x="0" y="0"/>
          <a:ext cx="0" cy="0"/>
          <a:chOff x="0" y="0"/>
          <a:chExt cx="0" cy="0"/>
        </a:xfrm>
      </p:grpSpPr>
      <p:sp>
        <p:nvSpPr>
          <p:cNvPr id="4" name="TextBox 3">
            <a:extLst>
              <a:ext uri="{FF2B5EF4-FFF2-40B4-BE49-F238E27FC236}">
                <a16:creationId xmlns:a16="http://schemas.microsoft.com/office/drawing/2014/main" id="{E4B58DBF-FFE2-4F20-A001-E8E2B36B1ED8}"/>
              </a:ext>
            </a:extLst>
          </p:cNvPr>
          <p:cNvSpPr txBox="1"/>
          <p:nvPr/>
        </p:nvSpPr>
        <p:spPr>
          <a:xfrm>
            <a:off x="2553630" y="1823594"/>
            <a:ext cx="4572000" cy="1754326"/>
          </a:xfrm>
          <a:prstGeom prst="rect">
            <a:avLst/>
          </a:prstGeom>
          <a:noFill/>
        </p:spPr>
        <p:txBody>
          <a:bodyPr wrap="square">
            <a:spAutoFit/>
          </a:bodyPr>
          <a:lstStyle/>
          <a:p>
            <a:r>
              <a:rPr lang="en-US" sz="5400">
                <a:solidFill>
                  <a:srgbClr val="19BBD5"/>
                </a:solidFill>
                <a:effectLst>
                  <a:glow rad="63500">
                    <a:schemeClr val="tx1">
                      <a:alpha val="17000"/>
                    </a:schemeClr>
                  </a:glow>
                </a:effectLst>
                <a:latin typeface="Nixie One"/>
                <a:sym typeface="Nixie One"/>
              </a:rPr>
              <a:t>Cây quyết định (Decision tree)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11" name="TextBox 10">
            <a:extLst>
              <a:ext uri="{FF2B5EF4-FFF2-40B4-BE49-F238E27FC236}">
                <a16:creationId xmlns:a16="http://schemas.microsoft.com/office/drawing/2014/main" id="{3ECFFF23-52C2-423D-B65B-D9CF9ED2FEB9}"/>
              </a:ext>
            </a:extLst>
          </p:cNvPr>
          <p:cNvSpPr txBox="1"/>
          <p:nvPr/>
        </p:nvSpPr>
        <p:spPr>
          <a:xfrm>
            <a:off x="2495550" y="434340"/>
            <a:ext cx="6084570" cy="7098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rgbClr val="19BBD5"/>
              </a:buClr>
              <a:buSzPts val="4000"/>
              <a:buFont typeface="Nixie One"/>
              <a:buNone/>
              <a:defRPr sz="3200">
                <a:solidFill>
                  <a:srgbClr val="19BBD5"/>
                </a:solidFill>
                <a:effectLst>
                  <a:glow rad="101600">
                    <a:schemeClr val="accent1">
                      <a:satMod val="175000"/>
                      <a:alpha val="15000"/>
                    </a:schemeClr>
                  </a:glow>
                </a:effectLst>
                <a:latin typeface="Nixie One"/>
                <a:ea typeface="Nixie One"/>
                <a:cs typeface="Nixie One"/>
                <a:sym typeface="Nixie One"/>
              </a:defRPr>
            </a:lvl1pPr>
            <a:lvl2pPr>
              <a:buClr>
                <a:srgbClr val="19BBD5"/>
              </a:buClr>
              <a:buSzPts val="4000"/>
              <a:buFont typeface="Nixie One"/>
              <a:buNone/>
              <a:defRPr sz="4000">
                <a:solidFill>
                  <a:srgbClr val="19BBD5"/>
                </a:solidFill>
                <a:latin typeface="Nixie One"/>
                <a:ea typeface="Nixie One"/>
                <a:cs typeface="Nixie One"/>
                <a:sym typeface="Nixie One"/>
              </a:defRPr>
            </a:lvl2pPr>
            <a:lvl3pPr>
              <a:buClr>
                <a:srgbClr val="19BBD5"/>
              </a:buClr>
              <a:buSzPts val="4000"/>
              <a:buFont typeface="Nixie One"/>
              <a:buNone/>
              <a:defRPr sz="4000">
                <a:solidFill>
                  <a:srgbClr val="19BBD5"/>
                </a:solidFill>
                <a:latin typeface="Nixie One"/>
                <a:ea typeface="Nixie One"/>
                <a:cs typeface="Nixie One"/>
                <a:sym typeface="Nixie One"/>
              </a:defRPr>
            </a:lvl3pPr>
            <a:lvl4pPr>
              <a:buClr>
                <a:srgbClr val="19BBD5"/>
              </a:buClr>
              <a:buSzPts val="4000"/>
              <a:buFont typeface="Nixie One"/>
              <a:buNone/>
              <a:defRPr sz="4000">
                <a:solidFill>
                  <a:srgbClr val="19BBD5"/>
                </a:solidFill>
                <a:latin typeface="Nixie One"/>
                <a:ea typeface="Nixie One"/>
                <a:cs typeface="Nixie One"/>
                <a:sym typeface="Nixie One"/>
              </a:defRPr>
            </a:lvl4pPr>
            <a:lvl5pPr>
              <a:buClr>
                <a:srgbClr val="19BBD5"/>
              </a:buClr>
              <a:buSzPts val="4000"/>
              <a:buFont typeface="Nixie One"/>
              <a:buNone/>
              <a:defRPr sz="4000">
                <a:solidFill>
                  <a:srgbClr val="19BBD5"/>
                </a:solidFill>
                <a:latin typeface="Nixie One"/>
                <a:ea typeface="Nixie One"/>
                <a:cs typeface="Nixie One"/>
                <a:sym typeface="Nixie One"/>
              </a:defRPr>
            </a:lvl5pPr>
            <a:lvl6pPr>
              <a:buClr>
                <a:srgbClr val="19BBD5"/>
              </a:buClr>
              <a:buSzPts val="4000"/>
              <a:buFont typeface="Nixie One"/>
              <a:buNone/>
              <a:defRPr sz="4000">
                <a:solidFill>
                  <a:srgbClr val="19BBD5"/>
                </a:solidFill>
                <a:latin typeface="Nixie One"/>
                <a:ea typeface="Nixie One"/>
                <a:cs typeface="Nixie One"/>
                <a:sym typeface="Nixie One"/>
              </a:defRPr>
            </a:lvl6pPr>
            <a:lvl7pPr>
              <a:buClr>
                <a:srgbClr val="19BBD5"/>
              </a:buClr>
              <a:buSzPts val="4000"/>
              <a:buFont typeface="Nixie One"/>
              <a:buNone/>
              <a:defRPr sz="4000">
                <a:solidFill>
                  <a:srgbClr val="19BBD5"/>
                </a:solidFill>
                <a:latin typeface="Nixie One"/>
                <a:ea typeface="Nixie One"/>
                <a:cs typeface="Nixie One"/>
                <a:sym typeface="Nixie One"/>
              </a:defRPr>
            </a:lvl7pPr>
            <a:lvl8pPr>
              <a:buClr>
                <a:srgbClr val="19BBD5"/>
              </a:buClr>
              <a:buSzPts val="4000"/>
              <a:buFont typeface="Nixie One"/>
              <a:buNone/>
              <a:defRPr sz="4000">
                <a:solidFill>
                  <a:srgbClr val="19BBD5"/>
                </a:solidFill>
                <a:latin typeface="Nixie One"/>
                <a:ea typeface="Nixie One"/>
                <a:cs typeface="Nixie One"/>
                <a:sym typeface="Nixie One"/>
              </a:defRPr>
            </a:lvl8pPr>
            <a:lvl9pPr>
              <a:buClr>
                <a:srgbClr val="19BBD5"/>
              </a:buClr>
              <a:buSzPts val="4000"/>
              <a:buFont typeface="Nixie One"/>
              <a:buNone/>
              <a:defRPr sz="4000">
                <a:solidFill>
                  <a:srgbClr val="19BBD5"/>
                </a:solidFill>
                <a:latin typeface="Nixie One"/>
                <a:ea typeface="Nixie One"/>
                <a:cs typeface="Nixie One"/>
                <a:sym typeface="Nixie One"/>
              </a:defRPr>
            </a:lvl9pPr>
          </a:lstStyle>
          <a:p>
            <a:pPr algn="just"/>
            <a:r>
              <a:rPr lang="en-US" sz="1800"/>
              <a:t>Xét điều kiện x1 &gt; 5, chia dữ liệu làm 2 phần, 1 phần thỏa mãn điều kiện và 1 phần không thỏa mãn điều kiện.</a:t>
            </a:r>
          </a:p>
        </p:txBody>
      </p:sp>
      <p:grpSp>
        <p:nvGrpSpPr>
          <p:cNvPr id="8" name="Group 7">
            <a:extLst>
              <a:ext uri="{FF2B5EF4-FFF2-40B4-BE49-F238E27FC236}">
                <a16:creationId xmlns:a16="http://schemas.microsoft.com/office/drawing/2014/main" id="{D7B25577-88D3-4D86-B8AF-F73F4DF3356B}"/>
              </a:ext>
            </a:extLst>
          </p:cNvPr>
          <p:cNvGrpSpPr/>
          <p:nvPr/>
        </p:nvGrpSpPr>
        <p:grpSpPr>
          <a:xfrm>
            <a:off x="167641" y="2887980"/>
            <a:ext cx="2680146" cy="1729740"/>
            <a:chOff x="365760" y="2120900"/>
            <a:chExt cx="3909060" cy="2565400"/>
          </a:xfrm>
        </p:grpSpPr>
        <p:sp>
          <p:nvSpPr>
            <p:cNvPr id="7" name="Rectangle 6">
              <a:extLst>
                <a:ext uri="{FF2B5EF4-FFF2-40B4-BE49-F238E27FC236}">
                  <a16:creationId xmlns:a16="http://schemas.microsoft.com/office/drawing/2014/main" id="{98383E8D-194E-4BC4-A259-CF8155852734}"/>
                </a:ext>
              </a:extLst>
            </p:cNvPr>
            <p:cNvSpPr/>
            <p:nvPr/>
          </p:nvSpPr>
          <p:spPr>
            <a:xfrm>
              <a:off x="426720" y="2209800"/>
              <a:ext cx="3848100" cy="2476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8A7EAF6-460F-4AAA-AB6C-889F73C61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120900"/>
              <a:ext cx="3848100" cy="2565400"/>
            </a:xfrm>
            <a:prstGeom prst="rect">
              <a:avLst/>
            </a:prstGeom>
            <a:noFill/>
            <a:extLst>
              <a:ext uri="{909E8E84-426E-40DD-AFC4-6F175D3DCCD1}">
                <a14:hiddenFill xmlns:a14="http://schemas.microsoft.com/office/drawing/2010/main">
                  <a:solidFill>
                    <a:srgbClr val="FFFFFF"/>
                  </a:solidFill>
                </a14:hiddenFill>
              </a:ext>
            </a:extLst>
          </p:spPr>
        </p:pic>
      </p:grpSp>
      <p:pic>
        <p:nvPicPr>
          <p:cNvPr id="7170" name="Picture 2">
            <a:extLst>
              <a:ext uri="{FF2B5EF4-FFF2-40B4-BE49-F238E27FC236}">
                <a16:creationId xmlns:a16="http://schemas.microsoft.com/office/drawing/2014/main" id="{C640049C-9132-4612-A755-A2CFF09F4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20" y="1322070"/>
            <a:ext cx="4114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612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11" name="TextBox 10">
            <a:extLst>
              <a:ext uri="{FF2B5EF4-FFF2-40B4-BE49-F238E27FC236}">
                <a16:creationId xmlns:a16="http://schemas.microsoft.com/office/drawing/2014/main" id="{3ECFFF23-52C2-423D-B65B-D9CF9ED2FEB9}"/>
              </a:ext>
            </a:extLst>
          </p:cNvPr>
          <p:cNvSpPr txBox="1"/>
          <p:nvPr/>
        </p:nvSpPr>
        <p:spPr>
          <a:xfrm>
            <a:off x="2503170" y="297180"/>
            <a:ext cx="6084570" cy="121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rgbClr val="19BBD5"/>
              </a:buClr>
              <a:buSzPts val="4000"/>
              <a:buFont typeface="Nixie One"/>
              <a:buNone/>
              <a:defRPr sz="3200">
                <a:solidFill>
                  <a:srgbClr val="19BBD5"/>
                </a:solidFill>
                <a:effectLst>
                  <a:glow rad="101600">
                    <a:schemeClr val="accent1">
                      <a:satMod val="175000"/>
                      <a:alpha val="15000"/>
                    </a:schemeClr>
                  </a:glow>
                </a:effectLst>
                <a:latin typeface="Nixie One"/>
                <a:ea typeface="Nixie One"/>
                <a:cs typeface="Nixie One"/>
                <a:sym typeface="Nixie One"/>
              </a:defRPr>
            </a:lvl1pPr>
            <a:lvl2pPr>
              <a:buClr>
                <a:srgbClr val="19BBD5"/>
              </a:buClr>
              <a:buSzPts val="4000"/>
              <a:buFont typeface="Nixie One"/>
              <a:buNone/>
              <a:defRPr sz="4000">
                <a:solidFill>
                  <a:srgbClr val="19BBD5"/>
                </a:solidFill>
                <a:latin typeface="Nixie One"/>
                <a:ea typeface="Nixie One"/>
                <a:cs typeface="Nixie One"/>
                <a:sym typeface="Nixie One"/>
              </a:defRPr>
            </a:lvl2pPr>
            <a:lvl3pPr>
              <a:buClr>
                <a:srgbClr val="19BBD5"/>
              </a:buClr>
              <a:buSzPts val="4000"/>
              <a:buFont typeface="Nixie One"/>
              <a:buNone/>
              <a:defRPr sz="4000">
                <a:solidFill>
                  <a:srgbClr val="19BBD5"/>
                </a:solidFill>
                <a:latin typeface="Nixie One"/>
                <a:ea typeface="Nixie One"/>
                <a:cs typeface="Nixie One"/>
                <a:sym typeface="Nixie One"/>
              </a:defRPr>
            </a:lvl3pPr>
            <a:lvl4pPr>
              <a:buClr>
                <a:srgbClr val="19BBD5"/>
              </a:buClr>
              <a:buSzPts val="4000"/>
              <a:buFont typeface="Nixie One"/>
              <a:buNone/>
              <a:defRPr sz="4000">
                <a:solidFill>
                  <a:srgbClr val="19BBD5"/>
                </a:solidFill>
                <a:latin typeface="Nixie One"/>
                <a:ea typeface="Nixie One"/>
                <a:cs typeface="Nixie One"/>
                <a:sym typeface="Nixie One"/>
              </a:defRPr>
            </a:lvl4pPr>
            <a:lvl5pPr>
              <a:buClr>
                <a:srgbClr val="19BBD5"/>
              </a:buClr>
              <a:buSzPts val="4000"/>
              <a:buFont typeface="Nixie One"/>
              <a:buNone/>
              <a:defRPr sz="4000">
                <a:solidFill>
                  <a:srgbClr val="19BBD5"/>
                </a:solidFill>
                <a:latin typeface="Nixie One"/>
                <a:ea typeface="Nixie One"/>
                <a:cs typeface="Nixie One"/>
                <a:sym typeface="Nixie One"/>
              </a:defRPr>
            </a:lvl5pPr>
            <a:lvl6pPr>
              <a:buClr>
                <a:srgbClr val="19BBD5"/>
              </a:buClr>
              <a:buSzPts val="4000"/>
              <a:buFont typeface="Nixie One"/>
              <a:buNone/>
              <a:defRPr sz="4000">
                <a:solidFill>
                  <a:srgbClr val="19BBD5"/>
                </a:solidFill>
                <a:latin typeface="Nixie One"/>
                <a:ea typeface="Nixie One"/>
                <a:cs typeface="Nixie One"/>
                <a:sym typeface="Nixie One"/>
              </a:defRPr>
            </a:lvl6pPr>
            <a:lvl7pPr>
              <a:buClr>
                <a:srgbClr val="19BBD5"/>
              </a:buClr>
              <a:buSzPts val="4000"/>
              <a:buFont typeface="Nixie One"/>
              <a:buNone/>
              <a:defRPr sz="4000">
                <a:solidFill>
                  <a:srgbClr val="19BBD5"/>
                </a:solidFill>
                <a:latin typeface="Nixie One"/>
                <a:ea typeface="Nixie One"/>
                <a:cs typeface="Nixie One"/>
                <a:sym typeface="Nixie One"/>
              </a:defRPr>
            </a:lvl7pPr>
            <a:lvl8pPr>
              <a:buClr>
                <a:srgbClr val="19BBD5"/>
              </a:buClr>
              <a:buSzPts val="4000"/>
              <a:buFont typeface="Nixie One"/>
              <a:buNone/>
              <a:defRPr sz="4000">
                <a:solidFill>
                  <a:srgbClr val="19BBD5"/>
                </a:solidFill>
                <a:latin typeface="Nixie One"/>
                <a:ea typeface="Nixie One"/>
                <a:cs typeface="Nixie One"/>
                <a:sym typeface="Nixie One"/>
              </a:defRPr>
            </a:lvl8pPr>
            <a:lvl9pPr>
              <a:buClr>
                <a:srgbClr val="19BBD5"/>
              </a:buClr>
              <a:buSzPts val="4000"/>
              <a:buFont typeface="Nixie One"/>
              <a:buNone/>
              <a:defRPr sz="4000">
                <a:solidFill>
                  <a:srgbClr val="19BBD5"/>
                </a:solidFill>
                <a:latin typeface="Nixie One"/>
                <a:ea typeface="Nixie One"/>
                <a:cs typeface="Nixie One"/>
                <a:sym typeface="Nixie One"/>
              </a:defRPr>
            </a:lvl9pPr>
          </a:lstStyle>
          <a:p>
            <a:pPr algn="just">
              <a:spcBef>
                <a:spcPts val="600"/>
              </a:spcBef>
              <a:spcAft>
                <a:spcPts val="600"/>
              </a:spcAft>
            </a:pPr>
            <a:r>
              <a:rPr lang="en-US" sz="1800"/>
              <a:t>Nếu x1 &gt; 5 tất cả dữ liệu đều thuộc lớp 1 và có thể dùng lớp lá để dự đoán đây là lớp 1.</a:t>
            </a:r>
          </a:p>
          <a:p>
            <a:pPr algn="just">
              <a:spcBef>
                <a:spcPts val="600"/>
              </a:spcBef>
              <a:spcAft>
                <a:spcPts val="600"/>
              </a:spcAft>
            </a:pPr>
            <a:r>
              <a:rPr lang="en-US" sz="1800"/>
              <a:t>Tiếp tục xét thêm điều kiên x2 &gt; 4.</a:t>
            </a:r>
          </a:p>
        </p:txBody>
      </p:sp>
      <p:grpSp>
        <p:nvGrpSpPr>
          <p:cNvPr id="8" name="Group 7">
            <a:extLst>
              <a:ext uri="{FF2B5EF4-FFF2-40B4-BE49-F238E27FC236}">
                <a16:creationId xmlns:a16="http://schemas.microsoft.com/office/drawing/2014/main" id="{D7B25577-88D3-4D86-B8AF-F73F4DF3356B}"/>
              </a:ext>
            </a:extLst>
          </p:cNvPr>
          <p:cNvGrpSpPr/>
          <p:nvPr/>
        </p:nvGrpSpPr>
        <p:grpSpPr>
          <a:xfrm>
            <a:off x="167641" y="2887980"/>
            <a:ext cx="2680146" cy="1729740"/>
            <a:chOff x="365760" y="2120900"/>
            <a:chExt cx="3909060" cy="2565400"/>
          </a:xfrm>
        </p:grpSpPr>
        <p:sp>
          <p:nvSpPr>
            <p:cNvPr id="7" name="Rectangle 6">
              <a:extLst>
                <a:ext uri="{FF2B5EF4-FFF2-40B4-BE49-F238E27FC236}">
                  <a16:creationId xmlns:a16="http://schemas.microsoft.com/office/drawing/2014/main" id="{98383E8D-194E-4BC4-A259-CF8155852734}"/>
                </a:ext>
              </a:extLst>
            </p:cNvPr>
            <p:cNvSpPr/>
            <p:nvPr/>
          </p:nvSpPr>
          <p:spPr>
            <a:xfrm>
              <a:off x="426720" y="2209800"/>
              <a:ext cx="3848100" cy="2476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8A7EAF6-460F-4AAA-AB6C-889F73C61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120900"/>
              <a:ext cx="3848100" cy="2565400"/>
            </a:xfrm>
            <a:prstGeom prst="rect">
              <a:avLst/>
            </a:prstGeom>
            <a:noFill/>
            <a:extLst>
              <a:ext uri="{909E8E84-426E-40DD-AFC4-6F175D3DCCD1}">
                <a14:hiddenFill xmlns:a14="http://schemas.microsoft.com/office/drawing/2010/main">
                  <a:solidFill>
                    <a:srgbClr val="FFFFFF"/>
                  </a:solidFill>
                </a14:hiddenFill>
              </a:ext>
            </a:extLst>
          </p:spPr>
        </p:pic>
      </p:grpSp>
      <p:pic>
        <p:nvPicPr>
          <p:cNvPr id="7170" name="Picture 2">
            <a:extLst>
              <a:ext uri="{FF2B5EF4-FFF2-40B4-BE49-F238E27FC236}">
                <a16:creationId xmlns:a16="http://schemas.microsoft.com/office/drawing/2014/main" id="{C640049C-9132-4612-A755-A2CFF09F4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437" y="2858820"/>
            <a:ext cx="2638350" cy="17589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54B91AF-BD2A-42DD-8EAB-25EC016E6B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9065" y="1597343"/>
            <a:ext cx="173355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2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11" name="TextBox 10">
            <a:extLst>
              <a:ext uri="{FF2B5EF4-FFF2-40B4-BE49-F238E27FC236}">
                <a16:creationId xmlns:a16="http://schemas.microsoft.com/office/drawing/2014/main" id="{3ECFFF23-52C2-423D-B65B-D9CF9ED2FEB9}"/>
              </a:ext>
            </a:extLst>
          </p:cNvPr>
          <p:cNvSpPr txBox="1"/>
          <p:nvPr/>
        </p:nvSpPr>
        <p:spPr>
          <a:xfrm>
            <a:off x="1454518" y="1294015"/>
            <a:ext cx="6096901" cy="763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rgbClr val="19BBD5"/>
              </a:buClr>
              <a:buSzPts val="4000"/>
              <a:buFont typeface="Nixie One"/>
              <a:buNone/>
              <a:defRPr sz="3200">
                <a:solidFill>
                  <a:srgbClr val="19BBD5"/>
                </a:solidFill>
                <a:effectLst>
                  <a:glow rad="101600">
                    <a:schemeClr val="accent1">
                      <a:satMod val="175000"/>
                      <a:alpha val="15000"/>
                    </a:schemeClr>
                  </a:glow>
                </a:effectLst>
                <a:latin typeface="Nixie One"/>
                <a:ea typeface="Nixie One"/>
                <a:cs typeface="Nixie One"/>
                <a:sym typeface="Nixie One"/>
              </a:defRPr>
            </a:lvl1pPr>
            <a:lvl2pPr>
              <a:buClr>
                <a:srgbClr val="19BBD5"/>
              </a:buClr>
              <a:buSzPts val="4000"/>
              <a:buFont typeface="Nixie One"/>
              <a:buNone/>
              <a:defRPr sz="4000">
                <a:solidFill>
                  <a:srgbClr val="19BBD5"/>
                </a:solidFill>
                <a:latin typeface="Nixie One"/>
                <a:ea typeface="Nixie One"/>
                <a:cs typeface="Nixie One"/>
                <a:sym typeface="Nixie One"/>
              </a:defRPr>
            </a:lvl2pPr>
            <a:lvl3pPr>
              <a:buClr>
                <a:srgbClr val="19BBD5"/>
              </a:buClr>
              <a:buSzPts val="4000"/>
              <a:buFont typeface="Nixie One"/>
              <a:buNone/>
              <a:defRPr sz="4000">
                <a:solidFill>
                  <a:srgbClr val="19BBD5"/>
                </a:solidFill>
                <a:latin typeface="Nixie One"/>
                <a:ea typeface="Nixie One"/>
                <a:cs typeface="Nixie One"/>
                <a:sym typeface="Nixie One"/>
              </a:defRPr>
            </a:lvl3pPr>
            <a:lvl4pPr>
              <a:buClr>
                <a:srgbClr val="19BBD5"/>
              </a:buClr>
              <a:buSzPts val="4000"/>
              <a:buFont typeface="Nixie One"/>
              <a:buNone/>
              <a:defRPr sz="4000">
                <a:solidFill>
                  <a:srgbClr val="19BBD5"/>
                </a:solidFill>
                <a:latin typeface="Nixie One"/>
                <a:ea typeface="Nixie One"/>
                <a:cs typeface="Nixie One"/>
                <a:sym typeface="Nixie One"/>
              </a:defRPr>
            </a:lvl4pPr>
            <a:lvl5pPr>
              <a:buClr>
                <a:srgbClr val="19BBD5"/>
              </a:buClr>
              <a:buSzPts val="4000"/>
              <a:buFont typeface="Nixie One"/>
              <a:buNone/>
              <a:defRPr sz="4000">
                <a:solidFill>
                  <a:srgbClr val="19BBD5"/>
                </a:solidFill>
                <a:latin typeface="Nixie One"/>
                <a:ea typeface="Nixie One"/>
                <a:cs typeface="Nixie One"/>
                <a:sym typeface="Nixie One"/>
              </a:defRPr>
            </a:lvl5pPr>
            <a:lvl6pPr>
              <a:buClr>
                <a:srgbClr val="19BBD5"/>
              </a:buClr>
              <a:buSzPts val="4000"/>
              <a:buFont typeface="Nixie One"/>
              <a:buNone/>
              <a:defRPr sz="4000">
                <a:solidFill>
                  <a:srgbClr val="19BBD5"/>
                </a:solidFill>
                <a:latin typeface="Nixie One"/>
                <a:ea typeface="Nixie One"/>
                <a:cs typeface="Nixie One"/>
                <a:sym typeface="Nixie One"/>
              </a:defRPr>
            </a:lvl6pPr>
            <a:lvl7pPr>
              <a:buClr>
                <a:srgbClr val="19BBD5"/>
              </a:buClr>
              <a:buSzPts val="4000"/>
              <a:buFont typeface="Nixie One"/>
              <a:buNone/>
              <a:defRPr sz="4000">
                <a:solidFill>
                  <a:srgbClr val="19BBD5"/>
                </a:solidFill>
                <a:latin typeface="Nixie One"/>
                <a:ea typeface="Nixie One"/>
                <a:cs typeface="Nixie One"/>
                <a:sym typeface="Nixie One"/>
              </a:defRPr>
            </a:lvl7pPr>
            <a:lvl8pPr>
              <a:buClr>
                <a:srgbClr val="19BBD5"/>
              </a:buClr>
              <a:buSzPts val="4000"/>
              <a:buFont typeface="Nixie One"/>
              <a:buNone/>
              <a:defRPr sz="4000">
                <a:solidFill>
                  <a:srgbClr val="19BBD5"/>
                </a:solidFill>
                <a:latin typeface="Nixie One"/>
                <a:ea typeface="Nixie One"/>
                <a:cs typeface="Nixie One"/>
                <a:sym typeface="Nixie One"/>
              </a:defRPr>
            </a:lvl8pPr>
            <a:lvl9pPr>
              <a:buClr>
                <a:srgbClr val="19BBD5"/>
              </a:buClr>
              <a:buSzPts val="4000"/>
              <a:buFont typeface="Nixie One"/>
              <a:buNone/>
              <a:defRPr sz="4000">
                <a:solidFill>
                  <a:srgbClr val="19BBD5"/>
                </a:solidFill>
                <a:latin typeface="Nixie One"/>
                <a:ea typeface="Nixie One"/>
                <a:cs typeface="Nixie One"/>
                <a:sym typeface="Nixie One"/>
              </a:defRPr>
            </a:lvl9pPr>
          </a:lstStyle>
          <a:p>
            <a:pPr algn="just">
              <a:spcBef>
                <a:spcPts val="600"/>
              </a:spcBef>
              <a:spcAft>
                <a:spcPts val="600"/>
              </a:spcAft>
            </a:pPr>
            <a:r>
              <a:rPr lang="vi-VN" sz="1800"/>
              <a:t>Nếu điều kiện x2 &gt; 4 đúng thì các dữ liệu thuộc lớp 1, ngược lại các dữ liệu thuộc lớp 0. </a:t>
            </a:r>
            <a:r>
              <a:rPr lang="en-US" sz="1800"/>
              <a:t>.</a:t>
            </a:r>
          </a:p>
        </p:txBody>
      </p:sp>
      <p:pic>
        <p:nvPicPr>
          <p:cNvPr id="8194" name="Picture 2">
            <a:extLst>
              <a:ext uri="{FF2B5EF4-FFF2-40B4-BE49-F238E27FC236}">
                <a16:creationId xmlns:a16="http://schemas.microsoft.com/office/drawing/2014/main" id="{C72218EC-3BF8-4BF3-BD5B-6994DCEE9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2156460"/>
            <a:ext cx="6698984" cy="251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41457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415415" y="480060"/>
            <a:ext cx="3156585" cy="961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effectLst>
                  <a:glow rad="101600">
                    <a:schemeClr val="accent1">
                      <a:satMod val="175000"/>
                      <a:alpha val="15000"/>
                    </a:schemeClr>
                  </a:glow>
                </a:effectLst>
              </a:rPr>
              <a:t>Nội dung</a:t>
            </a:r>
            <a:endParaRPr sz="6000">
              <a:effectLst>
                <a:glow rad="101600">
                  <a:schemeClr val="accent1">
                    <a:satMod val="175000"/>
                    <a:alpha val="15000"/>
                  </a:schemeClr>
                </a:glow>
              </a:effectLst>
            </a:endParaRPr>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7" name="Google Shape;379;p17">
            <a:extLst>
              <a:ext uri="{FF2B5EF4-FFF2-40B4-BE49-F238E27FC236}">
                <a16:creationId xmlns:a16="http://schemas.microsoft.com/office/drawing/2014/main" id="{ACB4ADFD-B08B-45EB-9F70-8EAB90125A12}"/>
              </a:ext>
            </a:extLst>
          </p:cNvPr>
          <p:cNvSpPr/>
          <p:nvPr/>
        </p:nvSpPr>
        <p:spPr>
          <a:xfrm rot="-5400000">
            <a:off x="628209" y="1594577"/>
            <a:ext cx="852702" cy="984603"/>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 name="Google Shape;361;p14">
            <a:extLst>
              <a:ext uri="{FF2B5EF4-FFF2-40B4-BE49-F238E27FC236}">
                <a16:creationId xmlns:a16="http://schemas.microsoft.com/office/drawing/2014/main" id="{8D672B2D-85CB-433E-B2D5-950B03D764CB}"/>
              </a:ext>
            </a:extLst>
          </p:cNvPr>
          <p:cNvSpPr txBox="1"/>
          <p:nvPr/>
        </p:nvSpPr>
        <p:spPr>
          <a:xfrm>
            <a:off x="562257" y="1646657"/>
            <a:ext cx="994773" cy="852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
        <p:nvSpPr>
          <p:cNvPr id="8" name="Google Shape;379;p17">
            <a:extLst>
              <a:ext uri="{FF2B5EF4-FFF2-40B4-BE49-F238E27FC236}">
                <a16:creationId xmlns:a16="http://schemas.microsoft.com/office/drawing/2014/main" id="{8E400CF8-5A9B-4EE0-9AD2-CF5474C8D2FB}"/>
              </a:ext>
            </a:extLst>
          </p:cNvPr>
          <p:cNvSpPr/>
          <p:nvPr/>
        </p:nvSpPr>
        <p:spPr>
          <a:xfrm rot="-5400000">
            <a:off x="616136" y="2652388"/>
            <a:ext cx="852702" cy="984603"/>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 name="Google Shape;361;p14">
            <a:extLst>
              <a:ext uri="{FF2B5EF4-FFF2-40B4-BE49-F238E27FC236}">
                <a16:creationId xmlns:a16="http://schemas.microsoft.com/office/drawing/2014/main" id="{A13F6B65-4795-40B1-BC43-B94DC33FE935}"/>
              </a:ext>
            </a:extLst>
          </p:cNvPr>
          <p:cNvSpPr txBox="1"/>
          <p:nvPr/>
        </p:nvSpPr>
        <p:spPr>
          <a:xfrm>
            <a:off x="550184" y="2704468"/>
            <a:ext cx="994773" cy="852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2</a:t>
            </a:r>
            <a:endParaRPr b="1">
              <a:solidFill>
                <a:srgbClr val="FFFFFF"/>
              </a:solidFill>
            </a:endParaRPr>
          </a:p>
        </p:txBody>
      </p:sp>
      <p:sp>
        <p:nvSpPr>
          <p:cNvPr id="10" name="Google Shape;379;p17">
            <a:extLst>
              <a:ext uri="{FF2B5EF4-FFF2-40B4-BE49-F238E27FC236}">
                <a16:creationId xmlns:a16="http://schemas.microsoft.com/office/drawing/2014/main" id="{CF88353E-19E9-48CA-A2D0-A1C51FF09DB5}"/>
              </a:ext>
            </a:extLst>
          </p:cNvPr>
          <p:cNvSpPr/>
          <p:nvPr/>
        </p:nvSpPr>
        <p:spPr>
          <a:xfrm rot="-5400000">
            <a:off x="628209" y="3707127"/>
            <a:ext cx="852702" cy="984603"/>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361;p14">
            <a:extLst>
              <a:ext uri="{FF2B5EF4-FFF2-40B4-BE49-F238E27FC236}">
                <a16:creationId xmlns:a16="http://schemas.microsoft.com/office/drawing/2014/main" id="{29306083-9488-4359-B8AE-8C12F2183FEA}"/>
              </a:ext>
            </a:extLst>
          </p:cNvPr>
          <p:cNvSpPr txBox="1"/>
          <p:nvPr/>
        </p:nvSpPr>
        <p:spPr>
          <a:xfrm>
            <a:off x="562257" y="3759207"/>
            <a:ext cx="994773" cy="852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3</a:t>
            </a:r>
            <a:endParaRPr b="1">
              <a:solidFill>
                <a:srgbClr val="FFFFFF"/>
              </a:solidFill>
            </a:endParaRPr>
          </a:p>
        </p:txBody>
      </p:sp>
      <p:sp>
        <p:nvSpPr>
          <p:cNvPr id="12" name="Google Shape;351;p13">
            <a:extLst>
              <a:ext uri="{FF2B5EF4-FFF2-40B4-BE49-F238E27FC236}">
                <a16:creationId xmlns:a16="http://schemas.microsoft.com/office/drawing/2014/main" id="{8901C583-13A0-490C-AE63-9A8C848CA5F7}"/>
              </a:ext>
            </a:extLst>
          </p:cNvPr>
          <p:cNvSpPr txBox="1">
            <a:spLocks/>
          </p:cNvSpPr>
          <p:nvPr/>
        </p:nvSpPr>
        <p:spPr>
          <a:xfrm>
            <a:off x="1557030" y="1624919"/>
            <a:ext cx="4558665" cy="617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Giới thiệu về cây quyết định</a:t>
            </a:r>
          </a:p>
        </p:txBody>
      </p:sp>
      <p:sp>
        <p:nvSpPr>
          <p:cNvPr id="13" name="Google Shape;351;p13">
            <a:extLst>
              <a:ext uri="{FF2B5EF4-FFF2-40B4-BE49-F238E27FC236}">
                <a16:creationId xmlns:a16="http://schemas.microsoft.com/office/drawing/2014/main" id="{E81DE509-B5B7-4C2E-9C81-80B7852FFB24}"/>
              </a:ext>
            </a:extLst>
          </p:cNvPr>
          <p:cNvSpPr txBox="1">
            <a:spLocks/>
          </p:cNvSpPr>
          <p:nvPr/>
        </p:nvSpPr>
        <p:spPr>
          <a:xfrm>
            <a:off x="1644015" y="2147101"/>
            <a:ext cx="5038725" cy="3661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1600">
                <a:effectLst>
                  <a:glow rad="101600">
                    <a:schemeClr val="accent1">
                      <a:satMod val="175000"/>
                      <a:alpha val="15000"/>
                    </a:schemeClr>
                  </a:glow>
                </a:effectLst>
              </a:rPr>
              <a:t>Đặt vấn đề, nêu ý tưởng, mục đích bài toán</a:t>
            </a:r>
          </a:p>
        </p:txBody>
      </p:sp>
      <p:sp>
        <p:nvSpPr>
          <p:cNvPr id="14" name="Google Shape;351;p13">
            <a:extLst>
              <a:ext uri="{FF2B5EF4-FFF2-40B4-BE49-F238E27FC236}">
                <a16:creationId xmlns:a16="http://schemas.microsoft.com/office/drawing/2014/main" id="{7CB599B3-33C9-4B91-803A-9569A14B82A0}"/>
              </a:ext>
            </a:extLst>
          </p:cNvPr>
          <p:cNvSpPr txBox="1">
            <a:spLocks/>
          </p:cNvSpPr>
          <p:nvPr/>
        </p:nvSpPr>
        <p:spPr>
          <a:xfrm>
            <a:off x="1544957" y="2692063"/>
            <a:ext cx="5967101" cy="617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Thuật toán ID3 xây dựng cây quyết định</a:t>
            </a:r>
          </a:p>
        </p:txBody>
      </p:sp>
      <p:sp>
        <p:nvSpPr>
          <p:cNvPr id="15" name="Google Shape;351;p13">
            <a:extLst>
              <a:ext uri="{FF2B5EF4-FFF2-40B4-BE49-F238E27FC236}">
                <a16:creationId xmlns:a16="http://schemas.microsoft.com/office/drawing/2014/main" id="{BC73AB1F-782E-4106-BE94-06E17CCD2797}"/>
              </a:ext>
            </a:extLst>
          </p:cNvPr>
          <p:cNvSpPr txBox="1">
            <a:spLocks/>
          </p:cNvSpPr>
          <p:nvPr/>
        </p:nvSpPr>
        <p:spPr>
          <a:xfrm>
            <a:off x="1631942" y="3214245"/>
            <a:ext cx="4387858" cy="3661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1600">
                <a:effectLst>
                  <a:glow rad="101600">
                    <a:schemeClr val="accent1">
                      <a:satMod val="175000"/>
                      <a:alpha val="15000"/>
                    </a:schemeClr>
                  </a:glow>
                </a:effectLst>
              </a:rPr>
              <a:t>Entropy, Information gain</a:t>
            </a:r>
          </a:p>
        </p:txBody>
      </p:sp>
      <p:sp>
        <p:nvSpPr>
          <p:cNvPr id="16" name="Google Shape;351;p13">
            <a:extLst>
              <a:ext uri="{FF2B5EF4-FFF2-40B4-BE49-F238E27FC236}">
                <a16:creationId xmlns:a16="http://schemas.microsoft.com/office/drawing/2014/main" id="{0B188F4E-46F2-4A53-897F-55AFF37DE283}"/>
              </a:ext>
            </a:extLst>
          </p:cNvPr>
          <p:cNvSpPr txBox="1">
            <a:spLocks/>
          </p:cNvSpPr>
          <p:nvPr/>
        </p:nvSpPr>
        <p:spPr>
          <a:xfrm>
            <a:off x="1534789" y="3698486"/>
            <a:ext cx="4736471" cy="617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Các thuật toán xây dựng </a:t>
            </a:r>
          </a:p>
        </p:txBody>
      </p:sp>
      <p:sp>
        <p:nvSpPr>
          <p:cNvPr id="17" name="Google Shape;351;p13">
            <a:extLst>
              <a:ext uri="{FF2B5EF4-FFF2-40B4-BE49-F238E27FC236}">
                <a16:creationId xmlns:a16="http://schemas.microsoft.com/office/drawing/2014/main" id="{FE2476F9-57BF-4EAF-9023-1444C7C8E749}"/>
              </a:ext>
            </a:extLst>
          </p:cNvPr>
          <p:cNvSpPr txBox="1">
            <a:spLocks/>
          </p:cNvSpPr>
          <p:nvPr/>
        </p:nvSpPr>
        <p:spPr>
          <a:xfrm>
            <a:off x="1621774" y="4220668"/>
            <a:ext cx="5220986" cy="3661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1600">
                <a:effectLst>
                  <a:glow rad="101600">
                    <a:schemeClr val="accent1">
                      <a:satMod val="175000"/>
                      <a:alpha val="15000"/>
                    </a:schemeClr>
                  </a:glow>
                </a:effectLst>
              </a:rPr>
              <a:t>Giới thiệu : C4.5, CART, CHAID, MARS</a:t>
            </a:r>
          </a:p>
        </p:txBody>
      </p:sp>
      <p:grpSp>
        <p:nvGrpSpPr>
          <p:cNvPr id="18" name="Google Shape;1479;p48">
            <a:extLst>
              <a:ext uri="{FF2B5EF4-FFF2-40B4-BE49-F238E27FC236}">
                <a16:creationId xmlns:a16="http://schemas.microsoft.com/office/drawing/2014/main" id="{394B03C1-B67F-469F-9A9D-9482F8CE910C}"/>
              </a:ext>
            </a:extLst>
          </p:cNvPr>
          <p:cNvGrpSpPr/>
          <p:nvPr/>
        </p:nvGrpSpPr>
        <p:grpSpPr>
          <a:xfrm>
            <a:off x="631842" y="432173"/>
            <a:ext cx="445578" cy="445773"/>
            <a:chOff x="557511" y="3214925"/>
            <a:chExt cx="719836" cy="720150"/>
          </a:xfrm>
        </p:grpSpPr>
        <p:sp>
          <p:nvSpPr>
            <p:cNvPr id="19" name="Google Shape;1480;p48">
              <a:extLst>
                <a:ext uri="{FF2B5EF4-FFF2-40B4-BE49-F238E27FC236}">
                  <a16:creationId xmlns:a16="http://schemas.microsoft.com/office/drawing/2014/main" id="{771D1EE7-E65A-4651-B9E9-A845A6E716B7}"/>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481;p48">
              <a:extLst>
                <a:ext uri="{FF2B5EF4-FFF2-40B4-BE49-F238E27FC236}">
                  <a16:creationId xmlns:a16="http://schemas.microsoft.com/office/drawing/2014/main" id="{0868E1C8-31F4-4C9F-ABDC-B0EB863684CB}"/>
                </a:ext>
              </a:extLst>
            </p:cNvPr>
            <p:cNvSpPr/>
            <p:nvPr/>
          </p:nvSpPr>
          <p:spPr>
            <a:xfrm>
              <a:off x="929645"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482;p48">
              <a:extLst>
                <a:ext uri="{FF2B5EF4-FFF2-40B4-BE49-F238E27FC236}">
                  <a16:creationId xmlns:a16="http://schemas.microsoft.com/office/drawing/2014/main" id="{2B2A10C4-85DF-45B6-A7A3-C8C3070DCAF8}"/>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483;p48">
              <a:extLst>
                <a:ext uri="{FF2B5EF4-FFF2-40B4-BE49-F238E27FC236}">
                  <a16:creationId xmlns:a16="http://schemas.microsoft.com/office/drawing/2014/main" id="{69FEAC9D-FE61-4669-961F-02673D16E601}"/>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9127267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r>
              <a:rPr lang="en-US" sz="3600">
                <a:effectLst>
                  <a:glow rad="101600">
                    <a:schemeClr val="accent1">
                      <a:satMod val="175000"/>
                      <a:alpha val="15000"/>
                    </a:schemeClr>
                  </a:glow>
                </a:effectLst>
              </a:rPr>
              <a:t>Thuật toán ID3 xây dựng cây quyết định</a:t>
            </a:r>
          </a:p>
        </p:txBody>
      </p:sp>
      <p:sp>
        <p:nvSpPr>
          <p:cNvPr id="616" name="Google Shape;616;p37"/>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r>
              <a:rPr lang="en-US" sz="1400">
                <a:effectLst>
                  <a:glow rad="101600">
                    <a:schemeClr val="accent1">
                      <a:satMod val="175000"/>
                      <a:alpha val="15000"/>
                    </a:schemeClr>
                  </a:glow>
                </a:effectLst>
              </a:rPr>
              <a:t>Entropy, Information gain</a:t>
            </a:r>
          </a:p>
        </p:txBody>
      </p:sp>
      <p:sp>
        <p:nvSpPr>
          <p:cNvPr id="5" name="Google Shape;379;p17">
            <a:extLst>
              <a:ext uri="{FF2B5EF4-FFF2-40B4-BE49-F238E27FC236}">
                <a16:creationId xmlns:a16="http://schemas.microsoft.com/office/drawing/2014/main" id="{C41AC8A9-3670-489C-B3AB-0F15EE9C8C86}"/>
              </a:ext>
            </a:extLst>
          </p:cNvPr>
          <p:cNvSpPr/>
          <p:nvPr/>
        </p:nvSpPr>
        <p:spPr>
          <a:xfrm rot="-5400000">
            <a:off x="567740" y="1553001"/>
            <a:ext cx="1771799" cy="2045871"/>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2</a:t>
            </a:r>
            <a:endParaRPr b="1">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22"/>
          <p:cNvSpPr txBox="1">
            <a:spLocks noGrp="1"/>
          </p:cNvSpPr>
          <p:nvPr>
            <p:ph type="title" idx="4294967295"/>
          </p:nvPr>
        </p:nvSpPr>
        <p:spPr>
          <a:xfrm>
            <a:off x="2119626" y="213360"/>
            <a:ext cx="6885520" cy="6400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a:effectLst>
                  <a:glow rad="101600">
                    <a:schemeClr val="accent1">
                      <a:satMod val="175000"/>
                      <a:alpha val="15000"/>
                    </a:schemeClr>
                  </a:glow>
                </a:effectLst>
              </a:rPr>
              <a:t>Thuật toán ID3</a:t>
            </a:r>
            <a:endParaRPr sz="3200">
              <a:effectLst>
                <a:glow rad="101600">
                  <a:schemeClr val="accent1">
                    <a:satMod val="175000"/>
                    <a:alpha val="15000"/>
                  </a:schemeClr>
                </a:glow>
              </a:effectLst>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10" name="TextBox 9">
            <a:extLst>
              <a:ext uri="{FF2B5EF4-FFF2-40B4-BE49-F238E27FC236}">
                <a16:creationId xmlns:a16="http://schemas.microsoft.com/office/drawing/2014/main" id="{383484F8-DD8B-435A-BFC5-3F7523C5C659}"/>
              </a:ext>
            </a:extLst>
          </p:cNvPr>
          <p:cNvSpPr txBox="1"/>
          <p:nvPr/>
        </p:nvSpPr>
        <p:spPr>
          <a:xfrm>
            <a:off x="562256" y="1879729"/>
            <a:ext cx="7735923" cy="2185214"/>
          </a:xfrm>
          <a:prstGeom prst="rect">
            <a:avLst/>
          </a:prstGeom>
          <a:noFill/>
        </p:spPr>
        <p:txBody>
          <a:bodyPr wrap="square">
            <a:spAutoFit/>
          </a:bodyPr>
          <a:lstStyle/>
          <a:p>
            <a:pPr marL="342900" lvl="0" indent="-342900" algn="just">
              <a:spcBef>
                <a:spcPts val="600"/>
              </a:spcBef>
              <a:spcAft>
                <a:spcPts val="600"/>
              </a:spcAft>
              <a:buClr>
                <a:schemeClr val="tx1"/>
              </a:buClr>
              <a:buFont typeface="+mj-lt"/>
              <a:buAutoNum type="arabicPeriod"/>
              <a:tabLst>
                <a:tab pos="457200" algn="l"/>
              </a:tabLst>
            </a:pPr>
            <a:r>
              <a:rPr lang="en-US" sz="1600">
                <a:solidFill>
                  <a:schemeClr val="tx1"/>
                </a:solidFill>
                <a:latin typeface="Nixie One"/>
              </a:rPr>
              <a:t>Chọn thuộc tính quan trọng nhất để phân loại các đối tượng.</a:t>
            </a:r>
          </a:p>
          <a:p>
            <a:pPr marL="342900" lvl="0" indent="-342900" algn="just">
              <a:spcBef>
                <a:spcPts val="600"/>
              </a:spcBef>
              <a:spcAft>
                <a:spcPts val="600"/>
              </a:spcAft>
              <a:buClr>
                <a:schemeClr val="tx1"/>
              </a:buClr>
              <a:buFont typeface="+mj-lt"/>
              <a:buAutoNum type="arabicPeriod"/>
              <a:tabLst>
                <a:tab pos="457200" algn="l"/>
              </a:tabLst>
            </a:pPr>
            <a:r>
              <a:rPr lang="en-US" sz="1600">
                <a:solidFill>
                  <a:schemeClr val="tx1"/>
                </a:solidFill>
                <a:latin typeface="Nixie One"/>
              </a:rPr>
              <a:t>Xây dựng một nút trong cây quyết định với thuộc tính đã chọn.</a:t>
            </a:r>
          </a:p>
          <a:p>
            <a:pPr marL="342900" lvl="0" indent="-342900" algn="just">
              <a:spcBef>
                <a:spcPts val="600"/>
              </a:spcBef>
              <a:spcAft>
                <a:spcPts val="600"/>
              </a:spcAft>
              <a:buClr>
                <a:schemeClr val="tx1"/>
              </a:buClr>
              <a:buFont typeface="+mj-lt"/>
              <a:buAutoNum type="arabicPeriod"/>
              <a:tabLst>
                <a:tab pos="457200" algn="l"/>
              </a:tabLst>
            </a:pPr>
            <a:r>
              <a:rPr lang="en-US" sz="1600">
                <a:solidFill>
                  <a:schemeClr val="tx1"/>
                </a:solidFill>
                <a:latin typeface="Nixie One"/>
              </a:rPr>
              <a:t>Chia các đối tượng thành các nhóm con dựa trên giá trị của thuộc tính đã chọn.</a:t>
            </a:r>
          </a:p>
          <a:p>
            <a:pPr marL="342900" lvl="0" indent="-342900" algn="just">
              <a:spcBef>
                <a:spcPts val="600"/>
              </a:spcBef>
              <a:spcAft>
                <a:spcPts val="600"/>
              </a:spcAft>
              <a:buClr>
                <a:schemeClr val="tx1"/>
              </a:buClr>
              <a:buFont typeface="+mj-lt"/>
              <a:buAutoNum type="arabicPeriod"/>
              <a:tabLst>
                <a:tab pos="457200" algn="l"/>
              </a:tabLst>
            </a:pPr>
            <a:r>
              <a:rPr lang="en-US" sz="1600">
                <a:solidFill>
                  <a:schemeClr val="tx1"/>
                </a:solidFill>
                <a:latin typeface="Nixie One"/>
              </a:rPr>
              <a:t>Lặp lại các bước trên cho từng nhóm con.</a:t>
            </a:r>
          </a:p>
          <a:p>
            <a:pPr marL="342900" lvl="0" indent="-342900" algn="just">
              <a:spcBef>
                <a:spcPts val="600"/>
              </a:spcBef>
              <a:spcAft>
                <a:spcPts val="600"/>
              </a:spcAft>
              <a:buClr>
                <a:schemeClr val="tx1"/>
              </a:buClr>
              <a:buFont typeface="+mj-lt"/>
              <a:buAutoNum type="arabicPeriod"/>
              <a:tabLst>
                <a:tab pos="457200" algn="l"/>
              </a:tabLst>
            </a:pPr>
            <a:r>
              <a:rPr lang="en-US" sz="1600">
                <a:solidFill>
                  <a:schemeClr val="tx1"/>
                </a:solidFill>
                <a:latin typeface="Nixie One"/>
              </a:rPr>
              <a:t>Dừng lại khi tất cả các đối tượng đã được phân loại hoặc không còn thuộc tính nào có thể được sử dụng để phân loại.</a:t>
            </a:r>
          </a:p>
        </p:txBody>
      </p:sp>
      <p:sp>
        <p:nvSpPr>
          <p:cNvPr id="12" name="TextBox 11">
            <a:extLst>
              <a:ext uri="{FF2B5EF4-FFF2-40B4-BE49-F238E27FC236}">
                <a16:creationId xmlns:a16="http://schemas.microsoft.com/office/drawing/2014/main" id="{73E4A436-8884-4B90-B7FA-A54F827F6598}"/>
              </a:ext>
            </a:extLst>
          </p:cNvPr>
          <p:cNvSpPr txBox="1"/>
          <p:nvPr/>
        </p:nvSpPr>
        <p:spPr>
          <a:xfrm>
            <a:off x="1482090" y="1001613"/>
            <a:ext cx="7120890" cy="584775"/>
          </a:xfrm>
          <a:prstGeom prst="rect">
            <a:avLst/>
          </a:prstGeom>
          <a:noFill/>
        </p:spPr>
        <p:txBody>
          <a:bodyPr wrap="square">
            <a:spAutoFit/>
          </a:bodyPr>
          <a:lstStyle/>
          <a:p>
            <a:pPr algn="just"/>
            <a:r>
              <a:rPr lang="en-US" sz="1600">
                <a:solidFill>
                  <a:schemeClr val="tx1"/>
                </a:solidFill>
                <a:latin typeface="Nixie One"/>
              </a:rPr>
              <a:t>Chọn thuộc tính quan trọng nhất trong việc phân loại các đối tượng và sử dụng thuộc tính này để xây dựng một cây quyết định</a:t>
            </a:r>
          </a:p>
        </p:txBody>
      </p:sp>
    </p:spTree>
    <p:extLst>
      <p:ext uri="{BB962C8B-B14F-4D97-AF65-F5344CB8AC3E}">
        <p14:creationId xmlns:p14="http://schemas.microsoft.com/office/powerpoint/2010/main" val="111032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2476113" y="181864"/>
            <a:ext cx="6764529"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effectLst>
                  <a:glow rad="101600">
                    <a:schemeClr val="accent1">
                      <a:satMod val="175000"/>
                      <a:alpha val="15000"/>
                    </a:schemeClr>
                  </a:glow>
                </a:effectLst>
              </a:rPr>
              <a:t>Bảng dữ liệu gốc</a:t>
            </a:r>
            <a:endParaRPr sz="3200">
              <a:effectLst>
                <a:glow rad="101600">
                  <a:schemeClr val="accent1">
                    <a:satMod val="175000"/>
                    <a:alpha val="15000"/>
                  </a:schemeClr>
                </a:glow>
              </a:effectLst>
            </a:endParaRPr>
          </a:p>
        </p:txBody>
      </p:sp>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graphicFrame>
        <p:nvGraphicFramePr>
          <p:cNvPr id="3" name="Table 3">
            <a:extLst>
              <a:ext uri="{FF2B5EF4-FFF2-40B4-BE49-F238E27FC236}">
                <a16:creationId xmlns:a16="http://schemas.microsoft.com/office/drawing/2014/main" id="{01FEF0D8-480E-4CCD-966F-DA8F5D163D06}"/>
              </a:ext>
            </a:extLst>
          </p:cNvPr>
          <p:cNvGraphicFramePr>
            <a:graphicFrameLocks noGrp="1"/>
          </p:cNvGraphicFramePr>
          <p:nvPr/>
        </p:nvGraphicFramePr>
        <p:xfrm>
          <a:off x="1739032" y="924261"/>
          <a:ext cx="5493836" cy="3861264"/>
        </p:xfrm>
        <a:graphic>
          <a:graphicData uri="http://schemas.openxmlformats.org/drawingml/2006/table">
            <a:tbl>
              <a:tblPr firstRow="1" bandRow="1">
                <a:tableStyleId>{DA45F09D-0C3F-4549-A737-6A49AB54CD03}</a:tableStyleId>
              </a:tblPr>
              <a:tblGrid>
                <a:gridCol w="1373459">
                  <a:extLst>
                    <a:ext uri="{9D8B030D-6E8A-4147-A177-3AD203B41FA5}">
                      <a16:colId xmlns:a16="http://schemas.microsoft.com/office/drawing/2014/main" val="3361394479"/>
                    </a:ext>
                  </a:extLst>
                </a:gridCol>
                <a:gridCol w="1373459">
                  <a:extLst>
                    <a:ext uri="{9D8B030D-6E8A-4147-A177-3AD203B41FA5}">
                      <a16:colId xmlns:a16="http://schemas.microsoft.com/office/drawing/2014/main" val="3384438740"/>
                    </a:ext>
                  </a:extLst>
                </a:gridCol>
                <a:gridCol w="1373459">
                  <a:extLst>
                    <a:ext uri="{9D8B030D-6E8A-4147-A177-3AD203B41FA5}">
                      <a16:colId xmlns:a16="http://schemas.microsoft.com/office/drawing/2014/main" val="3076635681"/>
                    </a:ext>
                  </a:extLst>
                </a:gridCol>
                <a:gridCol w="1373459">
                  <a:extLst>
                    <a:ext uri="{9D8B030D-6E8A-4147-A177-3AD203B41FA5}">
                      <a16:colId xmlns:a16="http://schemas.microsoft.com/office/drawing/2014/main" val="3392829521"/>
                    </a:ext>
                  </a:extLst>
                </a:gridCol>
              </a:tblGrid>
              <a:tr h="351024">
                <a:tc>
                  <a:txBody>
                    <a:bodyPr/>
                    <a:lstStyle/>
                    <a:p>
                      <a:r>
                        <a:rPr lang="en-US">
                          <a:solidFill>
                            <a:schemeClr val="tx1"/>
                          </a:solidFill>
                        </a:rPr>
                        <a:t>STT</a:t>
                      </a:r>
                    </a:p>
                  </a:txBody>
                  <a:tcPr/>
                </a:tc>
                <a:tc>
                  <a:txBody>
                    <a:bodyPr/>
                    <a:lstStyle/>
                    <a:p>
                      <a:r>
                        <a:rPr lang="en-US">
                          <a:solidFill>
                            <a:schemeClr val="tx1"/>
                          </a:solidFill>
                        </a:rPr>
                        <a:t>Độ tuổi</a:t>
                      </a:r>
                    </a:p>
                  </a:txBody>
                  <a:tcPr/>
                </a:tc>
                <a:tc>
                  <a:txBody>
                    <a:bodyPr/>
                    <a:lstStyle/>
                    <a:p>
                      <a:r>
                        <a:rPr lang="en-US">
                          <a:solidFill>
                            <a:schemeClr val="tx1"/>
                          </a:solidFill>
                        </a:rPr>
                        <a:t>Số tiền chi trả</a:t>
                      </a:r>
                    </a:p>
                  </a:txBody>
                  <a:tcPr/>
                </a:tc>
                <a:tc>
                  <a:txBody>
                    <a:bodyPr/>
                    <a:lstStyle/>
                    <a:p>
                      <a:r>
                        <a:rPr lang="en-US">
                          <a:solidFill>
                            <a:schemeClr val="tx1"/>
                          </a:solidFill>
                        </a:rPr>
                        <a:t>Thích ăn kem</a:t>
                      </a:r>
                    </a:p>
                  </a:txBody>
                  <a:tcPr/>
                </a:tc>
                <a:extLst>
                  <a:ext uri="{0D108BD9-81ED-4DB2-BD59-A6C34878D82A}">
                    <a16:rowId xmlns:a16="http://schemas.microsoft.com/office/drawing/2014/main" val="2372748467"/>
                  </a:ext>
                </a:extLst>
              </a:tr>
              <a:tr h="351024">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18</a:t>
                      </a:r>
                    </a:p>
                  </a:txBody>
                  <a:tcPr anchor="ctr"/>
                </a:tc>
                <a:tc>
                  <a:txBody>
                    <a:bodyPr/>
                    <a:lstStyle/>
                    <a:p>
                      <a:pPr fontAlgn="base"/>
                      <a:r>
                        <a:rPr lang="en-US">
                          <a:solidFill>
                            <a:schemeClr val="tx1"/>
                          </a:solidFill>
                          <a:effectLst/>
                        </a:rPr>
                        <a:t>100,000</a:t>
                      </a:r>
                    </a:p>
                  </a:txBody>
                  <a:tcPr anchor="ctr"/>
                </a:tc>
                <a:tc>
                  <a:txBody>
                    <a:bodyPr/>
                    <a:lstStyle/>
                    <a:p>
                      <a:pPr fontAlgn="base"/>
                      <a:r>
                        <a:rPr lang="en-US">
                          <a:solidFill>
                            <a:schemeClr val="tx1"/>
                          </a:solidFill>
                          <a:effectLst/>
                        </a:rPr>
                        <a:t>Không</a:t>
                      </a:r>
                    </a:p>
                  </a:txBody>
                  <a:tcPr anchor="ctr"/>
                </a:tc>
                <a:extLst>
                  <a:ext uri="{0D108BD9-81ED-4DB2-BD59-A6C34878D82A}">
                    <a16:rowId xmlns:a16="http://schemas.microsoft.com/office/drawing/2014/main" val="558439985"/>
                  </a:ext>
                </a:extLst>
              </a:tr>
              <a:tr h="351024">
                <a:tc>
                  <a:txBody>
                    <a:bodyPr/>
                    <a:lstStyle/>
                    <a:p>
                      <a:pPr fontAlgn="base"/>
                      <a:r>
                        <a:rPr lang="en-US">
                          <a:solidFill>
                            <a:schemeClr val="tx1"/>
                          </a:solidFill>
                          <a:effectLst/>
                        </a:rPr>
                        <a:t>2</a:t>
                      </a:r>
                    </a:p>
                  </a:txBody>
                  <a:tcPr anchor="ctr"/>
                </a:tc>
                <a:tc>
                  <a:txBody>
                    <a:bodyPr/>
                    <a:lstStyle/>
                    <a:p>
                      <a:pPr fontAlgn="base"/>
                      <a:r>
                        <a:rPr lang="en-US">
                          <a:solidFill>
                            <a:schemeClr val="tx1"/>
                          </a:solidFill>
                          <a:effectLst/>
                        </a:rPr>
                        <a:t>20</a:t>
                      </a:r>
                    </a:p>
                  </a:txBody>
                  <a:tcPr anchor="ctr"/>
                </a:tc>
                <a:tc>
                  <a:txBody>
                    <a:bodyPr/>
                    <a:lstStyle/>
                    <a:p>
                      <a:pPr fontAlgn="base"/>
                      <a:r>
                        <a:rPr lang="en-US">
                          <a:solidFill>
                            <a:schemeClr val="tx1"/>
                          </a:solidFill>
                          <a:effectLst/>
                        </a:rPr>
                        <a:t>70,000</a:t>
                      </a:r>
                    </a:p>
                  </a:txBody>
                  <a:tcPr anchor="ctr"/>
                </a:tc>
                <a:tc>
                  <a:txBody>
                    <a:bodyPr/>
                    <a:lstStyle/>
                    <a:p>
                      <a:pPr fontAlgn="base"/>
                      <a:r>
                        <a:rPr lang="en-US">
                          <a:solidFill>
                            <a:schemeClr val="tx1"/>
                          </a:solidFill>
                          <a:effectLst/>
                        </a:rPr>
                        <a:t>Không</a:t>
                      </a:r>
                    </a:p>
                  </a:txBody>
                  <a:tcPr anchor="ctr"/>
                </a:tc>
                <a:extLst>
                  <a:ext uri="{0D108BD9-81ED-4DB2-BD59-A6C34878D82A}">
                    <a16:rowId xmlns:a16="http://schemas.microsoft.com/office/drawing/2014/main" val="2598207523"/>
                  </a:ext>
                </a:extLst>
              </a:tr>
              <a:tr h="351024">
                <a:tc>
                  <a:txBody>
                    <a:bodyPr/>
                    <a:lstStyle/>
                    <a:p>
                      <a:pPr fontAlgn="base"/>
                      <a:r>
                        <a:rPr lang="en-US">
                          <a:solidFill>
                            <a:schemeClr val="tx1"/>
                          </a:solidFill>
                          <a:effectLst/>
                        </a:rPr>
                        <a:t>3</a:t>
                      </a:r>
                    </a:p>
                  </a:txBody>
                  <a:tcPr anchor="ctr"/>
                </a:tc>
                <a:tc>
                  <a:txBody>
                    <a:bodyPr/>
                    <a:lstStyle/>
                    <a:p>
                      <a:pPr fontAlgn="base"/>
                      <a:r>
                        <a:rPr lang="en-US">
                          <a:solidFill>
                            <a:schemeClr val="tx1"/>
                          </a:solidFill>
                          <a:effectLst/>
                        </a:rPr>
                        <a:t>22</a:t>
                      </a:r>
                    </a:p>
                  </a:txBody>
                  <a:tcPr anchor="ctr"/>
                </a:tc>
                <a:tc>
                  <a:txBody>
                    <a:bodyPr/>
                    <a:lstStyle/>
                    <a:p>
                      <a:pPr fontAlgn="base"/>
                      <a:r>
                        <a:rPr lang="en-US">
                          <a:solidFill>
                            <a:schemeClr val="tx1"/>
                          </a:solidFill>
                          <a:effectLst/>
                        </a:rPr>
                        <a:t>120,000</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2333885518"/>
                  </a:ext>
                </a:extLst>
              </a:tr>
              <a:tr h="351024">
                <a:tc>
                  <a:txBody>
                    <a:bodyPr/>
                    <a:lstStyle/>
                    <a:p>
                      <a:pPr fontAlgn="base"/>
                      <a:r>
                        <a:rPr lang="en-US">
                          <a:solidFill>
                            <a:schemeClr val="tx1"/>
                          </a:solidFill>
                          <a:effectLst/>
                        </a:rPr>
                        <a:t>4</a:t>
                      </a:r>
                    </a:p>
                  </a:txBody>
                  <a:tcPr anchor="ctr"/>
                </a:tc>
                <a:tc>
                  <a:txBody>
                    <a:bodyPr/>
                    <a:lstStyle/>
                    <a:p>
                      <a:pPr fontAlgn="base"/>
                      <a:r>
                        <a:rPr lang="en-US">
                          <a:solidFill>
                            <a:schemeClr val="tx1"/>
                          </a:solidFill>
                          <a:effectLst/>
                        </a:rPr>
                        <a:t>25</a:t>
                      </a:r>
                    </a:p>
                  </a:txBody>
                  <a:tcPr anchor="ctr"/>
                </a:tc>
                <a:tc>
                  <a:txBody>
                    <a:bodyPr/>
                    <a:lstStyle/>
                    <a:p>
                      <a:pPr fontAlgn="base"/>
                      <a:r>
                        <a:rPr lang="en-US">
                          <a:solidFill>
                            <a:schemeClr val="tx1"/>
                          </a:solidFill>
                          <a:effectLst/>
                        </a:rPr>
                        <a:t>90,000</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1980809807"/>
                  </a:ext>
                </a:extLst>
              </a:tr>
              <a:tr h="351024">
                <a:tc>
                  <a:txBody>
                    <a:bodyPr/>
                    <a:lstStyle/>
                    <a:p>
                      <a:pPr fontAlgn="base"/>
                      <a:r>
                        <a:rPr lang="en-US">
                          <a:solidFill>
                            <a:schemeClr val="tx1"/>
                          </a:solidFill>
                          <a:effectLst/>
                        </a:rPr>
                        <a:t>5</a:t>
                      </a:r>
                    </a:p>
                  </a:txBody>
                  <a:tcPr anchor="ctr"/>
                </a:tc>
                <a:tc>
                  <a:txBody>
                    <a:bodyPr/>
                    <a:lstStyle/>
                    <a:p>
                      <a:pPr fontAlgn="base"/>
                      <a:r>
                        <a:rPr lang="en-US">
                          <a:solidFill>
                            <a:schemeClr val="tx1"/>
                          </a:solidFill>
                          <a:effectLst/>
                        </a:rPr>
                        <a:t>28</a:t>
                      </a:r>
                    </a:p>
                  </a:txBody>
                  <a:tcPr anchor="ctr"/>
                </a:tc>
                <a:tc>
                  <a:txBody>
                    <a:bodyPr/>
                    <a:lstStyle/>
                    <a:p>
                      <a:pPr fontAlgn="base"/>
                      <a:r>
                        <a:rPr lang="en-US">
                          <a:solidFill>
                            <a:schemeClr val="tx1"/>
                          </a:solidFill>
                          <a:effectLst/>
                        </a:rPr>
                        <a:t>80,000</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2733660754"/>
                  </a:ext>
                </a:extLst>
              </a:tr>
              <a:tr h="351024">
                <a:tc>
                  <a:txBody>
                    <a:bodyPr/>
                    <a:lstStyle/>
                    <a:p>
                      <a:pPr fontAlgn="base"/>
                      <a:r>
                        <a:rPr lang="en-US">
                          <a:solidFill>
                            <a:schemeClr val="tx1"/>
                          </a:solidFill>
                          <a:effectLst/>
                        </a:rPr>
                        <a:t>6</a:t>
                      </a:r>
                    </a:p>
                  </a:txBody>
                  <a:tcPr anchor="ctr"/>
                </a:tc>
                <a:tc>
                  <a:txBody>
                    <a:bodyPr/>
                    <a:lstStyle/>
                    <a:p>
                      <a:pPr fontAlgn="base"/>
                      <a:r>
                        <a:rPr lang="en-US">
                          <a:solidFill>
                            <a:schemeClr val="tx1"/>
                          </a:solidFill>
                          <a:effectLst/>
                        </a:rPr>
                        <a:t>30</a:t>
                      </a:r>
                    </a:p>
                  </a:txBody>
                  <a:tcPr anchor="ctr"/>
                </a:tc>
                <a:tc>
                  <a:txBody>
                    <a:bodyPr/>
                    <a:lstStyle/>
                    <a:p>
                      <a:pPr fontAlgn="base"/>
                      <a:r>
                        <a:rPr lang="en-US">
                          <a:solidFill>
                            <a:schemeClr val="tx1"/>
                          </a:solidFill>
                          <a:effectLst/>
                        </a:rPr>
                        <a:t>130,000</a:t>
                      </a:r>
                    </a:p>
                  </a:txBody>
                  <a:tcPr anchor="ctr"/>
                </a:tc>
                <a:tc>
                  <a:txBody>
                    <a:bodyPr/>
                    <a:lstStyle/>
                    <a:p>
                      <a:pPr fontAlgn="base"/>
                      <a:r>
                        <a:rPr lang="en-US">
                          <a:solidFill>
                            <a:schemeClr val="tx1"/>
                          </a:solidFill>
                          <a:effectLst/>
                        </a:rPr>
                        <a:t>Không</a:t>
                      </a:r>
                    </a:p>
                  </a:txBody>
                  <a:tcPr anchor="ctr"/>
                </a:tc>
                <a:extLst>
                  <a:ext uri="{0D108BD9-81ED-4DB2-BD59-A6C34878D82A}">
                    <a16:rowId xmlns:a16="http://schemas.microsoft.com/office/drawing/2014/main" val="1483390968"/>
                  </a:ext>
                </a:extLst>
              </a:tr>
              <a:tr h="351024">
                <a:tc>
                  <a:txBody>
                    <a:bodyPr/>
                    <a:lstStyle/>
                    <a:p>
                      <a:pPr fontAlgn="base"/>
                      <a:r>
                        <a:rPr lang="en-US">
                          <a:solidFill>
                            <a:schemeClr val="tx1"/>
                          </a:solidFill>
                          <a:effectLst/>
                        </a:rPr>
                        <a:t>7</a:t>
                      </a:r>
                    </a:p>
                  </a:txBody>
                  <a:tcPr anchor="ctr"/>
                </a:tc>
                <a:tc>
                  <a:txBody>
                    <a:bodyPr/>
                    <a:lstStyle/>
                    <a:p>
                      <a:pPr fontAlgn="base"/>
                      <a:r>
                        <a:rPr lang="en-US">
                          <a:solidFill>
                            <a:schemeClr val="tx1"/>
                          </a:solidFill>
                          <a:effectLst/>
                        </a:rPr>
                        <a:t>35</a:t>
                      </a:r>
                    </a:p>
                  </a:txBody>
                  <a:tcPr anchor="ctr"/>
                </a:tc>
                <a:tc>
                  <a:txBody>
                    <a:bodyPr/>
                    <a:lstStyle/>
                    <a:p>
                      <a:pPr fontAlgn="base"/>
                      <a:r>
                        <a:rPr lang="en-US">
                          <a:solidFill>
                            <a:schemeClr val="tx1"/>
                          </a:solidFill>
                          <a:effectLst/>
                        </a:rPr>
                        <a:t>75,000</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1014979978"/>
                  </a:ext>
                </a:extLst>
              </a:tr>
              <a:tr h="351024">
                <a:tc>
                  <a:txBody>
                    <a:bodyPr/>
                    <a:lstStyle/>
                    <a:p>
                      <a:pPr fontAlgn="base"/>
                      <a:r>
                        <a:rPr lang="en-US">
                          <a:solidFill>
                            <a:schemeClr val="tx1"/>
                          </a:solidFill>
                          <a:effectLst/>
                        </a:rPr>
                        <a:t>8</a:t>
                      </a:r>
                    </a:p>
                  </a:txBody>
                  <a:tcPr anchor="ctr"/>
                </a:tc>
                <a:tc>
                  <a:txBody>
                    <a:bodyPr/>
                    <a:lstStyle/>
                    <a:p>
                      <a:pPr fontAlgn="base"/>
                      <a:r>
                        <a:rPr lang="en-US">
                          <a:solidFill>
                            <a:schemeClr val="tx1"/>
                          </a:solidFill>
                          <a:effectLst/>
                        </a:rPr>
                        <a:t>40</a:t>
                      </a:r>
                    </a:p>
                  </a:txBody>
                  <a:tcPr anchor="ctr"/>
                </a:tc>
                <a:tc>
                  <a:txBody>
                    <a:bodyPr/>
                    <a:lstStyle/>
                    <a:p>
                      <a:pPr fontAlgn="base"/>
                      <a:r>
                        <a:rPr lang="en-US">
                          <a:solidFill>
                            <a:schemeClr val="tx1"/>
                          </a:solidFill>
                          <a:effectLst/>
                        </a:rPr>
                        <a:t>220,000</a:t>
                      </a:r>
                    </a:p>
                  </a:txBody>
                  <a:tcPr anchor="ctr"/>
                </a:tc>
                <a:tc>
                  <a:txBody>
                    <a:bodyPr/>
                    <a:lstStyle/>
                    <a:p>
                      <a:pPr fontAlgn="base"/>
                      <a:r>
                        <a:rPr lang="en-US">
                          <a:solidFill>
                            <a:schemeClr val="tx1"/>
                          </a:solidFill>
                          <a:effectLst/>
                        </a:rPr>
                        <a:t>Không</a:t>
                      </a:r>
                    </a:p>
                  </a:txBody>
                  <a:tcPr anchor="ctr"/>
                </a:tc>
                <a:extLst>
                  <a:ext uri="{0D108BD9-81ED-4DB2-BD59-A6C34878D82A}">
                    <a16:rowId xmlns:a16="http://schemas.microsoft.com/office/drawing/2014/main" val="2048466324"/>
                  </a:ext>
                </a:extLst>
              </a:tr>
              <a:tr h="351024">
                <a:tc>
                  <a:txBody>
                    <a:bodyPr/>
                    <a:lstStyle/>
                    <a:p>
                      <a:pPr fontAlgn="base"/>
                      <a:r>
                        <a:rPr lang="en-US">
                          <a:solidFill>
                            <a:schemeClr val="tx1"/>
                          </a:solidFill>
                          <a:effectLst/>
                        </a:rPr>
                        <a:t>9</a:t>
                      </a:r>
                    </a:p>
                  </a:txBody>
                  <a:tcPr anchor="ctr"/>
                </a:tc>
                <a:tc>
                  <a:txBody>
                    <a:bodyPr/>
                    <a:lstStyle/>
                    <a:p>
                      <a:pPr fontAlgn="base"/>
                      <a:r>
                        <a:rPr lang="en-US">
                          <a:solidFill>
                            <a:schemeClr val="tx1"/>
                          </a:solidFill>
                          <a:effectLst/>
                        </a:rPr>
                        <a:t>45</a:t>
                      </a:r>
                    </a:p>
                  </a:txBody>
                  <a:tcPr anchor="ctr"/>
                </a:tc>
                <a:tc>
                  <a:txBody>
                    <a:bodyPr/>
                    <a:lstStyle/>
                    <a:p>
                      <a:pPr fontAlgn="base"/>
                      <a:r>
                        <a:rPr lang="en-US">
                          <a:solidFill>
                            <a:schemeClr val="tx1"/>
                          </a:solidFill>
                          <a:effectLst/>
                        </a:rPr>
                        <a:t>95,000</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60173015"/>
                  </a:ext>
                </a:extLst>
              </a:tr>
              <a:tr h="351024">
                <a:tc>
                  <a:txBody>
                    <a:bodyPr/>
                    <a:lstStyle/>
                    <a:p>
                      <a:pPr fontAlgn="base"/>
                      <a:r>
                        <a:rPr lang="en-US">
                          <a:solidFill>
                            <a:schemeClr val="tx1"/>
                          </a:solidFill>
                          <a:effectLst/>
                        </a:rPr>
                        <a:t>10</a:t>
                      </a:r>
                    </a:p>
                  </a:txBody>
                  <a:tcPr anchor="ctr"/>
                </a:tc>
                <a:tc>
                  <a:txBody>
                    <a:bodyPr/>
                    <a:lstStyle/>
                    <a:p>
                      <a:pPr fontAlgn="base"/>
                      <a:r>
                        <a:rPr lang="en-US">
                          <a:solidFill>
                            <a:schemeClr val="tx1"/>
                          </a:solidFill>
                          <a:effectLst/>
                        </a:rPr>
                        <a:t>50</a:t>
                      </a:r>
                    </a:p>
                  </a:txBody>
                  <a:tcPr anchor="ctr"/>
                </a:tc>
                <a:tc>
                  <a:txBody>
                    <a:bodyPr/>
                    <a:lstStyle/>
                    <a:p>
                      <a:pPr fontAlgn="base"/>
                      <a:r>
                        <a:rPr lang="en-US">
                          <a:solidFill>
                            <a:schemeClr val="tx1"/>
                          </a:solidFill>
                          <a:effectLst/>
                        </a:rPr>
                        <a:t>150,000</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1166105931"/>
                  </a:ext>
                </a:extLst>
              </a:tr>
            </a:tbl>
          </a:graphicData>
        </a:graphic>
      </p:graphicFrame>
    </p:spTree>
    <p:extLst>
      <p:ext uri="{BB962C8B-B14F-4D97-AF65-F5344CB8AC3E}">
        <p14:creationId xmlns:p14="http://schemas.microsoft.com/office/powerpoint/2010/main" val="4127678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2476113" y="181864"/>
            <a:ext cx="6764529"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effectLst>
                  <a:glow rad="101600">
                    <a:schemeClr val="accent1">
                      <a:satMod val="175000"/>
                      <a:alpha val="15000"/>
                    </a:schemeClr>
                  </a:glow>
                </a:effectLst>
              </a:rPr>
              <a:t>R</a:t>
            </a:r>
            <a:r>
              <a:rPr lang="vi-VN" sz="2400">
                <a:effectLst>
                  <a:glow rad="101600">
                    <a:schemeClr val="accent1">
                      <a:satMod val="175000"/>
                      <a:alpha val="15000"/>
                    </a:schemeClr>
                  </a:glow>
                </a:effectLst>
              </a:rPr>
              <a:t>ời rạc hóa dữ liệu số theo phương pháp nhị phân</a:t>
            </a:r>
            <a:endParaRPr sz="2400">
              <a:effectLst>
                <a:glow rad="101600">
                  <a:schemeClr val="accent1">
                    <a:satMod val="175000"/>
                    <a:alpha val="15000"/>
                  </a:schemeClr>
                </a:glow>
              </a:effectLst>
            </a:endParaRPr>
          </a:p>
        </p:txBody>
      </p:sp>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6" name="TextBox 5">
            <a:extLst>
              <a:ext uri="{FF2B5EF4-FFF2-40B4-BE49-F238E27FC236}">
                <a16:creationId xmlns:a16="http://schemas.microsoft.com/office/drawing/2014/main" id="{AA2262B7-90B2-4E4D-9C38-C1E4E315AE93}"/>
              </a:ext>
            </a:extLst>
          </p:cNvPr>
          <p:cNvSpPr txBox="1"/>
          <p:nvPr/>
        </p:nvSpPr>
        <p:spPr>
          <a:xfrm>
            <a:off x="430267" y="2852325"/>
            <a:ext cx="5242436" cy="1669688"/>
          </a:xfrm>
          <a:prstGeom prst="rect">
            <a:avLst/>
          </a:prstGeom>
          <a:noFill/>
        </p:spPr>
        <p:txBody>
          <a:bodyPr wrap="square">
            <a:spAutoFit/>
          </a:bodyPr>
          <a:lstStyle/>
          <a:p>
            <a:pPr marL="285750" indent="-285750" algn="just">
              <a:spcBef>
                <a:spcPts val="600"/>
              </a:spcBef>
              <a:spcAft>
                <a:spcPts val="600"/>
              </a:spcAft>
              <a:buClr>
                <a:schemeClr val="tx1"/>
              </a:buClr>
              <a:buFont typeface="Arial" panose="020B0604020202020204" pitchFamily="34" charset="0"/>
              <a:buChar char="•"/>
            </a:pPr>
            <a:r>
              <a:rPr lang="vi-VN" sz="1800">
                <a:solidFill>
                  <a:schemeClr val="tx1"/>
                </a:solidFill>
                <a:latin typeface="Nixie One"/>
                <a:sym typeface="Nixie One"/>
              </a:rPr>
              <a:t>Số tiền chi trả: tạo một nút chính "Số tiền chi trả" và rời rạc hóa theo khoảng chi trả dưới 100,000 và trên 100,000. </a:t>
            </a:r>
            <a:endParaRPr lang="en-US" sz="1800">
              <a:solidFill>
                <a:schemeClr val="tx1"/>
              </a:solidFill>
              <a:latin typeface="Nixie One"/>
              <a:sym typeface="Nixie One"/>
            </a:endParaRPr>
          </a:p>
          <a:p>
            <a:pPr marL="285750" indent="-285750" algn="just">
              <a:spcBef>
                <a:spcPts val="300"/>
              </a:spcBef>
              <a:spcAft>
                <a:spcPts val="300"/>
              </a:spcAft>
              <a:buClr>
                <a:schemeClr val="tx1"/>
              </a:buClr>
              <a:buFont typeface="Wingdings" panose="05000000000000000000" pitchFamily="2" charset="2"/>
              <a:buChar char="Ø"/>
            </a:pPr>
            <a:r>
              <a:rPr lang="vi-VN" sz="1800">
                <a:solidFill>
                  <a:schemeClr val="tx1"/>
                </a:solidFill>
                <a:latin typeface="Nixie One"/>
                <a:sym typeface="Nixie One"/>
              </a:rPr>
              <a:t>"0" cho chi trả dưới 100,000 và </a:t>
            </a:r>
            <a:endParaRPr lang="en-US" sz="1800">
              <a:solidFill>
                <a:schemeClr val="tx1"/>
              </a:solidFill>
              <a:latin typeface="Nixie One"/>
              <a:sym typeface="Nixie One"/>
            </a:endParaRPr>
          </a:p>
          <a:p>
            <a:pPr marL="285750" indent="-285750" algn="just">
              <a:spcBef>
                <a:spcPts val="300"/>
              </a:spcBef>
              <a:spcAft>
                <a:spcPts val="300"/>
              </a:spcAft>
              <a:buClr>
                <a:schemeClr val="tx1"/>
              </a:buClr>
              <a:buFont typeface="Wingdings" panose="05000000000000000000" pitchFamily="2" charset="2"/>
              <a:buChar char="Ø"/>
            </a:pPr>
            <a:r>
              <a:rPr lang="vi-VN" sz="1800">
                <a:solidFill>
                  <a:schemeClr val="tx1"/>
                </a:solidFill>
                <a:latin typeface="Nixie One"/>
                <a:sym typeface="Nixie One"/>
              </a:rPr>
              <a:t>"1" cho chi trả trên 100,000.</a:t>
            </a:r>
          </a:p>
        </p:txBody>
      </p:sp>
      <p:graphicFrame>
        <p:nvGraphicFramePr>
          <p:cNvPr id="7" name="Table 3">
            <a:extLst>
              <a:ext uri="{FF2B5EF4-FFF2-40B4-BE49-F238E27FC236}">
                <a16:creationId xmlns:a16="http://schemas.microsoft.com/office/drawing/2014/main" id="{CE850108-577F-4B40-AE09-B2AF3C16EDB9}"/>
              </a:ext>
            </a:extLst>
          </p:cNvPr>
          <p:cNvGraphicFramePr>
            <a:graphicFrameLocks noGrp="1"/>
          </p:cNvGraphicFramePr>
          <p:nvPr/>
        </p:nvGraphicFramePr>
        <p:xfrm>
          <a:off x="5945272" y="726350"/>
          <a:ext cx="2916912" cy="2302994"/>
        </p:xfrm>
        <a:graphic>
          <a:graphicData uri="http://schemas.openxmlformats.org/drawingml/2006/table">
            <a:tbl>
              <a:tblPr firstRow="1" bandRow="1">
                <a:tableStyleId>{DA45F09D-0C3F-4549-A737-6A49AB54CD03}</a:tableStyleId>
              </a:tblPr>
              <a:tblGrid>
                <a:gridCol w="729228">
                  <a:extLst>
                    <a:ext uri="{9D8B030D-6E8A-4147-A177-3AD203B41FA5}">
                      <a16:colId xmlns:a16="http://schemas.microsoft.com/office/drawing/2014/main" val="3361394479"/>
                    </a:ext>
                  </a:extLst>
                </a:gridCol>
                <a:gridCol w="729228">
                  <a:extLst>
                    <a:ext uri="{9D8B030D-6E8A-4147-A177-3AD203B41FA5}">
                      <a16:colId xmlns:a16="http://schemas.microsoft.com/office/drawing/2014/main" val="3384438740"/>
                    </a:ext>
                  </a:extLst>
                </a:gridCol>
                <a:gridCol w="729228">
                  <a:extLst>
                    <a:ext uri="{9D8B030D-6E8A-4147-A177-3AD203B41FA5}">
                      <a16:colId xmlns:a16="http://schemas.microsoft.com/office/drawing/2014/main" val="3076635681"/>
                    </a:ext>
                  </a:extLst>
                </a:gridCol>
                <a:gridCol w="729228">
                  <a:extLst>
                    <a:ext uri="{9D8B030D-6E8A-4147-A177-3AD203B41FA5}">
                      <a16:colId xmlns:a16="http://schemas.microsoft.com/office/drawing/2014/main" val="3392829521"/>
                    </a:ext>
                  </a:extLst>
                </a:gridCol>
              </a:tblGrid>
              <a:tr h="186374">
                <a:tc>
                  <a:txBody>
                    <a:bodyPr/>
                    <a:lstStyle/>
                    <a:p>
                      <a:r>
                        <a:rPr lang="en-US" sz="900">
                          <a:solidFill>
                            <a:schemeClr val="tx1"/>
                          </a:solidFill>
                        </a:rPr>
                        <a:t>STT</a:t>
                      </a:r>
                    </a:p>
                  </a:txBody>
                  <a:tcPr marL="59734" marR="59734" marT="29867" marB="29867"/>
                </a:tc>
                <a:tc>
                  <a:txBody>
                    <a:bodyPr/>
                    <a:lstStyle/>
                    <a:p>
                      <a:r>
                        <a:rPr lang="en-US" sz="900">
                          <a:solidFill>
                            <a:schemeClr val="tx1"/>
                          </a:solidFill>
                        </a:rPr>
                        <a:t>Độ tuổi</a:t>
                      </a:r>
                    </a:p>
                  </a:txBody>
                  <a:tcPr marL="59734" marR="59734" marT="29867" marB="29867"/>
                </a:tc>
                <a:tc>
                  <a:txBody>
                    <a:bodyPr/>
                    <a:lstStyle/>
                    <a:p>
                      <a:r>
                        <a:rPr lang="en-US" sz="900">
                          <a:solidFill>
                            <a:schemeClr val="tx1"/>
                          </a:solidFill>
                        </a:rPr>
                        <a:t>Số tiền chi trả</a:t>
                      </a:r>
                    </a:p>
                  </a:txBody>
                  <a:tcPr marL="59734" marR="59734" marT="29867" marB="29867"/>
                </a:tc>
                <a:tc>
                  <a:txBody>
                    <a:bodyPr/>
                    <a:lstStyle/>
                    <a:p>
                      <a:r>
                        <a:rPr lang="en-US" sz="900">
                          <a:solidFill>
                            <a:schemeClr val="tx1"/>
                          </a:solidFill>
                        </a:rPr>
                        <a:t>Thích ăn kem</a:t>
                      </a:r>
                    </a:p>
                  </a:txBody>
                  <a:tcPr marL="59734" marR="59734" marT="29867" marB="29867"/>
                </a:tc>
                <a:extLst>
                  <a:ext uri="{0D108BD9-81ED-4DB2-BD59-A6C34878D82A}">
                    <a16:rowId xmlns:a16="http://schemas.microsoft.com/office/drawing/2014/main" val="2372748467"/>
                  </a:ext>
                </a:extLst>
              </a:tr>
              <a:tr h="186374">
                <a:tc>
                  <a:txBody>
                    <a:bodyPr/>
                    <a:lstStyle/>
                    <a:p>
                      <a:pPr fontAlgn="base"/>
                      <a:r>
                        <a:rPr lang="en-US" sz="900">
                          <a:solidFill>
                            <a:schemeClr val="tx1"/>
                          </a:solidFill>
                          <a:effectLst/>
                        </a:rPr>
                        <a:t>1</a:t>
                      </a:r>
                    </a:p>
                  </a:txBody>
                  <a:tcPr marL="59734" marR="59734" marT="29867" marB="29867" anchor="ctr"/>
                </a:tc>
                <a:tc>
                  <a:txBody>
                    <a:bodyPr/>
                    <a:lstStyle/>
                    <a:p>
                      <a:pPr fontAlgn="base"/>
                      <a:r>
                        <a:rPr lang="en-US" sz="900">
                          <a:solidFill>
                            <a:schemeClr val="tx1"/>
                          </a:solidFill>
                          <a:effectLst/>
                        </a:rPr>
                        <a:t>18</a:t>
                      </a:r>
                    </a:p>
                  </a:txBody>
                  <a:tcPr marL="59734" marR="59734" marT="29867" marB="29867" anchor="ctr"/>
                </a:tc>
                <a:tc>
                  <a:txBody>
                    <a:bodyPr/>
                    <a:lstStyle/>
                    <a:p>
                      <a:pPr fontAlgn="base"/>
                      <a:r>
                        <a:rPr lang="en-US" sz="900">
                          <a:solidFill>
                            <a:schemeClr val="tx1"/>
                          </a:solidFill>
                          <a:effectLst/>
                        </a:rPr>
                        <a:t>100,000</a:t>
                      </a:r>
                    </a:p>
                  </a:txBody>
                  <a:tcPr marL="59734" marR="59734" marT="29867" marB="29867" anchor="ctr"/>
                </a:tc>
                <a:tc>
                  <a:txBody>
                    <a:bodyPr/>
                    <a:lstStyle/>
                    <a:p>
                      <a:pPr fontAlgn="base"/>
                      <a:r>
                        <a:rPr lang="en-US" sz="900">
                          <a:solidFill>
                            <a:schemeClr val="tx1"/>
                          </a:solidFill>
                          <a:effectLst/>
                        </a:rPr>
                        <a:t>Không</a:t>
                      </a:r>
                    </a:p>
                  </a:txBody>
                  <a:tcPr marL="59734" marR="59734" marT="29867" marB="29867" anchor="ctr"/>
                </a:tc>
                <a:extLst>
                  <a:ext uri="{0D108BD9-81ED-4DB2-BD59-A6C34878D82A}">
                    <a16:rowId xmlns:a16="http://schemas.microsoft.com/office/drawing/2014/main" val="558439985"/>
                  </a:ext>
                </a:extLst>
              </a:tr>
              <a:tr h="186374">
                <a:tc>
                  <a:txBody>
                    <a:bodyPr/>
                    <a:lstStyle/>
                    <a:p>
                      <a:pPr fontAlgn="base"/>
                      <a:r>
                        <a:rPr lang="en-US" sz="900">
                          <a:solidFill>
                            <a:schemeClr val="tx1"/>
                          </a:solidFill>
                          <a:effectLst/>
                        </a:rPr>
                        <a:t>2</a:t>
                      </a:r>
                    </a:p>
                  </a:txBody>
                  <a:tcPr marL="59734" marR="59734" marT="29867" marB="29867" anchor="ctr"/>
                </a:tc>
                <a:tc>
                  <a:txBody>
                    <a:bodyPr/>
                    <a:lstStyle/>
                    <a:p>
                      <a:pPr fontAlgn="base"/>
                      <a:r>
                        <a:rPr lang="en-US" sz="900">
                          <a:solidFill>
                            <a:schemeClr val="tx1"/>
                          </a:solidFill>
                          <a:effectLst/>
                        </a:rPr>
                        <a:t>20</a:t>
                      </a:r>
                    </a:p>
                  </a:txBody>
                  <a:tcPr marL="59734" marR="59734" marT="29867" marB="29867" anchor="ctr"/>
                </a:tc>
                <a:tc>
                  <a:txBody>
                    <a:bodyPr/>
                    <a:lstStyle/>
                    <a:p>
                      <a:pPr fontAlgn="base"/>
                      <a:r>
                        <a:rPr lang="en-US" sz="900">
                          <a:solidFill>
                            <a:schemeClr val="tx1"/>
                          </a:solidFill>
                          <a:effectLst/>
                        </a:rPr>
                        <a:t>70,000</a:t>
                      </a:r>
                    </a:p>
                  </a:txBody>
                  <a:tcPr marL="59734" marR="59734" marT="29867" marB="29867" anchor="ctr"/>
                </a:tc>
                <a:tc>
                  <a:txBody>
                    <a:bodyPr/>
                    <a:lstStyle/>
                    <a:p>
                      <a:pPr fontAlgn="base"/>
                      <a:r>
                        <a:rPr lang="en-US" sz="900">
                          <a:solidFill>
                            <a:schemeClr val="tx1"/>
                          </a:solidFill>
                          <a:effectLst/>
                        </a:rPr>
                        <a:t>Không</a:t>
                      </a:r>
                    </a:p>
                  </a:txBody>
                  <a:tcPr marL="59734" marR="59734" marT="29867" marB="29867" anchor="ctr"/>
                </a:tc>
                <a:extLst>
                  <a:ext uri="{0D108BD9-81ED-4DB2-BD59-A6C34878D82A}">
                    <a16:rowId xmlns:a16="http://schemas.microsoft.com/office/drawing/2014/main" val="2598207523"/>
                  </a:ext>
                </a:extLst>
              </a:tr>
              <a:tr h="186374">
                <a:tc>
                  <a:txBody>
                    <a:bodyPr/>
                    <a:lstStyle/>
                    <a:p>
                      <a:pPr fontAlgn="base"/>
                      <a:r>
                        <a:rPr lang="en-US" sz="900">
                          <a:solidFill>
                            <a:schemeClr val="tx1"/>
                          </a:solidFill>
                          <a:effectLst/>
                        </a:rPr>
                        <a:t>3</a:t>
                      </a:r>
                    </a:p>
                  </a:txBody>
                  <a:tcPr marL="59734" marR="59734" marT="29867" marB="29867" anchor="ctr"/>
                </a:tc>
                <a:tc>
                  <a:txBody>
                    <a:bodyPr/>
                    <a:lstStyle/>
                    <a:p>
                      <a:pPr fontAlgn="base"/>
                      <a:r>
                        <a:rPr lang="en-US" sz="900">
                          <a:solidFill>
                            <a:schemeClr val="tx1"/>
                          </a:solidFill>
                          <a:effectLst/>
                        </a:rPr>
                        <a:t>22</a:t>
                      </a:r>
                    </a:p>
                  </a:txBody>
                  <a:tcPr marL="59734" marR="59734" marT="29867" marB="29867" anchor="ctr"/>
                </a:tc>
                <a:tc>
                  <a:txBody>
                    <a:bodyPr/>
                    <a:lstStyle/>
                    <a:p>
                      <a:pPr fontAlgn="base"/>
                      <a:r>
                        <a:rPr lang="en-US" sz="900">
                          <a:solidFill>
                            <a:schemeClr val="tx1"/>
                          </a:solidFill>
                          <a:effectLst/>
                        </a:rPr>
                        <a:t>120,000</a:t>
                      </a:r>
                    </a:p>
                  </a:txBody>
                  <a:tcPr marL="59734" marR="59734" marT="29867" marB="29867" anchor="ctr"/>
                </a:tc>
                <a:tc>
                  <a:txBody>
                    <a:bodyPr/>
                    <a:lstStyle/>
                    <a:p>
                      <a:pPr fontAlgn="base"/>
                      <a:r>
                        <a:rPr lang="en-US" sz="900">
                          <a:solidFill>
                            <a:schemeClr val="tx1"/>
                          </a:solidFill>
                          <a:effectLst/>
                        </a:rPr>
                        <a:t>Có</a:t>
                      </a:r>
                    </a:p>
                  </a:txBody>
                  <a:tcPr marL="59734" marR="59734" marT="29867" marB="29867" anchor="ctr"/>
                </a:tc>
                <a:extLst>
                  <a:ext uri="{0D108BD9-81ED-4DB2-BD59-A6C34878D82A}">
                    <a16:rowId xmlns:a16="http://schemas.microsoft.com/office/drawing/2014/main" val="2333885518"/>
                  </a:ext>
                </a:extLst>
              </a:tr>
              <a:tr h="186374">
                <a:tc>
                  <a:txBody>
                    <a:bodyPr/>
                    <a:lstStyle/>
                    <a:p>
                      <a:pPr fontAlgn="base"/>
                      <a:r>
                        <a:rPr lang="en-US" sz="900">
                          <a:solidFill>
                            <a:schemeClr val="tx1"/>
                          </a:solidFill>
                          <a:effectLst/>
                        </a:rPr>
                        <a:t>4</a:t>
                      </a:r>
                    </a:p>
                  </a:txBody>
                  <a:tcPr marL="59734" marR="59734" marT="29867" marB="29867" anchor="ctr"/>
                </a:tc>
                <a:tc>
                  <a:txBody>
                    <a:bodyPr/>
                    <a:lstStyle/>
                    <a:p>
                      <a:pPr fontAlgn="base"/>
                      <a:r>
                        <a:rPr lang="en-US" sz="900">
                          <a:solidFill>
                            <a:schemeClr val="tx1"/>
                          </a:solidFill>
                          <a:effectLst/>
                        </a:rPr>
                        <a:t>25</a:t>
                      </a:r>
                    </a:p>
                  </a:txBody>
                  <a:tcPr marL="59734" marR="59734" marT="29867" marB="29867" anchor="ctr"/>
                </a:tc>
                <a:tc>
                  <a:txBody>
                    <a:bodyPr/>
                    <a:lstStyle/>
                    <a:p>
                      <a:pPr fontAlgn="base"/>
                      <a:r>
                        <a:rPr lang="en-US" sz="900">
                          <a:solidFill>
                            <a:schemeClr val="tx1"/>
                          </a:solidFill>
                          <a:effectLst/>
                        </a:rPr>
                        <a:t>90,000</a:t>
                      </a:r>
                    </a:p>
                  </a:txBody>
                  <a:tcPr marL="59734" marR="59734" marT="29867" marB="29867" anchor="ctr"/>
                </a:tc>
                <a:tc>
                  <a:txBody>
                    <a:bodyPr/>
                    <a:lstStyle/>
                    <a:p>
                      <a:pPr fontAlgn="base"/>
                      <a:r>
                        <a:rPr lang="en-US" sz="900">
                          <a:solidFill>
                            <a:schemeClr val="tx1"/>
                          </a:solidFill>
                          <a:effectLst/>
                        </a:rPr>
                        <a:t>Có</a:t>
                      </a:r>
                    </a:p>
                  </a:txBody>
                  <a:tcPr marL="59734" marR="59734" marT="29867" marB="29867" anchor="ctr"/>
                </a:tc>
                <a:extLst>
                  <a:ext uri="{0D108BD9-81ED-4DB2-BD59-A6C34878D82A}">
                    <a16:rowId xmlns:a16="http://schemas.microsoft.com/office/drawing/2014/main" val="1980809807"/>
                  </a:ext>
                </a:extLst>
              </a:tr>
              <a:tr h="186374">
                <a:tc>
                  <a:txBody>
                    <a:bodyPr/>
                    <a:lstStyle/>
                    <a:p>
                      <a:pPr fontAlgn="base"/>
                      <a:r>
                        <a:rPr lang="en-US" sz="900">
                          <a:solidFill>
                            <a:schemeClr val="tx1"/>
                          </a:solidFill>
                          <a:effectLst/>
                        </a:rPr>
                        <a:t>5</a:t>
                      </a:r>
                    </a:p>
                  </a:txBody>
                  <a:tcPr marL="59734" marR="59734" marT="29867" marB="29867" anchor="ctr"/>
                </a:tc>
                <a:tc>
                  <a:txBody>
                    <a:bodyPr/>
                    <a:lstStyle/>
                    <a:p>
                      <a:pPr fontAlgn="base"/>
                      <a:r>
                        <a:rPr lang="en-US" sz="900">
                          <a:solidFill>
                            <a:schemeClr val="tx1"/>
                          </a:solidFill>
                          <a:effectLst/>
                        </a:rPr>
                        <a:t>28</a:t>
                      </a:r>
                    </a:p>
                  </a:txBody>
                  <a:tcPr marL="59734" marR="59734" marT="29867" marB="29867" anchor="ctr"/>
                </a:tc>
                <a:tc>
                  <a:txBody>
                    <a:bodyPr/>
                    <a:lstStyle/>
                    <a:p>
                      <a:pPr fontAlgn="base"/>
                      <a:r>
                        <a:rPr lang="en-US" sz="900">
                          <a:solidFill>
                            <a:schemeClr val="tx1"/>
                          </a:solidFill>
                          <a:effectLst/>
                        </a:rPr>
                        <a:t>80,000</a:t>
                      </a:r>
                    </a:p>
                  </a:txBody>
                  <a:tcPr marL="59734" marR="59734" marT="29867" marB="29867" anchor="ctr"/>
                </a:tc>
                <a:tc>
                  <a:txBody>
                    <a:bodyPr/>
                    <a:lstStyle/>
                    <a:p>
                      <a:pPr fontAlgn="base"/>
                      <a:r>
                        <a:rPr lang="en-US" sz="900">
                          <a:solidFill>
                            <a:schemeClr val="tx1"/>
                          </a:solidFill>
                          <a:effectLst/>
                        </a:rPr>
                        <a:t>Có</a:t>
                      </a:r>
                    </a:p>
                  </a:txBody>
                  <a:tcPr marL="59734" marR="59734" marT="29867" marB="29867" anchor="ctr"/>
                </a:tc>
                <a:extLst>
                  <a:ext uri="{0D108BD9-81ED-4DB2-BD59-A6C34878D82A}">
                    <a16:rowId xmlns:a16="http://schemas.microsoft.com/office/drawing/2014/main" val="2733660754"/>
                  </a:ext>
                </a:extLst>
              </a:tr>
              <a:tr h="186374">
                <a:tc>
                  <a:txBody>
                    <a:bodyPr/>
                    <a:lstStyle/>
                    <a:p>
                      <a:pPr fontAlgn="base"/>
                      <a:r>
                        <a:rPr lang="en-US" sz="900">
                          <a:solidFill>
                            <a:schemeClr val="tx1"/>
                          </a:solidFill>
                          <a:effectLst/>
                        </a:rPr>
                        <a:t>6</a:t>
                      </a:r>
                    </a:p>
                  </a:txBody>
                  <a:tcPr marL="59734" marR="59734" marT="29867" marB="29867" anchor="ctr"/>
                </a:tc>
                <a:tc>
                  <a:txBody>
                    <a:bodyPr/>
                    <a:lstStyle/>
                    <a:p>
                      <a:pPr fontAlgn="base"/>
                      <a:r>
                        <a:rPr lang="en-US" sz="900">
                          <a:solidFill>
                            <a:schemeClr val="tx1"/>
                          </a:solidFill>
                          <a:effectLst/>
                        </a:rPr>
                        <a:t>30</a:t>
                      </a:r>
                    </a:p>
                  </a:txBody>
                  <a:tcPr marL="59734" marR="59734" marT="29867" marB="29867" anchor="ctr"/>
                </a:tc>
                <a:tc>
                  <a:txBody>
                    <a:bodyPr/>
                    <a:lstStyle/>
                    <a:p>
                      <a:pPr fontAlgn="base"/>
                      <a:r>
                        <a:rPr lang="en-US" sz="900">
                          <a:solidFill>
                            <a:schemeClr val="tx1"/>
                          </a:solidFill>
                          <a:effectLst/>
                        </a:rPr>
                        <a:t>130,000</a:t>
                      </a:r>
                    </a:p>
                  </a:txBody>
                  <a:tcPr marL="59734" marR="59734" marT="29867" marB="29867" anchor="ctr"/>
                </a:tc>
                <a:tc>
                  <a:txBody>
                    <a:bodyPr/>
                    <a:lstStyle/>
                    <a:p>
                      <a:pPr fontAlgn="base"/>
                      <a:r>
                        <a:rPr lang="en-US" sz="900">
                          <a:solidFill>
                            <a:schemeClr val="tx1"/>
                          </a:solidFill>
                          <a:effectLst/>
                        </a:rPr>
                        <a:t>Không</a:t>
                      </a:r>
                    </a:p>
                  </a:txBody>
                  <a:tcPr marL="59734" marR="59734" marT="29867" marB="29867" anchor="ctr"/>
                </a:tc>
                <a:extLst>
                  <a:ext uri="{0D108BD9-81ED-4DB2-BD59-A6C34878D82A}">
                    <a16:rowId xmlns:a16="http://schemas.microsoft.com/office/drawing/2014/main" val="1483390968"/>
                  </a:ext>
                </a:extLst>
              </a:tr>
              <a:tr h="186374">
                <a:tc>
                  <a:txBody>
                    <a:bodyPr/>
                    <a:lstStyle/>
                    <a:p>
                      <a:pPr fontAlgn="base"/>
                      <a:r>
                        <a:rPr lang="en-US" sz="900">
                          <a:solidFill>
                            <a:schemeClr val="tx1"/>
                          </a:solidFill>
                          <a:effectLst/>
                        </a:rPr>
                        <a:t>7</a:t>
                      </a:r>
                    </a:p>
                  </a:txBody>
                  <a:tcPr marL="59734" marR="59734" marT="29867" marB="29867" anchor="ctr"/>
                </a:tc>
                <a:tc>
                  <a:txBody>
                    <a:bodyPr/>
                    <a:lstStyle/>
                    <a:p>
                      <a:pPr fontAlgn="base"/>
                      <a:r>
                        <a:rPr lang="en-US" sz="900">
                          <a:solidFill>
                            <a:schemeClr val="tx1"/>
                          </a:solidFill>
                          <a:effectLst/>
                        </a:rPr>
                        <a:t>35</a:t>
                      </a:r>
                    </a:p>
                  </a:txBody>
                  <a:tcPr marL="59734" marR="59734" marT="29867" marB="29867" anchor="ctr"/>
                </a:tc>
                <a:tc>
                  <a:txBody>
                    <a:bodyPr/>
                    <a:lstStyle/>
                    <a:p>
                      <a:pPr fontAlgn="base"/>
                      <a:r>
                        <a:rPr lang="en-US" sz="900">
                          <a:solidFill>
                            <a:schemeClr val="tx1"/>
                          </a:solidFill>
                          <a:effectLst/>
                        </a:rPr>
                        <a:t>75,000</a:t>
                      </a:r>
                    </a:p>
                  </a:txBody>
                  <a:tcPr marL="59734" marR="59734" marT="29867" marB="29867" anchor="ctr"/>
                </a:tc>
                <a:tc>
                  <a:txBody>
                    <a:bodyPr/>
                    <a:lstStyle/>
                    <a:p>
                      <a:pPr fontAlgn="base"/>
                      <a:r>
                        <a:rPr lang="en-US" sz="900">
                          <a:solidFill>
                            <a:schemeClr val="tx1"/>
                          </a:solidFill>
                          <a:effectLst/>
                        </a:rPr>
                        <a:t>Có</a:t>
                      </a:r>
                    </a:p>
                  </a:txBody>
                  <a:tcPr marL="59734" marR="59734" marT="29867" marB="29867" anchor="ctr"/>
                </a:tc>
                <a:extLst>
                  <a:ext uri="{0D108BD9-81ED-4DB2-BD59-A6C34878D82A}">
                    <a16:rowId xmlns:a16="http://schemas.microsoft.com/office/drawing/2014/main" val="1014979978"/>
                  </a:ext>
                </a:extLst>
              </a:tr>
              <a:tr h="186374">
                <a:tc>
                  <a:txBody>
                    <a:bodyPr/>
                    <a:lstStyle/>
                    <a:p>
                      <a:pPr fontAlgn="base"/>
                      <a:r>
                        <a:rPr lang="en-US" sz="900">
                          <a:solidFill>
                            <a:schemeClr val="tx1"/>
                          </a:solidFill>
                          <a:effectLst/>
                        </a:rPr>
                        <a:t>8</a:t>
                      </a:r>
                    </a:p>
                  </a:txBody>
                  <a:tcPr marL="59734" marR="59734" marT="29867" marB="29867" anchor="ctr"/>
                </a:tc>
                <a:tc>
                  <a:txBody>
                    <a:bodyPr/>
                    <a:lstStyle/>
                    <a:p>
                      <a:pPr fontAlgn="base"/>
                      <a:r>
                        <a:rPr lang="en-US" sz="900">
                          <a:solidFill>
                            <a:schemeClr val="tx1"/>
                          </a:solidFill>
                          <a:effectLst/>
                        </a:rPr>
                        <a:t>40</a:t>
                      </a:r>
                    </a:p>
                  </a:txBody>
                  <a:tcPr marL="59734" marR="59734" marT="29867" marB="29867" anchor="ctr"/>
                </a:tc>
                <a:tc>
                  <a:txBody>
                    <a:bodyPr/>
                    <a:lstStyle/>
                    <a:p>
                      <a:pPr fontAlgn="base"/>
                      <a:r>
                        <a:rPr lang="en-US" sz="900">
                          <a:solidFill>
                            <a:schemeClr val="tx1"/>
                          </a:solidFill>
                          <a:effectLst/>
                        </a:rPr>
                        <a:t>220,000</a:t>
                      </a:r>
                    </a:p>
                  </a:txBody>
                  <a:tcPr marL="59734" marR="59734" marT="29867" marB="29867" anchor="ctr"/>
                </a:tc>
                <a:tc>
                  <a:txBody>
                    <a:bodyPr/>
                    <a:lstStyle/>
                    <a:p>
                      <a:pPr fontAlgn="base"/>
                      <a:r>
                        <a:rPr lang="en-US" sz="900">
                          <a:solidFill>
                            <a:schemeClr val="tx1"/>
                          </a:solidFill>
                          <a:effectLst/>
                        </a:rPr>
                        <a:t>Không</a:t>
                      </a:r>
                    </a:p>
                  </a:txBody>
                  <a:tcPr marL="59734" marR="59734" marT="29867" marB="29867" anchor="ctr"/>
                </a:tc>
                <a:extLst>
                  <a:ext uri="{0D108BD9-81ED-4DB2-BD59-A6C34878D82A}">
                    <a16:rowId xmlns:a16="http://schemas.microsoft.com/office/drawing/2014/main" val="2048466324"/>
                  </a:ext>
                </a:extLst>
              </a:tr>
              <a:tr h="186374">
                <a:tc>
                  <a:txBody>
                    <a:bodyPr/>
                    <a:lstStyle/>
                    <a:p>
                      <a:pPr fontAlgn="base"/>
                      <a:r>
                        <a:rPr lang="en-US" sz="900">
                          <a:solidFill>
                            <a:schemeClr val="tx1"/>
                          </a:solidFill>
                          <a:effectLst/>
                        </a:rPr>
                        <a:t>9</a:t>
                      </a:r>
                    </a:p>
                  </a:txBody>
                  <a:tcPr marL="59734" marR="59734" marT="29867" marB="29867" anchor="ctr"/>
                </a:tc>
                <a:tc>
                  <a:txBody>
                    <a:bodyPr/>
                    <a:lstStyle/>
                    <a:p>
                      <a:pPr fontAlgn="base"/>
                      <a:r>
                        <a:rPr lang="en-US" sz="900">
                          <a:solidFill>
                            <a:schemeClr val="tx1"/>
                          </a:solidFill>
                          <a:effectLst/>
                        </a:rPr>
                        <a:t>45</a:t>
                      </a:r>
                    </a:p>
                  </a:txBody>
                  <a:tcPr marL="59734" marR="59734" marT="29867" marB="29867" anchor="ctr"/>
                </a:tc>
                <a:tc>
                  <a:txBody>
                    <a:bodyPr/>
                    <a:lstStyle/>
                    <a:p>
                      <a:pPr fontAlgn="base"/>
                      <a:r>
                        <a:rPr lang="en-US" sz="900">
                          <a:solidFill>
                            <a:schemeClr val="tx1"/>
                          </a:solidFill>
                          <a:effectLst/>
                        </a:rPr>
                        <a:t>95,000</a:t>
                      </a:r>
                    </a:p>
                  </a:txBody>
                  <a:tcPr marL="59734" marR="59734" marT="29867" marB="29867" anchor="ctr"/>
                </a:tc>
                <a:tc>
                  <a:txBody>
                    <a:bodyPr/>
                    <a:lstStyle/>
                    <a:p>
                      <a:pPr fontAlgn="base"/>
                      <a:r>
                        <a:rPr lang="en-US" sz="900">
                          <a:solidFill>
                            <a:schemeClr val="tx1"/>
                          </a:solidFill>
                          <a:effectLst/>
                        </a:rPr>
                        <a:t>Có</a:t>
                      </a:r>
                    </a:p>
                  </a:txBody>
                  <a:tcPr marL="59734" marR="59734" marT="29867" marB="29867" anchor="ctr"/>
                </a:tc>
                <a:extLst>
                  <a:ext uri="{0D108BD9-81ED-4DB2-BD59-A6C34878D82A}">
                    <a16:rowId xmlns:a16="http://schemas.microsoft.com/office/drawing/2014/main" val="60173015"/>
                  </a:ext>
                </a:extLst>
              </a:tr>
              <a:tr h="186374">
                <a:tc>
                  <a:txBody>
                    <a:bodyPr/>
                    <a:lstStyle/>
                    <a:p>
                      <a:pPr fontAlgn="base"/>
                      <a:r>
                        <a:rPr lang="en-US" sz="900">
                          <a:solidFill>
                            <a:schemeClr val="tx1"/>
                          </a:solidFill>
                          <a:effectLst/>
                        </a:rPr>
                        <a:t>10</a:t>
                      </a:r>
                    </a:p>
                  </a:txBody>
                  <a:tcPr marL="59734" marR="59734" marT="29867" marB="29867" anchor="ctr"/>
                </a:tc>
                <a:tc>
                  <a:txBody>
                    <a:bodyPr/>
                    <a:lstStyle/>
                    <a:p>
                      <a:pPr fontAlgn="base"/>
                      <a:r>
                        <a:rPr lang="en-US" sz="900">
                          <a:solidFill>
                            <a:schemeClr val="tx1"/>
                          </a:solidFill>
                          <a:effectLst/>
                        </a:rPr>
                        <a:t>50</a:t>
                      </a:r>
                    </a:p>
                  </a:txBody>
                  <a:tcPr marL="59734" marR="59734" marT="29867" marB="29867" anchor="ctr"/>
                </a:tc>
                <a:tc>
                  <a:txBody>
                    <a:bodyPr/>
                    <a:lstStyle/>
                    <a:p>
                      <a:pPr fontAlgn="base"/>
                      <a:r>
                        <a:rPr lang="en-US" sz="900">
                          <a:solidFill>
                            <a:schemeClr val="tx1"/>
                          </a:solidFill>
                          <a:effectLst/>
                        </a:rPr>
                        <a:t>150,000</a:t>
                      </a:r>
                    </a:p>
                  </a:txBody>
                  <a:tcPr marL="59734" marR="59734" marT="29867" marB="29867" anchor="ctr"/>
                </a:tc>
                <a:tc>
                  <a:txBody>
                    <a:bodyPr/>
                    <a:lstStyle/>
                    <a:p>
                      <a:pPr fontAlgn="base"/>
                      <a:r>
                        <a:rPr lang="en-US" sz="900">
                          <a:solidFill>
                            <a:schemeClr val="tx1"/>
                          </a:solidFill>
                          <a:effectLst/>
                        </a:rPr>
                        <a:t>Có</a:t>
                      </a:r>
                    </a:p>
                  </a:txBody>
                  <a:tcPr marL="59734" marR="59734" marT="29867" marB="29867" anchor="ctr"/>
                </a:tc>
                <a:extLst>
                  <a:ext uri="{0D108BD9-81ED-4DB2-BD59-A6C34878D82A}">
                    <a16:rowId xmlns:a16="http://schemas.microsoft.com/office/drawing/2014/main" val="1166105931"/>
                  </a:ext>
                </a:extLst>
              </a:tr>
            </a:tbl>
          </a:graphicData>
        </a:graphic>
      </p:graphicFrame>
      <p:sp>
        <p:nvSpPr>
          <p:cNvPr id="9" name="TextBox 8">
            <a:extLst>
              <a:ext uri="{FF2B5EF4-FFF2-40B4-BE49-F238E27FC236}">
                <a16:creationId xmlns:a16="http://schemas.microsoft.com/office/drawing/2014/main" id="{42F96E05-7B47-405F-A54C-B070EEFF30C6}"/>
              </a:ext>
            </a:extLst>
          </p:cNvPr>
          <p:cNvSpPr txBox="1"/>
          <p:nvPr/>
        </p:nvSpPr>
        <p:spPr>
          <a:xfrm>
            <a:off x="2476113" y="689549"/>
            <a:ext cx="3196590" cy="1869743"/>
          </a:xfrm>
          <a:prstGeom prst="rect">
            <a:avLst/>
          </a:prstGeom>
          <a:noFill/>
        </p:spPr>
        <p:txBody>
          <a:bodyPr wrap="square">
            <a:spAutoFit/>
          </a:bodyPr>
          <a:lstStyle/>
          <a:p>
            <a:pPr marL="285750" indent="-285750" algn="just">
              <a:spcBef>
                <a:spcPts val="600"/>
              </a:spcBef>
              <a:buClr>
                <a:schemeClr val="tx1"/>
              </a:buClr>
              <a:buFont typeface="Arial" panose="020B0604020202020204" pitchFamily="34" charset="0"/>
              <a:buChar char="•"/>
            </a:pPr>
            <a:r>
              <a:rPr lang="vi-VN" sz="1800">
                <a:solidFill>
                  <a:schemeClr val="tx1"/>
                </a:solidFill>
                <a:latin typeface="Nixie One"/>
                <a:sym typeface="Nixie One"/>
              </a:rPr>
              <a:t>Độ tuổi: tạo một nút chính "Độ tuổi" và rời rạc hóa theo khoảng độ tuổi 18-24 và 25-50. </a:t>
            </a:r>
            <a:endParaRPr lang="en-US" sz="1800">
              <a:solidFill>
                <a:schemeClr val="tx1"/>
              </a:solidFill>
              <a:latin typeface="Nixie One"/>
              <a:sym typeface="Nixie One"/>
            </a:endParaRPr>
          </a:p>
          <a:p>
            <a:pPr marL="285750" indent="-285750" algn="just">
              <a:spcBef>
                <a:spcPts val="300"/>
              </a:spcBef>
              <a:spcAft>
                <a:spcPts val="300"/>
              </a:spcAft>
              <a:buClr>
                <a:schemeClr val="tx1"/>
              </a:buClr>
              <a:buFont typeface="Wingdings" panose="05000000000000000000" pitchFamily="2" charset="2"/>
              <a:buChar char="Ø"/>
            </a:pPr>
            <a:r>
              <a:rPr lang="vi-VN" sz="1800">
                <a:solidFill>
                  <a:schemeClr val="tx1"/>
                </a:solidFill>
                <a:latin typeface="Nixie One"/>
                <a:sym typeface="Nixie One"/>
              </a:rPr>
              <a:t>"0" cho độ tuổi từ 18-24 </a:t>
            </a:r>
            <a:endParaRPr lang="en-US" sz="1800">
              <a:solidFill>
                <a:schemeClr val="tx1"/>
              </a:solidFill>
              <a:latin typeface="Nixie One"/>
              <a:sym typeface="Nixie One"/>
            </a:endParaRPr>
          </a:p>
          <a:p>
            <a:pPr marL="285750" indent="-285750" algn="just">
              <a:spcBef>
                <a:spcPts val="300"/>
              </a:spcBef>
              <a:spcAft>
                <a:spcPts val="300"/>
              </a:spcAft>
              <a:buClr>
                <a:schemeClr val="tx1"/>
              </a:buClr>
              <a:buFont typeface="Wingdings" panose="05000000000000000000" pitchFamily="2" charset="2"/>
              <a:buChar char="Ø"/>
            </a:pPr>
            <a:r>
              <a:rPr lang="vi-VN" sz="1800">
                <a:solidFill>
                  <a:schemeClr val="tx1"/>
                </a:solidFill>
                <a:latin typeface="Nixie One"/>
                <a:sym typeface="Nixie One"/>
              </a:rPr>
              <a:t>"1" cho độ tuổi từ 25-50.</a:t>
            </a:r>
          </a:p>
        </p:txBody>
      </p:sp>
    </p:spTree>
    <p:extLst>
      <p:ext uri="{BB962C8B-B14F-4D97-AF65-F5344CB8AC3E}">
        <p14:creationId xmlns:p14="http://schemas.microsoft.com/office/powerpoint/2010/main" val="2915346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2476113" y="181864"/>
            <a:ext cx="6764529"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a:effectLst>
                  <a:glow rad="101600">
                    <a:schemeClr val="accent1">
                      <a:satMod val="175000"/>
                      <a:alpha val="15000"/>
                    </a:schemeClr>
                  </a:glow>
                </a:effectLst>
              </a:rPr>
              <a:t>Sau khi rời rạc hóa</a:t>
            </a:r>
          </a:p>
        </p:txBody>
      </p:sp>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graphicFrame>
        <p:nvGraphicFramePr>
          <p:cNvPr id="8" name="Table 3">
            <a:extLst>
              <a:ext uri="{FF2B5EF4-FFF2-40B4-BE49-F238E27FC236}">
                <a16:creationId xmlns:a16="http://schemas.microsoft.com/office/drawing/2014/main" id="{ABB271C2-1EE3-4226-A6BE-982AA6D71D96}"/>
              </a:ext>
            </a:extLst>
          </p:cNvPr>
          <p:cNvGraphicFramePr>
            <a:graphicFrameLocks noGrp="1"/>
          </p:cNvGraphicFramePr>
          <p:nvPr/>
        </p:nvGraphicFramePr>
        <p:xfrm>
          <a:off x="1739032" y="924261"/>
          <a:ext cx="5493836" cy="3861264"/>
        </p:xfrm>
        <a:graphic>
          <a:graphicData uri="http://schemas.openxmlformats.org/drawingml/2006/table">
            <a:tbl>
              <a:tblPr firstRow="1" bandRow="1">
                <a:tableStyleId>{DA45F09D-0C3F-4549-A737-6A49AB54CD03}</a:tableStyleId>
              </a:tblPr>
              <a:tblGrid>
                <a:gridCol w="1373459">
                  <a:extLst>
                    <a:ext uri="{9D8B030D-6E8A-4147-A177-3AD203B41FA5}">
                      <a16:colId xmlns:a16="http://schemas.microsoft.com/office/drawing/2014/main" val="3361394479"/>
                    </a:ext>
                  </a:extLst>
                </a:gridCol>
                <a:gridCol w="1373459">
                  <a:extLst>
                    <a:ext uri="{9D8B030D-6E8A-4147-A177-3AD203B41FA5}">
                      <a16:colId xmlns:a16="http://schemas.microsoft.com/office/drawing/2014/main" val="3384438740"/>
                    </a:ext>
                  </a:extLst>
                </a:gridCol>
                <a:gridCol w="1373459">
                  <a:extLst>
                    <a:ext uri="{9D8B030D-6E8A-4147-A177-3AD203B41FA5}">
                      <a16:colId xmlns:a16="http://schemas.microsoft.com/office/drawing/2014/main" val="3076635681"/>
                    </a:ext>
                  </a:extLst>
                </a:gridCol>
                <a:gridCol w="1373459">
                  <a:extLst>
                    <a:ext uri="{9D8B030D-6E8A-4147-A177-3AD203B41FA5}">
                      <a16:colId xmlns:a16="http://schemas.microsoft.com/office/drawing/2014/main" val="3392829521"/>
                    </a:ext>
                  </a:extLst>
                </a:gridCol>
              </a:tblGrid>
              <a:tr h="351024">
                <a:tc>
                  <a:txBody>
                    <a:bodyPr/>
                    <a:lstStyle/>
                    <a:p>
                      <a:r>
                        <a:rPr lang="en-US">
                          <a:solidFill>
                            <a:schemeClr val="tx1"/>
                          </a:solidFill>
                        </a:rPr>
                        <a:t>STT</a:t>
                      </a:r>
                    </a:p>
                  </a:txBody>
                  <a:tcPr/>
                </a:tc>
                <a:tc>
                  <a:txBody>
                    <a:bodyPr/>
                    <a:lstStyle/>
                    <a:p>
                      <a:r>
                        <a:rPr lang="en-US">
                          <a:solidFill>
                            <a:schemeClr val="tx1"/>
                          </a:solidFill>
                        </a:rPr>
                        <a:t>Độ tuổi</a:t>
                      </a:r>
                    </a:p>
                  </a:txBody>
                  <a:tcPr/>
                </a:tc>
                <a:tc>
                  <a:txBody>
                    <a:bodyPr/>
                    <a:lstStyle/>
                    <a:p>
                      <a:r>
                        <a:rPr lang="en-US">
                          <a:solidFill>
                            <a:schemeClr val="tx1"/>
                          </a:solidFill>
                        </a:rPr>
                        <a:t>Số tiền chi trả</a:t>
                      </a:r>
                    </a:p>
                  </a:txBody>
                  <a:tcPr/>
                </a:tc>
                <a:tc>
                  <a:txBody>
                    <a:bodyPr/>
                    <a:lstStyle/>
                    <a:p>
                      <a:r>
                        <a:rPr lang="en-US">
                          <a:solidFill>
                            <a:schemeClr val="tx1"/>
                          </a:solidFill>
                        </a:rPr>
                        <a:t>Thích ăn kem</a:t>
                      </a:r>
                    </a:p>
                  </a:txBody>
                  <a:tcPr/>
                </a:tc>
                <a:extLst>
                  <a:ext uri="{0D108BD9-81ED-4DB2-BD59-A6C34878D82A}">
                    <a16:rowId xmlns:a16="http://schemas.microsoft.com/office/drawing/2014/main" val="2372748467"/>
                  </a:ext>
                </a:extLst>
              </a:tr>
              <a:tr h="351024">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0</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Không</a:t>
                      </a:r>
                    </a:p>
                  </a:txBody>
                  <a:tcPr anchor="ctr"/>
                </a:tc>
                <a:extLst>
                  <a:ext uri="{0D108BD9-81ED-4DB2-BD59-A6C34878D82A}">
                    <a16:rowId xmlns:a16="http://schemas.microsoft.com/office/drawing/2014/main" val="558439985"/>
                  </a:ext>
                </a:extLst>
              </a:tr>
              <a:tr h="351024">
                <a:tc>
                  <a:txBody>
                    <a:bodyPr/>
                    <a:lstStyle/>
                    <a:p>
                      <a:pPr fontAlgn="base"/>
                      <a:r>
                        <a:rPr lang="en-US">
                          <a:solidFill>
                            <a:schemeClr val="tx1"/>
                          </a:solidFill>
                          <a:effectLst/>
                        </a:rPr>
                        <a:t>2</a:t>
                      </a:r>
                    </a:p>
                  </a:txBody>
                  <a:tcPr anchor="ctr"/>
                </a:tc>
                <a:tc>
                  <a:txBody>
                    <a:bodyPr/>
                    <a:lstStyle/>
                    <a:p>
                      <a:pPr fontAlgn="base"/>
                      <a:r>
                        <a:rPr lang="en-US">
                          <a:solidFill>
                            <a:schemeClr val="tx1"/>
                          </a:solidFill>
                          <a:effectLst/>
                        </a:rPr>
                        <a:t>0</a:t>
                      </a:r>
                    </a:p>
                  </a:txBody>
                  <a:tcPr anchor="ctr"/>
                </a:tc>
                <a:tc>
                  <a:txBody>
                    <a:bodyPr/>
                    <a:lstStyle/>
                    <a:p>
                      <a:pPr fontAlgn="base"/>
                      <a:r>
                        <a:rPr lang="en-US">
                          <a:solidFill>
                            <a:schemeClr val="tx1"/>
                          </a:solidFill>
                          <a:effectLst/>
                        </a:rPr>
                        <a:t>0</a:t>
                      </a:r>
                    </a:p>
                  </a:txBody>
                  <a:tcPr anchor="ctr"/>
                </a:tc>
                <a:tc>
                  <a:txBody>
                    <a:bodyPr/>
                    <a:lstStyle/>
                    <a:p>
                      <a:pPr fontAlgn="base"/>
                      <a:r>
                        <a:rPr lang="en-US">
                          <a:solidFill>
                            <a:schemeClr val="tx1"/>
                          </a:solidFill>
                          <a:effectLst/>
                        </a:rPr>
                        <a:t>Không</a:t>
                      </a:r>
                    </a:p>
                  </a:txBody>
                  <a:tcPr anchor="ctr"/>
                </a:tc>
                <a:extLst>
                  <a:ext uri="{0D108BD9-81ED-4DB2-BD59-A6C34878D82A}">
                    <a16:rowId xmlns:a16="http://schemas.microsoft.com/office/drawing/2014/main" val="2598207523"/>
                  </a:ext>
                </a:extLst>
              </a:tr>
              <a:tr h="351024">
                <a:tc>
                  <a:txBody>
                    <a:bodyPr/>
                    <a:lstStyle/>
                    <a:p>
                      <a:pPr fontAlgn="base"/>
                      <a:r>
                        <a:rPr lang="en-US">
                          <a:solidFill>
                            <a:schemeClr val="tx1"/>
                          </a:solidFill>
                          <a:effectLst/>
                        </a:rPr>
                        <a:t>3</a:t>
                      </a:r>
                    </a:p>
                  </a:txBody>
                  <a:tcPr anchor="ctr"/>
                </a:tc>
                <a:tc>
                  <a:txBody>
                    <a:bodyPr/>
                    <a:lstStyle/>
                    <a:p>
                      <a:pPr fontAlgn="base"/>
                      <a:r>
                        <a:rPr lang="en-US">
                          <a:solidFill>
                            <a:schemeClr val="tx1"/>
                          </a:solidFill>
                          <a:effectLst/>
                        </a:rPr>
                        <a:t>0</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2333885518"/>
                  </a:ext>
                </a:extLst>
              </a:tr>
              <a:tr h="351024">
                <a:tc>
                  <a:txBody>
                    <a:bodyPr/>
                    <a:lstStyle/>
                    <a:p>
                      <a:pPr fontAlgn="base"/>
                      <a:r>
                        <a:rPr lang="en-US">
                          <a:solidFill>
                            <a:schemeClr val="tx1"/>
                          </a:solidFill>
                          <a:effectLst/>
                        </a:rPr>
                        <a:t>4</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0</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1980809807"/>
                  </a:ext>
                </a:extLst>
              </a:tr>
              <a:tr h="351024">
                <a:tc>
                  <a:txBody>
                    <a:bodyPr/>
                    <a:lstStyle/>
                    <a:p>
                      <a:pPr fontAlgn="base"/>
                      <a:r>
                        <a:rPr lang="en-US">
                          <a:solidFill>
                            <a:schemeClr val="tx1"/>
                          </a:solidFill>
                          <a:effectLst/>
                        </a:rPr>
                        <a:t>5</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0</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2733660754"/>
                  </a:ext>
                </a:extLst>
              </a:tr>
              <a:tr h="351024">
                <a:tc>
                  <a:txBody>
                    <a:bodyPr/>
                    <a:lstStyle/>
                    <a:p>
                      <a:pPr fontAlgn="base"/>
                      <a:r>
                        <a:rPr lang="en-US">
                          <a:solidFill>
                            <a:schemeClr val="tx1"/>
                          </a:solidFill>
                          <a:effectLst/>
                        </a:rPr>
                        <a:t>6</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Không</a:t>
                      </a:r>
                    </a:p>
                  </a:txBody>
                  <a:tcPr anchor="ctr"/>
                </a:tc>
                <a:extLst>
                  <a:ext uri="{0D108BD9-81ED-4DB2-BD59-A6C34878D82A}">
                    <a16:rowId xmlns:a16="http://schemas.microsoft.com/office/drawing/2014/main" val="1483390968"/>
                  </a:ext>
                </a:extLst>
              </a:tr>
              <a:tr h="351024">
                <a:tc>
                  <a:txBody>
                    <a:bodyPr/>
                    <a:lstStyle/>
                    <a:p>
                      <a:pPr fontAlgn="base"/>
                      <a:r>
                        <a:rPr lang="en-US">
                          <a:solidFill>
                            <a:schemeClr val="tx1"/>
                          </a:solidFill>
                          <a:effectLst/>
                        </a:rPr>
                        <a:t>7</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0</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1014979978"/>
                  </a:ext>
                </a:extLst>
              </a:tr>
              <a:tr h="351024">
                <a:tc>
                  <a:txBody>
                    <a:bodyPr/>
                    <a:lstStyle/>
                    <a:p>
                      <a:pPr fontAlgn="base"/>
                      <a:r>
                        <a:rPr lang="en-US">
                          <a:solidFill>
                            <a:schemeClr val="tx1"/>
                          </a:solidFill>
                          <a:effectLst/>
                        </a:rPr>
                        <a:t>8</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Không</a:t>
                      </a:r>
                    </a:p>
                  </a:txBody>
                  <a:tcPr anchor="ctr"/>
                </a:tc>
                <a:extLst>
                  <a:ext uri="{0D108BD9-81ED-4DB2-BD59-A6C34878D82A}">
                    <a16:rowId xmlns:a16="http://schemas.microsoft.com/office/drawing/2014/main" val="2048466324"/>
                  </a:ext>
                </a:extLst>
              </a:tr>
              <a:tr h="351024">
                <a:tc>
                  <a:txBody>
                    <a:bodyPr/>
                    <a:lstStyle/>
                    <a:p>
                      <a:pPr fontAlgn="base"/>
                      <a:r>
                        <a:rPr lang="en-US">
                          <a:solidFill>
                            <a:schemeClr val="tx1"/>
                          </a:solidFill>
                          <a:effectLst/>
                        </a:rPr>
                        <a:t>9</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0</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60173015"/>
                  </a:ext>
                </a:extLst>
              </a:tr>
              <a:tr h="351024">
                <a:tc>
                  <a:txBody>
                    <a:bodyPr/>
                    <a:lstStyle/>
                    <a:p>
                      <a:pPr fontAlgn="base"/>
                      <a:r>
                        <a:rPr lang="en-US">
                          <a:solidFill>
                            <a:schemeClr val="tx1"/>
                          </a:solidFill>
                          <a:effectLst/>
                        </a:rPr>
                        <a:t>10</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1</a:t>
                      </a:r>
                    </a:p>
                  </a:txBody>
                  <a:tcPr anchor="ctr"/>
                </a:tc>
                <a:tc>
                  <a:txBody>
                    <a:bodyPr/>
                    <a:lstStyle/>
                    <a:p>
                      <a:pPr fontAlgn="base"/>
                      <a:r>
                        <a:rPr lang="en-US">
                          <a:solidFill>
                            <a:schemeClr val="tx1"/>
                          </a:solidFill>
                          <a:effectLst/>
                        </a:rPr>
                        <a:t>Có</a:t>
                      </a:r>
                    </a:p>
                  </a:txBody>
                  <a:tcPr anchor="ctr"/>
                </a:tc>
                <a:extLst>
                  <a:ext uri="{0D108BD9-81ED-4DB2-BD59-A6C34878D82A}">
                    <a16:rowId xmlns:a16="http://schemas.microsoft.com/office/drawing/2014/main" val="1166105931"/>
                  </a:ext>
                </a:extLst>
              </a:tr>
            </a:tbl>
          </a:graphicData>
        </a:graphic>
      </p:graphicFrame>
    </p:spTree>
    <p:extLst>
      <p:ext uri="{BB962C8B-B14F-4D97-AF65-F5344CB8AC3E}">
        <p14:creationId xmlns:p14="http://schemas.microsoft.com/office/powerpoint/2010/main" val="327226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19</a:t>
            </a:fld>
            <a:endParaRPr/>
          </a:p>
        </p:txBody>
      </p:sp>
      <p:sp>
        <p:nvSpPr>
          <p:cNvPr id="9" name="Google Shape;438;p23">
            <a:extLst>
              <a:ext uri="{FF2B5EF4-FFF2-40B4-BE49-F238E27FC236}">
                <a16:creationId xmlns:a16="http://schemas.microsoft.com/office/drawing/2014/main" id="{8817BE49-D838-4D55-8941-886730631314}"/>
              </a:ext>
            </a:extLst>
          </p:cNvPr>
          <p:cNvSpPr txBox="1">
            <a:spLocks noGrp="1"/>
          </p:cNvSpPr>
          <p:nvPr>
            <p:ph type="title"/>
          </p:nvPr>
        </p:nvSpPr>
        <p:spPr>
          <a:xfrm>
            <a:off x="3260145" y="3426676"/>
            <a:ext cx="2623709"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effectLst>
                  <a:glow rad="101600">
                    <a:schemeClr val="accent1">
                      <a:satMod val="175000"/>
                      <a:alpha val="15000"/>
                    </a:schemeClr>
                  </a:glow>
                </a:effectLst>
              </a:rPr>
              <a:t>Jupyter Notebook</a:t>
            </a:r>
            <a:endParaRPr lang="vi-VN" sz="2400">
              <a:effectLst>
                <a:glow rad="101600">
                  <a:schemeClr val="accent1">
                    <a:satMod val="175000"/>
                    <a:alpha val="15000"/>
                  </a:schemeClr>
                </a:glow>
              </a:effectLst>
            </a:endParaRPr>
          </a:p>
        </p:txBody>
      </p:sp>
      <p:pic>
        <p:nvPicPr>
          <p:cNvPr id="1028" name="Picture 4" descr="Project Jupyter - Wikipedia">
            <a:extLst>
              <a:ext uri="{FF2B5EF4-FFF2-40B4-BE49-F238E27FC236}">
                <a16:creationId xmlns:a16="http://schemas.microsoft.com/office/drawing/2014/main" id="{B9A6AD21-477A-4E2D-8399-3BB81BC6D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755" y="1121626"/>
            <a:ext cx="19812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206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415415" y="480060"/>
            <a:ext cx="3156585" cy="961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effectLst>
                  <a:glow rad="101600">
                    <a:schemeClr val="accent1">
                      <a:satMod val="175000"/>
                      <a:alpha val="15000"/>
                    </a:schemeClr>
                  </a:glow>
                </a:effectLst>
              </a:rPr>
              <a:t>Nội dung</a:t>
            </a:r>
            <a:endParaRPr sz="6000">
              <a:effectLst>
                <a:glow rad="101600">
                  <a:schemeClr val="accent1">
                    <a:satMod val="175000"/>
                    <a:alpha val="15000"/>
                  </a:schemeClr>
                </a:glow>
              </a:effectLst>
            </a:endParaRPr>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7" name="Google Shape;379;p17">
            <a:extLst>
              <a:ext uri="{FF2B5EF4-FFF2-40B4-BE49-F238E27FC236}">
                <a16:creationId xmlns:a16="http://schemas.microsoft.com/office/drawing/2014/main" id="{ACB4ADFD-B08B-45EB-9F70-8EAB90125A12}"/>
              </a:ext>
            </a:extLst>
          </p:cNvPr>
          <p:cNvSpPr/>
          <p:nvPr/>
        </p:nvSpPr>
        <p:spPr>
          <a:xfrm rot="-5400000">
            <a:off x="628209" y="1594577"/>
            <a:ext cx="852702" cy="984603"/>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 name="Google Shape;361;p14">
            <a:extLst>
              <a:ext uri="{FF2B5EF4-FFF2-40B4-BE49-F238E27FC236}">
                <a16:creationId xmlns:a16="http://schemas.microsoft.com/office/drawing/2014/main" id="{8D672B2D-85CB-433E-B2D5-950B03D764CB}"/>
              </a:ext>
            </a:extLst>
          </p:cNvPr>
          <p:cNvSpPr txBox="1"/>
          <p:nvPr/>
        </p:nvSpPr>
        <p:spPr>
          <a:xfrm>
            <a:off x="562257" y="1646657"/>
            <a:ext cx="994773" cy="852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
        <p:nvSpPr>
          <p:cNvPr id="8" name="Google Shape;379;p17">
            <a:extLst>
              <a:ext uri="{FF2B5EF4-FFF2-40B4-BE49-F238E27FC236}">
                <a16:creationId xmlns:a16="http://schemas.microsoft.com/office/drawing/2014/main" id="{8E400CF8-5A9B-4EE0-9AD2-CF5474C8D2FB}"/>
              </a:ext>
            </a:extLst>
          </p:cNvPr>
          <p:cNvSpPr/>
          <p:nvPr/>
        </p:nvSpPr>
        <p:spPr>
          <a:xfrm rot="-5400000">
            <a:off x="616136" y="2652388"/>
            <a:ext cx="852702" cy="984603"/>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 name="Google Shape;361;p14">
            <a:extLst>
              <a:ext uri="{FF2B5EF4-FFF2-40B4-BE49-F238E27FC236}">
                <a16:creationId xmlns:a16="http://schemas.microsoft.com/office/drawing/2014/main" id="{A13F6B65-4795-40B1-BC43-B94DC33FE935}"/>
              </a:ext>
            </a:extLst>
          </p:cNvPr>
          <p:cNvSpPr txBox="1"/>
          <p:nvPr/>
        </p:nvSpPr>
        <p:spPr>
          <a:xfrm>
            <a:off x="550184" y="2704468"/>
            <a:ext cx="994773" cy="852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2</a:t>
            </a:r>
            <a:endParaRPr b="1">
              <a:solidFill>
                <a:srgbClr val="FFFFFF"/>
              </a:solidFill>
            </a:endParaRPr>
          </a:p>
        </p:txBody>
      </p:sp>
      <p:sp>
        <p:nvSpPr>
          <p:cNvPr id="10" name="Google Shape;379;p17">
            <a:extLst>
              <a:ext uri="{FF2B5EF4-FFF2-40B4-BE49-F238E27FC236}">
                <a16:creationId xmlns:a16="http://schemas.microsoft.com/office/drawing/2014/main" id="{CF88353E-19E9-48CA-A2D0-A1C51FF09DB5}"/>
              </a:ext>
            </a:extLst>
          </p:cNvPr>
          <p:cNvSpPr/>
          <p:nvPr/>
        </p:nvSpPr>
        <p:spPr>
          <a:xfrm rot="-5400000">
            <a:off x="628209" y="3707127"/>
            <a:ext cx="852702" cy="984603"/>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361;p14">
            <a:extLst>
              <a:ext uri="{FF2B5EF4-FFF2-40B4-BE49-F238E27FC236}">
                <a16:creationId xmlns:a16="http://schemas.microsoft.com/office/drawing/2014/main" id="{29306083-9488-4359-B8AE-8C12F2183FEA}"/>
              </a:ext>
            </a:extLst>
          </p:cNvPr>
          <p:cNvSpPr txBox="1"/>
          <p:nvPr/>
        </p:nvSpPr>
        <p:spPr>
          <a:xfrm>
            <a:off x="562257" y="3759207"/>
            <a:ext cx="994773" cy="852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3</a:t>
            </a:r>
            <a:endParaRPr b="1">
              <a:solidFill>
                <a:srgbClr val="FFFFFF"/>
              </a:solidFill>
            </a:endParaRPr>
          </a:p>
        </p:txBody>
      </p:sp>
      <p:sp>
        <p:nvSpPr>
          <p:cNvPr id="12" name="Google Shape;351;p13">
            <a:extLst>
              <a:ext uri="{FF2B5EF4-FFF2-40B4-BE49-F238E27FC236}">
                <a16:creationId xmlns:a16="http://schemas.microsoft.com/office/drawing/2014/main" id="{8901C583-13A0-490C-AE63-9A8C848CA5F7}"/>
              </a:ext>
            </a:extLst>
          </p:cNvPr>
          <p:cNvSpPr txBox="1">
            <a:spLocks/>
          </p:cNvSpPr>
          <p:nvPr/>
        </p:nvSpPr>
        <p:spPr>
          <a:xfrm>
            <a:off x="1557030" y="1624919"/>
            <a:ext cx="4558665" cy="617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Giới thiệu về cây quyết định</a:t>
            </a:r>
          </a:p>
        </p:txBody>
      </p:sp>
      <p:sp>
        <p:nvSpPr>
          <p:cNvPr id="13" name="Google Shape;351;p13">
            <a:extLst>
              <a:ext uri="{FF2B5EF4-FFF2-40B4-BE49-F238E27FC236}">
                <a16:creationId xmlns:a16="http://schemas.microsoft.com/office/drawing/2014/main" id="{E81DE509-B5B7-4C2E-9C81-80B7852FFB24}"/>
              </a:ext>
            </a:extLst>
          </p:cNvPr>
          <p:cNvSpPr txBox="1">
            <a:spLocks/>
          </p:cNvSpPr>
          <p:nvPr/>
        </p:nvSpPr>
        <p:spPr>
          <a:xfrm>
            <a:off x="1644015" y="2147101"/>
            <a:ext cx="5038725" cy="3661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1600">
                <a:effectLst>
                  <a:glow rad="101600">
                    <a:schemeClr val="accent1">
                      <a:satMod val="175000"/>
                      <a:alpha val="15000"/>
                    </a:schemeClr>
                  </a:glow>
                </a:effectLst>
              </a:rPr>
              <a:t>Đặt vấn đề, nêu ý tưởng, mục đích bài toán</a:t>
            </a:r>
          </a:p>
        </p:txBody>
      </p:sp>
      <p:sp>
        <p:nvSpPr>
          <p:cNvPr id="14" name="Google Shape;351;p13">
            <a:extLst>
              <a:ext uri="{FF2B5EF4-FFF2-40B4-BE49-F238E27FC236}">
                <a16:creationId xmlns:a16="http://schemas.microsoft.com/office/drawing/2014/main" id="{7CB599B3-33C9-4B91-803A-9569A14B82A0}"/>
              </a:ext>
            </a:extLst>
          </p:cNvPr>
          <p:cNvSpPr txBox="1">
            <a:spLocks/>
          </p:cNvSpPr>
          <p:nvPr/>
        </p:nvSpPr>
        <p:spPr>
          <a:xfrm>
            <a:off x="1544957" y="2692063"/>
            <a:ext cx="5967101" cy="617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Thuật toán ID3 xây dựng cây quyết định</a:t>
            </a:r>
          </a:p>
        </p:txBody>
      </p:sp>
      <p:sp>
        <p:nvSpPr>
          <p:cNvPr id="15" name="Google Shape;351;p13">
            <a:extLst>
              <a:ext uri="{FF2B5EF4-FFF2-40B4-BE49-F238E27FC236}">
                <a16:creationId xmlns:a16="http://schemas.microsoft.com/office/drawing/2014/main" id="{BC73AB1F-782E-4106-BE94-06E17CCD2797}"/>
              </a:ext>
            </a:extLst>
          </p:cNvPr>
          <p:cNvSpPr txBox="1">
            <a:spLocks/>
          </p:cNvSpPr>
          <p:nvPr/>
        </p:nvSpPr>
        <p:spPr>
          <a:xfrm>
            <a:off x="1631942" y="3214245"/>
            <a:ext cx="4387858" cy="3661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1600">
                <a:effectLst>
                  <a:glow rad="101600">
                    <a:schemeClr val="accent1">
                      <a:satMod val="175000"/>
                      <a:alpha val="15000"/>
                    </a:schemeClr>
                  </a:glow>
                </a:effectLst>
              </a:rPr>
              <a:t>Entropy, Information gain</a:t>
            </a:r>
          </a:p>
        </p:txBody>
      </p:sp>
      <p:sp>
        <p:nvSpPr>
          <p:cNvPr id="16" name="Google Shape;351;p13">
            <a:extLst>
              <a:ext uri="{FF2B5EF4-FFF2-40B4-BE49-F238E27FC236}">
                <a16:creationId xmlns:a16="http://schemas.microsoft.com/office/drawing/2014/main" id="{0B188F4E-46F2-4A53-897F-55AFF37DE283}"/>
              </a:ext>
            </a:extLst>
          </p:cNvPr>
          <p:cNvSpPr txBox="1">
            <a:spLocks/>
          </p:cNvSpPr>
          <p:nvPr/>
        </p:nvSpPr>
        <p:spPr>
          <a:xfrm>
            <a:off x="1534789" y="3698486"/>
            <a:ext cx="4736471" cy="617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Các thuật toán xây dựng </a:t>
            </a:r>
          </a:p>
        </p:txBody>
      </p:sp>
      <p:sp>
        <p:nvSpPr>
          <p:cNvPr id="17" name="Google Shape;351;p13">
            <a:extLst>
              <a:ext uri="{FF2B5EF4-FFF2-40B4-BE49-F238E27FC236}">
                <a16:creationId xmlns:a16="http://schemas.microsoft.com/office/drawing/2014/main" id="{FE2476F9-57BF-4EAF-9023-1444C7C8E749}"/>
              </a:ext>
            </a:extLst>
          </p:cNvPr>
          <p:cNvSpPr txBox="1">
            <a:spLocks/>
          </p:cNvSpPr>
          <p:nvPr/>
        </p:nvSpPr>
        <p:spPr>
          <a:xfrm>
            <a:off x="1621774" y="4220668"/>
            <a:ext cx="5220986" cy="3661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1600">
                <a:effectLst>
                  <a:glow rad="101600">
                    <a:schemeClr val="accent1">
                      <a:satMod val="175000"/>
                      <a:alpha val="15000"/>
                    </a:schemeClr>
                  </a:glow>
                </a:effectLst>
              </a:rPr>
              <a:t>Giới thiệu : C4.5, CART, CHAID, MARS</a:t>
            </a:r>
          </a:p>
        </p:txBody>
      </p:sp>
      <p:grpSp>
        <p:nvGrpSpPr>
          <p:cNvPr id="18" name="Google Shape;1479;p48">
            <a:extLst>
              <a:ext uri="{FF2B5EF4-FFF2-40B4-BE49-F238E27FC236}">
                <a16:creationId xmlns:a16="http://schemas.microsoft.com/office/drawing/2014/main" id="{394B03C1-B67F-469F-9A9D-9482F8CE910C}"/>
              </a:ext>
            </a:extLst>
          </p:cNvPr>
          <p:cNvGrpSpPr/>
          <p:nvPr/>
        </p:nvGrpSpPr>
        <p:grpSpPr>
          <a:xfrm>
            <a:off x="631842" y="432173"/>
            <a:ext cx="445578" cy="445773"/>
            <a:chOff x="557511" y="3214925"/>
            <a:chExt cx="719836" cy="720150"/>
          </a:xfrm>
        </p:grpSpPr>
        <p:sp>
          <p:nvSpPr>
            <p:cNvPr id="19" name="Google Shape;1480;p48">
              <a:extLst>
                <a:ext uri="{FF2B5EF4-FFF2-40B4-BE49-F238E27FC236}">
                  <a16:creationId xmlns:a16="http://schemas.microsoft.com/office/drawing/2014/main" id="{771D1EE7-E65A-4651-B9E9-A845A6E716B7}"/>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481;p48">
              <a:extLst>
                <a:ext uri="{FF2B5EF4-FFF2-40B4-BE49-F238E27FC236}">
                  <a16:creationId xmlns:a16="http://schemas.microsoft.com/office/drawing/2014/main" id="{0868E1C8-31F4-4C9F-ABDC-B0EB863684CB}"/>
                </a:ext>
              </a:extLst>
            </p:cNvPr>
            <p:cNvSpPr/>
            <p:nvPr/>
          </p:nvSpPr>
          <p:spPr>
            <a:xfrm>
              <a:off x="929645"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482;p48">
              <a:extLst>
                <a:ext uri="{FF2B5EF4-FFF2-40B4-BE49-F238E27FC236}">
                  <a16:creationId xmlns:a16="http://schemas.microsoft.com/office/drawing/2014/main" id="{2B2A10C4-85DF-45B6-A7A3-C8C3070DCAF8}"/>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483;p48">
              <a:extLst>
                <a:ext uri="{FF2B5EF4-FFF2-40B4-BE49-F238E27FC236}">
                  <a16:creationId xmlns:a16="http://schemas.microsoft.com/office/drawing/2014/main" id="{69FEAC9D-FE61-4669-961F-02673D16E601}"/>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415415" y="480060"/>
            <a:ext cx="3156585" cy="961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effectLst>
                  <a:glow rad="101600">
                    <a:schemeClr val="accent1">
                      <a:satMod val="175000"/>
                      <a:alpha val="15000"/>
                    </a:schemeClr>
                  </a:glow>
                </a:effectLst>
              </a:rPr>
              <a:t>Nội dung</a:t>
            </a:r>
            <a:endParaRPr sz="6000">
              <a:effectLst>
                <a:glow rad="101600">
                  <a:schemeClr val="accent1">
                    <a:satMod val="175000"/>
                    <a:alpha val="15000"/>
                  </a:schemeClr>
                </a:glow>
              </a:effectLst>
            </a:endParaRPr>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7" name="Google Shape;379;p17">
            <a:extLst>
              <a:ext uri="{FF2B5EF4-FFF2-40B4-BE49-F238E27FC236}">
                <a16:creationId xmlns:a16="http://schemas.microsoft.com/office/drawing/2014/main" id="{ACB4ADFD-B08B-45EB-9F70-8EAB90125A12}"/>
              </a:ext>
            </a:extLst>
          </p:cNvPr>
          <p:cNvSpPr/>
          <p:nvPr/>
        </p:nvSpPr>
        <p:spPr>
          <a:xfrm rot="-5400000">
            <a:off x="628209" y="1594577"/>
            <a:ext cx="852702" cy="984603"/>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 name="Google Shape;361;p14">
            <a:extLst>
              <a:ext uri="{FF2B5EF4-FFF2-40B4-BE49-F238E27FC236}">
                <a16:creationId xmlns:a16="http://schemas.microsoft.com/office/drawing/2014/main" id="{8D672B2D-85CB-433E-B2D5-950B03D764CB}"/>
              </a:ext>
            </a:extLst>
          </p:cNvPr>
          <p:cNvSpPr txBox="1"/>
          <p:nvPr/>
        </p:nvSpPr>
        <p:spPr>
          <a:xfrm>
            <a:off x="562257" y="1646657"/>
            <a:ext cx="994773" cy="852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
        <p:nvSpPr>
          <p:cNvPr id="8" name="Google Shape;379;p17">
            <a:extLst>
              <a:ext uri="{FF2B5EF4-FFF2-40B4-BE49-F238E27FC236}">
                <a16:creationId xmlns:a16="http://schemas.microsoft.com/office/drawing/2014/main" id="{8E400CF8-5A9B-4EE0-9AD2-CF5474C8D2FB}"/>
              </a:ext>
            </a:extLst>
          </p:cNvPr>
          <p:cNvSpPr/>
          <p:nvPr/>
        </p:nvSpPr>
        <p:spPr>
          <a:xfrm rot="-5400000">
            <a:off x="616136" y="2652388"/>
            <a:ext cx="852702" cy="984603"/>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 name="Google Shape;361;p14">
            <a:extLst>
              <a:ext uri="{FF2B5EF4-FFF2-40B4-BE49-F238E27FC236}">
                <a16:creationId xmlns:a16="http://schemas.microsoft.com/office/drawing/2014/main" id="{A13F6B65-4795-40B1-BC43-B94DC33FE935}"/>
              </a:ext>
            </a:extLst>
          </p:cNvPr>
          <p:cNvSpPr txBox="1"/>
          <p:nvPr/>
        </p:nvSpPr>
        <p:spPr>
          <a:xfrm>
            <a:off x="550184" y="2704468"/>
            <a:ext cx="994773" cy="852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2</a:t>
            </a:r>
            <a:endParaRPr b="1">
              <a:solidFill>
                <a:srgbClr val="FFFFFF"/>
              </a:solidFill>
            </a:endParaRPr>
          </a:p>
        </p:txBody>
      </p:sp>
      <p:sp>
        <p:nvSpPr>
          <p:cNvPr id="10" name="Google Shape;379;p17">
            <a:extLst>
              <a:ext uri="{FF2B5EF4-FFF2-40B4-BE49-F238E27FC236}">
                <a16:creationId xmlns:a16="http://schemas.microsoft.com/office/drawing/2014/main" id="{CF88353E-19E9-48CA-A2D0-A1C51FF09DB5}"/>
              </a:ext>
            </a:extLst>
          </p:cNvPr>
          <p:cNvSpPr/>
          <p:nvPr/>
        </p:nvSpPr>
        <p:spPr>
          <a:xfrm rot="-5400000">
            <a:off x="628209" y="3707127"/>
            <a:ext cx="852702" cy="984603"/>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361;p14">
            <a:extLst>
              <a:ext uri="{FF2B5EF4-FFF2-40B4-BE49-F238E27FC236}">
                <a16:creationId xmlns:a16="http://schemas.microsoft.com/office/drawing/2014/main" id="{29306083-9488-4359-B8AE-8C12F2183FEA}"/>
              </a:ext>
            </a:extLst>
          </p:cNvPr>
          <p:cNvSpPr txBox="1"/>
          <p:nvPr/>
        </p:nvSpPr>
        <p:spPr>
          <a:xfrm>
            <a:off x="562257" y="3759207"/>
            <a:ext cx="994773" cy="8527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3</a:t>
            </a:r>
            <a:endParaRPr b="1">
              <a:solidFill>
                <a:srgbClr val="FFFFFF"/>
              </a:solidFill>
            </a:endParaRPr>
          </a:p>
        </p:txBody>
      </p:sp>
      <p:sp>
        <p:nvSpPr>
          <p:cNvPr id="12" name="Google Shape;351;p13">
            <a:extLst>
              <a:ext uri="{FF2B5EF4-FFF2-40B4-BE49-F238E27FC236}">
                <a16:creationId xmlns:a16="http://schemas.microsoft.com/office/drawing/2014/main" id="{8901C583-13A0-490C-AE63-9A8C848CA5F7}"/>
              </a:ext>
            </a:extLst>
          </p:cNvPr>
          <p:cNvSpPr txBox="1">
            <a:spLocks/>
          </p:cNvSpPr>
          <p:nvPr/>
        </p:nvSpPr>
        <p:spPr>
          <a:xfrm>
            <a:off x="1557030" y="1624919"/>
            <a:ext cx="4558665" cy="617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Giới thiệu về cây quyết định</a:t>
            </a:r>
          </a:p>
        </p:txBody>
      </p:sp>
      <p:sp>
        <p:nvSpPr>
          <p:cNvPr id="13" name="Google Shape;351;p13">
            <a:extLst>
              <a:ext uri="{FF2B5EF4-FFF2-40B4-BE49-F238E27FC236}">
                <a16:creationId xmlns:a16="http://schemas.microsoft.com/office/drawing/2014/main" id="{E81DE509-B5B7-4C2E-9C81-80B7852FFB24}"/>
              </a:ext>
            </a:extLst>
          </p:cNvPr>
          <p:cNvSpPr txBox="1">
            <a:spLocks/>
          </p:cNvSpPr>
          <p:nvPr/>
        </p:nvSpPr>
        <p:spPr>
          <a:xfrm>
            <a:off x="1644015" y="2147101"/>
            <a:ext cx="5038725" cy="3661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1600">
                <a:effectLst>
                  <a:glow rad="101600">
                    <a:schemeClr val="accent1">
                      <a:satMod val="175000"/>
                      <a:alpha val="15000"/>
                    </a:schemeClr>
                  </a:glow>
                </a:effectLst>
              </a:rPr>
              <a:t>Đặt vấn đề, nêu ý tưởng, mục đích bài toán</a:t>
            </a:r>
          </a:p>
        </p:txBody>
      </p:sp>
      <p:sp>
        <p:nvSpPr>
          <p:cNvPr id="14" name="Google Shape;351;p13">
            <a:extLst>
              <a:ext uri="{FF2B5EF4-FFF2-40B4-BE49-F238E27FC236}">
                <a16:creationId xmlns:a16="http://schemas.microsoft.com/office/drawing/2014/main" id="{7CB599B3-33C9-4B91-803A-9569A14B82A0}"/>
              </a:ext>
            </a:extLst>
          </p:cNvPr>
          <p:cNvSpPr txBox="1">
            <a:spLocks/>
          </p:cNvSpPr>
          <p:nvPr/>
        </p:nvSpPr>
        <p:spPr>
          <a:xfrm>
            <a:off x="1544957" y="2692063"/>
            <a:ext cx="5967101" cy="617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Thuật toán ID3 xây dựng cây quyết định</a:t>
            </a:r>
          </a:p>
        </p:txBody>
      </p:sp>
      <p:sp>
        <p:nvSpPr>
          <p:cNvPr id="15" name="Google Shape;351;p13">
            <a:extLst>
              <a:ext uri="{FF2B5EF4-FFF2-40B4-BE49-F238E27FC236}">
                <a16:creationId xmlns:a16="http://schemas.microsoft.com/office/drawing/2014/main" id="{BC73AB1F-782E-4106-BE94-06E17CCD2797}"/>
              </a:ext>
            </a:extLst>
          </p:cNvPr>
          <p:cNvSpPr txBox="1">
            <a:spLocks/>
          </p:cNvSpPr>
          <p:nvPr/>
        </p:nvSpPr>
        <p:spPr>
          <a:xfrm>
            <a:off x="1631942" y="3214245"/>
            <a:ext cx="4387858" cy="3661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1600">
                <a:effectLst>
                  <a:glow rad="101600">
                    <a:schemeClr val="accent1">
                      <a:satMod val="175000"/>
                      <a:alpha val="15000"/>
                    </a:schemeClr>
                  </a:glow>
                </a:effectLst>
              </a:rPr>
              <a:t>Entropy, Information gain</a:t>
            </a:r>
          </a:p>
        </p:txBody>
      </p:sp>
      <p:sp>
        <p:nvSpPr>
          <p:cNvPr id="16" name="Google Shape;351;p13">
            <a:extLst>
              <a:ext uri="{FF2B5EF4-FFF2-40B4-BE49-F238E27FC236}">
                <a16:creationId xmlns:a16="http://schemas.microsoft.com/office/drawing/2014/main" id="{0B188F4E-46F2-4A53-897F-55AFF37DE283}"/>
              </a:ext>
            </a:extLst>
          </p:cNvPr>
          <p:cNvSpPr txBox="1">
            <a:spLocks/>
          </p:cNvSpPr>
          <p:nvPr/>
        </p:nvSpPr>
        <p:spPr>
          <a:xfrm>
            <a:off x="1534789" y="3698486"/>
            <a:ext cx="4736471" cy="617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Các thuật toán xây dựng </a:t>
            </a:r>
          </a:p>
        </p:txBody>
      </p:sp>
      <p:sp>
        <p:nvSpPr>
          <p:cNvPr id="17" name="Google Shape;351;p13">
            <a:extLst>
              <a:ext uri="{FF2B5EF4-FFF2-40B4-BE49-F238E27FC236}">
                <a16:creationId xmlns:a16="http://schemas.microsoft.com/office/drawing/2014/main" id="{FE2476F9-57BF-4EAF-9023-1444C7C8E749}"/>
              </a:ext>
            </a:extLst>
          </p:cNvPr>
          <p:cNvSpPr txBox="1">
            <a:spLocks/>
          </p:cNvSpPr>
          <p:nvPr/>
        </p:nvSpPr>
        <p:spPr>
          <a:xfrm>
            <a:off x="1621774" y="4220668"/>
            <a:ext cx="5220986" cy="3661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1600">
                <a:effectLst>
                  <a:glow rad="101600">
                    <a:schemeClr val="accent1">
                      <a:satMod val="175000"/>
                      <a:alpha val="15000"/>
                    </a:schemeClr>
                  </a:glow>
                </a:effectLst>
              </a:rPr>
              <a:t>Giới thiệu : C4.5, CART, CHAID, MARS</a:t>
            </a:r>
          </a:p>
        </p:txBody>
      </p:sp>
      <p:grpSp>
        <p:nvGrpSpPr>
          <p:cNvPr id="18" name="Google Shape;1479;p48">
            <a:extLst>
              <a:ext uri="{FF2B5EF4-FFF2-40B4-BE49-F238E27FC236}">
                <a16:creationId xmlns:a16="http://schemas.microsoft.com/office/drawing/2014/main" id="{394B03C1-B67F-469F-9A9D-9482F8CE910C}"/>
              </a:ext>
            </a:extLst>
          </p:cNvPr>
          <p:cNvGrpSpPr/>
          <p:nvPr/>
        </p:nvGrpSpPr>
        <p:grpSpPr>
          <a:xfrm>
            <a:off x="631842" y="432173"/>
            <a:ext cx="445578" cy="445773"/>
            <a:chOff x="557511" y="3214925"/>
            <a:chExt cx="719836" cy="720150"/>
          </a:xfrm>
        </p:grpSpPr>
        <p:sp>
          <p:nvSpPr>
            <p:cNvPr id="19" name="Google Shape;1480;p48">
              <a:extLst>
                <a:ext uri="{FF2B5EF4-FFF2-40B4-BE49-F238E27FC236}">
                  <a16:creationId xmlns:a16="http://schemas.microsoft.com/office/drawing/2014/main" id="{771D1EE7-E65A-4651-B9E9-A845A6E716B7}"/>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481;p48">
              <a:extLst>
                <a:ext uri="{FF2B5EF4-FFF2-40B4-BE49-F238E27FC236}">
                  <a16:creationId xmlns:a16="http://schemas.microsoft.com/office/drawing/2014/main" id="{0868E1C8-31F4-4C9F-ABDC-B0EB863684CB}"/>
                </a:ext>
              </a:extLst>
            </p:cNvPr>
            <p:cNvSpPr/>
            <p:nvPr/>
          </p:nvSpPr>
          <p:spPr>
            <a:xfrm>
              <a:off x="929645"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482;p48">
              <a:extLst>
                <a:ext uri="{FF2B5EF4-FFF2-40B4-BE49-F238E27FC236}">
                  <a16:creationId xmlns:a16="http://schemas.microsoft.com/office/drawing/2014/main" id="{2B2A10C4-85DF-45B6-A7A3-C8C3070DCAF8}"/>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1483;p48">
              <a:extLst>
                <a:ext uri="{FF2B5EF4-FFF2-40B4-BE49-F238E27FC236}">
                  <a16:creationId xmlns:a16="http://schemas.microsoft.com/office/drawing/2014/main" id="{69FEAC9D-FE61-4669-961F-02673D16E601}"/>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17434272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7"/>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r>
              <a:rPr lang="en-US" sz="3600">
                <a:effectLst>
                  <a:glow rad="101600">
                    <a:schemeClr val="accent1">
                      <a:satMod val="175000"/>
                      <a:alpha val="15000"/>
                    </a:schemeClr>
                  </a:glow>
                </a:effectLst>
              </a:rPr>
              <a:t>Các thuật toán xây dựng </a:t>
            </a:r>
          </a:p>
        </p:txBody>
      </p:sp>
      <p:sp>
        <p:nvSpPr>
          <p:cNvPr id="616" name="Google Shape;616;p37"/>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r>
              <a:rPr lang="en-US" sz="1400">
                <a:effectLst>
                  <a:glow rad="101600">
                    <a:schemeClr val="accent1">
                      <a:satMod val="175000"/>
                      <a:alpha val="15000"/>
                    </a:schemeClr>
                  </a:glow>
                </a:effectLst>
              </a:rPr>
              <a:t>Giới thiệu : C4.5, CART, CHAID, MARS</a:t>
            </a:r>
          </a:p>
        </p:txBody>
      </p:sp>
      <p:sp>
        <p:nvSpPr>
          <p:cNvPr id="5" name="Google Shape;379;p17">
            <a:extLst>
              <a:ext uri="{FF2B5EF4-FFF2-40B4-BE49-F238E27FC236}">
                <a16:creationId xmlns:a16="http://schemas.microsoft.com/office/drawing/2014/main" id="{0DFEE314-921A-433C-A624-D7839BA42FCA}"/>
              </a:ext>
            </a:extLst>
          </p:cNvPr>
          <p:cNvSpPr/>
          <p:nvPr/>
        </p:nvSpPr>
        <p:spPr>
          <a:xfrm rot="-5400000">
            <a:off x="567740" y="1553001"/>
            <a:ext cx="1771799" cy="2045871"/>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3</a:t>
            </a:r>
            <a:endParaRPr b="1">
              <a:solidFill>
                <a:srgbClr val="FFFFFF"/>
              </a:solidFill>
            </a:endParaRPr>
          </a:p>
        </p:txBody>
      </p:sp>
    </p:spTree>
    <p:extLst>
      <p:ext uri="{BB962C8B-B14F-4D97-AF65-F5344CB8AC3E}">
        <p14:creationId xmlns:p14="http://schemas.microsoft.com/office/powerpoint/2010/main" val="2332232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933824" y="851535"/>
            <a:ext cx="3753000" cy="13331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effectLst>
                  <a:glow rad="101600">
                    <a:schemeClr val="accent1">
                      <a:satMod val="175000"/>
                      <a:alpha val="15000"/>
                    </a:schemeClr>
                  </a:glow>
                </a:effectLst>
              </a:rPr>
              <a:t>Các thuật toán xây dựng cây quyết định</a:t>
            </a:r>
            <a:endParaRPr sz="3200">
              <a:effectLst>
                <a:glow rad="101600">
                  <a:schemeClr val="accent1">
                    <a:satMod val="175000"/>
                    <a:alpha val="15000"/>
                  </a:schemeClr>
                </a:glow>
              </a:effectLst>
            </a:endParaRPr>
          </a:p>
        </p:txBody>
      </p:sp>
      <p:sp>
        <p:nvSpPr>
          <p:cNvPr id="416" name="Google Shape;416;p20"/>
          <p:cNvSpPr txBox="1">
            <a:spLocks noGrp="1"/>
          </p:cNvSpPr>
          <p:nvPr>
            <p:ph type="body" idx="4294967295"/>
          </p:nvPr>
        </p:nvSpPr>
        <p:spPr>
          <a:xfrm>
            <a:off x="3933824" y="2184685"/>
            <a:ext cx="4152899" cy="2327842"/>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600"/>
              </a:spcAft>
              <a:buFont typeface="Wingdings" panose="05000000000000000000" pitchFamily="2" charset="2"/>
              <a:buChar char="Ø"/>
            </a:pPr>
            <a:r>
              <a:rPr lang="en-US" b="0" i="0">
                <a:solidFill>
                  <a:srgbClr val="D1D5DB"/>
                </a:solidFill>
                <a:effectLst/>
                <a:latin typeface="Söhne"/>
              </a:rPr>
              <a:t>ID3 (Iterative Dichotomiser 3)</a:t>
            </a:r>
          </a:p>
          <a:p>
            <a:pPr marL="285750" lvl="0" indent="-285750" algn="l" rtl="0">
              <a:spcBef>
                <a:spcPts val="600"/>
              </a:spcBef>
              <a:spcAft>
                <a:spcPts val="600"/>
              </a:spcAft>
              <a:buFont typeface="Wingdings" panose="05000000000000000000" pitchFamily="2" charset="2"/>
              <a:buChar char="Ø"/>
            </a:pPr>
            <a:r>
              <a:rPr lang="en-US" b="0" i="0">
                <a:solidFill>
                  <a:srgbClr val="D1D5DB"/>
                </a:solidFill>
                <a:effectLst/>
                <a:latin typeface="Söhne"/>
              </a:rPr>
              <a:t>C4.5</a:t>
            </a:r>
          </a:p>
          <a:p>
            <a:pPr marL="285750" lvl="0" indent="-285750" algn="l" rtl="0">
              <a:spcBef>
                <a:spcPts val="600"/>
              </a:spcBef>
              <a:spcAft>
                <a:spcPts val="600"/>
              </a:spcAft>
              <a:buFont typeface="Wingdings" panose="05000000000000000000" pitchFamily="2" charset="2"/>
              <a:buChar char="Ø"/>
            </a:pPr>
            <a:r>
              <a:rPr lang="en-US" b="0" i="0">
                <a:solidFill>
                  <a:srgbClr val="D1D5DB"/>
                </a:solidFill>
                <a:effectLst/>
                <a:latin typeface="Söhne"/>
              </a:rPr>
              <a:t>CART (Classification And Regression Tree)</a:t>
            </a:r>
            <a:endParaRPr lang="en-US">
              <a:solidFill>
                <a:srgbClr val="D1D5DB"/>
              </a:solidFill>
              <a:latin typeface="Söhne"/>
            </a:endParaRPr>
          </a:p>
          <a:p>
            <a:pPr marL="285750" lvl="0" indent="-285750" algn="l" rtl="0">
              <a:spcBef>
                <a:spcPts val="600"/>
              </a:spcBef>
              <a:spcAft>
                <a:spcPts val="600"/>
              </a:spcAft>
              <a:buFont typeface="Wingdings" panose="05000000000000000000" pitchFamily="2" charset="2"/>
              <a:buChar char="Ø"/>
            </a:pPr>
            <a:r>
              <a:rPr lang="en-US" b="0" i="0">
                <a:solidFill>
                  <a:srgbClr val="D1D5DB"/>
                </a:solidFill>
                <a:effectLst/>
                <a:latin typeface="Söhne"/>
              </a:rPr>
              <a:t>CHAID (Chi-Square Automatic Interaction Detector)</a:t>
            </a:r>
          </a:p>
          <a:p>
            <a:pPr marL="285750" lvl="0" indent="-285750" algn="l" rtl="0">
              <a:spcBef>
                <a:spcPts val="600"/>
              </a:spcBef>
              <a:spcAft>
                <a:spcPts val="600"/>
              </a:spcAft>
              <a:buFont typeface="Wingdings" panose="05000000000000000000" pitchFamily="2" charset="2"/>
              <a:buChar char="Ø"/>
            </a:pPr>
            <a:r>
              <a:rPr lang="fr-FR" b="0" i="0">
                <a:solidFill>
                  <a:srgbClr val="D1D5DB"/>
                </a:solidFill>
                <a:effectLst/>
                <a:latin typeface="Söhne"/>
              </a:rPr>
              <a:t>MARS (Multivariate Adaptive Regression Splines)</a:t>
            </a:r>
            <a:endParaRPr lang="en-US" b="0" i="0">
              <a:solidFill>
                <a:srgbClr val="D1D5DB"/>
              </a:solidFill>
              <a:effectLst/>
              <a:latin typeface="Söhne"/>
            </a:endParaRPr>
          </a:p>
        </p:txBody>
      </p:sp>
      <p:pic>
        <p:nvPicPr>
          <p:cNvPr id="417" name="Google Shape;417;p20"/>
          <p:cNvPicPr preferRelativeResize="0"/>
          <p:nvPr/>
        </p:nvPicPr>
        <p:blipFill rotWithShape="1">
          <a:blip r:embed="rId3">
            <a:alphaModFix/>
          </a:blip>
          <a:srcRect t="13292"/>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54" name="Google Shape;454;p24"/>
          <p:cNvSpPr/>
          <p:nvPr/>
        </p:nvSpPr>
        <p:spPr>
          <a:xfrm>
            <a:off x="623423" y="409575"/>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13" name="Google Shape;430;p22">
            <a:extLst>
              <a:ext uri="{FF2B5EF4-FFF2-40B4-BE49-F238E27FC236}">
                <a16:creationId xmlns:a16="http://schemas.microsoft.com/office/drawing/2014/main" id="{D3CCA195-057A-48ED-9DFB-F21B804A672E}"/>
              </a:ext>
            </a:extLst>
          </p:cNvPr>
          <p:cNvSpPr txBox="1">
            <a:spLocks/>
          </p:cNvSpPr>
          <p:nvPr/>
        </p:nvSpPr>
        <p:spPr>
          <a:xfrm>
            <a:off x="2119626" y="202584"/>
            <a:ext cx="6885520" cy="6400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a:effectLst>
                  <a:glow rad="101600">
                    <a:schemeClr val="accent1">
                      <a:satMod val="175000"/>
                      <a:alpha val="15000"/>
                    </a:schemeClr>
                  </a:glow>
                </a:effectLst>
              </a:rPr>
              <a:t>Thuật toán C4.5</a:t>
            </a:r>
          </a:p>
        </p:txBody>
      </p:sp>
      <p:sp>
        <p:nvSpPr>
          <p:cNvPr id="15" name="TextBox 14">
            <a:extLst>
              <a:ext uri="{FF2B5EF4-FFF2-40B4-BE49-F238E27FC236}">
                <a16:creationId xmlns:a16="http://schemas.microsoft.com/office/drawing/2014/main" id="{1BA4476C-6102-42DC-9A13-0515CEA75CBB}"/>
              </a:ext>
            </a:extLst>
          </p:cNvPr>
          <p:cNvSpPr txBox="1"/>
          <p:nvPr/>
        </p:nvSpPr>
        <p:spPr>
          <a:xfrm>
            <a:off x="737235" y="1777068"/>
            <a:ext cx="7669530" cy="2523768"/>
          </a:xfrm>
          <a:prstGeom prst="rect">
            <a:avLst/>
          </a:prstGeom>
          <a:noFill/>
        </p:spPr>
        <p:txBody>
          <a:bodyPr wrap="square">
            <a:spAutoFit/>
          </a:bodyPr>
          <a:lstStyle/>
          <a:p>
            <a:pPr marL="342900" indent="-342900" algn="just">
              <a:spcBef>
                <a:spcPts val="600"/>
              </a:spcBef>
              <a:spcAft>
                <a:spcPts val="600"/>
              </a:spcAft>
              <a:buClr>
                <a:schemeClr val="tx1"/>
              </a:buClr>
              <a:buFont typeface="+mj-lt"/>
              <a:buAutoNum type="arabicPeriod"/>
            </a:pPr>
            <a:r>
              <a:rPr lang="vi-VN" sz="1600">
                <a:solidFill>
                  <a:schemeClr val="tx1"/>
                </a:solidFill>
                <a:latin typeface="Nixie One"/>
              </a:rPr>
              <a:t>Lựa chọn thuộc tính chia dựa trên phương pháp giảm độ lỗi tương đối</a:t>
            </a:r>
            <a:r>
              <a:rPr lang="en-US" sz="1600">
                <a:solidFill>
                  <a:schemeClr val="tx1"/>
                </a:solidFill>
                <a:latin typeface="Nixie One"/>
              </a:rPr>
              <a:t> </a:t>
            </a:r>
            <a:r>
              <a:rPr lang="vi-VN" sz="1600">
                <a:solidFill>
                  <a:schemeClr val="tx1"/>
                </a:solidFill>
                <a:latin typeface="Nixie One"/>
              </a:rPr>
              <a:t>(Relative Error Reduction, RER). Các giá trị của thuộc tính sẽ được rời rạc hóa thành các giá trị nhị phân trước khi tính toán độ lỗi.</a:t>
            </a:r>
          </a:p>
          <a:p>
            <a:pPr marL="342900" indent="-342900" algn="just">
              <a:spcBef>
                <a:spcPts val="600"/>
              </a:spcBef>
              <a:spcAft>
                <a:spcPts val="600"/>
              </a:spcAft>
              <a:buClr>
                <a:schemeClr val="tx1"/>
              </a:buClr>
              <a:buFont typeface="+mj-lt"/>
              <a:buAutoNum type="arabicPeriod"/>
            </a:pPr>
            <a:r>
              <a:rPr lang="vi-VN" sz="1600">
                <a:solidFill>
                  <a:schemeClr val="tx1"/>
                </a:solidFill>
                <a:latin typeface="Nixie One"/>
              </a:rPr>
              <a:t>Xây dựng cây quyết định bằng cách lặp lại quá trình trên trên tất cả các nhánh mới của cây.</a:t>
            </a:r>
          </a:p>
          <a:p>
            <a:pPr marL="342900" indent="-342900" algn="just">
              <a:spcBef>
                <a:spcPts val="600"/>
              </a:spcBef>
              <a:spcAft>
                <a:spcPts val="600"/>
              </a:spcAft>
              <a:buClr>
                <a:schemeClr val="tx1"/>
              </a:buClr>
              <a:buFont typeface="+mj-lt"/>
              <a:buAutoNum type="arabicPeriod"/>
            </a:pPr>
            <a:r>
              <a:rPr lang="vi-VN" sz="1600">
                <a:solidFill>
                  <a:schemeClr val="tx1"/>
                </a:solidFill>
                <a:latin typeface="Nixie One"/>
              </a:rPr>
              <a:t>Dừng lại khi độ sâu của cây đạt tới một ngưỡng nhất định hoặc không còn thuộc tính nào để chia.</a:t>
            </a:r>
          </a:p>
          <a:p>
            <a:pPr marL="342900" indent="-342900" algn="just">
              <a:spcBef>
                <a:spcPts val="600"/>
              </a:spcBef>
              <a:spcAft>
                <a:spcPts val="600"/>
              </a:spcAft>
              <a:buClr>
                <a:schemeClr val="tx1"/>
              </a:buClr>
              <a:buFont typeface="+mj-lt"/>
              <a:buAutoNum type="arabicPeriod"/>
            </a:pPr>
            <a:r>
              <a:rPr lang="vi-VN" sz="1600">
                <a:solidFill>
                  <a:schemeClr val="tx1"/>
                </a:solidFill>
                <a:latin typeface="Nixie One"/>
              </a:rPr>
              <a:t>Sử dụng kỹ thuật thu gọn cây để loại bỏ các nhánh không cần thiết.</a:t>
            </a:r>
          </a:p>
        </p:txBody>
      </p:sp>
      <p:sp>
        <p:nvSpPr>
          <p:cNvPr id="17" name="TextBox 16">
            <a:extLst>
              <a:ext uri="{FF2B5EF4-FFF2-40B4-BE49-F238E27FC236}">
                <a16:creationId xmlns:a16="http://schemas.microsoft.com/office/drawing/2014/main" id="{4B794296-BF34-4E05-A3E3-B5FE5FEE5BD1}"/>
              </a:ext>
            </a:extLst>
          </p:cNvPr>
          <p:cNvSpPr txBox="1"/>
          <p:nvPr/>
        </p:nvSpPr>
        <p:spPr>
          <a:xfrm>
            <a:off x="2119626" y="829727"/>
            <a:ext cx="4716780" cy="338554"/>
          </a:xfrm>
          <a:prstGeom prst="rect">
            <a:avLst/>
          </a:prstGeom>
          <a:noFill/>
        </p:spPr>
        <p:txBody>
          <a:bodyPr wrap="square">
            <a:spAutoFit/>
          </a:bodyPr>
          <a:lstStyle/>
          <a:p>
            <a:r>
              <a:rPr lang="en-US" sz="1600">
                <a:solidFill>
                  <a:schemeClr val="tx1"/>
                </a:solidFill>
                <a:latin typeface="Nixie One"/>
              </a:rPr>
              <a:t>Là phiên bản cải tiến của thuật toán ID3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54" name="Google Shape;454;p24"/>
          <p:cNvSpPr/>
          <p:nvPr/>
        </p:nvSpPr>
        <p:spPr>
          <a:xfrm>
            <a:off x="623423" y="409575"/>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13" name="Google Shape;430;p22">
            <a:extLst>
              <a:ext uri="{FF2B5EF4-FFF2-40B4-BE49-F238E27FC236}">
                <a16:creationId xmlns:a16="http://schemas.microsoft.com/office/drawing/2014/main" id="{D3CCA195-057A-48ED-9DFB-F21B804A672E}"/>
              </a:ext>
            </a:extLst>
          </p:cNvPr>
          <p:cNvSpPr txBox="1">
            <a:spLocks/>
          </p:cNvSpPr>
          <p:nvPr/>
        </p:nvSpPr>
        <p:spPr>
          <a:xfrm>
            <a:off x="2119626" y="213360"/>
            <a:ext cx="6885520" cy="6400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a:effectLst>
                  <a:glow rad="101600">
                    <a:schemeClr val="accent1">
                      <a:satMod val="175000"/>
                      <a:alpha val="15000"/>
                    </a:schemeClr>
                  </a:glow>
                </a:effectLst>
              </a:rPr>
              <a:t>Thuật toán C4.5</a:t>
            </a:r>
          </a:p>
        </p:txBody>
      </p:sp>
      <p:sp>
        <p:nvSpPr>
          <p:cNvPr id="6" name="Google Shape;430;p22">
            <a:extLst>
              <a:ext uri="{FF2B5EF4-FFF2-40B4-BE49-F238E27FC236}">
                <a16:creationId xmlns:a16="http://schemas.microsoft.com/office/drawing/2014/main" id="{789BBC7A-B716-426D-9EE1-F47800881C14}"/>
              </a:ext>
            </a:extLst>
          </p:cNvPr>
          <p:cNvSpPr txBox="1">
            <a:spLocks/>
          </p:cNvSpPr>
          <p:nvPr/>
        </p:nvSpPr>
        <p:spPr>
          <a:xfrm>
            <a:off x="1357916" y="1063250"/>
            <a:ext cx="4700274" cy="5226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vi-VN" sz="2000"/>
              <a:t>(</a:t>
            </a:r>
            <a:r>
              <a:rPr lang="vi-VN" sz="2000">
                <a:effectLst>
                  <a:glow rad="101600">
                    <a:schemeClr val="accent1">
                      <a:satMod val="175000"/>
                      <a:alpha val="15000"/>
                    </a:schemeClr>
                  </a:glow>
                </a:effectLst>
              </a:rPr>
              <a:t>Relative Error Reduction</a:t>
            </a:r>
            <a:r>
              <a:rPr lang="en-US" sz="2000">
                <a:effectLst>
                  <a:glow rad="101600">
                    <a:schemeClr val="accent1">
                      <a:satMod val="175000"/>
                      <a:alpha val="15000"/>
                    </a:schemeClr>
                  </a:glow>
                </a:effectLst>
              </a:rPr>
              <a:t>)</a:t>
            </a:r>
            <a:r>
              <a:rPr lang="vi-VN" sz="2000">
                <a:effectLst>
                  <a:glow rad="101600">
                    <a:schemeClr val="accent1">
                      <a:satMod val="175000"/>
                      <a:alpha val="15000"/>
                    </a:schemeClr>
                  </a:glow>
                </a:effectLst>
              </a:rPr>
              <a:t>, RER</a:t>
            </a:r>
            <a:endParaRPr lang="en-US">
              <a:effectLst>
                <a:glow rad="101600">
                  <a:schemeClr val="accent1">
                    <a:satMod val="175000"/>
                    <a:alpha val="15000"/>
                  </a:schemeClr>
                </a:glow>
              </a:effectLst>
            </a:endParaRPr>
          </a:p>
        </p:txBody>
      </p:sp>
      <p:sp>
        <p:nvSpPr>
          <p:cNvPr id="8" name="TextBox 7">
            <a:extLst>
              <a:ext uri="{FF2B5EF4-FFF2-40B4-BE49-F238E27FC236}">
                <a16:creationId xmlns:a16="http://schemas.microsoft.com/office/drawing/2014/main" id="{9279F116-57AA-44D8-B1E9-07F15A7E94F2}"/>
              </a:ext>
            </a:extLst>
          </p:cNvPr>
          <p:cNvSpPr txBox="1"/>
          <p:nvPr/>
        </p:nvSpPr>
        <p:spPr>
          <a:xfrm>
            <a:off x="1172062" y="1612771"/>
            <a:ext cx="7148977" cy="584775"/>
          </a:xfrm>
          <a:prstGeom prst="rect">
            <a:avLst/>
          </a:prstGeom>
          <a:noFill/>
        </p:spPr>
        <p:txBody>
          <a:bodyPr wrap="square">
            <a:spAutoFit/>
          </a:bodyPr>
          <a:lstStyle/>
          <a:p>
            <a:pPr algn="just"/>
            <a:r>
              <a:rPr lang="vi-VN" sz="1600">
                <a:solidFill>
                  <a:schemeClr val="tx1"/>
                </a:solidFill>
                <a:latin typeface="Nixie One"/>
              </a:rPr>
              <a:t>Giảm lỗi tương đối (RER) là thước đo được sử dụng để định lượng sự cải thiện độ chính xác từ giá trị này sang giá trị khác . </a:t>
            </a:r>
            <a:endParaRPr lang="en-US" sz="1600">
              <a:solidFill>
                <a:schemeClr val="tx1"/>
              </a:solidFill>
              <a:latin typeface="Nixie One"/>
            </a:endParaRPr>
          </a:p>
        </p:txBody>
      </p:sp>
      <p:sp>
        <p:nvSpPr>
          <p:cNvPr id="10" name="TextBox 9">
            <a:extLst>
              <a:ext uri="{FF2B5EF4-FFF2-40B4-BE49-F238E27FC236}">
                <a16:creationId xmlns:a16="http://schemas.microsoft.com/office/drawing/2014/main" id="{E65814BC-CAB4-4653-AD0A-C6FC39E82598}"/>
              </a:ext>
            </a:extLst>
          </p:cNvPr>
          <p:cNvSpPr txBox="1"/>
          <p:nvPr/>
        </p:nvSpPr>
        <p:spPr>
          <a:xfrm>
            <a:off x="1172062" y="2375821"/>
            <a:ext cx="7148976" cy="584775"/>
          </a:xfrm>
          <a:prstGeom prst="rect">
            <a:avLst/>
          </a:prstGeom>
          <a:noFill/>
        </p:spPr>
        <p:txBody>
          <a:bodyPr wrap="square">
            <a:spAutoFit/>
          </a:bodyPr>
          <a:lstStyle/>
          <a:p>
            <a:pPr algn="just"/>
            <a:r>
              <a:rPr lang="vi-VN" sz="1600">
                <a:solidFill>
                  <a:schemeClr val="tx1"/>
                </a:solidFill>
                <a:latin typeface="Nixie One"/>
              </a:rPr>
              <a:t>RER là một trong những phương pháp thường được sử dụng trong các thuật toán cây quyết định để xác định thuộc tính tốt nhất để chia nhánh cây</a:t>
            </a:r>
            <a:endParaRPr lang="en-US" sz="1600">
              <a:solidFill>
                <a:schemeClr val="tx1"/>
              </a:solidFill>
              <a:latin typeface="Nixie One"/>
            </a:endParaRPr>
          </a:p>
        </p:txBody>
      </p:sp>
      <p:sp>
        <p:nvSpPr>
          <p:cNvPr id="12" name="TextBox 11">
            <a:extLst>
              <a:ext uri="{FF2B5EF4-FFF2-40B4-BE49-F238E27FC236}">
                <a16:creationId xmlns:a16="http://schemas.microsoft.com/office/drawing/2014/main" id="{CFE93177-20E8-4115-9F7F-E0B6CD38AFAF}"/>
              </a:ext>
            </a:extLst>
          </p:cNvPr>
          <p:cNvSpPr txBox="1"/>
          <p:nvPr/>
        </p:nvSpPr>
        <p:spPr>
          <a:xfrm>
            <a:off x="1172062" y="3139791"/>
            <a:ext cx="7148976" cy="584775"/>
          </a:xfrm>
          <a:prstGeom prst="rect">
            <a:avLst/>
          </a:prstGeom>
          <a:noFill/>
        </p:spPr>
        <p:txBody>
          <a:bodyPr wrap="square">
            <a:spAutoFit/>
          </a:bodyPr>
          <a:lstStyle/>
          <a:p>
            <a:r>
              <a:rPr lang="en-US" sz="1600">
                <a:solidFill>
                  <a:schemeClr val="tx1"/>
                </a:solidFill>
                <a:latin typeface="Nixie One"/>
              </a:rPr>
              <a:t>K</a:t>
            </a:r>
            <a:r>
              <a:rPr lang="vi-VN" sz="1600">
                <a:solidFill>
                  <a:schemeClr val="tx1"/>
                </a:solidFill>
                <a:latin typeface="Nixie One"/>
              </a:rPr>
              <a:t>hông thực sự phản ánh được sự phức tạp của một thuộc tính và sự phụ thuộc của các thuộc tính lẫn nhau.</a:t>
            </a:r>
            <a:endParaRPr lang="en-US" sz="1600">
              <a:solidFill>
                <a:schemeClr val="tx1"/>
              </a:solidFill>
              <a:latin typeface="Nixie One"/>
            </a:endParaRPr>
          </a:p>
        </p:txBody>
      </p:sp>
    </p:spTree>
    <p:extLst>
      <p:ext uri="{BB962C8B-B14F-4D97-AF65-F5344CB8AC3E}">
        <p14:creationId xmlns:p14="http://schemas.microsoft.com/office/powerpoint/2010/main" val="3692897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54" name="Google Shape;454;p24"/>
          <p:cNvSpPr/>
          <p:nvPr/>
        </p:nvSpPr>
        <p:spPr>
          <a:xfrm>
            <a:off x="623423" y="409575"/>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13" name="Google Shape;430;p22">
            <a:extLst>
              <a:ext uri="{FF2B5EF4-FFF2-40B4-BE49-F238E27FC236}">
                <a16:creationId xmlns:a16="http://schemas.microsoft.com/office/drawing/2014/main" id="{D3CCA195-057A-48ED-9DFB-F21B804A672E}"/>
              </a:ext>
            </a:extLst>
          </p:cNvPr>
          <p:cNvSpPr txBox="1">
            <a:spLocks/>
          </p:cNvSpPr>
          <p:nvPr/>
        </p:nvSpPr>
        <p:spPr>
          <a:xfrm>
            <a:off x="2119626" y="213360"/>
            <a:ext cx="6885520" cy="6400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a:effectLst>
                  <a:glow rad="101600">
                    <a:schemeClr val="accent1">
                      <a:satMod val="175000"/>
                      <a:alpha val="15000"/>
                    </a:schemeClr>
                  </a:glow>
                </a:effectLst>
              </a:rPr>
              <a:t>Thuật toán C4.5</a:t>
            </a:r>
          </a:p>
        </p:txBody>
      </p:sp>
      <p:sp>
        <p:nvSpPr>
          <p:cNvPr id="6" name="Google Shape;430;p22">
            <a:extLst>
              <a:ext uri="{FF2B5EF4-FFF2-40B4-BE49-F238E27FC236}">
                <a16:creationId xmlns:a16="http://schemas.microsoft.com/office/drawing/2014/main" id="{789BBC7A-B716-426D-9EE1-F47800881C14}"/>
              </a:ext>
            </a:extLst>
          </p:cNvPr>
          <p:cNvSpPr txBox="1">
            <a:spLocks/>
          </p:cNvSpPr>
          <p:nvPr/>
        </p:nvSpPr>
        <p:spPr>
          <a:xfrm>
            <a:off x="1758802" y="853440"/>
            <a:ext cx="4700274" cy="5226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000">
                <a:effectLst>
                  <a:glow rad="101600">
                    <a:schemeClr val="accent1">
                      <a:satMod val="175000"/>
                      <a:alpha val="15000"/>
                    </a:schemeClr>
                  </a:glow>
                </a:effectLst>
              </a:rPr>
              <a:t>Kỹ thuật thu gọn cây (pruning)</a:t>
            </a:r>
          </a:p>
        </p:txBody>
      </p:sp>
      <p:sp>
        <p:nvSpPr>
          <p:cNvPr id="14" name="TextBox 13">
            <a:extLst>
              <a:ext uri="{FF2B5EF4-FFF2-40B4-BE49-F238E27FC236}">
                <a16:creationId xmlns:a16="http://schemas.microsoft.com/office/drawing/2014/main" id="{6A1B24CE-1170-48F5-877C-00E8D102EF2E}"/>
              </a:ext>
            </a:extLst>
          </p:cNvPr>
          <p:cNvSpPr txBox="1"/>
          <p:nvPr/>
        </p:nvSpPr>
        <p:spPr>
          <a:xfrm>
            <a:off x="1758802" y="1376064"/>
            <a:ext cx="6516518" cy="338554"/>
          </a:xfrm>
          <a:prstGeom prst="rect">
            <a:avLst/>
          </a:prstGeom>
          <a:noFill/>
        </p:spPr>
        <p:txBody>
          <a:bodyPr wrap="square">
            <a:spAutoFit/>
          </a:bodyPr>
          <a:lstStyle/>
          <a:p>
            <a:r>
              <a:rPr lang="en-US" sz="1600">
                <a:solidFill>
                  <a:schemeClr val="tx1"/>
                </a:solidFill>
                <a:latin typeface="Nixie One"/>
              </a:rPr>
              <a:t>Có hai phương pháp chính để thu gọn cây: pre-pruning và post-pruning.</a:t>
            </a:r>
          </a:p>
        </p:txBody>
      </p:sp>
      <p:sp>
        <p:nvSpPr>
          <p:cNvPr id="15" name="TextBox 14">
            <a:extLst>
              <a:ext uri="{FF2B5EF4-FFF2-40B4-BE49-F238E27FC236}">
                <a16:creationId xmlns:a16="http://schemas.microsoft.com/office/drawing/2014/main" id="{6534BEF7-9AD3-4E29-9CE1-0C46EAD58876}"/>
              </a:ext>
            </a:extLst>
          </p:cNvPr>
          <p:cNvSpPr txBox="1"/>
          <p:nvPr/>
        </p:nvSpPr>
        <p:spPr>
          <a:xfrm>
            <a:off x="790080" y="1782127"/>
            <a:ext cx="7485240" cy="1892826"/>
          </a:xfrm>
          <a:prstGeom prst="rect">
            <a:avLst/>
          </a:prstGeom>
          <a:noFill/>
        </p:spPr>
        <p:txBody>
          <a:bodyPr wrap="square">
            <a:spAutoFit/>
          </a:bodyPr>
          <a:lstStyle/>
          <a:p>
            <a:pPr marL="285750" indent="-285750" algn="just">
              <a:spcBef>
                <a:spcPts val="600"/>
              </a:spcBef>
              <a:spcAft>
                <a:spcPts val="600"/>
              </a:spcAft>
              <a:buClr>
                <a:schemeClr val="tx1"/>
              </a:buClr>
              <a:buFont typeface="Wingdings" panose="05000000000000000000" pitchFamily="2" charset="2"/>
              <a:buChar char="Ø"/>
            </a:pPr>
            <a:r>
              <a:rPr lang="vi-VN" sz="1600">
                <a:solidFill>
                  <a:schemeClr val="tx1"/>
                </a:solidFill>
                <a:latin typeface="Nixie One"/>
              </a:rPr>
              <a:t>Pre-pruning là sử dụng trước khi cây được xây dựng. </a:t>
            </a:r>
            <a:r>
              <a:rPr lang="en-US" sz="1600">
                <a:solidFill>
                  <a:schemeClr val="tx1"/>
                </a:solidFill>
                <a:latin typeface="Nixie One"/>
              </a:rPr>
              <a:t>Đ</a:t>
            </a:r>
            <a:r>
              <a:rPr lang="vi-VN" sz="1600">
                <a:solidFill>
                  <a:schemeClr val="tx1"/>
                </a:solidFill>
                <a:latin typeface="Nixie One"/>
              </a:rPr>
              <a:t>ặt một số rào cản trước khi tạo các nút mới trong cây. </a:t>
            </a:r>
          </a:p>
          <a:p>
            <a:pPr marL="285750" indent="-285750" algn="just">
              <a:buClr>
                <a:schemeClr val="tx1"/>
              </a:buClr>
              <a:buFont typeface="Wingdings" panose="05000000000000000000" pitchFamily="2" charset="2"/>
              <a:buChar char="Ø"/>
            </a:pPr>
            <a:r>
              <a:rPr lang="vi-VN" sz="1600">
                <a:solidFill>
                  <a:schemeClr val="tx1"/>
                </a:solidFill>
                <a:latin typeface="Nixie One"/>
              </a:rPr>
              <a:t>Post-pruning là sử dụng sau khi cây đã được xây dựng. </a:t>
            </a:r>
            <a:r>
              <a:rPr lang="en-US" sz="1600">
                <a:solidFill>
                  <a:schemeClr val="tx1"/>
                </a:solidFill>
                <a:latin typeface="Nixie One"/>
              </a:rPr>
              <a:t>L</a:t>
            </a:r>
            <a:r>
              <a:rPr lang="vi-VN" sz="1600">
                <a:solidFill>
                  <a:schemeClr val="tx1"/>
                </a:solidFill>
                <a:latin typeface="Nixie One"/>
              </a:rPr>
              <a:t>oại bỏ các nút không quan trọng sau khi cây đã được xây dựng. </a:t>
            </a:r>
            <a:endParaRPr lang="en-US" sz="1600">
              <a:solidFill>
                <a:schemeClr val="tx1"/>
              </a:solidFill>
              <a:latin typeface="Nixie One"/>
            </a:endParaRPr>
          </a:p>
          <a:p>
            <a:pPr marL="285750" lvl="2" indent="-285750" algn="just">
              <a:buClr>
                <a:schemeClr val="tx1"/>
              </a:buClr>
              <a:buFont typeface="Arial" panose="020B0604020202020204" pitchFamily="34" charset="0"/>
              <a:buChar char="•"/>
            </a:pPr>
            <a:r>
              <a:rPr lang="en-US" sz="1600">
                <a:solidFill>
                  <a:schemeClr val="tx1"/>
                </a:solidFill>
                <a:latin typeface="Nixie One"/>
              </a:rPr>
              <a:t>C</a:t>
            </a:r>
            <a:r>
              <a:rPr lang="vi-VN" sz="1600">
                <a:solidFill>
                  <a:schemeClr val="tx1"/>
                </a:solidFill>
                <a:latin typeface="Nixie One"/>
              </a:rPr>
              <a:t>hiếu tia (subtree replacement) </a:t>
            </a:r>
            <a:r>
              <a:rPr lang="en-US" sz="1600">
                <a:solidFill>
                  <a:schemeClr val="tx1"/>
                </a:solidFill>
                <a:latin typeface="Nixie One"/>
              </a:rPr>
              <a:t>: </a:t>
            </a:r>
            <a:r>
              <a:rPr lang="vi-VN" sz="1600">
                <a:solidFill>
                  <a:schemeClr val="tx1"/>
                </a:solidFill>
                <a:latin typeface="Nixie One"/>
              </a:rPr>
              <a:t>giữ lại nhánh tốt nhất và loại bỏ các nhánh khác</a:t>
            </a:r>
            <a:endParaRPr lang="en-US" sz="1600">
              <a:solidFill>
                <a:schemeClr val="tx1"/>
              </a:solidFill>
              <a:latin typeface="Nixie One"/>
            </a:endParaRPr>
          </a:p>
          <a:p>
            <a:pPr marL="285750" lvl="2" indent="-285750" algn="just">
              <a:buClr>
                <a:schemeClr val="tx1"/>
              </a:buClr>
              <a:buFont typeface="Arial" panose="020B0604020202020204" pitchFamily="34" charset="0"/>
              <a:buChar char="•"/>
            </a:pPr>
            <a:r>
              <a:rPr lang="en-US" sz="1600">
                <a:solidFill>
                  <a:schemeClr val="tx1"/>
                </a:solidFill>
                <a:latin typeface="Nixie One"/>
              </a:rPr>
              <a:t>Giảm</a:t>
            </a:r>
            <a:r>
              <a:rPr lang="vi-VN" sz="1600">
                <a:solidFill>
                  <a:schemeClr val="tx1"/>
                </a:solidFill>
                <a:latin typeface="Nixie One"/>
              </a:rPr>
              <a:t> độ sâu (depth reduction)</a:t>
            </a:r>
            <a:r>
              <a:rPr lang="en-US" sz="1600">
                <a:solidFill>
                  <a:schemeClr val="tx1"/>
                </a:solidFill>
                <a:latin typeface="Nixie One"/>
              </a:rPr>
              <a:t>:</a:t>
            </a:r>
            <a:r>
              <a:rPr lang="vi-VN" sz="1600">
                <a:solidFill>
                  <a:schemeClr val="tx1"/>
                </a:solidFill>
                <a:latin typeface="Nixie One"/>
              </a:rPr>
              <a:t> bằng cách loại bỏ các nút không quan trọng ở mức sâu nhất của cây.</a:t>
            </a:r>
          </a:p>
        </p:txBody>
      </p:sp>
    </p:spTree>
    <p:extLst>
      <p:ext uri="{BB962C8B-B14F-4D97-AF65-F5344CB8AC3E}">
        <p14:creationId xmlns:p14="http://schemas.microsoft.com/office/powerpoint/2010/main" val="362551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4" name="Google Shape;430;p22">
            <a:extLst>
              <a:ext uri="{FF2B5EF4-FFF2-40B4-BE49-F238E27FC236}">
                <a16:creationId xmlns:a16="http://schemas.microsoft.com/office/drawing/2014/main" id="{FFE5E7C3-44CF-4771-9092-827DEAD3A3F0}"/>
              </a:ext>
            </a:extLst>
          </p:cNvPr>
          <p:cNvSpPr txBox="1">
            <a:spLocks/>
          </p:cNvSpPr>
          <p:nvPr/>
        </p:nvSpPr>
        <p:spPr>
          <a:xfrm>
            <a:off x="1963509" y="272833"/>
            <a:ext cx="6885520" cy="6400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CART (Classification and Regression Trees)</a:t>
            </a:r>
          </a:p>
        </p:txBody>
      </p:sp>
      <p:sp>
        <p:nvSpPr>
          <p:cNvPr id="5" name="TextBox 4">
            <a:extLst>
              <a:ext uri="{FF2B5EF4-FFF2-40B4-BE49-F238E27FC236}">
                <a16:creationId xmlns:a16="http://schemas.microsoft.com/office/drawing/2014/main" id="{C9225F9B-2089-47A9-8FDA-425F0A95CEC2}"/>
              </a:ext>
            </a:extLst>
          </p:cNvPr>
          <p:cNvSpPr txBox="1"/>
          <p:nvPr/>
        </p:nvSpPr>
        <p:spPr>
          <a:xfrm>
            <a:off x="1434040" y="997298"/>
            <a:ext cx="6885520" cy="1477328"/>
          </a:xfrm>
          <a:prstGeom prst="rect">
            <a:avLst/>
          </a:prstGeom>
          <a:noFill/>
        </p:spPr>
        <p:txBody>
          <a:bodyPr wrap="square">
            <a:spAutoFit/>
          </a:bodyPr>
          <a:lstStyle/>
          <a:p>
            <a:pPr algn="just">
              <a:spcBef>
                <a:spcPts val="600"/>
              </a:spcBef>
              <a:spcAft>
                <a:spcPts val="600"/>
              </a:spcAft>
            </a:pPr>
            <a:r>
              <a:rPr lang="vi-VN" sz="1600" b="0" i="0">
                <a:solidFill>
                  <a:schemeClr val="tx1"/>
                </a:solidFill>
                <a:effectLst/>
                <a:latin typeface="Söhne"/>
              </a:rPr>
              <a:t>CART tạo ra các cây quyết định bằng cách chia tập dữ liệu thành các nhóm con dựa trên các giá trị của các đặc trưng của chúng. </a:t>
            </a:r>
            <a:endParaRPr lang="en-US" sz="1600" b="0" i="0">
              <a:solidFill>
                <a:schemeClr val="tx1"/>
              </a:solidFill>
              <a:effectLst/>
              <a:latin typeface="Söhne"/>
            </a:endParaRPr>
          </a:p>
          <a:p>
            <a:pPr algn="just">
              <a:spcBef>
                <a:spcPts val="600"/>
              </a:spcBef>
              <a:spcAft>
                <a:spcPts val="600"/>
              </a:spcAft>
            </a:pPr>
            <a:r>
              <a:rPr lang="vi-VN" sz="1600" b="0" i="0">
                <a:solidFill>
                  <a:schemeClr val="tx1"/>
                </a:solidFill>
                <a:effectLst/>
                <a:latin typeface="Söhne"/>
              </a:rPr>
              <a:t>Thuật toán chọn một đặc trưng để chia dữ liệu dựa trên tính tương đồng của các mẫu bên trong cùng một nhóm và sự khác biệt giữa các nhóm. </a:t>
            </a:r>
            <a:r>
              <a:rPr lang="en-US" sz="1600">
                <a:solidFill>
                  <a:schemeClr val="tx1"/>
                </a:solidFill>
                <a:latin typeface="Söhne"/>
              </a:rPr>
              <a:t>T</a:t>
            </a:r>
            <a:r>
              <a:rPr lang="vi-VN" sz="1600" b="0" i="0">
                <a:solidFill>
                  <a:schemeClr val="tx1"/>
                </a:solidFill>
                <a:effectLst/>
                <a:latin typeface="Söhne"/>
              </a:rPr>
              <a:t>iếp tục phân chia các nhóm con thành các nhóm con tiếp theo.</a:t>
            </a:r>
          </a:p>
        </p:txBody>
      </p:sp>
      <p:pic>
        <p:nvPicPr>
          <p:cNvPr id="2050" name="Picture 2" descr="CART (Classification And Regression Tree) in Machine Learning -  GeeksforGeeks">
            <a:extLst>
              <a:ext uri="{FF2B5EF4-FFF2-40B4-BE49-F238E27FC236}">
                <a16:creationId xmlns:a16="http://schemas.microsoft.com/office/drawing/2014/main" id="{373EEADC-6BC4-45D0-9B48-D6B5F7CE1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14" y="2496945"/>
            <a:ext cx="4597478" cy="229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976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7" name="Google Shape;430;p22">
            <a:extLst>
              <a:ext uri="{FF2B5EF4-FFF2-40B4-BE49-F238E27FC236}">
                <a16:creationId xmlns:a16="http://schemas.microsoft.com/office/drawing/2014/main" id="{93519942-5577-4181-B58E-6ACD819E26CE}"/>
              </a:ext>
            </a:extLst>
          </p:cNvPr>
          <p:cNvSpPr txBox="1">
            <a:spLocks/>
          </p:cNvSpPr>
          <p:nvPr/>
        </p:nvSpPr>
        <p:spPr>
          <a:xfrm>
            <a:off x="2054763" y="499947"/>
            <a:ext cx="6323519" cy="6400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2800">
                <a:effectLst>
                  <a:glow rad="101600">
                    <a:schemeClr val="accent1">
                      <a:satMod val="175000"/>
                      <a:alpha val="15000"/>
                    </a:schemeClr>
                  </a:glow>
                </a:effectLst>
              </a:rPr>
              <a:t>CHAID (Chi-Square Automatic Interaction Detector)</a:t>
            </a:r>
          </a:p>
        </p:txBody>
      </p:sp>
      <p:sp>
        <p:nvSpPr>
          <p:cNvPr id="8" name="TextBox 7">
            <a:extLst>
              <a:ext uri="{FF2B5EF4-FFF2-40B4-BE49-F238E27FC236}">
                <a16:creationId xmlns:a16="http://schemas.microsoft.com/office/drawing/2014/main" id="{81844957-737A-4182-A840-EC3E752CB7BB}"/>
              </a:ext>
            </a:extLst>
          </p:cNvPr>
          <p:cNvSpPr txBox="1"/>
          <p:nvPr/>
        </p:nvSpPr>
        <p:spPr>
          <a:xfrm>
            <a:off x="1276350" y="1254267"/>
            <a:ext cx="6922770" cy="830997"/>
          </a:xfrm>
          <a:prstGeom prst="rect">
            <a:avLst/>
          </a:prstGeom>
          <a:noFill/>
        </p:spPr>
        <p:txBody>
          <a:bodyPr wrap="square">
            <a:spAutoFit/>
          </a:bodyPr>
          <a:lstStyle/>
          <a:p>
            <a:pPr lvl="0" indent="-342900" algn="just">
              <a:tabLst>
                <a:tab pos="457200" algn="l"/>
              </a:tabLst>
            </a:pPr>
            <a:r>
              <a:rPr lang="en-US" sz="1600">
                <a:solidFill>
                  <a:schemeClr val="tx1"/>
                </a:solidFill>
                <a:effectLst/>
                <a:latin typeface="Segoe UI" panose="020B0502040204020203" pitchFamily="34" charset="0"/>
                <a:ea typeface="Times New Roman" panose="02020603050405020304" pitchFamily="18" charset="0"/>
              </a:rPr>
              <a:t>Được sử dụng để phân loại các biến định lượng và các biến phân loại. Nó sử dụng các giá trị kiểm định xấp xỉ và độ đo tương quan để tìm kiếm thuộc tính phù hợp nhất để chia cây.</a:t>
            </a:r>
            <a:endParaRPr lang="en-US" sz="1600">
              <a:solidFill>
                <a:schemeClr val="tx1"/>
              </a:solidFill>
              <a:effectLst/>
              <a:latin typeface="Times New Roman" panose="02020603050405020304" pitchFamily="18" charset="0"/>
              <a:ea typeface="Times New Roman" panose="02020603050405020304" pitchFamily="18" charset="0"/>
            </a:endParaRPr>
          </a:p>
        </p:txBody>
      </p:sp>
      <p:pic>
        <p:nvPicPr>
          <p:cNvPr id="3074" name="Picture 2" descr="Chi-square automatic interaction detection (CHAID) tree diagram of... |  Download Scientific Diagram">
            <a:extLst>
              <a:ext uri="{FF2B5EF4-FFF2-40B4-BE49-F238E27FC236}">
                <a16:creationId xmlns:a16="http://schemas.microsoft.com/office/drawing/2014/main" id="{01A5B9D9-B7BA-4FEA-9151-2C0B4268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2199504"/>
            <a:ext cx="3971615" cy="2719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02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9" name="TextBox 8">
            <a:extLst>
              <a:ext uri="{FF2B5EF4-FFF2-40B4-BE49-F238E27FC236}">
                <a16:creationId xmlns:a16="http://schemas.microsoft.com/office/drawing/2014/main" id="{354AD571-0CAB-41F1-9D2A-5F161FD278CB}"/>
              </a:ext>
            </a:extLst>
          </p:cNvPr>
          <p:cNvSpPr txBox="1"/>
          <p:nvPr/>
        </p:nvSpPr>
        <p:spPr>
          <a:xfrm>
            <a:off x="1815883" y="342113"/>
            <a:ext cx="7494270" cy="532903"/>
          </a:xfrm>
          <a:prstGeom prst="rect">
            <a:avLst/>
          </a:prstGeom>
          <a:noFill/>
        </p:spPr>
        <p:txBody>
          <a:bodyPr wrap="square">
            <a:spAutoFit/>
          </a:bodyPr>
          <a:lstStyle/>
          <a:p>
            <a:pPr lvl="0">
              <a:lnSpc>
                <a:spcPct val="107000"/>
              </a:lnSpc>
              <a:tabLst>
                <a:tab pos="457200" algn="l"/>
              </a:tabLst>
            </a:pPr>
            <a:r>
              <a:rPr lang="en-US" sz="2800">
                <a:solidFill>
                  <a:srgbClr val="19BBD5"/>
                </a:solidFill>
                <a:effectLst>
                  <a:glow rad="101600">
                    <a:schemeClr val="accent1">
                      <a:satMod val="175000"/>
                      <a:alpha val="15000"/>
                    </a:schemeClr>
                  </a:glow>
                </a:effectLst>
                <a:latin typeface="Nixie One"/>
                <a:sym typeface="Nixie One"/>
              </a:rPr>
              <a:t>MARS (Multivariate Adaptive Regression Splines)</a:t>
            </a:r>
          </a:p>
        </p:txBody>
      </p:sp>
      <p:sp>
        <p:nvSpPr>
          <p:cNvPr id="8" name="TextBox 7">
            <a:extLst>
              <a:ext uri="{FF2B5EF4-FFF2-40B4-BE49-F238E27FC236}">
                <a16:creationId xmlns:a16="http://schemas.microsoft.com/office/drawing/2014/main" id="{FF0BE4F6-8EAA-42F9-BDB4-49E7A4FC04E0}"/>
              </a:ext>
            </a:extLst>
          </p:cNvPr>
          <p:cNvSpPr txBox="1"/>
          <p:nvPr/>
        </p:nvSpPr>
        <p:spPr>
          <a:xfrm>
            <a:off x="1401335" y="848075"/>
            <a:ext cx="7015402" cy="307777"/>
          </a:xfrm>
          <a:prstGeom prst="rect">
            <a:avLst/>
          </a:prstGeom>
          <a:noFill/>
        </p:spPr>
        <p:txBody>
          <a:bodyPr wrap="square">
            <a:spAutoFit/>
          </a:bodyPr>
          <a:lstStyle/>
          <a:p>
            <a:pPr algn="just"/>
            <a:r>
              <a:rPr lang="en-US" b="0" i="0">
                <a:solidFill>
                  <a:srgbClr val="D1D5DB"/>
                </a:solidFill>
                <a:effectLst/>
                <a:latin typeface="Söhne"/>
              </a:rPr>
              <a:t>X</a:t>
            </a:r>
            <a:r>
              <a:rPr lang="vi-VN" b="0" i="0">
                <a:solidFill>
                  <a:srgbClr val="D1D5DB"/>
                </a:solidFill>
                <a:effectLst/>
                <a:latin typeface="Söhne"/>
              </a:rPr>
              <a:t>ây dựng các hàm </a:t>
            </a:r>
            <a:r>
              <a:rPr lang="en-US" b="0" i="0">
                <a:solidFill>
                  <a:srgbClr val="D1D5DB"/>
                </a:solidFill>
                <a:effectLst/>
                <a:latin typeface="Söhne"/>
              </a:rPr>
              <a:t>liên tục và </a:t>
            </a:r>
            <a:r>
              <a:rPr lang="vi-VN" b="0" i="0">
                <a:solidFill>
                  <a:srgbClr val="D1D5DB"/>
                </a:solidFill>
                <a:effectLst/>
                <a:latin typeface="Söhne"/>
              </a:rPr>
              <a:t>tuyến tính bằng cách sử dụng các đoạn đa thức.</a:t>
            </a:r>
            <a:endParaRPr lang="en-US"/>
          </a:p>
        </p:txBody>
      </p:sp>
      <p:sp>
        <p:nvSpPr>
          <p:cNvPr id="11" name="TextBox 10">
            <a:extLst>
              <a:ext uri="{FF2B5EF4-FFF2-40B4-BE49-F238E27FC236}">
                <a16:creationId xmlns:a16="http://schemas.microsoft.com/office/drawing/2014/main" id="{BAECD3AE-5EB2-4920-B7F5-CC9CE1B90EA6}"/>
              </a:ext>
            </a:extLst>
          </p:cNvPr>
          <p:cNvSpPr txBox="1"/>
          <p:nvPr/>
        </p:nvSpPr>
        <p:spPr>
          <a:xfrm>
            <a:off x="1401335" y="1155852"/>
            <a:ext cx="7110762" cy="523220"/>
          </a:xfrm>
          <a:prstGeom prst="rect">
            <a:avLst/>
          </a:prstGeom>
          <a:noFill/>
        </p:spPr>
        <p:txBody>
          <a:bodyPr wrap="square">
            <a:spAutoFit/>
          </a:bodyPr>
          <a:lstStyle/>
          <a:p>
            <a:pPr algn="just"/>
            <a:r>
              <a:rPr lang="en-US">
                <a:solidFill>
                  <a:srgbClr val="D1D5DB"/>
                </a:solidFill>
                <a:latin typeface="Söhne"/>
              </a:rPr>
              <a:t>C</a:t>
            </a:r>
            <a:r>
              <a:rPr lang="vi-VN" b="0" i="0">
                <a:solidFill>
                  <a:srgbClr val="D1D5DB"/>
                </a:solidFill>
                <a:effectLst/>
                <a:latin typeface="Söhne"/>
              </a:rPr>
              <a:t>ó thể phát hiện tương tác giữa các đặc trưng đầu vào và tự động chọn số lượng và mức độ phức tạp của các đoạn đa thức trong quá trình huấn luyện</a:t>
            </a:r>
            <a:endParaRPr lang="en-US"/>
          </a:p>
        </p:txBody>
      </p:sp>
      <p:sp>
        <p:nvSpPr>
          <p:cNvPr id="12" name="TextBox 11">
            <a:extLst>
              <a:ext uri="{FF2B5EF4-FFF2-40B4-BE49-F238E27FC236}">
                <a16:creationId xmlns:a16="http://schemas.microsoft.com/office/drawing/2014/main" id="{FFD24793-AF71-4FFF-9F68-A1CD4D05D629}"/>
              </a:ext>
            </a:extLst>
          </p:cNvPr>
          <p:cNvSpPr txBox="1"/>
          <p:nvPr/>
        </p:nvSpPr>
        <p:spPr>
          <a:xfrm>
            <a:off x="1401335" y="1679072"/>
            <a:ext cx="7110762" cy="738664"/>
          </a:xfrm>
          <a:prstGeom prst="rect">
            <a:avLst/>
          </a:prstGeom>
          <a:noFill/>
        </p:spPr>
        <p:txBody>
          <a:bodyPr wrap="square">
            <a:spAutoFit/>
          </a:bodyPr>
          <a:lstStyle/>
          <a:p>
            <a:pPr algn="just"/>
            <a:r>
              <a:rPr lang="en-US">
                <a:solidFill>
                  <a:srgbClr val="D1D5DB"/>
                </a:solidFill>
                <a:latin typeface="Söhne"/>
              </a:rPr>
              <a:t>V</a:t>
            </a:r>
            <a:r>
              <a:rPr lang="vi-VN" b="0" i="0">
                <a:solidFill>
                  <a:srgbClr val="D1D5DB"/>
                </a:solidFill>
                <a:effectLst/>
                <a:latin typeface="Söhne"/>
              </a:rPr>
              <a:t>iệc tìm kiếm các đoạn đa thức tốn nhiều thời gian và tài nguyên tính toán, và MARS có xu hướng overfitting trên các bộ dữ liệu nhỏ, do đó cần chú ý đến việc kiểm tra và đánh giá mô hình.</a:t>
            </a:r>
            <a:endParaRPr lang="en-US"/>
          </a:p>
        </p:txBody>
      </p:sp>
      <p:pic>
        <p:nvPicPr>
          <p:cNvPr id="4098" name="Picture 2" descr="Multivariate Adaptive Regression Splines : BCCVL">
            <a:extLst>
              <a:ext uri="{FF2B5EF4-FFF2-40B4-BE49-F238E27FC236}">
                <a16:creationId xmlns:a16="http://schemas.microsoft.com/office/drawing/2014/main" id="{44C7ED80-1EDC-45BB-AA9F-A5E9D87D5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51" y="2417736"/>
            <a:ext cx="4973444" cy="223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1960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
        <p:nvSpPr>
          <p:cNvPr id="9" name="TextBox 8">
            <a:extLst>
              <a:ext uri="{FF2B5EF4-FFF2-40B4-BE49-F238E27FC236}">
                <a16:creationId xmlns:a16="http://schemas.microsoft.com/office/drawing/2014/main" id="{354AD571-0CAB-41F1-9D2A-5F161FD278CB}"/>
              </a:ext>
            </a:extLst>
          </p:cNvPr>
          <p:cNvSpPr txBox="1"/>
          <p:nvPr/>
        </p:nvSpPr>
        <p:spPr>
          <a:xfrm>
            <a:off x="1882791" y="565137"/>
            <a:ext cx="7494270" cy="532903"/>
          </a:xfrm>
          <a:prstGeom prst="rect">
            <a:avLst/>
          </a:prstGeom>
          <a:noFill/>
        </p:spPr>
        <p:txBody>
          <a:bodyPr wrap="square">
            <a:spAutoFit/>
          </a:bodyPr>
          <a:lstStyle/>
          <a:p>
            <a:pPr>
              <a:lnSpc>
                <a:spcPct val="107000"/>
              </a:lnSpc>
              <a:tabLst>
                <a:tab pos="457200" algn="l"/>
              </a:tabLst>
            </a:pPr>
            <a:r>
              <a:rPr lang="en-US" sz="2800">
                <a:solidFill>
                  <a:srgbClr val="19BBD5"/>
                </a:solidFill>
                <a:effectLst>
                  <a:glow rad="101600">
                    <a:schemeClr val="accent1">
                      <a:satMod val="175000"/>
                      <a:alpha val="15000"/>
                    </a:schemeClr>
                  </a:glow>
                </a:effectLst>
                <a:latin typeface="Nixie One"/>
                <a:sym typeface="Nixie One"/>
              </a:rPr>
              <a:t>Ưu điểm</a:t>
            </a:r>
          </a:p>
        </p:txBody>
      </p:sp>
      <p:sp>
        <p:nvSpPr>
          <p:cNvPr id="10" name="TextBox 9">
            <a:extLst>
              <a:ext uri="{FF2B5EF4-FFF2-40B4-BE49-F238E27FC236}">
                <a16:creationId xmlns:a16="http://schemas.microsoft.com/office/drawing/2014/main" id="{405DB621-5726-45EA-B54D-BEE29F10A277}"/>
              </a:ext>
            </a:extLst>
          </p:cNvPr>
          <p:cNvSpPr txBox="1"/>
          <p:nvPr/>
        </p:nvSpPr>
        <p:spPr>
          <a:xfrm>
            <a:off x="1631795" y="1321065"/>
            <a:ext cx="7015402" cy="2246769"/>
          </a:xfrm>
          <a:prstGeom prst="rect">
            <a:avLst/>
          </a:prstGeom>
          <a:noFill/>
        </p:spPr>
        <p:txBody>
          <a:bodyPr wrap="square">
            <a:spAutoFit/>
          </a:bodyPr>
          <a:lstStyle/>
          <a:p>
            <a:pPr marL="285750" lvl="0" indent="-285750" algn="just">
              <a:spcBef>
                <a:spcPts val="1500"/>
              </a:spcBef>
              <a:buClr>
                <a:schemeClr val="accent2"/>
              </a:buClr>
              <a:buFont typeface="Arial" panose="020B0604020202020204" pitchFamily="34" charset="0"/>
              <a:buChar char="•"/>
            </a:pPr>
            <a:r>
              <a:rPr lang="en-US" sz="1800">
                <a:solidFill>
                  <a:srgbClr val="D1D5DB"/>
                </a:solidFill>
                <a:latin typeface="Söhne"/>
              </a:rPr>
              <a:t>Dễ hiểu và dễ giải thích</a:t>
            </a:r>
          </a:p>
          <a:p>
            <a:pPr marL="285750" lvl="0" indent="-285750" algn="just">
              <a:spcBef>
                <a:spcPts val="1500"/>
              </a:spcBef>
              <a:buClr>
                <a:schemeClr val="accent2"/>
              </a:buClr>
              <a:buFont typeface="Arial" panose="020B0604020202020204" pitchFamily="34" charset="0"/>
              <a:buChar char="•"/>
            </a:pPr>
            <a:r>
              <a:rPr lang="en-US" sz="1800">
                <a:solidFill>
                  <a:srgbClr val="D1D5DB"/>
                </a:solidFill>
                <a:latin typeface="Söhne"/>
              </a:rPr>
              <a:t>Xử lý dữ liệu thiếu</a:t>
            </a:r>
          </a:p>
          <a:p>
            <a:pPr marL="285750" lvl="0" indent="-285750" algn="just">
              <a:spcBef>
                <a:spcPts val="1500"/>
              </a:spcBef>
              <a:buClr>
                <a:schemeClr val="accent2"/>
              </a:buClr>
              <a:buFont typeface="Arial" panose="020B0604020202020204" pitchFamily="34" charset="0"/>
              <a:buChar char="•"/>
            </a:pPr>
            <a:r>
              <a:rPr lang="en-US" sz="1800">
                <a:solidFill>
                  <a:srgbClr val="D1D5DB"/>
                </a:solidFill>
                <a:latin typeface="Söhne"/>
              </a:rPr>
              <a:t>Khả năng mở rộng</a:t>
            </a:r>
          </a:p>
          <a:p>
            <a:pPr marL="285750" lvl="0" indent="-285750" algn="just">
              <a:spcBef>
                <a:spcPts val="1500"/>
              </a:spcBef>
              <a:buClr>
                <a:schemeClr val="accent2"/>
              </a:buClr>
              <a:buFont typeface="Arial" panose="020B0604020202020204" pitchFamily="34" charset="0"/>
              <a:buChar char="•"/>
            </a:pPr>
            <a:r>
              <a:rPr lang="en-US" sz="1800">
                <a:solidFill>
                  <a:srgbClr val="D1D5DB"/>
                </a:solidFill>
                <a:latin typeface="Söhne"/>
              </a:rPr>
              <a:t>Không yêu cầu kiến thức chuyên sâu về toán học</a:t>
            </a:r>
          </a:p>
          <a:p>
            <a:pPr marL="285750" lvl="0" indent="-285750" algn="just">
              <a:spcBef>
                <a:spcPts val="1500"/>
              </a:spcBef>
              <a:buClr>
                <a:schemeClr val="accent2"/>
              </a:buClr>
              <a:buFont typeface="Arial" panose="020B0604020202020204" pitchFamily="34" charset="0"/>
              <a:buChar char="•"/>
            </a:pPr>
            <a:r>
              <a:rPr lang="en-US" sz="1800">
                <a:solidFill>
                  <a:srgbClr val="D1D5DB"/>
                </a:solidFill>
                <a:latin typeface="Söhne"/>
              </a:rPr>
              <a:t>Hiệu quả tính toán</a:t>
            </a:r>
          </a:p>
        </p:txBody>
      </p:sp>
    </p:spTree>
    <p:extLst>
      <p:ext uri="{BB962C8B-B14F-4D97-AF65-F5344CB8AC3E}">
        <p14:creationId xmlns:p14="http://schemas.microsoft.com/office/powerpoint/2010/main" val="135027993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r>
              <a:rPr lang="en-US" sz="3600">
                <a:effectLst>
                  <a:glow rad="101600">
                    <a:schemeClr val="accent1">
                      <a:satMod val="175000"/>
                      <a:alpha val="15000"/>
                    </a:schemeClr>
                  </a:glow>
                </a:effectLst>
              </a:rPr>
              <a:t>Giới thiệu về cây quyết định</a:t>
            </a:r>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indent="0"/>
            <a:r>
              <a:rPr lang="en-US" sz="1400">
                <a:effectLst>
                  <a:glow rad="101600">
                    <a:schemeClr val="accent1">
                      <a:satMod val="175000"/>
                      <a:alpha val="15000"/>
                    </a:schemeClr>
                  </a:glow>
                </a:effectLst>
              </a:rPr>
              <a:t>Đặt vấn đề, nêu ý tưởng, mục đích bài toán</a:t>
            </a:r>
          </a:p>
          <a:p>
            <a:pPr marL="0" lvl="0" indent="0" algn="l" rtl="0">
              <a:spcBef>
                <a:spcPts val="0"/>
              </a:spcBef>
              <a:spcAft>
                <a:spcPts val="0"/>
              </a:spcAft>
              <a:buNone/>
            </a:pPr>
            <a:endParaRPr/>
          </a:p>
        </p:txBody>
      </p:sp>
      <p:sp>
        <p:nvSpPr>
          <p:cNvPr id="5" name="Google Shape;379;p17">
            <a:extLst>
              <a:ext uri="{FF2B5EF4-FFF2-40B4-BE49-F238E27FC236}">
                <a16:creationId xmlns:a16="http://schemas.microsoft.com/office/drawing/2014/main" id="{B108D9D9-ED3C-431E-A952-38E5DF2A3F8A}"/>
              </a:ext>
            </a:extLst>
          </p:cNvPr>
          <p:cNvSpPr/>
          <p:nvPr/>
        </p:nvSpPr>
        <p:spPr>
          <a:xfrm rot="-5400000">
            <a:off x="567740" y="1553001"/>
            <a:ext cx="1771799" cy="2045871"/>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9" name="TextBox 8">
            <a:extLst>
              <a:ext uri="{FF2B5EF4-FFF2-40B4-BE49-F238E27FC236}">
                <a16:creationId xmlns:a16="http://schemas.microsoft.com/office/drawing/2014/main" id="{354AD571-0CAB-41F1-9D2A-5F161FD278CB}"/>
              </a:ext>
            </a:extLst>
          </p:cNvPr>
          <p:cNvSpPr txBox="1"/>
          <p:nvPr/>
        </p:nvSpPr>
        <p:spPr>
          <a:xfrm>
            <a:off x="1882791" y="565137"/>
            <a:ext cx="7494270" cy="532903"/>
          </a:xfrm>
          <a:prstGeom prst="rect">
            <a:avLst/>
          </a:prstGeom>
          <a:noFill/>
        </p:spPr>
        <p:txBody>
          <a:bodyPr wrap="square">
            <a:spAutoFit/>
          </a:bodyPr>
          <a:lstStyle/>
          <a:p>
            <a:pPr>
              <a:lnSpc>
                <a:spcPct val="107000"/>
              </a:lnSpc>
              <a:tabLst>
                <a:tab pos="457200" algn="l"/>
              </a:tabLst>
            </a:pPr>
            <a:r>
              <a:rPr lang="en-US" sz="2800">
                <a:solidFill>
                  <a:srgbClr val="19BBD5"/>
                </a:solidFill>
                <a:effectLst>
                  <a:glow rad="101600">
                    <a:schemeClr val="accent1">
                      <a:satMod val="175000"/>
                      <a:alpha val="15000"/>
                    </a:schemeClr>
                  </a:glow>
                </a:effectLst>
                <a:latin typeface="Nixie One"/>
                <a:sym typeface="Nixie One"/>
              </a:rPr>
              <a:t>Nhược điểm</a:t>
            </a:r>
          </a:p>
        </p:txBody>
      </p:sp>
      <p:sp>
        <p:nvSpPr>
          <p:cNvPr id="10" name="TextBox 9">
            <a:extLst>
              <a:ext uri="{FF2B5EF4-FFF2-40B4-BE49-F238E27FC236}">
                <a16:creationId xmlns:a16="http://schemas.microsoft.com/office/drawing/2014/main" id="{405DB621-5726-45EA-B54D-BEE29F10A277}"/>
              </a:ext>
            </a:extLst>
          </p:cNvPr>
          <p:cNvSpPr txBox="1"/>
          <p:nvPr/>
        </p:nvSpPr>
        <p:spPr>
          <a:xfrm>
            <a:off x="1356732" y="1269026"/>
            <a:ext cx="7015402" cy="2400657"/>
          </a:xfrm>
          <a:prstGeom prst="rect">
            <a:avLst/>
          </a:prstGeom>
          <a:noFill/>
        </p:spPr>
        <p:txBody>
          <a:bodyPr wrap="square">
            <a:spAutoFit/>
          </a:bodyPr>
          <a:lstStyle/>
          <a:p>
            <a:pPr marL="285750" indent="-285750" algn="l">
              <a:spcBef>
                <a:spcPts val="600"/>
              </a:spcBef>
              <a:spcAft>
                <a:spcPts val="1200"/>
              </a:spcAft>
              <a:buClr>
                <a:schemeClr val="accent2"/>
              </a:buClr>
              <a:buFont typeface="Arial" panose="020B0604020202020204" pitchFamily="34" charset="0"/>
              <a:buChar char="•"/>
            </a:pPr>
            <a:r>
              <a:rPr lang="vi-VN" sz="1800" b="0" i="0">
                <a:solidFill>
                  <a:srgbClr val="D1D5DB"/>
                </a:solidFill>
                <a:effectLst/>
                <a:latin typeface="Söhne"/>
              </a:rPr>
              <a:t>Dễ bị quá khớp (overfitting)</a:t>
            </a:r>
            <a:endParaRPr lang="en-US" sz="1800" b="0" i="0">
              <a:solidFill>
                <a:srgbClr val="D1D5DB"/>
              </a:solidFill>
              <a:effectLst/>
              <a:latin typeface="Söhne"/>
            </a:endParaRPr>
          </a:p>
          <a:p>
            <a:pPr marL="285750" indent="-285750" algn="l">
              <a:spcBef>
                <a:spcPts val="600"/>
              </a:spcBef>
              <a:spcAft>
                <a:spcPts val="1200"/>
              </a:spcAft>
              <a:buClr>
                <a:schemeClr val="accent2"/>
              </a:buClr>
              <a:buFont typeface="Arial" panose="020B0604020202020204" pitchFamily="34" charset="0"/>
              <a:buChar char="•"/>
            </a:pPr>
            <a:r>
              <a:rPr lang="vi-VN" sz="1800" b="0" i="0">
                <a:solidFill>
                  <a:srgbClr val="D1D5DB"/>
                </a:solidFill>
                <a:effectLst/>
                <a:latin typeface="Söhne"/>
              </a:rPr>
              <a:t>Khả năng bị chi phối bởi các thuộc tính có giá trị lớn</a:t>
            </a:r>
            <a:endParaRPr lang="en-US" sz="1800" b="0" i="0">
              <a:solidFill>
                <a:srgbClr val="D1D5DB"/>
              </a:solidFill>
              <a:effectLst/>
              <a:latin typeface="Söhne"/>
            </a:endParaRPr>
          </a:p>
          <a:p>
            <a:pPr marL="285750" indent="-285750" algn="l">
              <a:spcBef>
                <a:spcPts val="600"/>
              </a:spcBef>
              <a:spcAft>
                <a:spcPts val="1200"/>
              </a:spcAft>
              <a:buClr>
                <a:schemeClr val="accent2"/>
              </a:buClr>
              <a:buFont typeface="Arial" panose="020B0604020202020204" pitchFamily="34" charset="0"/>
              <a:buChar char="•"/>
            </a:pPr>
            <a:r>
              <a:rPr lang="vi-VN" sz="1800" b="0" i="0">
                <a:solidFill>
                  <a:srgbClr val="D1D5DB"/>
                </a:solidFill>
                <a:effectLst/>
                <a:latin typeface="Söhne"/>
              </a:rPr>
              <a:t>Không thể xử lý được các tương tác giữa các thuộc tính</a:t>
            </a:r>
            <a:endParaRPr lang="en-US" sz="1800" b="0" i="0">
              <a:solidFill>
                <a:srgbClr val="D1D5DB"/>
              </a:solidFill>
              <a:effectLst/>
              <a:latin typeface="Söhne"/>
            </a:endParaRPr>
          </a:p>
          <a:p>
            <a:pPr marL="285750" indent="-285750" algn="l">
              <a:spcBef>
                <a:spcPts val="600"/>
              </a:spcBef>
              <a:spcAft>
                <a:spcPts val="1200"/>
              </a:spcAft>
              <a:buClr>
                <a:schemeClr val="accent2"/>
              </a:buClr>
              <a:buFont typeface="Arial" panose="020B0604020202020204" pitchFamily="34" charset="0"/>
              <a:buChar char="•"/>
            </a:pPr>
            <a:r>
              <a:rPr lang="vi-VN" sz="1800" b="0" i="0">
                <a:solidFill>
                  <a:srgbClr val="D1D5DB"/>
                </a:solidFill>
                <a:effectLst/>
                <a:latin typeface="Söhne"/>
              </a:rPr>
              <a:t>Khó khăn trong việc xử lý dữ liệu liên tục</a:t>
            </a:r>
            <a:endParaRPr lang="en-US" sz="1800" b="0" i="0">
              <a:solidFill>
                <a:srgbClr val="D1D5DB"/>
              </a:solidFill>
              <a:effectLst/>
              <a:latin typeface="Söhne"/>
            </a:endParaRPr>
          </a:p>
          <a:p>
            <a:pPr marL="285750" indent="-285750" algn="l">
              <a:spcBef>
                <a:spcPts val="600"/>
              </a:spcBef>
              <a:spcAft>
                <a:spcPts val="1200"/>
              </a:spcAft>
              <a:buClr>
                <a:schemeClr val="accent2"/>
              </a:buClr>
              <a:buFont typeface="Arial" panose="020B0604020202020204" pitchFamily="34" charset="0"/>
              <a:buChar char="•"/>
            </a:pPr>
            <a:r>
              <a:rPr lang="vi-VN" sz="1800" b="0" i="0">
                <a:solidFill>
                  <a:srgbClr val="D1D5DB"/>
                </a:solidFill>
                <a:effectLst/>
                <a:latin typeface="Söhne"/>
              </a:rPr>
              <a:t>Không phù hợp cho các bài toán dự đoán với kết quả là giá trị liên tục</a:t>
            </a:r>
          </a:p>
        </p:txBody>
      </p:sp>
    </p:spTree>
    <p:extLst>
      <p:ext uri="{BB962C8B-B14F-4D97-AF65-F5344CB8AC3E}">
        <p14:creationId xmlns:p14="http://schemas.microsoft.com/office/powerpoint/2010/main" val="21577170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a:p>
          <a:p>
            <a:pPr marL="0" lvl="0" indent="0" algn="l" rtl="0">
              <a:spcBef>
                <a:spcPts val="600"/>
              </a:spcBef>
              <a:spcAft>
                <a:spcPts val="0"/>
              </a:spcAft>
              <a:buClr>
                <a:schemeClr val="dk1"/>
              </a:buClr>
              <a:buSzPts val="1100"/>
              <a:buFont typeface="Arial"/>
              <a:buNone/>
            </a:pPr>
            <a:r>
              <a:rPr lang="en"/>
              <a:t>You can find me at:</a:t>
            </a:r>
            <a:endParaRPr/>
          </a:p>
          <a:p>
            <a:pPr marL="457200" lvl="0" indent="-317500" algn="l" rtl="0">
              <a:spcBef>
                <a:spcPts val="600"/>
              </a:spcBef>
              <a:spcAft>
                <a:spcPts val="0"/>
              </a:spcAft>
              <a:buSzPts val="1400"/>
              <a:buChar char="◇"/>
            </a:pPr>
            <a:r>
              <a:rPr lang="en"/>
              <a:t>@username</a:t>
            </a:r>
            <a:endParaRPr/>
          </a:p>
          <a:p>
            <a:pPr marL="457200" lvl="0" indent="-317500" algn="l" rtl="0">
              <a:spcBef>
                <a:spcPts val="0"/>
              </a:spcBef>
              <a:spcAft>
                <a:spcPts val="0"/>
              </a:spcAft>
              <a:buSzPts val="1400"/>
              <a:buChar char="◇"/>
            </a:pPr>
            <a:r>
              <a:rPr lang="en"/>
              <a:t>user@mail.me</a:t>
            </a:r>
            <a:endParaRPr/>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830220" y="373380"/>
            <a:ext cx="7153760" cy="1295400"/>
          </a:xfrm>
          <a:prstGeom prst="rect">
            <a:avLst/>
          </a:prstGeom>
        </p:spPr>
        <p:txBody>
          <a:bodyPr spcFirstLastPara="1" wrap="square" lIns="91425" tIns="91425" rIns="91425" bIns="91425" anchor="ctr" anchorCtr="0">
            <a:noAutofit/>
          </a:bodyPr>
          <a:lstStyle/>
          <a:p>
            <a:pPr marL="0" lvl="0" indent="0" algn="just" rtl="0">
              <a:spcBef>
                <a:spcPts val="600"/>
              </a:spcBef>
              <a:spcAft>
                <a:spcPts val="0"/>
              </a:spcAft>
              <a:buNone/>
            </a:pPr>
            <a:r>
              <a:rPr lang="en-US" sz="1800">
                <a:effectLst>
                  <a:glow rad="101600">
                    <a:schemeClr val="accent1">
                      <a:satMod val="175000"/>
                      <a:alpha val="15000"/>
                    </a:schemeClr>
                  </a:glow>
                </a:effectLst>
                <a:latin typeface="Muli"/>
                <a:sym typeface="Muli"/>
              </a:rPr>
              <a:t>Cây quyết định: </a:t>
            </a:r>
          </a:p>
          <a:p>
            <a:pPr marL="285750" lvl="0" indent="-285750" algn="just" rtl="0">
              <a:spcBef>
                <a:spcPts val="600"/>
              </a:spcBef>
              <a:spcAft>
                <a:spcPts val="0"/>
              </a:spcAft>
              <a:buFontTx/>
              <a:buChar char="-"/>
            </a:pPr>
            <a:r>
              <a:rPr lang="en-US" sz="1800">
                <a:effectLst>
                  <a:glow rad="101600">
                    <a:schemeClr val="accent1">
                      <a:satMod val="175000"/>
                      <a:alpha val="15000"/>
                    </a:schemeClr>
                  </a:glow>
                </a:effectLst>
                <a:latin typeface="Muli"/>
                <a:sym typeface="Muli"/>
              </a:rPr>
              <a:t>Học có giám sát (supervised learning). </a:t>
            </a:r>
          </a:p>
          <a:p>
            <a:pPr marL="285750" lvl="0" indent="-285750" algn="just" rtl="0">
              <a:spcBef>
                <a:spcPts val="600"/>
              </a:spcBef>
              <a:spcAft>
                <a:spcPts val="0"/>
              </a:spcAft>
              <a:buFontTx/>
              <a:buChar char="-"/>
            </a:pPr>
            <a:r>
              <a:rPr lang="en-US" sz="1800">
                <a:effectLst>
                  <a:glow rad="101600">
                    <a:schemeClr val="accent1">
                      <a:satMod val="175000"/>
                      <a:alpha val="15000"/>
                    </a:schemeClr>
                  </a:glow>
                </a:effectLst>
                <a:latin typeface="Muli"/>
                <a:sym typeface="Muli"/>
              </a:rPr>
              <a:t>Giải quyết cả bài toán hồi quy (regression) và phân loại (classification</a:t>
            </a:r>
            <a:r>
              <a:rPr lang="en-US" sz="1800">
                <a:effectLst>
                  <a:glow rad="101600">
                    <a:schemeClr val="accent1">
                      <a:satMod val="175000"/>
                      <a:alpha val="15000"/>
                    </a:schemeClr>
                  </a:glow>
                </a:effectLst>
                <a:latin typeface="Muli"/>
              </a:rPr>
              <a:t>)</a:t>
            </a:r>
            <a:endParaRPr sz="1800">
              <a:effectLst>
                <a:glow rad="101600">
                  <a:schemeClr val="accent1">
                    <a:satMod val="175000"/>
                    <a:alpha val="15000"/>
                  </a:schemeClr>
                </a:glow>
              </a:effectLst>
              <a:latin typeface="Muli"/>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6" name="Google Shape;366;p15">
            <a:extLst>
              <a:ext uri="{FF2B5EF4-FFF2-40B4-BE49-F238E27FC236}">
                <a16:creationId xmlns:a16="http://schemas.microsoft.com/office/drawing/2014/main" id="{B61F81CE-4F9A-4ACE-A56A-5DE9FCB82B79}"/>
              </a:ext>
            </a:extLst>
          </p:cNvPr>
          <p:cNvSpPr txBox="1">
            <a:spLocks/>
          </p:cNvSpPr>
          <p:nvPr/>
        </p:nvSpPr>
        <p:spPr>
          <a:xfrm>
            <a:off x="1830220" y="1668780"/>
            <a:ext cx="7153760" cy="129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lgn="just">
              <a:buFont typeface="Nixie One"/>
              <a:buNone/>
            </a:pPr>
            <a:r>
              <a:rPr lang="en-US" sz="1800">
                <a:effectLst>
                  <a:glow rad="101600">
                    <a:schemeClr val="accent1">
                      <a:satMod val="175000"/>
                      <a:alpha val="15000"/>
                    </a:schemeClr>
                  </a:glow>
                </a:effectLst>
                <a:latin typeface="Muli"/>
                <a:sym typeface="Muli"/>
              </a:rPr>
              <a:t>Mục tiêu: </a:t>
            </a:r>
          </a:p>
          <a:p>
            <a:pPr marL="285750" indent="-285750" algn="just">
              <a:buFontTx/>
              <a:buChar char="-"/>
            </a:pPr>
            <a:r>
              <a:rPr lang="en-US" sz="1800">
                <a:effectLst>
                  <a:glow rad="101600">
                    <a:schemeClr val="accent1">
                      <a:satMod val="175000"/>
                      <a:alpha val="15000"/>
                    </a:schemeClr>
                  </a:glow>
                </a:effectLst>
                <a:latin typeface="Muli"/>
                <a:sym typeface="Muli"/>
              </a:rPr>
              <a:t>T</a:t>
            </a:r>
            <a:r>
              <a:rPr lang="en-US" sz="1800">
                <a:effectLst>
                  <a:glow rad="101600">
                    <a:schemeClr val="accent1">
                      <a:satMod val="175000"/>
                      <a:alpha val="15000"/>
                    </a:schemeClr>
                  </a:glow>
                </a:effectLst>
                <a:latin typeface="Muli"/>
              </a:rPr>
              <a:t>ạo ra một mô hình đào tạo có thể sử dụng để dự đoán loại hoặc các giá trị của biến mục tiêu. </a:t>
            </a:r>
          </a:p>
        </p:txBody>
      </p:sp>
      <p:sp>
        <p:nvSpPr>
          <p:cNvPr id="9" name="Google Shape;366;p15">
            <a:extLst>
              <a:ext uri="{FF2B5EF4-FFF2-40B4-BE49-F238E27FC236}">
                <a16:creationId xmlns:a16="http://schemas.microsoft.com/office/drawing/2014/main" id="{D6E6AD1B-D1BC-4C4E-89AA-5D2C187B3DF0}"/>
              </a:ext>
            </a:extLst>
          </p:cNvPr>
          <p:cNvSpPr txBox="1">
            <a:spLocks/>
          </p:cNvSpPr>
          <p:nvPr/>
        </p:nvSpPr>
        <p:spPr>
          <a:xfrm>
            <a:off x="1830220" y="2964180"/>
            <a:ext cx="7153760" cy="129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lgn="just">
              <a:buFont typeface="Nixie One"/>
              <a:buNone/>
            </a:pPr>
            <a:r>
              <a:rPr lang="en-US" sz="1800">
                <a:effectLst>
                  <a:glow rad="101600">
                    <a:schemeClr val="accent1">
                      <a:satMod val="175000"/>
                      <a:alpha val="15000"/>
                    </a:schemeClr>
                  </a:glow>
                </a:effectLst>
                <a:latin typeface="Muli"/>
                <a:sym typeface="Muli"/>
              </a:rPr>
              <a:t>Ý tưởng chính: </a:t>
            </a:r>
          </a:p>
          <a:p>
            <a:pPr marL="285750" indent="-285750" algn="just">
              <a:buFontTx/>
              <a:buChar char="-"/>
            </a:pPr>
            <a:r>
              <a:rPr lang="en-US" sz="1800">
                <a:effectLst>
                  <a:glow rad="101600">
                    <a:schemeClr val="accent1">
                      <a:satMod val="175000"/>
                      <a:alpha val="15000"/>
                    </a:schemeClr>
                  </a:glow>
                </a:effectLst>
                <a:latin typeface="Muli"/>
              </a:rPr>
              <a:t>H</a:t>
            </a:r>
            <a:r>
              <a:rPr lang="vi-VN" sz="1800">
                <a:effectLst>
                  <a:glow rad="101600">
                    <a:schemeClr val="accent1">
                      <a:satMod val="175000"/>
                      <a:alpha val="15000"/>
                    </a:schemeClr>
                  </a:glow>
                </a:effectLst>
                <a:latin typeface="Muli"/>
              </a:rPr>
              <a:t>ọc các quy tắc quyết định đơn giản(learning simple decision rules) được suy ra từ dữ liệu trước đó(training data)</a:t>
            </a:r>
            <a:endParaRPr lang="en-US" sz="1800">
              <a:effectLst>
                <a:glow rad="101600">
                  <a:schemeClr val="accent1">
                    <a:satMod val="175000"/>
                    <a:alpha val="15000"/>
                  </a:schemeClr>
                </a:glow>
              </a:effectLst>
              <a:latin typeface="Mul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6">
                                            <p:txEl>
                                              <p:pRg st="0" end="0"/>
                                            </p:txEl>
                                          </p:spTgt>
                                        </p:tgtEl>
                                        <p:attrNameLst>
                                          <p:attrName>style.visibility</p:attrName>
                                        </p:attrNameLst>
                                      </p:cBhvr>
                                      <p:to>
                                        <p:strVal val="visible"/>
                                      </p:to>
                                    </p:set>
                                    <p:animEffect transition="in" filter="fade">
                                      <p:cBhvr>
                                        <p:cTn id="7" dur="500"/>
                                        <p:tgtEl>
                                          <p:spTgt spid="3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6">
                                            <p:txEl>
                                              <p:pRg st="1" end="1"/>
                                            </p:txEl>
                                          </p:spTgt>
                                        </p:tgtEl>
                                        <p:attrNameLst>
                                          <p:attrName>style.visibility</p:attrName>
                                        </p:attrNameLst>
                                      </p:cBhvr>
                                      <p:to>
                                        <p:strVal val="visible"/>
                                      </p:to>
                                    </p:set>
                                    <p:animEffect transition="in" filter="fade">
                                      <p:cBhvr>
                                        <p:cTn id="12" dur="500"/>
                                        <p:tgtEl>
                                          <p:spTgt spid="3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6">
                                            <p:txEl>
                                              <p:pRg st="2" end="2"/>
                                            </p:txEl>
                                          </p:spTgt>
                                        </p:tgtEl>
                                        <p:attrNameLst>
                                          <p:attrName>style.visibility</p:attrName>
                                        </p:attrNameLst>
                                      </p:cBhvr>
                                      <p:to>
                                        <p:strVal val="visible"/>
                                      </p:to>
                                    </p:set>
                                    <p:animEffect transition="in" filter="fade">
                                      <p:cBhvr>
                                        <p:cTn id="17" dur="500"/>
                                        <p:tgtEl>
                                          <p:spTgt spid="3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 grpId="0" build="p"/>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9" name="Google Shape;366;p15">
            <a:extLst>
              <a:ext uri="{FF2B5EF4-FFF2-40B4-BE49-F238E27FC236}">
                <a16:creationId xmlns:a16="http://schemas.microsoft.com/office/drawing/2014/main" id="{5A8D0AEB-382D-4A59-B772-C2181A5E1958}"/>
              </a:ext>
            </a:extLst>
          </p:cNvPr>
          <p:cNvSpPr txBox="1">
            <a:spLocks/>
          </p:cNvSpPr>
          <p:nvPr/>
        </p:nvSpPr>
        <p:spPr>
          <a:xfrm>
            <a:off x="2264560" y="394692"/>
            <a:ext cx="6498440" cy="129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marL="0" indent="0" algn="just">
              <a:buFont typeface="Nixie One"/>
              <a:buNone/>
            </a:pPr>
            <a:r>
              <a:rPr lang="en-US" sz="1800">
                <a:effectLst>
                  <a:glow rad="101600">
                    <a:schemeClr val="accent1">
                      <a:satMod val="175000"/>
                      <a:alpha val="15000"/>
                    </a:schemeClr>
                  </a:glow>
                </a:effectLst>
                <a:latin typeface="Muli"/>
                <a:sym typeface="Muli"/>
              </a:rPr>
              <a:t>Phân loại cây quyết định: </a:t>
            </a:r>
          </a:p>
          <a:p>
            <a:pPr marL="285750" indent="-285750" algn="just">
              <a:buFontTx/>
              <a:buChar char="-"/>
            </a:pPr>
            <a:r>
              <a:rPr lang="en-US" sz="1800">
                <a:effectLst>
                  <a:glow rad="101600">
                    <a:schemeClr val="accent1">
                      <a:satMod val="175000"/>
                      <a:alpha val="15000"/>
                    </a:schemeClr>
                  </a:glow>
                </a:effectLst>
                <a:latin typeface="Muli"/>
              </a:rPr>
              <a:t>Cây quyết định phân loại (Classification tree):</a:t>
            </a:r>
          </a:p>
          <a:p>
            <a:pPr marL="631825" indent="-285750" algn="just">
              <a:buFont typeface="Wingdings" panose="05000000000000000000" pitchFamily="2" charset="2"/>
              <a:buChar char="Ø"/>
              <a:tabLst>
                <a:tab pos="631825" algn="l"/>
              </a:tabLst>
            </a:pPr>
            <a:r>
              <a:rPr lang="en-US" sz="1800">
                <a:effectLst>
                  <a:glow rad="101600">
                    <a:schemeClr val="accent1">
                      <a:satMod val="175000"/>
                      <a:alpha val="15000"/>
                    </a:schemeClr>
                  </a:glow>
                </a:effectLst>
                <a:latin typeface="Muli"/>
              </a:rPr>
              <a:t>Dự đoán các biến phân loại, tức là biến mục tiêu là biến phân loại (categorical) </a:t>
            </a:r>
          </a:p>
        </p:txBody>
      </p:sp>
      <p:pic>
        <p:nvPicPr>
          <p:cNvPr id="3076" name="Picture 4" descr="machine learning - Scikit Decision tree categorical features - Stack  Overflow">
            <a:extLst>
              <a:ext uri="{FF2B5EF4-FFF2-40B4-BE49-F238E27FC236}">
                <a16:creationId xmlns:a16="http://schemas.microsoft.com/office/drawing/2014/main" id="{23F79DFE-22E6-44BB-AC32-4F46B30E7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 y="1870875"/>
            <a:ext cx="6096000" cy="291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11" name="TextBox 10">
            <a:extLst>
              <a:ext uri="{FF2B5EF4-FFF2-40B4-BE49-F238E27FC236}">
                <a16:creationId xmlns:a16="http://schemas.microsoft.com/office/drawing/2014/main" id="{A88F74B1-9BC0-4835-A16F-867A2D5FE9A5}"/>
              </a:ext>
            </a:extLst>
          </p:cNvPr>
          <p:cNvSpPr txBox="1"/>
          <p:nvPr/>
        </p:nvSpPr>
        <p:spPr>
          <a:xfrm>
            <a:off x="2539365" y="480298"/>
            <a:ext cx="5918835" cy="923330"/>
          </a:xfrm>
          <a:prstGeom prst="rect">
            <a:avLst/>
          </a:prstGeom>
          <a:noFill/>
        </p:spPr>
        <p:txBody>
          <a:bodyPr wrap="square">
            <a:spAutoFit/>
          </a:bodyPr>
          <a:lstStyle/>
          <a:p>
            <a:pPr algn="just"/>
            <a:r>
              <a:rPr lang="en-US" sz="1800">
                <a:solidFill>
                  <a:schemeClr val="accent3"/>
                </a:solidFill>
                <a:effectLst>
                  <a:glow rad="101600">
                    <a:schemeClr val="accent1">
                      <a:satMod val="175000"/>
                      <a:alpha val="15000"/>
                    </a:schemeClr>
                  </a:glow>
                </a:effectLst>
                <a:latin typeface="Muli"/>
              </a:rPr>
              <a:t>-</a:t>
            </a:r>
            <a:r>
              <a:rPr lang="en-US" sz="1800">
                <a:effectLst>
                  <a:glow rad="101600">
                    <a:schemeClr val="accent1">
                      <a:satMod val="175000"/>
                      <a:alpha val="15000"/>
                    </a:schemeClr>
                  </a:glow>
                </a:effectLst>
                <a:latin typeface="Muli"/>
              </a:rPr>
              <a:t>   </a:t>
            </a:r>
            <a:r>
              <a:rPr lang="en-US" sz="1800">
                <a:solidFill>
                  <a:srgbClr val="C6DAEC"/>
                </a:solidFill>
                <a:effectLst>
                  <a:glow rad="101600">
                    <a:schemeClr val="accent1">
                      <a:satMod val="175000"/>
                      <a:alpha val="15000"/>
                    </a:schemeClr>
                  </a:glow>
                </a:effectLst>
                <a:latin typeface="Muli"/>
                <a:sym typeface="Nixie One"/>
              </a:rPr>
              <a:t>Cây quyết định hồi quy (Regression tree): </a:t>
            </a:r>
          </a:p>
          <a:p>
            <a:pPr marL="631825" indent="-285750" algn="just">
              <a:buFont typeface="Wingdings" panose="05000000000000000000" pitchFamily="2" charset="2"/>
              <a:buChar char="Ø"/>
              <a:tabLst>
                <a:tab pos="631825" algn="l"/>
              </a:tabLst>
            </a:pPr>
            <a:r>
              <a:rPr lang="en-US" sz="1800">
                <a:solidFill>
                  <a:srgbClr val="C6DAEC"/>
                </a:solidFill>
                <a:effectLst>
                  <a:glow rad="101600">
                    <a:schemeClr val="accent1">
                      <a:satMod val="175000"/>
                      <a:alpha val="15000"/>
                    </a:schemeClr>
                  </a:glow>
                </a:effectLst>
                <a:latin typeface="Muli"/>
                <a:sym typeface="Nixie One"/>
              </a:rPr>
              <a:t>Dự đoán các biến liên tục, tức là biến mục tiêu là biến liên tục (continuous)</a:t>
            </a:r>
          </a:p>
        </p:txBody>
      </p:sp>
      <p:pic>
        <p:nvPicPr>
          <p:cNvPr id="4098" name="Picture 2" descr="Train Regression Trees Using Regression Learner App - MATLAB &amp; Simulink">
            <a:extLst>
              <a:ext uri="{FF2B5EF4-FFF2-40B4-BE49-F238E27FC236}">
                <a16:creationId xmlns:a16="http://schemas.microsoft.com/office/drawing/2014/main" id="{95A80191-3C4C-4C1F-85B7-D0DB0FEC1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385" y="1672824"/>
            <a:ext cx="4852035" cy="2990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7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grpSp>
        <p:nvGrpSpPr>
          <p:cNvPr id="3" name="Group 2">
            <a:extLst>
              <a:ext uri="{FF2B5EF4-FFF2-40B4-BE49-F238E27FC236}">
                <a16:creationId xmlns:a16="http://schemas.microsoft.com/office/drawing/2014/main" id="{2596C8A0-14A0-4938-BB92-FC30A467FBBF}"/>
              </a:ext>
            </a:extLst>
          </p:cNvPr>
          <p:cNvGrpSpPr/>
          <p:nvPr/>
        </p:nvGrpSpPr>
        <p:grpSpPr>
          <a:xfrm>
            <a:off x="1851659" y="817816"/>
            <a:ext cx="5324691" cy="3617024"/>
            <a:chOff x="1242060" y="636270"/>
            <a:chExt cx="6035040" cy="4099560"/>
          </a:xfrm>
        </p:grpSpPr>
        <p:sp>
          <p:nvSpPr>
            <p:cNvPr id="2" name="Rectangle 1">
              <a:extLst>
                <a:ext uri="{FF2B5EF4-FFF2-40B4-BE49-F238E27FC236}">
                  <a16:creationId xmlns:a16="http://schemas.microsoft.com/office/drawing/2014/main" id="{B57222EA-C6FF-41B8-994A-B8A2868F33E7}"/>
                </a:ext>
              </a:extLst>
            </p:cNvPr>
            <p:cNvSpPr/>
            <p:nvPr/>
          </p:nvSpPr>
          <p:spPr>
            <a:xfrm>
              <a:off x="1242060" y="636270"/>
              <a:ext cx="6035040" cy="40995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EA6BBCAC-CE58-4295-BE11-1337300D7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080" y="781050"/>
              <a:ext cx="5715000" cy="381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5613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grpSp>
        <p:nvGrpSpPr>
          <p:cNvPr id="5" name="Group 4">
            <a:extLst>
              <a:ext uri="{FF2B5EF4-FFF2-40B4-BE49-F238E27FC236}">
                <a16:creationId xmlns:a16="http://schemas.microsoft.com/office/drawing/2014/main" id="{110163AC-F2BD-4FC6-984A-D17331DC69E6}"/>
              </a:ext>
            </a:extLst>
          </p:cNvPr>
          <p:cNvGrpSpPr/>
          <p:nvPr/>
        </p:nvGrpSpPr>
        <p:grpSpPr>
          <a:xfrm>
            <a:off x="3093720" y="203072"/>
            <a:ext cx="4480560" cy="3043047"/>
            <a:chOff x="1569720" y="716280"/>
            <a:chExt cx="5486400" cy="3726180"/>
          </a:xfrm>
        </p:grpSpPr>
        <p:sp>
          <p:nvSpPr>
            <p:cNvPr id="4" name="Rectangle 3">
              <a:extLst>
                <a:ext uri="{FF2B5EF4-FFF2-40B4-BE49-F238E27FC236}">
                  <a16:creationId xmlns:a16="http://schemas.microsoft.com/office/drawing/2014/main" id="{02D24DCF-4EA0-4B18-9D3E-27BA7BF75802}"/>
                </a:ext>
              </a:extLst>
            </p:cNvPr>
            <p:cNvSpPr/>
            <p:nvPr/>
          </p:nvSpPr>
          <p:spPr>
            <a:xfrm>
              <a:off x="1569720" y="716280"/>
              <a:ext cx="5486400" cy="37261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9BE599F4-7579-4AD5-9B56-910D0C984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395" y="814617"/>
              <a:ext cx="5320665" cy="351426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7BC069F1-195C-40AD-B16D-52AB8177E9EC}"/>
              </a:ext>
            </a:extLst>
          </p:cNvPr>
          <p:cNvSpPr txBox="1"/>
          <p:nvPr/>
        </p:nvSpPr>
        <p:spPr>
          <a:xfrm>
            <a:off x="4796790" y="3709857"/>
            <a:ext cx="2350770" cy="1200329"/>
          </a:xfrm>
          <a:prstGeom prst="rect">
            <a:avLst/>
          </a:prstGeom>
          <a:noFill/>
        </p:spPr>
        <p:txBody>
          <a:bodyPr wrap="square">
            <a:spAutoFit/>
          </a:bodyPr>
          <a:lstStyle/>
          <a:p>
            <a:pPr algn="just"/>
            <a:r>
              <a:rPr lang="vi-VN" sz="1800">
                <a:solidFill>
                  <a:srgbClr val="C6DAEC"/>
                </a:solidFill>
                <a:effectLst>
                  <a:glow rad="101600">
                    <a:schemeClr val="accent1">
                      <a:satMod val="175000"/>
                      <a:alpha val="15000"/>
                    </a:schemeClr>
                  </a:glow>
                </a:effectLst>
                <a:latin typeface="Muli"/>
              </a:rPr>
              <a:t>Còn nếu trời nắng, độ ẩm cao thì khả năng các bạn nam sẽ không đi chơi bóng.</a:t>
            </a:r>
            <a:endParaRPr lang="en-US" sz="1800">
              <a:solidFill>
                <a:srgbClr val="C6DAEC"/>
              </a:solidFill>
              <a:effectLst>
                <a:glow rad="101600">
                  <a:schemeClr val="accent1">
                    <a:satMod val="175000"/>
                    <a:alpha val="15000"/>
                  </a:schemeClr>
                </a:glow>
              </a:effectLst>
              <a:latin typeface="Muli"/>
            </a:endParaRPr>
          </a:p>
        </p:txBody>
      </p:sp>
      <p:sp>
        <p:nvSpPr>
          <p:cNvPr id="12" name="TextBox 11">
            <a:extLst>
              <a:ext uri="{FF2B5EF4-FFF2-40B4-BE49-F238E27FC236}">
                <a16:creationId xmlns:a16="http://schemas.microsoft.com/office/drawing/2014/main" id="{D8B70A6B-F605-4C56-B89B-7FE87D17420A}"/>
              </a:ext>
            </a:extLst>
          </p:cNvPr>
          <p:cNvSpPr txBox="1"/>
          <p:nvPr/>
        </p:nvSpPr>
        <p:spPr>
          <a:xfrm>
            <a:off x="287907" y="2307539"/>
            <a:ext cx="2264763" cy="1200329"/>
          </a:xfrm>
          <a:prstGeom prst="rect">
            <a:avLst/>
          </a:prstGeom>
          <a:noFill/>
        </p:spPr>
        <p:txBody>
          <a:bodyPr wrap="square">
            <a:spAutoFit/>
          </a:bodyPr>
          <a:lstStyle/>
          <a:p>
            <a:pPr algn="just"/>
            <a:r>
              <a:rPr lang="vi-VN" sz="1800">
                <a:solidFill>
                  <a:srgbClr val="C6DAEC"/>
                </a:solidFill>
                <a:effectLst>
                  <a:glow rad="101600">
                    <a:schemeClr val="accent1">
                      <a:satMod val="175000"/>
                      <a:alpha val="15000"/>
                    </a:schemeClr>
                  </a:glow>
                </a:effectLst>
                <a:latin typeface="Muli"/>
              </a:rPr>
              <a:t>Nếu trời nắng, độ ẩm bình thường thì khả năng các bạn nam đi chơi bóng sẽ cao. </a:t>
            </a:r>
            <a:endParaRPr lang="en-US" sz="1800">
              <a:solidFill>
                <a:srgbClr val="C6DAEC"/>
              </a:solidFill>
              <a:effectLst>
                <a:glow rad="101600">
                  <a:schemeClr val="accent1">
                    <a:satMod val="175000"/>
                    <a:alpha val="15000"/>
                  </a:schemeClr>
                </a:glow>
              </a:effectLst>
              <a:latin typeface="Muli"/>
            </a:endParaRPr>
          </a:p>
        </p:txBody>
      </p:sp>
      <p:cxnSp>
        <p:nvCxnSpPr>
          <p:cNvPr id="9" name="Straight Arrow Connector 8">
            <a:extLst>
              <a:ext uri="{FF2B5EF4-FFF2-40B4-BE49-F238E27FC236}">
                <a16:creationId xmlns:a16="http://schemas.microsoft.com/office/drawing/2014/main" id="{894DD032-EA5B-43C6-9F64-A7E5B89D2EB5}"/>
              </a:ext>
            </a:extLst>
          </p:cNvPr>
          <p:cNvCxnSpPr>
            <a:cxnSpLocks/>
            <a:stCxn id="12" idx="3"/>
          </p:cNvCxnSpPr>
          <p:nvPr/>
        </p:nvCxnSpPr>
        <p:spPr>
          <a:xfrm flipV="1">
            <a:off x="2552670" y="1539240"/>
            <a:ext cx="1722150" cy="136846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 name="Straight Arrow Connector 12">
            <a:extLst>
              <a:ext uri="{FF2B5EF4-FFF2-40B4-BE49-F238E27FC236}">
                <a16:creationId xmlns:a16="http://schemas.microsoft.com/office/drawing/2014/main" id="{5FCD06EE-1F2B-46F9-9EEC-331D4A61027F}"/>
              </a:ext>
            </a:extLst>
          </p:cNvPr>
          <p:cNvCxnSpPr>
            <a:cxnSpLocks/>
          </p:cNvCxnSpPr>
          <p:nvPr/>
        </p:nvCxnSpPr>
        <p:spPr>
          <a:xfrm flipV="1">
            <a:off x="2552670" y="2506979"/>
            <a:ext cx="1722150" cy="393104"/>
          </a:xfrm>
          <a:prstGeom prst="straightConnector1">
            <a:avLst/>
          </a:prstGeom>
          <a:ln>
            <a:tailEnd type="triangle"/>
          </a:ln>
          <a:effectLst>
            <a:glow rad="63500">
              <a:schemeClr val="accent5">
                <a:satMod val="175000"/>
                <a:alpha val="18000"/>
              </a:schemeClr>
            </a:glow>
          </a:effectLst>
        </p:spPr>
        <p:style>
          <a:lnRef idx="1">
            <a:schemeClr val="accent5"/>
          </a:lnRef>
          <a:fillRef idx="0">
            <a:schemeClr val="accent5"/>
          </a:fillRef>
          <a:effectRef idx="0">
            <a:schemeClr val="accent5"/>
          </a:effectRef>
          <a:fontRef idx="minor">
            <a:schemeClr val="tx1"/>
          </a:fontRef>
        </p:style>
      </p:cxnSp>
      <p:cxnSp>
        <p:nvCxnSpPr>
          <p:cNvPr id="20" name="Straight Arrow Connector 19">
            <a:extLst>
              <a:ext uri="{FF2B5EF4-FFF2-40B4-BE49-F238E27FC236}">
                <a16:creationId xmlns:a16="http://schemas.microsoft.com/office/drawing/2014/main" id="{471BD76A-CE8C-4107-B96A-0C727370159E}"/>
              </a:ext>
            </a:extLst>
          </p:cNvPr>
          <p:cNvCxnSpPr>
            <a:cxnSpLocks/>
            <a:stCxn id="10" idx="0"/>
          </p:cNvCxnSpPr>
          <p:nvPr/>
        </p:nvCxnSpPr>
        <p:spPr>
          <a:xfrm flipH="1" flipV="1">
            <a:off x="4572000" y="1718373"/>
            <a:ext cx="1400175" cy="1991484"/>
          </a:xfrm>
          <a:prstGeom prst="straightConnector1">
            <a:avLst/>
          </a:prstGeom>
          <a:ln>
            <a:solidFill>
              <a:srgbClr val="FF0000"/>
            </a:solidFill>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a:extLst>
              <a:ext uri="{FF2B5EF4-FFF2-40B4-BE49-F238E27FC236}">
                <a16:creationId xmlns:a16="http://schemas.microsoft.com/office/drawing/2014/main" id="{4FA0C727-4758-454E-9C1E-372913ED4806}"/>
              </a:ext>
            </a:extLst>
          </p:cNvPr>
          <p:cNvCxnSpPr>
            <a:cxnSpLocks/>
            <a:stCxn id="10" idx="0"/>
          </p:cNvCxnSpPr>
          <p:nvPr/>
        </p:nvCxnSpPr>
        <p:spPr>
          <a:xfrm flipH="1" flipV="1">
            <a:off x="3660371" y="2482246"/>
            <a:ext cx="2311804" cy="1227611"/>
          </a:xfrm>
          <a:prstGeom prst="straightConnector1">
            <a:avLst/>
          </a:prstGeom>
          <a:ln>
            <a:solidFill>
              <a:srgbClr val="FF0000"/>
            </a:solidFill>
            <a:tailEnd type="triangle"/>
          </a:ln>
          <a:effectLst>
            <a:glow rad="63500">
              <a:schemeClr val="accent5">
                <a:satMod val="175000"/>
                <a:alpha val="18000"/>
              </a:schemeClr>
            </a:glow>
          </a:effectLst>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52390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18"/>
          <p:cNvSpPr txBox="1">
            <a:spLocks noGrp="1"/>
          </p:cNvSpPr>
          <p:nvPr>
            <p:ph type="title"/>
          </p:nvPr>
        </p:nvSpPr>
        <p:spPr>
          <a:xfrm>
            <a:off x="2441360" y="213360"/>
            <a:ext cx="6557860" cy="7654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a:effectLst>
                  <a:glow rad="101600">
                    <a:schemeClr val="accent1">
                      <a:satMod val="175000"/>
                      <a:alpha val="15000"/>
                    </a:schemeClr>
                  </a:glow>
                </a:effectLst>
              </a:rPr>
              <a:t>Xây dựng cây quyết định</a:t>
            </a:r>
            <a:endParaRPr sz="3200">
              <a:effectLst>
                <a:glow rad="101600">
                  <a:schemeClr val="accent1">
                    <a:satMod val="175000"/>
                    <a:alpha val="15000"/>
                  </a:schemeClr>
                </a:glow>
              </a:effectLst>
            </a:endParaRPr>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11" name="TextBox 10">
            <a:extLst>
              <a:ext uri="{FF2B5EF4-FFF2-40B4-BE49-F238E27FC236}">
                <a16:creationId xmlns:a16="http://schemas.microsoft.com/office/drawing/2014/main" id="{3ECFFF23-52C2-423D-B65B-D9CF9ED2FEB9}"/>
              </a:ext>
            </a:extLst>
          </p:cNvPr>
          <p:cNvSpPr txBox="1"/>
          <p:nvPr/>
        </p:nvSpPr>
        <p:spPr>
          <a:xfrm>
            <a:off x="1779270" y="978820"/>
            <a:ext cx="4690110" cy="7098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Clr>
                <a:srgbClr val="19BBD5"/>
              </a:buClr>
              <a:buSzPts val="4000"/>
              <a:buFont typeface="Nixie One"/>
              <a:buNone/>
              <a:defRPr sz="3200">
                <a:solidFill>
                  <a:srgbClr val="19BBD5"/>
                </a:solidFill>
                <a:effectLst>
                  <a:glow rad="101600">
                    <a:schemeClr val="accent1">
                      <a:satMod val="175000"/>
                      <a:alpha val="15000"/>
                    </a:schemeClr>
                  </a:glow>
                </a:effectLst>
                <a:latin typeface="Nixie One"/>
                <a:ea typeface="Nixie One"/>
                <a:cs typeface="Nixie One"/>
                <a:sym typeface="Nixie One"/>
              </a:defRPr>
            </a:lvl1pPr>
            <a:lvl2pPr>
              <a:buClr>
                <a:srgbClr val="19BBD5"/>
              </a:buClr>
              <a:buSzPts val="4000"/>
              <a:buFont typeface="Nixie One"/>
              <a:buNone/>
              <a:defRPr sz="4000">
                <a:solidFill>
                  <a:srgbClr val="19BBD5"/>
                </a:solidFill>
                <a:latin typeface="Nixie One"/>
                <a:ea typeface="Nixie One"/>
                <a:cs typeface="Nixie One"/>
                <a:sym typeface="Nixie One"/>
              </a:defRPr>
            </a:lvl2pPr>
            <a:lvl3pPr>
              <a:buClr>
                <a:srgbClr val="19BBD5"/>
              </a:buClr>
              <a:buSzPts val="4000"/>
              <a:buFont typeface="Nixie One"/>
              <a:buNone/>
              <a:defRPr sz="4000">
                <a:solidFill>
                  <a:srgbClr val="19BBD5"/>
                </a:solidFill>
                <a:latin typeface="Nixie One"/>
                <a:ea typeface="Nixie One"/>
                <a:cs typeface="Nixie One"/>
                <a:sym typeface="Nixie One"/>
              </a:defRPr>
            </a:lvl3pPr>
            <a:lvl4pPr>
              <a:buClr>
                <a:srgbClr val="19BBD5"/>
              </a:buClr>
              <a:buSzPts val="4000"/>
              <a:buFont typeface="Nixie One"/>
              <a:buNone/>
              <a:defRPr sz="4000">
                <a:solidFill>
                  <a:srgbClr val="19BBD5"/>
                </a:solidFill>
                <a:latin typeface="Nixie One"/>
                <a:ea typeface="Nixie One"/>
                <a:cs typeface="Nixie One"/>
                <a:sym typeface="Nixie One"/>
              </a:defRPr>
            </a:lvl4pPr>
            <a:lvl5pPr>
              <a:buClr>
                <a:srgbClr val="19BBD5"/>
              </a:buClr>
              <a:buSzPts val="4000"/>
              <a:buFont typeface="Nixie One"/>
              <a:buNone/>
              <a:defRPr sz="4000">
                <a:solidFill>
                  <a:srgbClr val="19BBD5"/>
                </a:solidFill>
                <a:latin typeface="Nixie One"/>
                <a:ea typeface="Nixie One"/>
                <a:cs typeface="Nixie One"/>
                <a:sym typeface="Nixie One"/>
              </a:defRPr>
            </a:lvl5pPr>
            <a:lvl6pPr>
              <a:buClr>
                <a:srgbClr val="19BBD5"/>
              </a:buClr>
              <a:buSzPts val="4000"/>
              <a:buFont typeface="Nixie One"/>
              <a:buNone/>
              <a:defRPr sz="4000">
                <a:solidFill>
                  <a:srgbClr val="19BBD5"/>
                </a:solidFill>
                <a:latin typeface="Nixie One"/>
                <a:ea typeface="Nixie One"/>
                <a:cs typeface="Nixie One"/>
                <a:sym typeface="Nixie One"/>
              </a:defRPr>
            </a:lvl6pPr>
            <a:lvl7pPr>
              <a:buClr>
                <a:srgbClr val="19BBD5"/>
              </a:buClr>
              <a:buSzPts val="4000"/>
              <a:buFont typeface="Nixie One"/>
              <a:buNone/>
              <a:defRPr sz="4000">
                <a:solidFill>
                  <a:srgbClr val="19BBD5"/>
                </a:solidFill>
                <a:latin typeface="Nixie One"/>
                <a:ea typeface="Nixie One"/>
                <a:cs typeface="Nixie One"/>
                <a:sym typeface="Nixie One"/>
              </a:defRPr>
            </a:lvl7pPr>
            <a:lvl8pPr>
              <a:buClr>
                <a:srgbClr val="19BBD5"/>
              </a:buClr>
              <a:buSzPts val="4000"/>
              <a:buFont typeface="Nixie One"/>
              <a:buNone/>
              <a:defRPr sz="4000">
                <a:solidFill>
                  <a:srgbClr val="19BBD5"/>
                </a:solidFill>
                <a:latin typeface="Nixie One"/>
                <a:ea typeface="Nixie One"/>
                <a:cs typeface="Nixie One"/>
                <a:sym typeface="Nixie One"/>
              </a:defRPr>
            </a:lvl8pPr>
            <a:lvl9pPr>
              <a:buClr>
                <a:srgbClr val="19BBD5"/>
              </a:buClr>
              <a:buSzPts val="4000"/>
              <a:buFont typeface="Nixie One"/>
              <a:buNone/>
              <a:defRPr sz="4000">
                <a:solidFill>
                  <a:srgbClr val="19BBD5"/>
                </a:solidFill>
                <a:latin typeface="Nixie One"/>
                <a:ea typeface="Nixie One"/>
                <a:cs typeface="Nixie One"/>
                <a:sym typeface="Nixie One"/>
              </a:defRPr>
            </a:lvl9pPr>
          </a:lstStyle>
          <a:p>
            <a:r>
              <a:rPr lang="en-US" sz="1800"/>
              <a:t>Giả sử có bài toán phân loại 2 lớp và mỗi dữ liệu có 2 thuộc tính là x1 và x2.</a:t>
            </a:r>
          </a:p>
        </p:txBody>
      </p:sp>
      <p:grpSp>
        <p:nvGrpSpPr>
          <p:cNvPr id="8" name="Group 7">
            <a:extLst>
              <a:ext uri="{FF2B5EF4-FFF2-40B4-BE49-F238E27FC236}">
                <a16:creationId xmlns:a16="http://schemas.microsoft.com/office/drawing/2014/main" id="{D7B25577-88D3-4D86-B8AF-F73F4DF3356B}"/>
              </a:ext>
            </a:extLst>
          </p:cNvPr>
          <p:cNvGrpSpPr/>
          <p:nvPr/>
        </p:nvGrpSpPr>
        <p:grpSpPr>
          <a:xfrm>
            <a:off x="1036320" y="1821180"/>
            <a:ext cx="4297680" cy="2773680"/>
            <a:chOff x="365760" y="2120900"/>
            <a:chExt cx="3909060" cy="2565400"/>
          </a:xfrm>
        </p:grpSpPr>
        <p:sp>
          <p:nvSpPr>
            <p:cNvPr id="7" name="Rectangle 6">
              <a:extLst>
                <a:ext uri="{FF2B5EF4-FFF2-40B4-BE49-F238E27FC236}">
                  <a16:creationId xmlns:a16="http://schemas.microsoft.com/office/drawing/2014/main" id="{98383E8D-194E-4BC4-A259-CF8155852734}"/>
                </a:ext>
              </a:extLst>
            </p:cNvPr>
            <p:cNvSpPr/>
            <p:nvPr/>
          </p:nvSpPr>
          <p:spPr>
            <a:xfrm>
              <a:off x="426720" y="2209800"/>
              <a:ext cx="3848100" cy="2476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8A7EAF6-460F-4AAA-AB6C-889F73C61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120900"/>
              <a:ext cx="3848100" cy="25654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1626</Words>
  <Application>Microsoft Office PowerPoint</Application>
  <PresentationFormat>On-screen Show (16:9)</PresentationFormat>
  <Paragraphs>286</Paragraphs>
  <Slides>31</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Helvetica Neue</vt:lpstr>
      <vt:lpstr>Muli</vt:lpstr>
      <vt:lpstr>Nixie One</vt:lpstr>
      <vt:lpstr>Segoe UI</vt:lpstr>
      <vt:lpstr>Söhne</vt:lpstr>
      <vt:lpstr>Times New Roman</vt:lpstr>
      <vt:lpstr>Wingdings</vt:lpstr>
      <vt:lpstr>Imogen template</vt:lpstr>
      <vt:lpstr>PowerPoint Presentation</vt:lpstr>
      <vt:lpstr>Nội dung</vt:lpstr>
      <vt:lpstr>Giới thiệu về cây quyết định</vt:lpstr>
      <vt:lpstr>PowerPoint Presentation</vt:lpstr>
      <vt:lpstr>PowerPoint Presentation</vt:lpstr>
      <vt:lpstr>PowerPoint Presentation</vt:lpstr>
      <vt:lpstr>PowerPoint Presentation</vt:lpstr>
      <vt:lpstr>PowerPoint Presentation</vt:lpstr>
      <vt:lpstr>Xây dựng cây quyết định</vt:lpstr>
      <vt:lpstr>PowerPoint Presentation</vt:lpstr>
      <vt:lpstr>PowerPoint Presentation</vt:lpstr>
      <vt:lpstr>PowerPoint Presentation</vt:lpstr>
      <vt:lpstr>Nội dung</vt:lpstr>
      <vt:lpstr>Thuật toán ID3 xây dựng cây quyết định</vt:lpstr>
      <vt:lpstr>Thuật toán ID3</vt:lpstr>
      <vt:lpstr>Bảng dữ liệu gốc</vt:lpstr>
      <vt:lpstr>Rời rạc hóa dữ liệu số theo phương pháp nhị phân</vt:lpstr>
      <vt:lpstr>Sau khi rời rạc hóa</vt:lpstr>
      <vt:lpstr>Jupyter Notebook</vt:lpstr>
      <vt:lpstr>Nội dung</vt:lpstr>
      <vt:lpstr>Các thuật toán xây dựng </vt:lpstr>
      <vt:lpstr>Các thuật toán xây dựng cây quyết định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Lã Đức Nam</dc:creator>
  <cp:lastModifiedBy>Lã Đức Nam</cp:lastModifiedBy>
  <cp:revision>27</cp:revision>
  <dcterms:modified xsi:type="dcterms:W3CDTF">2023-02-22T14:25:34Z</dcterms:modified>
</cp:coreProperties>
</file>