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65" r:id="rId5"/>
    <p:sldId id="296" r:id="rId6"/>
    <p:sldId id="306" r:id="rId7"/>
    <p:sldId id="304" r:id="rId8"/>
    <p:sldId id="302" r:id="rId9"/>
    <p:sldId id="314" r:id="rId10"/>
    <p:sldId id="317" r:id="rId11"/>
    <p:sldId id="316" r:id="rId12"/>
    <p:sldId id="318" r:id="rId13"/>
    <p:sldId id="305" r:id="rId14"/>
    <p:sldId id="308" r:id="rId15"/>
    <p:sldId id="320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F00"/>
    <a:srgbClr val="FFDDAB"/>
    <a:srgbClr val="FFFAF3"/>
    <a:srgbClr val="FFF5E7"/>
    <a:srgbClr val="FFD08B"/>
    <a:srgbClr val="F2F7FC"/>
    <a:srgbClr val="C7BA41"/>
    <a:srgbClr val="DED792"/>
    <a:srgbClr val="D3C96B"/>
    <a:srgbClr val="DBD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just format 3 - Dekorfär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just format 2 - Dekorfär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59921" autoAdjust="0"/>
  </p:normalViewPr>
  <p:slideViewPr>
    <p:cSldViewPr snapToGrid="0" showGuides="1">
      <p:cViewPr varScale="1">
        <p:scale>
          <a:sx n="44" d="100"/>
          <a:sy n="44" d="100"/>
        </p:scale>
        <p:origin x="8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6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tarefeldt/presentation-unittest-td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dirty="0"/>
              <a:t>Test Driven </a:t>
            </a:r>
            <a:r>
              <a:rPr lang="sv-SE" sz="4400" dirty="0" err="1"/>
              <a:t>Development</a:t>
            </a:r>
            <a:r>
              <a:rPr lang="sv-SE" sz="4400" dirty="0"/>
              <a:t> – TDD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solidFill>
                  <a:schemeClr val="accent1">
                    <a:lumMod val="75000"/>
                  </a:schemeClr>
                </a:solidFill>
              </a:rPr>
              <a:t>(Test Driven Design…)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6B3445D-043B-4C8B-8231-E4DC19DC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2BDDB9-3396-4045-A93B-B61307F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960" y="2133968"/>
            <a:ext cx="7446160" cy="4007803"/>
          </a:xfrm>
        </p:spPr>
        <p:txBody>
          <a:bodyPr>
            <a:noAutofit/>
          </a:bodyPr>
          <a:lstStyle/>
          <a:p>
            <a:r>
              <a:rPr lang="en-US" sz="2000" dirty="0"/>
              <a:t>Change the code without changing its behavior.</a:t>
            </a:r>
          </a:p>
          <a:p>
            <a:r>
              <a:rPr lang="en-US" sz="2000" dirty="0"/>
              <a:t>For example:</a:t>
            </a:r>
          </a:p>
          <a:p>
            <a:pPr lvl="1"/>
            <a:r>
              <a:rPr lang="en-US" sz="1800" dirty="0"/>
              <a:t>Breaking out a part of code from one method into a new method.</a:t>
            </a:r>
          </a:p>
          <a:p>
            <a:pPr lvl="1"/>
            <a:r>
              <a:rPr lang="en-US" sz="1800" dirty="0"/>
              <a:t>Breaking out new classes from one big class.</a:t>
            </a:r>
          </a:p>
          <a:p>
            <a:r>
              <a:rPr lang="en-US" sz="2000" dirty="0"/>
              <a:t>Remove duplicated code.</a:t>
            </a:r>
          </a:p>
          <a:p>
            <a:r>
              <a:rPr lang="en-US" sz="2000" dirty="0"/>
              <a:t>Duplicated code becomes a problem when changes occur.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0856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2BDDB9-3396-4045-A93B-B61307F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960" y="2133968"/>
            <a:ext cx="7446160" cy="400780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Best when:</a:t>
            </a:r>
          </a:p>
          <a:p>
            <a:pPr lvl="1"/>
            <a:r>
              <a:rPr lang="en-US" sz="1800" dirty="0"/>
              <a:t>Expected behavior is known.</a:t>
            </a:r>
          </a:p>
          <a:p>
            <a:pPr lvl="1"/>
            <a:r>
              <a:rPr lang="en-US" sz="1800" dirty="0"/>
              <a:t>Lots of use cases/ scenarios.</a:t>
            </a:r>
          </a:p>
          <a:p>
            <a:pPr lvl="1"/>
            <a:r>
              <a:rPr lang="en-US" sz="1800" dirty="0"/>
              <a:t>Team has a similar drive to use it.</a:t>
            </a:r>
          </a:p>
          <a:p>
            <a:pPr lvl="1"/>
            <a:r>
              <a:rPr lang="en-US" sz="1800" dirty="0"/>
              <a:t>Product owner has knowledge about costs.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More difficult to use when:</a:t>
            </a:r>
          </a:p>
          <a:p>
            <a:pPr lvl="1"/>
            <a:r>
              <a:rPr lang="en-US" sz="1800" dirty="0"/>
              <a:t>Requirements are not really known.</a:t>
            </a:r>
          </a:p>
          <a:p>
            <a:pPr lvl="1"/>
            <a:r>
              <a:rPr lang="en-US" sz="1800" dirty="0"/>
              <a:t>Experimenting with code design.</a:t>
            </a:r>
          </a:p>
          <a:p>
            <a:pPr lvl="1"/>
            <a:r>
              <a:rPr lang="en-US" sz="1800" dirty="0"/>
              <a:t>Developer is inexperienced.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Word of advice</a:t>
            </a:r>
          </a:p>
        </p:txBody>
      </p:sp>
    </p:spTree>
    <p:extLst>
      <p:ext uri="{BB962C8B-B14F-4D97-AF65-F5344CB8AC3E}">
        <p14:creationId xmlns:p14="http://schemas.microsoft.com/office/powerpoint/2010/main" val="35184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2BDDB9-3396-4045-A93B-B61307F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075" y="2041792"/>
            <a:ext cx="8237930" cy="413849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sv-SE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sv-SE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sv-S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https://github.com/starefeldt/presentation-unittest-tdd</a:t>
            </a:r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This presentation can be found at:</a:t>
            </a:r>
          </a:p>
        </p:txBody>
      </p:sp>
    </p:spTree>
    <p:extLst>
      <p:ext uri="{BB962C8B-B14F-4D97-AF65-F5344CB8AC3E}">
        <p14:creationId xmlns:p14="http://schemas.microsoft.com/office/powerpoint/2010/main" val="17036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2BDDB9-3396-4045-A93B-B61307F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960" y="2133968"/>
            <a:ext cx="7446160" cy="4138495"/>
          </a:xfrm>
        </p:spPr>
        <p:txBody>
          <a:bodyPr>
            <a:noAutofit/>
          </a:bodyPr>
          <a:lstStyle/>
          <a:p>
            <a:pPr lvl="1"/>
            <a:r>
              <a:rPr lang="en-US" sz="1800" i="1" dirty="0"/>
              <a:t>Test Driven Development, By Example </a:t>
            </a:r>
            <a:r>
              <a:rPr lang="en-US" sz="1800" dirty="0"/>
              <a:t>– Kent Beck (2003)</a:t>
            </a:r>
          </a:p>
          <a:p>
            <a:pPr lvl="1"/>
            <a:endParaRPr lang="en-US" sz="1800" dirty="0"/>
          </a:p>
          <a:p>
            <a:pPr lvl="1"/>
            <a:r>
              <a:rPr lang="en-US" sz="1800" i="1" dirty="0"/>
              <a:t>Working Effectively with Legacy Code </a:t>
            </a:r>
            <a:r>
              <a:rPr lang="en-US" sz="1800" dirty="0"/>
              <a:t>– Michael Feathers (2004)</a:t>
            </a:r>
          </a:p>
          <a:p>
            <a:pPr lvl="1"/>
            <a:endParaRPr lang="en-US" sz="1800" dirty="0"/>
          </a:p>
          <a:p>
            <a:pPr lvl="1"/>
            <a:r>
              <a:rPr lang="en-US" sz="1800" i="1" dirty="0"/>
              <a:t>Clean Code </a:t>
            </a:r>
            <a:r>
              <a:rPr lang="en-US" sz="1800" dirty="0"/>
              <a:t>– Robert C Martin (2008)</a:t>
            </a:r>
          </a:p>
          <a:p>
            <a:pPr lvl="1"/>
            <a:endParaRPr lang="en-US" sz="1800" dirty="0"/>
          </a:p>
          <a:p>
            <a:pPr lvl="1"/>
            <a:r>
              <a:rPr lang="en-US" sz="1800" i="1" dirty="0"/>
              <a:t>The Art of Unit Testing </a:t>
            </a:r>
            <a:r>
              <a:rPr lang="en-US" sz="1800" dirty="0"/>
              <a:t>– Roy </a:t>
            </a:r>
            <a:r>
              <a:rPr lang="en-US" sz="1800" dirty="0" err="1"/>
              <a:t>Osherove</a:t>
            </a:r>
            <a:r>
              <a:rPr lang="en-US" sz="1800" dirty="0"/>
              <a:t> (2014)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i="1" dirty="0"/>
              <a:t>Dependency Injection Principles, Practices, and Patterns </a:t>
            </a:r>
            <a:r>
              <a:rPr lang="en-US" sz="1800" dirty="0"/>
              <a:t>– </a:t>
            </a:r>
            <a:r>
              <a:rPr lang="sv-SE" sz="1800" dirty="0"/>
              <a:t>Steven van </a:t>
            </a:r>
            <a:r>
              <a:rPr lang="sv-SE" sz="1800" dirty="0" err="1"/>
              <a:t>Deursen</a:t>
            </a:r>
            <a:r>
              <a:rPr lang="sv-SE" sz="1800" dirty="0"/>
              <a:t> and Mark </a:t>
            </a:r>
            <a:r>
              <a:rPr lang="sv-SE" sz="1800" dirty="0" err="1"/>
              <a:t>Seemann</a:t>
            </a:r>
            <a:r>
              <a:rPr lang="sv-SE" sz="1800" dirty="0"/>
              <a:t> (2019)</a:t>
            </a:r>
          </a:p>
          <a:p>
            <a:pPr lvl="1"/>
            <a:endParaRPr lang="en-US" sz="1800" dirty="0"/>
          </a:p>
          <a:p>
            <a:pPr lvl="1"/>
            <a:r>
              <a:rPr lang="en-US" sz="1800" i="1" dirty="0"/>
              <a:t>Pluralsight</a:t>
            </a:r>
            <a:r>
              <a:rPr lang="en-US" sz="1800" dirty="0"/>
              <a:t> – online learning platform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Resources:</a:t>
            </a:r>
          </a:p>
        </p:txBody>
      </p:sp>
    </p:spTree>
    <p:extLst>
      <p:ext uri="{BB962C8B-B14F-4D97-AF65-F5344CB8AC3E}">
        <p14:creationId xmlns:p14="http://schemas.microsoft.com/office/powerpoint/2010/main" val="1143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dåtpil 8"/>
          <p:cNvSpPr/>
          <p:nvPr/>
        </p:nvSpPr>
        <p:spPr>
          <a:xfrm rot="12726032">
            <a:off x="4449566" y="3538369"/>
            <a:ext cx="560363" cy="12438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idx="1"/>
          </p:nvPr>
        </p:nvSpPr>
        <p:spPr>
          <a:xfrm>
            <a:off x="1562100" y="5796115"/>
            <a:ext cx="9791700" cy="380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16" name="Ellips 15"/>
          <p:cNvSpPr/>
          <p:nvPr/>
        </p:nvSpPr>
        <p:spPr>
          <a:xfrm>
            <a:off x="3300167" y="4758814"/>
            <a:ext cx="1444321" cy="14055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Nedåtpil 18"/>
          <p:cNvSpPr/>
          <p:nvPr/>
        </p:nvSpPr>
        <p:spPr>
          <a:xfrm rot="5400000">
            <a:off x="5257210" y="4874986"/>
            <a:ext cx="560363" cy="124387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0" name="Nedåtpil 19"/>
          <p:cNvSpPr/>
          <p:nvPr/>
        </p:nvSpPr>
        <p:spPr>
          <a:xfrm rot="19572549">
            <a:off x="6050115" y="3570203"/>
            <a:ext cx="560363" cy="1243874"/>
          </a:xfrm>
          <a:prstGeom prst="downArrow">
            <a:avLst/>
          </a:prstGeom>
          <a:solidFill>
            <a:srgbClr val="F1737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textruta 10"/>
          <p:cNvSpPr txBox="1"/>
          <p:nvPr/>
        </p:nvSpPr>
        <p:spPr>
          <a:xfrm>
            <a:off x="3535413" y="5289503"/>
            <a:ext cx="970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Refactor</a:t>
            </a:r>
          </a:p>
        </p:txBody>
      </p:sp>
      <p:sp>
        <p:nvSpPr>
          <p:cNvPr id="21" name="Ellips 20"/>
          <p:cNvSpPr/>
          <p:nvPr/>
        </p:nvSpPr>
        <p:spPr>
          <a:xfrm>
            <a:off x="6330297" y="4771376"/>
            <a:ext cx="1444321" cy="14055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>
                    <a:lumMod val="95000"/>
                  </a:schemeClr>
                </a:solidFill>
              </a:rPr>
              <a:t>Green</a:t>
            </a:r>
          </a:p>
        </p:txBody>
      </p:sp>
      <p:sp>
        <p:nvSpPr>
          <p:cNvPr id="22" name="Ellips 21"/>
          <p:cNvSpPr/>
          <p:nvPr/>
        </p:nvSpPr>
        <p:spPr>
          <a:xfrm>
            <a:off x="4815230" y="2212883"/>
            <a:ext cx="1444321" cy="1405586"/>
          </a:xfrm>
          <a:prstGeom prst="ellipse">
            <a:avLst/>
          </a:prstGeom>
          <a:solidFill>
            <a:srgbClr val="F1737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>
                    <a:lumMod val="95000"/>
                  </a:schemeClr>
                </a:solidFill>
              </a:rPr>
              <a:t>Red</a:t>
            </a:r>
          </a:p>
        </p:txBody>
      </p:sp>
      <p:sp>
        <p:nvSpPr>
          <p:cNvPr id="24" name="Rektangel 23"/>
          <p:cNvSpPr/>
          <p:nvPr/>
        </p:nvSpPr>
        <p:spPr>
          <a:xfrm>
            <a:off x="6330296" y="2731010"/>
            <a:ext cx="212314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Write a failing test</a:t>
            </a:r>
          </a:p>
        </p:txBody>
      </p:sp>
      <p:sp>
        <p:nvSpPr>
          <p:cNvPr id="27" name="textruta 26"/>
          <p:cNvSpPr txBox="1"/>
          <p:nvPr/>
        </p:nvSpPr>
        <p:spPr>
          <a:xfrm>
            <a:off x="7945586" y="5289503"/>
            <a:ext cx="2171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sv-SE" dirty="0">
                <a:solidFill>
                  <a:schemeClr val="accent3">
                    <a:lumMod val="50000"/>
                  </a:schemeClr>
                </a:solidFill>
              </a:rPr>
              <a:t>2. Make the test pass</a:t>
            </a:r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9DB67EDD-F542-4890-A4B2-DA815DA2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15" name="Title 12">
            <a:extLst>
              <a:ext uri="{FF2B5EF4-FFF2-40B4-BE49-F238E27FC236}">
                <a16:creationId xmlns:a16="http://schemas.microsoft.com/office/drawing/2014/main" id="{2B54E783-772F-4068-8D3F-7D30A9F03B25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Test Driven Development?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F4981E7B-DAED-4783-84A9-6DDB8663755D}"/>
              </a:ext>
            </a:extLst>
          </p:cNvPr>
          <p:cNvSpPr txBox="1"/>
          <p:nvPr/>
        </p:nvSpPr>
        <p:spPr>
          <a:xfrm>
            <a:off x="1512106" y="5173757"/>
            <a:ext cx="1722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sv-SE" dirty="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Optimize the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code’s design</a:t>
            </a:r>
          </a:p>
        </p:txBody>
      </p:sp>
    </p:spTree>
    <p:extLst>
      <p:ext uri="{BB962C8B-B14F-4D97-AF65-F5344CB8AC3E}">
        <p14:creationId xmlns:p14="http://schemas.microsoft.com/office/powerpoint/2010/main" val="99066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Starting with the test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9CFE0E92-9107-4B1E-8D70-375A50AAB555}"/>
              </a:ext>
            </a:extLst>
          </p:cNvPr>
          <p:cNvSpPr txBox="1">
            <a:spLocks/>
          </p:cNvSpPr>
          <p:nvPr/>
        </p:nvSpPr>
        <p:spPr>
          <a:xfrm>
            <a:off x="2899437" y="2147616"/>
            <a:ext cx="7173205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AddCourse</a:t>
            </a:r>
            <a:r>
              <a:rPr lang="en-US" sz="1800" dirty="0"/>
              <a:t>(Course course);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Starting with the test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9CFE0E92-9107-4B1E-8D70-375A50AAB555}"/>
              </a:ext>
            </a:extLst>
          </p:cNvPr>
          <p:cNvSpPr txBox="1">
            <a:spLocks/>
          </p:cNvSpPr>
          <p:nvPr/>
        </p:nvSpPr>
        <p:spPr>
          <a:xfrm>
            <a:off x="2899437" y="2147616"/>
            <a:ext cx="7173205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AddCourse</a:t>
            </a:r>
            <a:r>
              <a:rPr lang="en-US" sz="1800" dirty="0"/>
              <a:t>(Course course)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var errors = </a:t>
            </a:r>
            <a:r>
              <a:rPr lang="en-US" sz="1800" dirty="0" err="1"/>
              <a:t>course.IsValid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If(</a:t>
            </a:r>
            <a:r>
              <a:rPr lang="en-US" sz="1800" dirty="0" err="1"/>
              <a:t>errors.Any</a:t>
            </a:r>
            <a:r>
              <a:rPr lang="en-US" sz="1800" dirty="0"/>
              <a:t>())</a:t>
            </a:r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	_</a:t>
            </a:r>
            <a:r>
              <a:rPr lang="en-US" sz="1800" dirty="0" err="1"/>
              <a:t>repository.AddValidationErrors</a:t>
            </a:r>
            <a:r>
              <a:rPr lang="en-US" sz="1800" dirty="0"/>
              <a:t>(errors);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/>
              <a:t>else</a:t>
            </a:r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	_</a:t>
            </a:r>
            <a:r>
              <a:rPr lang="en-US" sz="1800" dirty="0" err="1"/>
              <a:t>repository.Add</a:t>
            </a:r>
            <a:r>
              <a:rPr lang="en-US" sz="1800" dirty="0"/>
              <a:t>(course);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4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2BDDB9-3396-4045-A93B-B61307F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960" y="2133968"/>
            <a:ext cx="7446160" cy="4007803"/>
          </a:xfrm>
        </p:spPr>
        <p:txBody>
          <a:bodyPr>
            <a:noAutofit/>
          </a:bodyPr>
          <a:lstStyle/>
          <a:p>
            <a:r>
              <a:rPr lang="en-US" sz="2000" dirty="0"/>
              <a:t>Build exactly what is needed – nothing more!</a:t>
            </a:r>
          </a:p>
          <a:p>
            <a:r>
              <a:rPr lang="en-US" sz="2000" dirty="0"/>
              <a:t>Unnecessary features – big reason for system failures.</a:t>
            </a:r>
          </a:p>
          <a:p>
            <a:r>
              <a:rPr lang="en-US" sz="2000" dirty="0"/>
              <a:t>YAGNI – You Aren’t </a:t>
            </a:r>
            <a:r>
              <a:rPr lang="en-US" sz="2000" dirty="0" err="1"/>
              <a:t>Gonna</a:t>
            </a:r>
            <a:r>
              <a:rPr lang="en-US" sz="2000" dirty="0"/>
              <a:t> Need It</a:t>
            </a:r>
          </a:p>
          <a:p>
            <a:r>
              <a:rPr lang="en-US" sz="2000" dirty="0"/>
              <a:t>KISS – Keep It Simple, Stupid!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Having a failing test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909730A-6713-4EB1-84E4-7544C22EB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479" y="4007678"/>
            <a:ext cx="4457041" cy="18571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7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Make it Pass!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9CFE0E92-9107-4B1E-8D70-375A50AAB555}"/>
              </a:ext>
            </a:extLst>
          </p:cNvPr>
          <p:cNvSpPr txBox="1">
            <a:spLocks/>
          </p:cNvSpPr>
          <p:nvPr/>
        </p:nvSpPr>
        <p:spPr>
          <a:xfrm>
            <a:off x="1191110" y="2041792"/>
            <a:ext cx="7173205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public void IsApprovedForCSN_WhenAgeIsOver56_ReturnsFalse()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   	//Arrange</a:t>
            </a:r>
          </a:p>
          <a:p>
            <a:pPr marL="0" indent="0">
              <a:buNone/>
            </a:pPr>
            <a:r>
              <a:rPr lang="en-US" sz="1800" b="1" dirty="0"/>
              <a:t>	var student = new Student();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student.Age</a:t>
            </a:r>
            <a:r>
              <a:rPr lang="en-US" sz="1800" b="1" dirty="0"/>
              <a:t> = 57;</a:t>
            </a:r>
          </a:p>
          <a:p>
            <a:pPr marL="0" indent="0">
              <a:buNone/>
            </a:pPr>
            <a:r>
              <a:rPr lang="en-US" sz="1800" b="1" dirty="0"/>
              <a:t>	var validator = new </a:t>
            </a:r>
            <a:r>
              <a:rPr lang="en-US" sz="1800" b="1" dirty="0" err="1"/>
              <a:t>StudentValidator</a:t>
            </a:r>
            <a:r>
              <a:rPr lang="en-US" sz="1800" b="1" dirty="0"/>
              <a:t>(student);</a:t>
            </a:r>
          </a:p>
          <a:p>
            <a:pPr marL="0" indent="0">
              <a:buNone/>
            </a:pPr>
            <a:r>
              <a:rPr lang="en-US" sz="1800" b="1" dirty="0"/>
              <a:t>       </a:t>
            </a:r>
          </a:p>
          <a:p>
            <a:pPr marL="0" indent="0">
              <a:buNone/>
            </a:pPr>
            <a:r>
              <a:rPr lang="en-US" sz="1800" b="1" dirty="0"/>
              <a:t>	//Act</a:t>
            </a:r>
          </a:p>
          <a:p>
            <a:pPr marL="0" indent="0">
              <a:buNone/>
            </a:pPr>
            <a:r>
              <a:rPr lang="en-US" sz="1800" b="1" dirty="0"/>
              <a:t>	var result = </a:t>
            </a:r>
            <a:r>
              <a:rPr lang="en-US" sz="1800" b="1" dirty="0" err="1"/>
              <a:t>validator.IsApprovedForCSN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</a:p>
          <a:p>
            <a:pPr marL="0" indent="0">
              <a:buNone/>
            </a:pPr>
            <a:r>
              <a:rPr lang="en-US" sz="1800" b="1" dirty="0"/>
              <a:t>	//Assert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Assert.False</a:t>
            </a:r>
            <a:r>
              <a:rPr lang="en-US" sz="1800" b="1" dirty="0"/>
              <a:t>(result);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3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Make it Pass!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9CFE0E92-9107-4B1E-8D70-375A50AAB555}"/>
              </a:ext>
            </a:extLst>
          </p:cNvPr>
          <p:cNvSpPr txBox="1">
            <a:spLocks/>
          </p:cNvSpPr>
          <p:nvPr/>
        </p:nvSpPr>
        <p:spPr>
          <a:xfrm>
            <a:off x="1191110" y="2041792"/>
            <a:ext cx="7173205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public void IsApprovedForCSN_WhenAgeIsOver56_ReturnsFalse()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	//Arrange</a:t>
            </a:r>
          </a:p>
          <a:p>
            <a:pPr marL="0" indent="0">
              <a:buNone/>
            </a:pPr>
            <a:r>
              <a:rPr lang="en-US" sz="1800" dirty="0"/>
              <a:t>	var student = new Student();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student.Age</a:t>
            </a:r>
            <a:r>
              <a:rPr lang="en-US" sz="1800" dirty="0"/>
              <a:t> = 57;</a:t>
            </a:r>
          </a:p>
          <a:p>
            <a:pPr marL="0" indent="0">
              <a:buNone/>
            </a:pPr>
            <a:r>
              <a:rPr lang="en-US" sz="1800" dirty="0"/>
              <a:t>	var validator = new </a:t>
            </a:r>
            <a:r>
              <a:rPr lang="en-US" sz="1800" dirty="0" err="1"/>
              <a:t>StudentValidator</a:t>
            </a:r>
            <a:r>
              <a:rPr lang="en-US" sz="1800" dirty="0"/>
              <a:t>(student);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</a:p>
          <a:p>
            <a:pPr marL="0" indent="0">
              <a:buNone/>
            </a:pPr>
            <a:r>
              <a:rPr lang="en-US" sz="1800" dirty="0"/>
              <a:t>	//Act</a:t>
            </a:r>
          </a:p>
          <a:p>
            <a:pPr marL="0" indent="0">
              <a:buNone/>
            </a:pPr>
            <a:r>
              <a:rPr lang="en-US" sz="1800" dirty="0"/>
              <a:t>	var result = </a:t>
            </a:r>
            <a:r>
              <a:rPr lang="en-US" sz="1800" dirty="0" err="1"/>
              <a:t>validator.IsApprovedForCSN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//Assert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Assert.False</a:t>
            </a:r>
            <a:r>
              <a:rPr lang="en-US" sz="1800" dirty="0"/>
              <a:t>(result);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84912531-80FE-421C-9BB0-75D9E4D72342}"/>
              </a:ext>
            </a:extLst>
          </p:cNvPr>
          <p:cNvSpPr txBox="1">
            <a:spLocks/>
          </p:cNvSpPr>
          <p:nvPr/>
        </p:nvSpPr>
        <p:spPr>
          <a:xfrm>
            <a:off x="8364315" y="2034067"/>
            <a:ext cx="3630192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public bool </a:t>
            </a:r>
            <a:r>
              <a:rPr lang="en-US" sz="1800" b="1" dirty="0" err="1"/>
              <a:t>IsApprovedForCSN</a:t>
            </a:r>
            <a:r>
              <a:rPr lang="en-US" sz="1800" b="1" dirty="0"/>
              <a:t>()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   	return false;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6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Make it Pass!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9CFE0E92-9107-4B1E-8D70-375A50AAB555}"/>
              </a:ext>
            </a:extLst>
          </p:cNvPr>
          <p:cNvSpPr txBox="1">
            <a:spLocks/>
          </p:cNvSpPr>
          <p:nvPr/>
        </p:nvSpPr>
        <p:spPr>
          <a:xfrm>
            <a:off x="1191110" y="2041792"/>
            <a:ext cx="7173205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public void IsApprovedForCSN_WhenAgeIsUnder57_ReturnsTrue()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   	//Arrange</a:t>
            </a:r>
          </a:p>
          <a:p>
            <a:pPr marL="0" indent="0">
              <a:buNone/>
            </a:pPr>
            <a:r>
              <a:rPr lang="en-US" sz="1800" b="1" dirty="0"/>
              <a:t>	var student = new Student();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student.Age</a:t>
            </a:r>
            <a:r>
              <a:rPr lang="en-US" sz="1800" b="1" dirty="0"/>
              <a:t> = 30;	</a:t>
            </a:r>
          </a:p>
          <a:p>
            <a:pPr marL="0" indent="0">
              <a:buNone/>
            </a:pPr>
            <a:r>
              <a:rPr lang="en-US" sz="1800" b="1" dirty="0"/>
              <a:t>       	var validator = new </a:t>
            </a:r>
            <a:r>
              <a:rPr lang="en-US" sz="1800" b="1" dirty="0" err="1"/>
              <a:t>StudentValidator</a:t>
            </a:r>
            <a:r>
              <a:rPr lang="en-US" sz="1800" b="1" dirty="0"/>
              <a:t>(student);</a:t>
            </a:r>
          </a:p>
          <a:p>
            <a:pPr marL="0" indent="0">
              <a:buNone/>
            </a:pPr>
            <a:r>
              <a:rPr lang="en-US" sz="1800" b="1" dirty="0"/>
              <a:t>       </a:t>
            </a:r>
          </a:p>
          <a:p>
            <a:pPr marL="0" indent="0">
              <a:buNone/>
            </a:pPr>
            <a:r>
              <a:rPr lang="en-US" sz="1800" b="1" dirty="0"/>
              <a:t>	//Act</a:t>
            </a:r>
          </a:p>
          <a:p>
            <a:pPr marL="0" indent="0">
              <a:buNone/>
            </a:pPr>
            <a:r>
              <a:rPr lang="en-US" sz="1800" b="1" dirty="0"/>
              <a:t>	var result = </a:t>
            </a:r>
            <a:r>
              <a:rPr lang="en-US" sz="1800" b="1" dirty="0" err="1"/>
              <a:t>validator.IsApprovedForCSN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</a:p>
          <a:p>
            <a:pPr marL="0" indent="0">
              <a:buNone/>
            </a:pPr>
            <a:r>
              <a:rPr lang="en-US" sz="1800" b="1" dirty="0"/>
              <a:t>	//Assert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Assert.True</a:t>
            </a:r>
            <a:r>
              <a:rPr lang="en-US" sz="1800" b="1" dirty="0"/>
              <a:t>(result);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35453E3C-E8FA-4E59-ADF6-50AE2FBB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068" y="225511"/>
            <a:ext cx="1684439" cy="874612"/>
          </a:xfrm>
          <a:prstGeom prst="rect">
            <a:avLst/>
          </a:prstGeom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C3D000EF-D7BE-47DE-BA8A-28745058086E}"/>
              </a:ext>
            </a:extLst>
          </p:cNvPr>
          <p:cNvSpPr txBox="1">
            <a:spLocks/>
          </p:cNvSpPr>
          <p:nvPr/>
        </p:nvSpPr>
        <p:spPr>
          <a:xfrm>
            <a:off x="1971190" y="716229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Make it Pass!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9CFE0E92-9107-4B1E-8D70-375A50AAB555}"/>
              </a:ext>
            </a:extLst>
          </p:cNvPr>
          <p:cNvSpPr txBox="1">
            <a:spLocks/>
          </p:cNvSpPr>
          <p:nvPr/>
        </p:nvSpPr>
        <p:spPr>
          <a:xfrm>
            <a:off x="1191110" y="2041792"/>
            <a:ext cx="7173205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public void IsApprovedForCSN_WhenAgeIsUnder57_ReturnsTrue()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	//Arrange</a:t>
            </a:r>
          </a:p>
          <a:p>
            <a:pPr marL="0" indent="0">
              <a:buNone/>
            </a:pPr>
            <a:r>
              <a:rPr lang="en-US" sz="1800" dirty="0"/>
              <a:t>	var student = new Student();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student.Age</a:t>
            </a:r>
            <a:r>
              <a:rPr lang="en-US" sz="1800" dirty="0"/>
              <a:t> = 30;	</a:t>
            </a:r>
          </a:p>
          <a:p>
            <a:pPr marL="0" indent="0">
              <a:buNone/>
            </a:pPr>
            <a:r>
              <a:rPr lang="en-US" sz="1800" dirty="0"/>
              <a:t>       	var validator = new </a:t>
            </a:r>
            <a:r>
              <a:rPr lang="en-US" sz="1800" dirty="0" err="1"/>
              <a:t>StudentValidator</a:t>
            </a:r>
            <a:r>
              <a:rPr lang="en-US" sz="1800" dirty="0"/>
              <a:t>(student);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</a:p>
          <a:p>
            <a:pPr marL="0" indent="0">
              <a:buNone/>
            </a:pPr>
            <a:r>
              <a:rPr lang="en-US" sz="1800" dirty="0"/>
              <a:t>	//Act</a:t>
            </a:r>
          </a:p>
          <a:p>
            <a:pPr marL="0" indent="0">
              <a:buNone/>
            </a:pPr>
            <a:r>
              <a:rPr lang="en-US" sz="1800" dirty="0"/>
              <a:t>	var result = </a:t>
            </a:r>
            <a:r>
              <a:rPr lang="en-US" sz="1800" dirty="0" err="1"/>
              <a:t>validator.IsApprovedForCSN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//Assert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Assert.True</a:t>
            </a:r>
            <a:r>
              <a:rPr lang="en-US" sz="1800" dirty="0"/>
              <a:t>(result);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84912531-80FE-421C-9BB0-75D9E4D72342}"/>
              </a:ext>
            </a:extLst>
          </p:cNvPr>
          <p:cNvSpPr txBox="1">
            <a:spLocks/>
          </p:cNvSpPr>
          <p:nvPr/>
        </p:nvSpPr>
        <p:spPr>
          <a:xfrm>
            <a:off x="8281814" y="2041792"/>
            <a:ext cx="3910186" cy="4444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public bool </a:t>
            </a:r>
            <a:r>
              <a:rPr lang="en-US" sz="1800" b="1" dirty="0" err="1"/>
              <a:t>IsApprovedForCSN</a:t>
            </a:r>
            <a:r>
              <a:rPr lang="en-US" sz="1800" b="1" dirty="0"/>
              <a:t>()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   	return _</a:t>
            </a:r>
            <a:r>
              <a:rPr lang="en-US" sz="1800" b="1" dirty="0" err="1"/>
              <a:t>student.Age</a:t>
            </a:r>
            <a:r>
              <a:rPr lang="en-US" sz="1800" b="1" dirty="0"/>
              <a:t>  &lt; 57;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7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6050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40262f94-9f35-4ac3-9a90-690165a166b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tf03460508</Template>
  <TotalTime>7019</TotalTime>
  <Words>376</Words>
  <Application>Microsoft Office PowerPoint</Application>
  <PresentationFormat>Widescreen</PresentationFormat>
  <Paragraphs>143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tf03460508</vt:lpstr>
      <vt:lpstr>Test Driven Development –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Peter</dc:creator>
  <cp:lastModifiedBy>Starefeldt, Peter</cp:lastModifiedBy>
  <cp:revision>215</cp:revision>
  <dcterms:created xsi:type="dcterms:W3CDTF">2017-05-11T07:40:00Z</dcterms:created>
  <dcterms:modified xsi:type="dcterms:W3CDTF">2019-09-15T18:09:59Z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