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5.jpg" ContentType="image/jpe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65" r:id="rId5"/>
    <p:sldId id="316" r:id="rId6"/>
    <p:sldId id="314" r:id="rId7"/>
    <p:sldId id="315" r:id="rId8"/>
    <p:sldId id="297" r:id="rId9"/>
    <p:sldId id="298" r:id="rId10"/>
    <p:sldId id="304" r:id="rId11"/>
    <p:sldId id="306" r:id="rId12"/>
    <p:sldId id="317" r:id="rId13"/>
    <p:sldId id="309" r:id="rId14"/>
    <p:sldId id="318" r:id="rId15"/>
    <p:sldId id="319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4F00"/>
    <a:srgbClr val="FFDDAB"/>
    <a:srgbClr val="FFFAF3"/>
    <a:srgbClr val="FFF5E7"/>
    <a:srgbClr val="FFD08B"/>
    <a:srgbClr val="F2F7FC"/>
    <a:srgbClr val="C7BA41"/>
    <a:srgbClr val="DED792"/>
    <a:srgbClr val="D3C96B"/>
    <a:srgbClr val="DBD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just format 3 - Dekorfärg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just format 2 - Dekorfär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68342" autoAdjust="0"/>
  </p:normalViewPr>
  <p:slideViewPr>
    <p:cSldViewPr snapToGrid="0" showGuides="1">
      <p:cViewPr varScale="1">
        <p:scale>
          <a:sx n="44" d="100"/>
          <a:sy n="44" d="100"/>
        </p:scale>
        <p:origin x="86" y="32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75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34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78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22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57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26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51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88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v-S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66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23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48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2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tinfowler.com/articles/practical-test-pyramid.html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01466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 Automated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5312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Big Picture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AD52FEEB-1706-49F8-99E4-9DE350FC9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068" y="225511"/>
            <a:ext cx="1684439" cy="87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86255" y="676943"/>
            <a:ext cx="9029700" cy="1325563"/>
          </a:xfrm>
        </p:spPr>
        <p:txBody>
          <a:bodyPr/>
          <a:lstStyle/>
          <a:p>
            <a:pPr algn="ctr"/>
            <a:r>
              <a:rPr lang="en-US" dirty="0"/>
              <a:t>Integration Tests</a:t>
            </a:r>
          </a:p>
        </p:txBody>
      </p:sp>
      <p:sp>
        <p:nvSpPr>
          <p:cNvPr id="10" name="Platshållare för innehåll 9"/>
          <p:cNvSpPr>
            <a:spLocks noGrp="1"/>
          </p:cNvSpPr>
          <p:nvPr>
            <p:ph idx="1"/>
          </p:nvPr>
        </p:nvSpPr>
        <p:spPr>
          <a:xfrm>
            <a:off x="1562100" y="5796115"/>
            <a:ext cx="9791700" cy="3808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4" name="Bildobjekt 13">
            <a:extLst>
              <a:ext uri="{FF2B5EF4-FFF2-40B4-BE49-F238E27FC236}">
                <a16:creationId xmlns:a16="http://schemas.microsoft.com/office/drawing/2014/main" id="{EEF6B793-F4D7-43B1-930B-735D5030E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068" y="225511"/>
            <a:ext cx="1684439" cy="874612"/>
          </a:xfrm>
          <a:prstGeom prst="rect">
            <a:avLst/>
          </a:prstGeom>
        </p:spPr>
      </p:pic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E0A659C5-2C67-4CF0-B8A4-1B0A4DF39F6C}"/>
              </a:ext>
            </a:extLst>
          </p:cNvPr>
          <p:cNvSpPr txBox="1">
            <a:spLocks/>
          </p:cNvSpPr>
          <p:nvPr/>
        </p:nvSpPr>
        <p:spPr>
          <a:xfrm>
            <a:off x="1943100" y="2405175"/>
            <a:ext cx="9410700" cy="3734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F51CF175-31FA-41CE-B81E-F74CFAFB4A61}"/>
              </a:ext>
            </a:extLst>
          </p:cNvPr>
          <p:cNvSpPr txBox="1"/>
          <p:nvPr/>
        </p:nvSpPr>
        <p:spPr>
          <a:xfrm>
            <a:off x="2376898" y="6371597"/>
            <a:ext cx="4723473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/>
              <a:t>Mike Cohn. </a:t>
            </a:r>
            <a:r>
              <a:rPr lang="en-US" sz="1400" i="1" dirty="0" err="1"/>
              <a:t>Succeding</a:t>
            </a:r>
            <a:r>
              <a:rPr lang="en-US" sz="1400" i="1" dirty="0"/>
              <a:t> with Agile</a:t>
            </a:r>
          </a:p>
          <a:p>
            <a:r>
              <a:rPr lang="en-US" sz="1400" dirty="0"/>
              <a:t>(New Jersey: Addison-Wesley Education Publishers Inc, 2009)</a:t>
            </a:r>
            <a:r>
              <a:rPr lang="en-US" sz="1400" i="1" dirty="0"/>
              <a:t>.</a:t>
            </a:r>
          </a:p>
        </p:txBody>
      </p:sp>
      <p:sp>
        <p:nvSpPr>
          <p:cNvPr id="9" name="Likbent triangel 8">
            <a:extLst>
              <a:ext uri="{FF2B5EF4-FFF2-40B4-BE49-F238E27FC236}">
                <a16:creationId xmlns:a16="http://schemas.microsoft.com/office/drawing/2014/main" id="{1210CC81-2199-441B-ADAA-2FC494F4873C}"/>
              </a:ext>
            </a:extLst>
          </p:cNvPr>
          <p:cNvSpPr/>
          <p:nvPr/>
        </p:nvSpPr>
        <p:spPr>
          <a:xfrm>
            <a:off x="2376898" y="2166174"/>
            <a:ext cx="4850382" cy="3973885"/>
          </a:xfrm>
          <a:prstGeom prst="triangl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Rak koppling 3">
            <a:extLst>
              <a:ext uri="{FF2B5EF4-FFF2-40B4-BE49-F238E27FC236}">
                <a16:creationId xmlns:a16="http://schemas.microsoft.com/office/drawing/2014/main" id="{81046299-E302-4877-A015-637F4936BC1A}"/>
              </a:ext>
            </a:extLst>
          </p:cNvPr>
          <p:cNvCxnSpPr>
            <a:cxnSpLocks/>
          </p:cNvCxnSpPr>
          <p:nvPr/>
        </p:nvCxnSpPr>
        <p:spPr>
          <a:xfrm>
            <a:off x="3919774" y="3598130"/>
            <a:ext cx="17646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Rak koppling 10">
            <a:extLst>
              <a:ext uri="{FF2B5EF4-FFF2-40B4-BE49-F238E27FC236}">
                <a16:creationId xmlns:a16="http://schemas.microsoft.com/office/drawing/2014/main" id="{33AF3839-DB98-48AB-BA44-BD75C962BB0A}"/>
              </a:ext>
            </a:extLst>
          </p:cNvPr>
          <p:cNvCxnSpPr>
            <a:cxnSpLocks/>
          </p:cNvCxnSpPr>
          <p:nvPr/>
        </p:nvCxnSpPr>
        <p:spPr>
          <a:xfrm>
            <a:off x="3077562" y="4989095"/>
            <a:ext cx="344905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684BEE83-8C49-4C58-8B41-803303079D4B}"/>
              </a:ext>
            </a:extLst>
          </p:cNvPr>
          <p:cNvCxnSpPr>
            <a:cxnSpLocks/>
          </p:cNvCxnSpPr>
          <p:nvPr/>
        </p:nvCxnSpPr>
        <p:spPr>
          <a:xfrm>
            <a:off x="7324913" y="2166174"/>
            <a:ext cx="0" cy="3973885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Rak pilkoppling 18">
            <a:extLst>
              <a:ext uri="{FF2B5EF4-FFF2-40B4-BE49-F238E27FC236}">
                <a16:creationId xmlns:a16="http://schemas.microsoft.com/office/drawing/2014/main" id="{ECC30917-04FA-4FE0-B106-E0D2DEFCDFCB}"/>
              </a:ext>
            </a:extLst>
          </p:cNvPr>
          <p:cNvCxnSpPr>
            <a:cxnSpLocks/>
          </p:cNvCxnSpPr>
          <p:nvPr/>
        </p:nvCxnSpPr>
        <p:spPr>
          <a:xfrm>
            <a:off x="2239093" y="2166174"/>
            <a:ext cx="0" cy="3973885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ruta 21">
            <a:extLst>
              <a:ext uri="{FF2B5EF4-FFF2-40B4-BE49-F238E27FC236}">
                <a16:creationId xmlns:a16="http://schemas.microsoft.com/office/drawing/2014/main" id="{A1020912-2193-4F8F-93EB-CE55848F0CC1}"/>
              </a:ext>
            </a:extLst>
          </p:cNvPr>
          <p:cNvSpPr txBox="1"/>
          <p:nvPr/>
        </p:nvSpPr>
        <p:spPr>
          <a:xfrm>
            <a:off x="4243313" y="5262896"/>
            <a:ext cx="11175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Unit Tests</a:t>
            </a:r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690A98F1-B0F2-4C82-A9F7-9F8F02349FB6}"/>
              </a:ext>
            </a:extLst>
          </p:cNvPr>
          <p:cNvSpPr txBox="1"/>
          <p:nvPr/>
        </p:nvSpPr>
        <p:spPr>
          <a:xfrm>
            <a:off x="1200073" y="5530631"/>
            <a:ext cx="9840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More </a:t>
            </a:r>
          </a:p>
          <a:p>
            <a:r>
              <a:rPr lang="en-US" dirty="0"/>
              <a:t>isolation</a:t>
            </a: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77FC4F05-BD0B-49E6-B83D-4633B96A8933}"/>
              </a:ext>
            </a:extLst>
          </p:cNvPr>
          <p:cNvSpPr txBox="1"/>
          <p:nvPr/>
        </p:nvSpPr>
        <p:spPr>
          <a:xfrm>
            <a:off x="1025556" y="2170395"/>
            <a:ext cx="1213537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More </a:t>
            </a:r>
          </a:p>
          <a:p>
            <a:r>
              <a:rPr lang="en-US" dirty="0"/>
              <a:t>integration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55C22E47-79A3-403D-9B01-B1FABE93F83E}"/>
              </a:ext>
            </a:extLst>
          </p:cNvPr>
          <p:cNvSpPr txBox="1"/>
          <p:nvPr/>
        </p:nvSpPr>
        <p:spPr>
          <a:xfrm>
            <a:off x="7434850" y="2108105"/>
            <a:ext cx="8229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Slower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DFE2C68B-B191-47A7-9CD8-31584274BA38}"/>
              </a:ext>
            </a:extLst>
          </p:cNvPr>
          <p:cNvSpPr txBox="1"/>
          <p:nvPr/>
        </p:nvSpPr>
        <p:spPr>
          <a:xfrm>
            <a:off x="7434850" y="5770727"/>
            <a:ext cx="7520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Faster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580B6D2E-E7C3-4577-98ED-72ADDE42A6E1}"/>
              </a:ext>
            </a:extLst>
          </p:cNvPr>
          <p:cNvSpPr txBox="1"/>
          <p:nvPr/>
        </p:nvSpPr>
        <p:spPr>
          <a:xfrm>
            <a:off x="3919774" y="4082863"/>
            <a:ext cx="17626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/>
              <a:t>Integration Tests</a:t>
            </a:r>
          </a:p>
        </p:txBody>
      </p:sp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876CDB24-15A3-4A78-9904-592740B95DE2}"/>
              </a:ext>
            </a:extLst>
          </p:cNvPr>
          <p:cNvSpPr txBox="1">
            <a:spLocks/>
          </p:cNvSpPr>
          <p:nvPr/>
        </p:nvSpPr>
        <p:spPr>
          <a:xfrm>
            <a:off x="7548851" y="2816725"/>
            <a:ext cx="4237523" cy="4041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Component tests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System Integration Tests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System Tests</a:t>
            </a:r>
          </a:p>
          <a:p>
            <a:pPr lvl="1"/>
            <a:endParaRPr lang="en-US" sz="55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br>
              <a:rPr lang="sv-SE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55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86255" y="676943"/>
            <a:ext cx="9029700" cy="1325563"/>
          </a:xfrm>
        </p:spPr>
        <p:txBody>
          <a:bodyPr/>
          <a:lstStyle/>
          <a:p>
            <a:pPr algn="ctr"/>
            <a:r>
              <a:rPr lang="en-US" dirty="0"/>
              <a:t>Integration Tests</a:t>
            </a:r>
          </a:p>
        </p:txBody>
      </p:sp>
      <p:sp>
        <p:nvSpPr>
          <p:cNvPr id="10" name="Platshållare för innehåll 9"/>
          <p:cNvSpPr>
            <a:spLocks noGrp="1"/>
          </p:cNvSpPr>
          <p:nvPr>
            <p:ph idx="1"/>
          </p:nvPr>
        </p:nvSpPr>
        <p:spPr>
          <a:xfrm>
            <a:off x="1562100" y="5796115"/>
            <a:ext cx="9791700" cy="3808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4" name="Bildobjekt 13">
            <a:extLst>
              <a:ext uri="{FF2B5EF4-FFF2-40B4-BE49-F238E27FC236}">
                <a16:creationId xmlns:a16="http://schemas.microsoft.com/office/drawing/2014/main" id="{EEF6B793-F4D7-43B1-930B-735D5030E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068" y="225511"/>
            <a:ext cx="1684439" cy="874612"/>
          </a:xfrm>
          <a:prstGeom prst="rect">
            <a:avLst/>
          </a:prstGeom>
        </p:spPr>
      </p:pic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E0A659C5-2C67-4CF0-B8A4-1B0A4DF39F6C}"/>
              </a:ext>
            </a:extLst>
          </p:cNvPr>
          <p:cNvSpPr txBox="1">
            <a:spLocks/>
          </p:cNvSpPr>
          <p:nvPr/>
        </p:nvSpPr>
        <p:spPr>
          <a:xfrm>
            <a:off x="1943100" y="2405175"/>
            <a:ext cx="9410700" cy="3734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F51CF175-31FA-41CE-B81E-F74CFAFB4A61}"/>
              </a:ext>
            </a:extLst>
          </p:cNvPr>
          <p:cNvSpPr txBox="1"/>
          <p:nvPr/>
        </p:nvSpPr>
        <p:spPr>
          <a:xfrm>
            <a:off x="2376898" y="6371597"/>
            <a:ext cx="4723473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/>
              <a:t>Mike Cohn. </a:t>
            </a:r>
            <a:r>
              <a:rPr lang="en-US" sz="1400" i="1" dirty="0" err="1"/>
              <a:t>Succeding</a:t>
            </a:r>
            <a:r>
              <a:rPr lang="en-US" sz="1400" i="1" dirty="0"/>
              <a:t> with Agile</a:t>
            </a:r>
          </a:p>
          <a:p>
            <a:r>
              <a:rPr lang="en-US" sz="1400" dirty="0"/>
              <a:t>(New Jersey: Addison-Wesley Education Publishers Inc, 2009)</a:t>
            </a:r>
            <a:r>
              <a:rPr lang="en-US" sz="1400" i="1" dirty="0"/>
              <a:t>.</a:t>
            </a:r>
          </a:p>
        </p:txBody>
      </p:sp>
      <p:sp>
        <p:nvSpPr>
          <p:cNvPr id="9" name="Likbent triangel 8">
            <a:extLst>
              <a:ext uri="{FF2B5EF4-FFF2-40B4-BE49-F238E27FC236}">
                <a16:creationId xmlns:a16="http://schemas.microsoft.com/office/drawing/2014/main" id="{1210CC81-2199-441B-ADAA-2FC494F4873C}"/>
              </a:ext>
            </a:extLst>
          </p:cNvPr>
          <p:cNvSpPr/>
          <p:nvPr/>
        </p:nvSpPr>
        <p:spPr>
          <a:xfrm>
            <a:off x="2376898" y="2166174"/>
            <a:ext cx="4850382" cy="3973885"/>
          </a:xfrm>
          <a:prstGeom prst="triangl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Rak koppling 3">
            <a:extLst>
              <a:ext uri="{FF2B5EF4-FFF2-40B4-BE49-F238E27FC236}">
                <a16:creationId xmlns:a16="http://schemas.microsoft.com/office/drawing/2014/main" id="{81046299-E302-4877-A015-637F4936BC1A}"/>
              </a:ext>
            </a:extLst>
          </p:cNvPr>
          <p:cNvCxnSpPr>
            <a:cxnSpLocks/>
          </p:cNvCxnSpPr>
          <p:nvPr/>
        </p:nvCxnSpPr>
        <p:spPr>
          <a:xfrm>
            <a:off x="3919774" y="3598130"/>
            <a:ext cx="17646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Rak koppling 10">
            <a:extLst>
              <a:ext uri="{FF2B5EF4-FFF2-40B4-BE49-F238E27FC236}">
                <a16:creationId xmlns:a16="http://schemas.microsoft.com/office/drawing/2014/main" id="{33AF3839-DB98-48AB-BA44-BD75C962BB0A}"/>
              </a:ext>
            </a:extLst>
          </p:cNvPr>
          <p:cNvCxnSpPr>
            <a:cxnSpLocks/>
          </p:cNvCxnSpPr>
          <p:nvPr/>
        </p:nvCxnSpPr>
        <p:spPr>
          <a:xfrm>
            <a:off x="3077562" y="4989095"/>
            <a:ext cx="344905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684BEE83-8C49-4C58-8B41-803303079D4B}"/>
              </a:ext>
            </a:extLst>
          </p:cNvPr>
          <p:cNvCxnSpPr>
            <a:cxnSpLocks/>
          </p:cNvCxnSpPr>
          <p:nvPr/>
        </p:nvCxnSpPr>
        <p:spPr>
          <a:xfrm>
            <a:off x="7324913" y="2166174"/>
            <a:ext cx="0" cy="3973885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Rak pilkoppling 18">
            <a:extLst>
              <a:ext uri="{FF2B5EF4-FFF2-40B4-BE49-F238E27FC236}">
                <a16:creationId xmlns:a16="http://schemas.microsoft.com/office/drawing/2014/main" id="{ECC30917-04FA-4FE0-B106-E0D2DEFCDFCB}"/>
              </a:ext>
            </a:extLst>
          </p:cNvPr>
          <p:cNvCxnSpPr>
            <a:cxnSpLocks/>
          </p:cNvCxnSpPr>
          <p:nvPr/>
        </p:nvCxnSpPr>
        <p:spPr>
          <a:xfrm>
            <a:off x="2239093" y="2166174"/>
            <a:ext cx="0" cy="3973885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ruta 21">
            <a:extLst>
              <a:ext uri="{FF2B5EF4-FFF2-40B4-BE49-F238E27FC236}">
                <a16:creationId xmlns:a16="http://schemas.microsoft.com/office/drawing/2014/main" id="{A1020912-2193-4F8F-93EB-CE55848F0CC1}"/>
              </a:ext>
            </a:extLst>
          </p:cNvPr>
          <p:cNvSpPr txBox="1"/>
          <p:nvPr/>
        </p:nvSpPr>
        <p:spPr>
          <a:xfrm>
            <a:off x="4243313" y="5262896"/>
            <a:ext cx="11175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Unit Tests</a:t>
            </a:r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690A98F1-B0F2-4C82-A9F7-9F8F02349FB6}"/>
              </a:ext>
            </a:extLst>
          </p:cNvPr>
          <p:cNvSpPr txBox="1"/>
          <p:nvPr/>
        </p:nvSpPr>
        <p:spPr>
          <a:xfrm>
            <a:off x="1200073" y="5530631"/>
            <a:ext cx="9840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More </a:t>
            </a:r>
          </a:p>
          <a:p>
            <a:r>
              <a:rPr lang="en-US" dirty="0"/>
              <a:t>isolation</a:t>
            </a: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77FC4F05-BD0B-49E6-B83D-4633B96A8933}"/>
              </a:ext>
            </a:extLst>
          </p:cNvPr>
          <p:cNvSpPr txBox="1"/>
          <p:nvPr/>
        </p:nvSpPr>
        <p:spPr>
          <a:xfrm>
            <a:off x="1025556" y="2170395"/>
            <a:ext cx="1213537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More </a:t>
            </a:r>
          </a:p>
          <a:p>
            <a:r>
              <a:rPr lang="en-US" dirty="0"/>
              <a:t>integration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55C22E47-79A3-403D-9B01-B1FABE93F83E}"/>
              </a:ext>
            </a:extLst>
          </p:cNvPr>
          <p:cNvSpPr txBox="1"/>
          <p:nvPr/>
        </p:nvSpPr>
        <p:spPr>
          <a:xfrm>
            <a:off x="7434850" y="2108105"/>
            <a:ext cx="8229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Slower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DFE2C68B-B191-47A7-9CD8-31584274BA38}"/>
              </a:ext>
            </a:extLst>
          </p:cNvPr>
          <p:cNvSpPr txBox="1"/>
          <p:nvPr/>
        </p:nvSpPr>
        <p:spPr>
          <a:xfrm>
            <a:off x="7434850" y="5770727"/>
            <a:ext cx="7520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Faster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580B6D2E-E7C3-4577-98ED-72ADDE42A6E1}"/>
              </a:ext>
            </a:extLst>
          </p:cNvPr>
          <p:cNvSpPr txBox="1"/>
          <p:nvPr/>
        </p:nvSpPr>
        <p:spPr>
          <a:xfrm>
            <a:off x="3919774" y="4082863"/>
            <a:ext cx="17626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/>
              <a:t>Integration Tests</a:t>
            </a:r>
          </a:p>
        </p:txBody>
      </p:sp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876CDB24-15A3-4A78-9904-592740B95DE2}"/>
              </a:ext>
            </a:extLst>
          </p:cNvPr>
          <p:cNvSpPr txBox="1">
            <a:spLocks/>
          </p:cNvSpPr>
          <p:nvPr/>
        </p:nvSpPr>
        <p:spPr>
          <a:xfrm>
            <a:off x="8069491" y="2816725"/>
            <a:ext cx="3716883" cy="4041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4400" dirty="0"/>
              <a:t>Developer</a:t>
            </a:r>
          </a:p>
          <a:p>
            <a:pPr lvl="1"/>
            <a:r>
              <a:rPr lang="en-US" sz="4400" dirty="0"/>
              <a:t>Bigger pieces of code</a:t>
            </a:r>
          </a:p>
          <a:p>
            <a:pPr lvl="1"/>
            <a:r>
              <a:rPr lang="en-US" sz="4400" dirty="0"/>
              <a:t>Uses real dependencies</a:t>
            </a:r>
          </a:p>
          <a:p>
            <a:pPr lvl="1"/>
            <a:r>
              <a:rPr lang="en-US" sz="4400" dirty="0"/>
              <a:t>Slow</a:t>
            </a:r>
          </a:p>
          <a:p>
            <a:pPr lvl="1"/>
            <a:r>
              <a:rPr lang="en-US" sz="4400" dirty="0"/>
              <a:t>Not consistent</a:t>
            </a:r>
          </a:p>
          <a:p>
            <a:pPr lvl="1"/>
            <a:r>
              <a:rPr lang="en-US" sz="4400" dirty="0"/>
              <a:t>Harder to write</a:t>
            </a:r>
          </a:p>
          <a:p>
            <a:pPr lvl="1"/>
            <a:endParaRPr lang="en-US" sz="55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br>
              <a:rPr lang="sv-SE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12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9433" y="684144"/>
            <a:ext cx="9223344" cy="1325563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User Interface Tests</a:t>
            </a:r>
          </a:p>
        </p:txBody>
      </p:sp>
      <p:sp>
        <p:nvSpPr>
          <p:cNvPr id="10" name="Platshållare för innehåll 9"/>
          <p:cNvSpPr>
            <a:spLocks noGrp="1"/>
          </p:cNvSpPr>
          <p:nvPr>
            <p:ph idx="1"/>
          </p:nvPr>
        </p:nvSpPr>
        <p:spPr>
          <a:xfrm>
            <a:off x="1562100" y="5796115"/>
            <a:ext cx="9791700" cy="3808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4" name="Bildobjekt 13">
            <a:extLst>
              <a:ext uri="{FF2B5EF4-FFF2-40B4-BE49-F238E27FC236}">
                <a16:creationId xmlns:a16="http://schemas.microsoft.com/office/drawing/2014/main" id="{EEF6B793-F4D7-43B1-930B-735D5030E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068" y="225511"/>
            <a:ext cx="1684439" cy="874612"/>
          </a:xfrm>
          <a:prstGeom prst="rect">
            <a:avLst/>
          </a:prstGeom>
        </p:spPr>
      </p:pic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E0A659C5-2C67-4CF0-B8A4-1B0A4DF39F6C}"/>
              </a:ext>
            </a:extLst>
          </p:cNvPr>
          <p:cNvSpPr txBox="1">
            <a:spLocks/>
          </p:cNvSpPr>
          <p:nvPr/>
        </p:nvSpPr>
        <p:spPr>
          <a:xfrm>
            <a:off x="1943100" y="2405175"/>
            <a:ext cx="9410700" cy="3734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F51CF175-31FA-41CE-B81E-F74CFAFB4A61}"/>
              </a:ext>
            </a:extLst>
          </p:cNvPr>
          <p:cNvSpPr txBox="1"/>
          <p:nvPr/>
        </p:nvSpPr>
        <p:spPr>
          <a:xfrm>
            <a:off x="2376898" y="6371597"/>
            <a:ext cx="4723473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/>
              <a:t>Mike Cohn. </a:t>
            </a:r>
            <a:r>
              <a:rPr lang="en-US" sz="1400" i="1" dirty="0" err="1"/>
              <a:t>Succeding</a:t>
            </a:r>
            <a:r>
              <a:rPr lang="en-US" sz="1400" i="1" dirty="0"/>
              <a:t> with Agile</a:t>
            </a:r>
          </a:p>
          <a:p>
            <a:r>
              <a:rPr lang="en-US" sz="1400" dirty="0"/>
              <a:t>(New Jersey: Addison-Wesley Education Publishers Inc, 2009)</a:t>
            </a:r>
            <a:r>
              <a:rPr lang="en-US" sz="1400" i="1" dirty="0"/>
              <a:t>.</a:t>
            </a:r>
          </a:p>
        </p:txBody>
      </p:sp>
      <p:sp>
        <p:nvSpPr>
          <p:cNvPr id="9" name="Likbent triangel 8">
            <a:extLst>
              <a:ext uri="{FF2B5EF4-FFF2-40B4-BE49-F238E27FC236}">
                <a16:creationId xmlns:a16="http://schemas.microsoft.com/office/drawing/2014/main" id="{1210CC81-2199-441B-ADAA-2FC494F4873C}"/>
              </a:ext>
            </a:extLst>
          </p:cNvPr>
          <p:cNvSpPr/>
          <p:nvPr/>
        </p:nvSpPr>
        <p:spPr>
          <a:xfrm>
            <a:off x="2376898" y="2166174"/>
            <a:ext cx="4850382" cy="3973885"/>
          </a:xfrm>
          <a:prstGeom prst="triangl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Rak koppling 3">
            <a:extLst>
              <a:ext uri="{FF2B5EF4-FFF2-40B4-BE49-F238E27FC236}">
                <a16:creationId xmlns:a16="http://schemas.microsoft.com/office/drawing/2014/main" id="{81046299-E302-4877-A015-637F4936BC1A}"/>
              </a:ext>
            </a:extLst>
          </p:cNvPr>
          <p:cNvCxnSpPr>
            <a:cxnSpLocks/>
          </p:cNvCxnSpPr>
          <p:nvPr/>
        </p:nvCxnSpPr>
        <p:spPr>
          <a:xfrm>
            <a:off x="3919774" y="3598130"/>
            <a:ext cx="17646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Rak koppling 10">
            <a:extLst>
              <a:ext uri="{FF2B5EF4-FFF2-40B4-BE49-F238E27FC236}">
                <a16:creationId xmlns:a16="http://schemas.microsoft.com/office/drawing/2014/main" id="{33AF3839-DB98-48AB-BA44-BD75C962BB0A}"/>
              </a:ext>
            </a:extLst>
          </p:cNvPr>
          <p:cNvCxnSpPr>
            <a:cxnSpLocks/>
          </p:cNvCxnSpPr>
          <p:nvPr/>
        </p:nvCxnSpPr>
        <p:spPr>
          <a:xfrm>
            <a:off x="3077562" y="4989095"/>
            <a:ext cx="344905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684BEE83-8C49-4C58-8B41-803303079D4B}"/>
              </a:ext>
            </a:extLst>
          </p:cNvPr>
          <p:cNvCxnSpPr>
            <a:cxnSpLocks/>
          </p:cNvCxnSpPr>
          <p:nvPr/>
        </p:nvCxnSpPr>
        <p:spPr>
          <a:xfrm>
            <a:off x="7324913" y="2166174"/>
            <a:ext cx="0" cy="3973885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Rak pilkoppling 18">
            <a:extLst>
              <a:ext uri="{FF2B5EF4-FFF2-40B4-BE49-F238E27FC236}">
                <a16:creationId xmlns:a16="http://schemas.microsoft.com/office/drawing/2014/main" id="{ECC30917-04FA-4FE0-B106-E0D2DEFCDFCB}"/>
              </a:ext>
            </a:extLst>
          </p:cNvPr>
          <p:cNvCxnSpPr>
            <a:cxnSpLocks/>
          </p:cNvCxnSpPr>
          <p:nvPr/>
        </p:nvCxnSpPr>
        <p:spPr>
          <a:xfrm>
            <a:off x="2239093" y="2166174"/>
            <a:ext cx="0" cy="3973885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ruta 21">
            <a:extLst>
              <a:ext uri="{FF2B5EF4-FFF2-40B4-BE49-F238E27FC236}">
                <a16:creationId xmlns:a16="http://schemas.microsoft.com/office/drawing/2014/main" id="{A1020912-2193-4F8F-93EB-CE55848F0CC1}"/>
              </a:ext>
            </a:extLst>
          </p:cNvPr>
          <p:cNvSpPr txBox="1"/>
          <p:nvPr/>
        </p:nvSpPr>
        <p:spPr>
          <a:xfrm>
            <a:off x="4243313" y="5262896"/>
            <a:ext cx="11175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Unit Tests</a:t>
            </a:r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690A98F1-B0F2-4C82-A9F7-9F8F02349FB6}"/>
              </a:ext>
            </a:extLst>
          </p:cNvPr>
          <p:cNvSpPr txBox="1"/>
          <p:nvPr/>
        </p:nvSpPr>
        <p:spPr>
          <a:xfrm>
            <a:off x="1200073" y="5530631"/>
            <a:ext cx="9840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More </a:t>
            </a:r>
          </a:p>
          <a:p>
            <a:r>
              <a:rPr lang="en-US" dirty="0"/>
              <a:t>isolation</a:t>
            </a: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77FC4F05-BD0B-49E6-B83D-4633B96A8933}"/>
              </a:ext>
            </a:extLst>
          </p:cNvPr>
          <p:cNvSpPr txBox="1"/>
          <p:nvPr/>
        </p:nvSpPr>
        <p:spPr>
          <a:xfrm>
            <a:off x="1025556" y="2170395"/>
            <a:ext cx="1213537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More </a:t>
            </a:r>
          </a:p>
          <a:p>
            <a:r>
              <a:rPr lang="en-US" dirty="0"/>
              <a:t>integration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55C22E47-79A3-403D-9B01-B1FABE93F83E}"/>
              </a:ext>
            </a:extLst>
          </p:cNvPr>
          <p:cNvSpPr txBox="1"/>
          <p:nvPr/>
        </p:nvSpPr>
        <p:spPr>
          <a:xfrm>
            <a:off x="7434850" y="2108105"/>
            <a:ext cx="8229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Slower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DFE2C68B-B191-47A7-9CD8-31584274BA38}"/>
              </a:ext>
            </a:extLst>
          </p:cNvPr>
          <p:cNvSpPr txBox="1"/>
          <p:nvPr/>
        </p:nvSpPr>
        <p:spPr>
          <a:xfrm>
            <a:off x="7434850" y="5770727"/>
            <a:ext cx="7520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Faster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580B6D2E-E7C3-4577-98ED-72ADDE42A6E1}"/>
              </a:ext>
            </a:extLst>
          </p:cNvPr>
          <p:cNvSpPr txBox="1"/>
          <p:nvPr/>
        </p:nvSpPr>
        <p:spPr>
          <a:xfrm>
            <a:off x="3919774" y="4082863"/>
            <a:ext cx="17626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Integration Tests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10FDE0A3-EC01-455A-80BF-984EA74661D2}"/>
              </a:ext>
            </a:extLst>
          </p:cNvPr>
          <p:cNvSpPr txBox="1"/>
          <p:nvPr/>
        </p:nvSpPr>
        <p:spPr>
          <a:xfrm>
            <a:off x="4341716" y="2945403"/>
            <a:ext cx="91877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/>
              <a:t>UI Tests</a:t>
            </a:r>
          </a:p>
        </p:txBody>
      </p:sp>
      <p:sp>
        <p:nvSpPr>
          <p:cNvPr id="27" name="Content Placeholder 13">
            <a:extLst>
              <a:ext uri="{FF2B5EF4-FFF2-40B4-BE49-F238E27FC236}">
                <a16:creationId xmlns:a16="http://schemas.microsoft.com/office/drawing/2014/main" id="{69A1BEDA-980F-4A82-B0E8-F145AB3996FF}"/>
              </a:ext>
            </a:extLst>
          </p:cNvPr>
          <p:cNvSpPr txBox="1">
            <a:spLocks/>
          </p:cNvSpPr>
          <p:nvPr/>
        </p:nvSpPr>
        <p:spPr>
          <a:xfrm>
            <a:off x="7548851" y="2816725"/>
            <a:ext cx="4237523" cy="4041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End-to-End Tests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Acceptance Tests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Functional Tests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Black-box Tests</a:t>
            </a:r>
          </a:p>
          <a:p>
            <a:pPr lvl="1"/>
            <a:endParaRPr lang="en-US" sz="55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br>
              <a:rPr lang="sv-SE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3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9433" y="684144"/>
            <a:ext cx="9223344" cy="1325563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User Interface Tests</a:t>
            </a:r>
          </a:p>
        </p:txBody>
      </p:sp>
      <p:sp>
        <p:nvSpPr>
          <p:cNvPr id="10" name="Platshållare för innehåll 9"/>
          <p:cNvSpPr>
            <a:spLocks noGrp="1"/>
          </p:cNvSpPr>
          <p:nvPr>
            <p:ph idx="1"/>
          </p:nvPr>
        </p:nvSpPr>
        <p:spPr>
          <a:xfrm>
            <a:off x="1562100" y="5796115"/>
            <a:ext cx="9791700" cy="3808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4" name="Bildobjekt 13">
            <a:extLst>
              <a:ext uri="{FF2B5EF4-FFF2-40B4-BE49-F238E27FC236}">
                <a16:creationId xmlns:a16="http://schemas.microsoft.com/office/drawing/2014/main" id="{EEF6B793-F4D7-43B1-930B-735D5030E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068" y="225511"/>
            <a:ext cx="1684439" cy="874612"/>
          </a:xfrm>
          <a:prstGeom prst="rect">
            <a:avLst/>
          </a:prstGeom>
        </p:spPr>
      </p:pic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E0A659C5-2C67-4CF0-B8A4-1B0A4DF39F6C}"/>
              </a:ext>
            </a:extLst>
          </p:cNvPr>
          <p:cNvSpPr txBox="1">
            <a:spLocks/>
          </p:cNvSpPr>
          <p:nvPr/>
        </p:nvSpPr>
        <p:spPr>
          <a:xfrm>
            <a:off x="1943100" y="2405175"/>
            <a:ext cx="9410700" cy="3734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F51CF175-31FA-41CE-B81E-F74CFAFB4A61}"/>
              </a:ext>
            </a:extLst>
          </p:cNvPr>
          <p:cNvSpPr txBox="1"/>
          <p:nvPr/>
        </p:nvSpPr>
        <p:spPr>
          <a:xfrm>
            <a:off x="2376898" y="6371597"/>
            <a:ext cx="4723473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/>
              <a:t>Mike Cohn. </a:t>
            </a:r>
            <a:r>
              <a:rPr lang="en-US" sz="1400" i="1" dirty="0" err="1"/>
              <a:t>Succeding</a:t>
            </a:r>
            <a:r>
              <a:rPr lang="en-US" sz="1400" i="1" dirty="0"/>
              <a:t> with Agile</a:t>
            </a:r>
          </a:p>
          <a:p>
            <a:r>
              <a:rPr lang="en-US" sz="1400" dirty="0"/>
              <a:t>(New Jersey: Addison-Wesley Education Publishers Inc, 2009)</a:t>
            </a:r>
            <a:r>
              <a:rPr lang="en-US" sz="1400" i="1" dirty="0"/>
              <a:t>.</a:t>
            </a:r>
          </a:p>
        </p:txBody>
      </p:sp>
      <p:sp>
        <p:nvSpPr>
          <p:cNvPr id="9" name="Likbent triangel 8">
            <a:extLst>
              <a:ext uri="{FF2B5EF4-FFF2-40B4-BE49-F238E27FC236}">
                <a16:creationId xmlns:a16="http://schemas.microsoft.com/office/drawing/2014/main" id="{1210CC81-2199-441B-ADAA-2FC494F4873C}"/>
              </a:ext>
            </a:extLst>
          </p:cNvPr>
          <p:cNvSpPr/>
          <p:nvPr/>
        </p:nvSpPr>
        <p:spPr>
          <a:xfrm>
            <a:off x="2376898" y="2166174"/>
            <a:ext cx="4850382" cy="3973885"/>
          </a:xfrm>
          <a:prstGeom prst="triangl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Rak koppling 3">
            <a:extLst>
              <a:ext uri="{FF2B5EF4-FFF2-40B4-BE49-F238E27FC236}">
                <a16:creationId xmlns:a16="http://schemas.microsoft.com/office/drawing/2014/main" id="{81046299-E302-4877-A015-637F4936BC1A}"/>
              </a:ext>
            </a:extLst>
          </p:cNvPr>
          <p:cNvCxnSpPr>
            <a:cxnSpLocks/>
          </p:cNvCxnSpPr>
          <p:nvPr/>
        </p:nvCxnSpPr>
        <p:spPr>
          <a:xfrm>
            <a:off x="3919774" y="3598130"/>
            <a:ext cx="17646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Rak koppling 10">
            <a:extLst>
              <a:ext uri="{FF2B5EF4-FFF2-40B4-BE49-F238E27FC236}">
                <a16:creationId xmlns:a16="http://schemas.microsoft.com/office/drawing/2014/main" id="{33AF3839-DB98-48AB-BA44-BD75C962BB0A}"/>
              </a:ext>
            </a:extLst>
          </p:cNvPr>
          <p:cNvCxnSpPr>
            <a:cxnSpLocks/>
          </p:cNvCxnSpPr>
          <p:nvPr/>
        </p:nvCxnSpPr>
        <p:spPr>
          <a:xfrm>
            <a:off x="3077562" y="4989095"/>
            <a:ext cx="344905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684BEE83-8C49-4C58-8B41-803303079D4B}"/>
              </a:ext>
            </a:extLst>
          </p:cNvPr>
          <p:cNvCxnSpPr>
            <a:cxnSpLocks/>
          </p:cNvCxnSpPr>
          <p:nvPr/>
        </p:nvCxnSpPr>
        <p:spPr>
          <a:xfrm>
            <a:off x="7324913" y="2166174"/>
            <a:ext cx="0" cy="3973885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Rak pilkoppling 18">
            <a:extLst>
              <a:ext uri="{FF2B5EF4-FFF2-40B4-BE49-F238E27FC236}">
                <a16:creationId xmlns:a16="http://schemas.microsoft.com/office/drawing/2014/main" id="{ECC30917-04FA-4FE0-B106-E0D2DEFCDFCB}"/>
              </a:ext>
            </a:extLst>
          </p:cNvPr>
          <p:cNvCxnSpPr>
            <a:cxnSpLocks/>
          </p:cNvCxnSpPr>
          <p:nvPr/>
        </p:nvCxnSpPr>
        <p:spPr>
          <a:xfrm>
            <a:off x="2239093" y="2166174"/>
            <a:ext cx="0" cy="3973885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ruta 21">
            <a:extLst>
              <a:ext uri="{FF2B5EF4-FFF2-40B4-BE49-F238E27FC236}">
                <a16:creationId xmlns:a16="http://schemas.microsoft.com/office/drawing/2014/main" id="{A1020912-2193-4F8F-93EB-CE55848F0CC1}"/>
              </a:ext>
            </a:extLst>
          </p:cNvPr>
          <p:cNvSpPr txBox="1"/>
          <p:nvPr/>
        </p:nvSpPr>
        <p:spPr>
          <a:xfrm>
            <a:off x="4243313" y="5262896"/>
            <a:ext cx="11175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Unit Tests</a:t>
            </a:r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690A98F1-B0F2-4C82-A9F7-9F8F02349FB6}"/>
              </a:ext>
            </a:extLst>
          </p:cNvPr>
          <p:cNvSpPr txBox="1"/>
          <p:nvPr/>
        </p:nvSpPr>
        <p:spPr>
          <a:xfrm>
            <a:off x="1200073" y="5530631"/>
            <a:ext cx="9840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More </a:t>
            </a:r>
          </a:p>
          <a:p>
            <a:r>
              <a:rPr lang="en-US" dirty="0"/>
              <a:t>isolation</a:t>
            </a: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77FC4F05-BD0B-49E6-B83D-4633B96A8933}"/>
              </a:ext>
            </a:extLst>
          </p:cNvPr>
          <p:cNvSpPr txBox="1"/>
          <p:nvPr/>
        </p:nvSpPr>
        <p:spPr>
          <a:xfrm>
            <a:off x="1025556" y="2170395"/>
            <a:ext cx="1213537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More </a:t>
            </a:r>
          </a:p>
          <a:p>
            <a:r>
              <a:rPr lang="en-US" dirty="0"/>
              <a:t>integration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55C22E47-79A3-403D-9B01-B1FABE93F83E}"/>
              </a:ext>
            </a:extLst>
          </p:cNvPr>
          <p:cNvSpPr txBox="1"/>
          <p:nvPr/>
        </p:nvSpPr>
        <p:spPr>
          <a:xfrm>
            <a:off x="7434850" y="2108105"/>
            <a:ext cx="8229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Slower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DFE2C68B-B191-47A7-9CD8-31584274BA38}"/>
              </a:ext>
            </a:extLst>
          </p:cNvPr>
          <p:cNvSpPr txBox="1"/>
          <p:nvPr/>
        </p:nvSpPr>
        <p:spPr>
          <a:xfrm>
            <a:off x="7434850" y="5770727"/>
            <a:ext cx="7520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Faster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580B6D2E-E7C3-4577-98ED-72ADDE42A6E1}"/>
              </a:ext>
            </a:extLst>
          </p:cNvPr>
          <p:cNvSpPr txBox="1"/>
          <p:nvPr/>
        </p:nvSpPr>
        <p:spPr>
          <a:xfrm>
            <a:off x="3919774" y="4082863"/>
            <a:ext cx="17626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Integration Tests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10FDE0A3-EC01-455A-80BF-984EA74661D2}"/>
              </a:ext>
            </a:extLst>
          </p:cNvPr>
          <p:cNvSpPr txBox="1"/>
          <p:nvPr/>
        </p:nvSpPr>
        <p:spPr>
          <a:xfrm>
            <a:off x="4341716" y="2945403"/>
            <a:ext cx="91877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/>
              <a:t>UI Tests</a:t>
            </a:r>
          </a:p>
        </p:txBody>
      </p:sp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C27E2C35-ED75-48B4-AB31-7C30E58D6F54}"/>
              </a:ext>
            </a:extLst>
          </p:cNvPr>
          <p:cNvSpPr txBox="1">
            <a:spLocks/>
          </p:cNvSpPr>
          <p:nvPr/>
        </p:nvSpPr>
        <p:spPr>
          <a:xfrm>
            <a:off x="8020454" y="2816726"/>
            <a:ext cx="3629339" cy="3973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400" dirty="0"/>
              <a:t>Usually Tester</a:t>
            </a:r>
          </a:p>
          <a:p>
            <a:pPr lvl="1"/>
            <a:r>
              <a:rPr lang="en-US" sz="3400" dirty="0"/>
              <a:t>User’s perspective</a:t>
            </a:r>
          </a:p>
          <a:p>
            <a:pPr lvl="1"/>
            <a:r>
              <a:rPr lang="en-US" sz="3400" dirty="0"/>
              <a:t>Complete testing environment</a:t>
            </a:r>
          </a:p>
          <a:p>
            <a:pPr lvl="1"/>
            <a:r>
              <a:rPr lang="en-US" sz="3400" dirty="0"/>
              <a:t>Not consistent – false positives</a:t>
            </a:r>
          </a:p>
          <a:p>
            <a:pPr lvl="1"/>
            <a:r>
              <a:rPr lang="en-US" sz="3400" dirty="0"/>
              <a:t>Normal scenarios</a:t>
            </a:r>
          </a:p>
          <a:p>
            <a:pPr lvl="1"/>
            <a:r>
              <a:rPr lang="en-US" sz="3400" dirty="0"/>
              <a:t>Toughest to automate</a:t>
            </a: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br>
              <a:rPr lang="sv-SE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75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innehåll 9"/>
          <p:cNvSpPr>
            <a:spLocks noGrp="1"/>
          </p:cNvSpPr>
          <p:nvPr>
            <p:ph idx="1"/>
          </p:nvPr>
        </p:nvSpPr>
        <p:spPr>
          <a:xfrm>
            <a:off x="1562100" y="5796115"/>
            <a:ext cx="9791700" cy="3808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4" name="Bildobjekt 13">
            <a:extLst>
              <a:ext uri="{FF2B5EF4-FFF2-40B4-BE49-F238E27FC236}">
                <a16:creationId xmlns:a16="http://schemas.microsoft.com/office/drawing/2014/main" id="{EEF6B793-F4D7-43B1-930B-735D5030E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068" y="225511"/>
            <a:ext cx="1684439" cy="874612"/>
          </a:xfrm>
          <a:prstGeom prst="rect">
            <a:avLst/>
          </a:prstGeom>
        </p:spPr>
      </p:pic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5A9EB11D-D5BD-43C1-ACA5-B55E205A7618}"/>
              </a:ext>
            </a:extLst>
          </p:cNvPr>
          <p:cNvSpPr txBox="1">
            <a:spLocks/>
          </p:cNvSpPr>
          <p:nvPr/>
        </p:nvSpPr>
        <p:spPr>
          <a:xfrm>
            <a:off x="1943101" y="2405174"/>
            <a:ext cx="4152900" cy="33909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Why Automated Tests?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Testing pyramid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Unit Tests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Integration Tests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 Interface Tests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Demo – Unit Testing (C#)</a:t>
            </a:r>
            <a:br>
              <a:rPr lang="sv-SE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F15EF443-9D63-4685-ABB0-E3F68DE7E6C5}"/>
              </a:ext>
            </a:extLst>
          </p:cNvPr>
          <p:cNvSpPr txBox="1">
            <a:spLocks/>
          </p:cNvSpPr>
          <p:nvPr/>
        </p:nvSpPr>
        <p:spPr>
          <a:xfrm>
            <a:off x="6999387" y="2405173"/>
            <a:ext cx="4995120" cy="33909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Test Driven Development (TDD)</a:t>
            </a:r>
          </a:p>
          <a:p>
            <a:r>
              <a:rPr lang="sv-SE" dirty="0" err="1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lang="sv-SE" dirty="0">
                <a:solidFill>
                  <a:schemeClr val="accent1">
                    <a:lumMod val="75000"/>
                  </a:schemeClr>
                </a:solidFill>
              </a:rPr>
              <a:t> is TDD?</a:t>
            </a:r>
          </a:p>
          <a:p>
            <a:pPr lvl="1"/>
            <a:r>
              <a:rPr lang="sv-SE" dirty="0" err="1">
                <a:solidFill>
                  <a:schemeClr val="accent1">
                    <a:lumMod val="75000"/>
                  </a:schemeClr>
                </a:solidFill>
              </a:rPr>
              <a:t>Starting</a:t>
            </a:r>
            <a:r>
              <a:rPr lang="sv-S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v-SE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sv-SE" dirty="0">
                <a:solidFill>
                  <a:schemeClr val="accent1">
                    <a:lumMod val="75000"/>
                  </a:schemeClr>
                </a:solidFill>
              </a:rPr>
              <a:t> the test</a:t>
            </a:r>
          </a:p>
          <a:p>
            <a:pPr lvl="1"/>
            <a:r>
              <a:rPr lang="sv-SE" dirty="0" err="1">
                <a:solidFill>
                  <a:schemeClr val="accent1">
                    <a:lumMod val="75000"/>
                  </a:schemeClr>
                </a:solidFill>
              </a:rPr>
              <a:t>Having</a:t>
            </a:r>
            <a:r>
              <a:rPr lang="sv-SE" dirty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sv-SE" dirty="0" err="1">
                <a:solidFill>
                  <a:schemeClr val="accent1">
                    <a:lumMod val="75000"/>
                  </a:schemeClr>
                </a:solidFill>
              </a:rPr>
              <a:t>failing</a:t>
            </a:r>
            <a:r>
              <a:rPr lang="sv-SE" dirty="0">
                <a:solidFill>
                  <a:schemeClr val="accent1">
                    <a:lumMod val="75000"/>
                  </a:schemeClr>
                </a:solidFill>
              </a:rPr>
              <a:t> test</a:t>
            </a:r>
          </a:p>
          <a:p>
            <a:pPr lvl="1"/>
            <a:r>
              <a:rPr lang="sv-SE" dirty="0" err="1">
                <a:solidFill>
                  <a:schemeClr val="accent1">
                    <a:lumMod val="75000"/>
                  </a:schemeClr>
                </a:solidFill>
              </a:rPr>
              <a:t>Refactoring</a:t>
            </a:r>
            <a:endParaRPr lang="sv-S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sv-SE" dirty="0">
                <a:solidFill>
                  <a:schemeClr val="accent1">
                    <a:lumMod val="75000"/>
                  </a:schemeClr>
                </a:solidFill>
              </a:rPr>
              <a:t>Demo – TDD (C#)</a:t>
            </a: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B3B8A8A3-0625-4AA0-8005-02507DDB47E1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1566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innehåll 9"/>
          <p:cNvSpPr>
            <a:spLocks noGrp="1"/>
          </p:cNvSpPr>
          <p:nvPr>
            <p:ph idx="1"/>
          </p:nvPr>
        </p:nvSpPr>
        <p:spPr>
          <a:xfrm>
            <a:off x="1562100" y="5796115"/>
            <a:ext cx="9791700" cy="3808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4" name="Bildobjekt 13">
            <a:extLst>
              <a:ext uri="{FF2B5EF4-FFF2-40B4-BE49-F238E27FC236}">
                <a16:creationId xmlns:a16="http://schemas.microsoft.com/office/drawing/2014/main" id="{EEF6B793-F4D7-43B1-930B-735D5030E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068" y="225511"/>
            <a:ext cx="1684439" cy="874612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8682D985-7CD7-4881-A2BE-2373F9945962}"/>
              </a:ext>
            </a:extLst>
          </p:cNvPr>
          <p:cNvSpPr txBox="1"/>
          <p:nvPr/>
        </p:nvSpPr>
        <p:spPr>
          <a:xfrm>
            <a:off x="3617590" y="6247780"/>
            <a:ext cx="184731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sz="1400" dirty="0"/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E0A659C5-2C67-4CF0-B8A4-1B0A4DF39F6C}"/>
              </a:ext>
            </a:extLst>
          </p:cNvPr>
          <p:cNvSpPr txBox="1">
            <a:spLocks/>
          </p:cNvSpPr>
          <p:nvPr/>
        </p:nvSpPr>
        <p:spPr>
          <a:xfrm>
            <a:off x="1943100" y="2405174"/>
            <a:ext cx="4666247" cy="27603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>
                <a:solidFill>
                  <a:schemeClr val="accent1">
                    <a:lumMod val="75000"/>
                  </a:schemeClr>
                </a:solidFill>
              </a:rPr>
              <a:t>Teams can:</a:t>
            </a:r>
          </a:p>
          <a:p>
            <a:pPr lvl="1"/>
            <a:r>
              <a:rPr lang="en-US" sz="2800" dirty="0"/>
              <a:t>Hinder and find regression fast</a:t>
            </a:r>
          </a:p>
          <a:p>
            <a:pPr lvl="1"/>
            <a:r>
              <a:rPr lang="en-US" sz="2800" dirty="0"/>
              <a:t>Confidence when changing code</a:t>
            </a:r>
          </a:p>
          <a:p>
            <a:pPr lvl="1"/>
            <a:endParaRPr lang="en-US" dirty="0"/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br>
              <a:rPr lang="sv-SE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CC63A38A-A7BA-4AB1-8C9E-7876B26C1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347" y="2405173"/>
            <a:ext cx="4286311" cy="27603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2">
            <a:extLst>
              <a:ext uri="{FF2B5EF4-FFF2-40B4-BE49-F238E27FC236}">
                <a16:creationId xmlns:a16="http://schemas.microsoft.com/office/drawing/2014/main" id="{4450B04E-4FC0-47B2-9D08-60AA549D1130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Why automated tests?</a:t>
            </a:r>
          </a:p>
        </p:txBody>
      </p:sp>
    </p:spTree>
    <p:extLst>
      <p:ext uri="{BB962C8B-B14F-4D97-AF65-F5344CB8AC3E}">
        <p14:creationId xmlns:p14="http://schemas.microsoft.com/office/powerpoint/2010/main" val="333060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innehåll 9"/>
          <p:cNvSpPr>
            <a:spLocks noGrp="1"/>
          </p:cNvSpPr>
          <p:nvPr>
            <p:ph idx="1"/>
          </p:nvPr>
        </p:nvSpPr>
        <p:spPr>
          <a:xfrm>
            <a:off x="1562100" y="5796115"/>
            <a:ext cx="9791700" cy="3808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4" name="Bildobjekt 13">
            <a:extLst>
              <a:ext uri="{FF2B5EF4-FFF2-40B4-BE49-F238E27FC236}">
                <a16:creationId xmlns:a16="http://schemas.microsoft.com/office/drawing/2014/main" id="{EEF6B793-F4D7-43B1-930B-735D5030E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068" y="225511"/>
            <a:ext cx="1684439" cy="874612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8682D985-7CD7-4881-A2BE-2373F9945962}"/>
              </a:ext>
            </a:extLst>
          </p:cNvPr>
          <p:cNvSpPr txBox="1"/>
          <p:nvPr/>
        </p:nvSpPr>
        <p:spPr>
          <a:xfrm>
            <a:off x="3617590" y="6247780"/>
            <a:ext cx="184731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sz="1400" dirty="0"/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E0A659C5-2C67-4CF0-B8A4-1B0A4DF39F6C}"/>
              </a:ext>
            </a:extLst>
          </p:cNvPr>
          <p:cNvSpPr txBox="1">
            <a:spLocks/>
          </p:cNvSpPr>
          <p:nvPr/>
        </p:nvSpPr>
        <p:spPr>
          <a:xfrm>
            <a:off x="1943100" y="2405173"/>
            <a:ext cx="4666247" cy="33909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Teams can:</a:t>
            </a:r>
          </a:p>
          <a:p>
            <a:pPr lvl="1"/>
            <a:r>
              <a:rPr lang="en-US" dirty="0"/>
              <a:t>Hinder and find regression fast</a:t>
            </a:r>
          </a:p>
          <a:p>
            <a:pPr lvl="1"/>
            <a:r>
              <a:rPr lang="en-US" dirty="0"/>
              <a:t>Confidence when changing code</a:t>
            </a:r>
          </a:p>
          <a:p>
            <a:pPr lvl="1"/>
            <a:r>
              <a:rPr lang="en-US" dirty="0"/>
              <a:t>Get immediate feedback</a:t>
            </a:r>
          </a:p>
          <a:p>
            <a:pPr lvl="1"/>
            <a:r>
              <a:rPr lang="en-US" dirty="0"/>
              <a:t>Save money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br>
              <a:rPr lang="sv-SE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2">
            <a:extLst>
              <a:ext uri="{FF2B5EF4-FFF2-40B4-BE49-F238E27FC236}">
                <a16:creationId xmlns:a16="http://schemas.microsoft.com/office/drawing/2014/main" id="{CABDA02F-FFD6-41B5-8558-2C48EAAFA11B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Why automated tests?</a:t>
            </a:r>
            <a:endParaRPr lang="en-US" dirty="0"/>
          </a:p>
        </p:txBody>
      </p:sp>
      <p:pic>
        <p:nvPicPr>
          <p:cNvPr id="12" name="Bildobjekt 11">
            <a:extLst>
              <a:ext uri="{FF2B5EF4-FFF2-40B4-BE49-F238E27FC236}">
                <a16:creationId xmlns:a16="http://schemas.microsoft.com/office/drawing/2014/main" id="{856DE46C-78FA-4345-9557-C7E2CF487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347" y="2405173"/>
            <a:ext cx="4286311" cy="27603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728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71190" y="716229"/>
            <a:ext cx="9029700" cy="1325563"/>
          </a:xfrm>
        </p:spPr>
        <p:txBody>
          <a:bodyPr/>
          <a:lstStyle/>
          <a:p>
            <a:pPr algn="ctr"/>
            <a:r>
              <a:rPr lang="en-US" dirty="0"/>
              <a:t>Why automated tests?</a:t>
            </a:r>
          </a:p>
        </p:txBody>
      </p:sp>
      <p:sp>
        <p:nvSpPr>
          <p:cNvPr id="10" name="Platshållare för innehåll 9"/>
          <p:cNvSpPr>
            <a:spLocks noGrp="1"/>
          </p:cNvSpPr>
          <p:nvPr>
            <p:ph idx="1"/>
          </p:nvPr>
        </p:nvSpPr>
        <p:spPr>
          <a:xfrm>
            <a:off x="1562100" y="5796115"/>
            <a:ext cx="9791700" cy="3808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4" name="Bildobjekt 13">
            <a:extLst>
              <a:ext uri="{FF2B5EF4-FFF2-40B4-BE49-F238E27FC236}">
                <a16:creationId xmlns:a16="http://schemas.microsoft.com/office/drawing/2014/main" id="{EEF6B793-F4D7-43B1-930B-735D5030E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068" y="225511"/>
            <a:ext cx="1684439" cy="874612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8682D985-7CD7-4881-A2BE-2373F9945962}"/>
              </a:ext>
            </a:extLst>
          </p:cNvPr>
          <p:cNvSpPr txBox="1"/>
          <p:nvPr/>
        </p:nvSpPr>
        <p:spPr>
          <a:xfrm>
            <a:off x="3617590" y="6247780"/>
            <a:ext cx="184731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sz="1400" dirty="0"/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A5748583-0BF9-46E0-A784-89FA8A192334}"/>
              </a:ext>
            </a:extLst>
          </p:cNvPr>
          <p:cNvSpPr txBox="1">
            <a:spLocks/>
          </p:cNvSpPr>
          <p:nvPr/>
        </p:nvSpPr>
        <p:spPr>
          <a:xfrm>
            <a:off x="1943100" y="2405173"/>
            <a:ext cx="4666247" cy="33909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Teams can:</a:t>
            </a:r>
          </a:p>
          <a:p>
            <a:pPr lvl="1"/>
            <a:r>
              <a:rPr lang="en-US" dirty="0"/>
              <a:t>Hinder and find regression fast</a:t>
            </a:r>
          </a:p>
          <a:p>
            <a:pPr lvl="1"/>
            <a:r>
              <a:rPr lang="en-US" dirty="0"/>
              <a:t>Confidence when changing code</a:t>
            </a:r>
          </a:p>
          <a:p>
            <a:pPr lvl="1"/>
            <a:r>
              <a:rPr lang="en-US" dirty="0"/>
              <a:t>Get immediate feedback</a:t>
            </a:r>
          </a:p>
          <a:p>
            <a:pPr lvl="1"/>
            <a:r>
              <a:rPr lang="en-US" dirty="0"/>
              <a:t>Save money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br>
              <a:rPr lang="sv-SE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990FC892-B5A8-4146-A7CA-DFFABD9AB81E}"/>
              </a:ext>
            </a:extLst>
          </p:cNvPr>
          <p:cNvSpPr txBox="1">
            <a:spLocks/>
          </p:cNvSpPr>
          <p:nvPr/>
        </p:nvSpPr>
        <p:spPr>
          <a:xfrm>
            <a:off x="6486040" y="2405173"/>
            <a:ext cx="4666247" cy="373659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Manual testing is:</a:t>
            </a:r>
          </a:p>
          <a:p>
            <a:pPr lvl="1"/>
            <a:r>
              <a:rPr lang="en-US" dirty="0"/>
              <a:t>Inaccurate</a:t>
            </a:r>
          </a:p>
          <a:p>
            <a:pPr lvl="1"/>
            <a:r>
              <a:rPr lang="en-US" dirty="0"/>
              <a:t>Slow</a:t>
            </a:r>
          </a:p>
          <a:p>
            <a:pPr lvl="1"/>
            <a:r>
              <a:rPr lang="en-US" dirty="0"/>
              <a:t>Repetitive</a:t>
            </a:r>
          </a:p>
          <a:p>
            <a:pPr lvl="1"/>
            <a:r>
              <a:rPr lang="en-US" dirty="0"/>
              <a:t>Can become boring </a:t>
            </a:r>
          </a:p>
          <a:p>
            <a:pPr lvl="1"/>
            <a:r>
              <a:rPr lang="en-US" dirty="0"/>
              <a:t>Needed sometimes</a:t>
            </a: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br>
              <a:rPr lang="sv-SE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9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innehåll 9"/>
          <p:cNvSpPr>
            <a:spLocks noGrp="1"/>
          </p:cNvSpPr>
          <p:nvPr>
            <p:ph idx="1"/>
          </p:nvPr>
        </p:nvSpPr>
        <p:spPr>
          <a:xfrm>
            <a:off x="1562100" y="5796115"/>
            <a:ext cx="9791700" cy="3808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4" name="Bildobjekt 13">
            <a:extLst>
              <a:ext uri="{FF2B5EF4-FFF2-40B4-BE49-F238E27FC236}">
                <a16:creationId xmlns:a16="http://schemas.microsoft.com/office/drawing/2014/main" id="{EEF6B793-F4D7-43B1-930B-735D5030E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068" y="225511"/>
            <a:ext cx="1684439" cy="874612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8C69E035-5E50-456E-AE98-FEEA979F2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590" y="4452825"/>
            <a:ext cx="6039693" cy="16099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8682D985-7CD7-4881-A2BE-2373F9945962}"/>
              </a:ext>
            </a:extLst>
          </p:cNvPr>
          <p:cNvSpPr txBox="1"/>
          <p:nvPr/>
        </p:nvSpPr>
        <p:spPr>
          <a:xfrm>
            <a:off x="3617590" y="6215560"/>
            <a:ext cx="63773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/>
              <a:t>Ham </a:t>
            </a:r>
            <a:r>
              <a:rPr lang="en-US" sz="1400" dirty="0" err="1"/>
              <a:t>Vocke</a:t>
            </a:r>
            <a:r>
              <a:rPr lang="en-US" sz="1400" dirty="0"/>
              <a:t>. </a:t>
            </a:r>
            <a:r>
              <a:rPr lang="en-US" sz="1400" i="1" dirty="0"/>
              <a:t>The Practical Test Pyramid. </a:t>
            </a:r>
          </a:p>
          <a:p>
            <a:r>
              <a:rPr lang="en-US" sz="1400" dirty="0" err="1"/>
              <a:t>Hämtad</a:t>
            </a:r>
            <a:r>
              <a:rPr lang="en-US" sz="1400" dirty="0"/>
              <a:t> 2019-06-25. </a:t>
            </a:r>
            <a:r>
              <a:rPr lang="sv-SE" sz="1400" dirty="0">
                <a:hlinkClick r:id="rId5"/>
              </a:rPr>
              <a:t>https://martinfowler.com/articles/practical-test-pyramid.html</a:t>
            </a:r>
            <a:r>
              <a:rPr lang="en-US" sz="1400" dirty="0"/>
              <a:t> </a:t>
            </a:r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E0A659C5-2C67-4CF0-B8A4-1B0A4DF39F6C}"/>
              </a:ext>
            </a:extLst>
          </p:cNvPr>
          <p:cNvSpPr txBox="1">
            <a:spLocks/>
          </p:cNvSpPr>
          <p:nvPr/>
        </p:nvSpPr>
        <p:spPr>
          <a:xfrm>
            <a:off x="1943100" y="2405175"/>
            <a:ext cx="9410700" cy="3734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Continuous Integration/ Continuous Deployment (CI/CD)</a:t>
            </a:r>
          </a:p>
          <a:p>
            <a:pPr lvl="1"/>
            <a:r>
              <a:rPr lang="en-US" sz="2200" dirty="0"/>
              <a:t>Automated build and release</a:t>
            </a:r>
          </a:p>
          <a:p>
            <a:pPr lvl="1"/>
            <a:r>
              <a:rPr lang="en-US" sz="2200" dirty="0"/>
              <a:t>Basically a faster way to get code into production</a:t>
            </a:r>
          </a:p>
          <a:p>
            <a:pPr lvl="1"/>
            <a:r>
              <a:rPr lang="en-US" sz="2200" dirty="0"/>
              <a:t>Quality assurance -&gt; Automated Tests!</a:t>
            </a: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br>
              <a:rPr lang="sv-SE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2">
            <a:extLst>
              <a:ext uri="{FF2B5EF4-FFF2-40B4-BE49-F238E27FC236}">
                <a16:creationId xmlns:a16="http://schemas.microsoft.com/office/drawing/2014/main" id="{C7556B78-B50E-45B3-ADBF-C3F54E077F68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Why automated tests?</a:t>
            </a:r>
          </a:p>
        </p:txBody>
      </p:sp>
    </p:spTree>
    <p:extLst>
      <p:ext uri="{BB962C8B-B14F-4D97-AF65-F5344CB8AC3E}">
        <p14:creationId xmlns:p14="http://schemas.microsoft.com/office/powerpoint/2010/main" val="102585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innehåll 9"/>
          <p:cNvSpPr>
            <a:spLocks noGrp="1"/>
          </p:cNvSpPr>
          <p:nvPr>
            <p:ph idx="1"/>
          </p:nvPr>
        </p:nvSpPr>
        <p:spPr>
          <a:xfrm>
            <a:off x="1562100" y="5796115"/>
            <a:ext cx="9791700" cy="3808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4" name="Bildobjekt 13">
            <a:extLst>
              <a:ext uri="{FF2B5EF4-FFF2-40B4-BE49-F238E27FC236}">
                <a16:creationId xmlns:a16="http://schemas.microsoft.com/office/drawing/2014/main" id="{EEF6B793-F4D7-43B1-930B-735D5030E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068" y="225511"/>
            <a:ext cx="1684439" cy="874612"/>
          </a:xfrm>
          <a:prstGeom prst="rect">
            <a:avLst/>
          </a:prstGeom>
        </p:spPr>
      </p:pic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E0A659C5-2C67-4CF0-B8A4-1B0A4DF39F6C}"/>
              </a:ext>
            </a:extLst>
          </p:cNvPr>
          <p:cNvSpPr txBox="1">
            <a:spLocks/>
          </p:cNvSpPr>
          <p:nvPr/>
        </p:nvSpPr>
        <p:spPr>
          <a:xfrm>
            <a:off x="1943100" y="2405175"/>
            <a:ext cx="9410700" cy="3734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F51CF175-31FA-41CE-B81E-F74CFAFB4A61}"/>
              </a:ext>
            </a:extLst>
          </p:cNvPr>
          <p:cNvSpPr txBox="1"/>
          <p:nvPr/>
        </p:nvSpPr>
        <p:spPr>
          <a:xfrm>
            <a:off x="4368030" y="6408500"/>
            <a:ext cx="4723473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/>
              <a:t>Mike Cohn. </a:t>
            </a:r>
            <a:r>
              <a:rPr lang="en-US" sz="1400" i="1" dirty="0" err="1"/>
              <a:t>Succeding</a:t>
            </a:r>
            <a:r>
              <a:rPr lang="en-US" sz="1400" i="1" dirty="0"/>
              <a:t> with Agile</a:t>
            </a:r>
          </a:p>
          <a:p>
            <a:r>
              <a:rPr lang="en-US" sz="1400" dirty="0"/>
              <a:t>(New Jersey: Addison-Wesley Education Publishers Inc, 2009)</a:t>
            </a:r>
            <a:r>
              <a:rPr lang="en-US" sz="1400" i="1" dirty="0"/>
              <a:t>.</a:t>
            </a:r>
          </a:p>
        </p:txBody>
      </p:sp>
      <p:sp>
        <p:nvSpPr>
          <p:cNvPr id="9" name="Likbent triangel 8">
            <a:extLst>
              <a:ext uri="{FF2B5EF4-FFF2-40B4-BE49-F238E27FC236}">
                <a16:creationId xmlns:a16="http://schemas.microsoft.com/office/drawing/2014/main" id="{1210CC81-2199-441B-ADAA-2FC494F4873C}"/>
              </a:ext>
            </a:extLst>
          </p:cNvPr>
          <p:cNvSpPr/>
          <p:nvPr/>
        </p:nvSpPr>
        <p:spPr>
          <a:xfrm>
            <a:off x="4368030" y="2203077"/>
            <a:ext cx="4850382" cy="3973885"/>
          </a:xfrm>
          <a:prstGeom prst="triangl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Rak koppling 3">
            <a:extLst>
              <a:ext uri="{FF2B5EF4-FFF2-40B4-BE49-F238E27FC236}">
                <a16:creationId xmlns:a16="http://schemas.microsoft.com/office/drawing/2014/main" id="{81046299-E302-4877-A015-637F4936BC1A}"/>
              </a:ext>
            </a:extLst>
          </p:cNvPr>
          <p:cNvCxnSpPr>
            <a:cxnSpLocks/>
          </p:cNvCxnSpPr>
          <p:nvPr/>
        </p:nvCxnSpPr>
        <p:spPr>
          <a:xfrm>
            <a:off x="5910906" y="3635033"/>
            <a:ext cx="17646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Rak koppling 10">
            <a:extLst>
              <a:ext uri="{FF2B5EF4-FFF2-40B4-BE49-F238E27FC236}">
                <a16:creationId xmlns:a16="http://schemas.microsoft.com/office/drawing/2014/main" id="{33AF3839-DB98-48AB-BA44-BD75C962BB0A}"/>
              </a:ext>
            </a:extLst>
          </p:cNvPr>
          <p:cNvCxnSpPr>
            <a:cxnSpLocks/>
          </p:cNvCxnSpPr>
          <p:nvPr/>
        </p:nvCxnSpPr>
        <p:spPr>
          <a:xfrm>
            <a:off x="5068694" y="5025998"/>
            <a:ext cx="344905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684BEE83-8C49-4C58-8B41-803303079D4B}"/>
              </a:ext>
            </a:extLst>
          </p:cNvPr>
          <p:cNvCxnSpPr>
            <a:cxnSpLocks/>
          </p:cNvCxnSpPr>
          <p:nvPr/>
        </p:nvCxnSpPr>
        <p:spPr>
          <a:xfrm>
            <a:off x="9316045" y="2203077"/>
            <a:ext cx="0" cy="3973885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Rak pilkoppling 18">
            <a:extLst>
              <a:ext uri="{FF2B5EF4-FFF2-40B4-BE49-F238E27FC236}">
                <a16:creationId xmlns:a16="http://schemas.microsoft.com/office/drawing/2014/main" id="{ECC30917-04FA-4FE0-B106-E0D2DEFCDFCB}"/>
              </a:ext>
            </a:extLst>
          </p:cNvPr>
          <p:cNvCxnSpPr>
            <a:cxnSpLocks/>
          </p:cNvCxnSpPr>
          <p:nvPr/>
        </p:nvCxnSpPr>
        <p:spPr>
          <a:xfrm>
            <a:off x="4230225" y="2203077"/>
            <a:ext cx="0" cy="3973885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ruta 22">
            <a:extLst>
              <a:ext uri="{FF2B5EF4-FFF2-40B4-BE49-F238E27FC236}">
                <a16:creationId xmlns:a16="http://schemas.microsoft.com/office/drawing/2014/main" id="{690A98F1-B0F2-4C82-A9F7-9F8F02349FB6}"/>
              </a:ext>
            </a:extLst>
          </p:cNvPr>
          <p:cNvSpPr txBox="1"/>
          <p:nvPr/>
        </p:nvSpPr>
        <p:spPr>
          <a:xfrm>
            <a:off x="3191205" y="5567534"/>
            <a:ext cx="9840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More </a:t>
            </a:r>
          </a:p>
          <a:p>
            <a:r>
              <a:rPr lang="en-US" dirty="0"/>
              <a:t>isolation</a:t>
            </a: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77FC4F05-BD0B-49E6-B83D-4633B96A8933}"/>
              </a:ext>
            </a:extLst>
          </p:cNvPr>
          <p:cNvSpPr txBox="1"/>
          <p:nvPr/>
        </p:nvSpPr>
        <p:spPr>
          <a:xfrm>
            <a:off x="3016688" y="2207298"/>
            <a:ext cx="1213537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More </a:t>
            </a:r>
          </a:p>
          <a:p>
            <a:r>
              <a:rPr lang="en-US" dirty="0"/>
              <a:t>integration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55C22E47-79A3-403D-9B01-B1FABE93F83E}"/>
              </a:ext>
            </a:extLst>
          </p:cNvPr>
          <p:cNvSpPr txBox="1"/>
          <p:nvPr/>
        </p:nvSpPr>
        <p:spPr>
          <a:xfrm>
            <a:off x="9425982" y="2145008"/>
            <a:ext cx="8229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Slower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DFE2C68B-B191-47A7-9CD8-31584274BA38}"/>
              </a:ext>
            </a:extLst>
          </p:cNvPr>
          <p:cNvSpPr txBox="1"/>
          <p:nvPr/>
        </p:nvSpPr>
        <p:spPr>
          <a:xfrm>
            <a:off x="9425982" y="5807630"/>
            <a:ext cx="7520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Faster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33F3EF86-AB04-4FA3-9333-68B7B8E62ACE}"/>
              </a:ext>
            </a:extLst>
          </p:cNvPr>
          <p:cNvSpPr txBox="1"/>
          <p:nvPr/>
        </p:nvSpPr>
        <p:spPr>
          <a:xfrm>
            <a:off x="6233462" y="5389880"/>
            <a:ext cx="11175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/>
              <a:t>Unit Tests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DB8D5E47-CFC9-44FE-A143-1378FA1B8A7A}"/>
              </a:ext>
            </a:extLst>
          </p:cNvPr>
          <p:cNvSpPr txBox="1"/>
          <p:nvPr/>
        </p:nvSpPr>
        <p:spPr>
          <a:xfrm>
            <a:off x="5910906" y="4140206"/>
            <a:ext cx="17626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/>
              <a:t>Integration Tests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611FFC46-C7FE-4665-A4C8-F2C693EDE270}"/>
              </a:ext>
            </a:extLst>
          </p:cNvPr>
          <p:cNvSpPr txBox="1"/>
          <p:nvPr/>
        </p:nvSpPr>
        <p:spPr>
          <a:xfrm>
            <a:off x="6332848" y="2923446"/>
            <a:ext cx="91877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/>
              <a:t>UI Tests</a:t>
            </a:r>
          </a:p>
        </p:txBody>
      </p:sp>
      <p:sp>
        <p:nvSpPr>
          <p:cNvPr id="28" name="Title 12">
            <a:extLst>
              <a:ext uri="{FF2B5EF4-FFF2-40B4-BE49-F238E27FC236}">
                <a16:creationId xmlns:a16="http://schemas.microsoft.com/office/drawing/2014/main" id="{D1BCE71B-391B-4CE1-B378-9ACB7D9D33A2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Testing pyramid</a:t>
            </a:r>
          </a:p>
        </p:txBody>
      </p:sp>
    </p:spTree>
    <p:extLst>
      <p:ext uri="{BB962C8B-B14F-4D97-AF65-F5344CB8AC3E}">
        <p14:creationId xmlns:p14="http://schemas.microsoft.com/office/powerpoint/2010/main" val="203155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87238" y="717141"/>
            <a:ext cx="9029700" cy="1325563"/>
          </a:xfrm>
        </p:spPr>
        <p:txBody>
          <a:bodyPr/>
          <a:lstStyle/>
          <a:p>
            <a:pPr algn="ctr"/>
            <a:r>
              <a:rPr lang="en-US" dirty="0"/>
              <a:t>Unit Tests</a:t>
            </a:r>
          </a:p>
        </p:txBody>
      </p:sp>
      <p:sp>
        <p:nvSpPr>
          <p:cNvPr id="10" name="Platshållare för innehåll 9"/>
          <p:cNvSpPr>
            <a:spLocks noGrp="1"/>
          </p:cNvSpPr>
          <p:nvPr>
            <p:ph idx="1"/>
          </p:nvPr>
        </p:nvSpPr>
        <p:spPr>
          <a:xfrm>
            <a:off x="1562100" y="5796115"/>
            <a:ext cx="9791700" cy="3808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4" name="Bildobjekt 13">
            <a:extLst>
              <a:ext uri="{FF2B5EF4-FFF2-40B4-BE49-F238E27FC236}">
                <a16:creationId xmlns:a16="http://schemas.microsoft.com/office/drawing/2014/main" id="{EEF6B793-F4D7-43B1-930B-735D5030E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068" y="225511"/>
            <a:ext cx="1684439" cy="874612"/>
          </a:xfrm>
          <a:prstGeom prst="rect">
            <a:avLst/>
          </a:prstGeom>
        </p:spPr>
      </p:pic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E0A659C5-2C67-4CF0-B8A4-1B0A4DF39F6C}"/>
              </a:ext>
            </a:extLst>
          </p:cNvPr>
          <p:cNvSpPr txBox="1">
            <a:spLocks/>
          </p:cNvSpPr>
          <p:nvPr/>
        </p:nvSpPr>
        <p:spPr>
          <a:xfrm>
            <a:off x="1943100" y="2405175"/>
            <a:ext cx="9410700" cy="3734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F51CF175-31FA-41CE-B81E-F74CFAFB4A61}"/>
              </a:ext>
            </a:extLst>
          </p:cNvPr>
          <p:cNvSpPr txBox="1"/>
          <p:nvPr/>
        </p:nvSpPr>
        <p:spPr>
          <a:xfrm>
            <a:off x="2376898" y="6371597"/>
            <a:ext cx="4723473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/>
              <a:t>Mike Cohn. </a:t>
            </a:r>
            <a:r>
              <a:rPr lang="en-US" sz="1400" i="1" dirty="0" err="1"/>
              <a:t>Succeding</a:t>
            </a:r>
            <a:r>
              <a:rPr lang="en-US" sz="1400" i="1" dirty="0"/>
              <a:t> with Agile</a:t>
            </a:r>
          </a:p>
          <a:p>
            <a:r>
              <a:rPr lang="en-US" sz="1400" dirty="0"/>
              <a:t>(New Jersey: Addison-Wesley Education Publishers Inc, 2009)</a:t>
            </a:r>
            <a:r>
              <a:rPr lang="en-US" sz="1400" i="1" dirty="0"/>
              <a:t>.</a:t>
            </a:r>
          </a:p>
        </p:txBody>
      </p:sp>
      <p:sp>
        <p:nvSpPr>
          <p:cNvPr id="9" name="Likbent triangel 8">
            <a:extLst>
              <a:ext uri="{FF2B5EF4-FFF2-40B4-BE49-F238E27FC236}">
                <a16:creationId xmlns:a16="http://schemas.microsoft.com/office/drawing/2014/main" id="{1210CC81-2199-441B-ADAA-2FC494F4873C}"/>
              </a:ext>
            </a:extLst>
          </p:cNvPr>
          <p:cNvSpPr/>
          <p:nvPr/>
        </p:nvSpPr>
        <p:spPr>
          <a:xfrm>
            <a:off x="2376898" y="2166174"/>
            <a:ext cx="4850382" cy="3973885"/>
          </a:xfrm>
          <a:prstGeom prst="triangl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Rak koppling 3">
            <a:extLst>
              <a:ext uri="{FF2B5EF4-FFF2-40B4-BE49-F238E27FC236}">
                <a16:creationId xmlns:a16="http://schemas.microsoft.com/office/drawing/2014/main" id="{81046299-E302-4877-A015-637F4936BC1A}"/>
              </a:ext>
            </a:extLst>
          </p:cNvPr>
          <p:cNvCxnSpPr>
            <a:cxnSpLocks/>
          </p:cNvCxnSpPr>
          <p:nvPr/>
        </p:nvCxnSpPr>
        <p:spPr>
          <a:xfrm>
            <a:off x="3919774" y="3598130"/>
            <a:ext cx="17646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Rak koppling 10">
            <a:extLst>
              <a:ext uri="{FF2B5EF4-FFF2-40B4-BE49-F238E27FC236}">
                <a16:creationId xmlns:a16="http://schemas.microsoft.com/office/drawing/2014/main" id="{33AF3839-DB98-48AB-BA44-BD75C962BB0A}"/>
              </a:ext>
            </a:extLst>
          </p:cNvPr>
          <p:cNvCxnSpPr>
            <a:cxnSpLocks/>
          </p:cNvCxnSpPr>
          <p:nvPr/>
        </p:nvCxnSpPr>
        <p:spPr>
          <a:xfrm>
            <a:off x="3077562" y="4989095"/>
            <a:ext cx="344905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684BEE83-8C49-4C58-8B41-803303079D4B}"/>
              </a:ext>
            </a:extLst>
          </p:cNvPr>
          <p:cNvCxnSpPr>
            <a:cxnSpLocks/>
          </p:cNvCxnSpPr>
          <p:nvPr/>
        </p:nvCxnSpPr>
        <p:spPr>
          <a:xfrm>
            <a:off x="7324913" y="2166174"/>
            <a:ext cx="0" cy="3973885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Rak pilkoppling 18">
            <a:extLst>
              <a:ext uri="{FF2B5EF4-FFF2-40B4-BE49-F238E27FC236}">
                <a16:creationId xmlns:a16="http://schemas.microsoft.com/office/drawing/2014/main" id="{ECC30917-04FA-4FE0-B106-E0D2DEFCDFCB}"/>
              </a:ext>
            </a:extLst>
          </p:cNvPr>
          <p:cNvCxnSpPr>
            <a:cxnSpLocks/>
          </p:cNvCxnSpPr>
          <p:nvPr/>
        </p:nvCxnSpPr>
        <p:spPr>
          <a:xfrm>
            <a:off x="2239093" y="2166174"/>
            <a:ext cx="0" cy="3973885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ruta 21">
            <a:extLst>
              <a:ext uri="{FF2B5EF4-FFF2-40B4-BE49-F238E27FC236}">
                <a16:creationId xmlns:a16="http://schemas.microsoft.com/office/drawing/2014/main" id="{A1020912-2193-4F8F-93EB-CE55848F0CC1}"/>
              </a:ext>
            </a:extLst>
          </p:cNvPr>
          <p:cNvSpPr txBox="1"/>
          <p:nvPr/>
        </p:nvSpPr>
        <p:spPr>
          <a:xfrm>
            <a:off x="4243313" y="5262896"/>
            <a:ext cx="11175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/>
              <a:t>Unit Tests</a:t>
            </a:r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690A98F1-B0F2-4C82-A9F7-9F8F02349FB6}"/>
              </a:ext>
            </a:extLst>
          </p:cNvPr>
          <p:cNvSpPr txBox="1"/>
          <p:nvPr/>
        </p:nvSpPr>
        <p:spPr>
          <a:xfrm>
            <a:off x="1200073" y="5530631"/>
            <a:ext cx="9840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More </a:t>
            </a:r>
          </a:p>
          <a:p>
            <a:r>
              <a:rPr lang="en-US" dirty="0"/>
              <a:t>isolation</a:t>
            </a: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77FC4F05-BD0B-49E6-B83D-4633B96A8933}"/>
              </a:ext>
            </a:extLst>
          </p:cNvPr>
          <p:cNvSpPr txBox="1"/>
          <p:nvPr/>
        </p:nvSpPr>
        <p:spPr>
          <a:xfrm>
            <a:off x="1025556" y="2170395"/>
            <a:ext cx="1213537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More </a:t>
            </a:r>
          </a:p>
          <a:p>
            <a:r>
              <a:rPr lang="en-US" dirty="0"/>
              <a:t>integration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55C22E47-79A3-403D-9B01-B1FABE93F83E}"/>
              </a:ext>
            </a:extLst>
          </p:cNvPr>
          <p:cNvSpPr txBox="1"/>
          <p:nvPr/>
        </p:nvSpPr>
        <p:spPr>
          <a:xfrm>
            <a:off x="7434850" y="2108105"/>
            <a:ext cx="8229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Slower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DFE2C68B-B191-47A7-9CD8-31584274BA38}"/>
              </a:ext>
            </a:extLst>
          </p:cNvPr>
          <p:cNvSpPr txBox="1"/>
          <p:nvPr/>
        </p:nvSpPr>
        <p:spPr>
          <a:xfrm>
            <a:off x="7434850" y="5770727"/>
            <a:ext cx="7520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Faster</a:t>
            </a:r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C9FC411E-9C49-4B24-BE21-36CEA25F0368}"/>
              </a:ext>
            </a:extLst>
          </p:cNvPr>
          <p:cNvSpPr txBox="1">
            <a:spLocks/>
          </p:cNvSpPr>
          <p:nvPr/>
        </p:nvSpPr>
        <p:spPr>
          <a:xfrm>
            <a:off x="8176202" y="2816726"/>
            <a:ext cx="3920625" cy="3815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6000" dirty="0"/>
              <a:t>Developer</a:t>
            </a:r>
          </a:p>
          <a:p>
            <a:pPr lvl="1"/>
            <a:r>
              <a:rPr lang="en-US" sz="6000" dirty="0"/>
              <a:t>Small piece of code</a:t>
            </a:r>
          </a:p>
          <a:p>
            <a:pPr lvl="1"/>
            <a:r>
              <a:rPr lang="en-US" sz="6000" dirty="0"/>
              <a:t>No external dependencies</a:t>
            </a:r>
          </a:p>
          <a:p>
            <a:pPr lvl="1"/>
            <a:r>
              <a:rPr lang="en-US" sz="6000" dirty="0"/>
              <a:t>Fast</a:t>
            </a:r>
          </a:p>
          <a:p>
            <a:pPr lvl="1"/>
            <a:r>
              <a:rPr lang="en-US" sz="6000" dirty="0"/>
              <a:t>Consistent</a:t>
            </a:r>
          </a:p>
          <a:p>
            <a:pPr lvl="1"/>
            <a:r>
              <a:rPr lang="en-US" sz="6000" dirty="0"/>
              <a:t>Easy to write</a:t>
            </a:r>
          </a:p>
          <a:p>
            <a:pPr lvl="1"/>
            <a:endParaRPr lang="en-US" sz="55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br>
              <a:rPr lang="sv-SE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5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71190" y="716229"/>
            <a:ext cx="9029700" cy="1325563"/>
          </a:xfrm>
        </p:spPr>
        <p:txBody>
          <a:bodyPr/>
          <a:lstStyle/>
          <a:p>
            <a:pPr algn="ctr"/>
            <a:r>
              <a:rPr lang="en-US" dirty="0"/>
              <a:t>2 Unit Tests, 0 Integration Tests</a:t>
            </a:r>
          </a:p>
        </p:txBody>
      </p:sp>
      <p:sp>
        <p:nvSpPr>
          <p:cNvPr id="10" name="Platshållare för innehåll 9"/>
          <p:cNvSpPr>
            <a:spLocks noGrp="1"/>
          </p:cNvSpPr>
          <p:nvPr>
            <p:ph idx="1"/>
          </p:nvPr>
        </p:nvSpPr>
        <p:spPr>
          <a:xfrm>
            <a:off x="1562100" y="5796115"/>
            <a:ext cx="9791700" cy="3808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4" name="Bildobjekt 13">
            <a:extLst>
              <a:ext uri="{FF2B5EF4-FFF2-40B4-BE49-F238E27FC236}">
                <a16:creationId xmlns:a16="http://schemas.microsoft.com/office/drawing/2014/main" id="{EEF6B793-F4D7-43B1-930B-735D5030E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068" y="225511"/>
            <a:ext cx="1684439" cy="874612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8682D985-7CD7-4881-A2BE-2373F9945962}"/>
              </a:ext>
            </a:extLst>
          </p:cNvPr>
          <p:cNvSpPr txBox="1"/>
          <p:nvPr/>
        </p:nvSpPr>
        <p:spPr>
          <a:xfrm>
            <a:off x="3617590" y="6247780"/>
            <a:ext cx="184731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sz="1400" dirty="0"/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F04741D5-800F-4E88-A6F4-89701BC4D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049" y="2047362"/>
            <a:ext cx="5299982" cy="393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6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46050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purl.org/dc/elements/1.1/"/>
    <ds:schemaRef ds:uri="http://schemas.openxmlformats.org/package/2006/metadata/core-properties"/>
    <ds:schemaRef ds:uri="a4f35948-e619-41b3-aa29-22878b09cfd2"/>
    <ds:schemaRef ds:uri="http://schemas.microsoft.com/office/infopath/2007/PartnerControls"/>
    <ds:schemaRef ds:uri="http://purl.org/dc/terms/"/>
    <ds:schemaRef ds:uri="http://schemas.microsoft.com/office/2006/documentManagement/types"/>
    <ds:schemaRef ds:uri="40262f94-9f35-4ac3-9a90-690165a166b7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tf03460508</Template>
  <TotalTime>8129</TotalTime>
  <Words>436</Words>
  <Application>Microsoft Office PowerPoint</Application>
  <PresentationFormat>Widescreen</PresentationFormat>
  <Paragraphs>194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</vt:lpstr>
      <vt:lpstr>tf03460508</vt:lpstr>
      <vt:lpstr> Automated Testing</vt:lpstr>
      <vt:lpstr>PowerPoint Presentation</vt:lpstr>
      <vt:lpstr>PowerPoint Presentation</vt:lpstr>
      <vt:lpstr>PowerPoint Presentation</vt:lpstr>
      <vt:lpstr>Why automated tests?</vt:lpstr>
      <vt:lpstr>PowerPoint Presentation</vt:lpstr>
      <vt:lpstr>PowerPoint Presentation</vt:lpstr>
      <vt:lpstr>Unit Tests</vt:lpstr>
      <vt:lpstr>2 Unit Tests, 0 Integration Tests</vt:lpstr>
      <vt:lpstr>Integration Tests</vt:lpstr>
      <vt:lpstr>Integration Tests</vt:lpstr>
      <vt:lpstr>User Interface Tests</vt:lpstr>
      <vt:lpstr>User Interface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Peter</dc:creator>
  <cp:lastModifiedBy>Starefeldt, Peter</cp:lastModifiedBy>
  <cp:revision>298</cp:revision>
  <dcterms:created xsi:type="dcterms:W3CDTF">2017-05-11T07:40:00Z</dcterms:created>
  <dcterms:modified xsi:type="dcterms:W3CDTF">2019-09-15T18:11:19Z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