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8" r:id="rId3"/>
    <p:sldId id="257" r:id="rId4"/>
    <p:sldId id="259" r:id="rId5"/>
    <p:sldId id="269" r:id="rId6"/>
    <p:sldId id="260" r:id="rId7"/>
    <p:sldId id="261" r:id="rId8"/>
    <p:sldId id="263" r:id="rId9"/>
    <p:sldId id="266" r:id="rId10"/>
    <p:sldId id="264" r:id="rId11"/>
    <p:sldId id="265" r:id="rId12"/>
    <p:sldId id="262" r:id="rId13"/>
    <p:sldId id="267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A57DC-B741-4DB2-AA2B-BA8EBA63207D}" type="datetimeFigureOut">
              <a:rPr lang="fr-FR" smtClean="0"/>
              <a:pPr/>
              <a:t>10/12/2012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BFE1C-15E2-4260-950C-5B659E8899A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94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44CA-A3A8-42E1-AB36-97CF94E7D10C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BD5-B124-453D-B17D-E622023CC248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100C-ABFA-4305-B722-A3D6F2596CF9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9AF3-71FC-4BFD-A566-22602816F804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7FB0-CCA2-4363-BCA3-9625281A3E29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8E14-6DA4-4071-875B-E69EDB070F08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5BC3-57C7-4115-AEF7-22F2478FC531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6723-FD79-43C7-A6BC-514ACC81E8B7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A174-E18F-4893-B799-E8A544BCCFC8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7311-793D-41F9-985B-11DC10BCBE13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A8AE-3B6E-4F75-969C-A2C7D3D7F6DB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589A97B-DD83-4B7C-A087-42D66413D22A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116" y="332656"/>
            <a:ext cx="8787752" cy="27375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</a:rPr>
              <a:t>Development of a Card Game Management Application within a Real &amp; Virtual Environment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3501008"/>
            <a:ext cx="3390528" cy="2720744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Realized by: </a:t>
            </a:r>
          </a:p>
          <a:p>
            <a:pPr algn="l"/>
            <a:endParaRPr lang="en-US" sz="2400" dirty="0" smtClean="0"/>
          </a:p>
          <a:p>
            <a:pPr algn="l">
              <a:buClrTx/>
              <a:buFont typeface="Wingdings" pitchFamily="2" charset="2"/>
              <a:buChar char="Ø"/>
            </a:pPr>
            <a:r>
              <a:rPr lang="en-US" sz="2400" dirty="0" smtClean="0"/>
              <a:t>Boris LENG</a:t>
            </a:r>
          </a:p>
          <a:p>
            <a:pPr algn="l">
              <a:buClrTx/>
              <a:buFont typeface="Wingdings" pitchFamily="2" charset="2"/>
              <a:buChar char="Ø"/>
            </a:pPr>
            <a:r>
              <a:rPr lang="en-US" sz="2400" dirty="0" smtClean="0"/>
              <a:t>Bastien CARRE</a:t>
            </a:r>
          </a:p>
          <a:p>
            <a:pPr algn="l">
              <a:buClrTx/>
              <a:buFont typeface="Wingdings" pitchFamily="2" charset="2"/>
              <a:buChar char="Ø"/>
            </a:pPr>
            <a:r>
              <a:rPr lang="en-US" sz="2400" dirty="0" smtClean="0"/>
              <a:t>Lyvia LOUISIUS</a:t>
            </a:r>
          </a:p>
          <a:p>
            <a:pPr algn="l">
              <a:buClrTx/>
              <a:buFont typeface="Wingdings" pitchFamily="2" charset="2"/>
              <a:buChar char="Ø"/>
            </a:pPr>
            <a:r>
              <a:rPr lang="en-US" sz="2400" dirty="0" smtClean="0"/>
              <a:t>Andrei BROUSSILLON</a:t>
            </a:r>
            <a:endParaRPr lang="en-US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4499992" y="3501008"/>
            <a:ext cx="38164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Supervising professors: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Catherine  MARECHAL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Elizabeth COLIN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Lamine BOUGUEROUA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Functional requirements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Description:</a:t>
            </a:r>
          </a:p>
          <a:p>
            <a:pPr lvl="1"/>
            <a:r>
              <a:rPr lang="en-US" smtClean="0"/>
              <a:t>Case of the Belote Game:</a:t>
            </a:r>
          </a:p>
          <a:p>
            <a:pPr lvl="2"/>
            <a:r>
              <a:rPr lang="en-US" smtClean="0"/>
              <a:t>Preparation</a:t>
            </a:r>
          </a:p>
          <a:p>
            <a:pPr lvl="2"/>
            <a:r>
              <a:rPr lang="en-US" smtClean="0"/>
              <a:t>Dealing</a:t>
            </a:r>
          </a:p>
          <a:p>
            <a:pPr lvl="2"/>
            <a:r>
              <a:rPr lang="en-US" smtClean="0"/>
              <a:t>Bidding</a:t>
            </a:r>
          </a:p>
          <a:p>
            <a:pPr lvl="2"/>
            <a:r>
              <a:rPr lang="en-US" smtClean="0"/>
              <a:t>End of dealing</a:t>
            </a:r>
          </a:p>
          <a:p>
            <a:pPr lvl="2"/>
            <a:r>
              <a:rPr lang="en-US" smtClean="0"/>
              <a:t>Playing</a:t>
            </a:r>
          </a:p>
          <a:p>
            <a:pPr lvl="2"/>
            <a:r>
              <a:rPr lang="en-US" smtClean="0"/>
              <a:t>Scoring</a:t>
            </a:r>
          </a:p>
          <a:p>
            <a:pPr lvl="2">
              <a:buNone/>
            </a:pPr>
            <a:endParaRPr lang="en-US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Functional requirements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Description:</a:t>
            </a:r>
          </a:p>
          <a:p>
            <a:pPr lvl="1"/>
            <a:r>
              <a:rPr lang="en-US" smtClean="0"/>
              <a:t>Possible improvements:</a:t>
            </a:r>
          </a:p>
          <a:p>
            <a:pPr lvl="1">
              <a:buNone/>
            </a:pPr>
            <a:endParaRPr lang="en-US" sz="2800" smtClean="0"/>
          </a:p>
          <a:p>
            <a:pPr lvl="2"/>
            <a:r>
              <a:rPr lang="en-US" smtClean="0"/>
              <a:t>Adaptation of Blue Weasel for other card games with possibly more than four players</a:t>
            </a:r>
          </a:p>
          <a:p>
            <a:pPr lvl="2"/>
            <a:r>
              <a:rPr lang="en-US" smtClean="0"/>
              <a:t>Better use of the RFID technology with more recent card readers</a:t>
            </a:r>
          </a:p>
          <a:p>
            <a:pPr lvl="2"/>
            <a:r>
              <a:rPr lang="en-US" smtClean="0"/>
              <a:t>Putting Blue Weasel on the cloud</a:t>
            </a:r>
          </a:p>
          <a:p>
            <a:pPr lvl="2">
              <a:buNone/>
            </a:pPr>
            <a:endParaRPr lang="en-US" smtClean="0"/>
          </a:p>
          <a:p>
            <a:pPr lvl="2"/>
            <a:endParaRPr lang="en-US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Feasibility</a:t>
            </a:r>
          </a:p>
          <a:p>
            <a:endParaRPr lang="en-US" dirty="0" smtClean="0"/>
          </a:p>
          <a:p>
            <a:r>
              <a:rPr lang="en-US" dirty="0" smtClean="0"/>
              <a:t>Tasks done and remaining tasks</a:t>
            </a:r>
          </a:p>
          <a:p>
            <a:endParaRPr lang="en-US" dirty="0" smtClean="0"/>
          </a:p>
          <a:p>
            <a:r>
              <a:rPr lang="en-US" dirty="0" smtClean="0"/>
              <a:t>Remaining time before the deadline</a:t>
            </a:r>
          </a:p>
          <a:p>
            <a:endParaRPr lang="en-US" dirty="0" smtClean="0"/>
          </a:p>
          <a:p>
            <a:r>
              <a:rPr lang="en-US" dirty="0" smtClean="0"/>
              <a:t>Possible evolution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Thank you for your attention!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pic>
        <p:nvPicPr>
          <p:cNvPr id="1026" name="Picture 2" descr="C:\Documents and Settings\Administrator\Desktop\Question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3573016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827584" y="2204862"/>
            <a:ext cx="27997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Blue </a:t>
            </a:r>
            <a:r>
              <a:rPr lang="fr-FR" sz="36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</a:t>
            </a:r>
            <a:r>
              <a:rPr lang="fr-FR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easel</a:t>
            </a:r>
            <a:endParaRPr lang="fr-FR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584" y="3188482"/>
            <a:ext cx="48394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This </a:t>
            </a:r>
            <a:r>
              <a:rPr lang="fr-FR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is</a:t>
            </a:r>
            <a:r>
              <a:rPr lang="fr-FR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a </a:t>
            </a:r>
            <a:r>
              <a:rPr lang="fr-FR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revolution</a:t>
            </a:r>
            <a:r>
              <a:rPr lang="fr-FR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!!!</a:t>
            </a:r>
            <a:endParaRPr lang="fr-FR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918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51784"/>
          </a:xfrm>
        </p:spPr>
        <p:txBody>
          <a:bodyPr/>
          <a:lstStyle/>
          <a:p>
            <a:r>
              <a:rPr lang="en-US" dirty="0" smtClean="0"/>
              <a:t>Presentation </a:t>
            </a:r>
            <a:r>
              <a:rPr lang="en-US" dirty="0" smtClean="0"/>
              <a:t>of the project</a:t>
            </a:r>
          </a:p>
          <a:p>
            <a:endParaRPr lang="en-US" dirty="0" smtClean="0"/>
          </a:p>
          <a:p>
            <a:r>
              <a:rPr lang="en-US" dirty="0" smtClean="0"/>
              <a:t>State </a:t>
            </a:r>
            <a:r>
              <a:rPr lang="en-US" dirty="0" smtClean="0"/>
              <a:t>Of The Art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Functional requirements</a:t>
            </a:r>
          </a:p>
          <a:p>
            <a:endParaRPr lang="en-US" dirty="0" smtClean="0"/>
          </a:p>
          <a:p>
            <a:r>
              <a:rPr lang="en-US" dirty="0" smtClean="0"/>
              <a:t>Gantt Chart &amp; Work division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Presentation of the project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the project</a:t>
            </a:r>
          </a:p>
          <a:p>
            <a:endParaRPr lang="en-US" dirty="0" smtClean="0"/>
          </a:p>
          <a:p>
            <a:r>
              <a:rPr lang="en-US" dirty="0" smtClean="0"/>
              <a:t>Chosen tools (Java language, C++, …)</a:t>
            </a:r>
          </a:p>
          <a:p>
            <a:endParaRPr lang="en-US" dirty="0" smtClean="0"/>
          </a:p>
          <a:p>
            <a:r>
              <a:rPr lang="en-US" dirty="0" smtClean="0"/>
              <a:t>Available equipment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Various tasks</a:t>
            </a:r>
          </a:p>
          <a:p>
            <a:endParaRPr lang="en-US" dirty="0" smtClean="0"/>
          </a:p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State </a:t>
            </a:r>
            <a:r>
              <a:rPr lang="en-US" dirty="0" smtClean="0"/>
              <a:t>Of The Art</a:t>
            </a:r>
            <a:endParaRPr lang="en-US" dirty="0"/>
          </a:p>
        </p:txBody>
      </p:sp>
      <p:pic>
        <p:nvPicPr>
          <p:cNvPr id="6" name="rg_hi" descr="https://encrypted-tbn2.gstatic.com/images?q=tbn:ANd9GcTnPQap0VBisF6UlQ-VCQ9shX5ED5tA0i1-VRvuA8SmeyrAMBjH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204864"/>
            <a:ext cx="1384935" cy="1384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54211" y="3893195"/>
            <a:ext cx="6336703" cy="230425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100" dirty="0"/>
              <a:t> </a:t>
            </a:r>
          </a:p>
          <a:p>
            <a:r>
              <a:rPr lang="en-US" sz="1100" dirty="0"/>
              <a:t>  </a:t>
            </a:r>
          </a:p>
          <a:p>
            <a:r>
              <a:rPr lang="fr-FR" sz="1100" dirty="0"/>
              <a:t> </a:t>
            </a:r>
            <a:r>
              <a:rPr lang="en-US" dirty="0"/>
              <a:t> </a:t>
            </a:r>
          </a:p>
          <a:p>
            <a:r>
              <a:rPr lang="en-US" dirty="0"/>
              <a:t>  </a:t>
            </a:r>
          </a:p>
          <a:p>
            <a:r>
              <a:rPr lang="fr-FR" dirty="0"/>
              <a:t>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rg_hi" descr="https://encrypted-tbn2.gstatic.com/images?q=tbn:ANd9GcRbcpHVE9uQNgCEK5cS_F004YaAcTsz0_RJGilyINBSb2w1KSqwO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1388" y="5248292"/>
            <a:ext cx="973455" cy="6578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rg_hi" descr="https://encrypted-tbn2.gstatic.com/images?q=tbn:ANd9GcT13Ne-JLAXk2zePHxVYUSFm0ICRrMkYTdl_2u_1V9yBjptBwk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77047" y="5250034"/>
            <a:ext cx="1116965" cy="765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rg_hi" descr="https://encrypted-tbn1.gstatic.com/images?q=tbn:ANd9GcSicn6oNgrWFNnlkTE7ExxYCEAaQsEKuOdjAmGCaunMAosf4laK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6441" y="4167689"/>
            <a:ext cx="701675" cy="701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rg_hi" descr="https://encrypted-tbn3.gstatic.com/images?q=tbn:ANd9GcS2ZyZHttOkQ2xBC09AXUb7keHv8Z53WsziBofMj9F8bRfkOCftEA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24575" y="4218807"/>
            <a:ext cx="624840" cy="5994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rg_hi" descr="https://encrypted-tbn3.gstatic.com/images?q=tbn:ANd9GcT691WRFGIBj3QvgAl_uKpTjN3kGB4XRu2YGOHeASQx3l2N6GH7jg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35696" y="4321165"/>
            <a:ext cx="529590" cy="5295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3942799" y="2799492"/>
            <a:ext cx="1301750" cy="263525"/>
          </a:xfrm>
          <a:prstGeom prst="leftArrow">
            <a:avLst>
              <a:gd name="adj1" fmla="val 50000"/>
              <a:gd name="adj2" fmla="val 123494"/>
            </a:avLst>
          </a:prstGeom>
          <a:gradFill rotWithShape="0">
            <a:gsLst>
              <a:gs pos="0">
                <a:srgbClr val="95B3D7"/>
              </a:gs>
              <a:gs pos="50000">
                <a:srgbClr val="4F81BD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4F81BD"/>
            </a:solidFill>
            <a:miter lim="800000"/>
            <a:headEnd/>
            <a:tailEnd/>
          </a:ln>
          <a:effectLst>
            <a:outerShdw dist="28398" dir="3806097" algn="ctr" rotWithShape="0">
              <a:srgbClr val="243F6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4352374" y="2329592"/>
            <a:ext cx="1301750" cy="263525"/>
          </a:xfrm>
          <a:prstGeom prst="leftArrow">
            <a:avLst>
              <a:gd name="adj1" fmla="val 50000"/>
              <a:gd name="adj2" fmla="val 123494"/>
            </a:avLst>
          </a:prstGeom>
          <a:gradFill rotWithShape="0">
            <a:gsLst>
              <a:gs pos="0">
                <a:srgbClr val="95B3D7"/>
              </a:gs>
              <a:gs pos="50000">
                <a:srgbClr val="4F81BD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4F81BD"/>
            </a:solidFill>
            <a:miter lim="800000"/>
            <a:headEnd/>
            <a:tailEnd/>
          </a:ln>
          <a:effectLst>
            <a:outerShdw dist="28398" dir="3806097" algn="ctr" rotWithShape="0">
              <a:srgbClr val="243F6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5687279" y="2276688"/>
            <a:ext cx="15121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5244549" y="2746588"/>
            <a:ext cx="15121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Circuitry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5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</a:t>
            </a:r>
            <a:r>
              <a:rPr lang="en-US" dirty="0" smtClean="0"/>
              <a:t>Of The Art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Image 4" descr="http://www.rfidjournal.com/ezimagecatalogue/catalogue/phpTUVW5B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204864"/>
            <a:ext cx="2855595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59632" y="2366962"/>
            <a:ext cx="1228725" cy="6937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Every tile has a passive 13.56 MHz RFID tag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29" name="AutoShape 5"/>
          <p:cNvCxnSpPr>
            <a:cxnSpLocks noChangeShapeType="1"/>
          </p:cNvCxnSpPr>
          <p:nvPr/>
        </p:nvCxnSpPr>
        <p:spPr bwMode="auto">
          <a:xfrm>
            <a:off x="2488357" y="2717799"/>
            <a:ext cx="857250" cy="0"/>
          </a:xfrm>
          <a:prstGeom prst="straightConnector1">
            <a:avLst/>
          </a:prstGeom>
          <a:noFill/>
          <a:ln w="12700">
            <a:solidFill>
              <a:srgbClr val="4F81B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243F60"/>
                  </a:outerShdw>
                </a:effectLst>
              </a14:hiddenEffects>
            </a:ext>
          </a:extLst>
        </p:spPr>
      </p:cxn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020272" y="2323926"/>
            <a:ext cx="1550988" cy="7318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225 squares, under each of which there is a single antenna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3" name="AutoShape 9"/>
          <p:cNvCxnSpPr>
            <a:cxnSpLocks noChangeShapeType="1"/>
          </p:cNvCxnSpPr>
          <p:nvPr/>
        </p:nvCxnSpPr>
        <p:spPr bwMode="auto">
          <a:xfrm flipH="1">
            <a:off x="5564535" y="2660476"/>
            <a:ext cx="1455737" cy="44450"/>
          </a:xfrm>
          <a:prstGeom prst="straightConnector1">
            <a:avLst/>
          </a:prstGeom>
          <a:noFill/>
          <a:ln w="12700">
            <a:solidFill>
              <a:srgbClr val="4F81B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243F60"/>
                  </a:outerShdw>
                </a:effectLst>
              </a14:hiddenEffects>
            </a:ext>
          </a:extLst>
        </p:spPr>
      </p:cxnSp>
      <p:pic>
        <p:nvPicPr>
          <p:cNvPr id="14" name="Image 13" descr="http://www.rfidjournal.com/ezimagecatalogue/catalogue/phpQTwihI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2753" y="4437112"/>
            <a:ext cx="2705735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405609" y="4653136"/>
            <a:ext cx="1549400" cy="149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For antenna holders, each antenna could read the tag of a tile placed within approximately 4 millimeters of that antenna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5" name="AutoShape 11"/>
          <p:cNvCxnSpPr>
            <a:cxnSpLocks noChangeShapeType="1"/>
          </p:cNvCxnSpPr>
          <p:nvPr/>
        </p:nvCxnSpPr>
        <p:spPr bwMode="auto">
          <a:xfrm flipH="1">
            <a:off x="4948284" y="4989686"/>
            <a:ext cx="1457325" cy="42863"/>
          </a:xfrm>
          <a:prstGeom prst="straightConnector1">
            <a:avLst/>
          </a:prstGeom>
          <a:noFill/>
          <a:ln w="12700">
            <a:solidFill>
              <a:srgbClr val="4F81B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243F6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Functional requirements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Description:</a:t>
            </a:r>
          </a:p>
          <a:p>
            <a:pPr lvl="1"/>
            <a:r>
              <a:rPr lang="en-US" smtClean="0"/>
              <a:t>Overview</a:t>
            </a:r>
          </a:p>
          <a:p>
            <a:pPr lvl="1"/>
            <a:r>
              <a:rPr lang="en-US" smtClean="0"/>
              <a:t>Detailed functionalities:</a:t>
            </a:r>
          </a:p>
          <a:p>
            <a:pPr lvl="2"/>
            <a:r>
              <a:rPr lang="en-US" smtClean="0"/>
              <a:t>Siging in</a:t>
            </a:r>
          </a:p>
          <a:p>
            <a:pPr lvl="2"/>
            <a:r>
              <a:rPr lang="en-US" smtClean="0"/>
              <a:t>Beginning</a:t>
            </a:r>
          </a:p>
          <a:p>
            <a:pPr lvl="2"/>
            <a:r>
              <a:rPr lang="en-US" smtClean="0"/>
              <a:t>Scanning</a:t>
            </a:r>
          </a:p>
          <a:p>
            <a:pPr lvl="2"/>
            <a:r>
              <a:rPr lang="en-US" smtClean="0"/>
              <a:t>Playing</a:t>
            </a:r>
          </a:p>
          <a:p>
            <a:pPr lvl="2"/>
            <a:r>
              <a:rPr lang="en-US" smtClean="0"/>
              <a:t>Ending</a:t>
            </a:r>
          </a:p>
          <a:p>
            <a:pPr lvl="2"/>
            <a:r>
              <a:rPr lang="en-US" smtClean="0"/>
              <a:t>History 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Functional requirements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Description:</a:t>
            </a:r>
          </a:p>
          <a:p>
            <a:pPr lvl="1"/>
            <a:r>
              <a:rPr lang="en-US" smtClean="0"/>
              <a:t>Ergonomics</a:t>
            </a:r>
          </a:p>
          <a:p>
            <a:pPr lvl="2"/>
            <a:r>
              <a:rPr lang="en-US" smtClean="0"/>
              <a:t>Game Table Application Ergonomics</a:t>
            </a:r>
          </a:p>
          <a:p>
            <a:pPr lvl="2"/>
            <a:endParaRPr lang="en-US" smtClean="0"/>
          </a:p>
          <a:p>
            <a:pPr lvl="2" algn="ctr">
              <a:buNone/>
            </a:pPr>
            <a:endParaRPr lang="en-US" smtClean="0"/>
          </a:p>
          <a:p>
            <a:pPr lvl="2" algn="ctr">
              <a:buNone/>
            </a:pPr>
            <a:endParaRPr lang="en-US" smtClean="0"/>
          </a:p>
          <a:p>
            <a:pPr lvl="2" algn="ctr">
              <a:buNone/>
            </a:pPr>
            <a:r>
              <a:rPr lang="en-US" smtClean="0"/>
              <a:t>Appendix n°1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Functional requirements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Description:</a:t>
            </a:r>
          </a:p>
          <a:p>
            <a:pPr lvl="1"/>
            <a:r>
              <a:rPr lang="en-US" smtClean="0"/>
              <a:t>Ergonomics</a:t>
            </a:r>
          </a:p>
          <a:p>
            <a:pPr lvl="2"/>
            <a:r>
              <a:rPr lang="en-US" smtClean="0"/>
              <a:t>Tablet App Ergonomics</a:t>
            </a:r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2" algn="ctr">
              <a:buNone/>
            </a:pPr>
            <a:endParaRPr lang="en-US" smtClean="0"/>
          </a:p>
          <a:p>
            <a:pPr lvl="2" algn="ctr">
              <a:buNone/>
            </a:pPr>
            <a:r>
              <a:rPr lang="en-US" smtClean="0"/>
              <a:t>Appendix n°2</a:t>
            </a:r>
          </a:p>
          <a:p>
            <a:pPr lvl="2" algn="ctr">
              <a:buNone/>
            </a:pPr>
            <a:endParaRPr lang="en-US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163</TotalTime>
  <Words>261</Words>
  <Application>Microsoft Office PowerPoint</Application>
  <PresentationFormat>Affichage à l'écran (4:3)</PresentationFormat>
  <Paragraphs>114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Débit</vt:lpstr>
      <vt:lpstr>Development of a Card Game Management Application within a Real &amp; Virtual Environment</vt:lpstr>
      <vt:lpstr>Introduction</vt:lpstr>
      <vt:lpstr>Contents</vt:lpstr>
      <vt:lpstr>Presentation of the project</vt:lpstr>
      <vt:lpstr>State Of The Art</vt:lpstr>
      <vt:lpstr>State Of The Art</vt:lpstr>
      <vt:lpstr>Functional requirements</vt:lpstr>
      <vt:lpstr>Functional requirements</vt:lpstr>
      <vt:lpstr>Functional requirements</vt:lpstr>
      <vt:lpstr>Functional requirements</vt:lpstr>
      <vt:lpstr>Functional requirements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Stage 2A</dc:title>
  <cp:lastModifiedBy>Bastien</cp:lastModifiedBy>
  <cp:revision>37</cp:revision>
  <dcterms:modified xsi:type="dcterms:W3CDTF">2012-12-10T11:11:27Z</dcterms:modified>
</cp:coreProperties>
</file>