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68" r:id="rId3"/>
    <p:sldId id="257" r:id="rId4"/>
    <p:sldId id="259" r:id="rId5"/>
    <p:sldId id="269" r:id="rId6"/>
    <p:sldId id="270" r:id="rId7"/>
    <p:sldId id="260" r:id="rId8"/>
    <p:sldId id="271" r:id="rId9"/>
    <p:sldId id="261" r:id="rId10"/>
    <p:sldId id="272" r:id="rId11"/>
    <p:sldId id="274" r:id="rId12"/>
    <p:sldId id="276" r:id="rId13"/>
    <p:sldId id="277" r:id="rId14"/>
    <p:sldId id="275" r:id="rId15"/>
    <p:sldId id="263" r:id="rId16"/>
    <p:sldId id="278" r:id="rId17"/>
    <p:sldId id="279" r:id="rId18"/>
    <p:sldId id="262" r:id="rId19"/>
    <p:sldId id="267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8" autoAdjust="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A57DC-B741-4DB2-AA2B-BA8EBA63207D}" type="datetimeFigureOut">
              <a:rPr lang="fr-FR" smtClean="0"/>
              <a:pPr/>
              <a:t>10/12/2012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BFE1C-15E2-4260-950C-5B659E8899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94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Possible improvements:</a:t>
            </a:r>
          </a:p>
          <a:p>
            <a:pPr lvl="1">
              <a:buNone/>
            </a:pPr>
            <a:endParaRPr lang="en-US" sz="2800" dirty="0" smtClean="0"/>
          </a:p>
          <a:p>
            <a:pPr lvl="2"/>
            <a:r>
              <a:rPr lang="en-US" dirty="0" smtClean="0"/>
              <a:t>Adaptation of Blue Weasel for other card games with possibly more than four players</a:t>
            </a:r>
          </a:p>
          <a:p>
            <a:pPr lvl="2"/>
            <a:r>
              <a:rPr lang="en-US" dirty="0" smtClean="0"/>
              <a:t>Better use of the RFID technology with more recent card readers</a:t>
            </a:r>
          </a:p>
          <a:p>
            <a:pPr lvl="2"/>
            <a:r>
              <a:rPr lang="en-US" dirty="0" smtClean="0"/>
              <a:t>Putting Blue Weasel on the cloud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BFE1C-15E2-4260-950C-5B659E8899AD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00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44CA-A3A8-42E1-AB36-97CF94E7D10C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BD5-B124-453D-B17D-E622023CC248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100C-ABFA-4305-B722-A3D6F2596CF9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9AF3-71FC-4BFD-A566-22602816F804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7FB0-CCA2-4363-BCA3-9625281A3E29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8E14-6DA4-4071-875B-E69EDB070F08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5BC3-57C7-4115-AEF7-22F2478FC531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6723-FD79-43C7-A6BC-514ACC81E8B7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A174-E18F-4893-B799-E8A544BCCFC8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7311-793D-41F9-985B-11DC10BCBE13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A8AE-3B6E-4F75-969C-A2C7D3D7F6DB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589A97B-DD83-4B7C-A087-42D66413D22A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116" y="332656"/>
            <a:ext cx="8787752" cy="27375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Development of a Card Game Management Application within a Real &amp; Virtual Environment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3501008"/>
            <a:ext cx="3390528" cy="2720744"/>
          </a:xfrm>
        </p:spPr>
        <p:txBody>
          <a:bodyPr>
            <a:noAutofit/>
          </a:bodyPr>
          <a:lstStyle/>
          <a:p>
            <a:pPr algn="l"/>
            <a:r>
              <a:rPr lang="en-GB" sz="2400" dirty="0" smtClean="0"/>
              <a:t>Realised by: </a:t>
            </a:r>
          </a:p>
          <a:p>
            <a:pPr algn="l"/>
            <a:endParaRPr lang="en-GB" sz="2400" dirty="0" smtClean="0"/>
          </a:p>
          <a:p>
            <a:pPr algn="l">
              <a:buClrTx/>
              <a:buFont typeface="Wingdings" pitchFamily="2" charset="2"/>
              <a:buChar char="Ø"/>
            </a:pPr>
            <a:r>
              <a:rPr lang="en-GB" sz="2400" dirty="0" smtClean="0"/>
              <a:t>Boris LENG</a:t>
            </a:r>
          </a:p>
          <a:p>
            <a:pPr algn="l">
              <a:buClrTx/>
              <a:buFont typeface="Wingdings" pitchFamily="2" charset="2"/>
              <a:buChar char="Ø"/>
            </a:pPr>
            <a:r>
              <a:rPr lang="en-GB" sz="2400" dirty="0" err="1" smtClean="0"/>
              <a:t>Bastien</a:t>
            </a:r>
            <a:r>
              <a:rPr lang="en-GB" sz="2400" dirty="0" smtClean="0"/>
              <a:t> CARRE</a:t>
            </a:r>
          </a:p>
          <a:p>
            <a:pPr algn="l">
              <a:buClrTx/>
              <a:buFont typeface="Wingdings" pitchFamily="2" charset="2"/>
              <a:buChar char="Ø"/>
            </a:pPr>
            <a:r>
              <a:rPr lang="en-GB" sz="2400" dirty="0" err="1" smtClean="0"/>
              <a:t>Lyvia</a:t>
            </a:r>
            <a:r>
              <a:rPr lang="en-GB" sz="2400" dirty="0" smtClean="0"/>
              <a:t> LOUISIUS</a:t>
            </a:r>
          </a:p>
          <a:p>
            <a:pPr algn="l">
              <a:buClrTx/>
              <a:buFont typeface="Wingdings" pitchFamily="2" charset="2"/>
              <a:buChar char="Ø"/>
            </a:pPr>
            <a:r>
              <a:rPr lang="en-GB" sz="2400" dirty="0" smtClean="0"/>
              <a:t>Andrei BROUSSILLON</a:t>
            </a:r>
            <a:endParaRPr lang="en-GB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4499992" y="3501008"/>
            <a:ext cx="38164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Supervising professors: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Catherine  MARECHAL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Elizabeth COLIN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Lamine BOUGUEROUA 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6799" y="476672"/>
            <a:ext cx="54166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3rd </a:t>
            </a:r>
            <a:r>
              <a:rPr lang="fr-FR" sz="5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Year</a:t>
            </a:r>
            <a:r>
              <a:rPr lang="fr-FR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 Project </a:t>
            </a:r>
          </a:p>
          <a:p>
            <a:pPr algn="ctr"/>
            <a:r>
              <a:rPr lang="fr-FR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Oral </a:t>
            </a:r>
            <a:r>
              <a:rPr lang="fr-FR" sz="5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Presentation</a:t>
            </a:r>
            <a:r>
              <a:rPr lang="fr-FR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 </a:t>
            </a:r>
            <a:endParaRPr lang="fr-FR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4743450"/>
            <a:ext cx="290513" cy="3746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Image 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14950" y="9255125"/>
            <a:ext cx="260350" cy="3698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Image 2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19913" y="10340975"/>
            <a:ext cx="258762" cy="4079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Signing in</a:t>
            </a:r>
            <a:endParaRPr lang="en-US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683568" y="2276872"/>
            <a:ext cx="7128792" cy="28412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7" name="Image 36" descr="D:\ESIGETEL\projet2013\reports\img\4players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959734"/>
            <a:ext cx="1872208" cy="8293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079" name="Connecteur droit avec flèche 33"/>
          <p:cNvCxnSpPr>
            <a:cxnSpLocks noChangeShapeType="1"/>
          </p:cNvCxnSpPr>
          <p:nvPr/>
        </p:nvCxnSpPr>
        <p:spPr bwMode="auto">
          <a:xfrm>
            <a:off x="2843808" y="3376504"/>
            <a:ext cx="508000" cy="0"/>
          </a:xfrm>
          <a:prstGeom prst="straightConnector1">
            <a:avLst/>
          </a:prstGeom>
          <a:noFill/>
          <a:ln w="63500">
            <a:solidFill>
              <a:srgbClr val="4F81B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39" name="Image 38" descr="D:\ESIGETEL\projet2013\reports\img\Computer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1808" y="3029794"/>
            <a:ext cx="698500" cy="693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Image 3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450" y="2346549"/>
            <a:ext cx="1033350" cy="7672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1" name="Image 40" descr="D:\ESIGETEL\projet2013\reports\img\1vplayer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8450" y="3592796"/>
            <a:ext cx="951118" cy="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Accolade ouvrante 34"/>
          <p:cNvSpPr>
            <a:spLocks/>
          </p:cNvSpPr>
          <p:nvPr/>
        </p:nvSpPr>
        <p:spPr bwMode="auto">
          <a:xfrm>
            <a:off x="4427984" y="2869562"/>
            <a:ext cx="279400" cy="1009650"/>
          </a:xfrm>
          <a:prstGeom prst="leftBrace">
            <a:avLst>
              <a:gd name="adj1" fmla="val 30114"/>
              <a:gd name="adj2" fmla="val 50000"/>
            </a:avLst>
          </a:prstGeom>
          <a:noFill/>
          <a:ln w="63500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75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4743450"/>
            <a:ext cx="290513" cy="3746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Image 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14950" y="9255125"/>
            <a:ext cx="260350" cy="3698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Image 2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19913" y="10340975"/>
            <a:ext cx="258762" cy="4079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Beginning</a:t>
            </a:r>
            <a:endParaRPr lang="en-US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683568" y="2276872"/>
            <a:ext cx="7128792" cy="28412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210" y="3108194"/>
            <a:ext cx="798574" cy="7567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 13" descr="D:\ESIGETEL\projet2013\reports\img\1vplayer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8784" y="3114544"/>
            <a:ext cx="1152128" cy="78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829" y="3114544"/>
            <a:ext cx="791538" cy="7541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Image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08194"/>
            <a:ext cx="786261" cy="7528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3074" name="Connecteur droit avec flèche 32"/>
          <p:cNvCxnSpPr>
            <a:cxnSpLocks noChangeShapeType="1"/>
          </p:cNvCxnSpPr>
          <p:nvPr/>
        </p:nvCxnSpPr>
        <p:spPr bwMode="auto">
          <a:xfrm>
            <a:off x="4250002" y="3508315"/>
            <a:ext cx="1010179" cy="0"/>
          </a:xfrm>
          <a:prstGeom prst="straightConnector1">
            <a:avLst/>
          </a:prstGeom>
          <a:noFill/>
          <a:ln w="63500">
            <a:solidFill>
              <a:srgbClr val="4F81B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18" name="Image 17" descr="D:\ESIGETEL\projet2013\reports\img\Computer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8914" y="3055620"/>
            <a:ext cx="702310" cy="695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663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4743450"/>
            <a:ext cx="290513" cy="3746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Image 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14950" y="9255125"/>
            <a:ext cx="260350" cy="3698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Image 2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19913" y="10340975"/>
            <a:ext cx="258762" cy="4079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Scanning</a:t>
            </a:r>
            <a:endParaRPr lang="en-US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683568" y="2276872"/>
            <a:ext cx="7128792" cy="28412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dirty="0"/>
              <a:t>The Game Application gives instructions to process correctly the dealing</a:t>
            </a:r>
            <a:endParaRPr lang="fr-FR" dirty="0"/>
          </a:p>
          <a:p>
            <a:pPr lvl="0"/>
            <a:r>
              <a:rPr lang="en-US" dirty="0"/>
              <a:t>A real player can deal the cards scanning them on the card reader.</a:t>
            </a:r>
            <a:endParaRPr lang="fr-FR" dirty="0"/>
          </a:p>
          <a:p>
            <a:pPr lvl="1"/>
            <a:r>
              <a:rPr lang="en-US" dirty="0"/>
              <a:t>He must respect the number of cards and the game order, both indicated by the game Application</a:t>
            </a:r>
            <a:endParaRPr lang="fr-FR" dirty="0"/>
          </a:p>
          <a:p>
            <a:pPr lvl="1"/>
            <a:r>
              <a:rPr lang="en-US" dirty="0"/>
              <a:t>Whilst dealing the cards, he must wait for the Application alert and beep before switching from a player to another one. </a:t>
            </a:r>
            <a:endParaRPr lang="fr-FR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72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4743450"/>
            <a:ext cx="290513" cy="3746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Image 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14950" y="9255125"/>
            <a:ext cx="260350" cy="3698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Image 2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19913" y="10340975"/>
            <a:ext cx="258762" cy="4079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Playing</a:t>
            </a:r>
            <a:endParaRPr lang="en-US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731165" y="1960269"/>
            <a:ext cx="7128792" cy="32987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llipse 28"/>
          <p:cNvSpPr>
            <a:spLocks noChangeArrowheads="1"/>
          </p:cNvSpPr>
          <p:nvPr/>
        </p:nvSpPr>
        <p:spPr bwMode="auto">
          <a:xfrm>
            <a:off x="3143383" y="2816548"/>
            <a:ext cx="2381250" cy="1619250"/>
          </a:xfrm>
          <a:prstGeom prst="ellipse">
            <a:avLst/>
          </a:prstGeom>
          <a:solidFill>
            <a:srgbClr val="FFFFFF"/>
          </a:solidFill>
          <a:ln w="63500" cmpd="thickThin">
            <a:solidFill>
              <a:srgbClr val="C050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7" name="Image 1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4273" y="3348043"/>
            <a:ext cx="839470" cy="55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il_fi" descr="http://www.poker-en-ligne-france.eu/wp-content/uploads/2010/03/7-jeu-de-cartes-300x225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81930">
            <a:off x="3264095" y="3427100"/>
            <a:ext cx="538480" cy="39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il_fi" descr="http://www.poker-en-ligne-france.eu/wp-content/uploads/2010/03/7-jeu-de-cartes-300x225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876869">
            <a:off x="4184845" y="3870330"/>
            <a:ext cx="59245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il_fi" descr="http://www.poker-en-ligne-france.eu/wp-content/uploads/2010/03/7-jeu-de-cartes-300x225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028893">
            <a:off x="4141665" y="2906400"/>
            <a:ext cx="589915" cy="43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Image 25" descr="D:\ESIGETEL\projet2013\reports\img\1vplayer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38524" y="2382208"/>
            <a:ext cx="414655" cy="38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99" name="Connecteur droit avec flèche 29"/>
          <p:cNvCxnSpPr>
            <a:cxnSpLocks noChangeShapeType="1"/>
          </p:cNvCxnSpPr>
          <p:nvPr/>
        </p:nvCxnSpPr>
        <p:spPr bwMode="auto">
          <a:xfrm flipH="1">
            <a:off x="4846933" y="2576836"/>
            <a:ext cx="1781175" cy="1049337"/>
          </a:xfrm>
          <a:prstGeom prst="straightConnector1">
            <a:avLst/>
          </a:prstGeom>
          <a:noFill/>
          <a:ln w="12700">
            <a:solidFill>
              <a:srgbClr val="4F81BD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27" name="Image 2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760" y="2363475"/>
            <a:ext cx="283845" cy="3702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8" name="Image 2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85825" y="3424560"/>
            <a:ext cx="260350" cy="3702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9" name="Image 2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91105" y="4511045"/>
            <a:ext cx="258445" cy="4076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" name="Image 29" descr="http://www.nfc-webshop.com/media/catalog/product/cache/3/image/b80e4747214187c15c9b11aa9dfd2c61/6/1/614_0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88365" y="3106425"/>
            <a:ext cx="401955" cy="29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Image 30" descr="http://www.nfc-webshop.com/media/catalog/product/cache/3/image/b80e4747214187c15c9b11aa9dfd2c61/6/1/614_0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47645" y="2440310"/>
            <a:ext cx="401955" cy="29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Image 31" descr="http://www.nfc-webshop.com/media/catalog/product/cache/3/image/b80e4747214187c15c9b11aa9dfd2c61/6/1/614_0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98345" y="4511045"/>
            <a:ext cx="401955" cy="29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04" name="Connecteur droit avec flèche 30"/>
          <p:cNvCxnSpPr>
            <a:cxnSpLocks noChangeShapeType="1"/>
          </p:cNvCxnSpPr>
          <p:nvPr/>
        </p:nvCxnSpPr>
        <p:spPr bwMode="auto">
          <a:xfrm>
            <a:off x="2209772" y="2816548"/>
            <a:ext cx="444418" cy="335915"/>
          </a:xfrm>
          <a:prstGeom prst="straightConnector1">
            <a:avLst/>
          </a:prstGeom>
          <a:noFill/>
          <a:ln w="31750">
            <a:solidFill>
              <a:srgbClr val="4F81B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>
          <a:xfrm>
            <a:off x="1345676" y="2440311"/>
            <a:ext cx="864096" cy="40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reader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49632" y="5589239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play a card, the real player has to scan it whereas the virtual player selects the card from the game application.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9121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988840"/>
            <a:ext cx="8229600" cy="1277496"/>
          </a:xfrm>
        </p:spPr>
        <p:txBody>
          <a:bodyPr/>
          <a:lstStyle/>
          <a:p>
            <a:r>
              <a:rPr lang="en-US" dirty="0"/>
              <a:t>The score is automatically calculated and is displayed at the end of every round, and at the end of the game.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Ending</a:t>
            </a:r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67544" y="3212976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67544" y="4725144"/>
            <a:ext cx="8229600" cy="12774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step of the game is saved and can be viewed later by a signed in user who took part in the game.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929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6" grpId="0"/>
      <p:bldP spid="6" grpId="1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7620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059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904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/>
          <a:lstStyle/>
          <a:p>
            <a:r>
              <a:rPr lang="fr-FR" dirty="0" smtClean="0"/>
              <a:t>Gantt </a:t>
            </a:r>
            <a:r>
              <a:rPr lang="fr-FR" dirty="0" err="1" smtClean="0"/>
              <a:t>Chart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479506"/>
              </p:ext>
            </p:extLst>
          </p:nvPr>
        </p:nvGraphicFramePr>
        <p:xfrm>
          <a:off x="276411" y="1988840"/>
          <a:ext cx="8591177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3" imgW="9322290" imgH="2495460" progId="Visio.Drawing.11">
                  <p:embed/>
                </p:oleObj>
              </mc:Choice>
              <mc:Fallback>
                <p:oleObj name="Visio" r:id="rId3" imgW="9322290" imgH="24954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11" y="1988840"/>
                        <a:ext cx="8591177" cy="23042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46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844824"/>
            <a:ext cx="8229600" cy="438912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Feasibility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Tasks done and remaining tasks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Possible evolution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255640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pic>
        <p:nvPicPr>
          <p:cNvPr id="1026" name="Picture 2" descr="C:\Documents and Settings\Administrator\Desktop\Question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852936"/>
            <a:ext cx="28575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ZoneTexte 4"/>
          <p:cNvSpPr txBox="1"/>
          <p:nvPr/>
        </p:nvSpPr>
        <p:spPr>
          <a:xfrm>
            <a:off x="1043608" y="1302040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Thank you for your attention</a:t>
            </a:r>
            <a:r>
              <a:rPr lang="en-US" sz="3200" b="1" dirty="0" smtClean="0"/>
              <a:t>!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827584" y="2204862"/>
            <a:ext cx="27997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Blue </a:t>
            </a:r>
            <a:r>
              <a:rPr lang="fr-FR" sz="36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</a:t>
            </a:r>
            <a:r>
              <a:rPr lang="fr-FR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easel</a:t>
            </a:r>
            <a:endParaRPr lang="fr-FR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3188482"/>
            <a:ext cx="48394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This </a:t>
            </a:r>
            <a:r>
              <a:rPr lang="fr-FR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is</a:t>
            </a:r>
            <a:r>
              <a:rPr lang="fr-F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a </a:t>
            </a:r>
            <a:r>
              <a:rPr lang="fr-FR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revolution</a:t>
            </a:r>
            <a:r>
              <a:rPr lang="fr-F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!!!</a:t>
            </a:r>
            <a:endParaRPr lang="fr-FR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918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/>
          <a:lstStyle/>
          <a:p>
            <a:r>
              <a:rPr lang="en-US" dirty="0" smtClean="0"/>
              <a:t>I-	Presentation </a:t>
            </a:r>
            <a:r>
              <a:rPr lang="en-US" dirty="0" smtClean="0"/>
              <a:t>of the project</a:t>
            </a:r>
          </a:p>
          <a:p>
            <a:endParaRPr lang="en-US" dirty="0" smtClean="0"/>
          </a:p>
          <a:p>
            <a:r>
              <a:rPr lang="en-US" dirty="0" smtClean="0"/>
              <a:t>II-	</a:t>
            </a:r>
            <a:r>
              <a:rPr lang="en-US" dirty="0" smtClean="0"/>
              <a:t>State </a:t>
            </a:r>
            <a:r>
              <a:rPr lang="en-US" dirty="0" smtClean="0"/>
              <a:t>Of The Art</a:t>
            </a:r>
          </a:p>
          <a:p>
            <a:endParaRPr lang="en-US" dirty="0" smtClean="0"/>
          </a:p>
          <a:p>
            <a:r>
              <a:rPr lang="en-US" dirty="0" smtClean="0"/>
              <a:t>III-	Functional Requirements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IV-	Gantt </a:t>
            </a:r>
            <a:r>
              <a:rPr lang="en-US" dirty="0" smtClean="0"/>
              <a:t>Chart &amp; Work division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V-	Conclusion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Presentation of the project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Card Game Application</a:t>
            </a:r>
          </a:p>
          <a:p>
            <a:pPr lvl="1"/>
            <a:r>
              <a:rPr lang="en-US" dirty="0" smtClean="0"/>
              <a:t>Real/Virtual Environment</a:t>
            </a:r>
          </a:p>
          <a:p>
            <a:pPr lvl="1"/>
            <a:r>
              <a:rPr lang="en-US" dirty="0" smtClean="0"/>
              <a:t>Interactions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Technologies</a:t>
            </a:r>
          </a:p>
          <a:p>
            <a:pPr lvl="1"/>
            <a:r>
              <a:rPr lang="en-US" dirty="0" smtClean="0"/>
              <a:t>RFID</a:t>
            </a:r>
            <a:endParaRPr lang="en-US" dirty="0" smtClean="0"/>
          </a:p>
          <a:p>
            <a:pPr lvl="1"/>
            <a:r>
              <a:rPr lang="en-US" dirty="0" err="1" smtClean="0"/>
              <a:t>JavaEE</a:t>
            </a:r>
            <a:r>
              <a:rPr lang="en-US" dirty="0" smtClean="0"/>
              <a:t>/Android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Available equipment</a:t>
            </a:r>
          </a:p>
          <a:p>
            <a:pPr lvl="1"/>
            <a:r>
              <a:rPr lang="en-US" dirty="0" smtClean="0"/>
              <a:t>4 </a:t>
            </a:r>
            <a:r>
              <a:rPr lang="en-US" dirty="0" err="1" smtClean="0"/>
              <a:t>Pegoda</a:t>
            </a:r>
            <a:r>
              <a:rPr lang="en-US" dirty="0" smtClean="0"/>
              <a:t> </a:t>
            </a:r>
            <a:r>
              <a:rPr lang="en-US" dirty="0" err="1" smtClean="0"/>
              <a:t>Mifare</a:t>
            </a:r>
            <a:r>
              <a:rPr lang="en-US" dirty="0" smtClean="0"/>
              <a:t> readers</a:t>
            </a:r>
          </a:p>
          <a:p>
            <a:pPr lvl="1"/>
            <a:r>
              <a:rPr lang="en-US" dirty="0" smtClean="0"/>
              <a:t>34 RFID cards</a:t>
            </a:r>
          </a:p>
          <a:p>
            <a:pPr lvl="1"/>
            <a:r>
              <a:rPr lang="en-US" dirty="0" smtClean="0"/>
              <a:t>2 Nexus 7 tablets running Android 4.2</a:t>
            </a:r>
          </a:p>
          <a:p>
            <a:pPr lvl="1"/>
            <a:r>
              <a:rPr lang="en-US" dirty="0" smtClean="0"/>
              <a:t>2 Lab Computers &amp; personal laptops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pic>
        <p:nvPicPr>
          <p:cNvPr id="6" name="rg_hi" descr="https://encrypted-tbn2.gstatic.com/images?q=tbn:ANd9GcTnPQap0VBisF6UlQ-VCQ9shX5ED5tA0i1-VRvuA8SmeyrAMBjH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204864"/>
            <a:ext cx="1384935" cy="1384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54211" y="3893195"/>
            <a:ext cx="6336703" cy="230425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 </a:t>
            </a:r>
          </a:p>
          <a:p>
            <a:r>
              <a:rPr lang="en-US" sz="1100" dirty="0"/>
              <a:t>  </a:t>
            </a:r>
          </a:p>
          <a:p>
            <a:r>
              <a:rPr lang="fr-FR" sz="1100" dirty="0"/>
              <a:t> </a:t>
            </a:r>
            <a:r>
              <a:rPr lang="en-US" dirty="0"/>
              <a:t> </a:t>
            </a:r>
          </a:p>
          <a:p>
            <a:r>
              <a:rPr lang="en-US" dirty="0"/>
              <a:t>  </a:t>
            </a:r>
          </a:p>
          <a:p>
            <a:r>
              <a:rPr lang="fr-FR" dirty="0"/>
              <a:t>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rg_hi" descr="https://encrypted-tbn2.gstatic.com/images?q=tbn:ANd9GcRbcpHVE9uQNgCEK5cS_F004YaAcTsz0_RJGilyINBSb2w1KSqwO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1388" y="5248292"/>
            <a:ext cx="973455" cy="6578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rg_hi" descr="https://encrypted-tbn2.gstatic.com/images?q=tbn:ANd9GcT13Ne-JLAXk2zePHxVYUSFm0ICRrMkYTdl_2u_1V9yBjptBwk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77047" y="5250034"/>
            <a:ext cx="1116965" cy="765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rg_hi" descr="https://encrypted-tbn1.gstatic.com/images?q=tbn:ANd9GcSicn6oNgrWFNnlkTE7ExxYCEAaQsEKuOdjAmGCaunMAosf4laK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6441" y="4167689"/>
            <a:ext cx="701675" cy="701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rg_hi" descr="https://encrypted-tbn3.gstatic.com/images?q=tbn:ANd9GcS2ZyZHttOkQ2xBC09AXUb7keHv8Z53WsziBofMj9F8bRfkOCftEA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24575" y="4218807"/>
            <a:ext cx="624840" cy="599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rg_hi" descr="https://encrypted-tbn3.gstatic.com/images?q=tbn:ANd9GcT691WRFGIBj3QvgAl_uKpTjN3kGB4XRu2YGOHeASQx3l2N6GH7jg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35696" y="4321165"/>
            <a:ext cx="529590" cy="5295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3942799" y="2799492"/>
            <a:ext cx="1301750" cy="263525"/>
          </a:xfrm>
          <a:prstGeom prst="leftArrow">
            <a:avLst>
              <a:gd name="adj1" fmla="val 50000"/>
              <a:gd name="adj2" fmla="val 123494"/>
            </a:avLst>
          </a:prstGeom>
          <a:gradFill rotWithShape="0">
            <a:gsLst>
              <a:gs pos="0">
                <a:srgbClr val="95B3D7"/>
              </a:gs>
              <a:gs pos="50000">
                <a:srgbClr val="4F81BD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4F81BD"/>
            </a:solidFill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4352374" y="2329592"/>
            <a:ext cx="1301750" cy="263525"/>
          </a:xfrm>
          <a:prstGeom prst="leftArrow">
            <a:avLst>
              <a:gd name="adj1" fmla="val 50000"/>
              <a:gd name="adj2" fmla="val 123494"/>
            </a:avLst>
          </a:prstGeom>
          <a:gradFill rotWithShape="0">
            <a:gsLst>
              <a:gs pos="0">
                <a:srgbClr val="95B3D7"/>
              </a:gs>
              <a:gs pos="50000">
                <a:srgbClr val="4F81BD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4F81BD"/>
            </a:solidFill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5687279" y="2276688"/>
            <a:ext cx="15121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5244549" y="2746588"/>
            <a:ext cx="15121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Circuitry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5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3" grpId="0" animBg="1"/>
      <p:bldP spid="14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6633" y="1484784"/>
            <a:ext cx="80786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Various</a:t>
            </a:r>
            <a:r>
              <a:rPr lang="fr-FR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uses of RFID </a:t>
            </a:r>
            <a:r>
              <a:rPr lang="fr-FR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Technology</a:t>
            </a:r>
            <a:endParaRPr lang="fr-FR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11560" y="2348880"/>
            <a:ext cx="52565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fr-FR" sz="3600" dirty="0" err="1" smtClean="0"/>
              <a:t>Credit</a:t>
            </a:r>
            <a:r>
              <a:rPr lang="fr-FR" sz="3600" dirty="0" smtClean="0"/>
              <a:t> </a:t>
            </a:r>
            <a:r>
              <a:rPr lang="fr-FR" sz="3600" dirty="0" err="1" smtClean="0"/>
              <a:t>Card</a:t>
            </a:r>
            <a:endParaRPr lang="fr-FR" sz="3600" dirty="0" smtClean="0"/>
          </a:p>
          <a:p>
            <a:endParaRPr lang="fr-FR" sz="3600" dirty="0" smtClean="0"/>
          </a:p>
          <a:p>
            <a:pPr marL="285750" indent="-285750">
              <a:buFont typeface="Wingdings"/>
              <a:buChar char="Ø"/>
            </a:pPr>
            <a:r>
              <a:rPr lang="fr-FR" sz="3600" dirty="0" err="1" smtClean="0"/>
              <a:t>Pass</a:t>
            </a:r>
            <a:r>
              <a:rPr lang="fr-FR" sz="3600" dirty="0" smtClean="0"/>
              <a:t> </a:t>
            </a:r>
            <a:r>
              <a:rPr lang="fr-FR" sz="3600" dirty="0" err="1" smtClean="0"/>
              <a:t>Navigo</a:t>
            </a:r>
            <a:endParaRPr lang="fr-FR" sz="3600" dirty="0" smtClean="0"/>
          </a:p>
          <a:p>
            <a:endParaRPr lang="fr-FR" sz="3600" dirty="0" smtClean="0"/>
          </a:p>
          <a:p>
            <a:pPr marL="285750" indent="-285750">
              <a:buFont typeface="Wingdings"/>
              <a:buChar char="Ø"/>
            </a:pPr>
            <a:r>
              <a:rPr lang="fr-FR" sz="3600" dirty="0" smtClean="0"/>
              <a:t>Poker </a:t>
            </a:r>
            <a:r>
              <a:rPr lang="fr-FR" sz="3600" dirty="0" err="1" smtClean="0"/>
              <a:t>Tournament</a:t>
            </a:r>
            <a:endParaRPr lang="fr-FR" sz="3600" dirty="0" smtClean="0"/>
          </a:p>
          <a:p>
            <a:endParaRPr lang="fr-FR" sz="3600" dirty="0" smtClean="0"/>
          </a:p>
          <a:p>
            <a:pPr marL="285750" indent="-285750">
              <a:buFont typeface="Wingdings"/>
              <a:buChar char="Ø"/>
            </a:pPr>
            <a:r>
              <a:rPr lang="fr-FR" sz="3600" dirty="0" smtClean="0"/>
              <a:t>Library </a:t>
            </a:r>
            <a:r>
              <a:rPr lang="fr-FR" sz="3600" dirty="0" err="1" smtClean="0"/>
              <a:t>Cards</a:t>
            </a:r>
            <a:r>
              <a:rPr lang="fr-FR" sz="3600" dirty="0" smtClean="0"/>
              <a:t>\Book</a:t>
            </a:r>
          </a:p>
          <a:p>
            <a:endParaRPr lang="fr-FR" dirty="0" smtClean="0"/>
          </a:p>
          <a:p>
            <a:pPr marL="285750" indent="-285750">
              <a:buFont typeface="Wingdings"/>
              <a:buChar char="Ø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96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Image 4" descr="http://www.rfidjournal.com/ezimagecatalogue/catalogue/phpTUVW5B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204864"/>
            <a:ext cx="2855595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59632" y="2366962"/>
            <a:ext cx="1228725" cy="6937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Every tile has a passive 13.56 MHz RFID tag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2488357" y="2717799"/>
            <a:ext cx="857250" cy="0"/>
          </a:xfrm>
          <a:prstGeom prst="straightConnector1">
            <a:avLst/>
          </a:prstGeom>
          <a:noFill/>
          <a:ln w="12700">
            <a:solidFill>
              <a:srgbClr val="4F81B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243F60"/>
                  </a:outerShdw>
                </a:effectLst>
              </a14:hiddenEffects>
            </a:ext>
          </a:extLst>
        </p:spPr>
      </p:cxn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020272" y="2323926"/>
            <a:ext cx="1550988" cy="7318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225 squares, under each of which there is a single antenna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3" name="AutoShape 9"/>
          <p:cNvCxnSpPr>
            <a:cxnSpLocks noChangeShapeType="1"/>
          </p:cNvCxnSpPr>
          <p:nvPr/>
        </p:nvCxnSpPr>
        <p:spPr bwMode="auto">
          <a:xfrm flipH="1">
            <a:off x="5564535" y="2660476"/>
            <a:ext cx="1455737" cy="44450"/>
          </a:xfrm>
          <a:prstGeom prst="straightConnector1">
            <a:avLst/>
          </a:prstGeom>
          <a:noFill/>
          <a:ln w="12700">
            <a:solidFill>
              <a:srgbClr val="4F81B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243F60"/>
                  </a:outerShdw>
                </a:effectLst>
              </a14:hiddenEffects>
            </a:ext>
          </a:extLst>
        </p:spPr>
      </p:cxnSp>
      <p:pic>
        <p:nvPicPr>
          <p:cNvPr id="14" name="Image 13" descr="http://www.rfidjournal.com/ezimagecatalogue/catalogue/phpQTwihI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4149080"/>
            <a:ext cx="3384375" cy="193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246366" y="4653136"/>
            <a:ext cx="1549400" cy="149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For antenna holders, each antenna could read the tag of a tile placed within approximately 4 millimeters of that antenna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5" name="AutoShape 11"/>
          <p:cNvCxnSpPr>
            <a:cxnSpLocks noChangeShapeType="1"/>
          </p:cNvCxnSpPr>
          <p:nvPr/>
        </p:nvCxnSpPr>
        <p:spPr bwMode="auto">
          <a:xfrm flipH="1">
            <a:off x="4789041" y="4989686"/>
            <a:ext cx="1457325" cy="42863"/>
          </a:xfrm>
          <a:prstGeom prst="straightConnector1">
            <a:avLst/>
          </a:prstGeom>
          <a:noFill/>
          <a:ln w="12700">
            <a:solidFill>
              <a:srgbClr val="4F81B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243F6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389120"/>
          </a:xfrm>
        </p:spPr>
        <p:txBody>
          <a:bodyPr/>
          <a:lstStyle/>
          <a:p>
            <a:r>
              <a:rPr lang="en-US" dirty="0" smtClean="0"/>
              <a:t>Many Card Game Apps</a:t>
            </a:r>
          </a:p>
          <a:p>
            <a:pPr lvl="1"/>
            <a:r>
              <a:rPr lang="en-US" dirty="0" err="1" smtClean="0"/>
              <a:t>Belot</a:t>
            </a:r>
            <a:r>
              <a:rPr lang="en-US" dirty="0" smtClean="0"/>
              <a:t>, Poker, Uno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No interaction with real environment</a:t>
            </a:r>
          </a:p>
          <a:p>
            <a:endParaRPr lang="en-US" dirty="0" smtClean="0"/>
          </a:p>
          <a:p>
            <a:r>
              <a:rPr lang="en-US" dirty="0" smtClean="0"/>
              <a:t>Tablet is one of the best supports for Card Game</a:t>
            </a:r>
          </a:p>
          <a:p>
            <a:pPr lvl="1"/>
            <a:r>
              <a:rPr lang="en-US" dirty="0" err="1" smtClean="0"/>
              <a:t>Ergonomy</a:t>
            </a:r>
            <a:r>
              <a:rPr lang="en-US" dirty="0" smtClean="0"/>
              <a:t>: large multi-touch screen</a:t>
            </a:r>
          </a:p>
          <a:p>
            <a:pPr lvl="1"/>
            <a:r>
              <a:rPr lang="en-US" dirty="0" smtClean="0"/>
              <a:t>Easy connection to the Internet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936104"/>
          </a:xfrm>
        </p:spPr>
        <p:txBody>
          <a:bodyPr>
            <a:normAutofit/>
          </a:bodyPr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8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Detailed functionalities:</a:t>
            </a:r>
          </a:p>
          <a:p>
            <a:pPr lvl="2"/>
            <a:r>
              <a:rPr lang="en-US" dirty="0" smtClean="0"/>
              <a:t>Signing </a:t>
            </a:r>
            <a:r>
              <a:rPr lang="en-US" dirty="0" smtClean="0"/>
              <a:t>in</a:t>
            </a:r>
          </a:p>
          <a:p>
            <a:pPr lvl="2"/>
            <a:r>
              <a:rPr lang="en-US" dirty="0" smtClean="0"/>
              <a:t>Beginning</a:t>
            </a:r>
          </a:p>
          <a:p>
            <a:pPr lvl="2"/>
            <a:r>
              <a:rPr lang="en-US" dirty="0" smtClean="0"/>
              <a:t>Scanning</a:t>
            </a:r>
          </a:p>
          <a:p>
            <a:pPr lvl="2"/>
            <a:r>
              <a:rPr lang="en-US" dirty="0" smtClean="0"/>
              <a:t>Playing</a:t>
            </a:r>
          </a:p>
          <a:p>
            <a:pPr lvl="2"/>
            <a:r>
              <a:rPr lang="en-US" dirty="0" smtClean="0"/>
              <a:t>Ending</a:t>
            </a:r>
          </a:p>
          <a:p>
            <a:pPr lvl="2"/>
            <a:r>
              <a:rPr lang="en-US" dirty="0" smtClean="0"/>
              <a:t>History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256</TotalTime>
  <Words>427</Words>
  <Application>Microsoft Office PowerPoint</Application>
  <PresentationFormat>Affichage à l'écran (4:3)</PresentationFormat>
  <Paragraphs>132</Paragraphs>
  <Slides>19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1" baseType="lpstr">
      <vt:lpstr>Débit</vt:lpstr>
      <vt:lpstr>Dessin Microsoft Visio</vt:lpstr>
      <vt:lpstr>Development of a Card Game Management Application within a Real &amp; Virtual Environment</vt:lpstr>
      <vt:lpstr>Introduction</vt:lpstr>
      <vt:lpstr>Contents</vt:lpstr>
      <vt:lpstr>Presentation of the project</vt:lpstr>
      <vt:lpstr>State Of The Art</vt:lpstr>
      <vt:lpstr>State Of The Art</vt:lpstr>
      <vt:lpstr>State Of The Art</vt:lpstr>
      <vt:lpstr>State Of The Art</vt:lpstr>
      <vt:lpstr>Functional requirements</vt:lpstr>
      <vt:lpstr>Signing in</vt:lpstr>
      <vt:lpstr>Beginning</vt:lpstr>
      <vt:lpstr>Scanning</vt:lpstr>
      <vt:lpstr>Playing</vt:lpstr>
      <vt:lpstr>Ending</vt:lpstr>
      <vt:lpstr>Functional requirements</vt:lpstr>
      <vt:lpstr>Présentation PowerPoint</vt:lpstr>
      <vt:lpstr>Gantt Chart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Stage 2A</dc:title>
  <cp:lastModifiedBy>Esigetel</cp:lastModifiedBy>
  <cp:revision>46</cp:revision>
  <dcterms:modified xsi:type="dcterms:W3CDTF">2012-12-10T14:26:49Z</dcterms:modified>
</cp:coreProperties>
</file>