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Lst>
  <p:notesMasterIdLst>
    <p:notesMasterId r:id="rId74"/>
  </p:notesMasterIdLst>
  <p:handoutMasterIdLst>
    <p:handoutMasterId r:id="rId75"/>
  </p:handoutMasterIdLst>
  <p:sldIdLst>
    <p:sldId id="675" r:id="rId2"/>
    <p:sldId id="741" r:id="rId3"/>
    <p:sldId id="875" r:id="rId4"/>
    <p:sldId id="868" r:id="rId5"/>
    <p:sldId id="870" r:id="rId6"/>
    <p:sldId id="888" r:id="rId7"/>
    <p:sldId id="831" r:id="rId8"/>
    <p:sldId id="832" r:id="rId9"/>
    <p:sldId id="865" r:id="rId10"/>
    <p:sldId id="833" r:id="rId11"/>
    <p:sldId id="879" r:id="rId12"/>
    <p:sldId id="880" r:id="rId13"/>
    <p:sldId id="876" r:id="rId14"/>
    <p:sldId id="835" r:id="rId15"/>
    <p:sldId id="836" r:id="rId16"/>
    <p:sldId id="838" r:id="rId17"/>
    <p:sldId id="839" r:id="rId18"/>
    <p:sldId id="840" r:id="rId19"/>
    <p:sldId id="883" r:id="rId20"/>
    <p:sldId id="877" r:id="rId21"/>
    <p:sldId id="841" r:id="rId22"/>
    <p:sldId id="842" r:id="rId23"/>
    <p:sldId id="843" r:id="rId24"/>
    <p:sldId id="878" r:id="rId25"/>
    <p:sldId id="844" r:id="rId26"/>
    <p:sldId id="845" r:id="rId27"/>
    <p:sldId id="850" r:id="rId28"/>
    <p:sldId id="851" r:id="rId29"/>
    <p:sldId id="872" r:id="rId30"/>
    <p:sldId id="852" r:id="rId31"/>
    <p:sldId id="853" r:id="rId32"/>
    <p:sldId id="854" r:id="rId33"/>
    <p:sldId id="855" r:id="rId34"/>
    <p:sldId id="856" r:id="rId35"/>
    <p:sldId id="857" r:id="rId36"/>
    <p:sldId id="881" r:id="rId37"/>
    <p:sldId id="858" r:id="rId38"/>
    <p:sldId id="861" r:id="rId39"/>
    <p:sldId id="763" r:id="rId40"/>
    <p:sldId id="775" r:id="rId41"/>
    <p:sldId id="766" r:id="rId42"/>
    <p:sldId id="864" r:id="rId43"/>
    <p:sldId id="767" r:id="rId44"/>
    <p:sldId id="768" r:id="rId45"/>
    <p:sldId id="862" r:id="rId46"/>
    <p:sldId id="769" r:id="rId47"/>
    <p:sldId id="863" r:id="rId48"/>
    <p:sldId id="770" r:id="rId49"/>
    <p:sldId id="874" r:id="rId50"/>
    <p:sldId id="778" r:id="rId51"/>
    <p:sldId id="779" r:id="rId52"/>
    <p:sldId id="780" r:id="rId53"/>
    <p:sldId id="816" r:id="rId54"/>
    <p:sldId id="817" r:id="rId55"/>
    <p:sldId id="818" r:id="rId56"/>
    <p:sldId id="819" r:id="rId57"/>
    <p:sldId id="820" r:id="rId58"/>
    <p:sldId id="821" r:id="rId59"/>
    <p:sldId id="823" r:id="rId60"/>
    <p:sldId id="824" r:id="rId61"/>
    <p:sldId id="825" r:id="rId62"/>
    <p:sldId id="826" r:id="rId63"/>
    <p:sldId id="827" r:id="rId64"/>
    <p:sldId id="882" r:id="rId65"/>
    <p:sldId id="884" r:id="rId66"/>
    <p:sldId id="885" r:id="rId67"/>
    <p:sldId id="886" r:id="rId68"/>
    <p:sldId id="887" r:id="rId69"/>
    <p:sldId id="889" r:id="rId70"/>
    <p:sldId id="890" r:id="rId71"/>
    <p:sldId id="891" r:id="rId72"/>
    <p:sldId id="830" r:id="rId73"/>
  </p:sldIdLst>
  <p:sldSz cx="9144000" cy="6858000" type="screen4x3"/>
  <p:notesSz cx="6858000" cy="9144000"/>
  <p:defaultTextStyle>
    <a:defPPr>
      <a:defRPr lang="en-US"/>
    </a:defPPr>
    <a:lvl1pPr algn="ct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CC99"/>
    <a:srgbClr val="FF9900"/>
    <a:srgbClr val="CCFFFF"/>
    <a:srgbClr val="CCECFF"/>
    <a:srgbClr val="FF66FF"/>
    <a:srgbClr val="0099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93" autoAdjust="0"/>
    <p:restoredTop sz="73704" autoAdjust="0"/>
  </p:normalViewPr>
  <p:slideViewPr>
    <p:cSldViewPr snapToGrid="0">
      <p:cViewPr>
        <p:scale>
          <a:sx n="33" d="100"/>
          <a:sy n="33" d="100"/>
        </p:scale>
        <p:origin x="1956"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92" y="55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1874" name="Rectangle 2"/>
          <p:cNvSpPr>
            <a:spLocks noGrp="1" noChangeArrowheads="1"/>
          </p:cNvSpPr>
          <p:nvPr>
            <p:ph type="hdr" sz="quarter"/>
          </p:nvPr>
        </p:nvSpPr>
        <p:spPr bwMode="auto">
          <a:xfrm>
            <a:off x="0" y="0"/>
            <a:ext cx="2971800" cy="274638"/>
          </a:xfrm>
          <a:prstGeom prst="rect">
            <a:avLst/>
          </a:prstGeom>
          <a:noFill/>
          <a:ln w="28575">
            <a:noFill/>
            <a:miter lim="800000"/>
            <a:headEnd/>
            <a:tailEnd/>
          </a:ln>
          <a:effectLst/>
        </p:spPr>
        <p:txBody>
          <a:bodyPr vert="horz" wrap="square" lIns="91440" tIns="45720" rIns="91440" bIns="45720" numCol="1" anchor="t" anchorCtr="0" compatLnSpc="1">
            <a:prstTxWarp prst="textNoShape">
              <a:avLst/>
            </a:prstTxWarp>
            <a:spAutoFit/>
          </a:bodyPr>
          <a:lstStyle>
            <a:lvl1pPr algn="l">
              <a:spcBef>
                <a:spcPct val="50000"/>
              </a:spcBef>
              <a:defRPr sz="1200">
                <a:effectLst>
                  <a:outerShdw blurRad="38100" dist="38100" dir="2700000" algn="tl">
                    <a:srgbClr val="C0C0C0"/>
                  </a:outerShdw>
                </a:effectLst>
                <a:latin typeface="Arial" charset="0"/>
              </a:defRPr>
            </a:lvl1pPr>
          </a:lstStyle>
          <a:p>
            <a:endParaRPr lang="en-US"/>
          </a:p>
        </p:txBody>
      </p:sp>
      <p:sp>
        <p:nvSpPr>
          <p:cNvPr id="591875" name="Rectangle 3"/>
          <p:cNvSpPr>
            <a:spLocks noGrp="1" noChangeArrowheads="1"/>
          </p:cNvSpPr>
          <p:nvPr>
            <p:ph type="dt" sz="quarter" idx="1"/>
          </p:nvPr>
        </p:nvSpPr>
        <p:spPr bwMode="auto">
          <a:xfrm>
            <a:off x="3886200" y="0"/>
            <a:ext cx="2971800" cy="274638"/>
          </a:xfrm>
          <a:prstGeom prst="rect">
            <a:avLst/>
          </a:prstGeom>
          <a:noFill/>
          <a:ln w="28575">
            <a:noFill/>
            <a:miter lim="800000"/>
            <a:headEnd/>
            <a:tailEnd/>
          </a:ln>
          <a:effectLst/>
        </p:spPr>
        <p:txBody>
          <a:bodyPr vert="horz" wrap="square" lIns="91440" tIns="45720" rIns="91440" bIns="45720" numCol="1" anchor="t" anchorCtr="0" compatLnSpc="1">
            <a:prstTxWarp prst="textNoShape">
              <a:avLst/>
            </a:prstTxWarp>
            <a:spAutoFit/>
          </a:bodyPr>
          <a:lstStyle>
            <a:lvl1pPr algn="r">
              <a:spcBef>
                <a:spcPct val="50000"/>
              </a:spcBef>
              <a:defRPr sz="1200">
                <a:effectLst>
                  <a:outerShdw blurRad="38100" dist="38100" dir="2700000" algn="tl">
                    <a:srgbClr val="C0C0C0"/>
                  </a:outerShdw>
                </a:effectLst>
                <a:latin typeface="Arial" charset="0"/>
              </a:defRPr>
            </a:lvl1pPr>
          </a:lstStyle>
          <a:p>
            <a:endParaRPr lang="en-US"/>
          </a:p>
        </p:txBody>
      </p:sp>
      <p:sp>
        <p:nvSpPr>
          <p:cNvPr id="591876" name="Rectangle 4"/>
          <p:cNvSpPr>
            <a:spLocks noGrp="1" noChangeArrowheads="1"/>
          </p:cNvSpPr>
          <p:nvPr>
            <p:ph type="ftr" sz="quarter" idx="2"/>
          </p:nvPr>
        </p:nvSpPr>
        <p:spPr bwMode="auto">
          <a:xfrm>
            <a:off x="0" y="8869363"/>
            <a:ext cx="2971800" cy="274637"/>
          </a:xfrm>
          <a:prstGeom prst="rect">
            <a:avLst/>
          </a:prstGeom>
          <a:noFill/>
          <a:ln w="28575">
            <a:noFill/>
            <a:miter lim="800000"/>
            <a:headEnd/>
            <a:tailEnd/>
          </a:ln>
          <a:effectLst/>
        </p:spPr>
        <p:txBody>
          <a:bodyPr vert="horz" wrap="square" lIns="91440" tIns="45720" rIns="91440" bIns="45720" numCol="1" anchor="b" anchorCtr="0" compatLnSpc="1">
            <a:prstTxWarp prst="textNoShape">
              <a:avLst/>
            </a:prstTxWarp>
            <a:spAutoFit/>
          </a:bodyPr>
          <a:lstStyle>
            <a:lvl1pPr algn="l">
              <a:spcBef>
                <a:spcPct val="50000"/>
              </a:spcBef>
              <a:defRPr sz="1200">
                <a:effectLst>
                  <a:outerShdw blurRad="38100" dist="38100" dir="2700000" algn="tl">
                    <a:srgbClr val="C0C0C0"/>
                  </a:outerShdw>
                </a:effectLst>
                <a:latin typeface="Arial" charset="0"/>
              </a:defRPr>
            </a:lvl1pPr>
          </a:lstStyle>
          <a:p>
            <a:endParaRPr lang="en-US"/>
          </a:p>
        </p:txBody>
      </p:sp>
      <p:sp>
        <p:nvSpPr>
          <p:cNvPr id="591877" name="Rectangle 5"/>
          <p:cNvSpPr>
            <a:spLocks noGrp="1" noChangeArrowheads="1"/>
          </p:cNvSpPr>
          <p:nvPr>
            <p:ph type="sldNum" sz="quarter" idx="3"/>
          </p:nvPr>
        </p:nvSpPr>
        <p:spPr bwMode="auto">
          <a:xfrm>
            <a:off x="3886200" y="8869363"/>
            <a:ext cx="2971800" cy="274637"/>
          </a:xfrm>
          <a:prstGeom prst="rect">
            <a:avLst/>
          </a:prstGeom>
          <a:noFill/>
          <a:ln w="28575">
            <a:noFill/>
            <a:miter lim="800000"/>
            <a:headEnd/>
            <a:tailEnd/>
          </a:ln>
          <a:effectLst/>
        </p:spPr>
        <p:txBody>
          <a:bodyPr vert="horz" wrap="square" lIns="91440" tIns="45720" rIns="91440" bIns="45720" numCol="1" anchor="b" anchorCtr="0" compatLnSpc="1">
            <a:prstTxWarp prst="textNoShape">
              <a:avLst/>
            </a:prstTxWarp>
            <a:spAutoFit/>
          </a:bodyPr>
          <a:lstStyle>
            <a:lvl1pPr algn="r">
              <a:spcBef>
                <a:spcPct val="50000"/>
              </a:spcBef>
              <a:defRPr sz="1200">
                <a:effectLst>
                  <a:outerShdw blurRad="38100" dist="38100" dir="2700000" algn="tl">
                    <a:srgbClr val="C0C0C0"/>
                  </a:outerShdw>
                </a:effectLst>
                <a:latin typeface="Arial" charset="0"/>
              </a:defRPr>
            </a:lvl1pPr>
          </a:lstStyle>
          <a:p>
            <a:fld id="{441C289E-25F8-46E3-A877-7187B997E75B}" type="slidenum">
              <a:rPr lang="en-US"/>
              <a:pPr/>
              <a:t>‹#›</a:t>
            </a:fld>
            <a:endParaRPr lang="en-US"/>
          </a:p>
        </p:txBody>
      </p:sp>
    </p:spTree>
    <p:extLst>
      <p:ext uri="{BB962C8B-B14F-4D97-AF65-F5344CB8AC3E}">
        <p14:creationId xmlns:p14="http://schemas.microsoft.com/office/powerpoint/2010/main" val="1345410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EC3B8BA-AE1B-43CF-830D-517A5FC37E13}" type="slidenum">
              <a:rPr lang="en-US"/>
              <a:pPr/>
              <a:t>‹#›</a:t>
            </a:fld>
            <a:endParaRPr lang="en-US"/>
          </a:p>
        </p:txBody>
      </p:sp>
    </p:spTree>
    <p:extLst>
      <p:ext uri="{BB962C8B-B14F-4D97-AF65-F5344CB8AC3E}">
        <p14:creationId xmlns:p14="http://schemas.microsoft.com/office/powerpoint/2010/main" val="25144070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67A83-61B7-4D66-B63F-8A81D5A5B2CF}" type="slidenum">
              <a:rPr lang="en-US"/>
              <a:pPr/>
              <a:t>1</a:t>
            </a:fld>
            <a:endParaRPr lang="en-US"/>
          </a:p>
        </p:txBody>
      </p:sp>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r>
              <a:rPr lang="en-US" sz="1000" b="1" dirty="0">
                <a:solidFill>
                  <a:srgbClr val="0099FF"/>
                </a:solidFill>
                <a:latin typeface="Tahoma" pitchFamily="34" charset="0"/>
              </a:rPr>
              <a:t>Logic Synthesis is the process of conversion of a high-level description of a design (behavioral, Register-Transfer Level) into an optimal gate-level representation known as a gate-level </a:t>
            </a:r>
            <a:r>
              <a:rPr lang="en-US" sz="1000" b="1" dirty="0" err="1">
                <a:solidFill>
                  <a:srgbClr val="0099FF"/>
                </a:solidFill>
                <a:latin typeface="Tahoma" pitchFamily="34" charset="0"/>
              </a:rPr>
              <a:t>netlist</a:t>
            </a:r>
            <a:r>
              <a:rPr lang="en-US" sz="1000" b="1" dirty="0">
                <a:solidFill>
                  <a:srgbClr val="0099FF"/>
                </a:solidFill>
                <a:latin typeface="Tahoma" pitchFamily="34" charset="0"/>
              </a:rPr>
              <a:t>.   </a:t>
            </a:r>
          </a:p>
          <a:p>
            <a:pPr>
              <a:buClr>
                <a:srgbClr val="FFFF9D"/>
              </a:buClr>
            </a:pPr>
            <a:r>
              <a:rPr lang="en-US" sz="1000" b="1" dirty="0">
                <a:solidFill>
                  <a:srgbClr val="0099FF"/>
                </a:solidFill>
                <a:latin typeface="Tahoma" pitchFamily="34" charset="0"/>
              </a:rPr>
              <a:t>A gate level </a:t>
            </a:r>
            <a:r>
              <a:rPr lang="en-US" sz="1000" b="1" dirty="0" err="1">
                <a:solidFill>
                  <a:srgbClr val="0099FF"/>
                </a:solidFill>
                <a:latin typeface="Tahoma" pitchFamily="34" charset="0"/>
              </a:rPr>
              <a:t>netlist</a:t>
            </a:r>
            <a:r>
              <a:rPr lang="en-US" sz="1000" b="1" dirty="0">
                <a:solidFill>
                  <a:srgbClr val="0099FF"/>
                </a:solidFill>
                <a:latin typeface="Tahoma" pitchFamily="34" charset="0"/>
              </a:rPr>
              <a:t> is a description of the circuit in terms of gates and connections between them.</a:t>
            </a:r>
          </a:p>
          <a:p>
            <a:pPr>
              <a:buClr>
                <a:srgbClr val="FFFF9D"/>
              </a:buClr>
            </a:pPr>
            <a:endParaRPr lang="en-US" sz="1000" b="1" dirty="0">
              <a:solidFill>
                <a:srgbClr val="0099FF"/>
              </a:solidFill>
              <a:latin typeface="Tahoma" pitchFamily="34" charset="0"/>
            </a:endParaRPr>
          </a:p>
          <a:p>
            <a:pPr>
              <a:buClr>
                <a:srgbClr val="FFFF9D"/>
              </a:buClr>
            </a:pPr>
            <a:r>
              <a:rPr lang="en-US" sz="1000" b="1" dirty="0">
                <a:solidFill>
                  <a:srgbClr val="0099FF"/>
                </a:solidFill>
                <a:latin typeface="Tahoma" pitchFamily="34" charset="0"/>
              </a:rPr>
              <a:t>Current synthesis tools are not mature enough to produce behavioral synthesis to a large class of problems.</a:t>
            </a:r>
          </a:p>
          <a:p>
            <a:pPr>
              <a:buClr>
                <a:srgbClr val="FFFF9D"/>
              </a:buClr>
            </a:pPr>
            <a:endParaRPr lang="en-US" sz="1000" b="1" dirty="0">
              <a:solidFill>
                <a:srgbClr val="0099FF"/>
              </a:solidFill>
              <a:latin typeface="Tahoma" pitchFamily="34" charset="0"/>
            </a:endParaRPr>
          </a:p>
          <a:p>
            <a:pPr>
              <a:buClr>
                <a:srgbClr val="FFFF9D"/>
              </a:buClr>
            </a:pPr>
            <a:r>
              <a:rPr lang="en-US" sz="1000" b="1" dirty="0">
                <a:solidFill>
                  <a:srgbClr val="0099FF"/>
                </a:solidFill>
                <a:latin typeface="Tahoma" pitchFamily="34" charset="0"/>
              </a:rPr>
              <a:t>The most popular type of synthesis currently  is RTL synthesis. </a:t>
            </a:r>
          </a:p>
          <a:p>
            <a:pPr>
              <a:buClr>
                <a:srgbClr val="FFFF9D"/>
              </a:buClr>
            </a:pPr>
            <a:r>
              <a:rPr lang="en-US" sz="1000" b="1" dirty="0">
                <a:solidFill>
                  <a:srgbClr val="0099FF"/>
                </a:solidFill>
                <a:latin typeface="Tahoma" pitchFamily="34" charset="0"/>
              </a:rPr>
              <a:t>  </a:t>
            </a:r>
          </a:p>
          <a:p>
            <a:pPr>
              <a:buClr>
                <a:srgbClr val="FFFF9D"/>
              </a:buClr>
            </a:pPr>
            <a:endParaRPr lang="en-US" sz="1000" b="1" dirty="0">
              <a:solidFill>
                <a:srgbClr val="0099FF"/>
              </a:solidFill>
              <a:latin typeface="Tahoma" pitchFamily="34" charset="0"/>
            </a:endParaRPr>
          </a:p>
          <a:p>
            <a:pPr>
              <a:lnSpc>
                <a:spcPct val="50000"/>
              </a:lnSpc>
              <a:buClr>
                <a:srgbClr val="FFFF9D"/>
              </a:buClr>
            </a:pPr>
            <a:endParaRPr lang="en-US" sz="1000" b="1" dirty="0">
              <a:solidFill>
                <a:srgbClr val="0099FF"/>
              </a:solidFill>
              <a:latin typeface="Tahoma" pitchFamily="34" charset="0"/>
            </a:endParaRPr>
          </a:p>
          <a:p>
            <a:r>
              <a:rPr lang="en-US" sz="1000" b="1" dirty="0">
                <a:effectLst>
                  <a:outerShdw blurRad="38100" dist="38100" dir="2700000" algn="tl">
                    <a:srgbClr val="C0C0C0"/>
                  </a:outerShdw>
                </a:effectLst>
                <a:latin typeface="Tahoma" pitchFamily="34" charset="0"/>
              </a:rPr>
              <a:t>   </a:t>
            </a:r>
          </a:p>
          <a:p>
            <a:endParaRPr lang="en-US" dirty="0"/>
          </a:p>
        </p:txBody>
      </p:sp>
    </p:spTree>
    <p:extLst>
      <p:ext uri="{BB962C8B-B14F-4D97-AF65-F5344CB8AC3E}">
        <p14:creationId xmlns:p14="http://schemas.microsoft.com/office/powerpoint/2010/main" val="1690597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E4899-F645-40A2-8299-58F0BDE8C556}" type="slidenum">
              <a:rPr lang="en-US"/>
              <a:pPr/>
              <a:t>50</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r>
              <a:rPr lang="en-US" sz="1000" b="1">
                <a:solidFill>
                  <a:srgbClr val="0099FF"/>
                </a:solidFill>
              </a:rPr>
              <a:t>Latch Inference</a:t>
            </a:r>
          </a:p>
          <a:p>
            <a:endParaRPr lang="en-US" sz="1000" b="1">
              <a:solidFill>
                <a:srgbClr val="0099FF"/>
              </a:solidFill>
            </a:endParaRPr>
          </a:p>
          <a:p>
            <a:r>
              <a:rPr lang="en-US" sz="1000" b="1">
                <a:solidFill>
                  <a:srgbClr val="0099FF"/>
                </a:solidFill>
              </a:rPr>
              <a:t>Here, data_out is modified if signal enable is high. However, the model does not specify</a:t>
            </a:r>
          </a:p>
          <a:p>
            <a:r>
              <a:rPr lang="en-US" sz="1000" b="1">
                <a:solidFill>
                  <a:srgbClr val="0099FF"/>
                </a:solidFill>
              </a:rPr>
              <a:t>what happens when enable is low (or unknown). The default behavior implied by Verilog</a:t>
            </a:r>
          </a:p>
          <a:p>
            <a:r>
              <a:rPr lang="en-US" sz="1000" b="1">
                <a:solidFill>
                  <a:srgbClr val="0099FF"/>
                </a:solidFill>
              </a:rPr>
              <a:t>HDL is that the variable data_out will retain its previous value. This infers  a storage element to implement the variable data_out. Since there is no clock edge</a:t>
            </a:r>
          </a:p>
          <a:p>
            <a:r>
              <a:rPr lang="en-US" sz="1000" b="1">
                <a:solidFill>
                  <a:srgbClr val="0099FF"/>
                </a:solidFill>
              </a:rPr>
              <a:t>(either a rising or a falling edge) involved here, a latch is inferred when data input is data_in,</a:t>
            </a:r>
          </a:p>
          <a:p>
            <a:endParaRPr lang="en-US" sz="1000" b="1">
              <a:solidFill>
                <a:srgbClr val="0099FF"/>
              </a:solidFill>
            </a:endParaRPr>
          </a:p>
        </p:txBody>
      </p:sp>
    </p:spTree>
    <p:extLst>
      <p:ext uri="{BB962C8B-B14F-4D97-AF65-F5344CB8AC3E}">
        <p14:creationId xmlns:p14="http://schemas.microsoft.com/office/powerpoint/2010/main" val="3779296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C8DB-67ED-4B3C-8739-98734CBCC1E9}" type="slidenum">
              <a:rPr lang="en-US"/>
              <a:pPr/>
              <a:t>51</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r>
              <a:rPr lang="en-US" sz="1000" b="1">
                <a:solidFill>
                  <a:srgbClr val="0099FF"/>
                </a:solidFill>
              </a:rPr>
              <a:t>Latch Inference</a:t>
            </a:r>
          </a:p>
          <a:p>
            <a:endParaRPr lang="en-US" sz="1000" b="1">
              <a:solidFill>
                <a:srgbClr val="0099FF"/>
              </a:solidFill>
            </a:endParaRPr>
          </a:p>
          <a:p>
            <a:r>
              <a:rPr lang="en-US" sz="1000" b="1">
                <a:solidFill>
                  <a:srgbClr val="0099FF"/>
                </a:solidFill>
              </a:rPr>
              <a:t>Here, data_out is modified if signal enable is high. However, the model does not specify</a:t>
            </a:r>
          </a:p>
          <a:p>
            <a:r>
              <a:rPr lang="en-US" sz="1000" b="1">
                <a:solidFill>
                  <a:srgbClr val="0099FF"/>
                </a:solidFill>
              </a:rPr>
              <a:t>what happens when enable is low (or unknown). The default behavior implied by Verilog</a:t>
            </a:r>
          </a:p>
          <a:p>
            <a:r>
              <a:rPr lang="en-US" sz="1000" b="1">
                <a:solidFill>
                  <a:srgbClr val="0099FF"/>
                </a:solidFill>
              </a:rPr>
              <a:t>HDL is that the variable data_out will retain its previous value. This infers  a storage element to implement the variable data_out. Since there is no clock edge</a:t>
            </a:r>
          </a:p>
          <a:p>
            <a:r>
              <a:rPr lang="en-US" sz="1000" b="1">
                <a:solidFill>
                  <a:srgbClr val="0099FF"/>
                </a:solidFill>
              </a:rPr>
              <a:t>(either a rising or a falling edge) involved here, a latch is inferred when data input is data_in,</a:t>
            </a:r>
          </a:p>
          <a:p>
            <a:endParaRPr lang="en-US" sz="1000" b="1">
              <a:solidFill>
                <a:srgbClr val="0099FF"/>
              </a:solidFill>
            </a:endParaRPr>
          </a:p>
        </p:txBody>
      </p:sp>
    </p:spTree>
    <p:extLst>
      <p:ext uri="{BB962C8B-B14F-4D97-AF65-F5344CB8AC3E}">
        <p14:creationId xmlns:p14="http://schemas.microsoft.com/office/powerpoint/2010/main" val="2835054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C13BF-411B-43C4-B8F0-CF6BBF45C6ED}" type="slidenum">
              <a:rPr lang="en-US"/>
              <a:pPr/>
              <a:t>2</a:t>
            </a:fld>
            <a:endParaRPr lang="en-US"/>
          </a:p>
        </p:txBody>
      </p:sp>
      <p:sp>
        <p:nvSpPr>
          <p:cNvPr id="843778" name="Rectangle 2"/>
          <p:cNvSpPr>
            <a:spLocks noGrp="1" noRot="1" noChangeAspect="1" noChangeArrowheads="1" noTextEdit="1"/>
          </p:cNvSpPr>
          <p:nvPr>
            <p:ph type="sldImg"/>
          </p:nvPr>
        </p:nvSpPr>
        <p:spPr>
          <a:ln/>
        </p:spPr>
      </p:sp>
      <p:sp>
        <p:nvSpPr>
          <p:cNvPr id="843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5150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3D0EF-6120-41AC-924F-ACD3202F8972}" type="slidenum">
              <a:rPr lang="en-US"/>
              <a:pPr/>
              <a:t>7</a:t>
            </a:fld>
            <a:endParaRPr lang="en-US"/>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r>
              <a:rPr lang="en-US" sz="1000" b="1" dirty="0">
                <a:solidFill>
                  <a:srgbClr val="0099FF"/>
                </a:solidFill>
              </a:rPr>
              <a:t>Latch Inference</a:t>
            </a:r>
          </a:p>
          <a:p>
            <a:endParaRPr lang="en-US" sz="1000" b="1" dirty="0">
              <a:solidFill>
                <a:srgbClr val="0099FF"/>
              </a:solidFill>
            </a:endParaRPr>
          </a:p>
          <a:p>
            <a:r>
              <a:rPr lang="en-US" sz="1000" b="1" dirty="0">
                <a:solidFill>
                  <a:srgbClr val="0099FF"/>
                </a:solidFill>
              </a:rPr>
              <a:t>Here, </a:t>
            </a:r>
            <a:r>
              <a:rPr lang="en-US" sz="1000" b="1" dirty="0" err="1">
                <a:solidFill>
                  <a:srgbClr val="0099FF"/>
                </a:solidFill>
              </a:rPr>
              <a:t>data_out</a:t>
            </a:r>
            <a:r>
              <a:rPr lang="en-US" sz="1000" b="1" dirty="0">
                <a:solidFill>
                  <a:srgbClr val="0099FF"/>
                </a:solidFill>
              </a:rPr>
              <a:t> is modified if signal enable is high. However, the model does not specify</a:t>
            </a:r>
          </a:p>
          <a:p>
            <a:r>
              <a:rPr lang="en-US" sz="1000" b="1" dirty="0">
                <a:solidFill>
                  <a:srgbClr val="0099FF"/>
                </a:solidFill>
              </a:rPr>
              <a:t>what happens when enable is low (or unknown). The default behavior implied by </a:t>
            </a:r>
            <a:r>
              <a:rPr lang="en-US" sz="1000" b="1" dirty="0" err="1">
                <a:solidFill>
                  <a:srgbClr val="0099FF"/>
                </a:solidFill>
              </a:rPr>
              <a:t>Verilog</a:t>
            </a:r>
            <a:endParaRPr lang="en-US" sz="1000" b="1" dirty="0">
              <a:solidFill>
                <a:srgbClr val="0099FF"/>
              </a:solidFill>
            </a:endParaRPr>
          </a:p>
          <a:p>
            <a:r>
              <a:rPr lang="en-US" sz="1000" b="1" dirty="0">
                <a:solidFill>
                  <a:srgbClr val="0099FF"/>
                </a:solidFill>
              </a:rPr>
              <a:t>HDL is that the variable </a:t>
            </a:r>
            <a:r>
              <a:rPr lang="en-US" sz="1000" b="1" dirty="0" err="1">
                <a:solidFill>
                  <a:srgbClr val="0099FF"/>
                </a:solidFill>
              </a:rPr>
              <a:t>data_out</a:t>
            </a:r>
            <a:r>
              <a:rPr lang="en-US" sz="1000" b="1" dirty="0">
                <a:solidFill>
                  <a:srgbClr val="0099FF"/>
                </a:solidFill>
              </a:rPr>
              <a:t> will retain its previous value. This infers  a storage element to implement the variable </a:t>
            </a:r>
            <a:r>
              <a:rPr lang="en-US" sz="1000" b="1" dirty="0" err="1">
                <a:solidFill>
                  <a:srgbClr val="0099FF"/>
                </a:solidFill>
              </a:rPr>
              <a:t>data_out</a:t>
            </a:r>
            <a:r>
              <a:rPr lang="en-US" sz="1000" b="1" dirty="0">
                <a:solidFill>
                  <a:srgbClr val="0099FF"/>
                </a:solidFill>
              </a:rPr>
              <a:t>. Since there is no clock edge</a:t>
            </a:r>
          </a:p>
          <a:p>
            <a:r>
              <a:rPr lang="en-US" sz="1000" b="1" dirty="0">
                <a:solidFill>
                  <a:srgbClr val="0099FF"/>
                </a:solidFill>
              </a:rPr>
              <a:t>(either a rising or a falling edge) involved here, a latch is inferred when data input is </a:t>
            </a:r>
            <a:r>
              <a:rPr lang="en-US" sz="1000" b="1" dirty="0" err="1">
                <a:solidFill>
                  <a:srgbClr val="0099FF"/>
                </a:solidFill>
              </a:rPr>
              <a:t>data_in</a:t>
            </a:r>
            <a:r>
              <a:rPr lang="en-US" sz="1000" b="1" dirty="0">
                <a:solidFill>
                  <a:srgbClr val="0099FF"/>
                </a:solidFill>
              </a:rPr>
              <a:t>,</a:t>
            </a:r>
          </a:p>
          <a:p>
            <a:endParaRPr lang="en-US" sz="1000" b="1" dirty="0">
              <a:solidFill>
                <a:srgbClr val="0099FF"/>
              </a:solidFill>
            </a:endParaRPr>
          </a:p>
        </p:txBody>
      </p:sp>
    </p:spTree>
    <p:extLst>
      <p:ext uri="{BB962C8B-B14F-4D97-AF65-F5344CB8AC3E}">
        <p14:creationId xmlns:p14="http://schemas.microsoft.com/office/powerpoint/2010/main" val="4276671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88CA09-1B5E-4D4E-AADC-6826A2990D7C}" type="slidenum">
              <a:rPr lang="en-US"/>
              <a:pPr/>
              <a:t>14</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r>
              <a:rPr lang="en-US" sz="1000" b="1" dirty="0">
                <a:solidFill>
                  <a:srgbClr val="0099FF"/>
                </a:solidFill>
              </a:rPr>
              <a:t>Latch Inference</a:t>
            </a:r>
          </a:p>
          <a:p>
            <a:endParaRPr lang="en-US" sz="1000" b="1" dirty="0">
              <a:solidFill>
                <a:srgbClr val="0099FF"/>
              </a:solidFill>
            </a:endParaRPr>
          </a:p>
          <a:p>
            <a:r>
              <a:rPr lang="en-US" sz="1000" b="1" dirty="0">
                <a:solidFill>
                  <a:srgbClr val="0099FF"/>
                </a:solidFill>
              </a:rPr>
              <a:t>Here, </a:t>
            </a:r>
            <a:r>
              <a:rPr lang="en-US" sz="1000" b="1" dirty="0" err="1">
                <a:solidFill>
                  <a:srgbClr val="0099FF"/>
                </a:solidFill>
              </a:rPr>
              <a:t>data_out</a:t>
            </a:r>
            <a:r>
              <a:rPr lang="en-US" sz="1000" b="1" dirty="0">
                <a:solidFill>
                  <a:srgbClr val="0099FF"/>
                </a:solidFill>
              </a:rPr>
              <a:t> is modified if signal enable is high. However, the model does not specify</a:t>
            </a:r>
          </a:p>
          <a:p>
            <a:r>
              <a:rPr lang="en-US" sz="1000" b="1" dirty="0">
                <a:solidFill>
                  <a:srgbClr val="0099FF"/>
                </a:solidFill>
              </a:rPr>
              <a:t>what happens when enable is low (or unknown). The default behavior implied by Verilog</a:t>
            </a:r>
          </a:p>
          <a:p>
            <a:r>
              <a:rPr lang="en-US" sz="1000" b="1" dirty="0">
                <a:solidFill>
                  <a:srgbClr val="0099FF"/>
                </a:solidFill>
              </a:rPr>
              <a:t>HDL is that the variable </a:t>
            </a:r>
            <a:r>
              <a:rPr lang="en-US" sz="1000" b="1" dirty="0" err="1">
                <a:solidFill>
                  <a:srgbClr val="0099FF"/>
                </a:solidFill>
              </a:rPr>
              <a:t>data_out</a:t>
            </a:r>
            <a:r>
              <a:rPr lang="en-US" sz="1000" b="1" dirty="0">
                <a:solidFill>
                  <a:srgbClr val="0099FF"/>
                </a:solidFill>
              </a:rPr>
              <a:t> will retain its previous value. This infers  a storage element to implement the variable </a:t>
            </a:r>
            <a:r>
              <a:rPr lang="en-US" sz="1000" b="1" dirty="0" err="1">
                <a:solidFill>
                  <a:srgbClr val="0099FF"/>
                </a:solidFill>
              </a:rPr>
              <a:t>data_out</a:t>
            </a:r>
            <a:r>
              <a:rPr lang="en-US" sz="1000" b="1" dirty="0">
                <a:solidFill>
                  <a:srgbClr val="0099FF"/>
                </a:solidFill>
              </a:rPr>
              <a:t>. Since there is no clock edge</a:t>
            </a:r>
          </a:p>
          <a:p>
            <a:r>
              <a:rPr lang="en-US" sz="1000" b="1" dirty="0">
                <a:solidFill>
                  <a:srgbClr val="0099FF"/>
                </a:solidFill>
              </a:rPr>
              <a:t>(either a rising or a falling edge) involved here, a latch is inferred when data input is </a:t>
            </a:r>
            <a:r>
              <a:rPr lang="en-US" sz="1000" b="1" dirty="0" err="1">
                <a:solidFill>
                  <a:srgbClr val="0099FF"/>
                </a:solidFill>
              </a:rPr>
              <a:t>data_in</a:t>
            </a:r>
            <a:r>
              <a:rPr lang="en-US" sz="1000" b="1" dirty="0">
                <a:solidFill>
                  <a:srgbClr val="0099FF"/>
                </a:solidFill>
              </a:rPr>
              <a:t>,</a:t>
            </a:r>
          </a:p>
          <a:p>
            <a:endParaRPr lang="en-US" sz="1000" b="1" dirty="0">
              <a:solidFill>
                <a:srgbClr val="0099FF"/>
              </a:solidFill>
            </a:endParaRPr>
          </a:p>
        </p:txBody>
      </p:sp>
    </p:spTree>
    <p:extLst>
      <p:ext uri="{BB962C8B-B14F-4D97-AF65-F5344CB8AC3E}">
        <p14:creationId xmlns:p14="http://schemas.microsoft.com/office/powerpoint/2010/main" val="394560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E3CDB-3220-45FE-B741-FBC1BB73BF21}" type="slidenum">
              <a:rPr lang="en-US"/>
              <a:pPr/>
              <a:t>18</a:t>
            </a:fld>
            <a:endParaRPr lang="en-US"/>
          </a:p>
        </p:txBody>
      </p:sp>
      <p:sp>
        <p:nvSpPr>
          <p:cNvPr id="918530" name="Rectangle 1026"/>
          <p:cNvSpPr>
            <a:spLocks noGrp="1" noRot="1" noChangeAspect="1" noChangeArrowheads="1" noTextEdit="1"/>
          </p:cNvSpPr>
          <p:nvPr>
            <p:ph type="sldImg"/>
          </p:nvPr>
        </p:nvSpPr>
        <p:spPr>
          <a:ln/>
        </p:spPr>
      </p:sp>
      <p:sp>
        <p:nvSpPr>
          <p:cNvPr id="918531" name="Rectangle 1027"/>
          <p:cNvSpPr>
            <a:spLocks noGrp="1" noChangeArrowheads="1"/>
          </p:cNvSpPr>
          <p:nvPr>
            <p:ph type="body" idx="1"/>
          </p:nvPr>
        </p:nvSpPr>
        <p:spPr/>
        <p:txBody>
          <a:bodyPr/>
          <a:lstStyle/>
          <a:p>
            <a:r>
              <a:rPr lang="en-US" sz="1000" b="1">
                <a:solidFill>
                  <a:srgbClr val="0099FF"/>
                </a:solidFill>
              </a:rPr>
              <a:t>Latch Inference</a:t>
            </a:r>
          </a:p>
          <a:p>
            <a:endParaRPr lang="en-US" sz="1000" b="1">
              <a:solidFill>
                <a:srgbClr val="0099FF"/>
              </a:solidFill>
            </a:endParaRPr>
          </a:p>
          <a:p>
            <a:r>
              <a:rPr lang="en-US" sz="1000" b="1">
                <a:solidFill>
                  <a:srgbClr val="0099FF"/>
                </a:solidFill>
              </a:rPr>
              <a:t>Here, data_out is modified if signal enable is high. However, the model does not specify</a:t>
            </a:r>
          </a:p>
          <a:p>
            <a:r>
              <a:rPr lang="en-US" sz="1000" b="1">
                <a:solidFill>
                  <a:srgbClr val="0099FF"/>
                </a:solidFill>
              </a:rPr>
              <a:t>what happens when enable is low (or unknown). The default behavior implied by Verilog</a:t>
            </a:r>
          </a:p>
          <a:p>
            <a:r>
              <a:rPr lang="en-US" sz="1000" b="1">
                <a:solidFill>
                  <a:srgbClr val="0099FF"/>
                </a:solidFill>
              </a:rPr>
              <a:t>HDL is that the variable data_out will retain its previous value. This infers  a storage element to implement the variable data_out. Since there is no clock edge</a:t>
            </a:r>
          </a:p>
          <a:p>
            <a:r>
              <a:rPr lang="en-US" sz="1000" b="1">
                <a:solidFill>
                  <a:srgbClr val="0099FF"/>
                </a:solidFill>
              </a:rPr>
              <a:t>(either a rising or a falling edge) involved here, a latch is inferred when data input is data_in,</a:t>
            </a:r>
          </a:p>
          <a:p>
            <a:endParaRPr lang="en-US" sz="1000" b="1">
              <a:solidFill>
                <a:srgbClr val="0099FF"/>
              </a:solidFill>
            </a:endParaRPr>
          </a:p>
        </p:txBody>
      </p:sp>
    </p:spTree>
    <p:extLst>
      <p:ext uri="{BB962C8B-B14F-4D97-AF65-F5344CB8AC3E}">
        <p14:creationId xmlns:p14="http://schemas.microsoft.com/office/powerpoint/2010/main" val="216844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B5232C-FCF2-47A7-B7DD-72FFD5D66784}" type="slidenum">
              <a:rPr lang="en-US"/>
              <a:pPr/>
              <a:t>27</a:t>
            </a:fld>
            <a:endParaRPr lang="en-US"/>
          </a:p>
        </p:txBody>
      </p:sp>
      <p:sp>
        <p:nvSpPr>
          <p:cNvPr id="939010" name="Rectangle 1026"/>
          <p:cNvSpPr>
            <a:spLocks noGrp="1" noRot="1" noChangeAspect="1" noChangeArrowheads="1" noTextEdit="1"/>
          </p:cNvSpPr>
          <p:nvPr>
            <p:ph type="sldImg"/>
          </p:nvPr>
        </p:nvSpPr>
        <p:spPr>
          <a:ln/>
        </p:spPr>
      </p:sp>
      <p:sp>
        <p:nvSpPr>
          <p:cNvPr id="939011" name="Rectangle 1027"/>
          <p:cNvSpPr>
            <a:spLocks noGrp="1" noChangeArrowheads="1"/>
          </p:cNvSpPr>
          <p:nvPr>
            <p:ph type="body" idx="1"/>
          </p:nvPr>
        </p:nvSpPr>
        <p:spPr/>
        <p:txBody>
          <a:bodyPr/>
          <a:lstStyle/>
          <a:p>
            <a:r>
              <a:rPr lang="en-US" sz="1000" b="1" dirty="0">
                <a:solidFill>
                  <a:srgbClr val="0099FF"/>
                </a:solidFill>
              </a:rPr>
              <a:t>Latch Inference</a:t>
            </a:r>
          </a:p>
          <a:p>
            <a:endParaRPr lang="en-US" sz="1000" b="1" dirty="0">
              <a:solidFill>
                <a:srgbClr val="0099FF"/>
              </a:solidFill>
            </a:endParaRPr>
          </a:p>
          <a:p>
            <a:r>
              <a:rPr lang="en-US" sz="1000" b="1" dirty="0">
                <a:solidFill>
                  <a:srgbClr val="0099FF"/>
                </a:solidFill>
              </a:rPr>
              <a:t>Here, </a:t>
            </a:r>
            <a:r>
              <a:rPr lang="en-US" sz="1000" b="1" dirty="0" err="1">
                <a:solidFill>
                  <a:srgbClr val="0099FF"/>
                </a:solidFill>
              </a:rPr>
              <a:t>data_out</a:t>
            </a:r>
            <a:r>
              <a:rPr lang="en-US" sz="1000" b="1" dirty="0">
                <a:solidFill>
                  <a:srgbClr val="0099FF"/>
                </a:solidFill>
              </a:rPr>
              <a:t> is modified if signal enable is high. However, the model does not specify</a:t>
            </a:r>
          </a:p>
          <a:p>
            <a:r>
              <a:rPr lang="en-US" sz="1000" b="1" dirty="0">
                <a:solidFill>
                  <a:srgbClr val="0099FF"/>
                </a:solidFill>
              </a:rPr>
              <a:t>what happens when enable is low (or unknown). The default behavior implied by Verilog</a:t>
            </a:r>
          </a:p>
          <a:p>
            <a:r>
              <a:rPr lang="en-US" sz="1000" b="1" dirty="0">
                <a:solidFill>
                  <a:srgbClr val="0099FF"/>
                </a:solidFill>
              </a:rPr>
              <a:t>HDL is that the variable </a:t>
            </a:r>
            <a:r>
              <a:rPr lang="en-US" sz="1000" b="1" dirty="0" err="1">
                <a:solidFill>
                  <a:srgbClr val="0099FF"/>
                </a:solidFill>
              </a:rPr>
              <a:t>data_out</a:t>
            </a:r>
            <a:r>
              <a:rPr lang="en-US" sz="1000" b="1" dirty="0">
                <a:solidFill>
                  <a:srgbClr val="0099FF"/>
                </a:solidFill>
              </a:rPr>
              <a:t> will retain its previous value. This infers  a storage element to implement the variable </a:t>
            </a:r>
            <a:r>
              <a:rPr lang="en-US" sz="1000" b="1" dirty="0" err="1">
                <a:solidFill>
                  <a:srgbClr val="0099FF"/>
                </a:solidFill>
              </a:rPr>
              <a:t>data_out</a:t>
            </a:r>
            <a:r>
              <a:rPr lang="en-US" sz="1000" b="1" dirty="0">
                <a:solidFill>
                  <a:srgbClr val="0099FF"/>
                </a:solidFill>
              </a:rPr>
              <a:t>. Since there is no clock edge</a:t>
            </a:r>
          </a:p>
          <a:p>
            <a:r>
              <a:rPr lang="en-US" sz="1000" b="1" dirty="0">
                <a:solidFill>
                  <a:srgbClr val="0099FF"/>
                </a:solidFill>
              </a:rPr>
              <a:t>(either a rising or a falling edge) involved here, a latch is inferred when data input is </a:t>
            </a:r>
            <a:r>
              <a:rPr lang="en-US" sz="1000" b="1" dirty="0" err="1">
                <a:solidFill>
                  <a:srgbClr val="0099FF"/>
                </a:solidFill>
              </a:rPr>
              <a:t>data_in</a:t>
            </a:r>
            <a:r>
              <a:rPr lang="en-US" sz="1000" b="1" dirty="0">
                <a:solidFill>
                  <a:srgbClr val="0099FF"/>
                </a:solidFill>
              </a:rPr>
              <a:t>,</a:t>
            </a:r>
          </a:p>
          <a:p>
            <a:endParaRPr lang="en-US" sz="1000" b="1" dirty="0">
              <a:solidFill>
                <a:srgbClr val="0099FF"/>
              </a:solidFill>
            </a:endParaRPr>
          </a:p>
        </p:txBody>
      </p:sp>
    </p:spTree>
    <p:extLst>
      <p:ext uri="{BB962C8B-B14F-4D97-AF65-F5344CB8AC3E}">
        <p14:creationId xmlns:p14="http://schemas.microsoft.com/office/powerpoint/2010/main" val="3168763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372997-0DDC-418A-A6E8-DDBD54B79861}" type="slidenum">
              <a:rPr lang="en-US"/>
              <a:pPr/>
              <a:t>28</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r>
              <a:rPr lang="en-US" sz="1000" b="1" dirty="0">
                <a:solidFill>
                  <a:srgbClr val="0099FF"/>
                </a:solidFill>
                <a:latin typeface="Tahoma" pitchFamily="34" charset="0"/>
              </a:rPr>
              <a:t>Suppose you want to add two 8 bit vectors, and there is an 8 bit adder macro available in your target technology. You could use the “+” operator to add these two vectors. </a:t>
            </a:r>
          </a:p>
          <a:p>
            <a:r>
              <a:rPr lang="en-US" sz="1000" b="1" dirty="0">
                <a:solidFill>
                  <a:srgbClr val="0099FF"/>
                </a:solidFill>
                <a:latin typeface="Tahoma" pitchFamily="34" charset="0"/>
              </a:rPr>
              <a:t>The alternative is to define a component that has the same name and inputs and outputs as the hard macro you want to use. Instantiate the component in your Verilog description and connect the inputs and output to the their appropriate signals. </a:t>
            </a:r>
          </a:p>
          <a:p>
            <a:r>
              <a:rPr lang="en-US" sz="1000" b="1" dirty="0">
                <a:solidFill>
                  <a:srgbClr val="0099FF"/>
                </a:solidFill>
                <a:latin typeface="Tahoma" pitchFamily="34" charset="0"/>
              </a:rPr>
              <a:t>The synthesis tools instantiate the hard macro without having to bother with the complicated optimization of the internal logic implemented by the macro.</a:t>
            </a:r>
          </a:p>
          <a:p>
            <a:r>
              <a:rPr lang="en-US" sz="1000" b="1" dirty="0">
                <a:solidFill>
                  <a:srgbClr val="0099FF"/>
                </a:solidFill>
                <a:latin typeface="Tahoma" pitchFamily="34" charset="0"/>
              </a:rPr>
              <a:t>This speeds up the optimization process considerably.</a:t>
            </a:r>
          </a:p>
        </p:txBody>
      </p:sp>
    </p:spTree>
    <p:extLst>
      <p:ext uri="{BB962C8B-B14F-4D97-AF65-F5344CB8AC3E}">
        <p14:creationId xmlns:p14="http://schemas.microsoft.com/office/powerpoint/2010/main" val="1567180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416F44-FBD3-4CDB-88C6-12AE454718D6}" type="slidenum">
              <a:rPr lang="en-US"/>
              <a:pPr/>
              <a:t>29</a:t>
            </a:fld>
            <a:endParaRPr lang="en-US"/>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r>
              <a:rPr lang="en-US" sz="1000" b="1">
                <a:solidFill>
                  <a:srgbClr val="0099FF"/>
                </a:solidFill>
              </a:rPr>
              <a:t>Latch Inference</a:t>
            </a:r>
          </a:p>
          <a:p>
            <a:endParaRPr lang="en-US" sz="1000" b="1">
              <a:solidFill>
                <a:srgbClr val="0099FF"/>
              </a:solidFill>
            </a:endParaRPr>
          </a:p>
          <a:p>
            <a:r>
              <a:rPr lang="en-US" sz="1000" b="1">
                <a:solidFill>
                  <a:srgbClr val="0099FF"/>
                </a:solidFill>
              </a:rPr>
              <a:t>Here, data_out is modified if signal enable is high. However, the model does not specify</a:t>
            </a:r>
          </a:p>
          <a:p>
            <a:r>
              <a:rPr lang="en-US" sz="1000" b="1">
                <a:solidFill>
                  <a:srgbClr val="0099FF"/>
                </a:solidFill>
              </a:rPr>
              <a:t>what happens when enable is low (or unknown). The default behavior implied by Verilog</a:t>
            </a:r>
          </a:p>
          <a:p>
            <a:r>
              <a:rPr lang="en-US" sz="1000" b="1">
                <a:solidFill>
                  <a:srgbClr val="0099FF"/>
                </a:solidFill>
              </a:rPr>
              <a:t>HDL is that the variable data_out will retain its previous value. This infers  a storage element to implement the variable data_out. Since there is no clock edge</a:t>
            </a:r>
          </a:p>
          <a:p>
            <a:r>
              <a:rPr lang="en-US" sz="1000" b="1">
                <a:solidFill>
                  <a:srgbClr val="0099FF"/>
                </a:solidFill>
              </a:rPr>
              <a:t>(either a rising or a falling edge) involved here, a latch is inferred when data input is data_in,</a:t>
            </a:r>
          </a:p>
          <a:p>
            <a:endParaRPr lang="en-US" sz="1000" b="1">
              <a:solidFill>
                <a:srgbClr val="0099FF"/>
              </a:solidFill>
            </a:endParaRPr>
          </a:p>
        </p:txBody>
      </p:sp>
    </p:spTree>
    <p:extLst>
      <p:ext uri="{BB962C8B-B14F-4D97-AF65-F5344CB8AC3E}">
        <p14:creationId xmlns:p14="http://schemas.microsoft.com/office/powerpoint/2010/main" val="3869782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8B88E-C990-4CE5-9B4D-89BA9A448286}" type="slidenum">
              <a:rPr lang="en-US"/>
              <a:pPr/>
              <a:t>48</a:t>
            </a:fld>
            <a:endParaRPr lang="en-US"/>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r>
              <a:rPr lang="en-US" sz="1000" b="1">
                <a:solidFill>
                  <a:srgbClr val="0099FF"/>
                </a:solidFill>
              </a:rPr>
              <a:t>Latch Inference</a:t>
            </a:r>
          </a:p>
          <a:p>
            <a:endParaRPr lang="en-US" sz="1000" b="1">
              <a:solidFill>
                <a:srgbClr val="0099FF"/>
              </a:solidFill>
            </a:endParaRPr>
          </a:p>
          <a:p>
            <a:r>
              <a:rPr lang="en-US" sz="1000" b="1">
                <a:solidFill>
                  <a:srgbClr val="0099FF"/>
                </a:solidFill>
              </a:rPr>
              <a:t>Here, data_out is modified if signal enable is high. However, the model does not specify</a:t>
            </a:r>
          </a:p>
          <a:p>
            <a:r>
              <a:rPr lang="en-US" sz="1000" b="1">
                <a:solidFill>
                  <a:srgbClr val="0099FF"/>
                </a:solidFill>
              </a:rPr>
              <a:t>what happens when enable is low (or unknown). The default behavior implied by Verilog</a:t>
            </a:r>
          </a:p>
          <a:p>
            <a:r>
              <a:rPr lang="en-US" sz="1000" b="1">
                <a:solidFill>
                  <a:srgbClr val="0099FF"/>
                </a:solidFill>
              </a:rPr>
              <a:t>HDL is that the variable data_out will retain its previous value. This infers  a storage element to implement the variable data_out. Since there is no clock edge</a:t>
            </a:r>
          </a:p>
          <a:p>
            <a:r>
              <a:rPr lang="en-US" sz="1000" b="1">
                <a:solidFill>
                  <a:srgbClr val="0099FF"/>
                </a:solidFill>
              </a:rPr>
              <a:t>(either a rising or a falling edge) involved here, a latch is inferred when data input is data_in,</a:t>
            </a:r>
          </a:p>
          <a:p>
            <a:endParaRPr lang="en-US" sz="1000" b="1">
              <a:solidFill>
                <a:srgbClr val="0099FF"/>
              </a:solidFill>
            </a:endParaRPr>
          </a:p>
        </p:txBody>
      </p:sp>
    </p:spTree>
    <p:extLst>
      <p:ext uri="{BB962C8B-B14F-4D97-AF65-F5344CB8AC3E}">
        <p14:creationId xmlns:p14="http://schemas.microsoft.com/office/powerpoint/2010/main" val="171087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pPr>
              <a:defRPr/>
            </a:pPr>
            <a:r>
              <a:rPr lang="en-US"/>
              <a:t>MODULE-I</a:t>
            </a:r>
          </a:p>
        </p:txBody>
      </p:sp>
      <p:sp>
        <p:nvSpPr>
          <p:cNvPr id="17" name="Footer Placeholder 16"/>
          <p:cNvSpPr>
            <a:spLocks noGrp="1"/>
          </p:cNvSpPr>
          <p:nvPr>
            <p:ph type="ftr" sz="quarter" idx="11"/>
          </p:nvPr>
        </p:nvSpPr>
        <p:spPr/>
        <p:txBody>
          <a:bodyPr/>
          <a:lstStyle/>
          <a:p>
            <a:pPr>
              <a:defRPr/>
            </a:pPr>
            <a:r>
              <a:rPr lang="en-US"/>
              <a:t>VLSI SYSTEM DESIGN</a:t>
            </a:r>
          </a:p>
        </p:txBody>
      </p:sp>
      <p:sp>
        <p:nvSpPr>
          <p:cNvPr id="29" name="Slide Number Placeholder 28"/>
          <p:cNvSpPr>
            <a:spLocks noGrp="1"/>
          </p:cNvSpPr>
          <p:nvPr>
            <p:ph type="sldNum" sz="quarter" idx="12"/>
          </p:nvPr>
        </p:nvSpPr>
        <p:spPr/>
        <p:txBody>
          <a:bodyPr/>
          <a:lstStyle/>
          <a:p>
            <a:pPr>
              <a:defRPr/>
            </a:pPr>
            <a:fld id="{D08351F3-E305-4600-A7E6-FFB3DBD1A701}" type="slidenum">
              <a:rPr lang="en-US" smtClean="0"/>
              <a:pPr>
                <a:defRPr/>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MODULE-I</a:t>
            </a:r>
          </a:p>
        </p:txBody>
      </p:sp>
      <p:sp>
        <p:nvSpPr>
          <p:cNvPr id="5" name="Footer Placeholder 4"/>
          <p:cNvSpPr>
            <a:spLocks noGrp="1"/>
          </p:cNvSpPr>
          <p:nvPr>
            <p:ph type="ftr" sz="quarter" idx="11"/>
          </p:nvPr>
        </p:nvSpPr>
        <p:spPr/>
        <p:txBody>
          <a:bodyPr/>
          <a:lstStyle/>
          <a:p>
            <a:pPr>
              <a:defRPr/>
            </a:pPr>
            <a:r>
              <a:rPr lang="en-US"/>
              <a:t>VLSI SYSTEM DESIGN</a:t>
            </a:r>
          </a:p>
        </p:txBody>
      </p:sp>
      <p:sp>
        <p:nvSpPr>
          <p:cNvPr id="6" name="Slide Number Placeholder 5"/>
          <p:cNvSpPr>
            <a:spLocks noGrp="1"/>
          </p:cNvSpPr>
          <p:nvPr>
            <p:ph type="sldNum" sz="quarter" idx="12"/>
          </p:nvPr>
        </p:nvSpPr>
        <p:spPr/>
        <p:txBody>
          <a:bodyPr/>
          <a:lstStyle/>
          <a:p>
            <a:pPr>
              <a:defRPr/>
            </a:pPr>
            <a:fld id="{BFE7B812-5D21-4BFE-898F-42D6E365951F}" type="slidenum">
              <a:rPr lang="en-US" smtClean="0"/>
              <a:pPr>
                <a:defRPr/>
              </a:pPr>
              <a:t>‹#›</a:t>
            </a:fld>
            <a:endParaRPr lang="en-US"/>
          </a:p>
        </p:txBody>
      </p:sp>
    </p:spTree>
  </p:cSld>
  <p:clrMapOvr>
    <a:masterClrMapping/>
  </p:clrMapOvr>
  <p:transition spd="slow">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MODULE-I</a:t>
            </a:r>
          </a:p>
        </p:txBody>
      </p:sp>
      <p:sp>
        <p:nvSpPr>
          <p:cNvPr id="5" name="Footer Placeholder 4"/>
          <p:cNvSpPr>
            <a:spLocks noGrp="1"/>
          </p:cNvSpPr>
          <p:nvPr>
            <p:ph type="ftr" sz="quarter" idx="11"/>
          </p:nvPr>
        </p:nvSpPr>
        <p:spPr/>
        <p:txBody>
          <a:bodyPr/>
          <a:lstStyle/>
          <a:p>
            <a:pPr>
              <a:defRPr/>
            </a:pPr>
            <a:r>
              <a:rPr lang="en-US"/>
              <a:t>VLSI SYSTEM DESIGN</a:t>
            </a:r>
          </a:p>
        </p:txBody>
      </p:sp>
      <p:sp>
        <p:nvSpPr>
          <p:cNvPr id="6" name="Slide Number Placeholder 5"/>
          <p:cNvSpPr>
            <a:spLocks noGrp="1"/>
          </p:cNvSpPr>
          <p:nvPr>
            <p:ph type="sldNum" sz="quarter" idx="12"/>
          </p:nvPr>
        </p:nvSpPr>
        <p:spPr/>
        <p:txBody>
          <a:bodyPr/>
          <a:lstStyle/>
          <a:p>
            <a:pPr>
              <a:defRPr/>
            </a:pPr>
            <a:fld id="{1C71566A-EA59-420C-8921-B149BD4F7F7A}" type="slidenum">
              <a:rPr lang="en-US" smtClean="0"/>
              <a:pPr>
                <a:defRPr/>
              </a:pPr>
              <a:t>‹#›</a:t>
            </a:fld>
            <a:endParaRPr lang="en-US"/>
          </a:p>
        </p:txBody>
      </p:sp>
    </p:spTree>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r>
              <a:rPr lang="en-US"/>
              <a:t>MODULE-I</a:t>
            </a:r>
          </a:p>
        </p:txBody>
      </p:sp>
      <p:sp>
        <p:nvSpPr>
          <p:cNvPr id="5" name="Footer Placeholder 4"/>
          <p:cNvSpPr>
            <a:spLocks noGrp="1"/>
          </p:cNvSpPr>
          <p:nvPr>
            <p:ph type="ftr" sz="quarter" idx="11"/>
          </p:nvPr>
        </p:nvSpPr>
        <p:spPr/>
        <p:txBody>
          <a:bodyPr/>
          <a:lstStyle/>
          <a:p>
            <a:pPr>
              <a:defRPr/>
            </a:pPr>
            <a:r>
              <a:rPr lang="en-US"/>
              <a:t>VLSI SYSTEM DESIGN</a:t>
            </a:r>
          </a:p>
        </p:txBody>
      </p:sp>
      <p:sp>
        <p:nvSpPr>
          <p:cNvPr id="6" name="Slide Number Placeholder 5"/>
          <p:cNvSpPr>
            <a:spLocks noGrp="1"/>
          </p:cNvSpPr>
          <p:nvPr>
            <p:ph type="sldNum" sz="quarter" idx="12"/>
          </p:nvPr>
        </p:nvSpPr>
        <p:spPr/>
        <p:txBody>
          <a:bodyPr/>
          <a:lstStyle/>
          <a:p>
            <a:pPr>
              <a:defRPr/>
            </a:pPr>
            <a:fld id="{F10D54C7-8B62-4E94-BEF2-2BDC64ADE105}" type="slidenum">
              <a:rPr lang="en-US" smtClean="0"/>
              <a:pPr>
                <a:defRPr/>
              </a:pPr>
              <a:t>‹#›</a:t>
            </a:fld>
            <a:endParaRPr lang="en-US"/>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r>
              <a:rPr lang="en-US"/>
              <a:t>MODULE-I</a:t>
            </a:r>
          </a:p>
        </p:txBody>
      </p:sp>
      <p:sp>
        <p:nvSpPr>
          <p:cNvPr id="5" name="Footer Placeholder 4"/>
          <p:cNvSpPr>
            <a:spLocks noGrp="1"/>
          </p:cNvSpPr>
          <p:nvPr>
            <p:ph type="ftr" sz="quarter" idx="11"/>
          </p:nvPr>
        </p:nvSpPr>
        <p:spPr/>
        <p:txBody>
          <a:bodyPr/>
          <a:lstStyle/>
          <a:p>
            <a:pPr>
              <a:defRPr/>
            </a:pPr>
            <a:r>
              <a:rPr lang="en-US"/>
              <a:t>VLSI SYSTEM DESIGN</a:t>
            </a:r>
          </a:p>
        </p:txBody>
      </p:sp>
      <p:sp>
        <p:nvSpPr>
          <p:cNvPr id="6" name="Slide Number Placeholder 5"/>
          <p:cNvSpPr>
            <a:spLocks noGrp="1"/>
          </p:cNvSpPr>
          <p:nvPr>
            <p:ph type="sldNum" sz="quarter" idx="12"/>
          </p:nvPr>
        </p:nvSpPr>
        <p:spPr>
          <a:xfrm>
            <a:off x="7924800" y="6416675"/>
            <a:ext cx="762000" cy="365125"/>
          </a:xfrm>
        </p:spPr>
        <p:txBody>
          <a:bodyPr/>
          <a:lstStyle/>
          <a:p>
            <a:pPr>
              <a:defRPr/>
            </a:pPr>
            <a:fld id="{0AA94B35-5E34-4C86-8287-A4DDAAC1241C}"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r>
              <a:rPr lang="en-US"/>
              <a:t>MODULE-I</a:t>
            </a:r>
          </a:p>
        </p:txBody>
      </p:sp>
      <p:sp>
        <p:nvSpPr>
          <p:cNvPr id="6" name="Footer Placeholder 5"/>
          <p:cNvSpPr>
            <a:spLocks noGrp="1"/>
          </p:cNvSpPr>
          <p:nvPr>
            <p:ph type="ftr" sz="quarter" idx="11"/>
          </p:nvPr>
        </p:nvSpPr>
        <p:spPr/>
        <p:txBody>
          <a:bodyPr/>
          <a:lstStyle/>
          <a:p>
            <a:pPr>
              <a:defRPr/>
            </a:pPr>
            <a:r>
              <a:rPr lang="en-US"/>
              <a:t>VLSI SYSTEM DESIGN</a:t>
            </a:r>
          </a:p>
        </p:txBody>
      </p:sp>
      <p:sp>
        <p:nvSpPr>
          <p:cNvPr id="7" name="Slide Number Placeholder 6"/>
          <p:cNvSpPr>
            <a:spLocks noGrp="1"/>
          </p:cNvSpPr>
          <p:nvPr>
            <p:ph type="sldNum" sz="quarter" idx="12"/>
          </p:nvPr>
        </p:nvSpPr>
        <p:spPr/>
        <p:txBody>
          <a:bodyPr/>
          <a:lstStyle/>
          <a:p>
            <a:pPr>
              <a:defRPr/>
            </a:pPr>
            <a:fld id="{817AA1FB-2438-42AF-98D1-153DA701EF15}" type="slidenum">
              <a:rPr lang="en-US" smtClean="0"/>
              <a:pPr>
                <a:defRPr/>
              </a:pPr>
              <a:t>‹#›</a:t>
            </a:fld>
            <a:endParaRPr lang="en-US"/>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r>
              <a:rPr lang="en-US"/>
              <a:t>MODULE-I</a:t>
            </a:r>
          </a:p>
        </p:txBody>
      </p:sp>
      <p:sp>
        <p:nvSpPr>
          <p:cNvPr id="8" name="Footer Placeholder 7"/>
          <p:cNvSpPr>
            <a:spLocks noGrp="1"/>
          </p:cNvSpPr>
          <p:nvPr>
            <p:ph type="ftr" sz="quarter" idx="11"/>
          </p:nvPr>
        </p:nvSpPr>
        <p:spPr/>
        <p:txBody>
          <a:bodyPr/>
          <a:lstStyle/>
          <a:p>
            <a:pPr>
              <a:defRPr/>
            </a:pPr>
            <a:r>
              <a:rPr lang="en-US"/>
              <a:t>VLSI SYSTEM DESIGN</a:t>
            </a:r>
          </a:p>
        </p:txBody>
      </p:sp>
      <p:sp>
        <p:nvSpPr>
          <p:cNvPr id="9" name="Slide Number Placeholder 8"/>
          <p:cNvSpPr>
            <a:spLocks noGrp="1"/>
          </p:cNvSpPr>
          <p:nvPr>
            <p:ph type="sldNum" sz="quarter" idx="12"/>
          </p:nvPr>
        </p:nvSpPr>
        <p:spPr/>
        <p:txBody>
          <a:bodyPr/>
          <a:lstStyle/>
          <a:p>
            <a:pPr>
              <a:defRPr/>
            </a:pPr>
            <a:fld id="{8D9304ED-56BF-46FD-B767-5D3F65D2D78C}" type="slidenum">
              <a:rPr lang="en-US" smtClean="0"/>
              <a:pPr>
                <a:defRPr/>
              </a:pPr>
              <a:t>‹#›</a:t>
            </a:fld>
            <a:endParaRPr lang="en-US"/>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r>
              <a:rPr lang="en-US"/>
              <a:t>MODULE-I</a:t>
            </a:r>
          </a:p>
        </p:txBody>
      </p:sp>
      <p:sp>
        <p:nvSpPr>
          <p:cNvPr id="4" name="Footer Placeholder 3"/>
          <p:cNvSpPr>
            <a:spLocks noGrp="1"/>
          </p:cNvSpPr>
          <p:nvPr>
            <p:ph type="ftr" sz="quarter" idx="11"/>
          </p:nvPr>
        </p:nvSpPr>
        <p:spPr/>
        <p:txBody>
          <a:bodyPr/>
          <a:lstStyle/>
          <a:p>
            <a:pPr>
              <a:defRPr/>
            </a:pPr>
            <a:r>
              <a:rPr lang="en-US"/>
              <a:t>VLSI SYSTEM DESIGN</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a:t>
            </a:fld>
            <a:endParaRPr lang="en-US"/>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MODULE-I</a:t>
            </a:r>
          </a:p>
        </p:txBody>
      </p:sp>
      <p:sp>
        <p:nvSpPr>
          <p:cNvPr id="3" name="Footer Placeholder 2"/>
          <p:cNvSpPr>
            <a:spLocks noGrp="1"/>
          </p:cNvSpPr>
          <p:nvPr>
            <p:ph type="ftr" sz="quarter" idx="11"/>
          </p:nvPr>
        </p:nvSpPr>
        <p:spPr/>
        <p:txBody>
          <a:bodyPr/>
          <a:lstStyle/>
          <a:p>
            <a:pPr>
              <a:defRPr/>
            </a:pPr>
            <a:r>
              <a:rPr lang="en-US"/>
              <a:t>VLSI SYSTEM DESIGN</a:t>
            </a:r>
          </a:p>
        </p:txBody>
      </p:sp>
      <p:sp>
        <p:nvSpPr>
          <p:cNvPr id="4" name="Slide Number Placeholder 3"/>
          <p:cNvSpPr>
            <a:spLocks noGrp="1"/>
          </p:cNvSpPr>
          <p:nvPr>
            <p:ph type="sldNum" sz="quarter" idx="12"/>
          </p:nvPr>
        </p:nvSpPr>
        <p:spPr/>
        <p:txBody>
          <a:bodyPr/>
          <a:lstStyle/>
          <a:p>
            <a:pPr>
              <a:defRPr/>
            </a:pPr>
            <a:fld id="{A67D46ED-2CB9-4230-B5DA-80110B887963}" type="slidenum">
              <a:rPr lang="en-US" smtClean="0"/>
              <a:pPr>
                <a:defRPr/>
              </a:pPr>
              <a:t>‹#›</a:t>
            </a:fld>
            <a:endParaRPr lang="en-US"/>
          </a:p>
        </p:txBody>
      </p:sp>
    </p:spTree>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r>
              <a:rPr lang="en-US"/>
              <a:t>MODULE-I</a:t>
            </a:r>
          </a:p>
        </p:txBody>
      </p:sp>
      <p:sp>
        <p:nvSpPr>
          <p:cNvPr id="6" name="Footer Placeholder 5"/>
          <p:cNvSpPr>
            <a:spLocks noGrp="1"/>
          </p:cNvSpPr>
          <p:nvPr>
            <p:ph type="ftr" sz="quarter" idx="11"/>
          </p:nvPr>
        </p:nvSpPr>
        <p:spPr/>
        <p:txBody>
          <a:bodyPr/>
          <a:lstStyle/>
          <a:p>
            <a:pPr>
              <a:defRPr/>
            </a:pPr>
            <a:r>
              <a:rPr lang="en-US"/>
              <a:t>VLSI SYSTEM DESIGN</a:t>
            </a:r>
          </a:p>
        </p:txBody>
      </p:sp>
      <p:sp>
        <p:nvSpPr>
          <p:cNvPr id="7" name="Slide Number Placeholder 6"/>
          <p:cNvSpPr>
            <a:spLocks noGrp="1"/>
          </p:cNvSpPr>
          <p:nvPr>
            <p:ph type="sldNum" sz="quarter" idx="12"/>
          </p:nvPr>
        </p:nvSpPr>
        <p:spPr/>
        <p:txBody>
          <a:bodyPr/>
          <a:lstStyle/>
          <a:p>
            <a:pPr>
              <a:defRPr/>
            </a:pPr>
            <a:fld id="{B1B37F58-D7C2-4DF8-80CC-C4EA90C94668}" type="slidenum">
              <a:rPr lang="en-US" smtClean="0"/>
              <a:pPr>
                <a:defRPr/>
              </a:pPr>
              <a:t>‹#›</a:t>
            </a:fld>
            <a:endParaRPr lang="en-US"/>
          </a:p>
        </p:txBody>
      </p:sp>
    </p:spTree>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r>
              <a:rPr lang="en-US"/>
              <a:t>MODULE-I</a:t>
            </a:r>
          </a:p>
        </p:txBody>
      </p:sp>
      <p:sp>
        <p:nvSpPr>
          <p:cNvPr id="6" name="Footer Placeholder 5"/>
          <p:cNvSpPr>
            <a:spLocks noGrp="1"/>
          </p:cNvSpPr>
          <p:nvPr>
            <p:ph type="ftr" sz="quarter" idx="11"/>
          </p:nvPr>
        </p:nvSpPr>
        <p:spPr/>
        <p:txBody>
          <a:bodyPr/>
          <a:lstStyle/>
          <a:p>
            <a:pPr>
              <a:defRPr/>
            </a:pPr>
            <a:r>
              <a:rPr lang="en-US"/>
              <a:t>VLSI SYSTEM DESIGN</a:t>
            </a:r>
          </a:p>
        </p:txBody>
      </p:sp>
      <p:sp>
        <p:nvSpPr>
          <p:cNvPr id="7" name="Slide Number Placeholder 6"/>
          <p:cNvSpPr>
            <a:spLocks noGrp="1"/>
          </p:cNvSpPr>
          <p:nvPr>
            <p:ph type="sldNum" sz="quarter" idx="12"/>
          </p:nvPr>
        </p:nvSpPr>
        <p:spPr/>
        <p:txBody>
          <a:bodyPr/>
          <a:lstStyle/>
          <a:p>
            <a:pPr>
              <a:defRPr/>
            </a:pPr>
            <a:fld id="{309B03B2-5ECF-43F6-8E19-5CC4EC712AA9}" type="slidenum">
              <a:rPr lang="en-US" smtClean="0"/>
              <a:pPr>
                <a:defRPr/>
              </a:pPr>
              <a:t>‹#›</a:t>
            </a:fld>
            <a:endParaRPr lang="en-US"/>
          </a:p>
        </p:txBody>
      </p:sp>
    </p:spTree>
  </p:cSld>
  <p:clrMapOvr>
    <a:masterClrMapping/>
  </p:clrMapOvr>
  <p:transition spd="slow">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r>
              <a:rPr lang="en-US"/>
              <a:t>MODULE-I</a:t>
            </a:r>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r>
              <a:rPr lang="en-US"/>
              <a:t>VLSI SYSTEM DESIGN</a:t>
            </a:r>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0603713F-B240-4307-875E-79C4F56E940E}"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slow">
    <p:cover dir="u"/>
  </p:transition>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5" name="Rectangle 1027"/>
          <p:cNvSpPr>
            <a:spLocks noGrp="1"/>
          </p:cNvSpPr>
          <p:nvPr>
            <p:ph idx="1"/>
          </p:nvPr>
        </p:nvSpPr>
        <p:spPr>
          <a:xfrm>
            <a:off x="976313" y="2497138"/>
            <a:ext cx="7292975" cy="2528887"/>
          </a:xfrm>
        </p:spPr>
        <p:txBody>
          <a:bodyPr/>
          <a:lstStyle/>
          <a:p>
            <a:pPr algn="ctr">
              <a:buFont typeface="Wingdings 2" pitchFamily="18" charset="2"/>
              <a:buNone/>
            </a:pPr>
            <a:r>
              <a:rPr lang="en-US" sz="4800" i="1">
                <a:solidFill>
                  <a:srgbClr val="CCFFFF"/>
                </a:solidFill>
                <a:effectLst>
                  <a:outerShdw blurRad="38100" dist="38100" dir="2700000" algn="tl">
                    <a:srgbClr val="000000"/>
                  </a:outerShdw>
                </a:effectLst>
                <a:latin typeface="Tahoma" pitchFamily="34" charset="0"/>
              </a:rPr>
              <a:t>Verilog HDL </a:t>
            </a:r>
          </a:p>
          <a:p>
            <a:pPr algn="ctr">
              <a:buFont typeface="Wingdings 2" pitchFamily="18" charset="2"/>
              <a:buNone/>
            </a:pPr>
            <a:r>
              <a:rPr lang="en-US" sz="4800" i="1">
                <a:solidFill>
                  <a:srgbClr val="CCFFFF"/>
                </a:solidFill>
                <a:effectLst>
                  <a:outerShdw blurRad="38100" dist="38100" dir="2700000" algn="tl">
                    <a:srgbClr val="000000"/>
                  </a:outerShdw>
                </a:effectLst>
                <a:latin typeface="Tahoma" pitchFamily="34" charset="0"/>
              </a:rPr>
              <a:t>coding style for Synthesis</a:t>
            </a:r>
          </a:p>
        </p:txBody>
      </p:sp>
      <p:sp>
        <p:nvSpPr>
          <p:cNvPr id="5" name="Slide Number Placeholder 5"/>
          <p:cNvSpPr>
            <a:spLocks noGrp="1"/>
          </p:cNvSpPr>
          <p:nvPr>
            <p:ph type="sldNum" sz="quarter" idx="12"/>
          </p:nvPr>
        </p:nvSpPr>
        <p:spPr/>
        <p:txBody>
          <a:bodyPr/>
          <a:lstStyle/>
          <a:p>
            <a:pPr>
              <a:defRPr/>
            </a:pPr>
            <a:fld id="{34E11380-8E34-4613-B928-735D2595991B}" type="slidenum">
              <a:rPr lang="en-US"/>
              <a:pPr>
                <a:defRPr/>
              </a:pPr>
              <a:t>1</a:t>
            </a:fld>
            <a:endParaRPr lang="en-US"/>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Priority encoded Multiplexer</a:t>
            </a:r>
            <a:r>
              <a:rPr lang="en-US" sz="3300" i="1">
                <a:solidFill>
                  <a:srgbClr val="CCFFFF"/>
                </a:solidFill>
                <a:effectLst>
                  <a:outerShdw blurRad="38100" dist="38100" dir="2700000" algn="tl">
                    <a:srgbClr val="000000"/>
                  </a:outerShdw>
                </a:effectLst>
                <a:latin typeface="Tahoma" pitchFamily="34" charset="0"/>
              </a:rPr>
              <a:t>  </a:t>
            </a:r>
            <a:r>
              <a:rPr lang="en-US" sz="2900" i="1">
                <a:solidFill>
                  <a:srgbClr val="CCFFFF"/>
                </a:solidFill>
                <a:effectLst>
                  <a:outerShdw blurRad="38100" dist="38100" dir="2700000" algn="tl">
                    <a:srgbClr val="000000"/>
                  </a:outerShdw>
                </a:effectLst>
                <a:latin typeface="Tahoma" pitchFamily="34" charset="0"/>
              </a:rPr>
              <a:t>using   if-else if statement</a:t>
            </a:r>
          </a:p>
        </p:txBody>
      </p:sp>
      <p:sp>
        <p:nvSpPr>
          <p:cNvPr id="897027" name="Rectangle 1027"/>
          <p:cNvSpPr>
            <a:spLocks noGrp="1" noChangeArrowheads="1"/>
          </p:cNvSpPr>
          <p:nvPr>
            <p:ph idx="1"/>
          </p:nvPr>
        </p:nvSpPr>
        <p:spPr>
          <a:xfrm>
            <a:off x="133350" y="1316038"/>
            <a:ext cx="8782050" cy="1236662"/>
          </a:xfrm>
        </p:spPr>
        <p:txBody>
          <a:bodyPr/>
          <a:lstStyle/>
          <a:p>
            <a:r>
              <a:rPr lang="en-US" sz="2400">
                <a:solidFill>
                  <a:srgbClr val="FFCC99"/>
                </a:solidFill>
                <a:effectLst>
                  <a:outerShdw blurRad="38100" dist="38100" dir="2700000" algn="tl">
                    <a:srgbClr val="000000"/>
                  </a:outerShdw>
                </a:effectLst>
                <a:latin typeface="Tahoma" pitchFamily="34" charset="0"/>
              </a:rPr>
              <a:t>Priority encoded </a:t>
            </a:r>
            <a:r>
              <a:rPr lang="en-US" sz="2400">
                <a:solidFill>
                  <a:srgbClr val="FFCC99"/>
                </a:solidFill>
                <a:effectLst>
                  <a:outerShdw blurRad="38100" dist="38100" dir="2700000" algn="tl">
                    <a:srgbClr val="000000"/>
                  </a:outerShdw>
                </a:effectLst>
                <a:latin typeface="Book Antiqua"/>
              </a:rPr>
              <a:t>“</a:t>
            </a:r>
            <a:r>
              <a:rPr lang="en-US" sz="2400">
                <a:solidFill>
                  <a:srgbClr val="FFCC99"/>
                </a:solidFill>
                <a:effectLst>
                  <a:outerShdw blurRad="38100" dist="38100" dir="2700000" algn="tl">
                    <a:srgbClr val="000000"/>
                  </a:outerShdw>
                </a:effectLst>
                <a:latin typeface="Tahoma" pitchFamily="34" charset="0"/>
              </a:rPr>
              <a:t>cascading</a:t>
            </a:r>
            <a:r>
              <a:rPr lang="en-US" sz="2400">
                <a:solidFill>
                  <a:srgbClr val="FFCC99"/>
                </a:solidFill>
                <a:effectLst>
                  <a:outerShdw blurRad="38100" dist="38100" dir="2700000" algn="tl">
                    <a:srgbClr val="000000"/>
                  </a:outerShdw>
                </a:effectLst>
                <a:latin typeface="Book Antiqua"/>
              </a:rPr>
              <a:t>”</a:t>
            </a:r>
            <a:r>
              <a:rPr lang="en-US" sz="2400">
                <a:solidFill>
                  <a:srgbClr val="FFCC99"/>
                </a:solidFill>
                <a:effectLst>
                  <a:outerShdw blurRad="38100" dist="38100" dir="2700000" algn="tl">
                    <a:srgbClr val="000000"/>
                  </a:outerShdw>
                </a:effectLst>
                <a:latin typeface="Tahoma" pitchFamily="34" charset="0"/>
              </a:rPr>
              <a:t> multiplexers</a:t>
            </a:r>
            <a:r>
              <a:rPr lang="en-US" sz="2400">
                <a:effectLst>
                  <a:outerShdw blurRad="38100" dist="38100" dir="2700000" algn="tl">
                    <a:srgbClr val="000000"/>
                  </a:outerShdw>
                </a:effectLst>
                <a:latin typeface="Tahoma" pitchFamily="34" charset="0"/>
              </a:rPr>
              <a:t>.</a:t>
            </a:r>
          </a:p>
          <a:p>
            <a:endParaRPr lang="en-US" sz="2400">
              <a:effectLst>
                <a:outerShdw blurRad="38100" dist="38100" dir="2700000" algn="tl">
                  <a:srgbClr val="000000"/>
                </a:outerShdw>
              </a:effectLst>
              <a:latin typeface="Tahoma" pitchFamily="34" charset="0"/>
            </a:endParaRPr>
          </a:p>
        </p:txBody>
      </p:sp>
      <p:sp>
        <p:nvSpPr>
          <p:cNvPr id="43" name="Slide Number Placeholder 5"/>
          <p:cNvSpPr>
            <a:spLocks noGrp="1"/>
          </p:cNvSpPr>
          <p:nvPr>
            <p:ph type="sldNum" sz="quarter" idx="12"/>
          </p:nvPr>
        </p:nvSpPr>
        <p:spPr/>
        <p:txBody>
          <a:bodyPr/>
          <a:lstStyle/>
          <a:p>
            <a:pPr>
              <a:defRPr/>
            </a:pPr>
            <a:fld id="{6D7E854D-BBBE-4104-A9A7-F528E9E42ECF}" type="slidenum">
              <a:rPr lang="en-US"/>
              <a:pPr>
                <a:defRPr/>
              </a:pPr>
              <a:t>10</a:t>
            </a:fld>
            <a:endParaRPr lang="en-US"/>
          </a:p>
        </p:txBody>
      </p:sp>
      <p:grpSp>
        <p:nvGrpSpPr>
          <p:cNvPr id="44" name="Group 43"/>
          <p:cNvGrpSpPr/>
          <p:nvPr/>
        </p:nvGrpSpPr>
        <p:grpSpPr>
          <a:xfrm>
            <a:off x="1868241" y="2320880"/>
            <a:ext cx="5962650" cy="3409950"/>
            <a:chOff x="3143250" y="2552700"/>
            <a:chExt cx="5962650" cy="3409950"/>
          </a:xfrm>
        </p:grpSpPr>
        <p:sp>
          <p:nvSpPr>
            <p:cNvPr id="897028" name="Line 1028"/>
            <p:cNvSpPr>
              <a:spLocks noChangeShapeType="1"/>
            </p:cNvSpPr>
            <p:nvPr/>
          </p:nvSpPr>
          <p:spPr bwMode="auto">
            <a:xfrm>
              <a:off x="4038600" y="27813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29" name="Line 1029"/>
            <p:cNvSpPr>
              <a:spLocks noChangeShapeType="1"/>
            </p:cNvSpPr>
            <p:nvPr/>
          </p:nvSpPr>
          <p:spPr bwMode="auto">
            <a:xfrm flipV="1">
              <a:off x="4878388" y="3505200"/>
              <a:ext cx="0" cy="365125"/>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30" name="AutoShape 1030"/>
            <p:cNvSpPr>
              <a:spLocks noChangeArrowheads="1"/>
            </p:cNvSpPr>
            <p:nvPr/>
          </p:nvSpPr>
          <p:spPr bwMode="auto">
            <a:xfrm rot="-5400000">
              <a:off x="4362450" y="2914650"/>
              <a:ext cx="1009650" cy="4191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chemeClr val="bg1"/>
              </a:solidFill>
              <a:miter lim="800000"/>
              <a:headEnd/>
              <a:tailEnd/>
            </a:ln>
            <a:effectLst/>
          </p:spPr>
          <p:txBody>
            <a:bodyPr anchor="ctr">
              <a:spAutoFit/>
            </a:bodyPr>
            <a:lstStyle/>
            <a:p>
              <a:endParaRPr lang="en-US"/>
            </a:p>
          </p:txBody>
        </p:sp>
        <p:sp>
          <p:nvSpPr>
            <p:cNvPr id="897031" name="Line 1031"/>
            <p:cNvSpPr>
              <a:spLocks noChangeShapeType="1"/>
            </p:cNvSpPr>
            <p:nvPr/>
          </p:nvSpPr>
          <p:spPr bwMode="auto">
            <a:xfrm>
              <a:off x="4038600" y="33528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32" name="Line 1032"/>
            <p:cNvSpPr>
              <a:spLocks noChangeShapeType="1"/>
            </p:cNvSpPr>
            <p:nvPr/>
          </p:nvSpPr>
          <p:spPr bwMode="auto">
            <a:xfrm>
              <a:off x="4057650" y="3886200"/>
              <a:ext cx="8382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33" name="AutoShape 1033"/>
            <p:cNvSpPr>
              <a:spLocks noChangeArrowheads="1"/>
            </p:cNvSpPr>
            <p:nvPr/>
          </p:nvSpPr>
          <p:spPr bwMode="auto">
            <a:xfrm rot="-5400000">
              <a:off x="5695950" y="3810000"/>
              <a:ext cx="1009650" cy="4191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chemeClr val="bg1"/>
              </a:solidFill>
              <a:miter lim="800000"/>
              <a:headEnd/>
              <a:tailEnd/>
            </a:ln>
            <a:effectLst/>
          </p:spPr>
          <p:txBody>
            <a:bodyPr anchor="ctr">
              <a:spAutoFit/>
            </a:bodyPr>
            <a:lstStyle/>
            <a:p>
              <a:endParaRPr lang="en-US"/>
            </a:p>
          </p:txBody>
        </p:sp>
        <p:sp>
          <p:nvSpPr>
            <p:cNvPr id="897034" name="Line 1034"/>
            <p:cNvSpPr>
              <a:spLocks noChangeShapeType="1"/>
            </p:cNvSpPr>
            <p:nvPr/>
          </p:nvSpPr>
          <p:spPr bwMode="auto">
            <a:xfrm>
              <a:off x="4076700" y="4305300"/>
              <a:ext cx="190500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35" name="Line 1035"/>
            <p:cNvSpPr>
              <a:spLocks noChangeShapeType="1"/>
            </p:cNvSpPr>
            <p:nvPr/>
          </p:nvSpPr>
          <p:spPr bwMode="auto">
            <a:xfrm>
              <a:off x="5524500" y="3752850"/>
              <a:ext cx="4572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36" name="Line 1036"/>
            <p:cNvSpPr>
              <a:spLocks noChangeShapeType="1"/>
            </p:cNvSpPr>
            <p:nvPr/>
          </p:nvSpPr>
          <p:spPr bwMode="auto">
            <a:xfrm flipV="1">
              <a:off x="5524500" y="3105150"/>
              <a:ext cx="0" cy="647700"/>
            </a:xfrm>
            <a:prstGeom prst="line">
              <a:avLst/>
            </a:prstGeom>
            <a:noFill/>
            <a:ln w="22225">
              <a:solidFill>
                <a:schemeClr val="bg1"/>
              </a:solidFill>
              <a:round/>
              <a:headEnd/>
              <a:tailEnd/>
            </a:ln>
            <a:effectLst/>
          </p:spPr>
          <p:txBody>
            <a:bodyPr wrap="none" anchor="ctr">
              <a:spAutoFit/>
            </a:bodyPr>
            <a:lstStyle/>
            <a:p>
              <a:endParaRPr lang="en-US"/>
            </a:p>
          </p:txBody>
        </p:sp>
        <p:sp>
          <p:nvSpPr>
            <p:cNvPr id="897037" name="Line 1037"/>
            <p:cNvSpPr>
              <a:spLocks noChangeShapeType="1"/>
            </p:cNvSpPr>
            <p:nvPr/>
          </p:nvSpPr>
          <p:spPr bwMode="auto">
            <a:xfrm>
              <a:off x="5067300" y="3124200"/>
              <a:ext cx="4572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41" name="Line 1041"/>
            <p:cNvSpPr>
              <a:spLocks noChangeShapeType="1"/>
            </p:cNvSpPr>
            <p:nvPr/>
          </p:nvSpPr>
          <p:spPr bwMode="auto">
            <a:xfrm flipV="1">
              <a:off x="6210300" y="4400550"/>
              <a:ext cx="0" cy="3429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42" name="AutoShape 1042"/>
            <p:cNvSpPr>
              <a:spLocks noChangeArrowheads="1"/>
            </p:cNvSpPr>
            <p:nvPr/>
          </p:nvSpPr>
          <p:spPr bwMode="auto">
            <a:xfrm rot="-5400000">
              <a:off x="7010400" y="4648200"/>
              <a:ext cx="1009650" cy="4191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chemeClr val="bg1"/>
              </a:solidFill>
              <a:miter lim="800000"/>
              <a:headEnd/>
              <a:tailEnd/>
            </a:ln>
            <a:effectLst/>
          </p:spPr>
          <p:txBody>
            <a:bodyPr anchor="ctr">
              <a:spAutoFit/>
            </a:bodyPr>
            <a:lstStyle/>
            <a:p>
              <a:endParaRPr lang="en-US"/>
            </a:p>
          </p:txBody>
        </p:sp>
        <p:sp>
          <p:nvSpPr>
            <p:cNvPr id="897043" name="Line 1043"/>
            <p:cNvSpPr>
              <a:spLocks noChangeShapeType="1"/>
            </p:cNvSpPr>
            <p:nvPr/>
          </p:nvSpPr>
          <p:spPr bwMode="auto">
            <a:xfrm>
              <a:off x="6858000" y="4629150"/>
              <a:ext cx="4572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44" name="Line 1044"/>
            <p:cNvSpPr>
              <a:spLocks noChangeShapeType="1"/>
            </p:cNvSpPr>
            <p:nvPr/>
          </p:nvSpPr>
          <p:spPr bwMode="auto">
            <a:xfrm flipV="1">
              <a:off x="6858000" y="3981450"/>
              <a:ext cx="0" cy="647700"/>
            </a:xfrm>
            <a:prstGeom prst="line">
              <a:avLst/>
            </a:prstGeom>
            <a:noFill/>
            <a:ln w="22225">
              <a:solidFill>
                <a:schemeClr val="bg1"/>
              </a:solidFill>
              <a:round/>
              <a:headEnd/>
              <a:tailEnd/>
            </a:ln>
            <a:effectLst/>
          </p:spPr>
          <p:txBody>
            <a:bodyPr wrap="none" anchor="ctr">
              <a:spAutoFit/>
            </a:bodyPr>
            <a:lstStyle/>
            <a:p>
              <a:endParaRPr lang="en-US"/>
            </a:p>
          </p:txBody>
        </p:sp>
        <p:sp>
          <p:nvSpPr>
            <p:cNvPr id="897045" name="Line 1045"/>
            <p:cNvSpPr>
              <a:spLocks noChangeShapeType="1"/>
            </p:cNvSpPr>
            <p:nvPr/>
          </p:nvSpPr>
          <p:spPr bwMode="auto">
            <a:xfrm>
              <a:off x="6400800" y="4000500"/>
              <a:ext cx="4572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46" name="Line 1046"/>
            <p:cNvSpPr>
              <a:spLocks noChangeShapeType="1"/>
            </p:cNvSpPr>
            <p:nvPr/>
          </p:nvSpPr>
          <p:spPr bwMode="auto">
            <a:xfrm>
              <a:off x="7734300" y="48387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47" name="Text Box 1047"/>
            <p:cNvSpPr txBox="1">
              <a:spLocks noChangeArrowheads="1"/>
            </p:cNvSpPr>
            <p:nvPr/>
          </p:nvSpPr>
          <p:spPr bwMode="auto">
            <a:xfrm>
              <a:off x="4552950" y="2686050"/>
              <a:ext cx="457200" cy="336550"/>
            </a:xfrm>
            <a:prstGeom prst="rect">
              <a:avLst/>
            </a:prstGeom>
            <a:noFill/>
            <a:ln w="22225">
              <a:noFill/>
              <a:miter lim="800000"/>
              <a:headEnd/>
              <a:tailEnd/>
            </a:ln>
            <a:effectLst/>
          </p:spPr>
          <p:txBody>
            <a:bodyPr>
              <a:spAutoFit/>
            </a:bodyPr>
            <a:lstStyle/>
            <a:p>
              <a:pPr>
                <a:spcBef>
                  <a:spcPct val="50000"/>
                </a:spcBef>
              </a:pPr>
              <a:r>
                <a:rPr lang="en-US" sz="1600" b="1">
                  <a:solidFill>
                    <a:srgbClr val="FFFF66"/>
                  </a:solidFill>
                  <a:effectLst>
                    <a:outerShdw blurRad="38100" dist="38100" dir="2700000" algn="tl">
                      <a:srgbClr val="000000"/>
                    </a:outerShdw>
                  </a:effectLst>
                  <a:latin typeface="Tahoma" pitchFamily="34" charset="0"/>
                </a:rPr>
                <a:t>0</a:t>
              </a:r>
              <a:endParaRPr lang="en-US" sz="1800" b="1">
                <a:solidFill>
                  <a:srgbClr val="FFFF66"/>
                </a:solidFill>
                <a:effectLst>
                  <a:outerShdw blurRad="38100" dist="38100" dir="2700000" algn="tl">
                    <a:srgbClr val="000000"/>
                  </a:outerShdw>
                </a:effectLst>
                <a:latin typeface="Tahoma" pitchFamily="34" charset="0"/>
              </a:endParaRPr>
            </a:p>
          </p:txBody>
        </p:sp>
        <p:sp>
          <p:nvSpPr>
            <p:cNvPr id="897048" name="Text Box 1048"/>
            <p:cNvSpPr txBox="1">
              <a:spLocks noChangeArrowheads="1"/>
            </p:cNvSpPr>
            <p:nvPr/>
          </p:nvSpPr>
          <p:spPr bwMode="auto">
            <a:xfrm>
              <a:off x="4572000" y="3181350"/>
              <a:ext cx="457200" cy="366713"/>
            </a:xfrm>
            <a:prstGeom prst="rect">
              <a:avLst/>
            </a:prstGeom>
            <a:noFill/>
            <a:ln w="22225">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1</a:t>
              </a:r>
            </a:p>
          </p:txBody>
        </p:sp>
        <p:sp>
          <p:nvSpPr>
            <p:cNvPr id="897049" name="Text Box 1049"/>
            <p:cNvSpPr txBox="1">
              <a:spLocks noChangeArrowheads="1"/>
            </p:cNvSpPr>
            <p:nvPr/>
          </p:nvSpPr>
          <p:spPr bwMode="auto">
            <a:xfrm>
              <a:off x="5886450" y="3600450"/>
              <a:ext cx="457200" cy="336550"/>
            </a:xfrm>
            <a:prstGeom prst="rect">
              <a:avLst/>
            </a:prstGeom>
            <a:noFill/>
            <a:ln w="22225">
              <a:noFill/>
              <a:miter lim="800000"/>
              <a:headEnd/>
              <a:tailEnd/>
            </a:ln>
            <a:effectLst/>
          </p:spPr>
          <p:txBody>
            <a:bodyPr>
              <a:spAutoFit/>
            </a:bodyPr>
            <a:lstStyle/>
            <a:p>
              <a:pPr>
                <a:spcBef>
                  <a:spcPct val="50000"/>
                </a:spcBef>
              </a:pPr>
              <a:r>
                <a:rPr lang="en-US" sz="1600" b="1">
                  <a:solidFill>
                    <a:srgbClr val="FFFF66"/>
                  </a:solidFill>
                  <a:effectLst>
                    <a:outerShdw blurRad="38100" dist="38100" dir="2700000" algn="tl">
                      <a:srgbClr val="000000"/>
                    </a:outerShdw>
                  </a:effectLst>
                  <a:latin typeface="Tahoma" pitchFamily="34" charset="0"/>
                </a:rPr>
                <a:t>0</a:t>
              </a:r>
              <a:endParaRPr lang="en-US" sz="1800" b="1">
                <a:solidFill>
                  <a:srgbClr val="FFFF66"/>
                </a:solidFill>
                <a:effectLst>
                  <a:outerShdw blurRad="38100" dist="38100" dir="2700000" algn="tl">
                    <a:srgbClr val="000000"/>
                  </a:outerShdw>
                </a:effectLst>
                <a:latin typeface="Tahoma" pitchFamily="34" charset="0"/>
              </a:endParaRPr>
            </a:p>
          </p:txBody>
        </p:sp>
        <p:sp>
          <p:nvSpPr>
            <p:cNvPr id="897050" name="Text Box 1050"/>
            <p:cNvSpPr txBox="1">
              <a:spLocks noChangeArrowheads="1"/>
            </p:cNvSpPr>
            <p:nvPr/>
          </p:nvSpPr>
          <p:spPr bwMode="auto">
            <a:xfrm>
              <a:off x="5905500" y="4095750"/>
              <a:ext cx="457200" cy="366713"/>
            </a:xfrm>
            <a:prstGeom prst="rect">
              <a:avLst/>
            </a:prstGeom>
            <a:noFill/>
            <a:ln w="22225">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1</a:t>
              </a:r>
            </a:p>
          </p:txBody>
        </p:sp>
        <p:sp>
          <p:nvSpPr>
            <p:cNvPr id="897051" name="Text Box 1051"/>
            <p:cNvSpPr txBox="1">
              <a:spLocks noChangeArrowheads="1"/>
            </p:cNvSpPr>
            <p:nvPr/>
          </p:nvSpPr>
          <p:spPr bwMode="auto">
            <a:xfrm>
              <a:off x="7181850" y="4438650"/>
              <a:ext cx="457200" cy="336550"/>
            </a:xfrm>
            <a:prstGeom prst="rect">
              <a:avLst/>
            </a:prstGeom>
            <a:noFill/>
            <a:ln w="22225">
              <a:noFill/>
              <a:miter lim="800000"/>
              <a:headEnd/>
              <a:tailEnd/>
            </a:ln>
            <a:effectLst/>
          </p:spPr>
          <p:txBody>
            <a:bodyPr>
              <a:spAutoFit/>
            </a:bodyPr>
            <a:lstStyle/>
            <a:p>
              <a:pPr>
                <a:spcBef>
                  <a:spcPct val="50000"/>
                </a:spcBef>
              </a:pPr>
              <a:r>
                <a:rPr lang="en-US" sz="1600" b="1">
                  <a:solidFill>
                    <a:srgbClr val="FFFF66"/>
                  </a:solidFill>
                  <a:effectLst>
                    <a:outerShdw blurRad="38100" dist="38100" dir="2700000" algn="tl">
                      <a:srgbClr val="000000"/>
                    </a:outerShdw>
                  </a:effectLst>
                  <a:latin typeface="Tahoma" pitchFamily="34" charset="0"/>
                </a:rPr>
                <a:t>0</a:t>
              </a:r>
              <a:endParaRPr lang="en-US" sz="1800" b="1">
                <a:solidFill>
                  <a:srgbClr val="FFFF66"/>
                </a:solidFill>
                <a:effectLst>
                  <a:outerShdw blurRad="38100" dist="38100" dir="2700000" algn="tl">
                    <a:srgbClr val="000000"/>
                  </a:outerShdw>
                </a:effectLst>
                <a:latin typeface="Tahoma" pitchFamily="34" charset="0"/>
              </a:endParaRPr>
            </a:p>
          </p:txBody>
        </p:sp>
        <p:sp>
          <p:nvSpPr>
            <p:cNvPr id="897052" name="Text Box 1052"/>
            <p:cNvSpPr txBox="1">
              <a:spLocks noChangeArrowheads="1"/>
            </p:cNvSpPr>
            <p:nvPr/>
          </p:nvSpPr>
          <p:spPr bwMode="auto">
            <a:xfrm>
              <a:off x="7200900" y="4933950"/>
              <a:ext cx="457200" cy="366713"/>
            </a:xfrm>
            <a:prstGeom prst="rect">
              <a:avLst/>
            </a:prstGeom>
            <a:noFill/>
            <a:ln w="22225">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1</a:t>
              </a:r>
            </a:p>
          </p:txBody>
        </p:sp>
        <p:sp>
          <p:nvSpPr>
            <p:cNvPr id="897054" name="Line 1054"/>
            <p:cNvSpPr>
              <a:spLocks noChangeShapeType="1"/>
            </p:cNvSpPr>
            <p:nvPr/>
          </p:nvSpPr>
          <p:spPr bwMode="auto">
            <a:xfrm>
              <a:off x="4133850" y="4724400"/>
              <a:ext cx="20955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55" name="Line 1055"/>
            <p:cNvSpPr>
              <a:spLocks noChangeShapeType="1"/>
            </p:cNvSpPr>
            <p:nvPr/>
          </p:nvSpPr>
          <p:spPr bwMode="auto">
            <a:xfrm>
              <a:off x="4171950" y="5753100"/>
              <a:ext cx="3390900" cy="0"/>
            </a:xfrm>
            <a:prstGeom prst="line">
              <a:avLst/>
            </a:prstGeom>
            <a:noFill/>
            <a:ln w="22225">
              <a:solidFill>
                <a:schemeClr val="bg1"/>
              </a:solidFill>
              <a:round/>
              <a:headEnd/>
              <a:tailEnd/>
            </a:ln>
            <a:effectLst/>
          </p:spPr>
          <p:txBody>
            <a:bodyPr wrap="none" anchor="ctr">
              <a:spAutoFit/>
            </a:bodyPr>
            <a:lstStyle/>
            <a:p>
              <a:endParaRPr lang="en-US"/>
            </a:p>
          </p:txBody>
        </p:sp>
        <p:sp>
          <p:nvSpPr>
            <p:cNvPr id="897056" name="Line 1056"/>
            <p:cNvSpPr>
              <a:spLocks noChangeShapeType="1"/>
            </p:cNvSpPr>
            <p:nvPr/>
          </p:nvSpPr>
          <p:spPr bwMode="auto">
            <a:xfrm flipV="1">
              <a:off x="7543800" y="5219700"/>
              <a:ext cx="0" cy="533400"/>
            </a:xfrm>
            <a:prstGeom prst="line">
              <a:avLst/>
            </a:prstGeom>
            <a:noFill/>
            <a:ln w="22225">
              <a:solidFill>
                <a:schemeClr val="bg1"/>
              </a:solidFill>
              <a:round/>
              <a:headEnd/>
              <a:tailEnd/>
            </a:ln>
            <a:effectLst/>
          </p:spPr>
          <p:txBody>
            <a:bodyPr wrap="none" anchor="ctr">
              <a:spAutoFit/>
            </a:bodyPr>
            <a:lstStyle/>
            <a:p>
              <a:endParaRPr lang="en-US"/>
            </a:p>
          </p:txBody>
        </p:sp>
        <p:sp>
          <p:nvSpPr>
            <p:cNvPr id="897057" name="Line 1057"/>
            <p:cNvSpPr>
              <a:spLocks noChangeShapeType="1"/>
            </p:cNvSpPr>
            <p:nvPr/>
          </p:nvSpPr>
          <p:spPr bwMode="auto">
            <a:xfrm>
              <a:off x="4133850" y="5143500"/>
              <a:ext cx="316230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7058" name="Text Box 1058"/>
            <p:cNvSpPr txBox="1">
              <a:spLocks noChangeArrowheads="1"/>
            </p:cNvSpPr>
            <p:nvPr/>
          </p:nvSpPr>
          <p:spPr bwMode="auto">
            <a:xfrm>
              <a:off x="8210550" y="4591050"/>
              <a:ext cx="8953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out</a:t>
              </a:r>
            </a:p>
          </p:txBody>
        </p:sp>
        <p:sp>
          <p:nvSpPr>
            <p:cNvPr id="897059" name="Text Box 1059"/>
            <p:cNvSpPr txBox="1">
              <a:spLocks noChangeArrowheads="1"/>
            </p:cNvSpPr>
            <p:nvPr/>
          </p:nvSpPr>
          <p:spPr bwMode="auto">
            <a:xfrm>
              <a:off x="3676650" y="4914900"/>
              <a:ext cx="4762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a</a:t>
              </a:r>
            </a:p>
          </p:txBody>
        </p:sp>
        <p:sp>
          <p:nvSpPr>
            <p:cNvPr id="897060" name="Text Box 1060"/>
            <p:cNvSpPr txBox="1">
              <a:spLocks noChangeArrowheads="1"/>
            </p:cNvSpPr>
            <p:nvPr/>
          </p:nvSpPr>
          <p:spPr bwMode="auto">
            <a:xfrm>
              <a:off x="3619500" y="2552700"/>
              <a:ext cx="4762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a:t>
              </a:r>
            </a:p>
          </p:txBody>
        </p:sp>
        <p:sp>
          <p:nvSpPr>
            <p:cNvPr id="897061" name="Text Box 1061"/>
            <p:cNvSpPr txBox="1">
              <a:spLocks noChangeArrowheads="1"/>
            </p:cNvSpPr>
            <p:nvPr/>
          </p:nvSpPr>
          <p:spPr bwMode="auto">
            <a:xfrm>
              <a:off x="3638550" y="3124200"/>
              <a:ext cx="4762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c</a:t>
              </a:r>
            </a:p>
          </p:txBody>
        </p:sp>
        <p:sp>
          <p:nvSpPr>
            <p:cNvPr id="897062" name="Text Box 1062"/>
            <p:cNvSpPr txBox="1">
              <a:spLocks noChangeArrowheads="1"/>
            </p:cNvSpPr>
            <p:nvPr/>
          </p:nvSpPr>
          <p:spPr bwMode="auto">
            <a:xfrm>
              <a:off x="3676650" y="4057650"/>
              <a:ext cx="4762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b</a:t>
              </a:r>
            </a:p>
          </p:txBody>
        </p:sp>
        <p:sp>
          <p:nvSpPr>
            <p:cNvPr id="897064" name="Text Box 1064"/>
            <p:cNvSpPr txBox="1">
              <a:spLocks noChangeArrowheads="1"/>
            </p:cNvSpPr>
            <p:nvPr/>
          </p:nvSpPr>
          <p:spPr bwMode="auto">
            <a:xfrm>
              <a:off x="3143250" y="3638550"/>
              <a:ext cx="104775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en[0]</a:t>
              </a:r>
            </a:p>
          </p:txBody>
        </p:sp>
        <p:sp>
          <p:nvSpPr>
            <p:cNvPr id="897065" name="Text Box 1065"/>
            <p:cNvSpPr txBox="1">
              <a:spLocks noChangeArrowheads="1"/>
            </p:cNvSpPr>
            <p:nvPr/>
          </p:nvSpPr>
          <p:spPr bwMode="auto">
            <a:xfrm>
              <a:off x="3238500" y="4476750"/>
              <a:ext cx="9906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en[1]</a:t>
              </a:r>
            </a:p>
          </p:txBody>
        </p:sp>
        <p:sp>
          <p:nvSpPr>
            <p:cNvPr id="897066" name="Text Box 1066"/>
            <p:cNvSpPr txBox="1">
              <a:spLocks noChangeArrowheads="1"/>
            </p:cNvSpPr>
            <p:nvPr/>
          </p:nvSpPr>
          <p:spPr bwMode="auto">
            <a:xfrm>
              <a:off x="3219450" y="5505450"/>
              <a:ext cx="10668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en[2]</a:t>
              </a:r>
            </a:p>
          </p:txBody>
        </p:sp>
      </p:grpSp>
    </p:spTree>
  </p:cSld>
  <p:clrMapOvr>
    <a:masterClrMapping/>
  </p:clrMapOvr>
  <p:transition spd="slow">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5184"/>
          </a:xfrm>
        </p:spPr>
        <p:txBody>
          <a:bodyPr/>
          <a:lstStyle/>
          <a:p>
            <a:r>
              <a:rPr lang="en-IN" dirty="0"/>
              <a:t>If -else</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11</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54" y="1386475"/>
            <a:ext cx="8613213" cy="419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039830"/>
      </p:ext>
    </p:extLst>
  </p:cSld>
  <p:clrMapOvr>
    <a:masterClrMapping/>
  </p:clrMapOvr>
  <p:transition spd="slow">
    <p:cover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12</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552868"/>
            <a:ext cx="703897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136110"/>
      </p:ext>
    </p:extLst>
  </p:cSld>
  <p:clrMapOvr>
    <a:masterClrMapping/>
  </p:clrMapOvr>
  <p:transition spd="slow">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Avoid Combinational Feedback</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86" y="1621887"/>
            <a:ext cx="8737069" cy="4511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808062"/>
      </p:ext>
    </p:extLst>
  </p:cSld>
  <p:clrMapOvr>
    <a:masterClrMapping/>
  </p:clrMapOvr>
  <p:transition spd="slow">
    <p:cover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Synthesis of Case statements</a:t>
            </a:r>
            <a:endParaRPr lang="en-US" sz="3700" i="1">
              <a:solidFill>
                <a:srgbClr val="CCFFFF"/>
              </a:solidFill>
              <a:effectLst>
                <a:outerShdw blurRad="38100" dist="38100" dir="2700000" algn="tl">
                  <a:srgbClr val="000000"/>
                </a:outerShdw>
              </a:effectLst>
            </a:endParaRPr>
          </a:p>
        </p:txBody>
      </p:sp>
      <p:sp>
        <p:nvSpPr>
          <p:cNvPr id="892931" name="Rectangle 3"/>
          <p:cNvSpPr>
            <a:spLocks noGrp="1" noChangeArrowheads="1"/>
          </p:cNvSpPr>
          <p:nvPr>
            <p:ph idx="1"/>
          </p:nvPr>
        </p:nvSpPr>
        <p:spPr>
          <a:xfrm>
            <a:off x="0" y="1316038"/>
            <a:ext cx="9144000" cy="4913312"/>
          </a:xfrm>
        </p:spPr>
        <p:txBody>
          <a:bodyPr/>
          <a:lstStyle/>
          <a:p>
            <a:r>
              <a:rPr lang="en-US" sz="2400" dirty="0">
                <a:effectLst>
                  <a:outerShdw blurRad="38100" dist="38100" dir="2700000" algn="tl">
                    <a:srgbClr val="000000"/>
                  </a:outerShdw>
                </a:effectLst>
                <a:latin typeface="Tahoma" pitchFamily="34" charset="0"/>
              </a:rPr>
              <a:t>Case statements can synthesize to combinational or sequential logic.</a:t>
            </a:r>
          </a:p>
          <a:p>
            <a:pPr>
              <a:lnSpc>
                <a:spcPct val="70000"/>
              </a:lnSpc>
            </a:pPr>
            <a:endParaRPr lang="en-US" sz="2400" dirty="0">
              <a:effectLst>
                <a:outerShdw blurRad="38100" dist="38100" dir="2700000" algn="tl">
                  <a:srgbClr val="000000"/>
                </a:outerShdw>
              </a:effectLst>
              <a:latin typeface="Tahoma" pitchFamily="34" charset="0"/>
            </a:endParaRPr>
          </a:p>
          <a:p>
            <a:r>
              <a:rPr lang="en-US" sz="2400" dirty="0">
                <a:effectLst>
                  <a:outerShdw blurRad="38100" dist="38100" dir="2700000" algn="tl">
                    <a:srgbClr val="000000"/>
                  </a:outerShdw>
                </a:effectLst>
                <a:latin typeface="Tahoma" pitchFamily="34" charset="0"/>
              </a:rPr>
              <a:t>This depends upon whether the case alternatives are </a:t>
            </a:r>
            <a:r>
              <a:rPr lang="en-US" sz="2400" dirty="0">
                <a:solidFill>
                  <a:srgbClr val="FFCC99"/>
                </a:solidFill>
                <a:effectLst>
                  <a:outerShdw blurRad="38100" dist="38100" dir="2700000" algn="tl">
                    <a:srgbClr val="000000"/>
                  </a:outerShdw>
                </a:effectLst>
                <a:latin typeface="Tahoma" pitchFamily="34" charset="0"/>
              </a:rPr>
              <a:t>completely</a:t>
            </a:r>
            <a:r>
              <a:rPr lang="en-US" sz="2400" dirty="0">
                <a:effectLst>
                  <a:outerShdw blurRad="38100" dist="38100" dir="2700000" algn="tl">
                    <a:srgbClr val="000000"/>
                  </a:outerShdw>
                </a:effectLst>
                <a:latin typeface="Tahoma" pitchFamily="34" charset="0"/>
              </a:rPr>
              <a:t> specified or not.</a:t>
            </a:r>
          </a:p>
          <a:p>
            <a:pPr>
              <a:lnSpc>
                <a:spcPct val="70000"/>
              </a:lnSpc>
            </a:pPr>
            <a:endParaRPr lang="en-US" sz="2400" dirty="0">
              <a:effectLst>
                <a:outerShdw blurRad="38100" dist="38100" dir="2700000" algn="tl">
                  <a:srgbClr val="000000"/>
                </a:outerShdw>
              </a:effectLst>
              <a:latin typeface="Tahoma" pitchFamily="34" charset="0"/>
            </a:endParaRPr>
          </a:p>
          <a:p>
            <a:r>
              <a:rPr lang="en-US" sz="2400" dirty="0">
                <a:effectLst>
                  <a:outerShdw blurRad="38100" dist="38100" dir="2700000" algn="tl">
                    <a:srgbClr val="000000"/>
                  </a:outerShdw>
                </a:effectLst>
                <a:latin typeface="Tahoma" pitchFamily="34" charset="0"/>
              </a:rPr>
              <a:t>A completely specified case construct can infer </a:t>
            </a:r>
            <a:r>
              <a:rPr lang="en-US" sz="2400" dirty="0">
                <a:solidFill>
                  <a:srgbClr val="FFCC99"/>
                </a:solidFill>
                <a:effectLst>
                  <a:outerShdw blurRad="38100" dist="38100" dir="2700000" algn="tl">
                    <a:srgbClr val="000000"/>
                  </a:outerShdw>
                </a:effectLst>
                <a:latin typeface="Tahoma" pitchFamily="34" charset="0"/>
              </a:rPr>
              <a:t>purely combinational</a:t>
            </a:r>
            <a:r>
              <a:rPr lang="en-US" sz="2400" dirty="0">
                <a:effectLst>
                  <a:outerShdw blurRad="38100" dist="38100" dir="2700000" algn="tl">
                    <a:srgbClr val="000000"/>
                  </a:outerShdw>
                </a:effectLst>
                <a:latin typeface="Tahoma" pitchFamily="34" charset="0"/>
              </a:rPr>
              <a:t> multiplexers with its select lines activated on a </a:t>
            </a:r>
            <a:r>
              <a:rPr lang="en-US" sz="2400" dirty="0">
                <a:solidFill>
                  <a:srgbClr val="FFCC99"/>
                </a:solidFill>
                <a:effectLst>
                  <a:outerShdw blurRad="38100" dist="38100" dir="2700000" algn="tl">
                    <a:srgbClr val="000000"/>
                  </a:outerShdw>
                </a:effectLst>
                <a:latin typeface="Tahoma" pitchFamily="34" charset="0"/>
              </a:rPr>
              <a:t>priority</a:t>
            </a:r>
            <a:r>
              <a:rPr lang="en-US" sz="2400" dirty="0">
                <a:effectLst>
                  <a:outerShdw blurRad="38100" dist="38100" dir="2700000" algn="tl">
                    <a:srgbClr val="000000"/>
                  </a:outerShdw>
                </a:effectLst>
                <a:latin typeface="Tahoma" pitchFamily="34" charset="0"/>
              </a:rPr>
              <a:t> basis.</a:t>
            </a:r>
          </a:p>
          <a:p>
            <a:pPr>
              <a:lnSpc>
                <a:spcPct val="70000"/>
              </a:lnSpc>
            </a:pPr>
            <a:endParaRPr lang="en-US" sz="2400" dirty="0">
              <a:effectLst>
                <a:outerShdw blurRad="38100" dist="38100" dir="2700000" algn="tl">
                  <a:srgbClr val="000000"/>
                </a:outerShdw>
              </a:effectLst>
              <a:latin typeface="Tahoma" pitchFamily="34" charset="0"/>
            </a:endParaRPr>
          </a:p>
          <a:p>
            <a:r>
              <a:rPr lang="en-US" sz="2400" dirty="0">
                <a:effectLst>
                  <a:outerShdw blurRad="38100" dist="38100" dir="2700000" algn="tl">
                    <a:srgbClr val="000000"/>
                  </a:outerShdw>
                </a:effectLst>
                <a:latin typeface="Tahoma" pitchFamily="34" charset="0"/>
              </a:rPr>
              <a:t>Incomplete case specification infer latches.</a:t>
            </a:r>
          </a:p>
        </p:txBody>
      </p:sp>
      <p:sp>
        <p:nvSpPr>
          <p:cNvPr id="6" name="Slide Number Placeholder 5"/>
          <p:cNvSpPr>
            <a:spLocks noGrp="1"/>
          </p:cNvSpPr>
          <p:nvPr>
            <p:ph type="sldNum" sz="quarter" idx="12"/>
          </p:nvPr>
        </p:nvSpPr>
        <p:spPr/>
        <p:txBody>
          <a:bodyPr/>
          <a:lstStyle/>
          <a:p>
            <a:pPr>
              <a:defRPr/>
            </a:pPr>
            <a:fld id="{326C6B58-7F30-4D51-8827-BE1E0EC94050}" type="slidenum">
              <a:rPr lang="en-US"/>
              <a:pPr>
                <a:defRPr/>
              </a:pPr>
              <a:t>14</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2931">
                                            <p:txEl>
                                              <p:pRg st="0" end="0"/>
                                            </p:txEl>
                                          </p:spTgt>
                                        </p:tgtEl>
                                        <p:attrNameLst>
                                          <p:attrName>style.visibility</p:attrName>
                                        </p:attrNameLst>
                                      </p:cBhvr>
                                      <p:to>
                                        <p:strVal val="visible"/>
                                      </p:to>
                                    </p:set>
                                    <p:animEffect transition="in" filter="blinds(horizontal)">
                                      <p:cBhvr>
                                        <p:cTn id="7" dur="500"/>
                                        <p:tgtEl>
                                          <p:spTgt spid="892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2931">
                                            <p:txEl>
                                              <p:pRg st="2" end="2"/>
                                            </p:txEl>
                                          </p:spTgt>
                                        </p:tgtEl>
                                        <p:attrNameLst>
                                          <p:attrName>style.visibility</p:attrName>
                                        </p:attrNameLst>
                                      </p:cBhvr>
                                      <p:to>
                                        <p:strVal val="visible"/>
                                      </p:to>
                                    </p:set>
                                    <p:animEffect transition="in" filter="blinds(horizontal)">
                                      <p:cBhvr>
                                        <p:cTn id="12" dur="500"/>
                                        <p:tgtEl>
                                          <p:spTgt spid="8929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2931">
                                            <p:txEl>
                                              <p:pRg st="4" end="4"/>
                                            </p:txEl>
                                          </p:spTgt>
                                        </p:tgtEl>
                                        <p:attrNameLst>
                                          <p:attrName>style.visibility</p:attrName>
                                        </p:attrNameLst>
                                      </p:cBhvr>
                                      <p:to>
                                        <p:strVal val="visible"/>
                                      </p:to>
                                    </p:set>
                                    <p:animEffect transition="in" filter="blinds(horizontal)">
                                      <p:cBhvr>
                                        <p:cTn id="17" dur="500"/>
                                        <p:tgtEl>
                                          <p:spTgt spid="8929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2931">
                                            <p:txEl>
                                              <p:pRg st="6" end="6"/>
                                            </p:txEl>
                                          </p:spTgt>
                                        </p:tgtEl>
                                        <p:attrNameLst>
                                          <p:attrName>style.visibility</p:attrName>
                                        </p:attrNameLst>
                                      </p:cBhvr>
                                      <p:to>
                                        <p:strVal val="visible"/>
                                      </p:to>
                                    </p:set>
                                    <p:animEffect transition="in" filter="blinds(horizontal)">
                                      <p:cBhvr>
                                        <p:cTn id="22" dur="500"/>
                                        <p:tgtEl>
                                          <p:spTgt spid="8929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i="1">
                <a:solidFill>
                  <a:srgbClr val="CCFFFF"/>
                </a:solidFill>
                <a:effectLst>
                  <a:outerShdw blurRad="38100" dist="38100" dir="2700000" algn="tl">
                    <a:srgbClr val="000000"/>
                  </a:outerShdw>
                </a:effectLst>
                <a:latin typeface="Tahoma" pitchFamily="34" charset="0"/>
              </a:rPr>
              <a:t>Inferring a Multiplexer</a:t>
            </a:r>
            <a:r>
              <a:rPr lang="en-US" sz="3700" i="1">
                <a:solidFill>
                  <a:srgbClr val="CCFFFF"/>
                </a:solidFill>
                <a:effectLst>
                  <a:outerShdw blurRad="38100" dist="38100" dir="2700000" algn="tl">
                    <a:srgbClr val="000000"/>
                  </a:outerShdw>
                </a:effectLst>
                <a:latin typeface="Tahoma" pitchFamily="34" charset="0"/>
              </a:rPr>
              <a:t>  </a:t>
            </a:r>
            <a:r>
              <a:rPr lang="en-US" sz="3300" i="1">
                <a:solidFill>
                  <a:srgbClr val="CCFFFF"/>
                </a:solidFill>
                <a:effectLst>
                  <a:outerShdw blurRad="38100" dist="38100" dir="2700000" algn="tl">
                    <a:srgbClr val="000000"/>
                  </a:outerShdw>
                </a:effectLst>
                <a:latin typeface="Tahoma" pitchFamily="34" charset="0"/>
              </a:rPr>
              <a:t>using   </a:t>
            </a:r>
            <a:br>
              <a:rPr lang="en-US" sz="3300" i="1">
                <a:solidFill>
                  <a:srgbClr val="CCFFFF"/>
                </a:solidFill>
                <a:effectLst>
                  <a:outerShdw blurRad="38100" dist="38100" dir="2700000" algn="tl">
                    <a:srgbClr val="000000"/>
                  </a:outerShdw>
                </a:effectLst>
                <a:latin typeface="Tahoma" pitchFamily="34" charset="0"/>
              </a:rPr>
            </a:br>
            <a:r>
              <a:rPr lang="en-US" sz="3300" i="1">
                <a:solidFill>
                  <a:srgbClr val="CCFFFF"/>
                </a:solidFill>
                <a:effectLst>
                  <a:outerShdw blurRad="38100" dist="38100" dir="2700000" algn="tl">
                    <a:srgbClr val="000000"/>
                  </a:outerShdw>
                </a:effectLst>
                <a:latin typeface="Tahoma" pitchFamily="34" charset="0"/>
              </a:rPr>
              <a:t>Case statement</a:t>
            </a:r>
          </a:p>
        </p:txBody>
      </p:sp>
      <p:sp>
        <p:nvSpPr>
          <p:cNvPr id="909315" name="Rectangle 3"/>
          <p:cNvSpPr>
            <a:spLocks noGrp="1" noChangeArrowheads="1"/>
          </p:cNvSpPr>
          <p:nvPr>
            <p:ph idx="1"/>
          </p:nvPr>
        </p:nvSpPr>
        <p:spPr>
          <a:xfrm>
            <a:off x="0" y="1239838"/>
            <a:ext cx="9144000" cy="989012"/>
          </a:xfrm>
        </p:spPr>
        <p:txBody>
          <a:bodyPr/>
          <a:lstStyle/>
          <a:p>
            <a:r>
              <a:rPr lang="en-US" sz="2000">
                <a:effectLst>
                  <a:outerShdw blurRad="38100" dist="38100" dir="2700000" algn="tl">
                    <a:srgbClr val="000000"/>
                  </a:outerShdw>
                </a:effectLst>
                <a:latin typeface="Tahoma" pitchFamily="34" charset="0"/>
              </a:rPr>
              <a:t>Case statements infer faster and </a:t>
            </a:r>
            <a:r>
              <a:rPr lang="en-US" sz="2000">
                <a:effectLst>
                  <a:outerShdw blurRad="38100" dist="38100" dir="2700000" algn="tl">
                    <a:srgbClr val="000000"/>
                  </a:outerShdw>
                </a:effectLst>
                <a:latin typeface="Book Antiqua"/>
              </a:rPr>
              <a:t>“</a:t>
            </a:r>
            <a:r>
              <a:rPr lang="en-US" sz="2000">
                <a:effectLst>
                  <a:outerShdw blurRad="38100" dist="38100" dir="2700000" algn="tl">
                    <a:srgbClr val="000000"/>
                  </a:outerShdw>
                </a:effectLst>
                <a:latin typeface="Tahoma" pitchFamily="34" charset="0"/>
              </a:rPr>
              <a:t>large</a:t>
            </a:r>
            <a:r>
              <a:rPr lang="en-US" sz="2000">
                <a:effectLst>
                  <a:outerShdw blurRad="38100" dist="38100" dir="2700000" algn="tl">
                    <a:srgbClr val="000000"/>
                  </a:outerShdw>
                </a:effectLst>
                <a:latin typeface="Book Antiqua"/>
              </a:rPr>
              <a:t>”</a:t>
            </a:r>
            <a:r>
              <a:rPr lang="en-US" sz="2000">
                <a:effectLst>
                  <a:outerShdw blurRad="38100" dist="38100" dir="2700000" algn="tl">
                    <a:srgbClr val="000000"/>
                  </a:outerShdw>
                </a:effectLst>
                <a:latin typeface="Tahoma" pitchFamily="34" charset="0"/>
              </a:rPr>
              <a:t> (occupy more silicon area) multiplexers.</a:t>
            </a:r>
          </a:p>
          <a:p>
            <a:endParaRPr lang="en-US" sz="2000">
              <a:effectLst>
                <a:outerShdw blurRad="38100" dist="38100" dir="2700000" algn="tl">
                  <a:srgbClr val="000000"/>
                </a:outerShdw>
              </a:effectLst>
              <a:latin typeface="Tahoma" pitchFamily="34" charset="0"/>
            </a:endParaRPr>
          </a:p>
        </p:txBody>
      </p:sp>
      <p:sp>
        <p:nvSpPr>
          <p:cNvPr id="23" name="Slide Number Placeholder 5"/>
          <p:cNvSpPr>
            <a:spLocks noGrp="1"/>
          </p:cNvSpPr>
          <p:nvPr>
            <p:ph type="sldNum" sz="quarter" idx="12"/>
          </p:nvPr>
        </p:nvSpPr>
        <p:spPr/>
        <p:txBody>
          <a:bodyPr/>
          <a:lstStyle/>
          <a:p>
            <a:pPr>
              <a:defRPr/>
            </a:pPr>
            <a:fld id="{7D7528E1-3DC5-4E13-AB15-AF9795A7D800}" type="slidenum">
              <a:rPr lang="en-US"/>
              <a:pPr>
                <a:defRPr/>
              </a:pPr>
              <a:t>15</a:t>
            </a:fld>
            <a:endParaRPr lang="en-US"/>
          </a:p>
        </p:txBody>
      </p:sp>
      <p:sp>
        <p:nvSpPr>
          <p:cNvPr id="909316" name="Line 4"/>
          <p:cNvSpPr>
            <a:spLocks noChangeShapeType="1"/>
          </p:cNvSpPr>
          <p:nvPr/>
        </p:nvSpPr>
        <p:spPr bwMode="auto">
          <a:xfrm>
            <a:off x="6362700" y="34671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17" name="Line 5"/>
          <p:cNvSpPr>
            <a:spLocks noChangeShapeType="1"/>
          </p:cNvSpPr>
          <p:nvPr/>
        </p:nvSpPr>
        <p:spPr bwMode="auto">
          <a:xfrm flipV="1">
            <a:off x="7334250" y="474345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18" name="Line 6"/>
          <p:cNvSpPr>
            <a:spLocks noChangeShapeType="1"/>
          </p:cNvSpPr>
          <p:nvPr/>
        </p:nvSpPr>
        <p:spPr bwMode="auto">
          <a:xfrm>
            <a:off x="7696200" y="405765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19" name="Text Box 7"/>
          <p:cNvSpPr txBox="1">
            <a:spLocks noChangeArrowheads="1"/>
          </p:cNvSpPr>
          <p:nvPr/>
        </p:nvSpPr>
        <p:spPr bwMode="auto">
          <a:xfrm>
            <a:off x="6896100" y="52768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909320" name="Text Box 8"/>
          <p:cNvSpPr txBox="1">
            <a:spLocks noChangeArrowheads="1"/>
          </p:cNvSpPr>
          <p:nvPr/>
        </p:nvSpPr>
        <p:spPr bwMode="auto">
          <a:xfrm>
            <a:off x="5772150" y="32385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a</a:t>
            </a:r>
            <a:endParaRPr lang="en-US" sz="1600" b="1">
              <a:solidFill>
                <a:srgbClr val="FFFF66"/>
              </a:solidFill>
              <a:effectLst>
                <a:outerShdw blurRad="38100" dist="38100" dir="2700000" algn="tl">
                  <a:srgbClr val="000000"/>
                </a:outerShdw>
              </a:effectLst>
              <a:latin typeface="Arial" charset="0"/>
            </a:endParaRPr>
          </a:p>
        </p:txBody>
      </p:sp>
      <p:sp>
        <p:nvSpPr>
          <p:cNvPr id="909321" name="Text Box 9"/>
          <p:cNvSpPr txBox="1">
            <a:spLocks noChangeArrowheads="1"/>
          </p:cNvSpPr>
          <p:nvPr/>
        </p:nvSpPr>
        <p:spPr bwMode="auto">
          <a:xfrm>
            <a:off x="7658100" y="417195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909322" name="AutoShape 10"/>
          <p:cNvSpPr>
            <a:spLocks noChangeArrowheads="1"/>
          </p:cNvSpPr>
          <p:nvPr/>
        </p:nvSpPr>
        <p:spPr bwMode="auto">
          <a:xfrm rot="-5400000">
            <a:off x="6457950" y="3733800"/>
            <a:ext cx="1752600" cy="7048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chemeClr val="bg1"/>
            </a:solidFill>
            <a:miter lim="800000"/>
            <a:headEnd/>
            <a:tailEnd/>
          </a:ln>
          <a:effectLst/>
        </p:spPr>
        <p:txBody>
          <a:bodyPr anchor="ctr">
            <a:spAutoFit/>
          </a:bodyPr>
          <a:lstStyle/>
          <a:p>
            <a:endParaRPr lang="en-US"/>
          </a:p>
        </p:txBody>
      </p:sp>
      <p:sp>
        <p:nvSpPr>
          <p:cNvPr id="909323" name="Line 11"/>
          <p:cNvSpPr>
            <a:spLocks noChangeShapeType="1"/>
          </p:cNvSpPr>
          <p:nvPr/>
        </p:nvSpPr>
        <p:spPr bwMode="auto">
          <a:xfrm>
            <a:off x="6362700" y="43434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24" name="Text Box 12"/>
          <p:cNvSpPr txBox="1">
            <a:spLocks noChangeArrowheads="1"/>
          </p:cNvSpPr>
          <p:nvPr/>
        </p:nvSpPr>
        <p:spPr bwMode="auto">
          <a:xfrm>
            <a:off x="5772150" y="41338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c</a:t>
            </a:r>
            <a:endParaRPr lang="en-US" sz="1600" b="1">
              <a:solidFill>
                <a:srgbClr val="FFFF66"/>
              </a:solidFill>
              <a:effectLst>
                <a:outerShdw blurRad="38100" dist="38100" dir="2700000" algn="tl">
                  <a:srgbClr val="000000"/>
                </a:outerShdw>
              </a:effectLst>
              <a:latin typeface="Arial" charset="0"/>
            </a:endParaRPr>
          </a:p>
        </p:txBody>
      </p:sp>
      <p:sp>
        <p:nvSpPr>
          <p:cNvPr id="909325" name="Text Box 13"/>
          <p:cNvSpPr txBox="1">
            <a:spLocks noChangeArrowheads="1"/>
          </p:cNvSpPr>
          <p:nvPr/>
        </p:nvSpPr>
        <p:spPr bwMode="auto">
          <a:xfrm>
            <a:off x="6896100" y="3562350"/>
            <a:ext cx="666750" cy="1114425"/>
          </a:xfrm>
          <a:prstGeom prst="rect">
            <a:avLst/>
          </a:prstGeom>
          <a:noFill/>
          <a:ln w="22225">
            <a:noFill/>
            <a:miter lim="800000"/>
            <a:headEnd/>
            <a:tailEnd/>
          </a:ln>
          <a:effectLst/>
        </p:spPr>
        <p:txBody>
          <a:bodyPr>
            <a:spAutoFit/>
          </a:bodyPr>
          <a:lstStyle/>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M</a:t>
            </a:r>
          </a:p>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U</a:t>
            </a:r>
          </a:p>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X</a:t>
            </a:r>
            <a:endParaRPr lang="en-US" sz="1800" b="1">
              <a:solidFill>
                <a:srgbClr val="FFCC99"/>
              </a:solidFill>
              <a:effectLst>
                <a:outerShdw blurRad="38100" dist="38100" dir="2700000" algn="tl">
                  <a:srgbClr val="000000"/>
                </a:outerShdw>
              </a:effectLst>
              <a:latin typeface="Tahoma" pitchFamily="34" charset="0"/>
            </a:endParaRPr>
          </a:p>
        </p:txBody>
      </p:sp>
      <p:sp>
        <p:nvSpPr>
          <p:cNvPr id="909326" name="Line 14"/>
          <p:cNvSpPr>
            <a:spLocks noChangeShapeType="1"/>
          </p:cNvSpPr>
          <p:nvPr/>
        </p:nvSpPr>
        <p:spPr bwMode="auto">
          <a:xfrm>
            <a:off x="6381750" y="38862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27" name="Text Box 15"/>
          <p:cNvSpPr txBox="1">
            <a:spLocks noChangeArrowheads="1"/>
          </p:cNvSpPr>
          <p:nvPr/>
        </p:nvSpPr>
        <p:spPr bwMode="auto">
          <a:xfrm>
            <a:off x="5791200" y="36576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b</a:t>
            </a:r>
            <a:endParaRPr lang="en-US" sz="1600" b="1">
              <a:solidFill>
                <a:srgbClr val="FFFF66"/>
              </a:solidFill>
              <a:effectLst>
                <a:outerShdw blurRad="38100" dist="38100" dir="2700000" algn="tl">
                  <a:srgbClr val="000000"/>
                </a:outerShdw>
              </a:effectLst>
              <a:latin typeface="Arial" charset="0"/>
            </a:endParaRPr>
          </a:p>
        </p:txBody>
      </p:sp>
      <p:sp>
        <p:nvSpPr>
          <p:cNvPr id="909328" name="Line 16"/>
          <p:cNvSpPr>
            <a:spLocks noChangeShapeType="1"/>
          </p:cNvSpPr>
          <p:nvPr/>
        </p:nvSpPr>
        <p:spPr bwMode="auto">
          <a:xfrm>
            <a:off x="6362700" y="47625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909329" name="Text Box 17"/>
          <p:cNvSpPr txBox="1">
            <a:spLocks noChangeArrowheads="1"/>
          </p:cNvSpPr>
          <p:nvPr/>
        </p:nvSpPr>
        <p:spPr bwMode="auto">
          <a:xfrm>
            <a:off x="5772150" y="45339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a:t>
            </a:r>
            <a:endParaRPr lang="en-US" sz="1600" b="1">
              <a:solidFill>
                <a:srgbClr val="FFFF66"/>
              </a:solidFill>
              <a:effectLst>
                <a:outerShdw blurRad="38100" dist="38100" dir="2700000" algn="tl">
                  <a:srgbClr val="000000"/>
                </a:outerShdw>
              </a:effectLst>
              <a:latin typeface="Arial" charset="0"/>
            </a:endParaRPr>
          </a:p>
        </p:txBody>
      </p:sp>
      <p:sp>
        <p:nvSpPr>
          <p:cNvPr id="909330" name="Line 18"/>
          <p:cNvSpPr>
            <a:spLocks noChangeShapeType="1"/>
          </p:cNvSpPr>
          <p:nvPr/>
        </p:nvSpPr>
        <p:spPr bwMode="auto">
          <a:xfrm flipV="1">
            <a:off x="7277100" y="5010150"/>
            <a:ext cx="133350" cy="152400"/>
          </a:xfrm>
          <a:prstGeom prst="line">
            <a:avLst/>
          </a:prstGeom>
          <a:noFill/>
          <a:ln w="22225">
            <a:solidFill>
              <a:schemeClr val="bg1"/>
            </a:solidFill>
            <a:round/>
            <a:headEnd/>
            <a:tailEnd/>
          </a:ln>
          <a:effectLst/>
        </p:spPr>
        <p:txBody>
          <a:bodyPr wrap="none" anchor="ctr">
            <a:spAutoFit/>
          </a:bodyPr>
          <a:lstStyle/>
          <a:p>
            <a:endParaRPr lang="en-US"/>
          </a:p>
        </p:txBody>
      </p:sp>
      <p:sp>
        <p:nvSpPr>
          <p:cNvPr id="909331" name="Text Box 19"/>
          <p:cNvSpPr txBox="1">
            <a:spLocks noChangeArrowheads="1"/>
          </p:cNvSpPr>
          <p:nvPr/>
        </p:nvSpPr>
        <p:spPr bwMode="auto">
          <a:xfrm>
            <a:off x="7372350" y="4933950"/>
            <a:ext cx="361950" cy="336550"/>
          </a:xfrm>
          <a:prstGeom prst="rect">
            <a:avLst/>
          </a:prstGeom>
          <a:noFill/>
          <a:ln w="22225">
            <a:noFill/>
            <a:miter lim="800000"/>
            <a:headEnd/>
            <a:tailEnd/>
          </a:ln>
          <a:effectLst/>
        </p:spPr>
        <p:txBody>
          <a:bodyPr>
            <a:spAutoFit/>
          </a:bodyPr>
          <a:lstStyle/>
          <a:p>
            <a:pPr>
              <a:spcBef>
                <a:spcPct val="50000"/>
              </a:spcBef>
            </a:pPr>
            <a:r>
              <a:rPr lang="en-US" sz="1600" b="1">
                <a:solidFill>
                  <a:srgbClr val="FFFF66"/>
                </a:solidFill>
                <a:effectLst>
                  <a:outerShdw blurRad="38100" dist="38100" dir="2700000" algn="tl">
                    <a:srgbClr val="000000"/>
                  </a:outerShdw>
                </a:effectLst>
                <a:latin typeface="Arial" charset="0"/>
              </a:rPr>
              <a:t>2</a:t>
            </a:r>
          </a:p>
        </p:txBody>
      </p:sp>
      <p:sp>
        <p:nvSpPr>
          <p:cNvPr id="909332" name="Text Box 20"/>
          <p:cNvSpPr txBox="1">
            <a:spLocks noChangeArrowheads="1"/>
          </p:cNvSpPr>
          <p:nvPr/>
        </p:nvSpPr>
        <p:spPr bwMode="auto">
          <a:xfrm>
            <a:off x="361950" y="2190750"/>
            <a:ext cx="4610100" cy="3978275"/>
          </a:xfrm>
          <a:prstGeom prst="rect">
            <a:avLst/>
          </a:prstGeom>
          <a:noFill/>
          <a:ln w="22225">
            <a:solidFill>
              <a:srgbClr val="CCECFF"/>
            </a:solidFill>
            <a:miter lim="800000"/>
            <a:headEnd/>
            <a:tailEnd/>
          </a:ln>
          <a:effectLst/>
        </p:spPr>
        <p:txBody>
          <a:bodyPr>
            <a:spAutoFit/>
          </a:bodyPr>
          <a:lstStyle/>
          <a:p>
            <a:pPr algn="l">
              <a:lnSpc>
                <a:spcPct val="70000"/>
              </a:lnSpc>
              <a:spcBef>
                <a:spcPct val="50000"/>
              </a:spcBef>
            </a:pPr>
            <a:endParaRPr lang="en-US" sz="2000" b="1" dirty="0">
              <a:solidFill>
                <a:srgbClr val="FFFF66"/>
              </a:solidFill>
              <a:effectLst>
                <a:outerShdw blurRad="38100" dist="38100" dir="2700000" algn="tl">
                  <a:srgbClr val="000000"/>
                </a:outerShdw>
              </a:effectLst>
              <a:latin typeface="Tahoma" pitchFamily="34" charset="0"/>
            </a:endParaRP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always @(a or b or c or d or en)</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begin</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case (en)</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2’b00 : d_out = a; </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2’b01 : d_out = b; 	</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2’b10 : d_out = c;</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default : d_out = d;</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err="1">
                <a:solidFill>
                  <a:srgbClr val="FFFF66"/>
                </a:solidFill>
                <a:effectLst>
                  <a:outerShdw blurRad="38100" dist="38100" dir="2700000" algn="tl">
                    <a:srgbClr val="000000"/>
                  </a:outerShdw>
                </a:effectLst>
                <a:latin typeface="Tahoma" pitchFamily="34" charset="0"/>
              </a:rPr>
              <a:t>endcase</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end    </a:t>
            </a:r>
          </a:p>
          <a:p>
            <a:pPr algn="l">
              <a:lnSpc>
                <a:spcPct val="70000"/>
              </a:lnSpc>
              <a:spcBef>
                <a:spcPct val="50000"/>
              </a:spcBef>
            </a:pPr>
            <a:endParaRPr lang="en-US" sz="20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i="1">
                <a:solidFill>
                  <a:srgbClr val="CCFFFF"/>
                </a:solidFill>
                <a:effectLst>
                  <a:outerShdw blurRad="38100" dist="38100" dir="2700000" algn="tl">
                    <a:srgbClr val="000000"/>
                  </a:outerShdw>
                </a:effectLst>
                <a:latin typeface="Tahoma" pitchFamily="34" charset="0"/>
              </a:rPr>
              <a:t>Incomplete case statements infer latches</a:t>
            </a:r>
          </a:p>
        </p:txBody>
      </p:sp>
      <p:sp>
        <p:nvSpPr>
          <p:cNvPr id="913411" name="Rectangle 1027"/>
          <p:cNvSpPr>
            <a:spLocks noGrp="1" noChangeArrowheads="1"/>
          </p:cNvSpPr>
          <p:nvPr>
            <p:ph idx="1"/>
          </p:nvPr>
        </p:nvSpPr>
        <p:spPr>
          <a:xfrm>
            <a:off x="0" y="1239838"/>
            <a:ext cx="9144000" cy="989012"/>
          </a:xfrm>
        </p:spPr>
        <p:txBody>
          <a:bodyPr/>
          <a:lstStyle/>
          <a:p>
            <a:r>
              <a:rPr lang="en-US" sz="2000">
                <a:effectLst>
                  <a:outerShdw blurRad="38100" dist="38100" dir="2700000" algn="tl">
                    <a:srgbClr val="000000"/>
                  </a:outerShdw>
                </a:effectLst>
                <a:latin typeface="Tahoma" pitchFamily="34" charset="0"/>
              </a:rPr>
              <a:t>When  a case statement specifies only a </a:t>
            </a:r>
            <a:r>
              <a:rPr lang="en-US" sz="2000">
                <a:solidFill>
                  <a:srgbClr val="FFCC99"/>
                </a:solidFill>
                <a:effectLst>
                  <a:outerShdw blurRad="38100" dist="38100" dir="2700000" algn="tl">
                    <a:srgbClr val="000000"/>
                  </a:outerShdw>
                </a:effectLst>
                <a:latin typeface="Tahoma" pitchFamily="34" charset="0"/>
              </a:rPr>
              <a:t>partial</a:t>
            </a:r>
            <a:r>
              <a:rPr lang="en-US" sz="2000">
                <a:effectLst>
                  <a:outerShdw blurRad="38100" dist="38100" dir="2700000" algn="tl">
                    <a:srgbClr val="000000"/>
                  </a:outerShdw>
                </a:effectLst>
                <a:latin typeface="Tahoma" pitchFamily="34" charset="0"/>
              </a:rPr>
              <a:t> list of alternatives, a latch is inferred.</a:t>
            </a:r>
          </a:p>
        </p:txBody>
      </p:sp>
      <p:sp>
        <p:nvSpPr>
          <p:cNvPr id="8" name="Slide Number Placeholder 5"/>
          <p:cNvSpPr>
            <a:spLocks noGrp="1"/>
          </p:cNvSpPr>
          <p:nvPr>
            <p:ph type="sldNum" sz="quarter" idx="12"/>
          </p:nvPr>
        </p:nvSpPr>
        <p:spPr/>
        <p:txBody>
          <a:bodyPr/>
          <a:lstStyle/>
          <a:p>
            <a:pPr>
              <a:defRPr/>
            </a:pPr>
            <a:fld id="{11C58AAE-82A3-4669-8AFE-C15A38626AF5}" type="slidenum">
              <a:rPr lang="en-US"/>
              <a:pPr>
                <a:defRPr/>
              </a:pPr>
              <a:t>16</a:t>
            </a:fld>
            <a:endParaRPr lang="en-US"/>
          </a:p>
        </p:txBody>
      </p:sp>
      <p:sp>
        <p:nvSpPr>
          <p:cNvPr id="913431" name="Rectangle 1047"/>
          <p:cNvSpPr>
            <a:spLocks noChangeArrowheads="1"/>
          </p:cNvSpPr>
          <p:nvPr/>
        </p:nvSpPr>
        <p:spPr bwMode="auto">
          <a:xfrm>
            <a:off x="211138" y="2320925"/>
            <a:ext cx="3917950" cy="3805238"/>
          </a:xfrm>
          <a:prstGeom prst="rect">
            <a:avLst/>
          </a:prstGeom>
          <a:noFill/>
          <a:ln w="22225">
            <a:solidFill>
              <a:srgbClr val="CCECFF"/>
            </a:solidFill>
            <a:miter lim="800000"/>
            <a:headEnd/>
            <a:tailEnd/>
          </a:ln>
          <a:effectLst/>
        </p:spPr>
        <p:txBody>
          <a:bodyPr>
            <a:spAutoFit/>
          </a:bodyPr>
          <a:lstStyle/>
          <a:p>
            <a:pPr algn="l">
              <a:lnSpc>
                <a:spcPct val="90000"/>
              </a:lnSpc>
              <a:spcBef>
                <a:spcPct val="50000"/>
              </a:spcBef>
            </a:pP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always @(a or b or c or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begin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case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2’b00 : d_out = a;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2’b01 : d_out = b;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2’b10 : d_out = c;</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err="1">
                <a:solidFill>
                  <a:srgbClr val="FFFF66"/>
                </a:solidFill>
                <a:effectLst>
                  <a:outerShdw blurRad="38100" dist="38100" dir="2700000" algn="tl">
                    <a:srgbClr val="000000"/>
                  </a:outerShdw>
                </a:effectLst>
                <a:latin typeface="Tahoma" pitchFamily="34" charset="0"/>
              </a:rPr>
              <a:t>endcase</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end    </a:t>
            </a:r>
          </a:p>
        </p:txBody>
      </p:sp>
      <p:sp>
        <p:nvSpPr>
          <p:cNvPr id="913433" name="Text Box 1049"/>
          <p:cNvSpPr txBox="1">
            <a:spLocks noChangeArrowheads="1"/>
          </p:cNvSpPr>
          <p:nvPr/>
        </p:nvSpPr>
        <p:spPr bwMode="auto">
          <a:xfrm>
            <a:off x="4705350" y="2305050"/>
            <a:ext cx="4019550" cy="4108450"/>
          </a:xfrm>
          <a:prstGeom prst="rect">
            <a:avLst/>
          </a:prstGeom>
          <a:noFill/>
          <a:ln w="22225">
            <a:noFill/>
            <a:miter lim="800000"/>
            <a:headEnd/>
            <a:tailEnd/>
          </a:ln>
          <a:effectLst/>
        </p:spPr>
        <p:txBody>
          <a:bodyPr>
            <a:spAutoFit/>
          </a:bodyPr>
          <a:lstStyle/>
          <a:p>
            <a:pPr algn="l">
              <a:spcBef>
                <a:spcPct val="50000"/>
              </a:spcBef>
              <a:buFontTx/>
              <a:buChar char="•"/>
            </a:pPr>
            <a:r>
              <a:rPr lang="en-US" sz="2000" b="1" dirty="0">
                <a:solidFill>
                  <a:srgbClr val="FFFF66"/>
                </a:solidFill>
                <a:effectLst>
                  <a:outerShdw blurRad="38100" dist="38100" dir="2700000" algn="tl">
                    <a:srgbClr val="000000"/>
                  </a:outerShdw>
                </a:effectLst>
                <a:latin typeface="Tahoma" pitchFamily="34" charset="0"/>
              </a:rPr>
              <a:t>   </a:t>
            </a:r>
            <a:r>
              <a:rPr lang="en-US" sz="2400" b="1" dirty="0">
                <a:solidFill>
                  <a:srgbClr val="FFFF66"/>
                </a:solidFill>
                <a:effectLst>
                  <a:outerShdw blurRad="38100" dist="38100" dir="2700000" algn="tl">
                    <a:srgbClr val="000000"/>
                  </a:outerShdw>
                </a:effectLst>
                <a:latin typeface="Tahoma" pitchFamily="34" charset="0"/>
              </a:rPr>
              <a:t>In this sample code, the case alternative for  en = 11 is </a:t>
            </a:r>
            <a:r>
              <a:rPr lang="en-US" sz="2400" b="1" dirty="0">
                <a:solidFill>
                  <a:srgbClr val="FFCC99"/>
                </a:solidFill>
                <a:effectLst>
                  <a:outerShdw blurRad="38100" dist="38100" dir="2700000" algn="tl">
                    <a:srgbClr val="000000"/>
                  </a:outerShdw>
                </a:effectLst>
                <a:latin typeface="Tahoma" pitchFamily="34" charset="0"/>
              </a:rPr>
              <a:t>not specified</a:t>
            </a:r>
            <a:r>
              <a:rPr lang="en-US" sz="2400" b="1" dirty="0">
                <a:solidFill>
                  <a:srgbClr val="FFFF66"/>
                </a:solidFill>
                <a:effectLst>
                  <a:outerShdw blurRad="38100" dist="38100" dir="2700000" algn="tl">
                    <a:srgbClr val="000000"/>
                  </a:outerShdw>
                </a:effectLst>
                <a:latin typeface="Tahoma" pitchFamily="34" charset="0"/>
              </a:rPr>
              <a:t>. </a:t>
            </a:r>
          </a:p>
          <a:p>
            <a:pPr algn="l">
              <a:spcBef>
                <a:spcPct val="50000"/>
              </a:spcBef>
              <a:buFontTx/>
              <a:buChar char="•"/>
            </a:pPr>
            <a:r>
              <a:rPr lang="en-US" sz="2400" b="1" dirty="0">
                <a:solidFill>
                  <a:srgbClr val="FFFF66"/>
                </a:solidFill>
                <a:effectLst>
                  <a:outerShdw blurRad="38100" dist="38100" dir="2700000" algn="tl">
                    <a:srgbClr val="000000"/>
                  </a:outerShdw>
                </a:effectLst>
                <a:latin typeface="Tahoma" pitchFamily="34" charset="0"/>
              </a:rPr>
              <a:t>   This makes the synthesis tool to infer a </a:t>
            </a:r>
            <a:r>
              <a:rPr lang="en-US" sz="2400" b="1" dirty="0">
                <a:solidFill>
                  <a:srgbClr val="FFCC99"/>
                </a:solidFill>
                <a:effectLst>
                  <a:outerShdw blurRad="38100" dist="38100" dir="2700000" algn="tl">
                    <a:srgbClr val="000000"/>
                  </a:outerShdw>
                </a:effectLst>
                <a:latin typeface="Tahoma" pitchFamily="34" charset="0"/>
              </a:rPr>
              <a:t>latch</a:t>
            </a:r>
            <a:r>
              <a:rPr lang="en-US" sz="2400" b="1" dirty="0">
                <a:solidFill>
                  <a:srgbClr val="FFFF66"/>
                </a:solidFill>
                <a:effectLst>
                  <a:outerShdw blurRad="38100" dist="38100" dir="2700000" algn="tl">
                    <a:srgbClr val="000000"/>
                  </a:outerShdw>
                </a:effectLst>
                <a:latin typeface="Tahoma" pitchFamily="34" charset="0"/>
              </a:rPr>
              <a:t> to store the </a:t>
            </a:r>
            <a:r>
              <a:rPr lang="en-US" sz="2400" b="1" dirty="0">
                <a:solidFill>
                  <a:srgbClr val="FFCC99"/>
                </a:solidFill>
                <a:effectLst>
                  <a:outerShdw blurRad="38100" dist="38100" dir="2700000" algn="tl">
                    <a:srgbClr val="000000"/>
                  </a:outerShdw>
                </a:effectLst>
                <a:latin typeface="Tahoma" pitchFamily="34" charset="0"/>
              </a:rPr>
              <a:t>previous value</a:t>
            </a:r>
            <a:r>
              <a:rPr lang="en-US" sz="2400" b="1" dirty="0">
                <a:solidFill>
                  <a:srgbClr val="FFFF66"/>
                </a:solidFill>
                <a:effectLst>
                  <a:outerShdw blurRad="38100" dist="38100" dir="2700000" algn="tl">
                    <a:srgbClr val="000000"/>
                  </a:outerShdw>
                </a:effectLst>
                <a:latin typeface="Tahoma" pitchFamily="34" charset="0"/>
              </a:rPr>
              <a:t> of d_out when en = 11 is encountered.</a:t>
            </a:r>
          </a:p>
          <a:p>
            <a:pPr algn="l">
              <a:spcBef>
                <a:spcPct val="50000"/>
              </a:spcBef>
            </a:pPr>
            <a:endParaRPr lang="en-US" sz="24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i="1">
                <a:solidFill>
                  <a:srgbClr val="CCFFFF"/>
                </a:solidFill>
                <a:effectLst>
                  <a:outerShdw blurRad="38100" dist="38100" dir="2700000" algn="tl">
                    <a:srgbClr val="000000"/>
                  </a:outerShdw>
                </a:effectLst>
                <a:latin typeface="Tahoma" pitchFamily="34" charset="0"/>
              </a:rPr>
              <a:t>Avoiding inference of latches in Case statements </a:t>
            </a:r>
          </a:p>
        </p:txBody>
      </p:sp>
      <p:sp>
        <p:nvSpPr>
          <p:cNvPr id="915459" name="Rectangle 3"/>
          <p:cNvSpPr>
            <a:spLocks noGrp="1" noChangeArrowheads="1"/>
          </p:cNvSpPr>
          <p:nvPr>
            <p:ph idx="1"/>
          </p:nvPr>
        </p:nvSpPr>
        <p:spPr>
          <a:xfrm>
            <a:off x="0" y="1239838"/>
            <a:ext cx="9144000" cy="989012"/>
          </a:xfrm>
        </p:spPr>
        <p:txBody>
          <a:bodyPr/>
          <a:lstStyle/>
          <a:p>
            <a:r>
              <a:rPr lang="en-US" sz="2000">
                <a:effectLst>
                  <a:outerShdw blurRad="38100" dist="38100" dir="2700000" algn="tl">
                    <a:srgbClr val="000000"/>
                  </a:outerShdw>
                </a:effectLst>
                <a:latin typeface="Tahoma" pitchFamily="34" charset="0"/>
              </a:rPr>
              <a:t>Latch inference can be avoided by either an </a:t>
            </a:r>
            <a:r>
              <a:rPr lang="en-US" sz="2000">
                <a:solidFill>
                  <a:srgbClr val="FFCC99"/>
                </a:solidFill>
                <a:effectLst>
                  <a:outerShdw blurRad="38100" dist="38100" dir="2700000" algn="tl">
                    <a:srgbClr val="000000"/>
                  </a:outerShdw>
                </a:effectLst>
                <a:latin typeface="Tahoma" pitchFamily="34" charset="0"/>
              </a:rPr>
              <a:t>unconditional</a:t>
            </a:r>
            <a:r>
              <a:rPr lang="en-US" sz="2000">
                <a:effectLst>
                  <a:outerShdw blurRad="38100" dist="38100" dir="2700000" algn="tl">
                    <a:srgbClr val="000000"/>
                  </a:outerShdw>
                </a:effectLst>
                <a:latin typeface="Tahoma" pitchFamily="34" charset="0"/>
              </a:rPr>
              <a:t> assignment or using </a:t>
            </a:r>
            <a:r>
              <a:rPr lang="en-US" sz="2000">
                <a:solidFill>
                  <a:srgbClr val="FFCC99"/>
                </a:solidFill>
                <a:effectLst>
                  <a:outerShdw blurRad="38100" dist="38100" dir="2700000" algn="tl">
                    <a:srgbClr val="000000"/>
                  </a:outerShdw>
                </a:effectLst>
                <a:latin typeface="Tahoma" pitchFamily="34" charset="0"/>
              </a:rPr>
              <a:t>default</a:t>
            </a:r>
            <a:r>
              <a:rPr lang="en-US" sz="2000">
                <a:effectLst>
                  <a:outerShdw blurRad="38100" dist="38100" dir="2700000" algn="tl">
                    <a:srgbClr val="000000"/>
                  </a:outerShdw>
                </a:effectLst>
                <a:latin typeface="Tahoma" pitchFamily="34" charset="0"/>
              </a:rPr>
              <a:t> statements.</a:t>
            </a:r>
          </a:p>
        </p:txBody>
      </p:sp>
      <p:sp>
        <p:nvSpPr>
          <p:cNvPr id="8" name="Slide Number Placeholder 5"/>
          <p:cNvSpPr>
            <a:spLocks noGrp="1"/>
          </p:cNvSpPr>
          <p:nvPr>
            <p:ph type="sldNum" sz="quarter" idx="12"/>
          </p:nvPr>
        </p:nvSpPr>
        <p:spPr/>
        <p:txBody>
          <a:bodyPr/>
          <a:lstStyle/>
          <a:p>
            <a:pPr>
              <a:defRPr/>
            </a:pPr>
            <a:fld id="{0F974AA0-8073-4E78-9E73-E757F76D94B5}" type="slidenum">
              <a:rPr lang="en-US"/>
              <a:pPr>
                <a:defRPr/>
              </a:pPr>
              <a:t>17</a:t>
            </a:fld>
            <a:endParaRPr lang="en-US"/>
          </a:p>
        </p:txBody>
      </p:sp>
      <p:sp>
        <p:nvSpPr>
          <p:cNvPr id="915460" name="Rectangle 4"/>
          <p:cNvSpPr>
            <a:spLocks noChangeArrowheads="1"/>
          </p:cNvSpPr>
          <p:nvPr/>
        </p:nvSpPr>
        <p:spPr bwMode="auto">
          <a:xfrm>
            <a:off x="211138" y="2320925"/>
            <a:ext cx="3917950" cy="3805238"/>
          </a:xfrm>
          <a:prstGeom prst="rect">
            <a:avLst/>
          </a:prstGeom>
          <a:noFill/>
          <a:ln w="22225">
            <a:solidFill>
              <a:srgbClr val="CCECFF"/>
            </a:solidFill>
            <a:miter lim="800000"/>
            <a:headEnd/>
            <a:tailEnd/>
          </a:ln>
          <a:effectLst/>
        </p:spPr>
        <p:txBody>
          <a:bodyPr>
            <a:spAutoFit/>
          </a:bodyPr>
          <a:lstStyle/>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always @(a or b or c or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begin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a:solidFill>
                  <a:srgbClr val="CCFFFF"/>
                </a:solidFill>
                <a:effectLst>
                  <a:outerShdw blurRad="38100" dist="38100" dir="2700000" algn="tl">
                    <a:srgbClr val="000000"/>
                  </a:outerShdw>
                </a:effectLst>
                <a:latin typeface="Tahoma" pitchFamily="34" charset="0"/>
              </a:rPr>
              <a:t>d_out = a;</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case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2’b00 : d_out = a;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2’b01 : d_out = b;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2’b10 : d_out = c;</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err="1">
                <a:solidFill>
                  <a:srgbClr val="FFFF66"/>
                </a:solidFill>
                <a:effectLst>
                  <a:outerShdw blurRad="38100" dist="38100" dir="2700000" algn="tl">
                    <a:srgbClr val="000000"/>
                  </a:outerShdw>
                </a:effectLst>
                <a:latin typeface="Tahoma" pitchFamily="34" charset="0"/>
              </a:rPr>
              <a:t>endcase</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end    </a:t>
            </a:r>
          </a:p>
        </p:txBody>
      </p:sp>
      <p:sp>
        <p:nvSpPr>
          <p:cNvPr id="915462" name="Rectangle 6"/>
          <p:cNvSpPr>
            <a:spLocks noChangeArrowheads="1"/>
          </p:cNvSpPr>
          <p:nvPr/>
        </p:nvSpPr>
        <p:spPr bwMode="auto">
          <a:xfrm>
            <a:off x="4783138" y="2320925"/>
            <a:ext cx="3917950" cy="3805238"/>
          </a:xfrm>
          <a:prstGeom prst="rect">
            <a:avLst/>
          </a:prstGeom>
          <a:noFill/>
          <a:ln w="22225">
            <a:solidFill>
              <a:srgbClr val="CCECFF"/>
            </a:solidFill>
            <a:miter lim="800000"/>
            <a:headEnd/>
            <a:tailEnd/>
          </a:ln>
          <a:effectLst/>
        </p:spPr>
        <p:txBody>
          <a:bodyPr>
            <a:spAutoFit/>
          </a:bodyPr>
          <a:lstStyle/>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always @(a or b or c or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begin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case (en)</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2’b00 : d_out = a;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2’b01 : d_out = b; 	</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2’b10 : d_out = c;</a:t>
            </a: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a:solidFill>
                  <a:srgbClr val="CCFFFF"/>
                </a:solidFill>
                <a:effectLst>
                  <a:outerShdw blurRad="38100" dist="38100" dir="2700000" algn="tl">
                    <a:srgbClr val="000000"/>
                  </a:outerShdw>
                </a:effectLst>
                <a:latin typeface="Tahoma" pitchFamily="34" charset="0"/>
              </a:rPr>
              <a:t>default : d_out = a;</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a:t>
            </a:r>
            <a:r>
              <a:rPr lang="en-US" sz="2000" b="1" dirty="0" err="1">
                <a:solidFill>
                  <a:srgbClr val="FFFF66"/>
                </a:solidFill>
                <a:effectLst>
                  <a:outerShdw blurRad="38100" dist="38100" dir="2700000" algn="tl">
                    <a:srgbClr val="000000"/>
                  </a:outerShdw>
                </a:effectLst>
                <a:latin typeface="Tahoma" pitchFamily="34" charset="0"/>
              </a:rPr>
              <a:t>endcase</a:t>
            </a:r>
            <a:endParaRPr lang="en-US" sz="2000" b="1" dirty="0">
              <a:solidFill>
                <a:srgbClr val="FFFF66"/>
              </a:solidFill>
              <a:effectLst>
                <a:outerShdw blurRad="38100" dist="38100" dir="2700000" algn="tl">
                  <a:srgbClr val="000000"/>
                </a:outerShdw>
              </a:effectLst>
              <a:latin typeface="Tahoma" pitchFamily="34" charset="0"/>
            </a:endParaRPr>
          </a:p>
          <a:p>
            <a:pPr algn="l">
              <a:lnSpc>
                <a:spcPct val="9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end    </a:t>
            </a:r>
          </a:p>
        </p:txBody>
      </p:sp>
    </p:spTree>
  </p:cSld>
  <p:clrMapOvr>
    <a:masterClrMapping/>
  </p:clrMapOvr>
  <p:transition spd="slow">
    <p:cover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Tips to avoid unintentional latches in Case &amp; if-else if statements</a:t>
            </a:r>
            <a:endParaRPr lang="en-US" sz="3700" i="1">
              <a:solidFill>
                <a:srgbClr val="CCFFFF"/>
              </a:solidFill>
              <a:effectLst>
                <a:outerShdw blurRad="38100" dist="38100" dir="2700000" algn="tl">
                  <a:srgbClr val="000000"/>
                </a:outerShdw>
              </a:effectLst>
            </a:endParaRPr>
          </a:p>
        </p:txBody>
      </p:sp>
      <p:sp>
        <p:nvSpPr>
          <p:cNvPr id="917507" name="Rectangle 3"/>
          <p:cNvSpPr>
            <a:spLocks noGrp="1" noChangeArrowheads="1"/>
          </p:cNvSpPr>
          <p:nvPr>
            <p:ph idx="1"/>
          </p:nvPr>
        </p:nvSpPr>
        <p:spPr>
          <a:xfrm>
            <a:off x="0" y="1316038"/>
            <a:ext cx="9144000" cy="4913312"/>
          </a:xfrm>
        </p:spPr>
        <p:txBody>
          <a:bodyPr/>
          <a:lstStyle/>
          <a:p>
            <a:endParaRPr lang="en-US" dirty="0">
              <a:effectLst>
                <a:outerShdw blurRad="38100" dist="38100" dir="2700000" algn="tl">
                  <a:srgbClr val="000000"/>
                </a:outerShdw>
              </a:effectLst>
              <a:latin typeface="Tahoma" pitchFamily="34" charset="0"/>
            </a:endParaRPr>
          </a:p>
          <a:p>
            <a:r>
              <a:rPr lang="en-US" sz="2400" dirty="0">
                <a:latin typeface="Arial" pitchFamily="34" charset="0"/>
                <a:cs typeface="Arial" pitchFamily="34" charset="0"/>
              </a:rPr>
              <a:t>For both Case and if-else if statements, it is necessary to specify </a:t>
            </a:r>
            <a:r>
              <a:rPr lang="en-US" sz="2400" dirty="0">
                <a:solidFill>
                  <a:srgbClr val="CCFFFF"/>
                </a:solidFill>
                <a:latin typeface="Arial" pitchFamily="34" charset="0"/>
                <a:cs typeface="Arial" pitchFamily="34" charset="0"/>
              </a:rPr>
              <a:t>all clauses</a:t>
            </a:r>
            <a:r>
              <a:rPr lang="en-US" sz="2400" dirty="0">
                <a:latin typeface="Arial" pitchFamily="34" charset="0"/>
                <a:cs typeface="Arial" pitchFamily="34" charset="0"/>
              </a:rPr>
              <a:t> (alternatives).</a:t>
            </a:r>
          </a:p>
          <a:p>
            <a:endParaRPr lang="en-US" sz="2400" dirty="0">
              <a:latin typeface="Arial" pitchFamily="34" charset="0"/>
              <a:cs typeface="Arial" pitchFamily="34" charset="0"/>
            </a:endParaRPr>
          </a:p>
          <a:p>
            <a:r>
              <a:rPr lang="en-US" sz="2400" dirty="0">
                <a:latin typeface="Arial" pitchFamily="34" charset="0"/>
                <a:cs typeface="Arial" pitchFamily="34" charset="0"/>
              </a:rPr>
              <a:t>It is also necessary to specify </a:t>
            </a:r>
            <a:r>
              <a:rPr lang="en-US" sz="2400" dirty="0">
                <a:solidFill>
                  <a:srgbClr val="CCFFFF"/>
                </a:solidFill>
                <a:latin typeface="Arial" pitchFamily="34" charset="0"/>
                <a:cs typeface="Arial" pitchFamily="34" charset="0"/>
              </a:rPr>
              <a:t>all outputs</a:t>
            </a:r>
            <a:r>
              <a:rPr lang="en-US" sz="2400" dirty="0">
                <a:latin typeface="Arial" pitchFamily="34" charset="0"/>
                <a:cs typeface="Arial" pitchFamily="34" charset="0"/>
              </a:rPr>
              <a:t> for </a:t>
            </a:r>
            <a:r>
              <a:rPr lang="en-US" sz="2400" dirty="0">
                <a:solidFill>
                  <a:srgbClr val="CCFFFF"/>
                </a:solidFill>
                <a:latin typeface="Arial" pitchFamily="34" charset="0"/>
                <a:cs typeface="Arial" pitchFamily="34" charset="0"/>
              </a:rPr>
              <a:t>every alternative</a:t>
            </a:r>
            <a:r>
              <a:rPr lang="en-US" sz="2400" dirty="0">
                <a:latin typeface="Arial" pitchFamily="34" charset="0"/>
                <a:cs typeface="Arial" pitchFamily="34" charset="0"/>
              </a:rPr>
              <a:t> in Case and if - else if statements.</a:t>
            </a:r>
          </a:p>
        </p:txBody>
      </p:sp>
      <p:sp>
        <p:nvSpPr>
          <p:cNvPr id="6" name="Slide Number Placeholder 5"/>
          <p:cNvSpPr>
            <a:spLocks noGrp="1"/>
          </p:cNvSpPr>
          <p:nvPr>
            <p:ph type="sldNum" sz="quarter" idx="12"/>
          </p:nvPr>
        </p:nvSpPr>
        <p:spPr/>
        <p:txBody>
          <a:bodyPr/>
          <a:lstStyle/>
          <a:p>
            <a:pPr>
              <a:defRPr/>
            </a:pPr>
            <a:fld id="{DC333884-1E79-4A0A-A186-892E1A222605}" type="slidenum">
              <a:rPr lang="en-US"/>
              <a:pPr>
                <a:defRPr/>
              </a:pPr>
              <a:t>18</a:t>
            </a:fld>
            <a:endParaRPr lang="en-US"/>
          </a:p>
        </p:txBody>
      </p:sp>
    </p:spTree>
  </p:cSld>
  <p:clrMapOvr>
    <a:masterClrMapping/>
  </p:clrMapOvr>
  <p:transition spd="slow">
    <p:cover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VS case</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 y="1702483"/>
            <a:ext cx="8918917" cy="408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517841"/>
      </p:ext>
    </p:extLst>
  </p:cSld>
  <p:clrMapOvr>
    <a:masterClrMapping/>
  </p:clrMapOvr>
  <p:transition spd="slow">
    <p:cover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p:cNvSpPr>
          <p:nvPr>
            <p:ph type="title"/>
          </p:nvPr>
        </p:nvSpPr>
        <p:spPr bwMode="auto">
          <a:xfrm>
            <a:off x="479425" y="153988"/>
            <a:ext cx="77724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Modeling/Coding style?</a:t>
            </a:r>
            <a:endParaRPr lang="en-US" sz="3700" i="1">
              <a:solidFill>
                <a:srgbClr val="CCFFFF"/>
              </a:solidFill>
              <a:effectLst>
                <a:outerShdw blurRad="38100" dist="38100" dir="2700000" algn="tl">
                  <a:srgbClr val="000000"/>
                </a:outerShdw>
              </a:effectLst>
            </a:endParaRPr>
          </a:p>
        </p:txBody>
      </p:sp>
      <p:sp>
        <p:nvSpPr>
          <p:cNvPr id="804867" name="Rectangle 3"/>
          <p:cNvSpPr>
            <a:spLocks noGrp="1" noChangeArrowheads="1"/>
          </p:cNvSpPr>
          <p:nvPr>
            <p:ph idx="1"/>
          </p:nvPr>
        </p:nvSpPr>
        <p:spPr>
          <a:xfrm>
            <a:off x="190500" y="1201738"/>
            <a:ext cx="8716963" cy="4951412"/>
          </a:xfrm>
        </p:spPr>
        <p:txBody>
          <a:bodyPr/>
          <a:lstStyle/>
          <a:p>
            <a:r>
              <a:rPr lang="en-US" sz="2400" b="1" dirty="0">
                <a:effectLst>
                  <a:outerShdw blurRad="38100" dist="38100" dir="2700000" algn="tl">
                    <a:srgbClr val="000000"/>
                  </a:outerShdw>
                </a:effectLst>
                <a:latin typeface="Tahoma" pitchFamily="34" charset="0"/>
              </a:rPr>
              <a:t>Modeling style have a marked impact on the type of </a:t>
            </a:r>
            <a:r>
              <a:rPr lang="en-US" sz="2400" b="1" dirty="0" err="1">
                <a:effectLst>
                  <a:outerShdw blurRad="38100" dist="38100" dir="2700000" algn="tl">
                    <a:srgbClr val="000000"/>
                  </a:outerShdw>
                </a:effectLst>
                <a:latin typeface="Tahoma" pitchFamily="34" charset="0"/>
              </a:rPr>
              <a:t>netlist</a:t>
            </a:r>
            <a:r>
              <a:rPr lang="en-US" sz="2400" b="1" dirty="0">
                <a:effectLst>
                  <a:outerShdw blurRad="38100" dist="38100" dir="2700000" algn="tl">
                    <a:srgbClr val="000000"/>
                  </a:outerShdw>
                </a:effectLst>
                <a:latin typeface="Tahoma" pitchFamily="34" charset="0"/>
              </a:rPr>
              <a:t> generated after logic synthesis.</a:t>
            </a:r>
          </a:p>
          <a:p>
            <a:pPr>
              <a:lnSpc>
                <a:spcPct val="80000"/>
              </a:lnSpc>
            </a:pPr>
            <a:endParaRPr lang="en-US" sz="2400" b="1" dirty="0">
              <a:effectLst>
                <a:outerShdw blurRad="38100" dist="38100" dir="2700000" algn="tl">
                  <a:srgbClr val="000000"/>
                </a:outerShdw>
              </a:effectLst>
              <a:latin typeface="Tahoma" pitchFamily="34" charset="0"/>
            </a:endParaRPr>
          </a:p>
          <a:p>
            <a:r>
              <a:rPr lang="en-US" sz="2400" b="1" dirty="0">
                <a:effectLst>
                  <a:outerShdw blurRad="38100" dist="38100" dir="2700000" algn="tl">
                    <a:srgbClr val="000000"/>
                  </a:outerShdw>
                </a:effectLst>
                <a:latin typeface="Tahoma" pitchFamily="34" charset="0"/>
              </a:rPr>
              <a:t>Current synthesis tools can accept only a subset of constructs of </a:t>
            </a:r>
            <a:r>
              <a:rPr lang="en-US" sz="2400" b="1" dirty="0" err="1">
                <a:effectLst>
                  <a:outerShdw blurRad="38100" dist="38100" dir="2700000" algn="tl">
                    <a:srgbClr val="000000"/>
                  </a:outerShdw>
                </a:effectLst>
                <a:latin typeface="Tahoma" pitchFamily="34" charset="0"/>
              </a:rPr>
              <a:t>Verilog</a:t>
            </a:r>
            <a:r>
              <a:rPr lang="en-US" sz="2400" b="1" dirty="0">
                <a:effectLst>
                  <a:outerShdw blurRad="38100" dist="38100" dir="2700000" algn="tl">
                    <a:srgbClr val="000000"/>
                  </a:outerShdw>
                </a:effectLst>
                <a:latin typeface="Tahoma" pitchFamily="34" charset="0"/>
              </a:rPr>
              <a:t> or VHDL.</a:t>
            </a:r>
          </a:p>
          <a:p>
            <a:pPr>
              <a:lnSpc>
                <a:spcPct val="70000"/>
              </a:lnSpc>
            </a:pPr>
            <a:endParaRPr lang="en-US" sz="2400" b="1" dirty="0">
              <a:effectLst>
                <a:outerShdw blurRad="38100" dist="38100" dir="2700000" algn="tl">
                  <a:srgbClr val="000000"/>
                </a:outerShdw>
              </a:effectLst>
              <a:latin typeface="Tahoma" pitchFamily="34" charset="0"/>
            </a:endParaRPr>
          </a:p>
          <a:p>
            <a:r>
              <a:rPr lang="en-US" sz="2400" b="1" dirty="0">
                <a:effectLst>
                  <a:outerShdw blurRad="38100" dist="38100" dir="2700000" algn="tl">
                    <a:srgbClr val="000000"/>
                  </a:outerShdw>
                </a:effectLst>
                <a:latin typeface="Tahoma" pitchFamily="34" charset="0"/>
              </a:rPr>
              <a:t>The subset may vary from one synthesis tool to another.</a:t>
            </a:r>
          </a:p>
          <a:p>
            <a:pPr>
              <a:lnSpc>
                <a:spcPct val="40000"/>
              </a:lnSpc>
            </a:pPr>
            <a:endParaRPr lang="en-US" sz="2400" b="1" dirty="0">
              <a:effectLst>
                <a:outerShdw blurRad="38100" dist="38100" dir="2700000" algn="tl">
                  <a:srgbClr val="000000"/>
                </a:outerShdw>
              </a:effectLst>
              <a:latin typeface="Tahoma" pitchFamily="34" charset="0"/>
            </a:endParaRPr>
          </a:p>
          <a:p>
            <a:r>
              <a:rPr lang="en-US" sz="2400" b="1" dirty="0">
                <a:effectLst>
                  <a:outerShdw blurRad="38100" dist="38100" dir="2700000" algn="tl">
                    <a:srgbClr val="000000"/>
                  </a:outerShdw>
                </a:effectLst>
                <a:latin typeface="Tahoma" pitchFamily="34" charset="0"/>
              </a:rPr>
              <a:t>Functionally equivalent simulation models need not necessarily produce same synthesis outputs </a:t>
            </a:r>
          </a:p>
        </p:txBody>
      </p:sp>
      <p:sp>
        <p:nvSpPr>
          <p:cNvPr id="6" name="Slide Number Placeholder 5"/>
          <p:cNvSpPr>
            <a:spLocks noGrp="1"/>
          </p:cNvSpPr>
          <p:nvPr>
            <p:ph type="sldNum" sz="quarter" idx="12"/>
          </p:nvPr>
        </p:nvSpPr>
        <p:spPr/>
        <p:txBody>
          <a:bodyPr/>
          <a:lstStyle/>
          <a:p>
            <a:pPr>
              <a:defRPr/>
            </a:pPr>
            <a:fld id="{FF7E4482-7E5A-4D1C-9B51-7103C48B969B}" type="slidenum">
              <a:rPr lang="en-US"/>
              <a:pPr>
                <a:defRPr/>
              </a:pPr>
              <a:t>2</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04867">
                                            <p:txEl>
                                              <p:pRg st="0" end="0"/>
                                            </p:txEl>
                                          </p:spTgt>
                                        </p:tgtEl>
                                        <p:attrNameLst>
                                          <p:attrName>style.visibility</p:attrName>
                                        </p:attrNameLst>
                                      </p:cBhvr>
                                      <p:to>
                                        <p:strVal val="visible"/>
                                      </p:to>
                                    </p:set>
                                    <p:animEffect transition="in" filter="box(in)">
                                      <p:cBhvr>
                                        <p:cTn id="7" dur="500"/>
                                        <p:tgtEl>
                                          <p:spTgt spid="80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04867">
                                            <p:txEl>
                                              <p:pRg st="2" end="2"/>
                                            </p:txEl>
                                          </p:spTgt>
                                        </p:tgtEl>
                                        <p:attrNameLst>
                                          <p:attrName>style.visibility</p:attrName>
                                        </p:attrNameLst>
                                      </p:cBhvr>
                                      <p:to>
                                        <p:strVal val="visible"/>
                                      </p:to>
                                    </p:set>
                                    <p:animEffect transition="in" filter="box(in)">
                                      <p:cBhvr>
                                        <p:cTn id="12" dur="500"/>
                                        <p:tgtEl>
                                          <p:spTgt spid="804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04867">
                                            <p:txEl>
                                              <p:pRg st="4" end="4"/>
                                            </p:txEl>
                                          </p:spTgt>
                                        </p:tgtEl>
                                        <p:attrNameLst>
                                          <p:attrName>style.visibility</p:attrName>
                                        </p:attrNameLst>
                                      </p:cBhvr>
                                      <p:to>
                                        <p:strVal val="visible"/>
                                      </p:to>
                                    </p:set>
                                    <p:animEffect transition="in" filter="box(in)">
                                      <p:cBhvr>
                                        <p:cTn id="17" dur="500"/>
                                        <p:tgtEl>
                                          <p:spTgt spid="8048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04867">
                                            <p:txEl>
                                              <p:pRg st="6" end="6"/>
                                            </p:txEl>
                                          </p:spTgt>
                                        </p:tgtEl>
                                        <p:attrNameLst>
                                          <p:attrName>style.visibility</p:attrName>
                                        </p:attrNameLst>
                                      </p:cBhvr>
                                      <p:to>
                                        <p:strVal val="visible"/>
                                      </p:to>
                                    </p:set>
                                    <p:animEffect transition="in" filter="box(in)">
                                      <p:cBhvr>
                                        <p:cTn id="22" dur="500"/>
                                        <p:tgtEl>
                                          <p:spTgt spid="804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Synthesizable coding style </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20</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914525"/>
            <a:ext cx="88011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050422"/>
      </p:ext>
    </p:extLst>
  </p:cSld>
  <p:clrMapOvr>
    <a:masterClrMapping/>
  </p:clrMapOvr>
  <p:transition spd="slow">
    <p:cover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Synthesis of For loops</a:t>
            </a:r>
            <a:endParaRPr lang="en-US" sz="3700" i="1">
              <a:solidFill>
                <a:srgbClr val="CCFFFF"/>
              </a:solidFill>
              <a:effectLst>
                <a:outerShdw blurRad="38100" dist="38100" dir="2700000" algn="tl">
                  <a:srgbClr val="000000"/>
                </a:outerShdw>
              </a:effectLst>
            </a:endParaRPr>
          </a:p>
        </p:txBody>
      </p:sp>
      <p:sp>
        <p:nvSpPr>
          <p:cNvPr id="919555" name="Rectangle 1027"/>
          <p:cNvSpPr>
            <a:spLocks noGrp="1" noChangeArrowheads="1"/>
          </p:cNvSpPr>
          <p:nvPr>
            <p:ph idx="1"/>
          </p:nvPr>
        </p:nvSpPr>
        <p:spPr>
          <a:xfrm>
            <a:off x="0" y="1316038"/>
            <a:ext cx="9144000" cy="2112962"/>
          </a:xfrm>
        </p:spPr>
        <p:txBody>
          <a:bodyPr/>
          <a:lstStyle/>
          <a:p>
            <a:pPr>
              <a:lnSpc>
                <a:spcPct val="90000"/>
              </a:lnSpc>
            </a:pPr>
            <a:r>
              <a:rPr lang="en-US" sz="2400">
                <a:solidFill>
                  <a:srgbClr val="CCFFFF"/>
                </a:solidFill>
                <a:effectLst>
                  <a:outerShdw blurRad="38100" dist="38100" dir="2700000" algn="tl">
                    <a:srgbClr val="000000"/>
                  </a:outerShdw>
                </a:effectLst>
                <a:latin typeface="Tahoma" pitchFamily="34" charset="0"/>
              </a:rPr>
              <a:t>For</a:t>
            </a:r>
            <a:r>
              <a:rPr lang="en-US" sz="2400">
                <a:effectLst>
                  <a:outerShdw blurRad="38100" dist="38100" dir="2700000" algn="tl">
                    <a:srgbClr val="000000"/>
                  </a:outerShdw>
                </a:effectLst>
                <a:latin typeface="Tahoma" pitchFamily="34" charset="0"/>
              </a:rPr>
              <a:t> loops can be used to infer cascaded combinational logic blocks.</a:t>
            </a:r>
          </a:p>
          <a:p>
            <a:pPr>
              <a:lnSpc>
                <a:spcPct val="30000"/>
              </a:lnSpc>
            </a:pPr>
            <a:endParaRPr lang="en-US" sz="2400">
              <a:effectLst>
                <a:outerShdw blurRad="38100" dist="38100" dir="2700000" algn="tl">
                  <a:srgbClr val="000000"/>
                </a:outerShdw>
              </a:effectLst>
              <a:latin typeface="Tahoma" pitchFamily="34" charset="0"/>
            </a:endParaRPr>
          </a:p>
          <a:p>
            <a:pPr>
              <a:lnSpc>
                <a:spcPct val="90000"/>
              </a:lnSpc>
            </a:pPr>
            <a:r>
              <a:rPr lang="en-US" sz="2400">
                <a:effectLst>
                  <a:outerShdw blurRad="38100" dist="38100" dir="2700000" algn="tl">
                    <a:srgbClr val="000000"/>
                  </a:outerShdw>
                </a:effectLst>
                <a:latin typeface="Tahoma" pitchFamily="34" charset="0"/>
              </a:rPr>
              <a:t>For loops cannot contain any timing or event control constructs.</a:t>
            </a:r>
          </a:p>
          <a:p>
            <a:endParaRPr lang="en-US" sz="2400">
              <a:effectLst>
                <a:outerShdw blurRad="38100" dist="38100" dir="2700000" algn="tl">
                  <a:srgbClr val="000000"/>
                </a:outerShdw>
              </a:effectLst>
              <a:latin typeface="Tahoma" pitchFamily="34" charset="0"/>
            </a:endParaRPr>
          </a:p>
          <a:p>
            <a:endParaRPr lang="en-US" sz="2400">
              <a:effectLst>
                <a:outerShdw blurRad="38100" dist="38100" dir="2700000" algn="tl">
                  <a:srgbClr val="000000"/>
                </a:outerShdw>
              </a:effectLst>
              <a:latin typeface="Tahoma" pitchFamily="34" charset="0"/>
            </a:endParaRPr>
          </a:p>
        </p:txBody>
      </p:sp>
      <p:sp>
        <p:nvSpPr>
          <p:cNvPr id="9" name="Slide Number Placeholder 5"/>
          <p:cNvSpPr>
            <a:spLocks noGrp="1"/>
          </p:cNvSpPr>
          <p:nvPr>
            <p:ph type="sldNum" sz="quarter" idx="12"/>
          </p:nvPr>
        </p:nvSpPr>
        <p:spPr/>
        <p:txBody>
          <a:bodyPr/>
          <a:lstStyle/>
          <a:p>
            <a:pPr>
              <a:defRPr/>
            </a:pPr>
            <a:fld id="{C138619E-FA6A-4742-A4A1-8A3863808173}" type="slidenum">
              <a:rPr lang="en-US"/>
              <a:pPr>
                <a:defRPr/>
              </a:pPr>
              <a:t>21</a:t>
            </a:fld>
            <a:endParaRPr lang="en-US"/>
          </a:p>
        </p:txBody>
      </p:sp>
      <p:sp>
        <p:nvSpPr>
          <p:cNvPr id="919556" name="Text Box 1028"/>
          <p:cNvSpPr txBox="1">
            <a:spLocks noChangeArrowheads="1"/>
          </p:cNvSpPr>
          <p:nvPr/>
        </p:nvSpPr>
        <p:spPr bwMode="auto">
          <a:xfrm>
            <a:off x="114300" y="3581400"/>
            <a:ext cx="4305300" cy="2290763"/>
          </a:xfrm>
          <a:prstGeom prst="rect">
            <a:avLst/>
          </a:prstGeom>
          <a:noFill/>
          <a:ln w="22225">
            <a:solidFill>
              <a:srgbClr val="CCECFF"/>
            </a:solidFill>
            <a:miter lim="800000"/>
            <a:headEnd/>
            <a:tailEnd/>
          </a:ln>
          <a:effectLst/>
        </p:spPr>
        <p:txBody>
          <a:bodyPr>
            <a:spAutoFit/>
          </a:bodyPr>
          <a:lstStyle/>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integer k;</a:t>
            </a:r>
          </a:p>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 always @ (x or y)</a:t>
            </a:r>
          </a:p>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    begin</a:t>
            </a:r>
          </a:p>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      for ( k = 0; k &lt; 5; k = k + 1)</a:t>
            </a:r>
          </a:p>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sample[k] = x[k] | y[4 - k];</a:t>
            </a:r>
          </a:p>
          <a:p>
            <a:pPr algn="l">
              <a:lnSpc>
                <a:spcPct val="90000"/>
              </a:lnSpc>
              <a:spcBef>
                <a:spcPct val="50000"/>
              </a:spcBef>
            </a:pPr>
            <a:r>
              <a:rPr lang="en-US" sz="1800" b="1">
                <a:solidFill>
                  <a:srgbClr val="FFFF66"/>
                </a:solidFill>
                <a:effectLst>
                  <a:outerShdw blurRad="38100" dist="38100" dir="2700000" algn="tl">
                    <a:srgbClr val="000000"/>
                  </a:outerShdw>
                </a:effectLst>
                <a:latin typeface="Tahoma" pitchFamily="34" charset="0"/>
              </a:rPr>
              <a:t>    end </a:t>
            </a:r>
          </a:p>
        </p:txBody>
      </p:sp>
      <p:sp>
        <p:nvSpPr>
          <p:cNvPr id="919557" name="Freeform 1029"/>
          <p:cNvSpPr>
            <a:spLocks/>
          </p:cNvSpPr>
          <p:nvPr/>
        </p:nvSpPr>
        <p:spPr bwMode="auto">
          <a:xfrm>
            <a:off x="3962400" y="3289300"/>
            <a:ext cx="971550" cy="444500"/>
          </a:xfrm>
          <a:custGeom>
            <a:avLst/>
            <a:gdLst/>
            <a:ahLst/>
            <a:cxnLst>
              <a:cxn ang="0">
                <a:pos x="0" y="280"/>
              </a:cxn>
              <a:cxn ang="0">
                <a:pos x="276" y="28"/>
              </a:cxn>
              <a:cxn ang="0">
                <a:pos x="612" y="112"/>
              </a:cxn>
            </a:cxnLst>
            <a:rect l="0" t="0" r="r" b="b"/>
            <a:pathLst>
              <a:path w="612" h="280">
                <a:moveTo>
                  <a:pt x="0" y="280"/>
                </a:moveTo>
                <a:cubicBezTo>
                  <a:pt x="87" y="168"/>
                  <a:pt x="174" y="56"/>
                  <a:pt x="276" y="28"/>
                </a:cubicBezTo>
                <a:cubicBezTo>
                  <a:pt x="378" y="0"/>
                  <a:pt x="556" y="98"/>
                  <a:pt x="612" y="112"/>
                </a:cubicBezTo>
              </a:path>
            </a:pathLst>
          </a:custGeom>
          <a:noFill/>
          <a:ln w="38100" cap="flat" cmpd="sng">
            <a:solidFill>
              <a:schemeClr val="bg1"/>
            </a:solidFill>
            <a:prstDash val="solid"/>
            <a:round/>
            <a:headEnd type="none" w="med" len="med"/>
            <a:tailEnd type="triangle" w="med" len="med"/>
          </a:ln>
          <a:effectLst/>
        </p:spPr>
        <p:txBody>
          <a:bodyPr wrap="none" anchor="ctr">
            <a:spAutoFit/>
          </a:bodyPr>
          <a:lstStyle/>
          <a:p>
            <a:endParaRPr lang="en-US"/>
          </a:p>
        </p:txBody>
      </p:sp>
      <p:sp>
        <p:nvSpPr>
          <p:cNvPr id="919558" name="Text Box 1030"/>
          <p:cNvSpPr txBox="1">
            <a:spLocks noChangeArrowheads="1"/>
          </p:cNvSpPr>
          <p:nvPr/>
        </p:nvSpPr>
        <p:spPr bwMode="auto">
          <a:xfrm>
            <a:off x="4762500" y="3581400"/>
            <a:ext cx="4305300" cy="2314575"/>
          </a:xfrm>
          <a:prstGeom prst="rect">
            <a:avLst/>
          </a:prstGeom>
          <a:noFill/>
          <a:ln w="22225">
            <a:solidFill>
              <a:srgbClr val="CCECFF"/>
            </a:solidFill>
            <a:miter lim="800000"/>
            <a:headEnd/>
            <a:tailEnd/>
          </a:ln>
          <a:effectLst/>
        </p:spPr>
        <p:txBody>
          <a:bodyPr>
            <a:spAutoFit/>
          </a:bodyPr>
          <a:lstStyle/>
          <a:p>
            <a:pPr algn="l">
              <a:spcBef>
                <a:spcPct val="50000"/>
              </a:spcBef>
            </a:pPr>
            <a:r>
              <a:rPr lang="en-US" sz="1800" b="1">
                <a:solidFill>
                  <a:srgbClr val="FFFF66"/>
                </a:solidFill>
                <a:effectLst>
                  <a:outerShdw blurRad="38100" dist="38100" dir="2700000" algn="tl">
                    <a:srgbClr val="000000"/>
                  </a:outerShdw>
                </a:effectLst>
                <a:latin typeface="Tahoma" pitchFamily="34" charset="0"/>
              </a:rPr>
              <a:t>will be synthesized as a </a:t>
            </a:r>
            <a:r>
              <a:rPr lang="en-US" sz="1800" b="1">
                <a:solidFill>
                  <a:srgbClr val="CCFFFF"/>
                </a:solidFill>
                <a:effectLst>
                  <a:outerShdw blurRad="38100" dist="38100" dir="2700000" algn="tl">
                    <a:srgbClr val="000000"/>
                  </a:outerShdw>
                </a:effectLst>
                <a:latin typeface="Tahoma" pitchFamily="34" charset="0"/>
              </a:rPr>
              <a:t>series of sequential assignments</a:t>
            </a:r>
            <a:r>
              <a:rPr lang="en-US" sz="1800" b="1">
                <a:solidFill>
                  <a:srgbClr val="FFFF66"/>
                </a:solidFill>
                <a:effectLst>
                  <a:outerShdw blurRad="38100" dist="38100" dir="2700000" algn="tl">
                    <a:srgbClr val="000000"/>
                  </a:outerShdw>
                </a:effectLst>
                <a:latin typeface="Tahoma" pitchFamily="34" charset="0"/>
              </a:rPr>
              <a:t> as follows:</a:t>
            </a:r>
          </a:p>
          <a:p>
            <a:pPr algn="l">
              <a:lnSpc>
                <a:spcPct val="7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sample[0] &lt;= x[0] or y[4];</a:t>
            </a:r>
          </a:p>
          <a:p>
            <a:pPr algn="l">
              <a:lnSpc>
                <a:spcPct val="7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sample[1] &lt;= x[1] or y[3];</a:t>
            </a:r>
          </a:p>
          <a:p>
            <a:pPr algn="l">
              <a:lnSpc>
                <a:spcPct val="7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sample[2] &lt;= x[2] or y[2];</a:t>
            </a:r>
          </a:p>
          <a:p>
            <a:pPr algn="l">
              <a:lnSpc>
                <a:spcPct val="7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sample[3] &lt;= x[3] or y[1];</a:t>
            </a:r>
          </a:p>
          <a:p>
            <a:pPr algn="l">
              <a:lnSpc>
                <a:spcPct val="70000"/>
              </a:lnSpc>
              <a:spcBef>
                <a:spcPct val="50000"/>
              </a:spcBef>
            </a:pPr>
            <a:r>
              <a:rPr lang="en-US" sz="1800" b="1">
                <a:solidFill>
                  <a:srgbClr val="FFFF66"/>
                </a:solidFill>
                <a:effectLst>
                  <a:outerShdw blurRad="38100" dist="38100" dir="2700000" algn="tl">
                    <a:srgbClr val="000000"/>
                  </a:outerShdw>
                </a:effectLst>
                <a:latin typeface="Tahoma" pitchFamily="34" charset="0"/>
              </a:rPr>
              <a:t>      sample[4] &lt;= x[4] or y[0];    </a:t>
            </a:r>
          </a:p>
        </p:txBody>
      </p:sp>
    </p:spTree>
  </p:cSld>
  <p:clrMapOvr>
    <a:masterClrMapping/>
  </p:clrMapOvr>
  <p:transition spd="slow">
    <p:cover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Equivalent gate level representation</a:t>
            </a:r>
            <a:endParaRPr lang="en-US" sz="3700" i="1">
              <a:solidFill>
                <a:srgbClr val="CCFFFF"/>
              </a:solidFill>
              <a:effectLst>
                <a:outerShdw blurRad="38100" dist="38100" dir="2700000" algn="tl">
                  <a:srgbClr val="000000"/>
                </a:outerShdw>
              </a:effectLst>
            </a:endParaRPr>
          </a:p>
        </p:txBody>
      </p:sp>
      <p:sp>
        <p:nvSpPr>
          <p:cNvPr id="921603" name="Rectangle 3"/>
          <p:cNvSpPr>
            <a:spLocks noGrp="1" noChangeArrowheads="1"/>
          </p:cNvSpPr>
          <p:nvPr>
            <p:ph idx="1"/>
          </p:nvPr>
        </p:nvSpPr>
        <p:spPr>
          <a:xfrm>
            <a:off x="719138" y="2073275"/>
            <a:ext cx="2763837" cy="631825"/>
          </a:xfrm>
        </p:spPr>
        <p:txBody>
          <a:bodyPr/>
          <a:lstStyle/>
          <a:p>
            <a:pPr algn="r">
              <a:lnSpc>
                <a:spcPct val="90000"/>
              </a:lnSpc>
              <a:buFont typeface="Wingdings 2" pitchFamily="18" charset="2"/>
              <a:buNone/>
            </a:pPr>
            <a:r>
              <a:rPr lang="en-US" sz="1400">
                <a:effectLst>
                  <a:outerShdw blurRad="38100" dist="38100" dir="2700000" algn="tl">
                    <a:srgbClr val="000000"/>
                  </a:outerShdw>
                </a:effectLst>
                <a:latin typeface="Tahoma" pitchFamily="34" charset="0"/>
              </a:rPr>
              <a:t>                         x[0]</a:t>
            </a:r>
          </a:p>
          <a:p>
            <a:pPr algn="r">
              <a:lnSpc>
                <a:spcPct val="90000"/>
              </a:lnSpc>
              <a:buFont typeface="Wingdings 2" pitchFamily="18" charset="2"/>
              <a:buNone/>
            </a:pPr>
            <a:r>
              <a:rPr lang="en-US" sz="1400">
                <a:effectLst>
                  <a:outerShdw blurRad="38100" dist="38100" dir="2700000" algn="tl">
                    <a:srgbClr val="000000"/>
                  </a:outerShdw>
                </a:effectLst>
                <a:latin typeface="Tahoma" pitchFamily="34" charset="0"/>
              </a:rPr>
              <a:t>                         y[4]</a:t>
            </a:r>
          </a:p>
        </p:txBody>
      </p:sp>
      <p:sp>
        <p:nvSpPr>
          <p:cNvPr id="41" name="Slide Number Placeholder 5"/>
          <p:cNvSpPr>
            <a:spLocks noGrp="1"/>
          </p:cNvSpPr>
          <p:nvPr>
            <p:ph type="sldNum" sz="quarter" idx="12"/>
          </p:nvPr>
        </p:nvSpPr>
        <p:spPr/>
        <p:txBody>
          <a:bodyPr/>
          <a:lstStyle/>
          <a:p>
            <a:pPr>
              <a:defRPr/>
            </a:pPr>
            <a:fld id="{A0A9E9A0-E890-4957-B0EA-BF4F595054C3}" type="slidenum">
              <a:rPr lang="en-US"/>
              <a:pPr>
                <a:defRPr/>
              </a:pPr>
              <a:t>22</a:t>
            </a:fld>
            <a:endParaRPr lang="en-US"/>
          </a:p>
        </p:txBody>
      </p:sp>
      <p:grpSp>
        <p:nvGrpSpPr>
          <p:cNvPr id="2" name="Group 18"/>
          <p:cNvGrpSpPr>
            <a:grpSpLocks/>
          </p:cNvGrpSpPr>
          <p:nvPr/>
        </p:nvGrpSpPr>
        <p:grpSpPr bwMode="auto">
          <a:xfrm>
            <a:off x="3524250" y="1771650"/>
            <a:ext cx="1524000" cy="381000"/>
            <a:chOff x="1512" y="1116"/>
            <a:chExt cx="960" cy="240"/>
          </a:xfrm>
        </p:grpSpPr>
        <p:sp>
          <p:nvSpPr>
            <p:cNvPr id="921619" name="AutoShape 19"/>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1620" name="Line 20"/>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1621" name="Line 21"/>
            <p:cNvSpPr>
              <a:spLocks noChangeShapeType="1"/>
            </p:cNvSpPr>
            <p:nvPr/>
          </p:nvSpPr>
          <p:spPr bwMode="auto">
            <a:xfrm>
              <a:off x="1512" y="1164"/>
              <a:ext cx="468" cy="0"/>
            </a:xfrm>
            <a:prstGeom prst="line">
              <a:avLst/>
            </a:prstGeom>
            <a:noFill/>
            <a:ln w="22225">
              <a:solidFill>
                <a:schemeClr val="bg1"/>
              </a:solidFill>
              <a:round/>
              <a:headEnd/>
              <a:tailEnd/>
            </a:ln>
            <a:effectLst/>
          </p:spPr>
          <p:txBody>
            <a:bodyPr wrap="none" anchor="ctr">
              <a:spAutoFit/>
            </a:bodyPr>
            <a:lstStyle/>
            <a:p>
              <a:endParaRPr lang="en-US"/>
            </a:p>
          </p:txBody>
        </p:sp>
        <p:sp>
          <p:nvSpPr>
            <p:cNvPr id="921622" name="Line 22"/>
            <p:cNvSpPr>
              <a:spLocks noChangeShapeType="1"/>
            </p:cNvSpPr>
            <p:nvPr/>
          </p:nvSpPr>
          <p:spPr bwMode="auto">
            <a:xfrm>
              <a:off x="1512" y="1296"/>
              <a:ext cx="468" cy="0"/>
            </a:xfrm>
            <a:prstGeom prst="line">
              <a:avLst/>
            </a:prstGeom>
            <a:noFill/>
            <a:ln w="22225">
              <a:solidFill>
                <a:schemeClr val="bg1"/>
              </a:solidFill>
              <a:round/>
              <a:headEnd/>
              <a:tailEnd/>
            </a:ln>
            <a:effectLst/>
          </p:spPr>
          <p:txBody>
            <a:bodyPr wrap="none" anchor="ctr">
              <a:spAutoFit/>
            </a:bodyPr>
            <a:lstStyle/>
            <a:p>
              <a:endParaRPr lang="en-US"/>
            </a:p>
          </p:txBody>
        </p:sp>
      </p:grpSp>
      <p:grpSp>
        <p:nvGrpSpPr>
          <p:cNvPr id="3" name="Group 23"/>
          <p:cNvGrpSpPr>
            <a:grpSpLocks/>
          </p:cNvGrpSpPr>
          <p:nvPr/>
        </p:nvGrpSpPr>
        <p:grpSpPr bwMode="auto">
          <a:xfrm>
            <a:off x="3543300" y="2571750"/>
            <a:ext cx="1524000" cy="381000"/>
            <a:chOff x="1512" y="1116"/>
            <a:chExt cx="960" cy="240"/>
          </a:xfrm>
        </p:grpSpPr>
        <p:sp>
          <p:nvSpPr>
            <p:cNvPr id="921624" name="AutoShape 24"/>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1625" name="Line 25"/>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1626" name="Line 26"/>
            <p:cNvSpPr>
              <a:spLocks noChangeShapeType="1"/>
            </p:cNvSpPr>
            <p:nvPr/>
          </p:nvSpPr>
          <p:spPr bwMode="auto">
            <a:xfrm>
              <a:off x="1512" y="1164"/>
              <a:ext cx="468" cy="0"/>
            </a:xfrm>
            <a:prstGeom prst="line">
              <a:avLst/>
            </a:prstGeom>
            <a:noFill/>
            <a:ln w="22225">
              <a:solidFill>
                <a:schemeClr val="bg1"/>
              </a:solidFill>
              <a:round/>
              <a:headEnd/>
              <a:tailEnd/>
            </a:ln>
            <a:effectLst/>
          </p:spPr>
          <p:txBody>
            <a:bodyPr wrap="none" anchor="ctr">
              <a:spAutoFit/>
            </a:bodyPr>
            <a:lstStyle/>
            <a:p>
              <a:endParaRPr lang="en-US"/>
            </a:p>
          </p:txBody>
        </p:sp>
        <p:sp>
          <p:nvSpPr>
            <p:cNvPr id="921627" name="Line 27"/>
            <p:cNvSpPr>
              <a:spLocks noChangeShapeType="1"/>
            </p:cNvSpPr>
            <p:nvPr/>
          </p:nvSpPr>
          <p:spPr bwMode="auto">
            <a:xfrm>
              <a:off x="1512" y="1296"/>
              <a:ext cx="468" cy="0"/>
            </a:xfrm>
            <a:prstGeom prst="line">
              <a:avLst/>
            </a:prstGeom>
            <a:noFill/>
            <a:ln w="22225">
              <a:solidFill>
                <a:schemeClr val="bg1"/>
              </a:solidFill>
              <a:round/>
              <a:headEnd/>
              <a:tailEnd/>
            </a:ln>
            <a:effectLst/>
          </p:spPr>
          <p:txBody>
            <a:bodyPr wrap="none" anchor="ctr">
              <a:spAutoFit/>
            </a:bodyPr>
            <a:lstStyle/>
            <a:p>
              <a:endParaRPr lang="en-US"/>
            </a:p>
          </p:txBody>
        </p:sp>
      </p:grpSp>
      <p:grpSp>
        <p:nvGrpSpPr>
          <p:cNvPr id="4" name="Group 28"/>
          <p:cNvGrpSpPr>
            <a:grpSpLocks/>
          </p:cNvGrpSpPr>
          <p:nvPr/>
        </p:nvGrpSpPr>
        <p:grpSpPr bwMode="auto">
          <a:xfrm>
            <a:off x="3581400" y="3295650"/>
            <a:ext cx="1524000" cy="381000"/>
            <a:chOff x="1512" y="1116"/>
            <a:chExt cx="960" cy="240"/>
          </a:xfrm>
        </p:grpSpPr>
        <p:sp>
          <p:nvSpPr>
            <p:cNvPr id="921629" name="AutoShape 29"/>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1630" name="Line 30"/>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1631" name="Line 31"/>
            <p:cNvSpPr>
              <a:spLocks noChangeShapeType="1"/>
            </p:cNvSpPr>
            <p:nvPr/>
          </p:nvSpPr>
          <p:spPr bwMode="auto">
            <a:xfrm>
              <a:off x="1512" y="1164"/>
              <a:ext cx="468" cy="0"/>
            </a:xfrm>
            <a:prstGeom prst="line">
              <a:avLst/>
            </a:prstGeom>
            <a:noFill/>
            <a:ln w="22225">
              <a:solidFill>
                <a:schemeClr val="bg1"/>
              </a:solidFill>
              <a:round/>
              <a:headEnd/>
              <a:tailEnd/>
            </a:ln>
            <a:effectLst/>
          </p:spPr>
          <p:txBody>
            <a:bodyPr wrap="none" anchor="ctr">
              <a:spAutoFit/>
            </a:bodyPr>
            <a:lstStyle/>
            <a:p>
              <a:endParaRPr lang="en-US"/>
            </a:p>
          </p:txBody>
        </p:sp>
        <p:sp>
          <p:nvSpPr>
            <p:cNvPr id="921632" name="Line 32"/>
            <p:cNvSpPr>
              <a:spLocks noChangeShapeType="1"/>
            </p:cNvSpPr>
            <p:nvPr/>
          </p:nvSpPr>
          <p:spPr bwMode="auto">
            <a:xfrm>
              <a:off x="1512" y="1296"/>
              <a:ext cx="468" cy="0"/>
            </a:xfrm>
            <a:prstGeom prst="line">
              <a:avLst/>
            </a:prstGeom>
            <a:noFill/>
            <a:ln w="22225">
              <a:solidFill>
                <a:schemeClr val="bg1"/>
              </a:solidFill>
              <a:round/>
              <a:headEnd/>
              <a:tailEnd/>
            </a:ln>
            <a:effectLst/>
          </p:spPr>
          <p:txBody>
            <a:bodyPr wrap="none" anchor="ctr">
              <a:spAutoFit/>
            </a:bodyPr>
            <a:lstStyle/>
            <a:p>
              <a:endParaRPr lang="en-US"/>
            </a:p>
          </p:txBody>
        </p:sp>
      </p:grpSp>
      <p:grpSp>
        <p:nvGrpSpPr>
          <p:cNvPr id="5" name="Group 33"/>
          <p:cNvGrpSpPr>
            <a:grpSpLocks/>
          </p:cNvGrpSpPr>
          <p:nvPr/>
        </p:nvGrpSpPr>
        <p:grpSpPr bwMode="auto">
          <a:xfrm>
            <a:off x="3619500" y="4000500"/>
            <a:ext cx="1524000" cy="381000"/>
            <a:chOff x="1512" y="1116"/>
            <a:chExt cx="960" cy="240"/>
          </a:xfrm>
        </p:grpSpPr>
        <p:sp>
          <p:nvSpPr>
            <p:cNvPr id="921634" name="AutoShape 34"/>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1635" name="Line 35"/>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1636" name="Line 36"/>
            <p:cNvSpPr>
              <a:spLocks noChangeShapeType="1"/>
            </p:cNvSpPr>
            <p:nvPr/>
          </p:nvSpPr>
          <p:spPr bwMode="auto">
            <a:xfrm>
              <a:off x="1512" y="1164"/>
              <a:ext cx="468" cy="0"/>
            </a:xfrm>
            <a:prstGeom prst="line">
              <a:avLst/>
            </a:prstGeom>
            <a:noFill/>
            <a:ln w="22225">
              <a:solidFill>
                <a:schemeClr val="bg1"/>
              </a:solidFill>
              <a:round/>
              <a:headEnd/>
              <a:tailEnd/>
            </a:ln>
            <a:effectLst/>
          </p:spPr>
          <p:txBody>
            <a:bodyPr wrap="none" anchor="ctr">
              <a:spAutoFit/>
            </a:bodyPr>
            <a:lstStyle/>
            <a:p>
              <a:endParaRPr lang="en-US"/>
            </a:p>
          </p:txBody>
        </p:sp>
        <p:sp>
          <p:nvSpPr>
            <p:cNvPr id="921637" name="Line 37"/>
            <p:cNvSpPr>
              <a:spLocks noChangeShapeType="1"/>
            </p:cNvSpPr>
            <p:nvPr/>
          </p:nvSpPr>
          <p:spPr bwMode="auto">
            <a:xfrm>
              <a:off x="1512" y="1296"/>
              <a:ext cx="468" cy="0"/>
            </a:xfrm>
            <a:prstGeom prst="line">
              <a:avLst/>
            </a:prstGeom>
            <a:noFill/>
            <a:ln w="22225">
              <a:solidFill>
                <a:schemeClr val="bg1"/>
              </a:solidFill>
              <a:round/>
              <a:headEnd/>
              <a:tailEnd/>
            </a:ln>
            <a:effectLst/>
          </p:spPr>
          <p:txBody>
            <a:bodyPr wrap="none" anchor="ctr">
              <a:spAutoFit/>
            </a:bodyPr>
            <a:lstStyle/>
            <a:p>
              <a:endParaRPr lang="en-US"/>
            </a:p>
          </p:txBody>
        </p:sp>
      </p:grpSp>
      <p:grpSp>
        <p:nvGrpSpPr>
          <p:cNvPr id="6" name="Group 38"/>
          <p:cNvGrpSpPr>
            <a:grpSpLocks/>
          </p:cNvGrpSpPr>
          <p:nvPr/>
        </p:nvGrpSpPr>
        <p:grpSpPr bwMode="auto">
          <a:xfrm>
            <a:off x="3657600" y="4857750"/>
            <a:ext cx="1524000" cy="381000"/>
            <a:chOff x="1512" y="1116"/>
            <a:chExt cx="960" cy="240"/>
          </a:xfrm>
        </p:grpSpPr>
        <p:sp>
          <p:nvSpPr>
            <p:cNvPr id="921639" name="AutoShape 39"/>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1640" name="Line 40"/>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1641" name="Line 41"/>
            <p:cNvSpPr>
              <a:spLocks noChangeShapeType="1"/>
            </p:cNvSpPr>
            <p:nvPr/>
          </p:nvSpPr>
          <p:spPr bwMode="auto">
            <a:xfrm>
              <a:off x="1512" y="1164"/>
              <a:ext cx="468" cy="0"/>
            </a:xfrm>
            <a:prstGeom prst="line">
              <a:avLst/>
            </a:prstGeom>
            <a:noFill/>
            <a:ln w="22225">
              <a:solidFill>
                <a:schemeClr val="bg1"/>
              </a:solidFill>
              <a:round/>
              <a:headEnd/>
              <a:tailEnd/>
            </a:ln>
            <a:effectLst/>
          </p:spPr>
          <p:txBody>
            <a:bodyPr wrap="none" anchor="ctr">
              <a:spAutoFit/>
            </a:bodyPr>
            <a:lstStyle/>
            <a:p>
              <a:endParaRPr lang="en-US"/>
            </a:p>
          </p:txBody>
        </p:sp>
        <p:sp>
          <p:nvSpPr>
            <p:cNvPr id="921642" name="Line 42"/>
            <p:cNvSpPr>
              <a:spLocks noChangeShapeType="1"/>
            </p:cNvSpPr>
            <p:nvPr/>
          </p:nvSpPr>
          <p:spPr bwMode="auto">
            <a:xfrm>
              <a:off x="1512" y="1296"/>
              <a:ext cx="468" cy="0"/>
            </a:xfrm>
            <a:prstGeom prst="line">
              <a:avLst/>
            </a:prstGeom>
            <a:noFill/>
            <a:ln w="22225">
              <a:solidFill>
                <a:schemeClr val="bg1"/>
              </a:solidFill>
              <a:round/>
              <a:headEnd/>
              <a:tailEnd/>
            </a:ln>
            <a:effectLst/>
          </p:spPr>
          <p:txBody>
            <a:bodyPr wrap="none" anchor="ctr">
              <a:spAutoFit/>
            </a:bodyPr>
            <a:lstStyle/>
            <a:p>
              <a:endParaRPr lang="en-US"/>
            </a:p>
          </p:txBody>
        </p:sp>
      </p:grpSp>
      <p:sp>
        <p:nvSpPr>
          <p:cNvPr id="921643" name="Rectangle 43"/>
          <p:cNvSpPr>
            <a:spLocks noChangeArrowheads="1"/>
          </p:cNvSpPr>
          <p:nvPr/>
        </p:nvSpPr>
        <p:spPr bwMode="auto">
          <a:xfrm>
            <a:off x="933450" y="2459038"/>
            <a:ext cx="2609850" cy="665162"/>
          </a:xfrm>
          <a:prstGeom prst="rect">
            <a:avLst/>
          </a:prstGeom>
          <a:noFill/>
          <a:ln w="9525">
            <a:noFill/>
            <a:miter lim="800000"/>
            <a:headEnd/>
            <a:tailEnd/>
          </a:ln>
          <a:effectLst/>
        </p:spPr>
        <p:txBody>
          <a:bodyPr/>
          <a:lstStyle/>
          <a:p>
            <a:pPr marL="547688" indent="-411163" algn="r"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x[1]</a:t>
            </a:r>
          </a:p>
          <a:p>
            <a:pPr marL="547688" indent="-411163" algn="r"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y[3]</a:t>
            </a:r>
          </a:p>
        </p:txBody>
      </p:sp>
      <p:sp>
        <p:nvSpPr>
          <p:cNvPr id="921644" name="Rectangle 44"/>
          <p:cNvSpPr>
            <a:spLocks noChangeArrowheads="1"/>
          </p:cNvSpPr>
          <p:nvPr/>
        </p:nvSpPr>
        <p:spPr bwMode="auto">
          <a:xfrm>
            <a:off x="1428750" y="3163888"/>
            <a:ext cx="2609850" cy="66516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x[2]</a:t>
            </a:r>
          </a:p>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y[2]</a:t>
            </a:r>
          </a:p>
        </p:txBody>
      </p:sp>
      <p:sp>
        <p:nvSpPr>
          <p:cNvPr id="921645" name="Rectangle 45"/>
          <p:cNvSpPr>
            <a:spLocks noChangeArrowheads="1"/>
          </p:cNvSpPr>
          <p:nvPr/>
        </p:nvSpPr>
        <p:spPr bwMode="auto">
          <a:xfrm>
            <a:off x="1409700" y="3906838"/>
            <a:ext cx="2609850" cy="66516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x[3]</a:t>
            </a:r>
          </a:p>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y[1]</a:t>
            </a:r>
          </a:p>
        </p:txBody>
      </p:sp>
      <p:sp>
        <p:nvSpPr>
          <p:cNvPr id="921648" name="Rectangle 48"/>
          <p:cNvSpPr>
            <a:spLocks noChangeArrowheads="1"/>
          </p:cNvSpPr>
          <p:nvPr/>
        </p:nvSpPr>
        <p:spPr bwMode="auto">
          <a:xfrm>
            <a:off x="1447800" y="4745038"/>
            <a:ext cx="2609850" cy="66516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x[4]</a:t>
            </a:r>
          </a:p>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y[0]</a:t>
            </a:r>
          </a:p>
        </p:txBody>
      </p:sp>
      <p:sp>
        <p:nvSpPr>
          <p:cNvPr id="921649" name="Rectangle 49"/>
          <p:cNvSpPr>
            <a:spLocks noChangeArrowheads="1"/>
          </p:cNvSpPr>
          <p:nvPr/>
        </p:nvSpPr>
        <p:spPr bwMode="auto">
          <a:xfrm>
            <a:off x="4724400" y="1563688"/>
            <a:ext cx="2609850" cy="60801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sample[0]</a:t>
            </a:r>
          </a:p>
        </p:txBody>
      </p:sp>
      <p:sp>
        <p:nvSpPr>
          <p:cNvPr id="921650" name="Rectangle 50"/>
          <p:cNvSpPr>
            <a:spLocks noChangeArrowheads="1"/>
          </p:cNvSpPr>
          <p:nvPr/>
        </p:nvSpPr>
        <p:spPr bwMode="auto">
          <a:xfrm>
            <a:off x="4724400" y="2382838"/>
            <a:ext cx="2609850" cy="60801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sample[1]</a:t>
            </a:r>
          </a:p>
        </p:txBody>
      </p:sp>
      <p:sp>
        <p:nvSpPr>
          <p:cNvPr id="921651" name="Rectangle 51"/>
          <p:cNvSpPr>
            <a:spLocks noChangeArrowheads="1"/>
          </p:cNvSpPr>
          <p:nvPr/>
        </p:nvSpPr>
        <p:spPr bwMode="auto">
          <a:xfrm>
            <a:off x="4762500" y="3068638"/>
            <a:ext cx="2609850" cy="60801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sample[2]</a:t>
            </a:r>
          </a:p>
        </p:txBody>
      </p:sp>
      <p:sp>
        <p:nvSpPr>
          <p:cNvPr id="921652" name="Rectangle 52"/>
          <p:cNvSpPr>
            <a:spLocks noChangeArrowheads="1"/>
          </p:cNvSpPr>
          <p:nvPr/>
        </p:nvSpPr>
        <p:spPr bwMode="auto">
          <a:xfrm>
            <a:off x="4800600" y="3773488"/>
            <a:ext cx="2609850" cy="60801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sample[3]</a:t>
            </a:r>
          </a:p>
        </p:txBody>
      </p:sp>
      <p:sp>
        <p:nvSpPr>
          <p:cNvPr id="921653" name="Rectangle 53"/>
          <p:cNvSpPr>
            <a:spLocks noChangeArrowheads="1"/>
          </p:cNvSpPr>
          <p:nvPr/>
        </p:nvSpPr>
        <p:spPr bwMode="auto">
          <a:xfrm>
            <a:off x="4819650" y="4630738"/>
            <a:ext cx="2609850" cy="608012"/>
          </a:xfrm>
          <a:prstGeom prst="rect">
            <a:avLst/>
          </a:prstGeom>
          <a:noFill/>
          <a:ln w="9525">
            <a:noFill/>
            <a:miter lim="800000"/>
            <a:headEnd/>
            <a:tailEnd/>
          </a:ln>
          <a:effectLst/>
        </p:spPr>
        <p:txBody>
          <a:bodyPr/>
          <a:lstStyle/>
          <a:p>
            <a:pPr marL="547688" indent="-411163" algn="l" eaLnBrk="1" hangingPunct="1">
              <a:lnSpc>
                <a:spcPct val="90000"/>
              </a:lnSpc>
              <a:spcBef>
                <a:spcPct val="20000"/>
              </a:spcBef>
              <a:buClr>
                <a:srgbClr val="F9F9F9"/>
              </a:buClr>
              <a:buSzPct val="65000"/>
              <a:buFont typeface="Wingdings 2" pitchFamily="18" charset="2"/>
              <a:buNone/>
            </a:pPr>
            <a:r>
              <a:rPr lang="en-US">
                <a:effectLst>
                  <a:outerShdw blurRad="38100" dist="38100" dir="2700000" algn="tl">
                    <a:srgbClr val="000000"/>
                  </a:outerShdw>
                </a:effectLst>
                <a:latin typeface="Tahoma" pitchFamily="34" charset="0"/>
              </a:rPr>
              <a:t>                         sample[4]</a:t>
            </a:r>
          </a:p>
        </p:txBody>
      </p:sp>
      <p:sp>
        <p:nvSpPr>
          <p:cNvPr id="921655" name="Text Box 55"/>
          <p:cNvSpPr txBox="1">
            <a:spLocks noChangeArrowheads="1"/>
          </p:cNvSpPr>
          <p:nvPr/>
        </p:nvSpPr>
        <p:spPr bwMode="auto">
          <a:xfrm>
            <a:off x="609600" y="1524000"/>
            <a:ext cx="3467100" cy="396875"/>
          </a:xfrm>
          <a:prstGeom prst="rect">
            <a:avLst/>
          </a:prstGeom>
          <a:noFill/>
          <a:ln w="22225">
            <a:noFill/>
            <a:miter lim="800000"/>
            <a:headEnd/>
            <a:tailEnd/>
          </a:ln>
          <a:effectLst/>
        </p:spPr>
        <p:txBody>
          <a:bodyPr>
            <a:spAutoFit/>
          </a:bodyPr>
          <a:lstStyle/>
          <a:p>
            <a:pPr algn="l">
              <a:spcBef>
                <a:spcPct val="50000"/>
              </a:spcBef>
            </a:pPr>
            <a:r>
              <a:rPr lang="en-US" sz="2000" b="1">
                <a:solidFill>
                  <a:srgbClr val="FFFF66"/>
                </a:solidFill>
                <a:effectLst>
                  <a:outerShdw blurRad="38100" dist="38100" dir="2700000" algn="tl">
                    <a:srgbClr val="000000"/>
                  </a:outerShdw>
                </a:effectLst>
                <a:latin typeface="Tahoma" pitchFamily="34" charset="0"/>
              </a:rPr>
              <a:t> </a:t>
            </a:r>
          </a:p>
        </p:txBody>
      </p:sp>
    </p:spTree>
  </p:cSld>
  <p:clrMapOvr>
    <a:masterClrMapping/>
  </p:clrMapOvr>
  <p:transition spd="slow">
    <p:cover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Synthesis of For loops</a:t>
            </a:r>
            <a:endParaRPr lang="en-US" sz="3700" i="1">
              <a:solidFill>
                <a:srgbClr val="CCFFFF"/>
              </a:solidFill>
              <a:effectLst>
                <a:outerShdw blurRad="38100" dist="38100" dir="2700000" algn="tl">
                  <a:srgbClr val="000000"/>
                </a:outerShdw>
              </a:effectLst>
            </a:endParaRPr>
          </a:p>
        </p:txBody>
      </p:sp>
      <p:sp>
        <p:nvSpPr>
          <p:cNvPr id="7" name="Slide Number Placeholder 5"/>
          <p:cNvSpPr>
            <a:spLocks noGrp="1"/>
          </p:cNvSpPr>
          <p:nvPr>
            <p:ph type="sldNum" sz="quarter" idx="12"/>
          </p:nvPr>
        </p:nvSpPr>
        <p:spPr/>
        <p:txBody>
          <a:bodyPr/>
          <a:lstStyle/>
          <a:p>
            <a:pPr>
              <a:defRPr/>
            </a:pPr>
            <a:fld id="{5B2FF049-1C14-4652-9BD6-9E56100D9C65}" type="slidenum">
              <a:rPr lang="en-US"/>
              <a:pPr>
                <a:defRPr/>
              </a:pPr>
              <a:t>23</a:t>
            </a:fld>
            <a:endParaRPr lang="en-US"/>
          </a:p>
        </p:txBody>
      </p:sp>
      <p:sp>
        <p:nvSpPr>
          <p:cNvPr id="923652" name="Text Box 1028"/>
          <p:cNvSpPr txBox="1">
            <a:spLocks noChangeArrowheads="1"/>
          </p:cNvSpPr>
          <p:nvPr/>
        </p:nvSpPr>
        <p:spPr bwMode="auto">
          <a:xfrm>
            <a:off x="571500" y="1371600"/>
            <a:ext cx="7981950" cy="2097088"/>
          </a:xfrm>
          <a:prstGeom prst="rect">
            <a:avLst/>
          </a:prstGeom>
          <a:noFill/>
          <a:ln w="22225">
            <a:solidFill>
              <a:srgbClr val="CCECFF"/>
            </a:solidFill>
            <a:miter lim="800000"/>
            <a:headEnd/>
            <a:tailEnd/>
          </a:ln>
          <a:effectLst/>
        </p:spPr>
        <p:txBody>
          <a:bodyPr>
            <a:spAutoFit/>
          </a:bodyPr>
          <a:lstStyle/>
          <a:p>
            <a:pPr algn="l">
              <a:lnSpc>
                <a:spcPct val="90000"/>
              </a:lnSpc>
              <a:spcBef>
                <a:spcPct val="50000"/>
              </a:spcBef>
            </a:pPr>
            <a:r>
              <a:rPr lang="en-US" sz="2000" b="1">
                <a:solidFill>
                  <a:srgbClr val="FFFF66"/>
                </a:solidFill>
                <a:effectLst>
                  <a:outerShdw blurRad="38100" dist="38100" dir="2700000" algn="tl">
                    <a:srgbClr val="000000"/>
                  </a:outerShdw>
                </a:effectLst>
                <a:latin typeface="Tahoma" pitchFamily="34" charset="0"/>
              </a:rPr>
              <a:t>integer k;</a:t>
            </a:r>
          </a:p>
          <a:p>
            <a:pPr algn="l">
              <a:lnSpc>
                <a:spcPct val="90000"/>
              </a:lnSpc>
              <a:spcBef>
                <a:spcPct val="50000"/>
              </a:spcBef>
            </a:pPr>
            <a:r>
              <a:rPr lang="en-US" sz="2000" b="1">
                <a:solidFill>
                  <a:srgbClr val="FFFF66"/>
                </a:solidFill>
                <a:effectLst>
                  <a:outerShdw blurRad="38100" dist="38100" dir="2700000" algn="tl">
                    <a:srgbClr val="000000"/>
                  </a:outerShdw>
                </a:effectLst>
                <a:latin typeface="Tahoma" pitchFamily="34" charset="0"/>
              </a:rPr>
              <a:t>for ( k = 0; k &lt;= 7; k = k + 1)</a:t>
            </a:r>
          </a:p>
          <a:p>
            <a:pPr algn="l">
              <a:lnSpc>
                <a:spcPct val="90000"/>
              </a:lnSpc>
              <a:spcBef>
                <a:spcPct val="50000"/>
              </a:spcBef>
            </a:pPr>
            <a:r>
              <a:rPr lang="en-US" sz="2000" b="1">
                <a:solidFill>
                  <a:srgbClr val="FFFF66"/>
                </a:solidFill>
                <a:effectLst>
                  <a:outerShdw blurRad="38100" dist="38100" dir="2700000" algn="tl">
                    <a:srgbClr val="000000"/>
                  </a:outerShdw>
                </a:effectLst>
                <a:latin typeface="Tahoma" pitchFamily="34" charset="0"/>
              </a:rPr>
              <a:t>     { c_temp, sum[k] } = a_in[k] + b_in[k] + c_in; </a:t>
            </a:r>
          </a:p>
          <a:p>
            <a:pPr algn="l">
              <a:lnSpc>
                <a:spcPct val="90000"/>
              </a:lnSpc>
              <a:spcBef>
                <a:spcPct val="50000"/>
              </a:spcBef>
            </a:pPr>
            <a:r>
              <a:rPr lang="en-US" sz="2000" b="1">
                <a:solidFill>
                  <a:srgbClr val="FFFF66"/>
                </a:solidFill>
                <a:effectLst>
                  <a:outerShdw blurRad="38100" dist="38100" dir="2700000" algn="tl">
                    <a:srgbClr val="000000"/>
                  </a:outerShdw>
                </a:effectLst>
                <a:latin typeface="Tahoma" pitchFamily="34" charset="0"/>
              </a:rPr>
              <a:t>    c_out = c_in;</a:t>
            </a:r>
          </a:p>
          <a:p>
            <a:pPr algn="l">
              <a:lnSpc>
                <a:spcPct val="90000"/>
              </a:lnSpc>
              <a:spcBef>
                <a:spcPct val="50000"/>
              </a:spcBef>
            </a:pPr>
            <a:r>
              <a:rPr lang="en-US" sz="2000" b="1">
                <a:solidFill>
                  <a:srgbClr val="FFFF66"/>
                </a:solidFill>
                <a:effectLst>
                  <a:outerShdw blurRad="38100" dist="38100" dir="2700000" algn="tl">
                    <a:srgbClr val="000000"/>
                  </a:outerShdw>
                </a:effectLst>
                <a:latin typeface="Tahoma" pitchFamily="34" charset="0"/>
              </a:rPr>
              <a:t>    end  </a:t>
            </a:r>
          </a:p>
        </p:txBody>
      </p:sp>
      <p:sp>
        <p:nvSpPr>
          <p:cNvPr id="923656" name="Text Box 1032"/>
          <p:cNvSpPr txBox="1">
            <a:spLocks noChangeArrowheads="1"/>
          </p:cNvSpPr>
          <p:nvPr/>
        </p:nvSpPr>
        <p:spPr bwMode="auto">
          <a:xfrm>
            <a:off x="495300" y="4076700"/>
            <a:ext cx="8248650" cy="1776413"/>
          </a:xfrm>
          <a:prstGeom prst="rect">
            <a:avLst/>
          </a:prstGeom>
          <a:noFill/>
          <a:ln w="22225">
            <a:noFill/>
            <a:miter lim="800000"/>
            <a:headEnd/>
            <a:tailEnd/>
          </a:ln>
          <a:effectLst/>
        </p:spPr>
        <p:txBody>
          <a:bodyPr>
            <a:spAutoFit/>
          </a:bodyPr>
          <a:lstStyle/>
          <a:p>
            <a:pPr algn="l">
              <a:lnSpc>
                <a:spcPct val="110000"/>
              </a:lnSpc>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The above piece of for loop code would typically synthesize to an 8-bit ripple carry adder. </a:t>
            </a:r>
            <a:endParaRPr lang="en-US" sz="2000" b="1">
              <a:solidFill>
                <a:srgbClr val="FFFF66"/>
              </a:solidFill>
              <a:effectLst>
                <a:outerShdw blurRad="38100" dist="38100" dir="2700000" algn="tl">
                  <a:srgbClr val="000000"/>
                </a:outerShdw>
              </a:effectLst>
              <a:latin typeface="Tahoma" pitchFamily="34" charset="0"/>
            </a:endParaRPr>
          </a:p>
          <a:p>
            <a:pPr algn="l">
              <a:spcBef>
                <a:spcPct val="50000"/>
              </a:spcBef>
            </a:pPr>
            <a:endParaRPr lang="en-US" sz="1800" b="1">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Non Synthesizable code</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24</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21" y="1165623"/>
            <a:ext cx="4692602" cy="217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9458" y="3338403"/>
            <a:ext cx="4544086" cy="3131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314756"/>
      </p:ext>
    </p:extLst>
  </p:cSld>
  <p:clrMapOvr>
    <a:masterClrMapping/>
  </p:clrMapOvr>
  <p:transition spd="slow">
    <p:cover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The assign statement</a:t>
            </a:r>
            <a:endParaRPr lang="en-US" sz="3700" i="1">
              <a:solidFill>
                <a:srgbClr val="CCFFFF"/>
              </a:solidFill>
              <a:effectLst>
                <a:outerShdw blurRad="38100" dist="38100" dir="2700000" algn="tl">
                  <a:srgbClr val="000000"/>
                </a:outerShdw>
              </a:effectLst>
            </a:endParaRPr>
          </a:p>
        </p:txBody>
      </p:sp>
      <p:sp>
        <p:nvSpPr>
          <p:cNvPr id="929795" name="Rectangle 3"/>
          <p:cNvSpPr>
            <a:spLocks noGrp="1" noChangeArrowheads="1"/>
          </p:cNvSpPr>
          <p:nvPr>
            <p:ph idx="1"/>
          </p:nvPr>
        </p:nvSpPr>
        <p:spPr>
          <a:xfrm>
            <a:off x="0" y="1163638"/>
            <a:ext cx="9144000" cy="2208212"/>
          </a:xfrm>
        </p:spPr>
        <p:txBody>
          <a:bodyPr/>
          <a:lstStyle/>
          <a:p>
            <a:r>
              <a:rPr lang="en-US" sz="2400" dirty="0">
                <a:effectLst>
                  <a:outerShdw blurRad="38100" dist="38100" dir="2700000" algn="tl">
                    <a:srgbClr val="000000"/>
                  </a:outerShdw>
                </a:effectLst>
                <a:latin typeface="Tahoma" pitchFamily="34" charset="0"/>
              </a:rPr>
              <a:t>The </a:t>
            </a:r>
            <a:r>
              <a:rPr lang="en-US" sz="2400" dirty="0">
                <a:solidFill>
                  <a:srgbClr val="FFCC99"/>
                </a:solidFill>
                <a:effectLst>
                  <a:outerShdw blurRad="38100" dist="38100" dir="2700000" algn="tl">
                    <a:srgbClr val="000000"/>
                  </a:outerShdw>
                </a:effectLst>
                <a:latin typeface="Tahoma" pitchFamily="34" charset="0"/>
              </a:rPr>
              <a:t>assign</a:t>
            </a:r>
            <a:r>
              <a:rPr lang="en-US" sz="2400" dirty="0">
                <a:effectLst>
                  <a:outerShdw blurRad="38100" dist="38100" dir="2700000" algn="tl">
                    <a:srgbClr val="000000"/>
                  </a:outerShdw>
                </a:effectLst>
                <a:latin typeface="Tahoma" pitchFamily="34" charset="0"/>
              </a:rPr>
              <a:t> statement in Verilog can be used to synthesize combinational logic.</a:t>
            </a:r>
          </a:p>
          <a:p>
            <a:pPr>
              <a:lnSpc>
                <a:spcPct val="50000"/>
              </a:lnSpc>
              <a:buFont typeface="Wingdings 2" pitchFamily="18" charset="2"/>
              <a:buNone/>
            </a:pPr>
            <a:r>
              <a:rPr lang="en-US" sz="2400" dirty="0">
                <a:effectLst>
                  <a:outerShdw blurRad="38100" dist="38100" dir="2700000" algn="tl">
                    <a:srgbClr val="000000"/>
                  </a:outerShdw>
                </a:effectLst>
                <a:latin typeface="Tahoma" pitchFamily="34" charset="0"/>
              </a:rPr>
              <a:t>   </a:t>
            </a:r>
          </a:p>
          <a:p>
            <a:pPr>
              <a:buFont typeface="Wingdings 2" pitchFamily="18" charset="2"/>
              <a:buNone/>
            </a:pPr>
            <a:r>
              <a:rPr lang="en-US" sz="2400" dirty="0">
                <a:effectLst>
                  <a:outerShdw blurRad="38100" dist="38100" dir="2700000" algn="tl">
                    <a:srgbClr val="000000"/>
                  </a:outerShdw>
                </a:effectLst>
                <a:latin typeface="Tahoma" pitchFamily="34" charset="0"/>
              </a:rPr>
              <a:t>   assign d_out = (a | b) &amp; c;  translates to</a:t>
            </a:r>
            <a:r>
              <a:rPr lang="en-US" dirty="0">
                <a:effectLst>
                  <a:outerShdw blurRad="38100" dist="38100" dir="2700000" algn="tl">
                    <a:srgbClr val="000000"/>
                  </a:outerShdw>
                </a:effectLst>
                <a:latin typeface="Tahoma" pitchFamily="34" charset="0"/>
              </a:rPr>
              <a:t>:</a:t>
            </a:r>
          </a:p>
        </p:txBody>
      </p:sp>
      <p:sp>
        <p:nvSpPr>
          <p:cNvPr id="21" name="Slide Number Placeholder 5"/>
          <p:cNvSpPr>
            <a:spLocks noGrp="1"/>
          </p:cNvSpPr>
          <p:nvPr>
            <p:ph type="sldNum" sz="quarter" idx="12"/>
          </p:nvPr>
        </p:nvSpPr>
        <p:spPr/>
        <p:txBody>
          <a:bodyPr/>
          <a:lstStyle/>
          <a:p>
            <a:pPr>
              <a:defRPr/>
            </a:pPr>
            <a:fld id="{D491207E-5EF8-4CD4-B134-C0139DE6CDAB}" type="slidenum">
              <a:rPr lang="en-US"/>
              <a:pPr>
                <a:defRPr/>
              </a:pPr>
              <a:t>25</a:t>
            </a:fld>
            <a:endParaRPr lang="en-US"/>
          </a:p>
        </p:txBody>
      </p:sp>
      <p:grpSp>
        <p:nvGrpSpPr>
          <p:cNvPr id="2" name="Group 5"/>
          <p:cNvGrpSpPr>
            <a:grpSpLocks/>
          </p:cNvGrpSpPr>
          <p:nvPr/>
        </p:nvGrpSpPr>
        <p:grpSpPr bwMode="auto">
          <a:xfrm>
            <a:off x="3371850" y="3486150"/>
            <a:ext cx="1524000" cy="381000"/>
            <a:chOff x="1512" y="1116"/>
            <a:chExt cx="960" cy="240"/>
          </a:xfrm>
        </p:grpSpPr>
        <p:sp>
          <p:nvSpPr>
            <p:cNvPr id="929798" name="AutoShape 6"/>
            <p:cNvSpPr>
              <a:spLocks noChangeArrowheads="1"/>
            </p:cNvSpPr>
            <p:nvPr/>
          </p:nvSpPr>
          <p:spPr bwMode="auto">
            <a:xfrm flipH="1" flipV="1">
              <a:off x="1944" y="1116"/>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29799" name="Line 7"/>
            <p:cNvSpPr>
              <a:spLocks noChangeShapeType="1"/>
            </p:cNvSpPr>
            <p:nvPr/>
          </p:nvSpPr>
          <p:spPr bwMode="auto">
            <a:xfrm>
              <a:off x="2256" y="1236"/>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29800" name="Line 8"/>
            <p:cNvSpPr>
              <a:spLocks noChangeShapeType="1"/>
            </p:cNvSpPr>
            <p:nvPr/>
          </p:nvSpPr>
          <p:spPr bwMode="auto">
            <a:xfrm>
              <a:off x="1512" y="1164"/>
              <a:ext cx="468" cy="0"/>
            </a:xfrm>
            <a:prstGeom prst="line">
              <a:avLst/>
            </a:prstGeom>
            <a:noFill/>
            <a:ln w="38100">
              <a:solidFill>
                <a:schemeClr val="bg1"/>
              </a:solidFill>
              <a:round/>
              <a:headEnd/>
              <a:tailEnd/>
            </a:ln>
            <a:effectLst/>
          </p:spPr>
          <p:txBody>
            <a:bodyPr wrap="none" anchor="ctr">
              <a:spAutoFit/>
            </a:bodyPr>
            <a:lstStyle/>
            <a:p>
              <a:endParaRPr lang="en-US"/>
            </a:p>
          </p:txBody>
        </p:sp>
        <p:sp>
          <p:nvSpPr>
            <p:cNvPr id="929801" name="Line 9"/>
            <p:cNvSpPr>
              <a:spLocks noChangeShapeType="1"/>
            </p:cNvSpPr>
            <p:nvPr/>
          </p:nvSpPr>
          <p:spPr bwMode="auto">
            <a:xfrm>
              <a:off x="1512" y="1296"/>
              <a:ext cx="468" cy="0"/>
            </a:xfrm>
            <a:prstGeom prst="line">
              <a:avLst/>
            </a:prstGeom>
            <a:noFill/>
            <a:ln w="38100">
              <a:solidFill>
                <a:schemeClr val="bg1"/>
              </a:solidFill>
              <a:round/>
              <a:headEnd/>
              <a:tailEnd/>
            </a:ln>
            <a:effectLst/>
          </p:spPr>
          <p:txBody>
            <a:bodyPr wrap="none" anchor="ctr">
              <a:spAutoFit/>
            </a:bodyPr>
            <a:lstStyle/>
            <a:p>
              <a:endParaRPr lang="en-US"/>
            </a:p>
          </p:txBody>
        </p:sp>
      </p:grpSp>
      <p:sp>
        <p:nvSpPr>
          <p:cNvPr id="929802" name="AutoShape 10"/>
          <p:cNvSpPr>
            <a:spLocks noChangeArrowheads="1"/>
          </p:cNvSpPr>
          <p:nvPr/>
        </p:nvSpPr>
        <p:spPr bwMode="auto">
          <a:xfrm>
            <a:off x="5505450" y="4095750"/>
            <a:ext cx="381000" cy="400050"/>
          </a:xfrm>
          <a:prstGeom prst="flowChartDelay">
            <a:avLst/>
          </a:prstGeom>
          <a:noFill/>
          <a:ln w="38100">
            <a:solidFill>
              <a:schemeClr val="bg1"/>
            </a:solidFill>
            <a:miter lim="800000"/>
            <a:headEnd/>
            <a:tailEnd/>
          </a:ln>
          <a:effectLst/>
        </p:spPr>
        <p:txBody>
          <a:bodyPr wrap="none" anchor="ctr">
            <a:spAutoFit/>
          </a:bodyPr>
          <a:lstStyle/>
          <a:p>
            <a:endParaRPr lang="en-US"/>
          </a:p>
        </p:txBody>
      </p:sp>
      <p:sp>
        <p:nvSpPr>
          <p:cNvPr id="929803" name="Line 11"/>
          <p:cNvSpPr>
            <a:spLocks noChangeShapeType="1"/>
          </p:cNvSpPr>
          <p:nvPr/>
        </p:nvSpPr>
        <p:spPr bwMode="auto">
          <a:xfrm>
            <a:off x="4873625" y="3679825"/>
            <a:ext cx="0" cy="533400"/>
          </a:xfrm>
          <a:prstGeom prst="line">
            <a:avLst/>
          </a:prstGeom>
          <a:noFill/>
          <a:ln w="38100">
            <a:solidFill>
              <a:schemeClr val="bg1"/>
            </a:solidFill>
            <a:round/>
            <a:headEnd/>
            <a:tailEnd/>
          </a:ln>
          <a:effectLst/>
        </p:spPr>
        <p:txBody>
          <a:bodyPr wrap="none" anchor="ctr">
            <a:spAutoFit/>
          </a:bodyPr>
          <a:lstStyle/>
          <a:p>
            <a:endParaRPr lang="en-US"/>
          </a:p>
        </p:txBody>
      </p:sp>
      <p:sp>
        <p:nvSpPr>
          <p:cNvPr id="929804" name="Line 12"/>
          <p:cNvSpPr>
            <a:spLocks noChangeShapeType="1"/>
          </p:cNvSpPr>
          <p:nvPr/>
        </p:nvSpPr>
        <p:spPr bwMode="auto">
          <a:xfrm>
            <a:off x="4876800" y="4191000"/>
            <a:ext cx="628650" cy="0"/>
          </a:xfrm>
          <a:prstGeom prst="line">
            <a:avLst/>
          </a:prstGeom>
          <a:noFill/>
          <a:ln w="38100">
            <a:solidFill>
              <a:schemeClr val="bg1"/>
            </a:solidFill>
            <a:round/>
            <a:headEnd/>
            <a:tailEnd/>
          </a:ln>
          <a:effectLst/>
        </p:spPr>
        <p:txBody>
          <a:bodyPr wrap="none" anchor="ctr">
            <a:spAutoFit/>
          </a:bodyPr>
          <a:lstStyle/>
          <a:p>
            <a:endParaRPr lang="en-US"/>
          </a:p>
        </p:txBody>
      </p:sp>
      <p:sp>
        <p:nvSpPr>
          <p:cNvPr id="929805" name="Line 13"/>
          <p:cNvSpPr>
            <a:spLocks noChangeShapeType="1"/>
          </p:cNvSpPr>
          <p:nvPr/>
        </p:nvSpPr>
        <p:spPr bwMode="auto">
          <a:xfrm>
            <a:off x="3429000" y="4419600"/>
            <a:ext cx="2076450" cy="0"/>
          </a:xfrm>
          <a:prstGeom prst="line">
            <a:avLst/>
          </a:prstGeom>
          <a:noFill/>
          <a:ln w="38100">
            <a:solidFill>
              <a:schemeClr val="bg1"/>
            </a:solidFill>
            <a:round/>
            <a:headEnd/>
            <a:tailEnd/>
          </a:ln>
          <a:effectLst/>
        </p:spPr>
        <p:txBody>
          <a:bodyPr wrap="none" anchor="ctr">
            <a:spAutoFit/>
          </a:bodyPr>
          <a:lstStyle/>
          <a:p>
            <a:endParaRPr lang="en-US"/>
          </a:p>
        </p:txBody>
      </p:sp>
      <p:sp>
        <p:nvSpPr>
          <p:cNvPr id="929806" name="Line 14"/>
          <p:cNvSpPr>
            <a:spLocks noChangeShapeType="1"/>
          </p:cNvSpPr>
          <p:nvPr/>
        </p:nvSpPr>
        <p:spPr bwMode="auto">
          <a:xfrm>
            <a:off x="5867400" y="4305300"/>
            <a:ext cx="800100" cy="0"/>
          </a:xfrm>
          <a:prstGeom prst="line">
            <a:avLst/>
          </a:prstGeom>
          <a:noFill/>
          <a:ln w="38100">
            <a:solidFill>
              <a:schemeClr val="bg1"/>
            </a:solidFill>
            <a:round/>
            <a:headEnd/>
            <a:tailEnd/>
          </a:ln>
          <a:effectLst/>
        </p:spPr>
        <p:txBody>
          <a:bodyPr wrap="none" anchor="ctr">
            <a:spAutoFit/>
          </a:bodyPr>
          <a:lstStyle/>
          <a:p>
            <a:endParaRPr lang="en-US"/>
          </a:p>
        </p:txBody>
      </p:sp>
      <p:sp>
        <p:nvSpPr>
          <p:cNvPr id="929807" name="Text Box 15"/>
          <p:cNvSpPr txBox="1">
            <a:spLocks noChangeArrowheads="1"/>
          </p:cNvSpPr>
          <p:nvPr/>
        </p:nvSpPr>
        <p:spPr bwMode="auto">
          <a:xfrm>
            <a:off x="2857500" y="3314700"/>
            <a:ext cx="6667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a</a:t>
            </a:r>
          </a:p>
        </p:txBody>
      </p:sp>
      <p:sp>
        <p:nvSpPr>
          <p:cNvPr id="929808" name="Text Box 16"/>
          <p:cNvSpPr txBox="1">
            <a:spLocks noChangeArrowheads="1"/>
          </p:cNvSpPr>
          <p:nvPr/>
        </p:nvSpPr>
        <p:spPr bwMode="auto">
          <a:xfrm>
            <a:off x="2857500" y="3600450"/>
            <a:ext cx="6667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b</a:t>
            </a:r>
          </a:p>
        </p:txBody>
      </p:sp>
      <p:sp>
        <p:nvSpPr>
          <p:cNvPr id="929809" name="Text Box 17"/>
          <p:cNvSpPr txBox="1">
            <a:spLocks noChangeArrowheads="1"/>
          </p:cNvSpPr>
          <p:nvPr/>
        </p:nvSpPr>
        <p:spPr bwMode="auto">
          <a:xfrm>
            <a:off x="2876550" y="4210050"/>
            <a:ext cx="6667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c</a:t>
            </a:r>
          </a:p>
        </p:txBody>
      </p:sp>
      <p:sp>
        <p:nvSpPr>
          <p:cNvPr id="929810" name="Text Box 18"/>
          <p:cNvSpPr txBox="1">
            <a:spLocks noChangeArrowheads="1"/>
          </p:cNvSpPr>
          <p:nvPr/>
        </p:nvSpPr>
        <p:spPr bwMode="auto">
          <a:xfrm>
            <a:off x="6515100" y="4114800"/>
            <a:ext cx="1238250" cy="366713"/>
          </a:xfrm>
          <a:prstGeom prst="rect">
            <a:avLst/>
          </a:prstGeom>
          <a:noFill/>
          <a:ln w="38100">
            <a:noFill/>
            <a:miter lim="800000"/>
            <a:headEnd/>
            <a:tailEnd/>
          </a:ln>
          <a:effectLst/>
        </p:spPr>
        <p:txBody>
          <a:bodyPr>
            <a:spAutoFit/>
          </a:bodyPr>
          <a:lstStyle/>
          <a:p>
            <a:pPr>
              <a:spcBef>
                <a:spcPct val="50000"/>
              </a:spcBef>
            </a:pPr>
            <a:r>
              <a:rPr lang="en-US" sz="1800" b="1" dirty="0">
                <a:solidFill>
                  <a:srgbClr val="FFFF66"/>
                </a:solidFill>
                <a:effectLst>
                  <a:outerShdw blurRad="38100" dist="38100" dir="2700000" algn="tl">
                    <a:srgbClr val="000000"/>
                  </a:outerShdw>
                </a:effectLst>
                <a:latin typeface="Tahoma" pitchFamily="34" charset="0"/>
              </a:rPr>
              <a:t>d_out</a:t>
            </a:r>
          </a:p>
        </p:txBody>
      </p:sp>
      <p:sp>
        <p:nvSpPr>
          <p:cNvPr id="929812" name="Text Box 20"/>
          <p:cNvSpPr txBox="1">
            <a:spLocks noChangeArrowheads="1"/>
          </p:cNvSpPr>
          <p:nvPr/>
        </p:nvSpPr>
        <p:spPr bwMode="auto">
          <a:xfrm>
            <a:off x="400050" y="5029200"/>
            <a:ext cx="8496300" cy="1187450"/>
          </a:xfrm>
          <a:prstGeom prst="rect">
            <a:avLst/>
          </a:prstGeom>
          <a:noFill/>
          <a:ln w="38100">
            <a:noFill/>
            <a:miter lim="800000"/>
            <a:headEnd/>
            <a:tailEnd/>
          </a:ln>
          <a:effectLst/>
        </p:spPr>
        <p:txBody>
          <a:bodyPr>
            <a:spAutoFit/>
          </a:bodyPr>
          <a:lstStyle/>
          <a:p>
            <a:pPr algn="l">
              <a:spcBef>
                <a:spcPct val="50000"/>
              </a:spcBef>
            </a:pPr>
            <a:r>
              <a:rPr lang="en-US" sz="2400" b="1" dirty="0">
                <a:solidFill>
                  <a:srgbClr val="FFFF66"/>
                </a:solidFill>
                <a:effectLst>
                  <a:outerShdw blurRad="38100" dist="38100" dir="2700000" algn="tl">
                    <a:srgbClr val="000000"/>
                  </a:outerShdw>
                </a:effectLst>
                <a:latin typeface="Tahoma" pitchFamily="34" charset="0"/>
              </a:rPr>
              <a:t>If a, b, c and d_out are </a:t>
            </a:r>
            <a:r>
              <a:rPr lang="en-US" sz="2400" b="1" dirty="0">
                <a:solidFill>
                  <a:srgbClr val="FFCC99"/>
                </a:solidFill>
                <a:effectLst>
                  <a:outerShdw blurRad="38100" dist="38100" dir="2700000" algn="tl">
                    <a:srgbClr val="000000"/>
                  </a:outerShdw>
                </a:effectLst>
                <a:latin typeface="Tahoma" pitchFamily="34" charset="0"/>
              </a:rPr>
              <a:t>multi-bit vectors</a:t>
            </a:r>
            <a:r>
              <a:rPr lang="en-US" sz="2400" b="1" dirty="0">
                <a:solidFill>
                  <a:srgbClr val="FFFF66"/>
                </a:solidFill>
                <a:effectLst>
                  <a:outerShdw blurRad="38100" dist="38100" dir="2700000" algn="tl">
                    <a:srgbClr val="000000"/>
                  </a:outerShdw>
                </a:effectLst>
                <a:latin typeface="Tahoma" pitchFamily="34" charset="0"/>
              </a:rPr>
              <a:t>, say 3-bit vectors, then, </a:t>
            </a:r>
            <a:r>
              <a:rPr lang="en-US" sz="2400" b="1" dirty="0">
                <a:solidFill>
                  <a:srgbClr val="FFCC99"/>
                </a:solidFill>
                <a:effectLst>
                  <a:outerShdw blurRad="38100" dist="38100" dir="2700000" algn="tl">
                    <a:srgbClr val="000000"/>
                  </a:outerShdw>
                </a:effectLst>
                <a:latin typeface="Tahoma" pitchFamily="34" charset="0"/>
              </a:rPr>
              <a:t>three</a:t>
            </a:r>
            <a:r>
              <a:rPr lang="en-US" sz="2400" b="1" dirty="0">
                <a:solidFill>
                  <a:srgbClr val="FFFF66"/>
                </a:solidFill>
                <a:effectLst>
                  <a:outerShdw blurRad="38100" dist="38100" dir="2700000" algn="tl">
                    <a:srgbClr val="000000"/>
                  </a:outerShdw>
                </a:effectLst>
                <a:latin typeface="Tahoma" pitchFamily="34" charset="0"/>
              </a:rPr>
              <a:t> identical circuits as above would be generated. </a:t>
            </a:r>
          </a:p>
        </p:txBody>
      </p:sp>
    </p:spTree>
  </p:cSld>
  <p:clrMapOvr>
    <a:masterClrMapping/>
  </p:clrMapOvr>
  <p:transition spd="slow">
    <p:cover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2"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The ternary ? operator</a:t>
            </a:r>
            <a:endParaRPr lang="en-US" sz="3700" i="1">
              <a:solidFill>
                <a:srgbClr val="CCFFFF"/>
              </a:solidFill>
              <a:effectLst>
                <a:outerShdw blurRad="38100" dist="38100" dir="2700000" algn="tl">
                  <a:srgbClr val="000000"/>
                </a:outerShdw>
              </a:effectLst>
            </a:endParaRPr>
          </a:p>
        </p:txBody>
      </p:sp>
      <p:sp>
        <p:nvSpPr>
          <p:cNvPr id="931843" name="Rectangle 1027"/>
          <p:cNvSpPr>
            <a:spLocks noGrp="1" noChangeArrowheads="1"/>
          </p:cNvSpPr>
          <p:nvPr>
            <p:ph idx="1"/>
          </p:nvPr>
        </p:nvSpPr>
        <p:spPr>
          <a:xfrm>
            <a:off x="0" y="1258888"/>
            <a:ext cx="9144000" cy="2208212"/>
          </a:xfrm>
        </p:spPr>
        <p:txBody>
          <a:bodyPr/>
          <a:lstStyle/>
          <a:p>
            <a:r>
              <a:rPr lang="en-US" sz="2400" dirty="0">
                <a:effectLst>
                  <a:outerShdw blurRad="38100" dist="38100" dir="2700000" algn="tl">
                    <a:srgbClr val="000000"/>
                  </a:outerShdw>
                </a:effectLst>
                <a:latin typeface="Tahoma" pitchFamily="34" charset="0"/>
              </a:rPr>
              <a:t>The ternary conditional operator ?  typically infers a combinational multiplexer circuit.</a:t>
            </a:r>
          </a:p>
          <a:p>
            <a:endParaRPr lang="en-US" sz="2400" dirty="0">
              <a:effectLst>
                <a:outerShdw blurRad="38100" dist="38100" dir="2700000" algn="tl">
                  <a:srgbClr val="000000"/>
                </a:outerShdw>
              </a:effectLst>
              <a:latin typeface="Tahoma" pitchFamily="34" charset="0"/>
            </a:endParaRPr>
          </a:p>
          <a:p>
            <a:pPr>
              <a:buFont typeface="Wingdings 2" pitchFamily="18" charset="2"/>
              <a:buNone/>
            </a:pPr>
            <a:r>
              <a:rPr lang="en-US" sz="2400" dirty="0">
                <a:solidFill>
                  <a:srgbClr val="FF0000"/>
                </a:solidFill>
                <a:effectLst>
                  <a:outerShdw blurRad="38100" dist="38100" dir="2700000" algn="tl">
                    <a:srgbClr val="000000"/>
                  </a:outerShdw>
                </a:effectLst>
                <a:latin typeface="Tahoma" pitchFamily="34" charset="0"/>
              </a:rPr>
              <a:t>           assign </a:t>
            </a:r>
            <a:r>
              <a:rPr lang="en-US" sz="2400" dirty="0">
                <a:effectLst>
                  <a:outerShdw blurRad="38100" dist="38100" dir="2700000" algn="tl">
                    <a:srgbClr val="000000"/>
                  </a:outerShdw>
                </a:effectLst>
                <a:latin typeface="Tahoma" pitchFamily="34" charset="0"/>
              </a:rPr>
              <a:t>d_out = (en  ?  b  :  a);</a:t>
            </a:r>
            <a:endParaRPr lang="en-US" dirty="0">
              <a:effectLst>
                <a:outerShdw blurRad="38100" dist="38100" dir="2700000" algn="tl">
                  <a:srgbClr val="000000"/>
                </a:outerShdw>
              </a:effectLst>
              <a:latin typeface="Tahoma" pitchFamily="34" charset="0"/>
            </a:endParaRPr>
          </a:p>
        </p:txBody>
      </p:sp>
      <p:sp>
        <p:nvSpPr>
          <p:cNvPr id="33" name="Slide Number Placeholder 5"/>
          <p:cNvSpPr>
            <a:spLocks noGrp="1"/>
          </p:cNvSpPr>
          <p:nvPr>
            <p:ph type="sldNum" sz="quarter" idx="12"/>
          </p:nvPr>
        </p:nvSpPr>
        <p:spPr/>
        <p:txBody>
          <a:bodyPr/>
          <a:lstStyle/>
          <a:p>
            <a:pPr>
              <a:defRPr/>
            </a:pPr>
            <a:fld id="{BD4052E7-7379-417D-A42C-E9AA185F95D0}" type="slidenum">
              <a:rPr lang="en-US"/>
              <a:pPr>
                <a:defRPr/>
              </a:pPr>
              <a:t>26</a:t>
            </a:fld>
            <a:endParaRPr lang="en-US"/>
          </a:p>
        </p:txBody>
      </p:sp>
      <p:grpSp>
        <p:nvGrpSpPr>
          <p:cNvPr id="2" name="Group 1069"/>
          <p:cNvGrpSpPr>
            <a:grpSpLocks/>
          </p:cNvGrpSpPr>
          <p:nvPr/>
        </p:nvGrpSpPr>
        <p:grpSpPr bwMode="auto">
          <a:xfrm>
            <a:off x="2305050" y="3657600"/>
            <a:ext cx="4800600" cy="2400300"/>
            <a:chOff x="1524" y="2268"/>
            <a:chExt cx="3024" cy="1512"/>
          </a:xfrm>
        </p:grpSpPr>
        <p:sp>
          <p:nvSpPr>
            <p:cNvPr id="931859" name="AutoShape 1043"/>
            <p:cNvSpPr>
              <a:spLocks noChangeArrowheads="1"/>
            </p:cNvSpPr>
            <p:nvPr/>
          </p:nvSpPr>
          <p:spPr bwMode="auto">
            <a:xfrm>
              <a:off x="2808" y="2340"/>
              <a:ext cx="240" cy="252"/>
            </a:xfrm>
            <a:prstGeom prst="flowChartDelay">
              <a:avLst/>
            </a:prstGeom>
            <a:noFill/>
            <a:ln w="38100">
              <a:solidFill>
                <a:schemeClr val="bg1"/>
              </a:solidFill>
              <a:miter lim="800000"/>
              <a:headEnd/>
              <a:tailEnd/>
            </a:ln>
            <a:effectLst/>
          </p:spPr>
          <p:txBody>
            <a:bodyPr wrap="none" anchor="ctr">
              <a:spAutoFit/>
            </a:bodyPr>
            <a:lstStyle/>
            <a:p>
              <a:endParaRPr lang="en-US"/>
            </a:p>
          </p:txBody>
        </p:sp>
        <p:sp>
          <p:nvSpPr>
            <p:cNvPr id="931860" name="AutoShape 1044"/>
            <p:cNvSpPr>
              <a:spLocks noChangeArrowheads="1"/>
            </p:cNvSpPr>
            <p:nvPr/>
          </p:nvSpPr>
          <p:spPr bwMode="auto">
            <a:xfrm flipH="1" flipV="1">
              <a:off x="3324" y="2712"/>
              <a:ext cx="312" cy="24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31861" name="AutoShape 1045"/>
            <p:cNvSpPr>
              <a:spLocks noChangeArrowheads="1"/>
            </p:cNvSpPr>
            <p:nvPr/>
          </p:nvSpPr>
          <p:spPr bwMode="auto">
            <a:xfrm>
              <a:off x="2832" y="3072"/>
              <a:ext cx="240" cy="252"/>
            </a:xfrm>
            <a:prstGeom prst="flowChartDelay">
              <a:avLst/>
            </a:prstGeom>
            <a:noFill/>
            <a:ln w="38100">
              <a:solidFill>
                <a:schemeClr val="bg1"/>
              </a:solidFill>
              <a:miter lim="800000"/>
              <a:headEnd/>
              <a:tailEnd/>
            </a:ln>
            <a:effectLst/>
          </p:spPr>
          <p:txBody>
            <a:bodyPr wrap="none" anchor="ctr">
              <a:spAutoFit/>
            </a:bodyPr>
            <a:lstStyle/>
            <a:p>
              <a:endParaRPr lang="en-US"/>
            </a:p>
          </p:txBody>
        </p:sp>
        <p:grpSp>
          <p:nvGrpSpPr>
            <p:cNvPr id="3" name="Group 1046"/>
            <p:cNvGrpSpPr>
              <a:grpSpLocks/>
            </p:cNvGrpSpPr>
            <p:nvPr/>
          </p:nvGrpSpPr>
          <p:grpSpPr bwMode="auto">
            <a:xfrm>
              <a:off x="2292" y="3348"/>
              <a:ext cx="180" cy="216"/>
              <a:chOff x="3768" y="3456"/>
              <a:chExt cx="180" cy="216"/>
            </a:xfrm>
          </p:grpSpPr>
          <p:sp>
            <p:nvSpPr>
              <p:cNvPr id="931863" name="AutoShape 1047"/>
              <p:cNvSpPr>
                <a:spLocks noChangeArrowheads="1"/>
              </p:cNvSpPr>
              <p:nvPr/>
            </p:nvSpPr>
            <p:spPr bwMode="auto">
              <a:xfrm>
                <a:off x="3768" y="3516"/>
                <a:ext cx="180" cy="156"/>
              </a:xfrm>
              <a:prstGeom prst="triangle">
                <a:avLst>
                  <a:gd name="adj" fmla="val 50000"/>
                </a:avLst>
              </a:prstGeom>
              <a:noFill/>
              <a:ln w="38100">
                <a:solidFill>
                  <a:schemeClr val="bg1"/>
                </a:solidFill>
                <a:miter lim="800000"/>
                <a:headEnd/>
                <a:tailEnd/>
              </a:ln>
              <a:effectLst/>
            </p:spPr>
            <p:txBody>
              <a:bodyPr wrap="none" anchor="ctr">
                <a:spAutoFit/>
              </a:bodyPr>
              <a:lstStyle/>
              <a:p>
                <a:endParaRPr lang="en-US"/>
              </a:p>
            </p:txBody>
          </p:sp>
          <p:sp>
            <p:nvSpPr>
              <p:cNvPr id="931864" name="Oval 1048"/>
              <p:cNvSpPr>
                <a:spLocks noChangeArrowheads="1"/>
              </p:cNvSpPr>
              <p:nvPr/>
            </p:nvSpPr>
            <p:spPr bwMode="auto">
              <a:xfrm>
                <a:off x="3815" y="3456"/>
                <a:ext cx="72" cy="60"/>
              </a:xfrm>
              <a:prstGeom prst="ellipse">
                <a:avLst/>
              </a:prstGeom>
              <a:noFill/>
              <a:ln w="38100">
                <a:solidFill>
                  <a:schemeClr val="bg1"/>
                </a:solidFill>
                <a:round/>
                <a:headEnd/>
                <a:tailEnd/>
              </a:ln>
              <a:effectLst/>
            </p:spPr>
            <p:txBody>
              <a:bodyPr wrap="none" anchor="ctr">
                <a:spAutoFit/>
              </a:bodyPr>
              <a:lstStyle/>
              <a:p>
                <a:endParaRPr lang="en-US"/>
              </a:p>
            </p:txBody>
          </p:sp>
        </p:grpSp>
        <p:sp>
          <p:nvSpPr>
            <p:cNvPr id="931865" name="Line 1049"/>
            <p:cNvSpPr>
              <a:spLocks noChangeShapeType="1"/>
            </p:cNvSpPr>
            <p:nvPr/>
          </p:nvSpPr>
          <p:spPr bwMode="auto">
            <a:xfrm>
              <a:off x="3048" y="2460"/>
              <a:ext cx="144"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66" name="Line 1050"/>
            <p:cNvSpPr>
              <a:spLocks noChangeShapeType="1"/>
            </p:cNvSpPr>
            <p:nvPr/>
          </p:nvSpPr>
          <p:spPr bwMode="auto">
            <a:xfrm>
              <a:off x="3180" y="2460"/>
              <a:ext cx="0" cy="324"/>
            </a:xfrm>
            <a:prstGeom prst="line">
              <a:avLst/>
            </a:prstGeom>
            <a:noFill/>
            <a:ln w="38100">
              <a:solidFill>
                <a:schemeClr val="bg1"/>
              </a:solidFill>
              <a:round/>
              <a:headEnd/>
              <a:tailEnd/>
            </a:ln>
            <a:effectLst/>
          </p:spPr>
          <p:txBody>
            <a:bodyPr wrap="none" anchor="ctr">
              <a:spAutoFit/>
            </a:bodyPr>
            <a:lstStyle/>
            <a:p>
              <a:endParaRPr lang="en-US"/>
            </a:p>
          </p:txBody>
        </p:sp>
        <p:sp>
          <p:nvSpPr>
            <p:cNvPr id="931867" name="Line 1051"/>
            <p:cNvSpPr>
              <a:spLocks noChangeShapeType="1"/>
            </p:cNvSpPr>
            <p:nvPr/>
          </p:nvSpPr>
          <p:spPr bwMode="auto">
            <a:xfrm>
              <a:off x="3168" y="2772"/>
              <a:ext cx="192"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68" name="Line 1052"/>
            <p:cNvSpPr>
              <a:spLocks noChangeShapeType="1"/>
            </p:cNvSpPr>
            <p:nvPr/>
          </p:nvSpPr>
          <p:spPr bwMode="auto">
            <a:xfrm>
              <a:off x="3084" y="3192"/>
              <a:ext cx="144" cy="0"/>
            </a:xfrm>
            <a:prstGeom prst="line">
              <a:avLst/>
            </a:prstGeom>
            <a:noFill/>
            <a:ln w="38100">
              <a:solidFill>
                <a:schemeClr val="bg1"/>
              </a:solidFill>
              <a:round/>
              <a:headEnd/>
              <a:tailEnd/>
            </a:ln>
            <a:effectLst/>
          </p:spPr>
          <p:txBody>
            <a:bodyPr anchor="ctr">
              <a:spAutoFit/>
            </a:bodyPr>
            <a:lstStyle/>
            <a:p>
              <a:endParaRPr lang="en-US"/>
            </a:p>
          </p:txBody>
        </p:sp>
        <p:sp>
          <p:nvSpPr>
            <p:cNvPr id="931869" name="Line 1053"/>
            <p:cNvSpPr>
              <a:spLocks noChangeShapeType="1"/>
            </p:cNvSpPr>
            <p:nvPr/>
          </p:nvSpPr>
          <p:spPr bwMode="auto">
            <a:xfrm>
              <a:off x="3216" y="2904"/>
              <a:ext cx="0" cy="288"/>
            </a:xfrm>
            <a:prstGeom prst="line">
              <a:avLst/>
            </a:prstGeom>
            <a:noFill/>
            <a:ln w="38100">
              <a:solidFill>
                <a:schemeClr val="bg1"/>
              </a:solidFill>
              <a:round/>
              <a:headEnd/>
              <a:tailEnd/>
            </a:ln>
            <a:effectLst/>
          </p:spPr>
          <p:txBody>
            <a:bodyPr wrap="none" anchor="ctr">
              <a:spAutoFit/>
            </a:bodyPr>
            <a:lstStyle/>
            <a:p>
              <a:endParaRPr lang="en-US"/>
            </a:p>
          </p:txBody>
        </p:sp>
        <p:sp>
          <p:nvSpPr>
            <p:cNvPr id="931870" name="Line 1054"/>
            <p:cNvSpPr>
              <a:spLocks noChangeShapeType="1"/>
            </p:cNvSpPr>
            <p:nvPr/>
          </p:nvSpPr>
          <p:spPr bwMode="auto">
            <a:xfrm>
              <a:off x="3204" y="2916"/>
              <a:ext cx="156"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1" name="Line 1055"/>
            <p:cNvSpPr>
              <a:spLocks noChangeShapeType="1"/>
            </p:cNvSpPr>
            <p:nvPr/>
          </p:nvSpPr>
          <p:spPr bwMode="auto">
            <a:xfrm flipH="1">
              <a:off x="2364" y="2520"/>
              <a:ext cx="432"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2" name="Line 1056"/>
            <p:cNvSpPr>
              <a:spLocks noChangeShapeType="1"/>
            </p:cNvSpPr>
            <p:nvPr/>
          </p:nvSpPr>
          <p:spPr bwMode="auto">
            <a:xfrm flipV="1">
              <a:off x="2376" y="2508"/>
              <a:ext cx="0" cy="828"/>
            </a:xfrm>
            <a:prstGeom prst="line">
              <a:avLst/>
            </a:prstGeom>
            <a:noFill/>
            <a:ln w="38100">
              <a:solidFill>
                <a:schemeClr val="bg1"/>
              </a:solidFill>
              <a:round/>
              <a:headEnd/>
              <a:tailEnd/>
            </a:ln>
            <a:effectLst/>
          </p:spPr>
          <p:txBody>
            <a:bodyPr wrap="none" anchor="ctr">
              <a:spAutoFit/>
            </a:bodyPr>
            <a:lstStyle/>
            <a:p>
              <a:endParaRPr lang="en-US"/>
            </a:p>
          </p:txBody>
        </p:sp>
        <p:sp>
          <p:nvSpPr>
            <p:cNvPr id="931873" name="Line 1057"/>
            <p:cNvSpPr>
              <a:spLocks noChangeShapeType="1"/>
            </p:cNvSpPr>
            <p:nvPr/>
          </p:nvSpPr>
          <p:spPr bwMode="auto">
            <a:xfrm>
              <a:off x="2388" y="3576"/>
              <a:ext cx="0" cy="72"/>
            </a:xfrm>
            <a:prstGeom prst="line">
              <a:avLst/>
            </a:prstGeom>
            <a:noFill/>
            <a:ln w="38100">
              <a:solidFill>
                <a:schemeClr val="bg1"/>
              </a:solidFill>
              <a:round/>
              <a:headEnd/>
              <a:tailEnd/>
            </a:ln>
            <a:effectLst/>
          </p:spPr>
          <p:txBody>
            <a:bodyPr wrap="none" anchor="ctr">
              <a:spAutoFit/>
            </a:bodyPr>
            <a:lstStyle/>
            <a:p>
              <a:endParaRPr lang="en-US"/>
            </a:p>
          </p:txBody>
        </p:sp>
        <p:sp>
          <p:nvSpPr>
            <p:cNvPr id="931874" name="Line 1058"/>
            <p:cNvSpPr>
              <a:spLocks noChangeShapeType="1"/>
            </p:cNvSpPr>
            <p:nvPr/>
          </p:nvSpPr>
          <p:spPr bwMode="auto">
            <a:xfrm>
              <a:off x="1956" y="3648"/>
              <a:ext cx="432"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5" name="Line 1059"/>
            <p:cNvSpPr>
              <a:spLocks noChangeShapeType="1"/>
            </p:cNvSpPr>
            <p:nvPr/>
          </p:nvSpPr>
          <p:spPr bwMode="auto">
            <a:xfrm flipV="1">
              <a:off x="2184" y="3240"/>
              <a:ext cx="0" cy="420"/>
            </a:xfrm>
            <a:prstGeom prst="line">
              <a:avLst/>
            </a:prstGeom>
            <a:noFill/>
            <a:ln w="38100">
              <a:solidFill>
                <a:schemeClr val="bg1"/>
              </a:solidFill>
              <a:round/>
              <a:headEnd/>
              <a:tailEnd/>
            </a:ln>
            <a:effectLst/>
          </p:spPr>
          <p:txBody>
            <a:bodyPr wrap="none" anchor="ctr">
              <a:spAutoFit/>
            </a:bodyPr>
            <a:lstStyle/>
            <a:p>
              <a:endParaRPr lang="en-US"/>
            </a:p>
          </p:txBody>
        </p:sp>
        <p:sp>
          <p:nvSpPr>
            <p:cNvPr id="931876" name="Line 1060"/>
            <p:cNvSpPr>
              <a:spLocks noChangeShapeType="1"/>
            </p:cNvSpPr>
            <p:nvPr/>
          </p:nvSpPr>
          <p:spPr bwMode="auto">
            <a:xfrm>
              <a:off x="2172" y="3252"/>
              <a:ext cx="648"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7" name="Line 1061"/>
            <p:cNvSpPr>
              <a:spLocks noChangeShapeType="1"/>
            </p:cNvSpPr>
            <p:nvPr/>
          </p:nvSpPr>
          <p:spPr bwMode="auto">
            <a:xfrm>
              <a:off x="1932" y="3156"/>
              <a:ext cx="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8" name="Line 1062"/>
            <p:cNvSpPr>
              <a:spLocks noChangeShapeType="1"/>
            </p:cNvSpPr>
            <p:nvPr/>
          </p:nvSpPr>
          <p:spPr bwMode="auto">
            <a:xfrm>
              <a:off x="1908" y="2424"/>
              <a:ext cx="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79" name="Line 1063"/>
            <p:cNvSpPr>
              <a:spLocks noChangeShapeType="1"/>
            </p:cNvSpPr>
            <p:nvPr/>
          </p:nvSpPr>
          <p:spPr bwMode="auto">
            <a:xfrm>
              <a:off x="3636" y="2832"/>
              <a:ext cx="216" cy="0"/>
            </a:xfrm>
            <a:prstGeom prst="line">
              <a:avLst/>
            </a:prstGeom>
            <a:noFill/>
            <a:ln w="38100">
              <a:solidFill>
                <a:schemeClr val="bg1"/>
              </a:solidFill>
              <a:round/>
              <a:headEnd/>
              <a:tailEnd/>
            </a:ln>
            <a:effectLst/>
          </p:spPr>
          <p:txBody>
            <a:bodyPr wrap="none" anchor="ctr">
              <a:spAutoFit/>
            </a:bodyPr>
            <a:lstStyle/>
            <a:p>
              <a:endParaRPr lang="en-US"/>
            </a:p>
          </p:txBody>
        </p:sp>
        <p:sp>
          <p:nvSpPr>
            <p:cNvPr id="931880" name="Rectangle 1064"/>
            <p:cNvSpPr>
              <a:spLocks noChangeArrowheads="1"/>
            </p:cNvSpPr>
            <p:nvPr/>
          </p:nvSpPr>
          <p:spPr bwMode="auto">
            <a:xfrm>
              <a:off x="2040" y="2292"/>
              <a:ext cx="1668" cy="1416"/>
            </a:xfrm>
            <a:prstGeom prst="rect">
              <a:avLst/>
            </a:prstGeom>
            <a:noFill/>
            <a:ln w="19050">
              <a:solidFill>
                <a:srgbClr val="CCECFF"/>
              </a:solidFill>
              <a:prstDash val="sysDot"/>
              <a:miter lim="800000"/>
              <a:headEnd/>
              <a:tailEnd/>
            </a:ln>
            <a:effectLst/>
          </p:spPr>
          <p:txBody>
            <a:bodyPr wrap="none" anchor="ctr">
              <a:spAutoFit/>
            </a:bodyPr>
            <a:lstStyle/>
            <a:p>
              <a:endParaRPr lang="en-US"/>
            </a:p>
          </p:txBody>
        </p:sp>
        <p:sp>
          <p:nvSpPr>
            <p:cNvPr id="931881" name="Text Box 1065"/>
            <p:cNvSpPr txBox="1">
              <a:spLocks noChangeArrowheads="1"/>
            </p:cNvSpPr>
            <p:nvPr/>
          </p:nvSpPr>
          <p:spPr bwMode="auto">
            <a:xfrm>
              <a:off x="1536" y="2268"/>
              <a:ext cx="552" cy="288"/>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a</a:t>
              </a:r>
              <a:endParaRPr lang="en-US" sz="1600" b="1">
                <a:solidFill>
                  <a:srgbClr val="FFFF66"/>
                </a:solidFill>
                <a:effectLst>
                  <a:outerShdw blurRad="38100" dist="38100" dir="2700000" algn="tl">
                    <a:srgbClr val="000000"/>
                  </a:outerShdw>
                </a:effectLst>
                <a:latin typeface="Arial" charset="0"/>
              </a:endParaRPr>
            </a:p>
          </p:txBody>
        </p:sp>
        <p:sp>
          <p:nvSpPr>
            <p:cNvPr id="931882" name="Text Box 1066"/>
            <p:cNvSpPr txBox="1">
              <a:spLocks noChangeArrowheads="1"/>
            </p:cNvSpPr>
            <p:nvPr/>
          </p:nvSpPr>
          <p:spPr bwMode="auto">
            <a:xfrm>
              <a:off x="1572" y="3000"/>
              <a:ext cx="552" cy="288"/>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b</a:t>
              </a:r>
              <a:endParaRPr lang="en-US" sz="1600" b="1">
                <a:solidFill>
                  <a:srgbClr val="FFFF66"/>
                </a:solidFill>
                <a:effectLst>
                  <a:outerShdw blurRad="38100" dist="38100" dir="2700000" algn="tl">
                    <a:srgbClr val="000000"/>
                  </a:outerShdw>
                </a:effectLst>
                <a:latin typeface="Arial" charset="0"/>
              </a:endParaRPr>
            </a:p>
          </p:txBody>
        </p:sp>
        <p:sp>
          <p:nvSpPr>
            <p:cNvPr id="931883" name="Text Box 1067"/>
            <p:cNvSpPr txBox="1">
              <a:spLocks noChangeArrowheads="1"/>
            </p:cNvSpPr>
            <p:nvPr/>
          </p:nvSpPr>
          <p:spPr bwMode="auto">
            <a:xfrm>
              <a:off x="1524" y="3492"/>
              <a:ext cx="552" cy="288"/>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931884" name="Text Box 1068"/>
            <p:cNvSpPr txBox="1">
              <a:spLocks noChangeArrowheads="1"/>
            </p:cNvSpPr>
            <p:nvPr/>
          </p:nvSpPr>
          <p:spPr bwMode="auto">
            <a:xfrm>
              <a:off x="3720" y="2664"/>
              <a:ext cx="828" cy="288"/>
            </a:xfrm>
            <a:prstGeom prst="rect">
              <a:avLst/>
            </a:prstGeom>
            <a:noFill/>
            <a:ln w="22225">
              <a:noFill/>
              <a:miter lim="800000"/>
              <a:headEnd/>
              <a:tailEnd/>
            </a:ln>
            <a:effectLst/>
          </p:spPr>
          <p:txBody>
            <a:bodyPr>
              <a:spAutoFit/>
            </a:bodyPr>
            <a:lstStyle/>
            <a:p>
              <a:pPr algn="l">
                <a:spcBef>
                  <a:spcPct val="50000"/>
                </a:spcBef>
              </a:pPr>
              <a:r>
                <a:rPr lang="en-US" sz="2400" b="1" dirty="0">
                  <a:solidFill>
                    <a:srgbClr val="FFFF66"/>
                  </a:solidFill>
                  <a:effectLst>
                    <a:outerShdw blurRad="38100" dist="38100" dir="2700000" algn="tl">
                      <a:srgbClr val="000000"/>
                    </a:outerShdw>
                  </a:effectLst>
                  <a:latin typeface="Arial" charset="0"/>
                </a:rPr>
                <a:t>  d_out</a:t>
              </a:r>
              <a:endParaRPr lang="en-US" sz="1600" b="1" dirty="0">
                <a:solidFill>
                  <a:srgbClr val="FFFF66"/>
                </a:solidFill>
                <a:effectLst>
                  <a:outerShdw blurRad="38100" dist="38100" dir="2700000" algn="tl">
                    <a:srgbClr val="000000"/>
                  </a:outerShdw>
                </a:effectLst>
                <a:latin typeface="Arial" charset="0"/>
              </a:endParaRPr>
            </a:p>
          </p:txBody>
        </p:sp>
      </p:grpSp>
    </p:spTree>
  </p:cSld>
  <p:clrMapOvr>
    <a:masterClrMapping/>
  </p:clrMapOvr>
  <p:transition spd="slow">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a:bodyPr>
          <a:lstStyle/>
          <a:p>
            <a:r>
              <a:rPr lang="en-US" sz="2900" b="1" dirty="0">
                <a:solidFill>
                  <a:srgbClr val="CCFFFF"/>
                </a:solidFill>
                <a:effectLst/>
                <a:latin typeface="Tahoma" pitchFamily="34" charset="0"/>
              </a:rPr>
              <a:t>Instantiation of MUX Vs. Case &amp; if-else</a:t>
            </a:r>
            <a:endParaRPr lang="en-US" sz="3700" b="1" dirty="0">
              <a:solidFill>
                <a:srgbClr val="CCFFFF"/>
              </a:solidFill>
              <a:effectLst/>
            </a:endParaRPr>
          </a:p>
        </p:txBody>
      </p:sp>
      <p:sp>
        <p:nvSpPr>
          <p:cNvPr id="937987" name="Rectangle 3"/>
          <p:cNvSpPr>
            <a:spLocks noGrp="1" noChangeArrowheads="1"/>
          </p:cNvSpPr>
          <p:nvPr>
            <p:ph idx="1"/>
          </p:nvPr>
        </p:nvSpPr>
        <p:spPr>
          <a:xfrm>
            <a:off x="0" y="1316038"/>
            <a:ext cx="9144000" cy="4913312"/>
          </a:xfrm>
        </p:spPr>
        <p:txBody>
          <a:bodyPr/>
          <a:lstStyle/>
          <a:p>
            <a:r>
              <a:rPr lang="en-US" sz="2400" dirty="0">
                <a:solidFill>
                  <a:srgbClr val="FFCC99"/>
                </a:solidFill>
                <a:effectLst>
                  <a:outerShdw blurRad="38100" dist="38100" dir="2700000" algn="tl">
                    <a:srgbClr val="000000"/>
                  </a:outerShdw>
                </a:effectLst>
                <a:latin typeface="Tahoma" pitchFamily="34" charset="0"/>
              </a:rPr>
              <a:t>Instantiating</a:t>
            </a:r>
            <a:r>
              <a:rPr lang="en-US" sz="2400" dirty="0">
                <a:effectLst>
                  <a:outerShdw blurRad="38100" dist="38100" dir="2700000" algn="tl">
                    <a:srgbClr val="000000"/>
                  </a:outerShdw>
                </a:effectLst>
                <a:latin typeface="Tahoma" pitchFamily="34" charset="0"/>
              </a:rPr>
              <a:t> a </a:t>
            </a:r>
            <a:r>
              <a:rPr lang="en-US" sz="2400" dirty="0">
                <a:solidFill>
                  <a:srgbClr val="FFCC99"/>
                </a:solidFill>
                <a:effectLst>
                  <a:outerShdw blurRad="38100" dist="38100" dir="2700000" algn="tl">
                    <a:srgbClr val="000000"/>
                  </a:outerShdw>
                </a:effectLst>
                <a:latin typeface="Tahoma" pitchFamily="34" charset="0"/>
              </a:rPr>
              <a:t>multiplexer</a:t>
            </a:r>
            <a:r>
              <a:rPr lang="en-US" sz="2400" dirty="0">
                <a:effectLst>
                  <a:outerShdw blurRad="38100" dist="38100" dir="2700000" algn="tl">
                    <a:srgbClr val="000000"/>
                  </a:outerShdw>
                </a:effectLst>
                <a:latin typeface="Tahoma" pitchFamily="34" charset="0"/>
              </a:rPr>
              <a:t> is preferred than using an </a:t>
            </a:r>
            <a:r>
              <a:rPr lang="en-US" sz="2400" dirty="0">
                <a:solidFill>
                  <a:srgbClr val="FFCC99"/>
                </a:solidFill>
                <a:effectLst>
                  <a:outerShdw blurRad="38100" dist="38100" dir="2700000" algn="tl">
                    <a:srgbClr val="000000"/>
                  </a:outerShdw>
                </a:effectLst>
                <a:latin typeface="Tahoma" pitchFamily="34" charset="0"/>
              </a:rPr>
              <a:t>if - else or case</a:t>
            </a:r>
            <a:r>
              <a:rPr lang="en-US" sz="2400" dirty="0">
                <a:effectLst>
                  <a:outerShdw blurRad="38100" dist="38100" dir="2700000" algn="tl">
                    <a:srgbClr val="000000"/>
                  </a:outerShdw>
                </a:effectLst>
                <a:latin typeface="Tahoma" pitchFamily="34" charset="0"/>
              </a:rPr>
              <a:t> statement when structured implementation with faster synthesis results are needed.</a:t>
            </a:r>
          </a:p>
          <a:p>
            <a:endParaRPr lang="en-US" sz="2400" dirty="0">
              <a:effectLst>
                <a:outerShdw blurRad="38100" dist="38100" dir="2700000" algn="tl">
                  <a:srgbClr val="000000"/>
                </a:outerShdw>
              </a:effectLst>
              <a:latin typeface="Tahoma" pitchFamily="34" charset="0"/>
            </a:endParaRPr>
          </a:p>
          <a:p>
            <a:r>
              <a:rPr lang="en-US" sz="2400" dirty="0">
                <a:effectLst>
                  <a:outerShdw blurRad="38100" dist="38100" dir="2700000" algn="tl">
                    <a:srgbClr val="000000"/>
                  </a:outerShdw>
                </a:effectLst>
                <a:latin typeface="Tahoma" pitchFamily="34" charset="0"/>
              </a:rPr>
              <a:t>But instantiation makes it </a:t>
            </a:r>
            <a:r>
              <a:rPr lang="en-US" sz="2400" dirty="0">
                <a:solidFill>
                  <a:srgbClr val="FFCC99"/>
                </a:solidFill>
                <a:effectLst>
                  <a:outerShdw blurRad="38100" dist="38100" dir="2700000" algn="tl">
                    <a:srgbClr val="000000"/>
                  </a:outerShdw>
                </a:effectLst>
                <a:latin typeface="Tahoma" pitchFamily="34" charset="0"/>
              </a:rPr>
              <a:t>technology dependent</a:t>
            </a:r>
            <a:r>
              <a:rPr lang="en-US" sz="2400" dirty="0">
                <a:effectLst>
                  <a:outerShdw blurRad="38100" dist="38100" dir="2700000" algn="tl">
                    <a:srgbClr val="000000"/>
                  </a:outerShdw>
                </a:effectLst>
                <a:latin typeface="Tahoma" pitchFamily="34" charset="0"/>
              </a:rPr>
              <a:t> and elaborate RTL description.  </a:t>
            </a:r>
          </a:p>
          <a:p>
            <a:endParaRPr lang="en-US" sz="2400" dirty="0">
              <a:effectLst>
                <a:outerShdw blurRad="38100" dist="38100" dir="2700000" algn="tl">
                  <a:srgbClr val="000000"/>
                </a:outerShdw>
              </a:effectLst>
              <a:latin typeface="Tahoma" pitchFamily="34" charset="0"/>
            </a:endParaRPr>
          </a:p>
          <a:p>
            <a:r>
              <a:rPr lang="en-US" sz="2400" dirty="0">
                <a:effectLst>
                  <a:outerShdw blurRad="38100" dist="38100" dir="2700000" algn="tl">
                    <a:srgbClr val="000000"/>
                  </a:outerShdw>
                </a:effectLst>
                <a:latin typeface="Tahoma" pitchFamily="34" charset="0"/>
              </a:rPr>
              <a:t>if-else and Case statements create </a:t>
            </a:r>
            <a:r>
              <a:rPr lang="en-US" sz="2400" dirty="0">
                <a:solidFill>
                  <a:srgbClr val="FFCC99"/>
                </a:solidFill>
                <a:effectLst>
                  <a:outerShdw blurRad="38100" dist="38100" dir="2700000" algn="tl">
                    <a:srgbClr val="000000"/>
                  </a:outerShdw>
                </a:effectLst>
                <a:latin typeface="Tahoma" pitchFamily="34" charset="0"/>
              </a:rPr>
              <a:t>technology independent</a:t>
            </a:r>
            <a:r>
              <a:rPr lang="en-US" sz="2400" dirty="0">
                <a:effectLst>
                  <a:outerShdw blurRad="38100" dist="38100" dir="2700000" algn="tl">
                    <a:srgbClr val="000000"/>
                  </a:outerShdw>
                </a:effectLst>
                <a:latin typeface="Tahoma" pitchFamily="34" charset="0"/>
              </a:rPr>
              <a:t> and </a:t>
            </a:r>
            <a:r>
              <a:rPr lang="en-US" sz="2400" dirty="0">
                <a:solidFill>
                  <a:srgbClr val="FFCC99"/>
                </a:solidFill>
                <a:effectLst>
                  <a:outerShdw blurRad="38100" dist="38100" dir="2700000" algn="tl">
                    <a:srgbClr val="000000"/>
                  </a:outerShdw>
                </a:effectLst>
                <a:latin typeface="Tahoma" pitchFamily="34" charset="0"/>
              </a:rPr>
              <a:t>concise</a:t>
            </a:r>
            <a:r>
              <a:rPr lang="en-US" sz="2400" dirty="0">
                <a:effectLst>
                  <a:outerShdw blurRad="38100" dist="38100" dir="2700000" algn="tl">
                    <a:srgbClr val="000000"/>
                  </a:outerShdw>
                </a:effectLst>
                <a:latin typeface="Tahoma" pitchFamily="34" charset="0"/>
              </a:rPr>
              <a:t> representations.</a:t>
            </a:r>
          </a:p>
        </p:txBody>
      </p:sp>
      <p:sp>
        <p:nvSpPr>
          <p:cNvPr id="6" name="Slide Number Placeholder 5"/>
          <p:cNvSpPr>
            <a:spLocks noGrp="1"/>
          </p:cNvSpPr>
          <p:nvPr>
            <p:ph type="sldNum" sz="quarter" idx="12"/>
          </p:nvPr>
        </p:nvSpPr>
        <p:spPr/>
        <p:txBody>
          <a:bodyPr/>
          <a:lstStyle/>
          <a:p>
            <a:pPr>
              <a:defRPr/>
            </a:pPr>
            <a:fld id="{C9ED846A-9C91-4E46-883E-639258DB6C0D}" type="slidenum">
              <a:rPr lang="en-US"/>
              <a:pPr>
                <a:defRPr/>
              </a:pPr>
              <a:t>27</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7987">
                                            <p:txEl>
                                              <p:pRg st="0" end="0"/>
                                            </p:txEl>
                                          </p:spTgt>
                                        </p:tgtEl>
                                        <p:attrNameLst>
                                          <p:attrName>style.visibility</p:attrName>
                                        </p:attrNameLst>
                                      </p:cBhvr>
                                      <p:to>
                                        <p:strVal val="visible"/>
                                      </p:to>
                                    </p:set>
                                    <p:animEffect transition="in" filter="blinds(horizontal)">
                                      <p:cBhvr>
                                        <p:cTn id="7" dur="500"/>
                                        <p:tgtEl>
                                          <p:spTgt spid="937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7987">
                                            <p:txEl>
                                              <p:pRg st="2" end="2"/>
                                            </p:txEl>
                                          </p:spTgt>
                                        </p:tgtEl>
                                        <p:attrNameLst>
                                          <p:attrName>style.visibility</p:attrName>
                                        </p:attrNameLst>
                                      </p:cBhvr>
                                      <p:to>
                                        <p:strVal val="visible"/>
                                      </p:to>
                                    </p:set>
                                    <p:animEffect transition="in" filter="blinds(horizontal)">
                                      <p:cBhvr>
                                        <p:cTn id="12" dur="500"/>
                                        <p:tgtEl>
                                          <p:spTgt spid="937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7987">
                                            <p:txEl>
                                              <p:pRg st="4" end="4"/>
                                            </p:txEl>
                                          </p:spTgt>
                                        </p:tgtEl>
                                        <p:attrNameLst>
                                          <p:attrName>style.visibility</p:attrName>
                                        </p:attrNameLst>
                                      </p:cBhvr>
                                      <p:to>
                                        <p:strVal val="visible"/>
                                      </p:to>
                                    </p:set>
                                    <p:animEffect transition="in" filter="blinds(horizontal)">
                                      <p:cBhvr>
                                        <p:cTn id="17" dur="500"/>
                                        <p:tgtEl>
                                          <p:spTgt spid="93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latin typeface="Tahoma" pitchFamily="34" charset="0"/>
              </a:rPr>
              <a:t>Use of arithmetic operators Vs. Design blocks</a:t>
            </a:r>
            <a:endParaRPr lang="en-US" sz="3700" b="1" dirty="0">
              <a:solidFill>
                <a:srgbClr val="CCFFFF"/>
              </a:solidFill>
              <a:effectLst/>
            </a:endParaRPr>
          </a:p>
        </p:txBody>
      </p:sp>
      <p:sp>
        <p:nvSpPr>
          <p:cNvPr id="944131" name="Rectangle 3"/>
          <p:cNvSpPr>
            <a:spLocks noGrp="1" noChangeArrowheads="1"/>
          </p:cNvSpPr>
          <p:nvPr>
            <p:ph idx="1"/>
          </p:nvPr>
        </p:nvSpPr>
        <p:spPr>
          <a:xfrm>
            <a:off x="0" y="1373188"/>
            <a:ext cx="9144000" cy="4913312"/>
          </a:xfrm>
        </p:spPr>
        <p:txBody>
          <a:bodyPr>
            <a:normAutofit/>
          </a:bodyPr>
          <a:lstStyle/>
          <a:p>
            <a:r>
              <a:rPr lang="en-US" sz="2400" dirty="0">
                <a:latin typeface="Arial" pitchFamily="34" charset="0"/>
                <a:cs typeface="Arial" pitchFamily="34" charset="0"/>
              </a:rPr>
              <a:t>Arithmetic operators lead to large gate level logic, but result in </a:t>
            </a:r>
            <a:r>
              <a:rPr lang="en-US" sz="2400" dirty="0">
                <a:solidFill>
                  <a:srgbClr val="FFCC99"/>
                </a:solidFill>
                <a:latin typeface="Arial" pitchFamily="34" charset="0"/>
                <a:cs typeface="Arial" pitchFamily="34" charset="0"/>
              </a:rPr>
              <a:t>concise</a:t>
            </a:r>
            <a:r>
              <a:rPr lang="en-US" sz="2400" dirty="0">
                <a:latin typeface="Arial" pitchFamily="34" charset="0"/>
                <a:cs typeface="Arial" pitchFamily="34" charset="0"/>
              </a:rPr>
              <a:t> representation of code in a technology </a:t>
            </a:r>
            <a:r>
              <a:rPr lang="en-US" sz="2400" dirty="0">
                <a:solidFill>
                  <a:srgbClr val="FFCC99"/>
                </a:solidFill>
                <a:latin typeface="Arial" pitchFamily="34" charset="0"/>
                <a:cs typeface="Arial" pitchFamily="34" charset="0"/>
              </a:rPr>
              <a:t>independent</a:t>
            </a:r>
            <a:r>
              <a:rPr lang="en-US" sz="2400" dirty="0">
                <a:latin typeface="Arial" pitchFamily="34" charset="0"/>
                <a:cs typeface="Arial" pitchFamily="34" charset="0"/>
              </a:rPr>
              <a:t> manner.</a:t>
            </a:r>
          </a:p>
          <a:p>
            <a:endParaRPr lang="en-US" sz="2400" dirty="0">
              <a:latin typeface="Arial" pitchFamily="34" charset="0"/>
              <a:cs typeface="Arial" pitchFamily="34" charset="0"/>
            </a:endParaRPr>
          </a:p>
          <a:p>
            <a:r>
              <a:rPr lang="en-US" sz="2400" dirty="0">
                <a:latin typeface="Arial" pitchFamily="34" charset="0"/>
                <a:cs typeface="Arial" pitchFamily="34" charset="0"/>
              </a:rPr>
              <a:t>Designing custom blocks for arithmetic functions can take </a:t>
            </a:r>
            <a:r>
              <a:rPr lang="en-US" sz="2400" dirty="0">
                <a:solidFill>
                  <a:srgbClr val="FFCC99"/>
                </a:solidFill>
                <a:latin typeface="Arial" pitchFamily="34" charset="0"/>
                <a:cs typeface="Arial" pitchFamily="34" charset="0"/>
              </a:rPr>
              <a:t>longer duration,</a:t>
            </a:r>
            <a:r>
              <a:rPr lang="en-US" sz="2400" dirty="0">
                <a:latin typeface="Arial" pitchFamily="34" charset="0"/>
                <a:cs typeface="Arial" pitchFamily="34" charset="0"/>
              </a:rPr>
              <a:t> but makes it more technology </a:t>
            </a:r>
            <a:r>
              <a:rPr lang="en-US" sz="2400" dirty="0">
                <a:solidFill>
                  <a:srgbClr val="FFCC99"/>
                </a:solidFill>
                <a:latin typeface="Arial" pitchFamily="34" charset="0"/>
                <a:cs typeface="Arial" pitchFamily="34" charset="0"/>
              </a:rPr>
              <a:t>dependent</a:t>
            </a:r>
            <a:r>
              <a:rPr lang="en-US" sz="2400" dirty="0">
                <a:latin typeface="Arial" pitchFamily="34" charset="0"/>
                <a:cs typeface="Arial" pitchFamily="34" charset="0"/>
              </a:rPr>
              <a:t>.   </a:t>
            </a:r>
          </a:p>
        </p:txBody>
      </p:sp>
      <p:sp>
        <p:nvSpPr>
          <p:cNvPr id="6" name="Slide Number Placeholder 5"/>
          <p:cNvSpPr>
            <a:spLocks noGrp="1"/>
          </p:cNvSpPr>
          <p:nvPr>
            <p:ph type="sldNum" sz="quarter" idx="12"/>
          </p:nvPr>
        </p:nvSpPr>
        <p:spPr/>
        <p:txBody>
          <a:bodyPr/>
          <a:lstStyle/>
          <a:p>
            <a:pPr>
              <a:defRPr/>
            </a:pPr>
            <a:fld id="{95A4348E-3B9D-4A61-B986-C8320A4E8027}" type="slidenum">
              <a:rPr lang="en-US"/>
              <a:pPr>
                <a:defRPr/>
              </a:pPr>
              <a:t>28</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4131">
                                            <p:txEl>
                                              <p:pRg st="0" end="0"/>
                                            </p:txEl>
                                          </p:spTgt>
                                        </p:tgtEl>
                                        <p:attrNameLst>
                                          <p:attrName>style.visibility</p:attrName>
                                        </p:attrNameLst>
                                      </p:cBhvr>
                                      <p:to>
                                        <p:strVal val="visible"/>
                                      </p:to>
                                    </p:set>
                                    <p:animEffect transition="in" filter="blinds(horizontal)">
                                      <p:cBhvr>
                                        <p:cTn id="7" dur="500"/>
                                        <p:tgtEl>
                                          <p:spTgt spid="944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4131">
                                            <p:txEl>
                                              <p:pRg st="2" end="2"/>
                                            </p:txEl>
                                          </p:spTgt>
                                        </p:tgtEl>
                                        <p:attrNameLst>
                                          <p:attrName>style.visibility</p:attrName>
                                        </p:attrNameLst>
                                      </p:cBhvr>
                                      <p:to>
                                        <p:strVal val="visible"/>
                                      </p:to>
                                    </p:set>
                                    <p:animEffect transition="in" filter="blinds(horizontal)">
                                      <p:cBhvr>
                                        <p:cTn id="12" dur="500"/>
                                        <p:tgtEl>
                                          <p:spTgt spid="944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Synthesis of function statement</a:t>
            </a:r>
            <a:endParaRPr lang="en-US" sz="3700" i="1">
              <a:solidFill>
                <a:srgbClr val="CCFFFF"/>
              </a:solidFill>
              <a:effectLst>
                <a:outerShdw blurRad="38100" dist="38100" dir="2700000" algn="tl">
                  <a:srgbClr val="000000"/>
                </a:outerShdw>
              </a:effectLst>
            </a:endParaRPr>
          </a:p>
        </p:txBody>
      </p:sp>
      <p:sp>
        <p:nvSpPr>
          <p:cNvPr id="933891" name="Rectangle 3"/>
          <p:cNvSpPr>
            <a:spLocks noGrp="1" noChangeArrowheads="1"/>
          </p:cNvSpPr>
          <p:nvPr>
            <p:ph idx="1"/>
          </p:nvPr>
        </p:nvSpPr>
        <p:spPr>
          <a:xfrm>
            <a:off x="0" y="1316038"/>
            <a:ext cx="9144000" cy="4913312"/>
          </a:xfrm>
        </p:spPr>
        <p:txBody>
          <a:bodyPr>
            <a:normAutofit/>
          </a:bodyPr>
          <a:lstStyle/>
          <a:p>
            <a:r>
              <a:rPr lang="en-US" sz="2000" dirty="0">
                <a:effectLst>
                  <a:outerShdw blurRad="38100" dist="38100" dir="2700000" algn="tl">
                    <a:srgbClr val="000000"/>
                  </a:outerShdw>
                </a:effectLst>
                <a:latin typeface="Arial" pitchFamily="34" charset="0"/>
                <a:cs typeface="Arial" pitchFamily="34" charset="0"/>
              </a:rPr>
              <a:t>Functions are synthesized to combinational logic blocks.</a:t>
            </a:r>
          </a:p>
          <a:p>
            <a:endParaRPr lang="en-US" sz="2000" dirty="0">
              <a:effectLst>
                <a:outerShdw blurRad="38100" dist="38100" dir="2700000" algn="tl">
                  <a:srgbClr val="000000"/>
                </a:outerShdw>
              </a:effectLst>
              <a:latin typeface="Arial" pitchFamily="34" charset="0"/>
              <a:cs typeface="Arial" pitchFamily="34" charset="0"/>
            </a:endParaRPr>
          </a:p>
          <a:p>
            <a:r>
              <a:rPr lang="en-US" sz="2000" dirty="0">
                <a:effectLst>
                  <a:outerShdw blurRad="38100" dist="38100" dir="2700000" algn="tl">
                    <a:srgbClr val="000000"/>
                  </a:outerShdw>
                </a:effectLst>
                <a:latin typeface="Arial" pitchFamily="34" charset="0"/>
                <a:cs typeface="Arial" pitchFamily="34" charset="0"/>
              </a:rPr>
              <a:t>They can have only one output variable.</a:t>
            </a:r>
          </a:p>
          <a:p>
            <a:endParaRPr lang="en-US" sz="2000" dirty="0">
              <a:effectLst>
                <a:outerShdw blurRad="38100" dist="38100" dir="2700000" algn="tl">
                  <a:srgbClr val="000000"/>
                </a:outerShdw>
              </a:effectLst>
              <a:latin typeface="Arial" pitchFamily="34" charset="0"/>
              <a:cs typeface="Arial" pitchFamily="34" charset="0"/>
            </a:endParaRPr>
          </a:p>
          <a:p>
            <a:r>
              <a:rPr lang="en-US" sz="2000" dirty="0">
                <a:effectLst>
                  <a:outerShdw blurRad="38100" dist="38100" dir="2700000" algn="tl">
                    <a:srgbClr val="000000"/>
                  </a:outerShdw>
                </a:effectLst>
                <a:latin typeface="Arial" pitchFamily="34" charset="0"/>
                <a:cs typeface="Arial" pitchFamily="34" charset="0"/>
              </a:rPr>
              <a:t>The output can be a scalar or a vector. </a:t>
            </a:r>
          </a:p>
        </p:txBody>
      </p:sp>
      <p:sp>
        <p:nvSpPr>
          <p:cNvPr id="6" name="Slide Number Placeholder 5"/>
          <p:cNvSpPr>
            <a:spLocks noGrp="1"/>
          </p:cNvSpPr>
          <p:nvPr>
            <p:ph type="sldNum" sz="quarter" idx="12"/>
          </p:nvPr>
        </p:nvSpPr>
        <p:spPr/>
        <p:txBody>
          <a:bodyPr/>
          <a:lstStyle/>
          <a:p>
            <a:pPr>
              <a:defRPr/>
            </a:pPr>
            <a:fld id="{83DD89F8-8D52-42B9-825E-8059623E4DCC}" type="slidenum">
              <a:rPr lang="en-US"/>
              <a:pPr>
                <a:defRPr/>
              </a:pPr>
              <a:t>29</a:t>
            </a:fld>
            <a:endParaRPr lang="en-US"/>
          </a:p>
        </p:txBody>
      </p:sp>
    </p:spTree>
    <p:extLst>
      <p:ext uri="{BB962C8B-B14F-4D97-AF65-F5344CB8AC3E}">
        <p14:creationId xmlns:p14="http://schemas.microsoft.com/office/powerpoint/2010/main" val="2010784411"/>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3891">
                                            <p:txEl>
                                              <p:pRg st="0" end="0"/>
                                            </p:txEl>
                                          </p:spTgt>
                                        </p:tgtEl>
                                        <p:attrNameLst>
                                          <p:attrName>style.visibility</p:attrName>
                                        </p:attrNameLst>
                                      </p:cBhvr>
                                      <p:to>
                                        <p:strVal val="visible"/>
                                      </p:to>
                                    </p:set>
                                    <p:animEffect transition="in" filter="blinds(horizontal)">
                                      <p:cBhvr>
                                        <p:cTn id="7" dur="500"/>
                                        <p:tgtEl>
                                          <p:spTgt spid="933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3891">
                                            <p:txEl>
                                              <p:pRg st="2" end="2"/>
                                            </p:txEl>
                                          </p:spTgt>
                                        </p:tgtEl>
                                        <p:attrNameLst>
                                          <p:attrName>style.visibility</p:attrName>
                                        </p:attrNameLst>
                                      </p:cBhvr>
                                      <p:to>
                                        <p:strVal val="visible"/>
                                      </p:to>
                                    </p:set>
                                    <p:animEffect transition="in" filter="blinds(horizontal)">
                                      <p:cBhvr>
                                        <p:cTn id="12" dur="500"/>
                                        <p:tgtEl>
                                          <p:spTgt spid="933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3891">
                                            <p:txEl>
                                              <p:pRg st="4" end="4"/>
                                            </p:txEl>
                                          </p:spTgt>
                                        </p:tgtEl>
                                        <p:attrNameLst>
                                          <p:attrName>style.visibility</p:attrName>
                                        </p:attrNameLst>
                                      </p:cBhvr>
                                      <p:to>
                                        <p:strVal val="visible"/>
                                      </p:to>
                                    </p:set>
                                    <p:animEffect transition="in" filter="blinds(horizontal)">
                                      <p:cBhvr>
                                        <p:cTn id="17" dur="500"/>
                                        <p:tgtEl>
                                          <p:spTgt spid="933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Synthesizable Operators</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3</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38" y="1658743"/>
            <a:ext cx="77819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829734"/>
      </p:ext>
    </p:extLst>
  </p:cSld>
  <p:clrMapOvr>
    <a:masterClrMapping/>
  </p:clrMapOvr>
  <p:transition spd="slow">
    <p:cover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b="1" dirty="0">
                <a:solidFill>
                  <a:srgbClr val="CCFFFF"/>
                </a:solidFill>
                <a:effectLst/>
                <a:latin typeface="Tahoma" pitchFamily="34" charset="0"/>
              </a:rPr>
              <a:t>Use of Parentheses</a:t>
            </a:r>
            <a:r>
              <a:rPr lang="en-US" sz="3300" b="1" dirty="0">
                <a:solidFill>
                  <a:srgbClr val="CCFFFF"/>
                </a:solidFill>
                <a:effectLst/>
                <a:latin typeface="Tahoma" pitchFamily="34" charset="0"/>
              </a:rPr>
              <a:t> </a:t>
            </a:r>
            <a:endParaRPr lang="en-US" sz="3700" b="1" dirty="0">
              <a:solidFill>
                <a:srgbClr val="CCFFFF"/>
              </a:solidFill>
              <a:effectLst/>
            </a:endParaRPr>
          </a:p>
        </p:txBody>
      </p:sp>
      <p:sp>
        <p:nvSpPr>
          <p:cNvPr id="946179" name="Rectangle 3"/>
          <p:cNvSpPr>
            <a:spLocks noGrp="1" noChangeArrowheads="1"/>
          </p:cNvSpPr>
          <p:nvPr>
            <p:ph idx="1"/>
          </p:nvPr>
        </p:nvSpPr>
        <p:spPr>
          <a:xfrm>
            <a:off x="0" y="1316038"/>
            <a:ext cx="9144000" cy="1217612"/>
          </a:xfrm>
        </p:spPr>
        <p:txBody>
          <a:bodyPr/>
          <a:lstStyle/>
          <a:p>
            <a:r>
              <a:rPr lang="en-US" sz="2400">
                <a:solidFill>
                  <a:srgbClr val="FFCC99"/>
                </a:solidFill>
                <a:effectLst>
                  <a:outerShdw blurRad="38100" dist="38100" dir="2700000" algn="tl">
                    <a:srgbClr val="000000"/>
                  </a:outerShdw>
                </a:effectLst>
                <a:latin typeface="Tahoma" pitchFamily="34" charset="0"/>
              </a:rPr>
              <a:t>Parentheses</a:t>
            </a:r>
            <a:r>
              <a:rPr lang="en-US" sz="2400">
                <a:effectLst>
                  <a:outerShdw blurRad="38100" dist="38100" dir="2700000" algn="tl">
                    <a:srgbClr val="000000"/>
                  </a:outerShdw>
                </a:effectLst>
                <a:latin typeface="Tahoma" pitchFamily="34" charset="0"/>
              </a:rPr>
              <a:t> plays vital role in the type of logic implemented</a:t>
            </a:r>
            <a:r>
              <a:rPr lang="en-US">
                <a:effectLst>
                  <a:outerShdw blurRad="38100" dist="38100" dir="2700000" algn="tl">
                    <a:srgbClr val="000000"/>
                  </a:outerShdw>
                </a:effectLst>
                <a:latin typeface="Tahoma" pitchFamily="34" charset="0"/>
              </a:rPr>
              <a:t>.</a:t>
            </a:r>
          </a:p>
          <a:p>
            <a:pPr>
              <a:buFont typeface="Wingdings 2" pitchFamily="18" charset="2"/>
              <a:buNone/>
            </a:pPr>
            <a:r>
              <a:rPr lang="en-US" sz="2400">
                <a:effectLst>
                  <a:outerShdw blurRad="38100" dist="38100" dir="2700000" algn="tl">
                    <a:srgbClr val="000000"/>
                  </a:outerShdw>
                </a:effectLst>
                <a:latin typeface="Tahoma" pitchFamily="34" charset="0"/>
              </a:rPr>
              <a:t>   </a:t>
            </a:r>
          </a:p>
        </p:txBody>
      </p:sp>
      <p:sp>
        <p:nvSpPr>
          <p:cNvPr id="35" name="Slide Number Placeholder 5"/>
          <p:cNvSpPr>
            <a:spLocks noGrp="1"/>
          </p:cNvSpPr>
          <p:nvPr>
            <p:ph type="sldNum" sz="quarter" idx="12"/>
          </p:nvPr>
        </p:nvSpPr>
        <p:spPr/>
        <p:txBody>
          <a:bodyPr/>
          <a:lstStyle/>
          <a:p>
            <a:pPr>
              <a:defRPr/>
            </a:pPr>
            <a:fld id="{B3A58188-1B36-4F93-8A4D-97240C1E08F7}" type="slidenum">
              <a:rPr lang="en-US"/>
              <a:pPr>
                <a:defRPr/>
              </a:pPr>
              <a:t>30</a:t>
            </a:fld>
            <a:endParaRPr lang="en-US"/>
          </a:p>
        </p:txBody>
      </p:sp>
      <p:sp>
        <p:nvSpPr>
          <p:cNvPr id="946181" name="Text Box 5"/>
          <p:cNvSpPr txBox="1">
            <a:spLocks noChangeArrowheads="1"/>
          </p:cNvSpPr>
          <p:nvPr/>
        </p:nvSpPr>
        <p:spPr bwMode="auto">
          <a:xfrm>
            <a:off x="247650" y="2647950"/>
            <a:ext cx="4210050" cy="3287713"/>
          </a:xfrm>
          <a:prstGeom prst="rect">
            <a:avLst/>
          </a:prstGeom>
          <a:noFill/>
          <a:ln w="38100">
            <a:noFill/>
            <a:miter lim="800000"/>
            <a:headEnd/>
            <a:tailEnd/>
          </a:ln>
          <a:effectLst/>
        </p:spPr>
        <p:txBody>
          <a:bodyPr>
            <a:spAutoFit/>
          </a:bodyPr>
          <a:lstStyle/>
          <a:p>
            <a:pPr algn="l">
              <a:spcBef>
                <a:spcPct val="50000"/>
              </a:spcBef>
            </a:pPr>
            <a:r>
              <a:rPr lang="en-US" sz="2400" b="1">
                <a:solidFill>
                  <a:srgbClr val="FFFF66"/>
                </a:solidFill>
                <a:effectLst>
                  <a:outerShdw blurRad="38100" dist="38100" dir="2700000" algn="tl">
                    <a:srgbClr val="000000"/>
                  </a:outerShdw>
                </a:effectLst>
                <a:latin typeface="Tahoma" pitchFamily="34" charset="0"/>
              </a:rPr>
              <a:t>F = a + b + c + d;</a:t>
            </a:r>
          </a:p>
          <a:p>
            <a:pPr algn="l">
              <a:spcBef>
                <a:spcPct val="50000"/>
              </a:spcBef>
            </a:pPr>
            <a:r>
              <a:rPr lang="en-US" sz="2400" b="1">
                <a:solidFill>
                  <a:srgbClr val="FFFF66"/>
                </a:solidFill>
                <a:effectLst>
                  <a:outerShdw blurRad="38100" dist="38100" dir="2700000" algn="tl">
                    <a:srgbClr val="000000"/>
                  </a:outerShdw>
                </a:effectLst>
                <a:latin typeface="Tahoma" pitchFamily="34" charset="0"/>
              </a:rPr>
              <a:t>would typically be implemented as</a:t>
            </a:r>
            <a:r>
              <a:rPr lang="en-US" sz="2000" b="1">
                <a:solidFill>
                  <a:srgbClr val="FFFF66"/>
                </a:solidFill>
                <a:effectLst>
                  <a:outerShdw blurRad="38100" dist="38100" dir="2700000" algn="tl">
                    <a:srgbClr val="000000"/>
                  </a:outerShdw>
                </a:effectLst>
                <a:latin typeface="Tahoma" pitchFamily="34" charset="0"/>
              </a:rPr>
              <a:t>:</a:t>
            </a:r>
          </a:p>
          <a:p>
            <a:pPr algn="l">
              <a:spcBef>
                <a:spcPct val="50000"/>
              </a:spcBef>
            </a:pPr>
            <a:endParaRPr lang="en-US" sz="2000" b="1">
              <a:solidFill>
                <a:srgbClr val="FFFF66"/>
              </a:solidFill>
              <a:effectLst>
                <a:outerShdw blurRad="38100" dist="38100" dir="2700000" algn="tl">
                  <a:srgbClr val="000000"/>
                </a:outerShdw>
              </a:effectLst>
              <a:latin typeface="Tahoma" pitchFamily="34" charset="0"/>
            </a:endParaRPr>
          </a:p>
          <a:p>
            <a:pPr algn="l"/>
            <a:r>
              <a:rPr lang="en-US" sz="2400" b="1">
                <a:solidFill>
                  <a:srgbClr val="FFFF66"/>
                </a:solidFill>
                <a:effectLst>
                  <a:outerShdw blurRad="38100" dist="38100" dir="2700000" algn="tl">
                    <a:srgbClr val="000000"/>
                  </a:outerShdw>
                </a:effectLst>
                <a:latin typeface="Tahoma" pitchFamily="34" charset="0"/>
              </a:rPr>
              <a:t>(a + b) is grouped together by default, </a:t>
            </a:r>
          </a:p>
          <a:p>
            <a:pPr algn="l"/>
            <a:r>
              <a:rPr lang="en-US" sz="2400" b="1">
                <a:solidFill>
                  <a:srgbClr val="FFFF66"/>
                </a:solidFill>
                <a:effectLst>
                  <a:outerShdw blurRad="38100" dist="38100" dir="2700000" algn="tl">
                    <a:srgbClr val="000000"/>
                  </a:outerShdw>
                </a:effectLst>
                <a:latin typeface="Tahoma" pitchFamily="34" charset="0"/>
              </a:rPr>
              <a:t>then c and d are added one at a time.</a:t>
            </a:r>
            <a:r>
              <a:rPr lang="en-US" sz="1600" b="1">
                <a:solidFill>
                  <a:srgbClr val="FFFF66"/>
                </a:solidFill>
                <a:effectLst>
                  <a:outerShdw blurRad="38100" dist="38100" dir="2700000" algn="tl">
                    <a:srgbClr val="000000"/>
                  </a:outerShdw>
                </a:effectLst>
                <a:latin typeface="Tahoma" pitchFamily="34" charset="0"/>
              </a:rPr>
              <a:t> </a:t>
            </a:r>
          </a:p>
        </p:txBody>
      </p:sp>
      <p:sp>
        <p:nvSpPr>
          <p:cNvPr id="946182" name="Rectangle 6"/>
          <p:cNvSpPr>
            <a:spLocks noChangeArrowheads="1"/>
          </p:cNvSpPr>
          <p:nvPr/>
        </p:nvSpPr>
        <p:spPr bwMode="auto">
          <a:xfrm>
            <a:off x="4381500" y="34480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6183" name="Rectangle 7"/>
          <p:cNvSpPr>
            <a:spLocks noChangeArrowheads="1"/>
          </p:cNvSpPr>
          <p:nvPr/>
        </p:nvSpPr>
        <p:spPr bwMode="auto">
          <a:xfrm>
            <a:off x="5105400" y="43243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6184" name="Rectangle 8"/>
          <p:cNvSpPr>
            <a:spLocks noChangeArrowheads="1"/>
          </p:cNvSpPr>
          <p:nvPr/>
        </p:nvSpPr>
        <p:spPr bwMode="auto">
          <a:xfrm>
            <a:off x="5886450" y="52006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6185" name="Line 9"/>
          <p:cNvSpPr>
            <a:spLocks noChangeShapeType="1"/>
          </p:cNvSpPr>
          <p:nvPr/>
        </p:nvSpPr>
        <p:spPr bwMode="auto">
          <a:xfrm>
            <a:off x="457200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87" name="Line 11"/>
          <p:cNvSpPr>
            <a:spLocks noChangeShapeType="1"/>
          </p:cNvSpPr>
          <p:nvPr/>
        </p:nvSpPr>
        <p:spPr bwMode="auto">
          <a:xfrm>
            <a:off x="527685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89" name="Line 13"/>
          <p:cNvSpPr>
            <a:spLocks noChangeShapeType="1"/>
          </p:cNvSpPr>
          <p:nvPr/>
        </p:nvSpPr>
        <p:spPr bwMode="auto">
          <a:xfrm>
            <a:off x="4914900" y="3886200"/>
            <a:ext cx="0" cy="247650"/>
          </a:xfrm>
          <a:prstGeom prst="line">
            <a:avLst/>
          </a:prstGeom>
          <a:noFill/>
          <a:ln w="38100">
            <a:solidFill>
              <a:schemeClr val="bg1"/>
            </a:solidFill>
            <a:round/>
            <a:headEnd/>
            <a:tailEnd/>
          </a:ln>
          <a:effectLst/>
        </p:spPr>
        <p:txBody>
          <a:bodyPr wrap="none" anchor="ctr">
            <a:spAutoFit/>
          </a:bodyPr>
          <a:lstStyle/>
          <a:p>
            <a:endParaRPr lang="en-US"/>
          </a:p>
        </p:txBody>
      </p:sp>
      <p:sp>
        <p:nvSpPr>
          <p:cNvPr id="946190" name="Line 14"/>
          <p:cNvSpPr>
            <a:spLocks noChangeShapeType="1"/>
          </p:cNvSpPr>
          <p:nvPr/>
        </p:nvSpPr>
        <p:spPr bwMode="auto">
          <a:xfrm>
            <a:off x="4895850" y="4114800"/>
            <a:ext cx="476250" cy="0"/>
          </a:xfrm>
          <a:prstGeom prst="line">
            <a:avLst/>
          </a:prstGeom>
          <a:noFill/>
          <a:ln w="38100">
            <a:solidFill>
              <a:schemeClr val="bg1"/>
            </a:solidFill>
            <a:round/>
            <a:headEnd/>
            <a:tailEnd/>
          </a:ln>
          <a:effectLst/>
        </p:spPr>
        <p:txBody>
          <a:bodyPr wrap="none" anchor="ctr">
            <a:spAutoFit/>
          </a:bodyPr>
          <a:lstStyle/>
          <a:p>
            <a:endParaRPr lang="en-US"/>
          </a:p>
        </p:txBody>
      </p:sp>
      <p:sp>
        <p:nvSpPr>
          <p:cNvPr id="946191" name="Line 15"/>
          <p:cNvSpPr>
            <a:spLocks noChangeShapeType="1"/>
          </p:cNvSpPr>
          <p:nvPr/>
        </p:nvSpPr>
        <p:spPr bwMode="auto">
          <a:xfrm>
            <a:off x="5353050" y="4095750"/>
            <a:ext cx="0" cy="2286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92" name="Line 16"/>
          <p:cNvSpPr>
            <a:spLocks noChangeShapeType="1"/>
          </p:cNvSpPr>
          <p:nvPr/>
        </p:nvSpPr>
        <p:spPr bwMode="auto">
          <a:xfrm>
            <a:off x="5962650" y="2971800"/>
            <a:ext cx="0" cy="13335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93" name="Line 17"/>
          <p:cNvSpPr>
            <a:spLocks noChangeShapeType="1"/>
          </p:cNvSpPr>
          <p:nvPr/>
        </p:nvSpPr>
        <p:spPr bwMode="auto">
          <a:xfrm>
            <a:off x="5676900" y="4762500"/>
            <a:ext cx="0" cy="247650"/>
          </a:xfrm>
          <a:prstGeom prst="line">
            <a:avLst/>
          </a:prstGeom>
          <a:noFill/>
          <a:ln w="38100">
            <a:solidFill>
              <a:schemeClr val="bg1"/>
            </a:solidFill>
            <a:round/>
            <a:headEnd/>
            <a:tailEnd/>
          </a:ln>
          <a:effectLst/>
        </p:spPr>
        <p:txBody>
          <a:bodyPr wrap="none" anchor="ctr">
            <a:spAutoFit/>
          </a:bodyPr>
          <a:lstStyle/>
          <a:p>
            <a:endParaRPr lang="en-US"/>
          </a:p>
        </p:txBody>
      </p:sp>
      <p:sp>
        <p:nvSpPr>
          <p:cNvPr id="946194" name="Line 18"/>
          <p:cNvSpPr>
            <a:spLocks noChangeShapeType="1"/>
          </p:cNvSpPr>
          <p:nvPr/>
        </p:nvSpPr>
        <p:spPr bwMode="auto">
          <a:xfrm>
            <a:off x="5657850" y="4991100"/>
            <a:ext cx="476250" cy="0"/>
          </a:xfrm>
          <a:prstGeom prst="line">
            <a:avLst/>
          </a:prstGeom>
          <a:noFill/>
          <a:ln w="38100">
            <a:solidFill>
              <a:schemeClr val="bg1"/>
            </a:solidFill>
            <a:round/>
            <a:headEnd/>
            <a:tailEnd/>
          </a:ln>
          <a:effectLst/>
        </p:spPr>
        <p:txBody>
          <a:bodyPr wrap="none" anchor="ctr">
            <a:spAutoFit/>
          </a:bodyPr>
          <a:lstStyle/>
          <a:p>
            <a:endParaRPr lang="en-US"/>
          </a:p>
        </p:txBody>
      </p:sp>
      <p:sp>
        <p:nvSpPr>
          <p:cNvPr id="946195" name="Line 19"/>
          <p:cNvSpPr>
            <a:spLocks noChangeShapeType="1"/>
          </p:cNvSpPr>
          <p:nvPr/>
        </p:nvSpPr>
        <p:spPr bwMode="auto">
          <a:xfrm>
            <a:off x="6115050" y="4972050"/>
            <a:ext cx="0" cy="2286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96" name="Line 20"/>
          <p:cNvSpPr>
            <a:spLocks noChangeShapeType="1"/>
          </p:cNvSpPr>
          <p:nvPr/>
        </p:nvSpPr>
        <p:spPr bwMode="auto">
          <a:xfrm>
            <a:off x="6724650" y="2952750"/>
            <a:ext cx="0" cy="222885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6197" name="Line 21"/>
          <p:cNvSpPr>
            <a:spLocks noChangeShapeType="1"/>
          </p:cNvSpPr>
          <p:nvPr/>
        </p:nvSpPr>
        <p:spPr bwMode="auto">
          <a:xfrm>
            <a:off x="6496050" y="5657850"/>
            <a:ext cx="0" cy="323850"/>
          </a:xfrm>
          <a:prstGeom prst="line">
            <a:avLst/>
          </a:prstGeom>
          <a:noFill/>
          <a:ln w="38100">
            <a:solidFill>
              <a:schemeClr val="bg1"/>
            </a:solidFill>
            <a:round/>
            <a:headEnd/>
            <a:tailEnd type="triangle" w="med" len="med"/>
          </a:ln>
          <a:effectLst/>
        </p:spPr>
        <p:txBody>
          <a:bodyPr wrap="none" anchor="ctr">
            <a:spAutoFit/>
          </a:bodyPr>
          <a:lstStyle/>
          <a:p>
            <a:endParaRPr lang="en-US"/>
          </a:p>
        </p:txBody>
      </p:sp>
      <p:grpSp>
        <p:nvGrpSpPr>
          <p:cNvPr id="2" name="Group 24"/>
          <p:cNvGrpSpPr>
            <a:grpSpLocks/>
          </p:cNvGrpSpPr>
          <p:nvPr/>
        </p:nvGrpSpPr>
        <p:grpSpPr bwMode="auto">
          <a:xfrm>
            <a:off x="6343650" y="5314950"/>
            <a:ext cx="304800" cy="266700"/>
            <a:chOff x="1908" y="3204"/>
            <a:chExt cx="216" cy="192"/>
          </a:xfrm>
        </p:grpSpPr>
        <p:sp>
          <p:nvSpPr>
            <p:cNvPr id="946198" name="Line 22"/>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6199" name="Line 23"/>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grpSp>
        <p:nvGrpSpPr>
          <p:cNvPr id="3" name="Group 25"/>
          <p:cNvGrpSpPr>
            <a:grpSpLocks/>
          </p:cNvGrpSpPr>
          <p:nvPr/>
        </p:nvGrpSpPr>
        <p:grpSpPr bwMode="auto">
          <a:xfrm>
            <a:off x="4781550" y="3543300"/>
            <a:ext cx="304800" cy="266700"/>
            <a:chOff x="1908" y="3204"/>
            <a:chExt cx="216" cy="192"/>
          </a:xfrm>
        </p:grpSpPr>
        <p:sp>
          <p:nvSpPr>
            <p:cNvPr id="946202" name="Line 26"/>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6203" name="Line 27"/>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grpSp>
        <p:nvGrpSpPr>
          <p:cNvPr id="4" name="Group 28"/>
          <p:cNvGrpSpPr>
            <a:grpSpLocks/>
          </p:cNvGrpSpPr>
          <p:nvPr/>
        </p:nvGrpSpPr>
        <p:grpSpPr bwMode="auto">
          <a:xfrm>
            <a:off x="5524500" y="4419600"/>
            <a:ext cx="304800" cy="266700"/>
            <a:chOff x="1908" y="3204"/>
            <a:chExt cx="216" cy="192"/>
          </a:xfrm>
        </p:grpSpPr>
        <p:sp>
          <p:nvSpPr>
            <p:cNvPr id="946205" name="Line 29"/>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6206" name="Line 30"/>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sp>
        <p:nvSpPr>
          <p:cNvPr id="946207" name="Text Box 31"/>
          <p:cNvSpPr txBox="1">
            <a:spLocks noChangeArrowheads="1"/>
          </p:cNvSpPr>
          <p:nvPr/>
        </p:nvSpPr>
        <p:spPr bwMode="auto">
          <a:xfrm>
            <a:off x="4403725" y="2540000"/>
            <a:ext cx="33655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a</a:t>
            </a:r>
          </a:p>
        </p:txBody>
      </p:sp>
      <p:sp>
        <p:nvSpPr>
          <p:cNvPr id="946208" name="Text Box 32"/>
          <p:cNvSpPr txBox="1">
            <a:spLocks noChangeArrowheads="1"/>
          </p:cNvSpPr>
          <p:nvPr/>
        </p:nvSpPr>
        <p:spPr bwMode="auto">
          <a:xfrm>
            <a:off x="5086350" y="2520950"/>
            <a:ext cx="344488"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b</a:t>
            </a:r>
          </a:p>
        </p:txBody>
      </p:sp>
      <p:sp>
        <p:nvSpPr>
          <p:cNvPr id="946209" name="Text Box 33"/>
          <p:cNvSpPr txBox="1">
            <a:spLocks noChangeArrowheads="1"/>
          </p:cNvSpPr>
          <p:nvPr/>
        </p:nvSpPr>
        <p:spPr bwMode="auto">
          <a:xfrm>
            <a:off x="5784850" y="2540000"/>
            <a:ext cx="31750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c</a:t>
            </a:r>
          </a:p>
        </p:txBody>
      </p:sp>
      <p:sp>
        <p:nvSpPr>
          <p:cNvPr id="946210" name="Text Box 34"/>
          <p:cNvSpPr txBox="1">
            <a:spLocks noChangeArrowheads="1"/>
          </p:cNvSpPr>
          <p:nvPr/>
        </p:nvSpPr>
        <p:spPr bwMode="auto">
          <a:xfrm>
            <a:off x="6553200" y="2520950"/>
            <a:ext cx="344488"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d</a:t>
            </a:r>
          </a:p>
        </p:txBody>
      </p:sp>
      <p:sp>
        <p:nvSpPr>
          <p:cNvPr id="946211" name="Text Box 35"/>
          <p:cNvSpPr txBox="1">
            <a:spLocks noChangeArrowheads="1"/>
          </p:cNvSpPr>
          <p:nvPr/>
        </p:nvSpPr>
        <p:spPr bwMode="auto">
          <a:xfrm>
            <a:off x="6604000" y="5778500"/>
            <a:ext cx="31750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z</a:t>
            </a:r>
          </a:p>
        </p:txBody>
      </p:sp>
    </p:spTree>
  </p:cSld>
  <p:clrMapOvr>
    <a:masterClrMapping/>
  </p:clrMapOvr>
  <p:transition spd="slow">
    <p:cover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b="1" dirty="0">
                <a:solidFill>
                  <a:srgbClr val="CCFFFF"/>
                </a:solidFill>
                <a:effectLst/>
                <a:latin typeface="Tahoma" pitchFamily="34" charset="0"/>
              </a:rPr>
              <a:t>Use of Parentheses</a:t>
            </a:r>
            <a:r>
              <a:rPr lang="en-US" sz="3300" b="1" dirty="0">
                <a:solidFill>
                  <a:srgbClr val="CCFFFF"/>
                </a:solidFill>
                <a:effectLst/>
                <a:latin typeface="Tahoma" pitchFamily="34" charset="0"/>
              </a:rPr>
              <a:t> </a:t>
            </a:r>
            <a:endParaRPr lang="en-US" sz="3700" b="1" dirty="0">
              <a:solidFill>
                <a:srgbClr val="CCFFFF"/>
              </a:solidFill>
              <a:effectLst/>
            </a:endParaRPr>
          </a:p>
        </p:txBody>
      </p:sp>
      <p:sp>
        <p:nvSpPr>
          <p:cNvPr id="30" name="Slide Number Placeholder 5"/>
          <p:cNvSpPr>
            <a:spLocks noGrp="1"/>
          </p:cNvSpPr>
          <p:nvPr>
            <p:ph type="sldNum" sz="quarter" idx="12"/>
          </p:nvPr>
        </p:nvSpPr>
        <p:spPr/>
        <p:txBody>
          <a:bodyPr/>
          <a:lstStyle/>
          <a:p>
            <a:pPr>
              <a:defRPr/>
            </a:pPr>
            <a:fld id="{A46A9317-9099-4823-888A-6DAFE0591F00}" type="slidenum">
              <a:rPr lang="en-US"/>
              <a:pPr>
                <a:defRPr/>
              </a:pPr>
              <a:t>31</a:t>
            </a:fld>
            <a:endParaRPr lang="en-US"/>
          </a:p>
        </p:txBody>
      </p:sp>
      <p:sp>
        <p:nvSpPr>
          <p:cNvPr id="948228" name="Text Box 1028"/>
          <p:cNvSpPr txBox="1">
            <a:spLocks noChangeArrowheads="1"/>
          </p:cNvSpPr>
          <p:nvPr/>
        </p:nvSpPr>
        <p:spPr bwMode="auto">
          <a:xfrm>
            <a:off x="133350" y="1828800"/>
            <a:ext cx="4191000" cy="3167063"/>
          </a:xfrm>
          <a:prstGeom prst="rect">
            <a:avLst/>
          </a:prstGeom>
          <a:noFill/>
          <a:ln w="38100">
            <a:noFill/>
            <a:miter lim="800000"/>
            <a:headEnd/>
            <a:tailEnd/>
          </a:ln>
          <a:effectLst/>
        </p:spPr>
        <p:txBody>
          <a:bodyPr>
            <a:spAutoFit/>
          </a:bodyPr>
          <a:lstStyle/>
          <a:p>
            <a:pPr algn="l">
              <a:spcBef>
                <a:spcPct val="50000"/>
              </a:spcBef>
            </a:pPr>
            <a:r>
              <a:rPr lang="en-US" sz="2800" b="1">
                <a:solidFill>
                  <a:srgbClr val="FFFF66"/>
                </a:solidFill>
                <a:effectLst>
                  <a:outerShdw blurRad="38100" dist="38100" dir="2700000" algn="tl">
                    <a:srgbClr val="000000"/>
                  </a:outerShdw>
                </a:effectLst>
                <a:latin typeface="Tahoma" pitchFamily="34" charset="0"/>
              </a:rPr>
              <a:t>F = (a + b) + (c + d);</a:t>
            </a:r>
          </a:p>
          <a:p>
            <a:pPr algn="l">
              <a:spcBef>
                <a:spcPct val="50000"/>
              </a:spcBef>
            </a:pPr>
            <a:r>
              <a:rPr lang="en-US" sz="2400" b="1">
                <a:solidFill>
                  <a:srgbClr val="FFFF66"/>
                </a:solidFill>
                <a:effectLst>
                  <a:outerShdw blurRad="38100" dist="38100" dir="2700000" algn="tl">
                    <a:srgbClr val="000000"/>
                  </a:outerShdw>
                </a:effectLst>
                <a:latin typeface="Tahoma" pitchFamily="34" charset="0"/>
              </a:rPr>
              <a:t>would typically be implemented as</a:t>
            </a:r>
            <a:r>
              <a:rPr lang="en-US" sz="2000" b="1">
                <a:solidFill>
                  <a:srgbClr val="FFFF66"/>
                </a:solidFill>
                <a:effectLst>
                  <a:outerShdw blurRad="38100" dist="38100" dir="2700000" algn="tl">
                    <a:srgbClr val="000000"/>
                  </a:outerShdw>
                </a:effectLst>
                <a:latin typeface="Tahoma" pitchFamily="34" charset="0"/>
              </a:rPr>
              <a:t>:</a:t>
            </a:r>
          </a:p>
          <a:p>
            <a:pPr algn="l">
              <a:spcBef>
                <a:spcPct val="50000"/>
              </a:spcBef>
            </a:pPr>
            <a:endParaRPr lang="en-US" sz="2000" b="1">
              <a:solidFill>
                <a:srgbClr val="FFFF66"/>
              </a:solidFill>
              <a:effectLst>
                <a:outerShdw blurRad="38100" dist="38100" dir="2700000" algn="tl">
                  <a:srgbClr val="000000"/>
                </a:outerShdw>
              </a:effectLst>
              <a:latin typeface="Tahoma" pitchFamily="34" charset="0"/>
            </a:endParaRPr>
          </a:p>
          <a:p>
            <a:pPr algn="l">
              <a:spcBef>
                <a:spcPct val="50000"/>
              </a:spcBef>
            </a:pPr>
            <a:r>
              <a:rPr lang="en-US" sz="2400" b="1">
                <a:solidFill>
                  <a:srgbClr val="FFFF66"/>
                </a:solidFill>
                <a:effectLst>
                  <a:outerShdw blurRad="38100" dist="38100" dir="2700000" algn="tl">
                    <a:srgbClr val="000000"/>
                  </a:outerShdw>
                </a:effectLst>
                <a:latin typeface="Tahoma" pitchFamily="34" charset="0"/>
              </a:rPr>
              <a:t>Parentheses use leads to a faster implementation of the addition.</a:t>
            </a:r>
            <a:r>
              <a:rPr lang="en-US" sz="1600" b="1">
                <a:solidFill>
                  <a:srgbClr val="FFFF66"/>
                </a:solidFill>
                <a:effectLst>
                  <a:outerShdw blurRad="38100" dist="38100" dir="2700000" algn="tl">
                    <a:srgbClr val="000000"/>
                  </a:outerShdw>
                </a:effectLst>
                <a:latin typeface="Tahoma" pitchFamily="34" charset="0"/>
              </a:rPr>
              <a:t> </a:t>
            </a:r>
          </a:p>
        </p:txBody>
      </p:sp>
      <p:sp>
        <p:nvSpPr>
          <p:cNvPr id="948229" name="Rectangle 1029"/>
          <p:cNvSpPr>
            <a:spLocks noChangeArrowheads="1"/>
          </p:cNvSpPr>
          <p:nvPr/>
        </p:nvSpPr>
        <p:spPr bwMode="auto">
          <a:xfrm>
            <a:off x="4381500" y="34480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8230" name="Rectangle 1030"/>
          <p:cNvSpPr>
            <a:spLocks noChangeArrowheads="1"/>
          </p:cNvSpPr>
          <p:nvPr/>
        </p:nvSpPr>
        <p:spPr bwMode="auto">
          <a:xfrm>
            <a:off x="5753100" y="34480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8231" name="Rectangle 1031"/>
          <p:cNvSpPr>
            <a:spLocks noChangeArrowheads="1"/>
          </p:cNvSpPr>
          <p:nvPr/>
        </p:nvSpPr>
        <p:spPr bwMode="auto">
          <a:xfrm>
            <a:off x="5124450" y="4629150"/>
            <a:ext cx="1200150" cy="457200"/>
          </a:xfrm>
          <a:prstGeom prst="rect">
            <a:avLst/>
          </a:prstGeom>
          <a:noFill/>
          <a:ln w="38100">
            <a:solidFill>
              <a:schemeClr val="bg1"/>
            </a:solidFill>
            <a:miter lim="800000"/>
            <a:headEnd/>
            <a:tailEnd/>
          </a:ln>
          <a:effectLst/>
        </p:spPr>
        <p:txBody>
          <a:bodyPr wrap="none" anchor="ctr">
            <a:spAutoFit/>
          </a:bodyPr>
          <a:lstStyle/>
          <a:p>
            <a:endParaRPr lang="en-US"/>
          </a:p>
        </p:txBody>
      </p:sp>
      <p:sp>
        <p:nvSpPr>
          <p:cNvPr id="948232" name="Line 1032"/>
          <p:cNvSpPr>
            <a:spLocks noChangeShapeType="1"/>
          </p:cNvSpPr>
          <p:nvPr/>
        </p:nvSpPr>
        <p:spPr bwMode="auto">
          <a:xfrm>
            <a:off x="457200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8233" name="Line 1033"/>
          <p:cNvSpPr>
            <a:spLocks noChangeShapeType="1"/>
          </p:cNvSpPr>
          <p:nvPr/>
        </p:nvSpPr>
        <p:spPr bwMode="auto">
          <a:xfrm>
            <a:off x="527685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8242" name="Line 1042"/>
          <p:cNvSpPr>
            <a:spLocks noChangeShapeType="1"/>
          </p:cNvSpPr>
          <p:nvPr/>
        </p:nvSpPr>
        <p:spPr bwMode="auto">
          <a:xfrm>
            <a:off x="5734050" y="5086350"/>
            <a:ext cx="0" cy="323850"/>
          </a:xfrm>
          <a:prstGeom prst="line">
            <a:avLst/>
          </a:prstGeom>
          <a:noFill/>
          <a:ln w="38100">
            <a:solidFill>
              <a:schemeClr val="bg1"/>
            </a:solidFill>
            <a:round/>
            <a:headEnd/>
            <a:tailEnd type="triangle" w="med" len="med"/>
          </a:ln>
          <a:effectLst/>
        </p:spPr>
        <p:txBody>
          <a:bodyPr wrap="none" anchor="ctr">
            <a:spAutoFit/>
          </a:bodyPr>
          <a:lstStyle/>
          <a:p>
            <a:endParaRPr lang="en-US"/>
          </a:p>
        </p:txBody>
      </p:sp>
      <p:grpSp>
        <p:nvGrpSpPr>
          <p:cNvPr id="2" name="Group 1043"/>
          <p:cNvGrpSpPr>
            <a:grpSpLocks/>
          </p:cNvGrpSpPr>
          <p:nvPr/>
        </p:nvGrpSpPr>
        <p:grpSpPr bwMode="auto">
          <a:xfrm>
            <a:off x="5581650" y="4743450"/>
            <a:ext cx="304800" cy="266700"/>
            <a:chOff x="1908" y="3204"/>
            <a:chExt cx="216" cy="192"/>
          </a:xfrm>
        </p:grpSpPr>
        <p:sp>
          <p:nvSpPr>
            <p:cNvPr id="948244" name="Line 1044"/>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8245" name="Line 1045"/>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grpSp>
        <p:nvGrpSpPr>
          <p:cNvPr id="3" name="Group 1046"/>
          <p:cNvGrpSpPr>
            <a:grpSpLocks/>
          </p:cNvGrpSpPr>
          <p:nvPr/>
        </p:nvGrpSpPr>
        <p:grpSpPr bwMode="auto">
          <a:xfrm>
            <a:off x="4781550" y="3543300"/>
            <a:ext cx="304800" cy="266700"/>
            <a:chOff x="1908" y="3204"/>
            <a:chExt cx="216" cy="192"/>
          </a:xfrm>
        </p:grpSpPr>
        <p:sp>
          <p:nvSpPr>
            <p:cNvPr id="948247" name="Line 1047"/>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8248" name="Line 1048"/>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grpSp>
        <p:nvGrpSpPr>
          <p:cNvPr id="4" name="Group 1049"/>
          <p:cNvGrpSpPr>
            <a:grpSpLocks/>
          </p:cNvGrpSpPr>
          <p:nvPr/>
        </p:nvGrpSpPr>
        <p:grpSpPr bwMode="auto">
          <a:xfrm>
            <a:off x="6172200" y="3543300"/>
            <a:ext cx="304800" cy="266700"/>
            <a:chOff x="1908" y="3204"/>
            <a:chExt cx="216" cy="192"/>
          </a:xfrm>
        </p:grpSpPr>
        <p:sp>
          <p:nvSpPr>
            <p:cNvPr id="948250" name="Line 1050"/>
            <p:cNvSpPr>
              <a:spLocks noChangeShapeType="1"/>
            </p:cNvSpPr>
            <p:nvPr/>
          </p:nvSpPr>
          <p:spPr bwMode="auto">
            <a:xfrm>
              <a:off x="2016" y="3204"/>
              <a:ext cx="0" cy="192"/>
            </a:xfrm>
            <a:prstGeom prst="line">
              <a:avLst/>
            </a:prstGeom>
            <a:noFill/>
            <a:ln w="38100">
              <a:solidFill>
                <a:schemeClr val="bg1"/>
              </a:solidFill>
              <a:round/>
              <a:headEnd/>
              <a:tailEnd/>
            </a:ln>
            <a:effectLst/>
          </p:spPr>
          <p:txBody>
            <a:bodyPr wrap="none" anchor="ctr">
              <a:spAutoFit/>
            </a:bodyPr>
            <a:lstStyle/>
            <a:p>
              <a:endParaRPr lang="en-US"/>
            </a:p>
          </p:txBody>
        </p:sp>
        <p:sp>
          <p:nvSpPr>
            <p:cNvPr id="948251" name="Line 1051"/>
            <p:cNvSpPr>
              <a:spLocks noChangeShapeType="1"/>
            </p:cNvSpPr>
            <p:nvPr/>
          </p:nvSpPr>
          <p:spPr bwMode="auto">
            <a:xfrm>
              <a:off x="1908" y="3300"/>
              <a:ext cx="216" cy="0"/>
            </a:xfrm>
            <a:prstGeom prst="line">
              <a:avLst/>
            </a:prstGeom>
            <a:noFill/>
            <a:ln w="38100">
              <a:solidFill>
                <a:schemeClr val="bg1"/>
              </a:solidFill>
              <a:round/>
              <a:headEnd/>
              <a:tailEnd/>
            </a:ln>
            <a:effectLst/>
          </p:spPr>
          <p:txBody>
            <a:bodyPr wrap="none" anchor="ctr">
              <a:spAutoFit/>
            </a:bodyPr>
            <a:lstStyle/>
            <a:p>
              <a:endParaRPr lang="en-US"/>
            </a:p>
          </p:txBody>
        </p:sp>
      </p:grpSp>
      <p:sp>
        <p:nvSpPr>
          <p:cNvPr id="948252" name="Text Box 1052"/>
          <p:cNvSpPr txBox="1">
            <a:spLocks noChangeArrowheads="1"/>
          </p:cNvSpPr>
          <p:nvPr/>
        </p:nvSpPr>
        <p:spPr bwMode="auto">
          <a:xfrm>
            <a:off x="4403725" y="2540000"/>
            <a:ext cx="33655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a</a:t>
            </a:r>
          </a:p>
        </p:txBody>
      </p:sp>
      <p:sp>
        <p:nvSpPr>
          <p:cNvPr id="948253" name="Text Box 1053"/>
          <p:cNvSpPr txBox="1">
            <a:spLocks noChangeArrowheads="1"/>
          </p:cNvSpPr>
          <p:nvPr/>
        </p:nvSpPr>
        <p:spPr bwMode="auto">
          <a:xfrm>
            <a:off x="5086350" y="2520950"/>
            <a:ext cx="344488"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b</a:t>
            </a:r>
          </a:p>
        </p:txBody>
      </p:sp>
      <p:sp>
        <p:nvSpPr>
          <p:cNvPr id="948254" name="Text Box 1054"/>
          <p:cNvSpPr txBox="1">
            <a:spLocks noChangeArrowheads="1"/>
          </p:cNvSpPr>
          <p:nvPr/>
        </p:nvSpPr>
        <p:spPr bwMode="auto">
          <a:xfrm>
            <a:off x="5784850" y="2540000"/>
            <a:ext cx="31750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c</a:t>
            </a:r>
          </a:p>
        </p:txBody>
      </p:sp>
      <p:sp>
        <p:nvSpPr>
          <p:cNvPr id="948255" name="Text Box 1055"/>
          <p:cNvSpPr txBox="1">
            <a:spLocks noChangeArrowheads="1"/>
          </p:cNvSpPr>
          <p:nvPr/>
        </p:nvSpPr>
        <p:spPr bwMode="auto">
          <a:xfrm>
            <a:off x="6553200" y="2520950"/>
            <a:ext cx="344488"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d</a:t>
            </a:r>
          </a:p>
        </p:txBody>
      </p:sp>
      <p:sp>
        <p:nvSpPr>
          <p:cNvPr id="948256" name="Text Box 1056"/>
          <p:cNvSpPr txBox="1">
            <a:spLocks noChangeArrowheads="1"/>
          </p:cNvSpPr>
          <p:nvPr/>
        </p:nvSpPr>
        <p:spPr bwMode="auto">
          <a:xfrm>
            <a:off x="5842000" y="5207000"/>
            <a:ext cx="317500" cy="396875"/>
          </a:xfrm>
          <a:prstGeom prst="rect">
            <a:avLst/>
          </a:prstGeom>
          <a:noFill/>
          <a:ln w="38100">
            <a:noFill/>
            <a:miter lim="800000"/>
            <a:headEnd/>
            <a:tailEnd/>
          </a:ln>
          <a:effectLst/>
        </p:spPr>
        <p:txBody>
          <a:bodyPr wrap="none">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z</a:t>
            </a:r>
          </a:p>
        </p:txBody>
      </p:sp>
      <p:sp>
        <p:nvSpPr>
          <p:cNvPr id="948258" name="Line 1058"/>
          <p:cNvSpPr>
            <a:spLocks noChangeShapeType="1"/>
          </p:cNvSpPr>
          <p:nvPr/>
        </p:nvSpPr>
        <p:spPr bwMode="auto">
          <a:xfrm>
            <a:off x="5257800" y="3905250"/>
            <a:ext cx="0" cy="70485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8259" name="Line 1059"/>
          <p:cNvSpPr>
            <a:spLocks noChangeShapeType="1"/>
          </p:cNvSpPr>
          <p:nvPr/>
        </p:nvSpPr>
        <p:spPr bwMode="auto">
          <a:xfrm>
            <a:off x="6115050" y="3905250"/>
            <a:ext cx="0" cy="70485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8260" name="Line 1060"/>
          <p:cNvSpPr>
            <a:spLocks noChangeShapeType="1"/>
          </p:cNvSpPr>
          <p:nvPr/>
        </p:nvSpPr>
        <p:spPr bwMode="auto">
          <a:xfrm>
            <a:off x="598170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948261" name="Line 1061"/>
          <p:cNvSpPr>
            <a:spLocks noChangeShapeType="1"/>
          </p:cNvSpPr>
          <p:nvPr/>
        </p:nvSpPr>
        <p:spPr bwMode="auto">
          <a:xfrm>
            <a:off x="6686550" y="2933700"/>
            <a:ext cx="0" cy="4953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Tree>
  </p:cSld>
  <p:clrMapOvr>
    <a:masterClrMapping/>
  </p:clrMapOvr>
  <p:transition spd="slow">
    <p:cover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outerShdw blurRad="38100" dist="38100" dir="2700000" algn="tl">
                    <a:srgbClr val="000000"/>
                  </a:outerShdw>
                </a:effectLst>
                <a:latin typeface="Tahoma" pitchFamily="34" charset="0"/>
              </a:rPr>
              <a:t>Order dependency  Non blocking Vs. blocking</a:t>
            </a:r>
            <a:r>
              <a:rPr lang="en-US" sz="3700" b="1" dirty="0">
                <a:solidFill>
                  <a:srgbClr val="CCFFFF"/>
                </a:solidFill>
                <a:effectLst>
                  <a:outerShdw blurRad="38100" dist="38100" dir="2700000" algn="tl">
                    <a:srgbClr val="000000"/>
                  </a:outerShdw>
                </a:effectLst>
                <a:latin typeface="Tahoma" pitchFamily="34" charset="0"/>
              </a:rPr>
              <a:t> </a:t>
            </a:r>
            <a:endParaRPr lang="en-US" sz="3700" b="1" dirty="0">
              <a:solidFill>
                <a:srgbClr val="CCFFFF"/>
              </a:solidFill>
              <a:effectLst>
                <a:outerShdw blurRad="38100" dist="38100" dir="2700000" algn="tl">
                  <a:srgbClr val="000000"/>
                </a:outerShdw>
              </a:effectLst>
            </a:endParaRPr>
          </a:p>
        </p:txBody>
      </p:sp>
      <p:sp>
        <p:nvSpPr>
          <p:cNvPr id="47" name="Slide Number Placeholder 5"/>
          <p:cNvSpPr>
            <a:spLocks noGrp="1"/>
          </p:cNvSpPr>
          <p:nvPr>
            <p:ph type="sldNum" sz="quarter" idx="12"/>
          </p:nvPr>
        </p:nvSpPr>
        <p:spPr/>
        <p:txBody>
          <a:bodyPr/>
          <a:lstStyle/>
          <a:p>
            <a:pPr>
              <a:defRPr/>
            </a:pPr>
            <a:fld id="{231E148C-41D0-4848-9184-490ACC5A7120}" type="slidenum">
              <a:rPr lang="en-US"/>
              <a:pPr>
                <a:defRPr/>
              </a:pPr>
              <a:t>32</a:t>
            </a:fld>
            <a:endParaRPr lang="en-US"/>
          </a:p>
        </p:txBody>
      </p:sp>
      <p:sp>
        <p:nvSpPr>
          <p:cNvPr id="952323" name="Text Box 3"/>
          <p:cNvSpPr txBox="1">
            <a:spLocks noChangeArrowheads="1"/>
          </p:cNvSpPr>
          <p:nvPr/>
        </p:nvSpPr>
        <p:spPr bwMode="auto">
          <a:xfrm>
            <a:off x="133350" y="1233488"/>
            <a:ext cx="8629650" cy="1477328"/>
          </a:xfrm>
          <a:prstGeom prst="rect">
            <a:avLst/>
          </a:prstGeom>
          <a:noFill/>
          <a:ln w="38100">
            <a:noFill/>
            <a:miter lim="800000"/>
            <a:headEnd/>
            <a:tailEnd/>
          </a:ln>
          <a:effectLst/>
        </p:spPr>
        <p:txBody>
          <a:bodyPr>
            <a:spAutoFit/>
          </a:bodyPr>
          <a:lstStyle/>
          <a:p>
            <a:pPr algn="l">
              <a:spcBef>
                <a:spcPct val="50000"/>
              </a:spcBef>
              <a:buFontTx/>
              <a:buChar char="•"/>
            </a:pPr>
            <a:r>
              <a:rPr lang="en-US" sz="2000" b="1" dirty="0">
                <a:solidFill>
                  <a:srgbClr val="FFFF66"/>
                </a:solidFill>
                <a:latin typeface="Arial" pitchFamily="34" charset="0"/>
                <a:cs typeface="Arial" pitchFamily="34" charset="0"/>
              </a:rPr>
              <a:t>    </a:t>
            </a:r>
            <a:r>
              <a:rPr lang="en-US" sz="2000" b="1" dirty="0">
                <a:solidFill>
                  <a:srgbClr val="FFCC99"/>
                </a:solidFill>
                <a:latin typeface="Arial" pitchFamily="34" charset="0"/>
                <a:cs typeface="Arial" pitchFamily="34" charset="0"/>
              </a:rPr>
              <a:t>Blocking statements</a:t>
            </a:r>
            <a:r>
              <a:rPr lang="en-US" sz="2000" b="1" dirty="0">
                <a:solidFill>
                  <a:srgbClr val="FFFF66"/>
                </a:solidFill>
                <a:latin typeface="Arial" pitchFamily="34" charset="0"/>
                <a:cs typeface="Arial" pitchFamily="34" charset="0"/>
              </a:rPr>
              <a:t> are executed in the order which they have been represented.</a:t>
            </a:r>
          </a:p>
          <a:p>
            <a:pPr algn="l">
              <a:spcBef>
                <a:spcPct val="50000"/>
              </a:spcBef>
              <a:buFontTx/>
              <a:buChar char="•"/>
            </a:pPr>
            <a:r>
              <a:rPr lang="en-US" sz="2000" b="1" dirty="0">
                <a:solidFill>
                  <a:srgbClr val="FFFF66"/>
                </a:solidFill>
                <a:latin typeface="Arial" pitchFamily="34" charset="0"/>
                <a:cs typeface="Arial" pitchFamily="34" charset="0"/>
              </a:rPr>
              <a:t>    Non-blocking assignments are executed </a:t>
            </a:r>
            <a:r>
              <a:rPr lang="en-US" sz="2000" b="1" dirty="0">
                <a:solidFill>
                  <a:srgbClr val="FFCC99"/>
                </a:solidFill>
                <a:latin typeface="Arial" pitchFamily="34" charset="0"/>
                <a:cs typeface="Arial" pitchFamily="34" charset="0"/>
              </a:rPr>
              <a:t>independent</a:t>
            </a:r>
            <a:r>
              <a:rPr lang="en-US" sz="2000" b="1" dirty="0">
                <a:solidFill>
                  <a:srgbClr val="FFFF66"/>
                </a:solidFill>
                <a:latin typeface="Arial" pitchFamily="34" charset="0"/>
                <a:cs typeface="Arial" pitchFamily="34" charset="0"/>
              </a:rPr>
              <a:t> of the order of specification </a:t>
            </a:r>
          </a:p>
        </p:txBody>
      </p:sp>
      <p:sp>
        <p:nvSpPr>
          <p:cNvPr id="952348" name="Text Box 28"/>
          <p:cNvSpPr txBox="1">
            <a:spLocks noChangeArrowheads="1"/>
          </p:cNvSpPr>
          <p:nvPr/>
        </p:nvSpPr>
        <p:spPr bwMode="auto">
          <a:xfrm>
            <a:off x="323850" y="3467100"/>
            <a:ext cx="3314700" cy="2359025"/>
          </a:xfrm>
          <a:prstGeom prst="rect">
            <a:avLst/>
          </a:prstGeom>
          <a:noFill/>
          <a:ln w="38100">
            <a:solidFill>
              <a:srgbClr val="CCECFF"/>
            </a:solidFill>
            <a:miter lim="800000"/>
            <a:headEnd/>
            <a:tailEnd/>
          </a:ln>
          <a:effectLst/>
        </p:spPr>
        <p:txBody>
          <a:bodyPr>
            <a:spAutoFit/>
          </a:bodyPr>
          <a:lstStyle/>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always @(negedge CK)</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begin</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a &lt;= x | y;</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 &lt;= a;</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c &lt;= b;</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end   </a:t>
            </a:r>
          </a:p>
        </p:txBody>
      </p:sp>
      <p:grpSp>
        <p:nvGrpSpPr>
          <p:cNvPr id="2" name="Group 57"/>
          <p:cNvGrpSpPr>
            <a:grpSpLocks/>
          </p:cNvGrpSpPr>
          <p:nvPr/>
        </p:nvGrpSpPr>
        <p:grpSpPr bwMode="auto">
          <a:xfrm>
            <a:off x="4827588" y="4530725"/>
            <a:ext cx="1490662" cy="839788"/>
            <a:chOff x="2880" y="2808"/>
            <a:chExt cx="1284" cy="810"/>
          </a:xfrm>
        </p:grpSpPr>
        <p:sp>
          <p:nvSpPr>
            <p:cNvPr id="952350" name="Rectangle 30"/>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2351" name="Line 31"/>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2352" name="Line 32"/>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2354" name="Line 34"/>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55" name="Line 35"/>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56" name="Line 36"/>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57" name="Line 37"/>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2358" name="Text Box 38"/>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2361" name="Text Box 41"/>
            <p:cNvSpPr txBox="1">
              <a:spLocks noChangeArrowheads="1"/>
            </p:cNvSpPr>
            <p:nvPr/>
          </p:nvSpPr>
          <p:spPr bwMode="auto">
            <a:xfrm>
              <a:off x="2880" y="3324"/>
              <a:ext cx="407" cy="294"/>
            </a:xfrm>
            <a:prstGeom prst="rect">
              <a:avLst/>
            </a:prstGeom>
            <a:noFill/>
            <a:ln w="22225">
              <a:noFill/>
              <a:miter lim="800000"/>
              <a:headEnd/>
              <a:tailEnd/>
            </a:ln>
            <a:effectLst/>
          </p:spPr>
          <p:txBody>
            <a:bodyPr>
              <a:spAutoFit/>
            </a:bodyPr>
            <a:lstStyle/>
            <a:p>
              <a:pPr>
                <a:spcBef>
                  <a:spcPct val="50000"/>
                </a:spcBef>
              </a:pPr>
              <a:r>
                <a:rPr lang="en-US" b="1">
                  <a:solidFill>
                    <a:srgbClr val="FFFF66"/>
                  </a:solidFill>
                  <a:effectLst>
                    <a:outerShdw blurRad="38100" dist="38100" dir="2700000" algn="tl">
                      <a:srgbClr val="000000"/>
                    </a:outerShdw>
                  </a:effectLst>
                  <a:latin typeface="Arial" charset="0"/>
                </a:rPr>
                <a:t>CK</a:t>
              </a:r>
              <a:endParaRPr lang="en-US" sz="1600" b="1">
                <a:solidFill>
                  <a:srgbClr val="FFFF66"/>
                </a:solidFill>
                <a:effectLst>
                  <a:outerShdw blurRad="38100" dist="38100" dir="2700000" algn="tl">
                    <a:srgbClr val="000000"/>
                  </a:outerShdw>
                </a:effectLst>
                <a:latin typeface="Arial" charset="0"/>
              </a:endParaRPr>
            </a:p>
          </p:txBody>
        </p:sp>
      </p:grpSp>
      <p:grpSp>
        <p:nvGrpSpPr>
          <p:cNvPr id="3" name="Group 58"/>
          <p:cNvGrpSpPr>
            <a:grpSpLocks/>
          </p:cNvGrpSpPr>
          <p:nvPr/>
        </p:nvGrpSpPr>
        <p:grpSpPr bwMode="auto">
          <a:xfrm>
            <a:off x="6091238" y="4497388"/>
            <a:ext cx="1490662" cy="871537"/>
            <a:chOff x="2880" y="2808"/>
            <a:chExt cx="1284" cy="840"/>
          </a:xfrm>
        </p:grpSpPr>
        <p:sp>
          <p:nvSpPr>
            <p:cNvPr id="952379" name="Rectangle 59"/>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2380" name="Line 60"/>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2381" name="Line 61"/>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2382" name="Line 62"/>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83" name="Line 63"/>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84" name="Line 64"/>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85" name="Line 65"/>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2386" name="Text Box 66"/>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2387" name="Text Box 67"/>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grpSp>
        <p:nvGrpSpPr>
          <p:cNvPr id="4" name="Group 68"/>
          <p:cNvGrpSpPr>
            <a:grpSpLocks/>
          </p:cNvGrpSpPr>
          <p:nvPr/>
        </p:nvGrpSpPr>
        <p:grpSpPr bwMode="auto">
          <a:xfrm>
            <a:off x="7343775" y="4464050"/>
            <a:ext cx="1490663" cy="871538"/>
            <a:chOff x="2880" y="2808"/>
            <a:chExt cx="1284" cy="840"/>
          </a:xfrm>
        </p:grpSpPr>
        <p:sp>
          <p:nvSpPr>
            <p:cNvPr id="952389" name="Rectangle 69"/>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2390" name="Line 70"/>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2391" name="Line 71"/>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2392" name="Line 72"/>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93" name="Line 73"/>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94" name="Line 74"/>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2395" name="Line 75"/>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2396" name="Text Box 76"/>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2397" name="Text Box 77"/>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sp>
        <p:nvSpPr>
          <p:cNvPr id="952398" name="Text Box 78"/>
          <p:cNvSpPr txBox="1">
            <a:spLocks noChangeArrowheads="1"/>
          </p:cNvSpPr>
          <p:nvPr/>
        </p:nvSpPr>
        <p:spPr bwMode="auto">
          <a:xfrm>
            <a:off x="3748088" y="4344988"/>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x</a:t>
            </a:r>
          </a:p>
        </p:txBody>
      </p:sp>
      <p:sp>
        <p:nvSpPr>
          <p:cNvPr id="952400" name="AutoShape 80"/>
          <p:cNvSpPr>
            <a:spLocks noChangeArrowheads="1"/>
          </p:cNvSpPr>
          <p:nvPr/>
        </p:nvSpPr>
        <p:spPr bwMode="auto">
          <a:xfrm flipH="1" flipV="1">
            <a:off x="4395788" y="4470400"/>
            <a:ext cx="495300" cy="38100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52401" name="Line 81"/>
          <p:cNvSpPr>
            <a:spLocks noChangeShapeType="1"/>
          </p:cNvSpPr>
          <p:nvPr/>
        </p:nvSpPr>
        <p:spPr bwMode="auto">
          <a:xfrm>
            <a:off x="4891088" y="4660900"/>
            <a:ext cx="342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52402" name="Line 82"/>
          <p:cNvSpPr>
            <a:spLocks noChangeShapeType="1"/>
          </p:cNvSpPr>
          <p:nvPr/>
        </p:nvSpPr>
        <p:spPr bwMode="auto">
          <a:xfrm>
            <a:off x="4124325" y="4546600"/>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2405" name="Line 85"/>
          <p:cNvSpPr>
            <a:spLocks noChangeShapeType="1"/>
          </p:cNvSpPr>
          <p:nvPr/>
        </p:nvSpPr>
        <p:spPr bwMode="auto">
          <a:xfrm>
            <a:off x="4148138" y="4756150"/>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2407" name="Text Box 87"/>
          <p:cNvSpPr txBox="1">
            <a:spLocks noChangeArrowheads="1"/>
          </p:cNvSpPr>
          <p:nvPr/>
        </p:nvSpPr>
        <p:spPr bwMode="auto">
          <a:xfrm>
            <a:off x="3757613" y="4583113"/>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y</a:t>
            </a:r>
          </a:p>
        </p:txBody>
      </p:sp>
      <p:sp>
        <p:nvSpPr>
          <p:cNvPr id="952408" name="Text Box 88"/>
          <p:cNvSpPr txBox="1">
            <a:spLocks noChangeArrowheads="1"/>
          </p:cNvSpPr>
          <p:nvPr/>
        </p:nvSpPr>
        <p:spPr bwMode="auto">
          <a:xfrm>
            <a:off x="8683625" y="4381500"/>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c</a:t>
            </a:r>
          </a:p>
        </p:txBody>
      </p:sp>
      <p:sp>
        <p:nvSpPr>
          <p:cNvPr id="952410" name="Oval 90"/>
          <p:cNvSpPr>
            <a:spLocks noChangeArrowheads="1"/>
          </p:cNvSpPr>
          <p:nvPr/>
        </p:nvSpPr>
        <p:spPr bwMode="auto">
          <a:xfrm>
            <a:off x="5194300" y="4994275"/>
            <a:ext cx="74613" cy="74613"/>
          </a:xfrm>
          <a:prstGeom prst="ellipse">
            <a:avLst/>
          </a:prstGeom>
          <a:noFill/>
          <a:ln w="38100">
            <a:solidFill>
              <a:schemeClr val="bg1"/>
            </a:solidFill>
            <a:round/>
            <a:headEnd/>
            <a:tailEnd/>
          </a:ln>
          <a:effectLst/>
        </p:spPr>
        <p:txBody>
          <a:bodyPr anchor="ctr">
            <a:spAutoFit/>
          </a:bodyPr>
          <a:lstStyle/>
          <a:p>
            <a:endParaRPr lang="en-US"/>
          </a:p>
        </p:txBody>
      </p:sp>
      <p:sp>
        <p:nvSpPr>
          <p:cNvPr id="952411" name="Oval 91"/>
          <p:cNvSpPr>
            <a:spLocks noChangeArrowheads="1"/>
          </p:cNvSpPr>
          <p:nvPr/>
        </p:nvSpPr>
        <p:spPr bwMode="auto">
          <a:xfrm>
            <a:off x="6440488" y="4960938"/>
            <a:ext cx="74612" cy="74612"/>
          </a:xfrm>
          <a:prstGeom prst="ellipse">
            <a:avLst/>
          </a:prstGeom>
          <a:noFill/>
          <a:ln w="38100">
            <a:solidFill>
              <a:schemeClr val="bg1"/>
            </a:solidFill>
            <a:round/>
            <a:headEnd/>
            <a:tailEnd/>
          </a:ln>
          <a:effectLst/>
        </p:spPr>
        <p:txBody>
          <a:bodyPr anchor="ctr">
            <a:spAutoFit/>
          </a:bodyPr>
          <a:lstStyle/>
          <a:p>
            <a:endParaRPr lang="en-US"/>
          </a:p>
        </p:txBody>
      </p:sp>
      <p:sp>
        <p:nvSpPr>
          <p:cNvPr id="952412" name="Oval 92"/>
          <p:cNvSpPr>
            <a:spLocks noChangeArrowheads="1"/>
          </p:cNvSpPr>
          <p:nvPr/>
        </p:nvSpPr>
        <p:spPr bwMode="auto">
          <a:xfrm>
            <a:off x="7727950" y="4929188"/>
            <a:ext cx="74613" cy="74612"/>
          </a:xfrm>
          <a:prstGeom prst="ellipse">
            <a:avLst/>
          </a:prstGeom>
          <a:noFill/>
          <a:ln w="38100">
            <a:solidFill>
              <a:schemeClr val="bg1"/>
            </a:solidFill>
            <a:round/>
            <a:headEnd/>
            <a:tailEnd/>
          </a:ln>
          <a:effectLst/>
        </p:spPr>
        <p:txBody>
          <a:bodyPr anchor="ctr">
            <a:spAutoFit/>
          </a:bodyPr>
          <a:lstStyle/>
          <a:p>
            <a:endParaRPr lang="en-US"/>
          </a:p>
        </p:txBody>
      </p:sp>
    </p:spTree>
  </p:cSld>
  <p:clrMapOvr>
    <a:masterClrMapping/>
  </p:clrMapOvr>
  <p:transition spd="slow">
    <p:cover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0"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latin typeface="Tahoma" pitchFamily="34" charset="0"/>
              </a:rPr>
              <a:t>Order dependency Non blocking Vs. blocking</a:t>
            </a:r>
            <a:r>
              <a:rPr lang="en-US" sz="3700" b="1" dirty="0">
                <a:solidFill>
                  <a:srgbClr val="CCFFFF"/>
                </a:solidFill>
                <a:effectLst/>
                <a:latin typeface="Tahoma" pitchFamily="34" charset="0"/>
              </a:rPr>
              <a:t> </a:t>
            </a:r>
            <a:endParaRPr lang="en-US" sz="3700" b="1" dirty="0">
              <a:solidFill>
                <a:srgbClr val="CCFFFF"/>
              </a:solidFill>
              <a:effectLst/>
            </a:endParaRPr>
          </a:p>
        </p:txBody>
      </p:sp>
      <p:sp>
        <p:nvSpPr>
          <p:cNvPr id="47" name="Slide Number Placeholder 5"/>
          <p:cNvSpPr>
            <a:spLocks noGrp="1"/>
          </p:cNvSpPr>
          <p:nvPr>
            <p:ph type="sldNum" sz="quarter" idx="12"/>
          </p:nvPr>
        </p:nvSpPr>
        <p:spPr/>
        <p:txBody>
          <a:bodyPr/>
          <a:lstStyle/>
          <a:p>
            <a:pPr>
              <a:defRPr/>
            </a:pPr>
            <a:fld id="{1F9A163C-0570-44FF-8C87-DE89D36C0FC5}" type="slidenum">
              <a:rPr lang="en-US"/>
              <a:pPr>
                <a:defRPr/>
              </a:pPr>
              <a:t>33</a:t>
            </a:fld>
            <a:endParaRPr lang="en-US"/>
          </a:p>
        </p:txBody>
      </p:sp>
      <p:sp>
        <p:nvSpPr>
          <p:cNvPr id="954372" name="Text Box 1028"/>
          <p:cNvSpPr txBox="1">
            <a:spLocks noChangeArrowheads="1"/>
          </p:cNvSpPr>
          <p:nvPr/>
        </p:nvSpPr>
        <p:spPr bwMode="auto">
          <a:xfrm>
            <a:off x="323850" y="3467100"/>
            <a:ext cx="3314700" cy="2359025"/>
          </a:xfrm>
          <a:prstGeom prst="rect">
            <a:avLst/>
          </a:prstGeom>
          <a:noFill/>
          <a:ln w="38100">
            <a:solidFill>
              <a:srgbClr val="CCECFF"/>
            </a:solidFill>
            <a:miter lim="800000"/>
            <a:headEnd/>
            <a:tailEnd/>
          </a:ln>
          <a:effectLst/>
        </p:spPr>
        <p:txBody>
          <a:bodyPr>
            <a:spAutoFit/>
          </a:bodyPr>
          <a:lstStyle/>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always @(negedge CK)</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begin</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c &lt;= b;</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 &lt;= a;</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a &lt;= x | y;</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end   </a:t>
            </a:r>
          </a:p>
        </p:txBody>
      </p:sp>
      <p:grpSp>
        <p:nvGrpSpPr>
          <p:cNvPr id="2" name="Group 1029"/>
          <p:cNvGrpSpPr>
            <a:grpSpLocks/>
          </p:cNvGrpSpPr>
          <p:nvPr/>
        </p:nvGrpSpPr>
        <p:grpSpPr bwMode="auto">
          <a:xfrm>
            <a:off x="4827588" y="4530725"/>
            <a:ext cx="1490662" cy="839788"/>
            <a:chOff x="2880" y="2808"/>
            <a:chExt cx="1284" cy="810"/>
          </a:xfrm>
        </p:grpSpPr>
        <p:sp>
          <p:nvSpPr>
            <p:cNvPr id="954374" name="Rectangle 1030"/>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4375" name="Line 1031"/>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4376" name="Line 1032"/>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4377" name="Line 1033"/>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78" name="Line 1034"/>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79" name="Line 1035"/>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80" name="Line 1036"/>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4381" name="Text Box 1037"/>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4382" name="Text Box 1038"/>
            <p:cNvSpPr txBox="1">
              <a:spLocks noChangeArrowheads="1"/>
            </p:cNvSpPr>
            <p:nvPr/>
          </p:nvSpPr>
          <p:spPr bwMode="auto">
            <a:xfrm>
              <a:off x="2880" y="3324"/>
              <a:ext cx="407" cy="294"/>
            </a:xfrm>
            <a:prstGeom prst="rect">
              <a:avLst/>
            </a:prstGeom>
            <a:noFill/>
            <a:ln w="22225">
              <a:noFill/>
              <a:miter lim="800000"/>
              <a:headEnd/>
              <a:tailEnd/>
            </a:ln>
            <a:effectLst/>
          </p:spPr>
          <p:txBody>
            <a:bodyPr>
              <a:spAutoFit/>
            </a:bodyPr>
            <a:lstStyle/>
            <a:p>
              <a:pPr>
                <a:spcBef>
                  <a:spcPct val="50000"/>
                </a:spcBef>
              </a:pPr>
              <a:r>
                <a:rPr lang="en-US" b="1">
                  <a:solidFill>
                    <a:srgbClr val="FFFF66"/>
                  </a:solidFill>
                  <a:effectLst>
                    <a:outerShdw blurRad="38100" dist="38100" dir="2700000" algn="tl">
                      <a:srgbClr val="000000"/>
                    </a:outerShdw>
                  </a:effectLst>
                  <a:latin typeface="Arial" charset="0"/>
                </a:rPr>
                <a:t>CK</a:t>
              </a:r>
              <a:endParaRPr lang="en-US" sz="1600" b="1">
                <a:solidFill>
                  <a:srgbClr val="FFFF66"/>
                </a:solidFill>
                <a:effectLst>
                  <a:outerShdw blurRad="38100" dist="38100" dir="2700000" algn="tl">
                    <a:srgbClr val="000000"/>
                  </a:outerShdw>
                </a:effectLst>
                <a:latin typeface="Arial" charset="0"/>
              </a:endParaRPr>
            </a:p>
          </p:txBody>
        </p:sp>
      </p:grpSp>
      <p:grpSp>
        <p:nvGrpSpPr>
          <p:cNvPr id="3" name="Group 1039"/>
          <p:cNvGrpSpPr>
            <a:grpSpLocks/>
          </p:cNvGrpSpPr>
          <p:nvPr/>
        </p:nvGrpSpPr>
        <p:grpSpPr bwMode="auto">
          <a:xfrm>
            <a:off x="6091238" y="4497388"/>
            <a:ext cx="1490662" cy="871537"/>
            <a:chOff x="2880" y="2808"/>
            <a:chExt cx="1284" cy="840"/>
          </a:xfrm>
        </p:grpSpPr>
        <p:sp>
          <p:nvSpPr>
            <p:cNvPr id="954384" name="Rectangle 1040"/>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4385" name="Line 1041"/>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4386" name="Line 1042"/>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4387" name="Line 1043"/>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88" name="Line 1044"/>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89" name="Line 1045"/>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90" name="Line 1046"/>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4391" name="Text Box 1047"/>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4392" name="Text Box 1048"/>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grpSp>
        <p:nvGrpSpPr>
          <p:cNvPr id="4" name="Group 1049"/>
          <p:cNvGrpSpPr>
            <a:grpSpLocks/>
          </p:cNvGrpSpPr>
          <p:nvPr/>
        </p:nvGrpSpPr>
        <p:grpSpPr bwMode="auto">
          <a:xfrm>
            <a:off x="7343775" y="4464050"/>
            <a:ext cx="1490663" cy="871538"/>
            <a:chOff x="2880" y="2808"/>
            <a:chExt cx="1284" cy="840"/>
          </a:xfrm>
        </p:grpSpPr>
        <p:sp>
          <p:nvSpPr>
            <p:cNvPr id="954394" name="Rectangle 1050"/>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4395" name="Line 1051"/>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4396" name="Line 1052"/>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4397" name="Line 1053"/>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98" name="Line 1054"/>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4399" name="Line 1055"/>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4400" name="Line 1056"/>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4401" name="Text Box 1057"/>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4402" name="Text Box 1058"/>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sp>
        <p:nvSpPr>
          <p:cNvPr id="954403" name="Text Box 1059"/>
          <p:cNvSpPr txBox="1">
            <a:spLocks noChangeArrowheads="1"/>
          </p:cNvSpPr>
          <p:nvPr/>
        </p:nvSpPr>
        <p:spPr bwMode="auto">
          <a:xfrm>
            <a:off x="3748088" y="4344988"/>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x</a:t>
            </a:r>
          </a:p>
        </p:txBody>
      </p:sp>
      <p:sp>
        <p:nvSpPr>
          <p:cNvPr id="954404" name="AutoShape 1060"/>
          <p:cNvSpPr>
            <a:spLocks noChangeArrowheads="1"/>
          </p:cNvSpPr>
          <p:nvPr/>
        </p:nvSpPr>
        <p:spPr bwMode="auto">
          <a:xfrm flipH="1" flipV="1">
            <a:off x="4395788" y="4470400"/>
            <a:ext cx="495300" cy="38100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54405" name="Line 1061"/>
          <p:cNvSpPr>
            <a:spLocks noChangeShapeType="1"/>
          </p:cNvSpPr>
          <p:nvPr/>
        </p:nvSpPr>
        <p:spPr bwMode="auto">
          <a:xfrm>
            <a:off x="4891088" y="4660900"/>
            <a:ext cx="342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54406" name="Line 1062"/>
          <p:cNvSpPr>
            <a:spLocks noChangeShapeType="1"/>
          </p:cNvSpPr>
          <p:nvPr/>
        </p:nvSpPr>
        <p:spPr bwMode="auto">
          <a:xfrm>
            <a:off x="4124325" y="4546600"/>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4407" name="Line 1063"/>
          <p:cNvSpPr>
            <a:spLocks noChangeShapeType="1"/>
          </p:cNvSpPr>
          <p:nvPr/>
        </p:nvSpPr>
        <p:spPr bwMode="auto">
          <a:xfrm>
            <a:off x="4148138" y="4756150"/>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4408" name="Text Box 1064"/>
          <p:cNvSpPr txBox="1">
            <a:spLocks noChangeArrowheads="1"/>
          </p:cNvSpPr>
          <p:nvPr/>
        </p:nvSpPr>
        <p:spPr bwMode="auto">
          <a:xfrm>
            <a:off x="3757613" y="4583113"/>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y</a:t>
            </a:r>
          </a:p>
        </p:txBody>
      </p:sp>
      <p:sp>
        <p:nvSpPr>
          <p:cNvPr id="954409" name="Text Box 1065"/>
          <p:cNvSpPr txBox="1">
            <a:spLocks noChangeArrowheads="1"/>
          </p:cNvSpPr>
          <p:nvPr/>
        </p:nvSpPr>
        <p:spPr bwMode="auto">
          <a:xfrm>
            <a:off x="8683625" y="4381500"/>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c</a:t>
            </a:r>
          </a:p>
        </p:txBody>
      </p:sp>
      <p:sp>
        <p:nvSpPr>
          <p:cNvPr id="954410" name="Oval 1066"/>
          <p:cNvSpPr>
            <a:spLocks noChangeArrowheads="1"/>
          </p:cNvSpPr>
          <p:nvPr/>
        </p:nvSpPr>
        <p:spPr bwMode="auto">
          <a:xfrm>
            <a:off x="5194300" y="4994275"/>
            <a:ext cx="74613" cy="74613"/>
          </a:xfrm>
          <a:prstGeom prst="ellipse">
            <a:avLst/>
          </a:prstGeom>
          <a:noFill/>
          <a:ln w="38100">
            <a:solidFill>
              <a:schemeClr val="bg1"/>
            </a:solidFill>
            <a:round/>
            <a:headEnd/>
            <a:tailEnd/>
          </a:ln>
          <a:effectLst/>
        </p:spPr>
        <p:txBody>
          <a:bodyPr anchor="ctr">
            <a:spAutoFit/>
          </a:bodyPr>
          <a:lstStyle/>
          <a:p>
            <a:endParaRPr lang="en-US"/>
          </a:p>
        </p:txBody>
      </p:sp>
      <p:sp>
        <p:nvSpPr>
          <p:cNvPr id="954411" name="Oval 1067"/>
          <p:cNvSpPr>
            <a:spLocks noChangeArrowheads="1"/>
          </p:cNvSpPr>
          <p:nvPr/>
        </p:nvSpPr>
        <p:spPr bwMode="auto">
          <a:xfrm>
            <a:off x="6440488" y="4960938"/>
            <a:ext cx="74612" cy="74612"/>
          </a:xfrm>
          <a:prstGeom prst="ellipse">
            <a:avLst/>
          </a:prstGeom>
          <a:noFill/>
          <a:ln w="38100">
            <a:solidFill>
              <a:schemeClr val="bg1"/>
            </a:solidFill>
            <a:round/>
            <a:headEnd/>
            <a:tailEnd/>
          </a:ln>
          <a:effectLst/>
        </p:spPr>
        <p:txBody>
          <a:bodyPr anchor="ctr">
            <a:spAutoFit/>
          </a:bodyPr>
          <a:lstStyle/>
          <a:p>
            <a:endParaRPr lang="en-US"/>
          </a:p>
        </p:txBody>
      </p:sp>
      <p:sp>
        <p:nvSpPr>
          <p:cNvPr id="954412" name="Oval 1068"/>
          <p:cNvSpPr>
            <a:spLocks noChangeArrowheads="1"/>
          </p:cNvSpPr>
          <p:nvPr/>
        </p:nvSpPr>
        <p:spPr bwMode="auto">
          <a:xfrm>
            <a:off x="7727950" y="4929188"/>
            <a:ext cx="74613" cy="74612"/>
          </a:xfrm>
          <a:prstGeom prst="ellipse">
            <a:avLst/>
          </a:prstGeom>
          <a:noFill/>
          <a:ln w="38100">
            <a:solidFill>
              <a:schemeClr val="bg1"/>
            </a:solidFill>
            <a:round/>
            <a:headEnd/>
            <a:tailEnd/>
          </a:ln>
          <a:effectLst/>
        </p:spPr>
        <p:txBody>
          <a:bodyPr anchor="ctr">
            <a:spAutoFit/>
          </a:bodyPr>
          <a:lstStyle/>
          <a:p>
            <a:endParaRPr lang="en-US"/>
          </a:p>
        </p:txBody>
      </p:sp>
      <p:sp>
        <p:nvSpPr>
          <p:cNvPr id="954413" name="Text Box 1069"/>
          <p:cNvSpPr txBox="1">
            <a:spLocks noChangeArrowheads="1"/>
          </p:cNvSpPr>
          <p:nvPr/>
        </p:nvSpPr>
        <p:spPr bwMode="auto">
          <a:xfrm>
            <a:off x="290513" y="1300163"/>
            <a:ext cx="8181975" cy="1231106"/>
          </a:xfrm>
          <a:prstGeom prst="rect">
            <a:avLst/>
          </a:prstGeom>
          <a:noFill/>
          <a:ln w="38100">
            <a:noFill/>
            <a:miter lim="800000"/>
            <a:headEnd/>
            <a:tailEnd/>
          </a:ln>
          <a:effectLst/>
        </p:spPr>
        <p:txBody>
          <a:bodyPr>
            <a:spAutoFit/>
          </a:bodyPr>
          <a:lstStyle/>
          <a:p>
            <a:pPr algn="l">
              <a:spcBef>
                <a:spcPct val="50000"/>
              </a:spcBef>
              <a:buFontTx/>
              <a:buChar char="•"/>
            </a:pPr>
            <a:r>
              <a:rPr lang="en-US" sz="2400" b="1" dirty="0">
                <a:solidFill>
                  <a:srgbClr val="FFFF66"/>
                </a:solidFill>
                <a:effectLst>
                  <a:outerShdw blurRad="38100" dist="38100" dir="2700000" algn="tl">
                    <a:srgbClr val="000000"/>
                  </a:outerShdw>
                </a:effectLst>
                <a:latin typeface="Tahoma" pitchFamily="34" charset="0"/>
              </a:rPr>
              <a:t>  </a:t>
            </a:r>
            <a:r>
              <a:rPr lang="en-US" sz="2000" b="1" dirty="0">
                <a:solidFill>
                  <a:srgbClr val="FFFF66"/>
                </a:solidFill>
                <a:effectLst>
                  <a:outerShdw blurRad="38100" dist="38100" dir="2700000" algn="tl">
                    <a:srgbClr val="000000"/>
                  </a:outerShdw>
                </a:effectLst>
                <a:latin typeface="Arial" pitchFamily="34" charset="0"/>
                <a:cs typeface="Arial" pitchFamily="34" charset="0"/>
              </a:rPr>
              <a:t>In the sample code shown, the order of the non-blocking assignments have been changed.</a:t>
            </a:r>
          </a:p>
          <a:p>
            <a:pPr algn="l">
              <a:spcBef>
                <a:spcPct val="50000"/>
              </a:spcBef>
              <a:buFontTx/>
              <a:buChar char="•"/>
            </a:pPr>
            <a:r>
              <a:rPr lang="en-US" sz="2000" b="1" dirty="0">
                <a:solidFill>
                  <a:srgbClr val="FFFF66"/>
                </a:solidFill>
                <a:effectLst>
                  <a:outerShdw blurRad="38100" dist="38100" dir="2700000" algn="tl">
                    <a:srgbClr val="000000"/>
                  </a:outerShdw>
                </a:effectLst>
                <a:latin typeface="Arial" pitchFamily="34" charset="0"/>
                <a:cs typeface="Arial" pitchFamily="34" charset="0"/>
              </a:rPr>
              <a:t>  But an </a:t>
            </a:r>
            <a:r>
              <a:rPr lang="en-US" sz="2000" b="1" dirty="0">
                <a:solidFill>
                  <a:srgbClr val="FFCC99"/>
                </a:solidFill>
                <a:effectLst>
                  <a:outerShdw blurRad="38100" dist="38100" dir="2700000" algn="tl">
                    <a:srgbClr val="000000"/>
                  </a:outerShdw>
                </a:effectLst>
                <a:latin typeface="Arial" pitchFamily="34" charset="0"/>
                <a:cs typeface="Arial" pitchFamily="34" charset="0"/>
              </a:rPr>
              <a:t>identical</a:t>
            </a:r>
            <a:r>
              <a:rPr lang="en-US" sz="2000" b="1" dirty="0">
                <a:solidFill>
                  <a:srgbClr val="FFFF66"/>
                </a:solidFill>
                <a:effectLst>
                  <a:outerShdw blurRad="38100" dist="38100" dir="2700000" algn="tl">
                    <a:srgbClr val="000000"/>
                  </a:outerShdw>
                </a:effectLst>
                <a:latin typeface="Arial" pitchFamily="34" charset="0"/>
                <a:cs typeface="Arial" pitchFamily="34" charset="0"/>
              </a:rPr>
              <a:t> logic will be generated by the synthesis tool.</a:t>
            </a:r>
          </a:p>
        </p:txBody>
      </p:sp>
    </p:spTree>
  </p:cSld>
  <p:clrMapOvr>
    <a:masterClrMapping/>
  </p:clrMapOvr>
  <p:transition spd="slow">
    <p:cover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latin typeface="Tahoma" pitchFamily="34" charset="0"/>
              </a:rPr>
              <a:t>Order dependency  Non blocking Vs. blocking </a:t>
            </a:r>
            <a:endParaRPr lang="en-US" sz="3700" b="1" dirty="0">
              <a:solidFill>
                <a:srgbClr val="CCFFFF"/>
              </a:solidFill>
              <a:effectLst/>
            </a:endParaRPr>
          </a:p>
        </p:txBody>
      </p:sp>
      <p:sp>
        <p:nvSpPr>
          <p:cNvPr id="25" name="Slide Number Placeholder 5"/>
          <p:cNvSpPr>
            <a:spLocks noGrp="1"/>
          </p:cNvSpPr>
          <p:nvPr>
            <p:ph type="sldNum" sz="quarter" idx="12"/>
          </p:nvPr>
        </p:nvSpPr>
        <p:spPr/>
        <p:txBody>
          <a:bodyPr/>
          <a:lstStyle/>
          <a:p>
            <a:pPr>
              <a:defRPr/>
            </a:pPr>
            <a:fld id="{205211CD-E075-4B0C-A714-25E235D9318E}" type="slidenum">
              <a:rPr lang="en-US"/>
              <a:pPr>
                <a:defRPr/>
              </a:pPr>
              <a:t>34</a:t>
            </a:fld>
            <a:endParaRPr lang="en-US"/>
          </a:p>
        </p:txBody>
      </p:sp>
      <p:sp>
        <p:nvSpPr>
          <p:cNvPr id="956419" name="Text Box 3"/>
          <p:cNvSpPr txBox="1">
            <a:spLocks noChangeArrowheads="1"/>
          </p:cNvSpPr>
          <p:nvPr/>
        </p:nvSpPr>
        <p:spPr bwMode="auto">
          <a:xfrm>
            <a:off x="802783" y="2392519"/>
            <a:ext cx="3402013" cy="2359025"/>
          </a:xfrm>
          <a:prstGeom prst="rect">
            <a:avLst/>
          </a:prstGeom>
          <a:noFill/>
          <a:ln w="38100">
            <a:solidFill>
              <a:srgbClr val="CCECFF"/>
            </a:solidFill>
            <a:miter lim="800000"/>
            <a:headEnd/>
            <a:tailEnd/>
          </a:ln>
          <a:effectLst/>
        </p:spPr>
        <p:txBody>
          <a:bodyPr>
            <a:spAutoFit/>
          </a:bodyPr>
          <a:lstStyle/>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always @(negedge CK)</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begin</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a = x | y;</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 = a;</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c = b;</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end   </a:t>
            </a:r>
          </a:p>
        </p:txBody>
      </p:sp>
      <p:grpSp>
        <p:nvGrpSpPr>
          <p:cNvPr id="2" name="Group 4"/>
          <p:cNvGrpSpPr>
            <a:grpSpLocks/>
          </p:cNvGrpSpPr>
          <p:nvPr/>
        </p:nvGrpSpPr>
        <p:grpSpPr bwMode="auto">
          <a:xfrm>
            <a:off x="6229350" y="4373563"/>
            <a:ext cx="1490663" cy="839787"/>
            <a:chOff x="2880" y="2808"/>
            <a:chExt cx="1284" cy="810"/>
          </a:xfrm>
        </p:grpSpPr>
        <p:sp>
          <p:nvSpPr>
            <p:cNvPr id="956421" name="Rectangle 5"/>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6422" name="Line 6"/>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6423" name="Line 7"/>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6424" name="Line 8"/>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6425" name="Line 9"/>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6426" name="Line 10"/>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6427" name="Line 11"/>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6428" name="Text Box 12"/>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6429" name="Text Box 13"/>
            <p:cNvSpPr txBox="1">
              <a:spLocks noChangeArrowheads="1"/>
            </p:cNvSpPr>
            <p:nvPr/>
          </p:nvSpPr>
          <p:spPr bwMode="auto">
            <a:xfrm>
              <a:off x="2880" y="3324"/>
              <a:ext cx="407" cy="294"/>
            </a:xfrm>
            <a:prstGeom prst="rect">
              <a:avLst/>
            </a:prstGeom>
            <a:noFill/>
            <a:ln w="22225">
              <a:noFill/>
              <a:miter lim="800000"/>
              <a:headEnd/>
              <a:tailEnd/>
            </a:ln>
            <a:effectLst/>
          </p:spPr>
          <p:txBody>
            <a:bodyPr>
              <a:spAutoFit/>
            </a:bodyPr>
            <a:lstStyle/>
            <a:p>
              <a:pPr>
                <a:spcBef>
                  <a:spcPct val="50000"/>
                </a:spcBef>
              </a:pPr>
              <a:r>
                <a:rPr lang="en-US" b="1">
                  <a:solidFill>
                    <a:srgbClr val="FFFF66"/>
                  </a:solidFill>
                  <a:effectLst>
                    <a:outerShdw blurRad="38100" dist="38100" dir="2700000" algn="tl">
                      <a:srgbClr val="000000"/>
                    </a:outerShdw>
                  </a:effectLst>
                  <a:latin typeface="Arial" charset="0"/>
                </a:rPr>
                <a:t>CK</a:t>
              </a:r>
              <a:endParaRPr lang="en-US" sz="1600" b="1">
                <a:solidFill>
                  <a:srgbClr val="FFFF66"/>
                </a:solidFill>
                <a:effectLst>
                  <a:outerShdw blurRad="38100" dist="38100" dir="2700000" algn="tl">
                    <a:srgbClr val="000000"/>
                  </a:outerShdw>
                </a:effectLst>
                <a:latin typeface="Arial" charset="0"/>
              </a:endParaRPr>
            </a:p>
          </p:txBody>
        </p:sp>
      </p:grpSp>
      <p:sp>
        <p:nvSpPr>
          <p:cNvPr id="956450" name="Text Box 34"/>
          <p:cNvSpPr txBox="1">
            <a:spLocks noChangeArrowheads="1"/>
          </p:cNvSpPr>
          <p:nvPr/>
        </p:nvSpPr>
        <p:spPr bwMode="auto">
          <a:xfrm>
            <a:off x="5149850" y="4187825"/>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x</a:t>
            </a:r>
          </a:p>
        </p:txBody>
      </p:sp>
      <p:sp>
        <p:nvSpPr>
          <p:cNvPr id="956451" name="AutoShape 35"/>
          <p:cNvSpPr>
            <a:spLocks noChangeArrowheads="1"/>
          </p:cNvSpPr>
          <p:nvPr/>
        </p:nvSpPr>
        <p:spPr bwMode="auto">
          <a:xfrm flipH="1" flipV="1">
            <a:off x="5797550" y="4313238"/>
            <a:ext cx="495300" cy="38100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56452" name="Line 36"/>
          <p:cNvSpPr>
            <a:spLocks noChangeShapeType="1"/>
          </p:cNvSpPr>
          <p:nvPr/>
        </p:nvSpPr>
        <p:spPr bwMode="auto">
          <a:xfrm>
            <a:off x="6292850" y="4503738"/>
            <a:ext cx="342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56453" name="Line 37"/>
          <p:cNvSpPr>
            <a:spLocks noChangeShapeType="1"/>
          </p:cNvSpPr>
          <p:nvPr/>
        </p:nvSpPr>
        <p:spPr bwMode="auto">
          <a:xfrm>
            <a:off x="5526088" y="4389438"/>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6454" name="Line 38"/>
          <p:cNvSpPr>
            <a:spLocks noChangeShapeType="1"/>
          </p:cNvSpPr>
          <p:nvPr/>
        </p:nvSpPr>
        <p:spPr bwMode="auto">
          <a:xfrm>
            <a:off x="5549900" y="4598988"/>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6455" name="Text Box 39"/>
          <p:cNvSpPr txBox="1">
            <a:spLocks noChangeArrowheads="1"/>
          </p:cNvSpPr>
          <p:nvPr/>
        </p:nvSpPr>
        <p:spPr bwMode="auto">
          <a:xfrm>
            <a:off x="5159375" y="4425950"/>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y</a:t>
            </a:r>
          </a:p>
        </p:txBody>
      </p:sp>
      <p:sp>
        <p:nvSpPr>
          <p:cNvPr id="956456" name="Text Box 40"/>
          <p:cNvSpPr txBox="1">
            <a:spLocks noChangeArrowheads="1"/>
          </p:cNvSpPr>
          <p:nvPr/>
        </p:nvSpPr>
        <p:spPr bwMode="auto">
          <a:xfrm>
            <a:off x="7634288" y="4281488"/>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c</a:t>
            </a:r>
          </a:p>
        </p:txBody>
      </p:sp>
      <p:sp>
        <p:nvSpPr>
          <p:cNvPr id="956457" name="Oval 41"/>
          <p:cNvSpPr>
            <a:spLocks noChangeArrowheads="1"/>
          </p:cNvSpPr>
          <p:nvPr/>
        </p:nvSpPr>
        <p:spPr bwMode="auto">
          <a:xfrm>
            <a:off x="6596063" y="4837113"/>
            <a:ext cx="74612" cy="74612"/>
          </a:xfrm>
          <a:prstGeom prst="ellipse">
            <a:avLst/>
          </a:prstGeom>
          <a:noFill/>
          <a:ln w="38100">
            <a:solidFill>
              <a:schemeClr val="bg1"/>
            </a:solidFill>
            <a:round/>
            <a:headEnd/>
            <a:tailEnd/>
          </a:ln>
          <a:effectLst/>
        </p:spPr>
        <p:txBody>
          <a:bodyPr anchor="ctr">
            <a:spAutoFit/>
          </a:bodyPr>
          <a:lstStyle/>
          <a:p>
            <a:endParaRPr lang="en-US"/>
          </a:p>
        </p:txBody>
      </p:sp>
      <p:sp>
        <p:nvSpPr>
          <p:cNvPr id="956460" name="Text Box 44"/>
          <p:cNvSpPr txBox="1">
            <a:spLocks noChangeArrowheads="1"/>
          </p:cNvSpPr>
          <p:nvPr/>
        </p:nvSpPr>
        <p:spPr bwMode="auto">
          <a:xfrm>
            <a:off x="290513" y="1414463"/>
            <a:ext cx="8181975" cy="400110"/>
          </a:xfrm>
          <a:prstGeom prst="rect">
            <a:avLst/>
          </a:prstGeom>
          <a:noFill/>
          <a:ln w="38100">
            <a:noFill/>
            <a:miter lim="800000"/>
            <a:headEnd/>
            <a:tailEnd/>
          </a:ln>
          <a:effectLst/>
        </p:spPr>
        <p:txBody>
          <a:bodyPr>
            <a:spAutoFit/>
          </a:bodyPr>
          <a:lstStyle/>
          <a:p>
            <a:pPr algn="l">
              <a:spcBef>
                <a:spcPct val="50000"/>
              </a:spcBef>
              <a:buFontTx/>
              <a:buChar char="•"/>
            </a:pPr>
            <a:r>
              <a:rPr lang="en-US" sz="2000" b="1" dirty="0">
                <a:solidFill>
                  <a:srgbClr val="FFFF66"/>
                </a:solidFill>
                <a:effectLst>
                  <a:outerShdw blurRad="38100" dist="38100" dir="2700000" algn="tl">
                    <a:srgbClr val="000000"/>
                  </a:outerShdw>
                </a:effectLst>
                <a:latin typeface="Tahoma" pitchFamily="34" charset="0"/>
              </a:rPr>
              <a:t>Blocking assignment example</a:t>
            </a:r>
          </a:p>
        </p:txBody>
      </p:sp>
    </p:spTree>
  </p:cSld>
  <p:clrMapOvr>
    <a:masterClrMapping/>
  </p:clrMapOvr>
  <p:transition spd="slow">
    <p:cover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latin typeface="Tahoma" pitchFamily="34" charset="0"/>
              </a:rPr>
              <a:t>Order dependency </a:t>
            </a:r>
            <a:br>
              <a:rPr lang="en-US" sz="3300" b="1" dirty="0">
                <a:solidFill>
                  <a:srgbClr val="CCFFFF"/>
                </a:solidFill>
                <a:effectLst/>
                <a:latin typeface="Tahoma" pitchFamily="34" charset="0"/>
              </a:rPr>
            </a:br>
            <a:r>
              <a:rPr lang="en-US" sz="3300" b="1" dirty="0">
                <a:solidFill>
                  <a:srgbClr val="CCFFFF"/>
                </a:solidFill>
                <a:effectLst/>
                <a:latin typeface="Tahoma" pitchFamily="34" charset="0"/>
              </a:rPr>
              <a:t>Non blocking Vs. blocking</a:t>
            </a:r>
            <a:r>
              <a:rPr lang="en-US" sz="3700" b="1" dirty="0">
                <a:solidFill>
                  <a:srgbClr val="CCFFFF"/>
                </a:solidFill>
                <a:effectLst/>
                <a:latin typeface="Tahoma" pitchFamily="34" charset="0"/>
              </a:rPr>
              <a:t> </a:t>
            </a:r>
            <a:endParaRPr lang="en-US" sz="3700" b="1" dirty="0">
              <a:solidFill>
                <a:srgbClr val="CCFFFF"/>
              </a:solidFill>
              <a:effectLst/>
            </a:endParaRPr>
          </a:p>
        </p:txBody>
      </p:sp>
      <p:sp>
        <p:nvSpPr>
          <p:cNvPr id="47" name="Slide Number Placeholder 5"/>
          <p:cNvSpPr>
            <a:spLocks noGrp="1"/>
          </p:cNvSpPr>
          <p:nvPr>
            <p:ph type="sldNum" sz="quarter" idx="12"/>
          </p:nvPr>
        </p:nvSpPr>
        <p:spPr/>
        <p:txBody>
          <a:bodyPr/>
          <a:lstStyle/>
          <a:p>
            <a:pPr>
              <a:defRPr/>
            </a:pPr>
            <a:fld id="{2634171E-5763-487D-A40B-504AEE57F820}" type="slidenum">
              <a:rPr lang="en-US"/>
              <a:pPr>
                <a:defRPr/>
              </a:pPr>
              <a:t>35</a:t>
            </a:fld>
            <a:endParaRPr lang="en-US"/>
          </a:p>
        </p:txBody>
      </p:sp>
      <p:sp>
        <p:nvSpPr>
          <p:cNvPr id="958467" name="Text Box 3"/>
          <p:cNvSpPr txBox="1">
            <a:spLocks noChangeArrowheads="1"/>
          </p:cNvSpPr>
          <p:nvPr/>
        </p:nvSpPr>
        <p:spPr bwMode="auto">
          <a:xfrm>
            <a:off x="138113" y="3409950"/>
            <a:ext cx="3402012" cy="2359025"/>
          </a:xfrm>
          <a:prstGeom prst="rect">
            <a:avLst/>
          </a:prstGeom>
          <a:noFill/>
          <a:ln w="38100">
            <a:solidFill>
              <a:srgbClr val="CCECFF"/>
            </a:solidFill>
            <a:miter lim="800000"/>
            <a:headEnd/>
            <a:tailEnd/>
          </a:ln>
          <a:effectLst/>
        </p:spPr>
        <p:txBody>
          <a:bodyPr>
            <a:spAutoFit/>
          </a:bodyPr>
          <a:lstStyle/>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always @(negedge CK)</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begin</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c = b;</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b = a;</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a = x | y;</a:t>
            </a:r>
          </a:p>
          <a:p>
            <a:pPr algn="l">
              <a:lnSpc>
                <a:spcPct val="80000"/>
              </a:lnSpc>
              <a:spcBef>
                <a:spcPct val="50000"/>
              </a:spcBef>
            </a:pPr>
            <a:r>
              <a:rPr lang="en-US" sz="2000" b="1">
                <a:solidFill>
                  <a:srgbClr val="FFFF66"/>
                </a:solidFill>
                <a:effectLst>
                  <a:outerShdw blurRad="38100" dist="38100" dir="2700000" algn="tl">
                    <a:srgbClr val="000000"/>
                  </a:outerShdw>
                </a:effectLst>
                <a:latin typeface="Tahoma" pitchFamily="34" charset="0"/>
              </a:rPr>
              <a:t>   end   </a:t>
            </a:r>
          </a:p>
        </p:txBody>
      </p:sp>
      <p:sp>
        <p:nvSpPr>
          <p:cNvPr id="958486" name="Text Box 22"/>
          <p:cNvSpPr txBox="1">
            <a:spLocks noChangeArrowheads="1"/>
          </p:cNvSpPr>
          <p:nvPr/>
        </p:nvSpPr>
        <p:spPr bwMode="auto">
          <a:xfrm>
            <a:off x="290513" y="1414463"/>
            <a:ext cx="8181975" cy="461665"/>
          </a:xfrm>
          <a:prstGeom prst="rect">
            <a:avLst/>
          </a:prstGeom>
          <a:noFill/>
          <a:ln w="38100">
            <a:noFill/>
            <a:miter lim="800000"/>
            <a:headEnd/>
            <a:tailEnd/>
          </a:ln>
          <a:effectLst/>
        </p:spPr>
        <p:txBody>
          <a:bodyPr>
            <a:spAutoFit/>
          </a:bodyPr>
          <a:lstStyle/>
          <a:p>
            <a:pPr algn="l">
              <a:spcBef>
                <a:spcPct val="50000"/>
              </a:spcBef>
              <a:buFontTx/>
              <a:buChar char="•"/>
            </a:pPr>
            <a:r>
              <a:rPr lang="en-US" sz="2400" dirty="0">
                <a:solidFill>
                  <a:srgbClr val="FFFF66"/>
                </a:solidFill>
                <a:latin typeface="Arial" pitchFamily="34" charset="0"/>
                <a:cs typeface="Arial" pitchFamily="34" charset="0"/>
              </a:rPr>
              <a:t>A blocking assignment with order changed</a:t>
            </a:r>
          </a:p>
        </p:txBody>
      </p:sp>
      <p:grpSp>
        <p:nvGrpSpPr>
          <p:cNvPr id="2" name="Group 23"/>
          <p:cNvGrpSpPr>
            <a:grpSpLocks/>
          </p:cNvGrpSpPr>
          <p:nvPr/>
        </p:nvGrpSpPr>
        <p:grpSpPr bwMode="auto">
          <a:xfrm>
            <a:off x="4803775" y="4459288"/>
            <a:ext cx="1490663" cy="839787"/>
            <a:chOff x="2880" y="2808"/>
            <a:chExt cx="1284" cy="810"/>
          </a:xfrm>
        </p:grpSpPr>
        <p:sp>
          <p:nvSpPr>
            <p:cNvPr id="958488" name="Rectangle 24"/>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8489" name="Line 25"/>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8490" name="Line 26"/>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8491" name="Line 27"/>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8492" name="Line 28"/>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8493" name="Line 29"/>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8494" name="Line 30"/>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8495" name="Text Box 31"/>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8496" name="Text Box 32"/>
            <p:cNvSpPr txBox="1">
              <a:spLocks noChangeArrowheads="1"/>
            </p:cNvSpPr>
            <p:nvPr/>
          </p:nvSpPr>
          <p:spPr bwMode="auto">
            <a:xfrm>
              <a:off x="2880" y="3324"/>
              <a:ext cx="407" cy="294"/>
            </a:xfrm>
            <a:prstGeom prst="rect">
              <a:avLst/>
            </a:prstGeom>
            <a:noFill/>
            <a:ln w="22225">
              <a:noFill/>
              <a:miter lim="800000"/>
              <a:headEnd/>
              <a:tailEnd/>
            </a:ln>
            <a:effectLst/>
          </p:spPr>
          <p:txBody>
            <a:bodyPr>
              <a:spAutoFit/>
            </a:bodyPr>
            <a:lstStyle/>
            <a:p>
              <a:pPr>
                <a:spcBef>
                  <a:spcPct val="50000"/>
                </a:spcBef>
              </a:pPr>
              <a:r>
                <a:rPr lang="en-US" b="1">
                  <a:solidFill>
                    <a:srgbClr val="FFFF66"/>
                  </a:solidFill>
                  <a:effectLst>
                    <a:outerShdw blurRad="38100" dist="38100" dir="2700000" algn="tl">
                      <a:srgbClr val="000000"/>
                    </a:outerShdw>
                  </a:effectLst>
                  <a:latin typeface="Arial" charset="0"/>
                </a:rPr>
                <a:t>CK</a:t>
              </a:r>
              <a:endParaRPr lang="en-US" sz="1600" b="1">
                <a:solidFill>
                  <a:srgbClr val="FFFF66"/>
                </a:solidFill>
                <a:effectLst>
                  <a:outerShdw blurRad="38100" dist="38100" dir="2700000" algn="tl">
                    <a:srgbClr val="000000"/>
                  </a:outerShdw>
                </a:effectLst>
                <a:latin typeface="Arial" charset="0"/>
              </a:endParaRPr>
            </a:p>
          </p:txBody>
        </p:sp>
      </p:grpSp>
      <p:grpSp>
        <p:nvGrpSpPr>
          <p:cNvPr id="3" name="Group 33"/>
          <p:cNvGrpSpPr>
            <a:grpSpLocks/>
          </p:cNvGrpSpPr>
          <p:nvPr/>
        </p:nvGrpSpPr>
        <p:grpSpPr bwMode="auto">
          <a:xfrm>
            <a:off x="6067425" y="4425950"/>
            <a:ext cx="1490663" cy="871538"/>
            <a:chOff x="2880" y="2808"/>
            <a:chExt cx="1284" cy="840"/>
          </a:xfrm>
        </p:grpSpPr>
        <p:sp>
          <p:nvSpPr>
            <p:cNvPr id="958498" name="Rectangle 34"/>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8499" name="Line 35"/>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8500" name="Line 36"/>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8501" name="Line 37"/>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02" name="Line 38"/>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03" name="Line 39"/>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04" name="Line 40"/>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8505" name="Text Box 41"/>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8506" name="Text Box 42"/>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grpSp>
        <p:nvGrpSpPr>
          <p:cNvPr id="4" name="Group 43"/>
          <p:cNvGrpSpPr>
            <a:grpSpLocks/>
          </p:cNvGrpSpPr>
          <p:nvPr/>
        </p:nvGrpSpPr>
        <p:grpSpPr bwMode="auto">
          <a:xfrm>
            <a:off x="7319963" y="4392613"/>
            <a:ext cx="1490662" cy="871537"/>
            <a:chOff x="2880" y="2808"/>
            <a:chExt cx="1284" cy="840"/>
          </a:xfrm>
        </p:grpSpPr>
        <p:sp>
          <p:nvSpPr>
            <p:cNvPr id="958508" name="Rectangle 44"/>
            <p:cNvSpPr>
              <a:spLocks noChangeArrowheads="1"/>
            </p:cNvSpPr>
            <p:nvPr/>
          </p:nvSpPr>
          <p:spPr bwMode="auto">
            <a:xfrm>
              <a:off x="3252" y="2808"/>
              <a:ext cx="708" cy="684"/>
            </a:xfrm>
            <a:prstGeom prst="rect">
              <a:avLst/>
            </a:prstGeom>
            <a:noFill/>
            <a:ln w="47625">
              <a:solidFill>
                <a:srgbClr val="CCFFFF"/>
              </a:solidFill>
              <a:miter lim="800000"/>
              <a:headEnd/>
              <a:tailEnd/>
            </a:ln>
            <a:effectLst/>
          </p:spPr>
          <p:txBody>
            <a:bodyPr anchor="ctr">
              <a:spAutoFit/>
            </a:bodyPr>
            <a:lstStyle/>
            <a:p>
              <a:endParaRPr lang="en-US"/>
            </a:p>
          </p:txBody>
        </p:sp>
        <p:sp>
          <p:nvSpPr>
            <p:cNvPr id="958509" name="Line 45"/>
            <p:cNvSpPr>
              <a:spLocks noChangeShapeType="1"/>
            </p:cNvSpPr>
            <p:nvPr/>
          </p:nvSpPr>
          <p:spPr bwMode="auto">
            <a:xfrm flipH="1">
              <a:off x="3252" y="3288"/>
              <a:ext cx="108" cy="60"/>
            </a:xfrm>
            <a:prstGeom prst="line">
              <a:avLst/>
            </a:prstGeom>
            <a:noFill/>
            <a:ln w="22225">
              <a:solidFill>
                <a:schemeClr val="bg1"/>
              </a:solidFill>
              <a:round/>
              <a:headEnd/>
              <a:tailEnd/>
            </a:ln>
            <a:effectLst/>
          </p:spPr>
          <p:txBody>
            <a:bodyPr wrap="none" anchor="ctr">
              <a:spAutoFit/>
            </a:bodyPr>
            <a:lstStyle/>
            <a:p>
              <a:endParaRPr lang="en-US"/>
            </a:p>
          </p:txBody>
        </p:sp>
        <p:sp>
          <p:nvSpPr>
            <p:cNvPr id="958510" name="Line 46"/>
            <p:cNvSpPr>
              <a:spLocks noChangeShapeType="1"/>
            </p:cNvSpPr>
            <p:nvPr/>
          </p:nvSpPr>
          <p:spPr bwMode="auto">
            <a:xfrm>
              <a:off x="3252" y="3252"/>
              <a:ext cx="96" cy="36"/>
            </a:xfrm>
            <a:prstGeom prst="line">
              <a:avLst/>
            </a:prstGeom>
            <a:noFill/>
            <a:ln w="22225">
              <a:solidFill>
                <a:schemeClr val="bg1"/>
              </a:solidFill>
              <a:round/>
              <a:headEnd/>
              <a:tailEnd/>
            </a:ln>
            <a:effectLst/>
          </p:spPr>
          <p:txBody>
            <a:bodyPr wrap="none" anchor="ctr">
              <a:spAutoFit/>
            </a:bodyPr>
            <a:lstStyle/>
            <a:p>
              <a:endParaRPr lang="en-US"/>
            </a:p>
          </p:txBody>
        </p:sp>
        <p:sp>
          <p:nvSpPr>
            <p:cNvPr id="958511" name="Line 47"/>
            <p:cNvSpPr>
              <a:spLocks noChangeShapeType="1"/>
            </p:cNvSpPr>
            <p:nvPr/>
          </p:nvSpPr>
          <p:spPr bwMode="auto">
            <a:xfrm>
              <a:off x="3072" y="2952"/>
              <a:ext cx="192"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12" name="Line 48"/>
            <p:cNvSpPr>
              <a:spLocks noChangeShapeType="1"/>
            </p:cNvSpPr>
            <p:nvPr/>
          </p:nvSpPr>
          <p:spPr bwMode="auto">
            <a:xfrm>
              <a:off x="3096" y="3312"/>
              <a:ext cx="156"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13" name="Line 49"/>
            <p:cNvSpPr>
              <a:spLocks noChangeShapeType="1"/>
            </p:cNvSpPr>
            <p:nvPr/>
          </p:nvSpPr>
          <p:spPr bwMode="auto">
            <a:xfrm>
              <a:off x="3960" y="3384"/>
              <a:ext cx="180"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14" name="Line 50"/>
            <p:cNvSpPr>
              <a:spLocks noChangeShapeType="1"/>
            </p:cNvSpPr>
            <p:nvPr/>
          </p:nvSpPr>
          <p:spPr bwMode="auto">
            <a:xfrm>
              <a:off x="3960" y="2928"/>
              <a:ext cx="204" cy="0"/>
            </a:xfrm>
            <a:prstGeom prst="line">
              <a:avLst/>
            </a:prstGeom>
            <a:noFill/>
            <a:ln w="22225">
              <a:solidFill>
                <a:schemeClr val="bg1"/>
              </a:solidFill>
              <a:round/>
              <a:headEnd/>
              <a:tailEnd/>
            </a:ln>
            <a:effectLst/>
          </p:spPr>
          <p:txBody>
            <a:bodyPr anchor="ctr">
              <a:spAutoFit/>
            </a:bodyPr>
            <a:lstStyle/>
            <a:p>
              <a:endParaRPr lang="en-US"/>
            </a:p>
          </p:txBody>
        </p:sp>
        <p:sp>
          <p:nvSpPr>
            <p:cNvPr id="958515" name="Text Box 51"/>
            <p:cNvSpPr txBox="1">
              <a:spLocks noChangeArrowheads="1"/>
            </p:cNvSpPr>
            <p:nvPr/>
          </p:nvSpPr>
          <p:spPr bwMode="auto">
            <a:xfrm>
              <a:off x="3227" y="2820"/>
              <a:ext cx="781" cy="678"/>
            </a:xfrm>
            <a:prstGeom prst="rect">
              <a:avLst/>
            </a:prstGeom>
            <a:noFill/>
            <a:ln w="22225">
              <a:noFill/>
              <a:miter lim="800000"/>
              <a:headEnd/>
              <a:tailEnd/>
            </a:ln>
            <a:effectLst/>
          </p:spPr>
          <p:txBody>
            <a:bodyPr>
              <a:spAutoFit/>
            </a:bodyPr>
            <a:lstStyle/>
            <a:p>
              <a:pPr algn="l">
                <a:spcBef>
                  <a:spcPct val="50000"/>
                </a:spcBef>
              </a:pPr>
              <a:r>
                <a:rPr lang="en-US" sz="1600" b="1">
                  <a:solidFill>
                    <a:srgbClr val="FFFF66"/>
                  </a:solidFill>
                  <a:effectLst>
                    <a:outerShdw blurRad="38100" dist="38100" dir="2700000" algn="tl">
                      <a:srgbClr val="000000"/>
                    </a:outerShdw>
                  </a:effectLst>
                  <a:latin typeface="Arial" charset="0"/>
                </a:rPr>
                <a:t>D       Q</a:t>
              </a:r>
            </a:p>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sp>
          <p:nvSpPr>
            <p:cNvPr id="958516" name="Text Box 52"/>
            <p:cNvSpPr txBox="1">
              <a:spLocks noChangeArrowheads="1"/>
            </p:cNvSpPr>
            <p:nvPr/>
          </p:nvSpPr>
          <p:spPr bwMode="auto">
            <a:xfrm>
              <a:off x="2880" y="3324"/>
              <a:ext cx="407" cy="324"/>
            </a:xfrm>
            <a:prstGeom prst="rect">
              <a:avLst/>
            </a:prstGeom>
            <a:noFill/>
            <a:ln w="22225">
              <a:noFill/>
              <a:miter lim="800000"/>
              <a:headEnd/>
              <a:tailEnd/>
            </a:ln>
            <a:effectLst/>
          </p:spPr>
          <p:txBody>
            <a:bodyPr>
              <a:spAutoFit/>
            </a:bodyPr>
            <a:lstStyle/>
            <a:p>
              <a:pPr>
                <a:spcBef>
                  <a:spcPct val="50000"/>
                </a:spcBef>
              </a:pPr>
              <a:endParaRPr lang="en-US" sz="1600" b="1">
                <a:solidFill>
                  <a:srgbClr val="FFFF66"/>
                </a:solidFill>
                <a:effectLst>
                  <a:outerShdw blurRad="38100" dist="38100" dir="2700000" algn="tl">
                    <a:srgbClr val="000000"/>
                  </a:outerShdw>
                </a:effectLst>
                <a:latin typeface="Arial" charset="0"/>
              </a:endParaRPr>
            </a:p>
          </p:txBody>
        </p:sp>
      </p:grpSp>
      <p:sp>
        <p:nvSpPr>
          <p:cNvPr id="958517" name="Text Box 53"/>
          <p:cNvSpPr txBox="1">
            <a:spLocks noChangeArrowheads="1"/>
          </p:cNvSpPr>
          <p:nvPr/>
        </p:nvSpPr>
        <p:spPr bwMode="auto">
          <a:xfrm>
            <a:off x="3724275" y="4273550"/>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x</a:t>
            </a:r>
          </a:p>
        </p:txBody>
      </p:sp>
      <p:sp>
        <p:nvSpPr>
          <p:cNvPr id="958518" name="AutoShape 54"/>
          <p:cNvSpPr>
            <a:spLocks noChangeArrowheads="1"/>
          </p:cNvSpPr>
          <p:nvPr/>
        </p:nvSpPr>
        <p:spPr bwMode="auto">
          <a:xfrm flipH="1" flipV="1">
            <a:off x="4371975" y="4398963"/>
            <a:ext cx="495300" cy="38100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958519" name="Line 55"/>
          <p:cNvSpPr>
            <a:spLocks noChangeShapeType="1"/>
          </p:cNvSpPr>
          <p:nvPr/>
        </p:nvSpPr>
        <p:spPr bwMode="auto">
          <a:xfrm>
            <a:off x="4867275" y="4589463"/>
            <a:ext cx="342900" cy="0"/>
          </a:xfrm>
          <a:prstGeom prst="line">
            <a:avLst/>
          </a:prstGeom>
          <a:noFill/>
          <a:ln w="38100">
            <a:solidFill>
              <a:schemeClr val="bg1"/>
            </a:solidFill>
            <a:round/>
            <a:headEnd/>
            <a:tailEnd/>
          </a:ln>
          <a:effectLst/>
        </p:spPr>
        <p:txBody>
          <a:bodyPr wrap="none" anchor="ctr">
            <a:spAutoFit/>
          </a:bodyPr>
          <a:lstStyle/>
          <a:p>
            <a:endParaRPr lang="en-US"/>
          </a:p>
        </p:txBody>
      </p:sp>
      <p:sp>
        <p:nvSpPr>
          <p:cNvPr id="958520" name="Line 56"/>
          <p:cNvSpPr>
            <a:spLocks noChangeShapeType="1"/>
          </p:cNvSpPr>
          <p:nvPr/>
        </p:nvSpPr>
        <p:spPr bwMode="auto">
          <a:xfrm>
            <a:off x="4100513" y="4475163"/>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21" name="Line 57"/>
          <p:cNvSpPr>
            <a:spLocks noChangeShapeType="1"/>
          </p:cNvSpPr>
          <p:nvPr/>
        </p:nvSpPr>
        <p:spPr bwMode="auto">
          <a:xfrm>
            <a:off x="4124325" y="4684713"/>
            <a:ext cx="301625" cy="0"/>
          </a:xfrm>
          <a:prstGeom prst="line">
            <a:avLst/>
          </a:prstGeom>
          <a:noFill/>
          <a:ln w="22225">
            <a:solidFill>
              <a:schemeClr val="bg1"/>
            </a:solidFill>
            <a:round/>
            <a:headEnd/>
            <a:tailEnd/>
          </a:ln>
          <a:effectLst/>
        </p:spPr>
        <p:txBody>
          <a:bodyPr wrap="none" anchor="ctr">
            <a:spAutoFit/>
          </a:bodyPr>
          <a:lstStyle/>
          <a:p>
            <a:endParaRPr lang="en-US"/>
          </a:p>
        </p:txBody>
      </p:sp>
      <p:sp>
        <p:nvSpPr>
          <p:cNvPr id="958522" name="Text Box 58"/>
          <p:cNvSpPr txBox="1">
            <a:spLocks noChangeArrowheads="1"/>
          </p:cNvSpPr>
          <p:nvPr/>
        </p:nvSpPr>
        <p:spPr bwMode="auto">
          <a:xfrm>
            <a:off x="3733800" y="4511675"/>
            <a:ext cx="488950" cy="366713"/>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y</a:t>
            </a:r>
          </a:p>
        </p:txBody>
      </p:sp>
      <p:sp>
        <p:nvSpPr>
          <p:cNvPr id="958523" name="Text Box 59"/>
          <p:cNvSpPr txBox="1">
            <a:spLocks noChangeArrowheads="1"/>
          </p:cNvSpPr>
          <p:nvPr/>
        </p:nvSpPr>
        <p:spPr bwMode="auto">
          <a:xfrm>
            <a:off x="8659813" y="4310063"/>
            <a:ext cx="488950" cy="366712"/>
          </a:xfrm>
          <a:prstGeom prst="rect">
            <a:avLst/>
          </a:prstGeom>
          <a:noFill/>
          <a:ln w="38100">
            <a:noFill/>
            <a:miter lim="800000"/>
            <a:headEnd/>
            <a:tailEnd/>
          </a:ln>
          <a:effectLst/>
        </p:spPr>
        <p:txBody>
          <a:bodyPr>
            <a:spAutoFit/>
          </a:bodyPr>
          <a:lstStyle/>
          <a:p>
            <a:pPr>
              <a:spcBef>
                <a:spcPct val="50000"/>
              </a:spcBef>
            </a:pPr>
            <a:r>
              <a:rPr lang="en-US" sz="1800" b="1">
                <a:solidFill>
                  <a:srgbClr val="FFFF66"/>
                </a:solidFill>
                <a:effectLst>
                  <a:outerShdw blurRad="38100" dist="38100" dir="2700000" algn="tl">
                    <a:srgbClr val="000000"/>
                  </a:outerShdw>
                </a:effectLst>
                <a:latin typeface="Tahoma" pitchFamily="34" charset="0"/>
              </a:rPr>
              <a:t>c</a:t>
            </a:r>
          </a:p>
        </p:txBody>
      </p:sp>
      <p:sp>
        <p:nvSpPr>
          <p:cNvPr id="958524" name="Oval 60"/>
          <p:cNvSpPr>
            <a:spLocks noChangeArrowheads="1"/>
          </p:cNvSpPr>
          <p:nvPr/>
        </p:nvSpPr>
        <p:spPr bwMode="auto">
          <a:xfrm>
            <a:off x="5170488" y="4922838"/>
            <a:ext cx="74612" cy="74612"/>
          </a:xfrm>
          <a:prstGeom prst="ellipse">
            <a:avLst/>
          </a:prstGeom>
          <a:noFill/>
          <a:ln w="38100">
            <a:solidFill>
              <a:schemeClr val="bg1"/>
            </a:solidFill>
            <a:round/>
            <a:headEnd/>
            <a:tailEnd/>
          </a:ln>
          <a:effectLst/>
        </p:spPr>
        <p:txBody>
          <a:bodyPr anchor="ctr">
            <a:spAutoFit/>
          </a:bodyPr>
          <a:lstStyle/>
          <a:p>
            <a:endParaRPr lang="en-US"/>
          </a:p>
        </p:txBody>
      </p:sp>
      <p:sp>
        <p:nvSpPr>
          <p:cNvPr id="958525" name="Oval 61"/>
          <p:cNvSpPr>
            <a:spLocks noChangeArrowheads="1"/>
          </p:cNvSpPr>
          <p:nvPr/>
        </p:nvSpPr>
        <p:spPr bwMode="auto">
          <a:xfrm>
            <a:off x="6416675" y="4889500"/>
            <a:ext cx="74613" cy="74613"/>
          </a:xfrm>
          <a:prstGeom prst="ellipse">
            <a:avLst/>
          </a:prstGeom>
          <a:noFill/>
          <a:ln w="38100">
            <a:solidFill>
              <a:schemeClr val="bg1"/>
            </a:solidFill>
            <a:round/>
            <a:headEnd/>
            <a:tailEnd/>
          </a:ln>
          <a:effectLst/>
        </p:spPr>
        <p:txBody>
          <a:bodyPr anchor="ctr">
            <a:spAutoFit/>
          </a:bodyPr>
          <a:lstStyle/>
          <a:p>
            <a:endParaRPr lang="en-US"/>
          </a:p>
        </p:txBody>
      </p:sp>
      <p:sp>
        <p:nvSpPr>
          <p:cNvPr id="958526" name="Oval 62"/>
          <p:cNvSpPr>
            <a:spLocks noChangeArrowheads="1"/>
          </p:cNvSpPr>
          <p:nvPr/>
        </p:nvSpPr>
        <p:spPr bwMode="auto">
          <a:xfrm>
            <a:off x="7704138" y="4857750"/>
            <a:ext cx="74612" cy="74613"/>
          </a:xfrm>
          <a:prstGeom prst="ellipse">
            <a:avLst/>
          </a:prstGeom>
          <a:noFill/>
          <a:ln w="38100">
            <a:solidFill>
              <a:schemeClr val="bg1"/>
            </a:solidFill>
            <a:round/>
            <a:headEnd/>
            <a:tailEnd/>
          </a:ln>
          <a:effectLst/>
        </p:spPr>
        <p:txBody>
          <a:bodyPr anchor="ctr">
            <a:spAutoFit/>
          </a:bodyPr>
          <a:lstStyle/>
          <a:p>
            <a:endParaRPr lang="en-US"/>
          </a:p>
        </p:txBody>
      </p:sp>
    </p:spTree>
  </p:cSld>
  <p:clrMapOvr>
    <a:masterClrMapping/>
  </p:clrMapOvr>
  <p:transition spd="slow">
    <p:cover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CCFFFF"/>
                </a:solidFill>
                <a:effectLst/>
                <a:latin typeface="Tahoma" pitchFamily="34" charset="0"/>
              </a:rPr>
              <a:t>Non blocking Vs. blocking</a:t>
            </a:r>
            <a:r>
              <a:rPr lang="en-US" sz="4800" dirty="0">
                <a:solidFill>
                  <a:srgbClr val="CCFFFF"/>
                </a:solidFill>
                <a:effectLst/>
                <a:latin typeface="Tahoma" pitchFamily="34" charset="0"/>
              </a:rPr>
              <a:t> </a:t>
            </a:r>
            <a:endParaRPr lang="en-IN" dirty="0"/>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36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690175"/>
            <a:ext cx="87725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4530522"/>
      </p:ext>
    </p:extLst>
  </p:cSld>
  <p:clrMapOvr>
    <a:masterClrMapping/>
  </p:clrMapOvr>
  <p:transition spd="slow">
    <p:cover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b="1" dirty="0">
                <a:solidFill>
                  <a:srgbClr val="CCFFFF"/>
                </a:solidFill>
                <a:effectLst/>
                <a:latin typeface="Tahoma" pitchFamily="34" charset="0"/>
              </a:rPr>
              <a:t>Non blocking Vs. blocking</a:t>
            </a:r>
            <a:r>
              <a:rPr lang="en-US" sz="3300" b="1" dirty="0">
                <a:solidFill>
                  <a:srgbClr val="CCFFFF"/>
                </a:solidFill>
                <a:effectLst/>
                <a:latin typeface="Tahoma" pitchFamily="34" charset="0"/>
              </a:rPr>
              <a:t> </a:t>
            </a:r>
            <a:r>
              <a:rPr lang="en-US" sz="2900" b="1" dirty="0">
                <a:solidFill>
                  <a:srgbClr val="CCFFFF"/>
                </a:solidFill>
                <a:effectLst/>
                <a:latin typeface="Tahoma" pitchFamily="34" charset="0"/>
              </a:rPr>
              <a:t>assignments with multiple drivers</a:t>
            </a:r>
            <a:endParaRPr lang="en-US" sz="3700" b="1" dirty="0">
              <a:solidFill>
                <a:srgbClr val="CCFFFF"/>
              </a:solidFill>
              <a:effectLst/>
            </a:endParaRPr>
          </a:p>
        </p:txBody>
      </p:sp>
      <p:sp>
        <p:nvSpPr>
          <p:cNvPr id="6" name="Slide Number Placeholder 5"/>
          <p:cNvSpPr>
            <a:spLocks noGrp="1"/>
          </p:cNvSpPr>
          <p:nvPr>
            <p:ph type="sldNum" sz="quarter" idx="12"/>
          </p:nvPr>
        </p:nvSpPr>
        <p:spPr/>
        <p:txBody>
          <a:bodyPr/>
          <a:lstStyle/>
          <a:p>
            <a:pPr>
              <a:defRPr/>
            </a:pPr>
            <a:fld id="{EAB37E54-2A25-49D1-B6CD-AD93F8EB4B73}" type="slidenum">
              <a:rPr lang="en-US"/>
              <a:pPr>
                <a:defRPr/>
              </a:pPr>
              <a:t>37</a:t>
            </a:fld>
            <a:endParaRPr lang="en-US"/>
          </a:p>
        </p:txBody>
      </p:sp>
      <p:sp>
        <p:nvSpPr>
          <p:cNvPr id="960516" name="Text Box 4"/>
          <p:cNvSpPr txBox="1">
            <a:spLocks noChangeArrowheads="1"/>
          </p:cNvSpPr>
          <p:nvPr/>
        </p:nvSpPr>
        <p:spPr bwMode="auto">
          <a:xfrm>
            <a:off x="290513" y="1414463"/>
            <a:ext cx="8853487" cy="3380990"/>
          </a:xfrm>
          <a:prstGeom prst="rect">
            <a:avLst/>
          </a:prstGeom>
          <a:noFill/>
          <a:ln w="38100">
            <a:noFill/>
            <a:miter lim="800000"/>
            <a:headEnd/>
            <a:tailEnd/>
          </a:ln>
          <a:effectLst/>
        </p:spPr>
        <p:txBody>
          <a:bodyPr>
            <a:spAutoFit/>
          </a:bodyPr>
          <a:lstStyle/>
          <a:p>
            <a:pPr algn="l">
              <a:lnSpc>
                <a:spcPct val="150000"/>
              </a:lnSpc>
              <a:spcBef>
                <a:spcPct val="50000"/>
              </a:spcBef>
              <a:buFontTx/>
              <a:buChar char="•"/>
            </a:pPr>
            <a:r>
              <a:rPr lang="en-US" sz="2400" b="1" dirty="0">
                <a:solidFill>
                  <a:srgbClr val="FFFF66"/>
                </a:solidFill>
                <a:effectLst>
                  <a:outerShdw blurRad="38100" dist="38100" dir="2700000" algn="tl">
                    <a:srgbClr val="000000"/>
                  </a:outerShdw>
                </a:effectLst>
                <a:latin typeface="Tahoma" pitchFamily="34" charset="0"/>
              </a:rPr>
              <a:t>  </a:t>
            </a:r>
            <a:r>
              <a:rPr lang="en-US" sz="2000" dirty="0">
                <a:solidFill>
                  <a:srgbClr val="FFFF66"/>
                </a:solidFill>
                <a:latin typeface="Arial" pitchFamily="34" charset="0"/>
                <a:cs typeface="Arial" pitchFamily="34" charset="0"/>
              </a:rPr>
              <a:t>Multiple blocking assignments are evaluated </a:t>
            </a:r>
            <a:r>
              <a:rPr lang="en-US" sz="2000" dirty="0">
                <a:solidFill>
                  <a:srgbClr val="FFCC99"/>
                </a:solidFill>
                <a:latin typeface="Arial" pitchFamily="34" charset="0"/>
                <a:cs typeface="Arial" pitchFamily="34" charset="0"/>
              </a:rPr>
              <a:t>as they occur</a:t>
            </a:r>
            <a:r>
              <a:rPr lang="en-US" sz="2000" dirty="0">
                <a:solidFill>
                  <a:srgbClr val="FFFF66"/>
                </a:solidFill>
                <a:latin typeface="Arial" pitchFamily="34" charset="0"/>
                <a:cs typeface="Arial" pitchFamily="34" charset="0"/>
              </a:rPr>
              <a:t>.</a:t>
            </a:r>
          </a:p>
          <a:p>
            <a:pPr algn="l">
              <a:lnSpc>
                <a:spcPct val="150000"/>
              </a:lnSpc>
              <a:spcBef>
                <a:spcPct val="50000"/>
              </a:spcBef>
              <a:buFontTx/>
              <a:buChar char="•"/>
            </a:pPr>
            <a:r>
              <a:rPr lang="en-US" sz="2000" dirty="0">
                <a:solidFill>
                  <a:srgbClr val="FFFF66"/>
                </a:solidFill>
                <a:latin typeface="Arial" pitchFamily="34" charset="0"/>
                <a:cs typeface="Arial" pitchFamily="34" charset="0"/>
              </a:rPr>
              <a:t> Multiple non-blocking assignments are scheduled, hence only the </a:t>
            </a:r>
            <a:r>
              <a:rPr lang="en-US" sz="2000" dirty="0">
                <a:solidFill>
                  <a:srgbClr val="FFCC99"/>
                </a:solidFill>
                <a:latin typeface="Arial" pitchFamily="34" charset="0"/>
                <a:cs typeface="Arial" pitchFamily="34" charset="0"/>
              </a:rPr>
              <a:t>last assignment</a:t>
            </a:r>
            <a:r>
              <a:rPr lang="en-US" sz="2000" dirty="0">
                <a:solidFill>
                  <a:srgbClr val="FFFF66"/>
                </a:solidFill>
                <a:latin typeface="Arial" pitchFamily="34" charset="0"/>
                <a:cs typeface="Arial" pitchFamily="34" charset="0"/>
              </a:rPr>
              <a:t> is synthesized. </a:t>
            </a:r>
          </a:p>
          <a:p>
            <a:pPr algn="l">
              <a:lnSpc>
                <a:spcPct val="150000"/>
              </a:lnSpc>
              <a:spcBef>
                <a:spcPct val="50000"/>
              </a:spcBef>
              <a:buFontTx/>
              <a:buChar char="•"/>
            </a:pPr>
            <a:r>
              <a:rPr lang="en-US" sz="2000" dirty="0">
                <a:solidFill>
                  <a:srgbClr val="FFFF66"/>
                </a:solidFill>
                <a:latin typeface="Arial" pitchFamily="34" charset="0"/>
                <a:cs typeface="Arial" pitchFamily="34" charset="0"/>
              </a:rPr>
              <a:t> Synthesis tools generally </a:t>
            </a:r>
            <a:r>
              <a:rPr lang="en-US" sz="2000" dirty="0">
                <a:solidFill>
                  <a:srgbClr val="FFCC99"/>
                </a:solidFill>
                <a:latin typeface="Arial" pitchFamily="34" charset="0"/>
                <a:cs typeface="Arial" pitchFamily="34" charset="0"/>
              </a:rPr>
              <a:t>do not support</a:t>
            </a:r>
            <a:r>
              <a:rPr lang="en-US" sz="2000" dirty="0">
                <a:solidFill>
                  <a:srgbClr val="FFFF66"/>
                </a:solidFill>
                <a:latin typeface="Arial" pitchFamily="34" charset="0"/>
                <a:cs typeface="Arial" pitchFamily="34" charset="0"/>
              </a:rPr>
              <a:t> both blocking and non-blocking assignments to the same signal.</a:t>
            </a:r>
          </a:p>
          <a:p>
            <a:pPr algn="l">
              <a:lnSpc>
                <a:spcPct val="120000"/>
              </a:lnSpc>
              <a:spcBef>
                <a:spcPct val="50000"/>
              </a:spcBef>
              <a:buFontTx/>
              <a:buChar char="•"/>
            </a:pPr>
            <a:endParaRPr lang="en-US" sz="24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0516">
                                            <p:txEl>
                                              <p:pRg st="0" end="0"/>
                                            </p:txEl>
                                          </p:spTgt>
                                        </p:tgtEl>
                                        <p:attrNameLst>
                                          <p:attrName>style.visibility</p:attrName>
                                        </p:attrNameLst>
                                      </p:cBhvr>
                                      <p:to>
                                        <p:strVal val="visible"/>
                                      </p:to>
                                    </p:set>
                                    <p:animEffect transition="in" filter="blinds(horizontal)">
                                      <p:cBhvr>
                                        <p:cTn id="7" dur="500"/>
                                        <p:tgtEl>
                                          <p:spTgt spid="960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0516">
                                            <p:txEl>
                                              <p:pRg st="1" end="1"/>
                                            </p:txEl>
                                          </p:spTgt>
                                        </p:tgtEl>
                                        <p:attrNameLst>
                                          <p:attrName>style.visibility</p:attrName>
                                        </p:attrNameLst>
                                      </p:cBhvr>
                                      <p:to>
                                        <p:strVal val="visible"/>
                                      </p:to>
                                    </p:set>
                                    <p:animEffect transition="in" filter="blinds(horizontal)">
                                      <p:cBhvr>
                                        <p:cTn id="12" dur="500"/>
                                        <p:tgtEl>
                                          <p:spTgt spid="960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0516">
                                            <p:txEl>
                                              <p:pRg st="2" end="2"/>
                                            </p:txEl>
                                          </p:spTgt>
                                        </p:tgtEl>
                                        <p:attrNameLst>
                                          <p:attrName>style.visibility</p:attrName>
                                        </p:attrNameLst>
                                      </p:cBhvr>
                                      <p:to>
                                        <p:strVal val="visible"/>
                                      </p:to>
                                    </p:set>
                                    <p:animEffect transition="in" filter="blinds(horizontal)">
                                      <p:cBhvr>
                                        <p:cTn id="17" dur="500"/>
                                        <p:tgtEl>
                                          <p:spTgt spid="9605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b="1" dirty="0">
                <a:solidFill>
                  <a:srgbClr val="CCFFFF"/>
                </a:solidFill>
                <a:effectLst/>
                <a:latin typeface="Tahoma" pitchFamily="34" charset="0"/>
              </a:rPr>
              <a:t>Use of Non blocking &amp; blocking</a:t>
            </a:r>
            <a:r>
              <a:rPr lang="en-US" sz="3700" b="1" dirty="0">
                <a:solidFill>
                  <a:srgbClr val="CCFFFF"/>
                </a:solidFill>
                <a:effectLst/>
                <a:latin typeface="Tahoma" pitchFamily="34" charset="0"/>
              </a:rPr>
              <a:t> </a:t>
            </a:r>
            <a:r>
              <a:rPr lang="en-US" sz="3300" b="1" dirty="0">
                <a:solidFill>
                  <a:srgbClr val="CCFFFF"/>
                </a:solidFill>
                <a:effectLst/>
                <a:latin typeface="Tahoma" pitchFamily="34" charset="0"/>
              </a:rPr>
              <a:t>assignments</a:t>
            </a:r>
            <a:endParaRPr lang="en-US" sz="3700" b="1" dirty="0">
              <a:solidFill>
                <a:srgbClr val="CCFFFF"/>
              </a:solidFill>
              <a:effectLst/>
            </a:endParaRPr>
          </a:p>
        </p:txBody>
      </p:sp>
      <p:sp>
        <p:nvSpPr>
          <p:cNvPr id="6" name="Slide Number Placeholder 5"/>
          <p:cNvSpPr>
            <a:spLocks noGrp="1"/>
          </p:cNvSpPr>
          <p:nvPr>
            <p:ph type="sldNum" sz="quarter" idx="12"/>
          </p:nvPr>
        </p:nvSpPr>
        <p:spPr/>
        <p:txBody>
          <a:bodyPr/>
          <a:lstStyle/>
          <a:p>
            <a:pPr>
              <a:defRPr/>
            </a:pPr>
            <a:fld id="{3C13EC91-7DDD-40D5-BCD1-2FC15BACA9C1}" type="slidenum">
              <a:rPr lang="en-US"/>
              <a:pPr>
                <a:defRPr/>
              </a:pPr>
              <a:t>38</a:t>
            </a:fld>
            <a:endParaRPr lang="en-US"/>
          </a:p>
        </p:txBody>
      </p:sp>
      <p:sp>
        <p:nvSpPr>
          <p:cNvPr id="966659" name="Text Box 3"/>
          <p:cNvSpPr txBox="1">
            <a:spLocks noChangeArrowheads="1"/>
          </p:cNvSpPr>
          <p:nvPr/>
        </p:nvSpPr>
        <p:spPr bwMode="auto">
          <a:xfrm>
            <a:off x="528034" y="1452563"/>
            <a:ext cx="8368316" cy="2529923"/>
          </a:xfrm>
          <a:prstGeom prst="rect">
            <a:avLst/>
          </a:prstGeom>
          <a:noFill/>
          <a:ln w="38100">
            <a:noFill/>
            <a:miter lim="800000"/>
            <a:headEnd/>
            <a:tailEnd/>
          </a:ln>
          <a:effectLst/>
        </p:spPr>
        <p:txBody>
          <a:bodyPr wrap="square">
            <a:spAutoFit/>
          </a:bodyPr>
          <a:lstStyle/>
          <a:p>
            <a:pPr algn="l">
              <a:lnSpc>
                <a:spcPct val="120000"/>
              </a:lnSpc>
              <a:spcBef>
                <a:spcPct val="50000"/>
              </a:spcBef>
              <a:buFontTx/>
              <a:buChar char="•"/>
            </a:pPr>
            <a:r>
              <a:rPr lang="en-US" sz="2400" b="1" dirty="0">
                <a:solidFill>
                  <a:srgbClr val="FFFF66"/>
                </a:solidFill>
                <a:effectLst>
                  <a:outerShdw blurRad="38100" dist="38100" dir="2700000" algn="tl">
                    <a:srgbClr val="000000"/>
                  </a:outerShdw>
                </a:effectLst>
                <a:latin typeface="Tahoma" pitchFamily="34" charset="0"/>
              </a:rPr>
              <a:t>  </a:t>
            </a:r>
            <a:r>
              <a:rPr lang="en-US" sz="2000" b="1" dirty="0">
                <a:solidFill>
                  <a:srgbClr val="FFFF66"/>
                </a:solidFill>
                <a:effectLst>
                  <a:outerShdw blurRad="38100" dist="38100" dir="2700000" algn="tl">
                    <a:srgbClr val="000000"/>
                  </a:outerShdw>
                </a:effectLst>
                <a:latin typeface="Arial" pitchFamily="34" charset="0"/>
                <a:cs typeface="Arial" pitchFamily="34" charset="0"/>
              </a:rPr>
              <a:t>It is recommended to use </a:t>
            </a:r>
            <a:r>
              <a:rPr lang="en-US" sz="2000" b="1" dirty="0">
                <a:solidFill>
                  <a:srgbClr val="FFCC99"/>
                </a:solidFill>
                <a:effectLst>
                  <a:outerShdw blurRad="38100" dist="38100" dir="2700000" algn="tl">
                    <a:srgbClr val="000000"/>
                  </a:outerShdw>
                </a:effectLst>
                <a:latin typeface="Arial" pitchFamily="34" charset="0"/>
                <a:cs typeface="Arial" pitchFamily="34" charset="0"/>
              </a:rPr>
              <a:t>non-blocking</a:t>
            </a:r>
            <a:r>
              <a:rPr lang="en-US" sz="2000" b="1" dirty="0">
                <a:solidFill>
                  <a:srgbClr val="FFFF66"/>
                </a:solidFill>
                <a:effectLst>
                  <a:outerShdw blurRad="38100" dist="38100" dir="2700000" algn="tl">
                    <a:srgbClr val="000000"/>
                  </a:outerShdw>
                </a:effectLst>
                <a:latin typeface="Arial" pitchFamily="34" charset="0"/>
                <a:cs typeface="Arial" pitchFamily="34" charset="0"/>
              </a:rPr>
              <a:t> assignments exclusively within </a:t>
            </a:r>
            <a:r>
              <a:rPr lang="en-US" sz="2000" b="1" dirty="0">
                <a:solidFill>
                  <a:srgbClr val="FFCC99"/>
                </a:solidFill>
                <a:effectLst>
                  <a:outerShdw blurRad="38100" dist="38100" dir="2700000" algn="tl">
                    <a:srgbClr val="000000"/>
                  </a:outerShdw>
                </a:effectLst>
                <a:latin typeface="Arial" pitchFamily="34" charset="0"/>
                <a:cs typeface="Arial" pitchFamily="34" charset="0"/>
              </a:rPr>
              <a:t>sequential</a:t>
            </a:r>
            <a:r>
              <a:rPr lang="en-US" sz="2000" b="1" dirty="0">
                <a:solidFill>
                  <a:srgbClr val="FFFF66"/>
                </a:solidFill>
                <a:effectLst>
                  <a:outerShdw blurRad="38100" dist="38100" dir="2700000" algn="tl">
                    <a:srgbClr val="000000"/>
                  </a:outerShdw>
                </a:effectLst>
                <a:latin typeface="Arial" pitchFamily="34" charset="0"/>
                <a:cs typeface="Arial" pitchFamily="34" charset="0"/>
              </a:rPr>
              <a:t> </a:t>
            </a:r>
            <a:r>
              <a:rPr lang="en-US" sz="2000" b="1" dirty="0">
                <a:solidFill>
                  <a:srgbClr val="FFCC99"/>
                </a:solidFill>
                <a:effectLst>
                  <a:outerShdw blurRad="38100" dist="38100" dir="2700000" algn="tl">
                    <a:srgbClr val="000000"/>
                  </a:outerShdw>
                </a:effectLst>
                <a:latin typeface="Arial" pitchFamily="34" charset="0"/>
                <a:cs typeface="Arial" pitchFamily="34" charset="0"/>
              </a:rPr>
              <a:t>always</a:t>
            </a:r>
            <a:r>
              <a:rPr lang="en-US" sz="2000" b="1" dirty="0">
                <a:solidFill>
                  <a:srgbClr val="FFFF66"/>
                </a:solidFill>
                <a:effectLst>
                  <a:outerShdw blurRad="38100" dist="38100" dir="2700000" algn="tl">
                    <a:srgbClr val="000000"/>
                  </a:outerShdw>
                </a:effectLst>
                <a:latin typeface="Arial" pitchFamily="34" charset="0"/>
                <a:cs typeface="Arial" pitchFamily="34" charset="0"/>
              </a:rPr>
              <a:t> blocks. </a:t>
            </a:r>
          </a:p>
          <a:p>
            <a:pPr algn="l">
              <a:lnSpc>
                <a:spcPct val="120000"/>
              </a:lnSpc>
              <a:spcBef>
                <a:spcPct val="50000"/>
              </a:spcBef>
              <a:buFontTx/>
              <a:buChar char="•"/>
            </a:pPr>
            <a:r>
              <a:rPr lang="en-US" sz="2000" b="1" dirty="0">
                <a:solidFill>
                  <a:srgbClr val="FFFF66"/>
                </a:solidFill>
                <a:effectLst>
                  <a:outerShdw blurRad="38100" dist="38100" dir="2700000" algn="tl">
                    <a:srgbClr val="000000"/>
                  </a:outerShdw>
                </a:effectLst>
                <a:latin typeface="Arial" pitchFamily="34" charset="0"/>
                <a:cs typeface="Arial" pitchFamily="34" charset="0"/>
              </a:rPr>
              <a:t> In </a:t>
            </a:r>
            <a:r>
              <a:rPr lang="en-US" sz="2000" b="1" dirty="0">
                <a:solidFill>
                  <a:srgbClr val="FFCC99"/>
                </a:solidFill>
                <a:effectLst>
                  <a:outerShdw blurRad="38100" dist="38100" dir="2700000" algn="tl">
                    <a:srgbClr val="000000"/>
                  </a:outerShdw>
                </a:effectLst>
                <a:latin typeface="Arial" pitchFamily="34" charset="0"/>
                <a:cs typeface="Arial" pitchFamily="34" charset="0"/>
              </a:rPr>
              <a:t>combinational</a:t>
            </a:r>
            <a:r>
              <a:rPr lang="en-US" sz="2000" b="1" dirty="0">
                <a:solidFill>
                  <a:srgbClr val="FFFF66"/>
                </a:solidFill>
                <a:effectLst>
                  <a:outerShdw blurRad="38100" dist="38100" dir="2700000" algn="tl">
                    <a:srgbClr val="000000"/>
                  </a:outerShdw>
                </a:effectLst>
                <a:latin typeface="Arial" pitchFamily="34" charset="0"/>
                <a:cs typeface="Arial" pitchFamily="34" charset="0"/>
              </a:rPr>
              <a:t> logic blocks, it is   recommended to use as much </a:t>
            </a:r>
            <a:r>
              <a:rPr lang="en-US" sz="2000" b="1" dirty="0">
                <a:solidFill>
                  <a:srgbClr val="FFCC99"/>
                </a:solidFill>
                <a:effectLst>
                  <a:outerShdw blurRad="38100" dist="38100" dir="2700000" algn="tl">
                    <a:srgbClr val="000000"/>
                  </a:outerShdw>
                </a:effectLst>
                <a:latin typeface="Arial" pitchFamily="34" charset="0"/>
                <a:cs typeface="Arial" pitchFamily="34" charset="0"/>
              </a:rPr>
              <a:t>blocking</a:t>
            </a:r>
            <a:r>
              <a:rPr lang="en-US" sz="2000" b="1" dirty="0">
                <a:solidFill>
                  <a:srgbClr val="FFFF66"/>
                </a:solidFill>
                <a:effectLst>
                  <a:outerShdw blurRad="38100" dist="38100" dir="2700000" algn="tl">
                    <a:srgbClr val="000000"/>
                  </a:outerShdw>
                </a:effectLst>
                <a:latin typeface="Arial" pitchFamily="34" charset="0"/>
                <a:cs typeface="Arial" pitchFamily="34" charset="0"/>
              </a:rPr>
              <a:t> </a:t>
            </a:r>
            <a:r>
              <a:rPr lang="en-US" sz="2000" b="1" dirty="0">
                <a:solidFill>
                  <a:srgbClr val="FFCC99"/>
                </a:solidFill>
                <a:effectLst>
                  <a:outerShdw blurRad="38100" dist="38100" dir="2700000" algn="tl">
                    <a:srgbClr val="000000"/>
                  </a:outerShdw>
                </a:effectLst>
                <a:latin typeface="Arial" pitchFamily="34" charset="0"/>
                <a:cs typeface="Arial" pitchFamily="34" charset="0"/>
              </a:rPr>
              <a:t>assignments</a:t>
            </a:r>
            <a:r>
              <a:rPr lang="en-US" sz="2000" b="1" dirty="0">
                <a:solidFill>
                  <a:srgbClr val="FFFF66"/>
                </a:solidFill>
                <a:effectLst>
                  <a:outerShdw blurRad="38100" dist="38100" dir="2700000" algn="tl">
                    <a:srgbClr val="000000"/>
                  </a:outerShdw>
                </a:effectLst>
                <a:latin typeface="Arial" pitchFamily="34" charset="0"/>
                <a:cs typeface="Arial" pitchFamily="34" charset="0"/>
              </a:rPr>
              <a:t> as possible.</a:t>
            </a:r>
          </a:p>
          <a:p>
            <a:pPr algn="l">
              <a:lnSpc>
                <a:spcPct val="120000"/>
              </a:lnSpc>
              <a:spcBef>
                <a:spcPct val="50000"/>
              </a:spcBef>
              <a:buFontTx/>
              <a:buChar char="•"/>
            </a:pPr>
            <a:endParaRPr lang="en-US" sz="28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p:cNvSpPr>
          <p:nvPr>
            <p:ph type="title"/>
          </p:nvPr>
        </p:nvSpPr>
        <p:spPr bwMode="auto">
          <a:xfrm>
            <a:off x="477838" y="149225"/>
            <a:ext cx="77724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Inferring a level sensitive latch</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870403" name="Rectangle 3"/>
          <p:cNvSpPr>
            <a:spLocks noGrp="1" noChangeArrowheads="1"/>
          </p:cNvSpPr>
          <p:nvPr>
            <p:ph idx="1"/>
          </p:nvPr>
        </p:nvSpPr>
        <p:spPr>
          <a:xfrm>
            <a:off x="312738" y="4560888"/>
            <a:ext cx="8672512" cy="1576387"/>
          </a:xfrm>
        </p:spPr>
        <p:txBody>
          <a:bodyPr>
            <a:normAutofit lnSpcReduction="10000"/>
          </a:bodyPr>
          <a:lstStyle/>
          <a:p>
            <a:r>
              <a:rPr lang="en-US" sz="2000" b="1" dirty="0">
                <a:effectLst>
                  <a:outerShdw blurRad="38100" dist="38100" dir="2700000" algn="tl">
                    <a:srgbClr val="000000"/>
                  </a:outerShdw>
                </a:effectLst>
                <a:latin typeface="Tahoma" pitchFamily="34" charset="0"/>
              </a:rPr>
              <a:t>When </a:t>
            </a:r>
            <a:r>
              <a:rPr lang="en-US" sz="2000" b="1" dirty="0">
                <a:effectLst>
                  <a:outerShdw blurRad="38100" dist="38100" dir="2700000" algn="tl">
                    <a:srgbClr val="000000"/>
                  </a:outerShdw>
                </a:effectLst>
                <a:latin typeface="Book Antiqua"/>
              </a:rPr>
              <a:t>“</a:t>
            </a:r>
            <a:r>
              <a:rPr lang="en-US" sz="2000" b="1" dirty="0">
                <a:effectLst>
                  <a:outerShdw blurRad="38100" dist="38100" dir="2700000" algn="tl">
                    <a:srgbClr val="000000"/>
                  </a:outerShdw>
                </a:effectLst>
                <a:latin typeface="Tahoma" pitchFamily="34" charset="0"/>
              </a:rPr>
              <a:t>en</a:t>
            </a:r>
            <a:r>
              <a:rPr lang="en-US" sz="2000" b="1" dirty="0">
                <a:effectLst>
                  <a:outerShdw blurRad="38100" dist="38100" dir="2700000" algn="tl">
                    <a:srgbClr val="000000"/>
                  </a:outerShdw>
                </a:effectLst>
                <a:latin typeface="Book Antiqua"/>
              </a:rPr>
              <a:t>”</a:t>
            </a:r>
            <a:r>
              <a:rPr lang="en-US" sz="2000" b="1" dirty="0">
                <a:effectLst>
                  <a:outerShdw blurRad="38100" dist="38100" dir="2700000" algn="tl">
                    <a:srgbClr val="000000"/>
                  </a:outerShdw>
                </a:effectLst>
                <a:latin typeface="Tahoma" pitchFamily="34" charset="0"/>
              </a:rPr>
              <a:t> is not true, the previous value of d_out is stored.</a:t>
            </a:r>
          </a:p>
          <a:p>
            <a:pPr>
              <a:lnSpc>
                <a:spcPct val="50000"/>
              </a:lnSpc>
            </a:pPr>
            <a:endParaRPr lang="en-US" sz="2000" b="1" dirty="0">
              <a:effectLst>
                <a:outerShdw blurRad="38100" dist="38100" dir="2700000" algn="tl">
                  <a:srgbClr val="000000"/>
                </a:outerShdw>
              </a:effectLst>
              <a:latin typeface="Tahoma" pitchFamily="34" charset="0"/>
            </a:endParaRPr>
          </a:p>
          <a:p>
            <a:r>
              <a:rPr lang="en-US" sz="2000" b="1" dirty="0">
                <a:effectLst>
                  <a:outerShdw blurRad="38100" dist="38100" dir="2700000" algn="tl">
                    <a:srgbClr val="000000"/>
                  </a:outerShdw>
                </a:effectLst>
                <a:latin typeface="Tahoma" pitchFamily="34" charset="0"/>
              </a:rPr>
              <a:t>Since there is no specification of a clock edge using </a:t>
            </a:r>
            <a:r>
              <a:rPr lang="en-US" sz="2000" b="1" dirty="0" err="1">
                <a:effectLst>
                  <a:outerShdw blurRad="38100" dist="38100" dir="2700000" algn="tl">
                    <a:srgbClr val="000000"/>
                  </a:outerShdw>
                </a:effectLst>
                <a:latin typeface="Tahoma" pitchFamily="34" charset="0"/>
              </a:rPr>
              <a:t>posedge</a:t>
            </a:r>
            <a:r>
              <a:rPr lang="en-US" sz="2000" b="1" dirty="0">
                <a:effectLst>
                  <a:outerShdw blurRad="38100" dist="38100" dir="2700000" algn="tl">
                    <a:srgbClr val="000000"/>
                  </a:outerShdw>
                </a:effectLst>
                <a:latin typeface="Tahoma" pitchFamily="34" charset="0"/>
              </a:rPr>
              <a:t> or </a:t>
            </a:r>
            <a:r>
              <a:rPr lang="en-US" sz="2000" b="1" dirty="0" err="1">
                <a:effectLst>
                  <a:outerShdw blurRad="38100" dist="38100" dir="2700000" algn="tl">
                    <a:srgbClr val="000000"/>
                  </a:outerShdw>
                </a:effectLst>
                <a:latin typeface="Tahoma" pitchFamily="34" charset="0"/>
              </a:rPr>
              <a:t>negedge</a:t>
            </a:r>
            <a:r>
              <a:rPr lang="en-US" sz="2000" b="1" dirty="0">
                <a:effectLst>
                  <a:outerShdw blurRad="38100" dist="38100" dir="2700000" algn="tl">
                    <a:srgbClr val="000000"/>
                  </a:outerShdw>
                </a:effectLst>
                <a:latin typeface="Tahoma" pitchFamily="34" charset="0"/>
              </a:rPr>
              <a:t>, a </a:t>
            </a:r>
            <a:r>
              <a:rPr lang="en-US" sz="2000" b="1" dirty="0">
                <a:solidFill>
                  <a:srgbClr val="FFCC99"/>
                </a:solidFill>
                <a:effectLst>
                  <a:outerShdw blurRad="38100" dist="38100" dir="2700000" algn="tl">
                    <a:srgbClr val="000000"/>
                  </a:outerShdw>
                </a:effectLst>
                <a:latin typeface="Tahoma" pitchFamily="34" charset="0"/>
              </a:rPr>
              <a:t>latch</a:t>
            </a:r>
            <a:r>
              <a:rPr lang="en-US" sz="2000" b="1" dirty="0">
                <a:effectLst>
                  <a:outerShdw blurRad="38100" dist="38100" dir="2700000" algn="tl">
                    <a:srgbClr val="000000"/>
                  </a:outerShdw>
                </a:effectLst>
                <a:latin typeface="Tahoma" pitchFamily="34" charset="0"/>
              </a:rPr>
              <a:t> is inferred.</a:t>
            </a:r>
          </a:p>
          <a:p>
            <a:pPr>
              <a:buFont typeface="Wingdings 2" pitchFamily="18" charset="2"/>
              <a:buNone/>
            </a:pPr>
            <a:r>
              <a:rPr lang="en-US" sz="2000" b="1" dirty="0">
                <a:effectLst>
                  <a:outerShdw blurRad="38100" dist="38100" dir="2700000" algn="tl">
                    <a:srgbClr val="000000"/>
                  </a:outerShdw>
                </a:effectLst>
                <a:latin typeface="Tahoma" pitchFamily="34" charset="0"/>
              </a:rPr>
              <a:t> </a:t>
            </a:r>
          </a:p>
        </p:txBody>
      </p:sp>
      <p:sp>
        <p:nvSpPr>
          <p:cNvPr id="15" name="Slide Number Placeholder 5"/>
          <p:cNvSpPr>
            <a:spLocks noGrp="1"/>
          </p:cNvSpPr>
          <p:nvPr>
            <p:ph type="sldNum" sz="quarter" idx="12"/>
          </p:nvPr>
        </p:nvSpPr>
        <p:spPr/>
        <p:txBody>
          <a:bodyPr/>
          <a:lstStyle/>
          <a:p>
            <a:pPr>
              <a:defRPr/>
            </a:pPr>
            <a:fld id="{65D894C4-06F0-4203-B2D2-0011219AD203}" type="slidenum">
              <a:rPr lang="en-US"/>
              <a:pPr>
                <a:defRPr/>
              </a:pPr>
              <a:t>39</a:t>
            </a:fld>
            <a:endParaRPr lang="en-US"/>
          </a:p>
        </p:txBody>
      </p:sp>
      <p:sp>
        <p:nvSpPr>
          <p:cNvPr id="870405" name="Rectangle 5"/>
          <p:cNvSpPr>
            <a:spLocks noChangeArrowheads="1"/>
          </p:cNvSpPr>
          <p:nvPr/>
        </p:nvSpPr>
        <p:spPr bwMode="auto">
          <a:xfrm>
            <a:off x="1184275" y="1392238"/>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70407" name="Line 7"/>
          <p:cNvSpPr>
            <a:spLocks noChangeShapeType="1"/>
          </p:cNvSpPr>
          <p:nvPr/>
        </p:nvSpPr>
        <p:spPr bwMode="auto">
          <a:xfrm>
            <a:off x="593725" y="1811338"/>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0408" name="Line 8"/>
          <p:cNvSpPr>
            <a:spLocks noChangeShapeType="1"/>
          </p:cNvSpPr>
          <p:nvPr/>
        </p:nvSpPr>
        <p:spPr bwMode="auto">
          <a:xfrm flipV="1">
            <a:off x="1965325" y="3221038"/>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0409" name="Line 9"/>
          <p:cNvSpPr>
            <a:spLocks noChangeShapeType="1"/>
          </p:cNvSpPr>
          <p:nvPr/>
        </p:nvSpPr>
        <p:spPr bwMode="auto">
          <a:xfrm>
            <a:off x="2784475" y="1792288"/>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0411" name="Text Box 11"/>
          <p:cNvSpPr txBox="1">
            <a:spLocks noChangeArrowheads="1"/>
          </p:cNvSpPr>
          <p:nvPr/>
        </p:nvSpPr>
        <p:spPr bwMode="auto">
          <a:xfrm>
            <a:off x="1527175" y="3754438"/>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70412" name="Text Box 12"/>
          <p:cNvSpPr txBox="1">
            <a:spLocks noChangeArrowheads="1"/>
          </p:cNvSpPr>
          <p:nvPr/>
        </p:nvSpPr>
        <p:spPr bwMode="auto">
          <a:xfrm>
            <a:off x="231775" y="1982788"/>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70413" name="Text Box 13"/>
          <p:cNvSpPr txBox="1">
            <a:spLocks noChangeArrowheads="1"/>
          </p:cNvSpPr>
          <p:nvPr/>
        </p:nvSpPr>
        <p:spPr bwMode="auto">
          <a:xfrm>
            <a:off x="2746375" y="1906588"/>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70414" name="Text Box 14"/>
          <p:cNvSpPr txBox="1">
            <a:spLocks noChangeArrowheads="1"/>
          </p:cNvSpPr>
          <p:nvPr/>
        </p:nvSpPr>
        <p:spPr bwMode="auto">
          <a:xfrm>
            <a:off x="1374775" y="2020888"/>
            <a:ext cx="1181100" cy="519112"/>
          </a:xfrm>
          <a:prstGeom prst="rect">
            <a:avLst/>
          </a:prstGeom>
          <a:noFill/>
          <a:ln w="22225">
            <a:noFill/>
            <a:miter lim="800000"/>
            <a:headEnd/>
            <a:tailEnd/>
          </a:ln>
          <a:effectLst/>
        </p:spPr>
        <p:txBody>
          <a:bodyPr>
            <a:spAutoFit/>
          </a:bodyPr>
          <a:lstStyle/>
          <a:p>
            <a:pPr>
              <a:spcBef>
                <a:spcPct val="50000"/>
              </a:spcBef>
            </a:pPr>
            <a:r>
              <a:rPr lang="en-US" sz="2800" b="1">
                <a:solidFill>
                  <a:srgbClr val="FFCC99"/>
                </a:solidFill>
                <a:effectLst>
                  <a:outerShdw blurRad="38100" dist="38100" dir="2700000" algn="tl">
                    <a:srgbClr val="000000"/>
                  </a:outerShdw>
                </a:effectLst>
                <a:latin typeface="Arial" charset="0"/>
              </a:rPr>
              <a:t>Latch</a:t>
            </a:r>
            <a:endParaRPr lang="en-US" sz="1600" b="1">
              <a:solidFill>
                <a:srgbClr val="FFCC99"/>
              </a:solidFill>
              <a:effectLst>
                <a:outerShdw blurRad="38100" dist="38100" dir="2700000" algn="tl">
                  <a:srgbClr val="000000"/>
                </a:outerShdw>
              </a:effectLst>
              <a:latin typeface="Arial" charset="0"/>
            </a:endParaRPr>
          </a:p>
        </p:txBody>
      </p:sp>
      <p:sp>
        <p:nvSpPr>
          <p:cNvPr id="870417" name="Text Box 17"/>
          <p:cNvSpPr txBox="1">
            <a:spLocks noChangeArrowheads="1"/>
          </p:cNvSpPr>
          <p:nvPr/>
        </p:nvSpPr>
        <p:spPr bwMode="auto">
          <a:xfrm>
            <a:off x="4973638" y="1390650"/>
            <a:ext cx="2700337" cy="2263775"/>
          </a:xfrm>
          <a:prstGeom prst="rect">
            <a:avLst/>
          </a:prstGeom>
          <a:noFill/>
          <a:ln w="38100">
            <a:solidFill>
              <a:srgbClr val="FF9900"/>
            </a:solidFill>
            <a:miter lim="800000"/>
            <a:headEnd/>
            <a:tailEnd/>
          </a:ln>
          <a:effectLst/>
        </p:spPr>
        <p:txBody>
          <a:bodyPr wrap="none">
            <a:spAutoFit/>
          </a:bodyPr>
          <a:lstStyle/>
          <a:p>
            <a:pPr algn="l"/>
            <a:r>
              <a:rPr lang="en-US" sz="2000" dirty="0" err="1">
                <a:solidFill>
                  <a:srgbClr val="996600"/>
                </a:solidFill>
                <a:effectLst>
                  <a:outerShdw blurRad="38100" dist="38100" dir="2700000" algn="tl">
                    <a:srgbClr val="000000"/>
                  </a:outerShdw>
                </a:effectLst>
                <a:latin typeface="Tahoma" pitchFamily="34" charset="0"/>
              </a:rPr>
              <a:t>reg</a:t>
            </a:r>
            <a:r>
              <a:rPr lang="en-US" sz="2000" dirty="0">
                <a:solidFill>
                  <a:srgbClr val="FFFF66"/>
                </a:solidFill>
                <a:effectLst>
                  <a:outerShdw blurRad="38100" dist="38100" dir="2700000" algn="tl">
                    <a:srgbClr val="000000"/>
                  </a:outerShdw>
                </a:effectLst>
                <a:latin typeface="Tahoma" pitchFamily="34" charset="0"/>
              </a:rPr>
              <a:t> d_out ;</a:t>
            </a:r>
          </a:p>
          <a:p>
            <a:pPr algn="l"/>
            <a:endParaRPr lang="en-US" sz="2000" dirty="0">
              <a:solidFill>
                <a:srgbClr val="FFFF66"/>
              </a:solidFill>
              <a:effectLst>
                <a:outerShdw blurRad="38100" dist="38100" dir="2700000" algn="tl">
                  <a:srgbClr val="000000"/>
                </a:outerShdw>
              </a:effectLst>
              <a:latin typeface="Tahoma" pitchFamily="34" charset="0"/>
            </a:endParaRPr>
          </a:p>
          <a:p>
            <a:pPr algn="l"/>
            <a:r>
              <a:rPr lang="en-US" sz="2000" dirty="0">
                <a:solidFill>
                  <a:srgbClr val="996600"/>
                </a:solidFill>
                <a:effectLst>
                  <a:outerShdw blurRad="38100" dist="38100" dir="2700000" algn="tl">
                    <a:srgbClr val="000000"/>
                  </a:outerShdw>
                </a:effectLst>
                <a:latin typeface="Tahoma" pitchFamily="34" charset="0"/>
              </a:rPr>
              <a:t>always</a:t>
            </a:r>
            <a:r>
              <a:rPr lang="en-US" sz="2000" dirty="0">
                <a:solidFill>
                  <a:srgbClr val="FFFF66"/>
                </a:solidFill>
                <a:effectLst>
                  <a:outerShdw blurRad="38100" dist="38100" dir="2700000" algn="tl">
                    <a:srgbClr val="000000"/>
                  </a:outerShdw>
                </a:effectLst>
                <a:latin typeface="Tahoma" pitchFamily="34" charset="0"/>
              </a:rPr>
              <a:t> @ (</a:t>
            </a:r>
            <a:r>
              <a:rPr lang="en-US" sz="2000" dirty="0" err="1">
                <a:solidFill>
                  <a:srgbClr val="FFFF66"/>
                </a:solidFill>
                <a:effectLst>
                  <a:outerShdw blurRad="38100" dist="38100" dir="2700000" algn="tl">
                    <a:srgbClr val="000000"/>
                  </a:outerShdw>
                </a:effectLst>
                <a:latin typeface="Tahoma" pitchFamily="34" charset="0"/>
              </a:rPr>
              <a:t>d_in</a:t>
            </a:r>
            <a:r>
              <a:rPr lang="en-US" sz="2000" dirty="0">
                <a:solidFill>
                  <a:srgbClr val="FFFF66"/>
                </a:solidFill>
                <a:effectLst>
                  <a:outerShdw blurRad="38100" dist="38100" dir="2700000" algn="tl">
                    <a:srgbClr val="000000"/>
                  </a:outerShdw>
                </a:effectLst>
                <a:latin typeface="Tahoma" pitchFamily="34" charset="0"/>
              </a:rPr>
              <a:t> or en)</a:t>
            </a:r>
          </a:p>
          <a:p>
            <a:pPr algn="l"/>
            <a:r>
              <a:rPr lang="en-US" sz="2000" dirty="0">
                <a:solidFill>
                  <a:srgbClr val="996600"/>
                </a:solidFill>
                <a:effectLst>
                  <a:outerShdw blurRad="38100" dist="38100" dir="2700000" algn="tl">
                    <a:srgbClr val="000000"/>
                  </a:outerShdw>
                </a:effectLst>
                <a:latin typeface="Tahoma" pitchFamily="34" charset="0"/>
              </a:rPr>
              <a:t>begin</a:t>
            </a:r>
            <a:endParaRPr lang="en-US" sz="2000" dirty="0">
              <a:solidFill>
                <a:srgbClr val="FFFF66"/>
              </a:solidFill>
              <a:effectLst>
                <a:outerShdw blurRad="38100" dist="38100" dir="2700000" algn="tl">
                  <a:srgbClr val="000000"/>
                </a:outerShdw>
              </a:effectLst>
              <a:latin typeface="Tahoma" pitchFamily="34" charset="0"/>
            </a:endParaRPr>
          </a:p>
          <a:p>
            <a:pPr algn="l"/>
            <a:r>
              <a:rPr lang="en-US" sz="2000" dirty="0">
                <a:solidFill>
                  <a:srgbClr val="FFFF66"/>
                </a:solidFill>
                <a:effectLst>
                  <a:outerShdw blurRad="38100" dist="38100" dir="2700000" algn="tl">
                    <a:srgbClr val="000000"/>
                  </a:outerShdw>
                </a:effectLst>
                <a:latin typeface="Tahoma" pitchFamily="34" charset="0"/>
              </a:rPr>
              <a:t>     </a:t>
            </a:r>
            <a:r>
              <a:rPr lang="en-US" sz="2000" dirty="0">
                <a:solidFill>
                  <a:srgbClr val="996600"/>
                </a:solidFill>
                <a:effectLst>
                  <a:outerShdw blurRad="38100" dist="38100" dir="2700000" algn="tl">
                    <a:srgbClr val="000000"/>
                  </a:outerShdw>
                </a:effectLst>
                <a:latin typeface="Tahoma" pitchFamily="34" charset="0"/>
              </a:rPr>
              <a:t>if</a:t>
            </a:r>
            <a:r>
              <a:rPr lang="en-US" sz="2000" dirty="0">
                <a:solidFill>
                  <a:srgbClr val="FFFF66"/>
                </a:solidFill>
                <a:effectLst>
                  <a:outerShdw blurRad="38100" dist="38100" dir="2700000" algn="tl">
                    <a:srgbClr val="000000"/>
                  </a:outerShdw>
                </a:effectLst>
                <a:latin typeface="Tahoma" pitchFamily="34" charset="0"/>
              </a:rPr>
              <a:t> (en == 1’b1)</a:t>
            </a:r>
          </a:p>
          <a:p>
            <a:pPr algn="l"/>
            <a:r>
              <a:rPr lang="en-US" sz="2000" dirty="0">
                <a:solidFill>
                  <a:srgbClr val="FFFF66"/>
                </a:solidFill>
                <a:effectLst>
                  <a:outerShdw blurRad="38100" dist="38100" dir="2700000" algn="tl">
                    <a:srgbClr val="000000"/>
                  </a:outerShdw>
                </a:effectLst>
                <a:latin typeface="Tahoma" pitchFamily="34" charset="0"/>
              </a:rPr>
              <a:t>     d_out = </a:t>
            </a:r>
            <a:r>
              <a:rPr lang="en-US" sz="2000" dirty="0" err="1">
                <a:solidFill>
                  <a:srgbClr val="FFFF66"/>
                </a:solidFill>
                <a:effectLst>
                  <a:outerShdw blurRad="38100" dist="38100" dir="2700000" algn="tl">
                    <a:srgbClr val="000000"/>
                  </a:outerShdw>
                </a:effectLst>
                <a:latin typeface="Tahoma" pitchFamily="34" charset="0"/>
              </a:rPr>
              <a:t>d_in</a:t>
            </a:r>
            <a:r>
              <a:rPr lang="en-US" sz="2000" dirty="0">
                <a:solidFill>
                  <a:srgbClr val="FFFF66"/>
                </a:solidFill>
                <a:effectLst>
                  <a:outerShdw blurRad="38100" dist="38100" dir="2700000" algn="tl">
                    <a:srgbClr val="000000"/>
                  </a:outerShdw>
                </a:effectLst>
                <a:latin typeface="Tahoma" pitchFamily="34" charset="0"/>
              </a:rPr>
              <a:t> ;</a:t>
            </a:r>
          </a:p>
          <a:p>
            <a:pPr algn="l"/>
            <a:r>
              <a:rPr lang="en-US" sz="2000" dirty="0">
                <a:solidFill>
                  <a:srgbClr val="996600"/>
                </a:solidFill>
                <a:effectLst>
                  <a:outerShdw blurRad="38100" dist="38100" dir="2700000" algn="tl">
                    <a:srgbClr val="000000"/>
                  </a:outerShdw>
                </a:effectLst>
                <a:latin typeface="Tahoma" pitchFamily="34" charset="0"/>
              </a:rPr>
              <a:t>end</a:t>
            </a:r>
            <a:endParaRPr lang="en-US" sz="20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r>
              <a:rPr lang="en-US"/>
              <a:t>Synthesizable Verilog</a:t>
            </a:r>
          </a:p>
        </p:txBody>
      </p:sp>
      <p:sp>
        <p:nvSpPr>
          <p:cNvPr id="14341" name="Rectangle 5"/>
          <p:cNvSpPr>
            <a:spLocks noChangeArrowheads="1"/>
          </p:cNvSpPr>
          <p:nvPr/>
        </p:nvSpPr>
        <p:spPr bwMode="auto">
          <a:xfrm>
            <a:off x="762000" y="1295400"/>
            <a:ext cx="77724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ts val="500"/>
              </a:spcBef>
              <a:spcAft>
                <a:spcPts val="500"/>
              </a:spcAft>
              <a:buClr>
                <a:schemeClr val="accent1"/>
              </a:buClr>
              <a:buSzPct val="65000"/>
              <a:buFont typeface="Wingdings" pitchFamily="2" charset="2"/>
              <a:buChar char="n"/>
            </a:pPr>
            <a:r>
              <a:rPr lang="en-US" sz="3000" dirty="0"/>
              <a:t>Synthesizable constructs</a:t>
            </a:r>
          </a:p>
          <a:p>
            <a:pPr marL="1022350" lvl="2" indent="-350838" algn="l">
              <a:spcBef>
                <a:spcPts val="500"/>
              </a:spcBef>
              <a:spcAft>
                <a:spcPts val="500"/>
              </a:spcAft>
              <a:buClr>
                <a:schemeClr val="accent1"/>
              </a:buClr>
              <a:buSzPct val="65000"/>
              <a:buFont typeface="Wingdings" pitchFamily="2" charset="2"/>
              <a:buChar char="n"/>
            </a:pPr>
            <a:r>
              <a:rPr lang="en-US" sz="2000" dirty="0"/>
              <a:t>“if - then - else” statement </a:t>
            </a:r>
            <a:endParaRPr lang="en-US" sz="2100" dirty="0"/>
          </a:p>
          <a:p>
            <a:pPr marL="1022350" lvl="2" indent="-350838" algn="l">
              <a:spcBef>
                <a:spcPts val="500"/>
              </a:spcBef>
              <a:spcAft>
                <a:spcPts val="500"/>
              </a:spcAft>
              <a:buClr>
                <a:schemeClr val="accent1"/>
              </a:buClr>
              <a:buSzPct val="65000"/>
              <a:buFont typeface="Wingdings" pitchFamily="2" charset="2"/>
              <a:buChar char="n"/>
            </a:pPr>
            <a:r>
              <a:rPr lang="en-US" sz="2000" dirty="0"/>
              <a:t>“case” statement </a:t>
            </a:r>
            <a:endParaRPr lang="en-US" sz="2100" dirty="0"/>
          </a:p>
          <a:p>
            <a:pPr marL="1022350" lvl="2" indent="-350838" algn="l">
              <a:spcBef>
                <a:spcPts val="500"/>
              </a:spcBef>
              <a:spcAft>
                <a:spcPts val="500"/>
              </a:spcAft>
              <a:buClr>
                <a:schemeClr val="accent1"/>
              </a:buClr>
              <a:buSzPct val="65000"/>
              <a:buFont typeface="Wingdings" pitchFamily="2" charset="2"/>
              <a:buChar char="n"/>
            </a:pPr>
            <a:r>
              <a:rPr lang="en-US" sz="2000" dirty="0"/>
              <a:t>“for” Loop statement </a:t>
            </a:r>
            <a:endParaRPr lang="en-US" sz="2100" dirty="0"/>
          </a:p>
          <a:p>
            <a:pPr marL="1022350" lvl="2" indent="-350838" algn="l">
              <a:spcBef>
                <a:spcPts val="500"/>
              </a:spcBef>
              <a:spcAft>
                <a:spcPts val="500"/>
              </a:spcAft>
              <a:buClr>
                <a:schemeClr val="accent1"/>
              </a:buClr>
              <a:buSzPct val="65000"/>
              <a:buFont typeface="Wingdings" pitchFamily="2" charset="2"/>
              <a:buChar char="n"/>
            </a:pPr>
            <a:r>
              <a:rPr lang="en-US" sz="2000" dirty="0"/>
              <a:t> “function” statement </a:t>
            </a:r>
          </a:p>
          <a:p>
            <a:pPr marL="1022350" lvl="2" indent="-350838" algn="l">
              <a:spcBef>
                <a:spcPts val="500"/>
              </a:spcBef>
              <a:spcAft>
                <a:spcPts val="500"/>
              </a:spcAft>
              <a:buClr>
                <a:schemeClr val="accent1"/>
              </a:buClr>
              <a:buSzPct val="65000"/>
              <a:buFont typeface="Wingdings" pitchFamily="2" charset="2"/>
              <a:buChar char="n"/>
            </a:pPr>
            <a:r>
              <a:rPr lang="en-US" sz="2000" dirty="0"/>
              <a:t>“always” statement</a:t>
            </a:r>
          </a:p>
          <a:p>
            <a:pPr marL="1022350" lvl="2" indent="-350838" algn="l">
              <a:spcBef>
                <a:spcPts val="500"/>
              </a:spcBef>
              <a:spcAft>
                <a:spcPts val="500"/>
              </a:spcAft>
              <a:buClr>
                <a:schemeClr val="accent1"/>
              </a:buClr>
              <a:buSzPct val="65000"/>
              <a:buFont typeface="Wingdings" pitchFamily="2" charset="2"/>
              <a:buChar char="n"/>
            </a:pPr>
            <a:r>
              <a:rPr lang="en-US" sz="2000" dirty="0"/>
              <a:t>Primitive gates</a:t>
            </a:r>
          </a:p>
          <a:p>
            <a:pPr marL="1022350" lvl="2" indent="-350838" algn="l">
              <a:spcBef>
                <a:spcPts val="500"/>
              </a:spcBef>
              <a:spcAft>
                <a:spcPts val="500"/>
              </a:spcAft>
              <a:buClr>
                <a:schemeClr val="accent1"/>
              </a:buClr>
              <a:buSzPct val="65000"/>
              <a:buFont typeface="Wingdings" pitchFamily="2" charset="2"/>
              <a:buChar char="n"/>
            </a:pPr>
            <a:r>
              <a:rPr lang="en-US" sz="2000" dirty="0"/>
              <a:t>Assign statement</a:t>
            </a:r>
          </a:p>
          <a:p>
            <a:pPr marL="342900" indent="-342900" algn="l">
              <a:spcBef>
                <a:spcPct val="20000"/>
              </a:spcBef>
              <a:buClr>
                <a:schemeClr val="accent1"/>
              </a:buClr>
              <a:buSzPct val="65000"/>
              <a:buFont typeface="Wingdings" pitchFamily="2" charset="2"/>
              <a:buChar char="n"/>
            </a:pPr>
            <a:endParaRPr lang="en-US" sz="3000" dirty="0"/>
          </a:p>
        </p:txBody>
      </p:sp>
      <p:sp>
        <p:nvSpPr>
          <p:cNvPr id="2" name="Slide Number Placeholder 1"/>
          <p:cNvSpPr>
            <a:spLocks noGrp="1"/>
          </p:cNvSpPr>
          <p:nvPr>
            <p:ph type="sldNum" sz="quarter" idx="12"/>
          </p:nvPr>
        </p:nvSpPr>
        <p:spPr/>
        <p:txBody>
          <a:bodyPr/>
          <a:lstStyle/>
          <a:p>
            <a:pPr>
              <a:defRPr/>
            </a:pPr>
            <a:fld id="{609C1D42-4497-40E0-B0D0-D631E0B694F0}" type="slidenum">
              <a:rPr lang="en-US" smtClean="0"/>
              <a:pPr>
                <a:defRPr/>
              </a:pPr>
              <a:t>4</a:t>
            </a:fld>
            <a:endParaRPr lang="en-US"/>
          </a:p>
        </p:txBody>
      </p:sp>
    </p:spTree>
    <p:extLst>
      <p:ext uri="{BB962C8B-B14F-4D97-AF65-F5344CB8AC3E}">
        <p14:creationId xmlns:p14="http://schemas.microsoft.com/office/powerpoint/2010/main" val="1905270534"/>
      </p:ext>
    </p:extLst>
  </p:cSld>
  <p:clrMapOvr>
    <a:masterClrMapping/>
  </p:clrMapOvr>
  <p:transition spd="slow">
    <p:cover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How to avoid a Latch inference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894979" name="Rectangle 1027"/>
          <p:cNvSpPr>
            <a:spLocks noGrp="1" noChangeArrowheads="1"/>
          </p:cNvSpPr>
          <p:nvPr>
            <p:ph idx="1"/>
          </p:nvPr>
        </p:nvSpPr>
        <p:spPr>
          <a:xfrm>
            <a:off x="0" y="1201738"/>
            <a:ext cx="6953250" cy="5618162"/>
          </a:xfrm>
        </p:spPr>
        <p:txBody>
          <a:bodyPr/>
          <a:lstStyle/>
          <a:p>
            <a:endParaRPr lang="en-US" sz="2000" dirty="0">
              <a:effectLst>
                <a:outerShdw blurRad="38100" dist="38100" dir="2700000" algn="tl">
                  <a:srgbClr val="000000"/>
                </a:outerShdw>
              </a:effectLst>
              <a:latin typeface="Tahoma" pitchFamily="34" charset="0"/>
            </a:endParaRPr>
          </a:p>
          <a:p>
            <a:pPr>
              <a:buFont typeface="Wingdings 2" pitchFamily="18" charset="2"/>
              <a:buNone/>
            </a:pPr>
            <a:r>
              <a:rPr lang="en-US" sz="1800" dirty="0">
                <a:effectLst>
                  <a:outerShdw blurRad="38100" dist="38100" dir="2700000" algn="tl">
                    <a:srgbClr val="000000"/>
                  </a:outerShdw>
                </a:effectLst>
                <a:latin typeface="Tahoma" pitchFamily="34" charset="0"/>
              </a:rPr>
              <a:t> always @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 or en)</a:t>
            </a:r>
          </a:p>
          <a:p>
            <a:pPr>
              <a:buFont typeface="Wingdings 2" pitchFamily="18" charset="2"/>
              <a:buNone/>
            </a:pPr>
            <a:r>
              <a:rPr lang="en-US" sz="1800" dirty="0">
                <a:effectLst>
                  <a:outerShdw blurRad="38100" dist="38100" dir="2700000" algn="tl">
                    <a:srgbClr val="000000"/>
                  </a:outerShdw>
                </a:effectLst>
                <a:latin typeface="Tahoma" pitchFamily="34" charset="0"/>
              </a:rPr>
              <a:t>   begin</a:t>
            </a:r>
          </a:p>
          <a:p>
            <a:pPr>
              <a:buFont typeface="Wingdings 2" pitchFamily="18" charset="2"/>
              <a:buNone/>
            </a:pPr>
            <a:r>
              <a:rPr lang="en-US" sz="1800" dirty="0">
                <a:effectLst>
                  <a:outerShdw blurRad="38100" dist="38100" dir="2700000" algn="tl">
                    <a:srgbClr val="000000"/>
                  </a:outerShdw>
                </a:effectLst>
                <a:latin typeface="Tahoma" pitchFamily="34" charset="0"/>
              </a:rPr>
              <a:t>     if (en)</a:t>
            </a:r>
          </a:p>
          <a:p>
            <a:pPr>
              <a:buFont typeface="Wingdings 2" pitchFamily="18" charset="2"/>
              <a:buNone/>
            </a:pPr>
            <a:r>
              <a:rPr lang="en-US" sz="1800" dirty="0">
                <a:effectLst>
                  <a:outerShdw blurRad="38100" dist="38100" dir="2700000" algn="tl">
                    <a:srgbClr val="000000"/>
                  </a:outerShdw>
                </a:effectLst>
                <a:latin typeface="Tahoma" pitchFamily="34" charset="0"/>
              </a:rPr>
              <a:t>        d_out =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a:t>
            </a:r>
          </a:p>
          <a:p>
            <a:pPr>
              <a:buFont typeface="Wingdings 2" pitchFamily="18" charset="2"/>
              <a:buNone/>
            </a:pPr>
            <a:r>
              <a:rPr lang="en-US" sz="1800" dirty="0">
                <a:effectLst>
                  <a:outerShdw blurRad="38100" dist="38100" dir="2700000" algn="tl">
                    <a:srgbClr val="000000"/>
                  </a:outerShdw>
                </a:effectLst>
                <a:latin typeface="Tahoma" pitchFamily="34" charset="0"/>
              </a:rPr>
              <a:t>    else</a:t>
            </a:r>
          </a:p>
          <a:p>
            <a:pPr>
              <a:buFont typeface="Wingdings 2" pitchFamily="18" charset="2"/>
              <a:buNone/>
            </a:pPr>
            <a:r>
              <a:rPr lang="en-US" sz="1800" dirty="0">
                <a:effectLst>
                  <a:outerShdw blurRad="38100" dist="38100" dir="2700000" algn="tl">
                    <a:srgbClr val="000000"/>
                  </a:outerShdw>
                </a:effectLst>
                <a:latin typeface="Tahoma" pitchFamily="34" charset="0"/>
              </a:rPr>
              <a:t>        d_out = 0;</a:t>
            </a:r>
          </a:p>
          <a:p>
            <a:pPr>
              <a:buFont typeface="Wingdings 2" pitchFamily="18" charset="2"/>
              <a:buNone/>
            </a:pPr>
            <a:r>
              <a:rPr lang="en-US" sz="1800" dirty="0">
                <a:effectLst>
                  <a:outerShdw blurRad="38100" dist="38100" dir="2700000" algn="tl">
                    <a:srgbClr val="000000"/>
                  </a:outerShdw>
                </a:effectLst>
                <a:latin typeface="Tahoma" pitchFamily="34" charset="0"/>
              </a:rPr>
              <a:t>  end</a:t>
            </a:r>
            <a:endParaRPr lang="en-US" sz="1400" dirty="0">
              <a:effectLst>
                <a:outerShdw blurRad="38100" dist="38100" dir="2700000" algn="tl">
                  <a:srgbClr val="000000"/>
                </a:outerShdw>
              </a:effectLst>
              <a:latin typeface="Tahoma" pitchFamily="34" charset="0"/>
            </a:endParaRPr>
          </a:p>
          <a:p>
            <a:pPr>
              <a:buFont typeface="Wingdings 2" pitchFamily="18" charset="2"/>
              <a:buNone/>
            </a:pPr>
            <a:endParaRPr lang="en-US" sz="1400" dirty="0">
              <a:effectLst>
                <a:outerShdw blurRad="38100" dist="38100" dir="2700000" algn="tl">
                  <a:srgbClr val="000000"/>
                </a:outerShdw>
              </a:effectLst>
              <a:latin typeface="Tahoma" pitchFamily="34" charset="0"/>
            </a:endParaRPr>
          </a:p>
          <a:p>
            <a:endParaRPr lang="en-US" sz="2000" dirty="0">
              <a:effectLst>
                <a:outerShdw blurRad="38100" dist="38100" dir="2700000" algn="tl">
                  <a:srgbClr val="000000"/>
                </a:outerShdw>
              </a:effectLst>
              <a:latin typeface="Tahoma" pitchFamily="34" charset="0"/>
            </a:endParaRPr>
          </a:p>
          <a:p>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When </a:t>
            </a:r>
            <a:r>
              <a:rPr lang="en-US" sz="2000" dirty="0">
                <a:effectLst>
                  <a:outerShdw blurRad="38100" dist="38100" dir="2700000" algn="tl">
                    <a:srgbClr val="000000"/>
                  </a:outerShdw>
                </a:effectLst>
                <a:latin typeface="Book Antiqua"/>
              </a:rPr>
              <a:t>“</a:t>
            </a:r>
            <a:r>
              <a:rPr lang="en-US" sz="2000" dirty="0">
                <a:effectLst>
                  <a:outerShdw blurRad="38100" dist="38100" dir="2700000" algn="tl">
                    <a:srgbClr val="000000"/>
                  </a:outerShdw>
                </a:effectLst>
                <a:latin typeface="Tahoma" pitchFamily="34" charset="0"/>
              </a:rPr>
              <a:t>en</a:t>
            </a:r>
            <a:r>
              <a:rPr lang="en-US" sz="2000" dirty="0">
                <a:effectLst>
                  <a:outerShdw blurRad="38100" dist="38100" dir="2700000" algn="tl">
                    <a:srgbClr val="000000"/>
                  </a:outerShdw>
                </a:effectLst>
                <a:latin typeface="Book Antiqua"/>
              </a:rPr>
              <a:t>”</a:t>
            </a:r>
            <a:r>
              <a:rPr lang="en-US" sz="2000" dirty="0">
                <a:effectLst>
                  <a:outerShdw blurRad="38100" dist="38100" dir="2700000" algn="tl">
                    <a:srgbClr val="000000"/>
                  </a:outerShdw>
                </a:effectLst>
                <a:latin typeface="Tahoma" pitchFamily="34" charset="0"/>
              </a:rPr>
              <a:t> is not true, the d_out is assigned to 0, i.e...</a:t>
            </a:r>
          </a:p>
          <a:p>
            <a:pPr>
              <a:buFont typeface="Wingdings 2" pitchFamily="18" charset="2"/>
              <a:buNone/>
            </a:pPr>
            <a:r>
              <a:rPr lang="en-US" sz="2000" dirty="0">
                <a:effectLst>
                  <a:outerShdw blurRad="38100" dist="38100" dir="2700000" algn="tl">
                    <a:srgbClr val="000000"/>
                  </a:outerShdw>
                </a:effectLst>
                <a:latin typeface="Tahoma" pitchFamily="34" charset="0"/>
              </a:rPr>
              <a:t>    d_out is assigned a value under </a:t>
            </a:r>
            <a:r>
              <a:rPr lang="en-US" sz="2000" dirty="0">
                <a:solidFill>
                  <a:srgbClr val="FFCC99"/>
                </a:solidFill>
                <a:effectLst>
                  <a:outerShdw blurRad="38100" dist="38100" dir="2700000" algn="tl">
                    <a:srgbClr val="000000"/>
                  </a:outerShdw>
                </a:effectLst>
                <a:latin typeface="Tahoma" pitchFamily="34" charset="0"/>
              </a:rPr>
              <a:t>all conditions</a:t>
            </a:r>
            <a:r>
              <a:rPr lang="en-US" sz="2000" dirty="0">
                <a:effectLst>
                  <a:outerShdw blurRad="38100" dist="38100" dir="2700000" algn="tl">
                    <a:srgbClr val="000000"/>
                  </a:outerShdw>
                </a:effectLst>
                <a:latin typeface="Tahoma" pitchFamily="34" charset="0"/>
              </a:rPr>
              <a:t>, avoiding a latch inference.</a:t>
            </a:r>
          </a:p>
          <a:p>
            <a:pPr>
              <a:lnSpc>
                <a:spcPct val="50000"/>
              </a:lnSpc>
              <a:buFont typeface="Wingdings 2" pitchFamily="18" charset="2"/>
              <a:buNone/>
            </a:pPr>
            <a:endParaRPr lang="en-US" sz="2000" dirty="0">
              <a:effectLst>
                <a:outerShdw blurRad="38100" dist="38100" dir="2700000" algn="tl">
                  <a:srgbClr val="000000"/>
                </a:outerShdw>
              </a:effectLst>
              <a:latin typeface="Tahoma" pitchFamily="34" charset="0"/>
            </a:endParaRPr>
          </a:p>
        </p:txBody>
      </p:sp>
      <p:sp>
        <p:nvSpPr>
          <p:cNvPr id="15" name="Slide Number Placeholder 5"/>
          <p:cNvSpPr>
            <a:spLocks noGrp="1"/>
          </p:cNvSpPr>
          <p:nvPr>
            <p:ph type="sldNum" sz="quarter" idx="12"/>
          </p:nvPr>
        </p:nvSpPr>
        <p:spPr/>
        <p:txBody>
          <a:bodyPr/>
          <a:lstStyle/>
          <a:p>
            <a:pPr>
              <a:defRPr/>
            </a:pPr>
            <a:fld id="{80651602-0372-4AF5-905A-55F914BF7205}" type="slidenum">
              <a:rPr lang="en-US"/>
              <a:pPr>
                <a:defRPr/>
              </a:pPr>
              <a:t>40</a:t>
            </a:fld>
            <a:endParaRPr lang="en-US"/>
          </a:p>
        </p:txBody>
      </p:sp>
      <p:sp>
        <p:nvSpPr>
          <p:cNvPr id="894980" name="Rectangle 1028"/>
          <p:cNvSpPr>
            <a:spLocks noChangeArrowheads="1"/>
          </p:cNvSpPr>
          <p:nvPr/>
        </p:nvSpPr>
        <p:spPr bwMode="auto">
          <a:xfrm>
            <a:off x="6343650" y="1809750"/>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94981" name="Line 1029"/>
          <p:cNvSpPr>
            <a:spLocks noChangeShapeType="1"/>
          </p:cNvSpPr>
          <p:nvPr/>
        </p:nvSpPr>
        <p:spPr bwMode="auto">
          <a:xfrm>
            <a:off x="5753100" y="222885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4982" name="Line 1030"/>
          <p:cNvSpPr>
            <a:spLocks noChangeShapeType="1"/>
          </p:cNvSpPr>
          <p:nvPr/>
        </p:nvSpPr>
        <p:spPr bwMode="auto">
          <a:xfrm flipV="1">
            <a:off x="7124700" y="363855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4983" name="Line 1031"/>
          <p:cNvSpPr>
            <a:spLocks noChangeShapeType="1"/>
          </p:cNvSpPr>
          <p:nvPr/>
        </p:nvSpPr>
        <p:spPr bwMode="auto">
          <a:xfrm>
            <a:off x="7943850" y="220980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94984" name="Text Box 1032"/>
          <p:cNvSpPr txBox="1">
            <a:spLocks noChangeArrowheads="1"/>
          </p:cNvSpPr>
          <p:nvPr/>
        </p:nvSpPr>
        <p:spPr bwMode="auto">
          <a:xfrm>
            <a:off x="6686550" y="41719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94985" name="Text Box 1033"/>
          <p:cNvSpPr txBox="1">
            <a:spLocks noChangeArrowheads="1"/>
          </p:cNvSpPr>
          <p:nvPr/>
        </p:nvSpPr>
        <p:spPr bwMode="auto">
          <a:xfrm>
            <a:off x="5391150" y="24003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94986" name="Text Box 1034"/>
          <p:cNvSpPr txBox="1">
            <a:spLocks noChangeArrowheads="1"/>
          </p:cNvSpPr>
          <p:nvPr/>
        </p:nvSpPr>
        <p:spPr bwMode="auto">
          <a:xfrm>
            <a:off x="7905750" y="232410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94987" name="Text Box 1035"/>
          <p:cNvSpPr txBox="1">
            <a:spLocks noChangeArrowheads="1"/>
          </p:cNvSpPr>
          <p:nvPr/>
        </p:nvSpPr>
        <p:spPr bwMode="auto">
          <a:xfrm>
            <a:off x="6534150" y="2438400"/>
            <a:ext cx="1181100" cy="396875"/>
          </a:xfrm>
          <a:prstGeom prst="rect">
            <a:avLst/>
          </a:prstGeom>
          <a:noFill/>
          <a:ln w="22225">
            <a:noFill/>
            <a:miter lim="800000"/>
            <a:headEnd/>
            <a:tailEnd/>
          </a:ln>
          <a:effectLst/>
        </p:spPr>
        <p:txBody>
          <a:bodyPr>
            <a:spAutoFit/>
          </a:bodyPr>
          <a:lstStyle/>
          <a:p>
            <a:pPr>
              <a:spcBef>
                <a:spcPct val="50000"/>
              </a:spcBef>
            </a:pPr>
            <a:r>
              <a:rPr lang="en-US" sz="2000" b="1">
                <a:solidFill>
                  <a:srgbClr val="FFCC99"/>
                </a:solidFill>
                <a:effectLst>
                  <a:outerShdw blurRad="38100" dist="38100" dir="2700000" algn="tl">
                    <a:srgbClr val="000000"/>
                  </a:outerShdw>
                </a:effectLst>
                <a:latin typeface="Tahoma" pitchFamily="34" charset="0"/>
              </a:rPr>
              <a:t>COMBO</a:t>
            </a:r>
            <a:endParaRPr lang="en-US" sz="1600" b="1">
              <a:solidFill>
                <a:srgbClr val="FFCC99"/>
              </a:solidFill>
              <a:effectLst>
                <a:outerShdw blurRad="38100" dist="38100" dir="2700000" algn="tl">
                  <a:srgbClr val="000000"/>
                </a:outerShdw>
              </a:effectLst>
              <a:latin typeface="Arial" charset="0"/>
            </a:endParaRPr>
          </a:p>
        </p:txBody>
      </p:sp>
      <p:sp>
        <p:nvSpPr>
          <p:cNvPr id="894988" name="Rectangle 1036"/>
          <p:cNvSpPr>
            <a:spLocks noChangeArrowheads="1"/>
          </p:cNvSpPr>
          <p:nvPr/>
        </p:nvSpPr>
        <p:spPr bwMode="auto">
          <a:xfrm>
            <a:off x="95250" y="1200150"/>
            <a:ext cx="4514850" cy="3200400"/>
          </a:xfrm>
          <a:prstGeom prst="rect">
            <a:avLst/>
          </a:prstGeom>
          <a:noFill/>
          <a:ln w="22225">
            <a:solidFill>
              <a:schemeClr val="bg1"/>
            </a:solidFill>
            <a:miter lim="800000"/>
            <a:headEnd/>
            <a:tailEnd/>
          </a:ln>
          <a:effectLst/>
        </p:spPr>
        <p:txBody>
          <a:bodyPr anchor="ctr">
            <a:spAutoFit/>
          </a:bodyPr>
          <a:lstStyle/>
          <a:p>
            <a:endParaRPr lang="en-US"/>
          </a:p>
        </p:txBody>
      </p:sp>
    </p:spTree>
  </p:cSld>
  <p:clrMapOvr>
    <a:masterClrMapping/>
  </p:clrMapOvr>
  <p:transition spd="slow">
    <p:cover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dirty="0">
                <a:solidFill>
                  <a:srgbClr val="CCFFFF"/>
                </a:solidFill>
                <a:effectLst>
                  <a:outerShdw blurRad="38100" dist="38100" dir="2700000" algn="tl">
                    <a:srgbClr val="000000"/>
                  </a:outerShdw>
                </a:effectLst>
                <a:latin typeface="Tahoma" pitchFamily="34" charset="0"/>
              </a:rPr>
              <a:t>Inferring a Level sensitive Latch with Set and Reset</a:t>
            </a:r>
            <a:r>
              <a:rPr lang="en-US" sz="3300" i="1" dirty="0">
                <a:solidFill>
                  <a:srgbClr val="CCFFFF"/>
                </a:solidFill>
                <a:effectLst>
                  <a:outerShdw blurRad="38100" dist="38100" dir="2700000" algn="tl">
                    <a:srgbClr val="000000"/>
                  </a:outerShdw>
                </a:effectLst>
                <a:latin typeface="Tahoma" pitchFamily="34" charset="0"/>
              </a:rPr>
              <a:t> </a:t>
            </a:r>
            <a:r>
              <a:rPr lang="en-US" sz="3700" i="1" dirty="0">
                <a:solidFill>
                  <a:srgbClr val="CCFFFF"/>
                </a:solidFill>
                <a:effectLst>
                  <a:outerShdw blurRad="38100" dist="38100" dir="2700000" algn="tl">
                    <a:srgbClr val="000000"/>
                  </a:outerShdw>
                </a:effectLst>
                <a:latin typeface="Tahoma" pitchFamily="34" charset="0"/>
              </a:rPr>
              <a:t> </a:t>
            </a:r>
            <a:endParaRPr lang="en-US" sz="3700" i="1" dirty="0">
              <a:solidFill>
                <a:srgbClr val="CCFFFF"/>
              </a:solidFill>
              <a:effectLst>
                <a:outerShdw blurRad="38100" dist="38100" dir="2700000" algn="tl">
                  <a:srgbClr val="000000"/>
                </a:outerShdw>
              </a:effectLst>
            </a:endParaRPr>
          </a:p>
        </p:txBody>
      </p:sp>
      <p:sp>
        <p:nvSpPr>
          <p:cNvPr id="876547" name="Rectangle 3"/>
          <p:cNvSpPr>
            <a:spLocks noGrp="1" noChangeArrowheads="1"/>
          </p:cNvSpPr>
          <p:nvPr>
            <p:ph idx="1"/>
          </p:nvPr>
        </p:nvSpPr>
        <p:spPr>
          <a:xfrm>
            <a:off x="0" y="1201738"/>
            <a:ext cx="5391150" cy="5618162"/>
          </a:xfrm>
        </p:spPr>
        <p:txBody>
          <a:bodyPr/>
          <a:lstStyle/>
          <a:p>
            <a:pPr>
              <a:buFont typeface="Wingdings 2" pitchFamily="18" charset="2"/>
              <a:buNone/>
            </a:pPr>
            <a:r>
              <a:rPr lang="en-US" sz="2000" dirty="0">
                <a:effectLst>
                  <a:outerShdw blurRad="38100" dist="38100" dir="2700000" algn="tl">
                    <a:srgbClr val="000000"/>
                  </a:outerShdw>
                </a:effectLst>
              </a:rPr>
              <a:t>    </a:t>
            </a:r>
            <a:r>
              <a:rPr lang="en-US" sz="1800" dirty="0" err="1">
                <a:effectLst>
                  <a:outerShdw blurRad="38100" dist="38100" dir="2700000" algn="tl">
                    <a:srgbClr val="000000"/>
                  </a:outerShdw>
                </a:effectLst>
                <a:latin typeface="Tahoma" pitchFamily="34" charset="0"/>
              </a:rPr>
              <a:t>reg</a:t>
            </a:r>
            <a:r>
              <a:rPr lang="en-US" sz="1800" dirty="0">
                <a:effectLst>
                  <a:outerShdw blurRad="38100" dist="38100" dir="2700000" algn="tl">
                    <a:srgbClr val="000000"/>
                  </a:outerShdw>
                </a:effectLst>
                <a:latin typeface="Tahoma" pitchFamily="34" charset="0"/>
              </a:rPr>
              <a:t> </a:t>
            </a:r>
            <a:r>
              <a:rPr lang="en-US" sz="1800" dirty="0" err="1">
                <a:effectLst>
                  <a:outerShdw blurRad="38100" dist="38100" dir="2700000" algn="tl">
                    <a:srgbClr val="000000"/>
                  </a:outerShdw>
                </a:effectLst>
                <a:latin typeface="Tahoma" pitchFamily="34" charset="0"/>
              </a:rPr>
              <a:t>data_out</a:t>
            </a:r>
            <a:r>
              <a:rPr lang="en-US" sz="1800" dirty="0">
                <a:effectLst>
                  <a:outerShdw blurRad="38100" dist="38100" dir="2700000" algn="tl">
                    <a:srgbClr val="000000"/>
                  </a:outerShdw>
                </a:effectLst>
                <a:latin typeface="Tahoma" pitchFamily="34" charset="0"/>
              </a:rPr>
              <a:t> ;</a:t>
            </a:r>
          </a:p>
          <a:p>
            <a:pPr>
              <a:buFont typeface="Wingdings 2" pitchFamily="18" charset="2"/>
              <a:buNone/>
            </a:pPr>
            <a:r>
              <a:rPr lang="en-US" sz="1800" dirty="0">
                <a:effectLst>
                  <a:outerShdw blurRad="38100" dist="38100" dir="2700000" algn="tl">
                    <a:srgbClr val="000000"/>
                  </a:outerShdw>
                </a:effectLst>
                <a:latin typeface="Tahoma" pitchFamily="34" charset="0"/>
              </a:rPr>
              <a:t>    always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 or en or set or reset)</a:t>
            </a:r>
          </a:p>
          <a:p>
            <a:pPr>
              <a:buFont typeface="Wingdings 2" pitchFamily="18" charset="2"/>
              <a:buNone/>
            </a:pPr>
            <a:r>
              <a:rPr lang="en-US" sz="1800" dirty="0">
                <a:effectLst>
                  <a:outerShdw blurRad="38100" dist="38100" dir="2700000" algn="tl">
                    <a:srgbClr val="000000"/>
                  </a:outerShdw>
                </a:effectLst>
                <a:latin typeface="Tahoma" pitchFamily="34" charset="0"/>
              </a:rPr>
              <a:t>         if (set)</a:t>
            </a:r>
          </a:p>
          <a:p>
            <a:pPr>
              <a:buFont typeface="Wingdings 2" pitchFamily="18" charset="2"/>
              <a:buNone/>
            </a:pPr>
            <a:r>
              <a:rPr lang="en-US" sz="1800" dirty="0">
                <a:effectLst>
                  <a:outerShdw blurRad="38100" dist="38100" dir="2700000" algn="tl">
                    <a:srgbClr val="000000"/>
                  </a:outerShdw>
                </a:effectLst>
                <a:latin typeface="Tahoma" pitchFamily="34" charset="0"/>
              </a:rPr>
              <a:t>            d_out = 1</a:t>
            </a:r>
            <a:r>
              <a:rPr lang="en-US" sz="1800" dirty="0">
                <a:effectLst>
                  <a:outerShdw blurRad="38100" dist="38100" dir="2700000" algn="tl">
                    <a:srgbClr val="000000"/>
                  </a:outerShdw>
                </a:effectLst>
                <a:latin typeface="Book Antiqua"/>
              </a:rPr>
              <a:t>’</a:t>
            </a:r>
            <a:r>
              <a:rPr lang="en-US" sz="1800" dirty="0">
                <a:effectLst>
                  <a:outerShdw blurRad="38100" dist="38100" dir="2700000" algn="tl">
                    <a:srgbClr val="000000"/>
                  </a:outerShdw>
                </a:effectLst>
                <a:latin typeface="Tahoma" pitchFamily="34" charset="0"/>
              </a:rPr>
              <a:t>b1 ;</a:t>
            </a:r>
          </a:p>
          <a:p>
            <a:pPr>
              <a:buFont typeface="Wingdings 2" pitchFamily="18" charset="2"/>
              <a:buNone/>
            </a:pPr>
            <a:r>
              <a:rPr lang="en-US" sz="1800" dirty="0">
                <a:effectLst>
                  <a:outerShdw blurRad="38100" dist="38100" dir="2700000" algn="tl">
                    <a:srgbClr val="000000"/>
                  </a:outerShdw>
                </a:effectLst>
                <a:latin typeface="Tahoma" pitchFamily="34" charset="0"/>
              </a:rPr>
              <a:t>         else if (reset)</a:t>
            </a:r>
          </a:p>
          <a:p>
            <a:pPr>
              <a:buFont typeface="Wingdings 2" pitchFamily="18" charset="2"/>
              <a:buNone/>
            </a:pPr>
            <a:r>
              <a:rPr lang="en-US" sz="1800" dirty="0">
                <a:effectLst>
                  <a:outerShdw blurRad="38100" dist="38100" dir="2700000" algn="tl">
                    <a:srgbClr val="000000"/>
                  </a:outerShdw>
                </a:effectLst>
                <a:latin typeface="Tahoma" pitchFamily="34" charset="0"/>
              </a:rPr>
              <a:t>            d_out = 1</a:t>
            </a:r>
            <a:r>
              <a:rPr lang="en-US" sz="1800" dirty="0">
                <a:effectLst>
                  <a:outerShdw blurRad="38100" dist="38100" dir="2700000" algn="tl">
                    <a:srgbClr val="000000"/>
                  </a:outerShdw>
                </a:effectLst>
                <a:latin typeface="Book Antiqua"/>
              </a:rPr>
              <a:t>’</a:t>
            </a:r>
            <a:r>
              <a:rPr lang="en-US" sz="1800" dirty="0">
                <a:effectLst>
                  <a:outerShdw blurRad="38100" dist="38100" dir="2700000" algn="tl">
                    <a:srgbClr val="000000"/>
                  </a:outerShdw>
                </a:effectLst>
                <a:latin typeface="Tahoma" pitchFamily="34" charset="0"/>
              </a:rPr>
              <a:t>b0 ;</a:t>
            </a:r>
          </a:p>
          <a:p>
            <a:pPr>
              <a:buFont typeface="Wingdings 2" pitchFamily="18" charset="2"/>
              <a:buNone/>
            </a:pPr>
            <a:r>
              <a:rPr lang="en-US" sz="1800" dirty="0">
                <a:effectLst>
                  <a:outerShdw blurRad="38100" dist="38100" dir="2700000" algn="tl">
                    <a:srgbClr val="000000"/>
                  </a:outerShdw>
                </a:effectLst>
                <a:latin typeface="Tahoma" pitchFamily="34" charset="0"/>
              </a:rPr>
              <a:t>         else if (en)</a:t>
            </a:r>
          </a:p>
          <a:p>
            <a:pPr>
              <a:buFont typeface="Wingdings 2" pitchFamily="18" charset="2"/>
              <a:buNone/>
            </a:pPr>
            <a:r>
              <a:rPr lang="en-US" sz="1800" dirty="0">
                <a:effectLst>
                  <a:outerShdw blurRad="38100" dist="38100" dir="2700000" algn="tl">
                    <a:srgbClr val="000000"/>
                  </a:outerShdw>
                </a:effectLst>
                <a:latin typeface="Tahoma" pitchFamily="34" charset="0"/>
              </a:rPr>
              <a:t>            d_out =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 </a:t>
            </a:r>
          </a:p>
          <a:p>
            <a:pPr>
              <a:buFont typeface="Wingdings 2" pitchFamily="18" charset="2"/>
              <a:buNone/>
            </a:pPr>
            <a:endParaRPr lang="en-US" sz="1800" dirty="0">
              <a:effectLst>
                <a:outerShdw blurRad="38100" dist="38100" dir="2700000" algn="tl">
                  <a:srgbClr val="000000"/>
                </a:outerShdw>
              </a:effectLst>
              <a:latin typeface="Tahoma" pitchFamily="34" charset="0"/>
            </a:endParaRPr>
          </a:p>
          <a:p>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d_out is assigned to </a:t>
            </a:r>
            <a:r>
              <a:rPr lang="en-US" sz="2000" dirty="0" err="1">
                <a:effectLst>
                  <a:outerShdw blurRad="38100" dist="38100" dir="2700000" algn="tl">
                    <a:srgbClr val="000000"/>
                  </a:outerShdw>
                </a:effectLst>
                <a:latin typeface="Tahoma" pitchFamily="34" charset="0"/>
              </a:rPr>
              <a:t>data_in</a:t>
            </a:r>
            <a:r>
              <a:rPr lang="en-US" sz="2000" dirty="0">
                <a:effectLst>
                  <a:outerShdw blurRad="38100" dist="38100" dir="2700000" algn="tl">
                    <a:srgbClr val="000000"/>
                  </a:outerShdw>
                </a:effectLst>
                <a:latin typeface="Tahoma" pitchFamily="34" charset="0"/>
              </a:rPr>
              <a:t> only when set and reset are </a:t>
            </a:r>
            <a:r>
              <a:rPr lang="en-US" sz="2000" dirty="0">
                <a:solidFill>
                  <a:srgbClr val="FFCC99"/>
                </a:solidFill>
                <a:effectLst>
                  <a:outerShdw blurRad="38100" dist="38100" dir="2700000" algn="tl">
                    <a:srgbClr val="000000"/>
                  </a:outerShdw>
                </a:effectLst>
                <a:latin typeface="Tahoma" pitchFamily="34" charset="0"/>
              </a:rPr>
              <a:t>inactive</a:t>
            </a:r>
            <a:r>
              <a:rPr lang="en-US" sz="2000" dirty="0">
                <a:effectLst>
                  <a:outerShdw blurRad="38100" dist="38100" dir="2700000" algn="tl">
                    <a:srgbClr val="000000"/>
                  </a:outerShdw>
                </a:effectLst>
                <a:latin typeface="Tahoma" pitchFamily="34" charset="0"/>
              </a:rPr>
              <a:t> and en is </a:t>
            </a:r>
            <a:r>
              <a:rPr lang="en-US" sz="2000" dirty="0">
                <a:solidFill>
                  <a:srgbClr val="FFCC99"/>
                </a:solidFill>
                <a:effectLst>
                  <a:outerShdw blurRad="38100" dist="38100" dir="2700000" algn="tl">
                    <a:srgbClr val="000000"/>
                  </a:outerShdw>
                </a:effectLst>
                <a:latin typeface="Tahoma" pitchFamily="34" charset="0"/>
              </a:rPr>
              <a:t>active</a:t>
            </a:r>
            <a:r>
              <a:rPr lang="en-US" sz="2000" dirty="0">
                <a:effectLst>
                  <a:outerShdw blurRad="38100" dist="38100" dir="2700000" algn="tl">
                    <a:srgbClr val="000000"/>
                  </a:outerShdw>
                </a:effectLst>
                <a:latin typeface="Tahoma" pitchFamily="34" charset="0"/>
              </a:rPr>
              <a:t>.</a:t>
            </a:r>
            <a:r>
              <a:rPr lang="en-US" sz="1800" dirty="0">
                <a:effectLst>
                  <a:outerShdw blurRad="38100" dist="38100" dir="2700000" algn="tl">
                    <a:srgbClr val="000000"/>
                  </a:outerShdw>
                </a:effectLst>
                <a:latin typeface="Tahoma" pitchFamily="34" charset="0"/>
              </a:rPr>
              <a:t> </a:t>
            </a:r>
          </a:p>
        </p:txBody>
      </p:sp>
      <p:sp>
        <p:nvSpPr>
          <p:cNvPr id="19" name="Slide Number Placeholder 5"/>
          <p:cNvSpPr>
            <a:spLocks noGrp="1"/>
          </p:cNvSpPr>
          <p:nvPr>
            <p:ph type="sldNum" sz="quarter" idx="12"/>
          </p:nvPr>
        </p:nvSpPr>
        <p:spPr/>
        <p:txBody>
          <a:bodyPr/>
          <a:lstStyle/>
          <a:p>
            <a:pPr>
              <a:defRPr/>
            </a:pPr>
            <a:fld id="{563225DA-1689-41E4-9E06-E4B5666C4D9A}" type="slidenum">
              <a:rPr lang="en-US"/>
              <a:pPr>
                <a:defRPr/>
              </a:pPr>
              <a:t>41</a:t>
            </a:fld>
            <a:endParaRPr lang="en-US"/>
          </a:p>
        </p:txBody>
      </p:sp>
      <p:sp>
        <p:nvSpPr>
          <p:cNvPr id="876548" name="Rectangle 4"/>
          <p:cNvSpPr>
            <a:spLocks noChangeArrowheads="1"/>
          </p:cNvSpPr>
          <p:nvPr/>
        </p:nvSpPr>
        <p:spPr bwMode="auto">
          <a:xfrm>
            <a:off x="6343650" y="2171700"/>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76549" name="Line 5"/>
          <p:cNvSpPr>
            <a:spLocks noChangeShapeType="1"/>
          </p:cNvSpPr>
          <p:nvPr/>
        </p:nvSpPr>
        <p:spPr bwMode="auto">
          <a:xfrm>
            <a:off x="5753100" y="25908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6550" name="Line 6"/>
          <p:cNvSpPr>
            <a:spLocks noChangeShapeType="1"/>
          </p:cNvSpPr>
          <p:nvPr/>
        </p:nvSpPr>
        <p:spPr bwMode="auto">
          <a:xfrm flipV="1">
            <a:off x="7124700" y="400050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6551" name="Line 7"/>
          <p:cNvSpPr>
            <a:spLocks noChangeShapeType="1"/>
          </p:cNvSpPr>
          <p:nvPr/>
        </p:nvSpPr>
        <p:spPr bwMode="auto">
          <a:xfrm>
            <a:off x="7943850" y="257175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6552" name="Text Box 8"/>
          <p:cNvSpPr txBox="1">
            <a:spLocks noChangeArrowheads="1"/>
          </p:cNvSpPr>
          <p:nvPr/>
        </p:nvSpPr>
        <p:spPr bwMode="auto">
          <a:xfrm>
            <a:off x="6686550" y="45339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76553" name="Text Box 9"/>
          <p:cNvSpPr txBox="1">
            <a:spLocks noChangeArrowheads="1"/>
          </p:cNvSpPr>
          <p:nvPr/>
        </p:nvSpPr>
        <p:spPr bwMode="auto">
          <a:xfrm>
            <a:off x="5391150" y="26479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76554" name="Text Box 10"/>
          <p:cNvSpPr txBox="1">
            <a:spLocks noChangeArrowheads="1"/>
          </p:cNvSpPr>
          <p:nvPr/>
        </p:nvSpPr>
        <p:spPr bwMode="auto">
          <a:xfrm>
            <a:off x="7905750" y="266700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76555" name="Text Box 11"/>
          <p:cNvSpPr txBox="1">
            <a:spLocks noChangeArrowheads="1"/>
          </p:cNvSpPr>
          <p:nvPr/>
        </p:nvSpPr>
        <p:spPr bwMode="auto">
          <a:xfrm>
            <a:off x="6534150" y="2800350"/>
            <a:ext cx="1181100" cy="519113"/>
          </a:xfrm>
          <a:prstGeom prst="rect">
            <a:avLst/>
          </a:prstGeom>
          <a:noFill/>
          <a:ln w="22225">
            <a:noFill/>
            <a:miter lim="800000"/>
            <a:headEnd/>
            <a:tailEnd/>
          </a:ln>
          <a:effectLst/>
        </p:spPr>
        <p:txBody>
          <a:bodyPr>
            <a:spAutoFit/>
          </a:bodyPr>
          <a:lstStyle/>
          <a:p>
            <a:pPr>
              <a:spcBef>
                <a:spcPct val="50000"/>
              </a:spcBef>
            </a:pPr>
            <a:r>
              <a:rPr lang="en-US" sz="2800" b="1">
                <a:solidFill>
                  <a:srgbClr val="FFCC99"/>
                </a:solidFill>
                <a:effectLst>
                  <a:outerShdw blurRad="38100" dist="38100" dir="2700000" algn="tl">
                    <a:srgbClr val="000000"/>
                  </a:outerShdw>
                </a:effectLst>
                <a:latin typeface="Arial" charset="0"/>
              </a:rPr>
              <a:t>Latch</a:t>
            </a:r>
            <a:endParaRPr lang="en-US" sz="1600" b="1">
              <a:solidFill>
                <a:srgbClr val="FFCC99"/>
              </a:solidFill>
              <a:effectLst>
                <a:outerShdw blurRad="38100" dist="38100" dir="2700000" algn="tl">
                  <a:srgbClr val="000000"/>
                </a:outerShdw>
              </a:effectLst>
              <a:latin typeface="Arial" charset="0"/>
            </a:endParaRPr>
          </a:p>
        </p:txBody>
      </p:sp>
      <p:sp>
        <p:nvSpPr>
          <p:cNvPr id="876556" name="Rectangle 12"/>
          <p:cNvSpPr>
            <a:spLocks noChangeArrowheads="1"/>
          </p:cNvSpPr>
          <p:nvPr/>
        </p:nvSpPr>
        <p:spPr bwMode="auto">
          <a:xfrm>
            <a:off x="95250" y="1200150"/>
            <a:ext cx="5048250" cy="3200400"/>
          </a:xfrm>
          <a:prstGeom prst="rect">
            <a:avLst/>
          </a:prstGeom>
          <a:noFill/>
          <a:ln w="22225">
            <a:solidFill>
              <a:schemeClr val="bg1"/>
            </a:solidFill>
            <a:miter lim="800000"/>
            <a:headEnd/>
            <a:tailEnd/>
          </a:ln>
          <a:effectLst/>
        </p:spPr>
        <p:txBody>
          <a:bodyPr anchor="ctr">
            <a:spAutoFit/>
          </a:bodyPr>
          <a:lstStyle/>
          <a:p>
            <a:endParaRPr lang="en-US"/>
          </a:p>
        </p:txBody>
      </p:sp>
      <p:sp>
        <p:nvSpPr>
          <p:cNvPr id="876558" name="Line 14"/>
          <p:cNvSpPr>
            <a:spLocks noChangeShapeType="1"/>
          </p:cNvSpPr>
          <p:nvPr/>
        </p:nvSpPr>
        <p:spPr bwMode="auto">
          <a:xfrm>
            <a:off x="7486650" y="1733550"/>
            <a:ext cx="0" cy="4191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6559" name="Line 15"/>
          <p:cNvSpPr>
            <a:spLocks noChangeShapeType="1"/>
          </p:cNvSpPr>
          <p:nvPr/>
        </p:nvSpPr>
        <p:spPr bwMode="auto">
          <a:xfrm>
            <a:off x="6610350" y="1771650"/>
            <a:ext cx="0" cy="3810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6561" name="Text Box 17"/>
          <p:cNvSpPr txBox="1">
            <a:spLocks noChangeArrowheads="1"/>
          </p:cNvSpPr>
          <p:nvPr/>
        </p:nvSpPr>
        <p:spPr bwMode="auto">
          <a:xfrm>
            <a:off x="6096000" y="129540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reset</a:t>
            </a:r>
            <a:endParaRPr lang="en-US" sz="1600" b="1">
              <a:solidFill>
                <a:srgbClr val="FFFF66"/>
              </a:solidFill>
              <a:effectLst>
                <a:outerShdw blurRad="38100" dist="38100" dir="2700000" algn="tl">
                  <a:srgbClr val="000000"/>
                </a:outerShdw>
              </a:effectLst>
              <a:latin typeface="Arial" charset="0"/>
            </a:endParaRPr>
          </a:p>
        </p:txBody>
      </p:sp>
      <p:sp>
        <p:nvSpPr>
          <p:cNvPr id="876562" name="Text Box 18"/>
          <p:cNvSpPr txBox="1">
            <a:spLocks noChangeArrowheads="1"/>
          </p:cNvSpPr>
          <p:nvPr/>
        </p:nvSpPr>
        <p:spPr bwMode="auto">
          <a:xfrm>
            <a:off x="7048500" y="129540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set</a:t>
            </a:r>
            <a:endParaRPr lang="en-US" sz="1600" b="1">
              <a:solidFill>
                <a:srgbClr val="FFFF66"/>
              </a:solidFill>
              <a:effectLst>
                <a:outerShdw blurRad="38100" dist="38100" dir="2700000" algn="tl">
                  <a:srgbClr val="000000"/>
                </a:outerShdw>
              </a:effectLst>
              <a:latin typeface="Arial" charset="0"/>
            </a:endParaRPr>
          </a:p>
        </p:txBody>
      </p:sp>
    </p:spTree>
  </p:cSld>
  <p:clrMapOvr>
    <a:masterClrMapping/>
  </p:clrMapOvr>
  <p:transition spd="slow">
    <p:cover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i="1" dirty="0">
                <a:solidFill>
                  <a:srgbClr val="CCFFFF"/>
                </a:solidFill>
                <a:effectLst>
                  <a:outerShdw blurRad="38100" dist="38100" dir="2700000" algn="tl">
                    <a:srgbClr val="000000"/>
                  </a:outerShdw>
                </a:effectLst>
                <a:latin typeface="Tahoma" pitchFamily="34" charset="0"/>
              </a:rPr>
              <a:t>Inferring a Level sensitive Latch with Set and Reset</a:t>
            </a:r>
            <a:r>
              <a:rPr lang="en-US" sz="4800" i="1" dirty="0">
                <a:solidFill>
                  <a:srgbClr val="CCFFFF"/>
                </a:solidFill>
                <a:effectLst>
                  <a:outerShdw blurRad="38100" dist="38100" dir="2700000" algn="tl">
                    <a:srgbClr val="000000"/>
                  </a:outerShdw>
                </a:effectLst>
                <a:latin typeface="Tahoma" pitchFamily="34" charset="0"/>
              </a:rPr>
              <a:t>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119116" y="1856096"/>
            <a:ext cx="6651294" cy="406703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F10D54C7-8B62-4E94-BEF2-2BDC64ADE105}" type="slidenum">
              <a:rPr lang="en-US" smtClean="0"/>
              <a:pPr>
                <a:defRPr/>
              </a:pPr>
              <a:t>42</a:t>
            </a:fld>
            <a:endParaRPr lang="en-US"/>
          </a:p>
        </p:txBody>
      </p:sp>
    </p:spTree>
  </p:cSld>
  <p:clrMapOvr>
    <a:masterClrMapping/>
  </p:clrMapOvr>
  <p:transition spd="slow">
    <p:cover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2900" i="1">
                <a:solidFill>
                  <a:srgbClr val="CCFFFF"/>
                </a:solidFill>
                <a:effectLst>
                  <a:outerShdw blurRad="38100" dist="38100" dir="2700000" algn="tl">
                    <a:srgbClr val="000000"/>
                  </a:outerShdw>
                </a:effectLst>
                <a:latin typeface="Tahoma" pitchFamily="34" charset="0"/>
              </a:rPr>
              <a:t>Edge sensitive D-Flip flop</a:t>
            </a:r>
            <a:r>
              <a:rPr lang="en-US" sz="3300" i="1">
                <a:solidFill>
                  <a:srgbClr val="CCFFFF"/>
                </a:solidFill>
                <a:effectLst>
                  <a:outerShdw blurRad="38100" dist="38100" dir="2700000" algn="tl">
                    <a:srgbClr val="000000"/>
                  </a:outerShdw>
                </a:effectLst>
                <a:latin typeface="Tahoma" pitchFamily="34" charset="0"/>
              </a:rPr>
              <a:t>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878595" name="Rectangle 3"/>
          <p:cNvSpPr>
            <a:spLocks noGrp="1" noChangeArrowheads="1"/>
          </p:cNvSpPr>
          <p:nvPr>
            <p:ph idx="1"/>
          </p:nvPr>
        </p:nvSpPr>
        <p:spPr>
          <a:xfrm>
            <a:off x="0" y="1201738"/>
            <a:ext cx="5505450" cy="5618162"/>
          </a:xfrm>
        </p:spPr>
        <p:txBody>
          <a:bodyPr/>
          <a:lstStyle/>
          <a:p>
            <a:pPr>
              <a:buFont typeface="Wingdings 2" pitchFamily="18" charset="2"/>
              <a:buNone/>
            </a:pPr>
            <a:r>
              <a:rPr lang="en-US" sz="2000" dirty="0">
                <a:effectLst>
                  <a:outerShdw blurRad="38100" dist="38100" dir="2700000" algn="tl">
                    <a:srgbClr val="000000"/>
                  </a:outerShdw>
                </a:effectLst>
              </a:rPr>
              <a:t>    </a:t>
            </a:r>
            <a:r>
              <a:rPr lang="en-US" sz="1800" dirty="0">
                <a:effectLst>
                  <a:outerShdw blurRad="38100" dist="38100" dir="2700000" algn="tl">
                    <a:srgbClr val="000000"/>
                  </a:outerShdw>
                </a:effectLst>
              </a:rPr>
              <a:t>	</a:t>
            </a:r>
            <a:r>
              <a:rPr lang="en-US" sz="1800" dirty="0" err="1">
                <a:effectLst>
                  <a:outerShdw blurRad="38100" dist="38100" dir="2700000" algn="tl">
                    <a:srgbClr val="000000"/>
                  </a:outerShdw>
                </a:effectLst>
                <a:latin typeface="Tahoma" pitchFamily="34" charset="0"/>
              </a:rPr>
              <a:t>reg</a:t>
            </a:r>
            <a:r>
              <a:rPr lang="en-US" sz="1800" dirty="0">
                <a:effectLst>
                  <a:outerShdw blurRad="38100" dist="38100" dir="2700000" algn="tl">
                    <a:srgbClr val="000000"/>
                  </a:outerShdw>
                </a:effectLst>
                <a:latin typeface="Tahoma" pitchFamily="34" charset="0"/>
              </a:rPr>
              <a:t> d_out ;</a:t>
            </a:r>
          </a:p>
          <a:p>
            <a:pPr>
              <a:buFont typeface="Wingdings 2" pitchFamily="18" charset="2"/>
              <a:buNone/>
            </a:pPr>
            <a:r>
              <a:rPr lang="en-US" sz="1800" dirty="0">
                <a:effectLst>
                  <a:outerShdw blurRad="38100" dist="38100" dir="2700000" algn="tl">
                    <a:srgbClr val="000000"/>
                  </a:outerShdw>
                </a:effectLst>
                <a:latin typeface="Tahoma" pitchFamily="34" charset="0"/>
              </a:rPr>
              <a:t>      always @ (</a:t>
            </a:r>
            <a:r>
              <a:rPr lang="en-US" sz="1800" dirty="0" err="1">
                <a:effectLst>
                  <a:outerShdw blurRad="38100" dist="38100" dir="2700000" algn="tl">
                    <a:srgbClr val="000000"/>
                  </a:outerShdw>
                </a:effectLst>
                <a:latin typeface="Tahoma" pitchFamily="34" charset="0"/>
              </a:rPr>
              <a:t>posedge</a:t>
            </a:r>
            <a:r>
              <a:rPr lang="en-US" sz="1800" dirty="0">
                <a:effectLst>
                  <a:outerShdw blurRad="38100" dist="38100" dir="2700000" algn="tl">
                    <a:srgbClr val="000000"/>
                  </a:outerShdw>
                </a:effectLst>
                <a:latin typeface="Tahoma" pitchFamily="34" charset="0"/>
              </a:rPr>
              <a:t> </a:t>
            </a:r>
            <a:r>
              <a:rPr lang="en-US" sz="1800" dirty="0" err="1">
                <a:effectLst>
                  <a:outerShdw blurRad="38100" dist="38100" dir="2700000" algn="tl">
                    <a:srgbClr val="000000"/>
                  </a:outerShdw>
                </a:effectLst>
                <a:latin typeface="Tahoma" pitchFamily="34" charset="0"/>
              </a:rPr>
              <a:t>clk</a:t>
            </a:r>
            <a:r>
              <a:rPr lang="en-US" sz="1800" dirty="0">
                <a:effectLst>
                  <a:outerShdw blurRad="38100" dist="38100" dir="2700000" algn="tl">
                    <a:srgbClr val="000000"/>
                  </a:outerShdw>
                </a:effectLst>
                <a:latin typeface="Tahoma" pitchFamily="34" charset="0"/>
              </a:rPr>
              <a:t>)</a:t>
            </a:r>
          </a:p>
          <a:p>
            <a:pPr>
              <a:buFont typeface="Wingdings 2" pitchFamily="18" charset="2"/>
              <a:buNone/>
            </a:pPr>
            <a:r>
              <a:rPr lang="en-US" sz="1800" dirty="0">
                <a:effectLst>
                  <a:outerShdw blurRad="38100" dist="38100" dir="2700000" algn="tl">
                    <a:srgbClr val="000000"/>
                  </a:outerShdw>
                </a:effectLst>
                <a:latin typeface="Tahoma" pitchFamily="34" charset="0"/>
              </a:rPr>
              <a:t>         d_out =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a:t>
            </a:r>
          </a:p>
          <a:p>
            <a:pPr>
              <a:buFont typeface="Wingdings 2" pitchFamily="18" charset="2"/>
              <a:buNone/>
            </a:pPr>
            <a:endParaRPr lang="en-US" sz="1800" dirty="0">
              <a:effectLst>
                <a:outerShdw blurRad="38100" dist="38100" dir="2700000" algn="tl">
                  <a:srgbClr val="000000"/>
                </a:outerShdw>
              </a:effectLst>
              <a:latin typeface="Tahoma" pitchFamily="34" charset="0"/>
            </a:endParaRPr>
          </a:p>
          <a:p>
            <a:endParaRPr lang="en-US" sz="18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An edge triggered flip-flop is inferred if a variable assignment  is executed only on the </a:t>
            </a:r>
            <a:r>
              <a:rPr lang="en-US" sz="2000" dirty="0">
                <a:solidFill>
                  <a:srgbClr val="FFCC99"/>
                </a:solidFill>
                <a:effectLst>
                  <a:outerShdw blurRad="38100" dist="38100" dir="2700000" algn="tl">
                    <a:srgbClr val="000000"/>
                  </a:outerShdw>
                </a:effectLst>
                <a:latin typeface="Tahoma" pitchFamily="34" charset="0"/>
              </a:rPr>
              <a:t>leading</a:t>
            </a:r>
            <a:r>
              <a:rPr lang="en-US" sz="2000" dirty="0">
                <a:effectLst>
                  <a:outerShdw blurRad="38100" dist="38100" dir="2700000" algn="tl">
                    <a:srgbClr val="000000"/>
                  </a:outerShdw>
                </a:effectLst>
                <a:latin typeface="Tahoma" pitchFamily="34" charset="0"/>
              </a:rPr>
              <a:t> or </a:t>
            </a:r>
            <a:r>
              <a:rPr lang="en-US" sz="2000" dirty="0">
                <a:solidFill>
                  <a:srgbClr val="FFCC99"/>
                </a:solidFill>
                <a:effectLst>
                  <a:outerShdw blurRad="38100" dist="38100" dir="2700000" algn="tl">
                    <a:srgbClr val="000000"/>
                  </a:outerShdw>
                </a:effectLst>
                <a:latin typeface="Tahoma" pitchFamily="34" charset="0"/>
              </a:rPr>
              <a:t>trailing</a:t>
            </a:r>
            <a:r>
              <a:rPr lang="en-US" sz="2000" dirty="0">
                <a:effectLst>
                  <a:outerShdw blurRad="38100" dist="38100" dir="2700000" algn="tl">
                    <a:srgbClr val="000000"/>
                  </a:outerShdw>
                </a:effectLst>
                <a:latin typeface="Tahoma" pitchFamily="34" charset="0"/>
              </a:rPr>
              <a:t> edge of another variable.</a:t>
            </a:r>
          </a:p>
          <a:p>
            <a:pPr>
              <a:lnSpc>
                <a:spcPct val="70000"/>
              </a:lnSpc>
            </a:pPr>
            <a:endParaRPr lang="en-US" sz="1600" dirty="0">
              <a:effectLst>
                <a:outerShdw blurRad="38100" dist="38100" dir="2700000" algn="tl">
                  <a:srgbClr val="000000"/>
                </a:outerShdw>
              </a:effectLst>
              <a:latin typeface="Tahoma" pitchFamily="34" charset="0"/>
            </a:endParaRPr>
          </a:p>
          <a:p>
            <a:r>
              <a:rPr lang="en-US" sz="2000" dirty="0" err="1">
                <a:solidFill>
                  <a:srgbClr val="FFCC99"/>
                </a:solidFill>
                <a:effectLst>
                  <a:outerShdw blurRad="38100" dist="38100" dir="2700000" algn="tl">
                    <a:srgbClr val="000000"/>
                  </a:outerShdw>
                </a:effectLst>
                <a:latin typeface="Tahoma" pitchFamily="34" charset="0"/>
              </a:rPr>
              <a:t>posedge</a:t>
            </a:r>
            <a:r>
              <a:rPr lang="en-US" sz="2000" dirty="0">
                <a:effectLst>
                  <a:outerShdw blurRad="38100" dist="38100" dir="2700000" algn="tl">
                    <a:srgbClr val="000000"/>
                  </a:outerShdw>
                </a:effectLst>
                <a:latin typeface="Tahoma" pitchFamily="34" charset="0"/>
              </a:rPr>
              <a:t> and </a:t>
            </a:r>
            <a:r>
              <a:rPr lang="en-US" sz="2000" dirty="0" err="1">
                <a:solidFill>
                  <a:srgbClr val="FFCC99"/>
                </a:solidFill>
                <a:effectLst>
                  <a:outerShdw blurRad="38100" dist="38100" dir="2700000" algn="tl">
                    <a:srgbClr val="000000"/>
                  </a:outerShdw>
                </a:effectLst>
                <a:latin typeface="Tahoma" pitchFamily="34" charset="0"/>
              </a:rPr>
              <a:t>negedge</a:t>
            </a:r>
            <a:r>
              <a:rPr lang="en-US" sz="2000" dirty="0">
                <a:effectLst>
                  <a:outerShdw blurRad="38100" dist="38100" dir="2700000" algn="tl">
                    <a:srgbClr val="000000"/>
                  </a:outerShdw>
                </a:effectLst>
                <a:latin typeface="Tahoma" pitchFamily="34" charset="0"/>
              </a:rPr>
              <a:t> are Verilog keywords used to represent leading and trailing edges respectively.</a:t>
            </a:r>
          </a:p>
        </p:txBody>
      </p:sp>
      <p:sp>
        <p:nvSpPr>
          <p:cNvPr id="19" name="Slide Number Placeholder 5"/>
          <p:cNvSpPr>
            <a:spLocks noGrp="1"/>
          </p:cNvSpPr>
          <p:nvPr>
            <p:ph type="sldNum" sz="quarter" idx="12"/>
          </p:nvPr>
        </p:nvSpPr>
        <p:spPr/>
        <p:txBody>
          <a:bodyPr/>
          <a:lstStyle/>
          <a:p>
            <a:pPr>
              <a:defRPr/>
            </a:pPr>
            <a:fld id="{E9A584B1-A52C-4AA6-9584-E802E0836BF9}" type="slidenum">
              <a:rPr lang="en-US"/>
              <a:pPr>
                <a:defRPr/>
              </a:pPr>
              <a:t>43</a:t>
            </a:fld>
            <a:endParaRPr lang="en-US"/>
          </a:p>
        </p:txBody>
      </p:sp>
      <p:sp>
        <p:nvSpPr>
          <p:cNvPr id="878596" name="Rectangle 4"/>
          <p:cNvSpPr>
            <a:spLocks noChangeArrowheads="1"/>
          </p:cNvSpPr>
          <p:nvPr/>
        </p:nvSpPr>
        <p:spPr bwMode="auto">
          <a:xfrm>
            <a:off x="6534150" y="2171700"/>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78597" name="Line 5"/>
          <p:cNvSpPr>
            <a:spLocks noChangeShapeType="1"/>
          </p:cNvSpPr>
          <p:nvPr/>
        </p:nvSpPr>
        <p:spPr bwMode="auto">
          <a:xfrm>
            <a:off x="5943600" y="25908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8598" name="Line 6"/>
          <p:cNvSpPr>
            <a:spLocks noChangeShapeType="1"/>
          </p:cNvSpPr>
          <p:nvPr/>
        </p:nvSpPr>
        <p:spPr bwMode="auto">
          <a:xfrm flipV="1">
            <a:off x="7315200" y="400050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8599" name="Line 7"/>
          <p:cNvSpPr>
            <a:spLocks noChangeShapeType="1"/>
          </p:cNvSpPr>
          <p:nvPr/>
        </p:nvSpPr>
        <p:spPr bwMode="auto">
          <a:xfrm>
            <a:off x="8134350" y="257175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8600" name="Text Box 8"/>
          <p:cNvSpPr txBox="1">
            <a:spLocks noChangeArrowheads="1"/>
          </p:cNvSpPr>
          <p:nvPr/>
        </p:nvSpPr>
        <p:spPr bwMode="auto">
          <a:xfrm>
            <a:off x="6891564" y="4504871"/>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78601" name="Text Box 9"/>
          <p:cNvSpPr txBox="1">
            <a:spLocks noChangeArrowheads="1"/>
          </p:cNvSpPr>
          <p:nvPr/>
        </p:nvSpPr>
        <p:spPr bwMode="auto">
          <a:xfrm>
            <a:off x="5600700" y="25908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78602" name="Text Box 10"/>
          <p:cNvSpPr txBox="1">
            <a:spLocks noChangeArrowheads="1"/>
          </p:cNvSpPr>
          <p:nvPr/>
        </p:nvSpPr>
        <p:spPr bwMode="auto">
          <a:xfrm>
            <a:off x="8096250" y="259080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78603" name="Text Box 11"/>
          <p:cNvSpPr txBox="1">
            <a:spLocks noChangeArrowheads="1"/>
          </p:cNvSpPr>
          <p:nvPr/>
        </p:nvSpPr>
        <p:spPr bwMode="auto">
          <a:xfrm>
            <a:off x="6724650" y="2495550"/>
            <a:ext cx="1181100" cy="1054100"/>
          </a:xfrm>
          <a:prstGeom prst="rect">
            <a:avLst/>
          </a:prstGeom>
          <a:noFill/>
          <a:ln w="22225">
            <a:noFill/>
            <a:miter lim="800000"/>
            <a:headEnd/>
            <a:tailEnd/>
          </a:ln>
          <a:effectLst/>
        </p:spPr>
        <p:txBody>
          <a:bodyPr>
            <a:spAutoFit/>
          </a:bodyPr>
          <a:lstStyle/>
          <a:p>
            <a:pPr>
              <a:spcBef>
                <a:spcPct val="50000"/>
              </a:spcBef>
            </a:pPr>
            <a:r>
              <a:rPr lang="en-US" sz="1800" b="1">
                <a:solidFill>
                  <a:srgbClr val="FFCC99"/>
                </a:solidFill>
                <a:effectLst>
                  <a:outerShdw blurRad="38100" dist="38100" dir="2700000" algn="tl">
                    <a:srgbClr val="000000"/>
                  </a:outerShdw>
                </a:effectLst>
                <a:latin typeface="Arial" charset="0"/>
              </a:rPr>
              <a:t>Edge sensitive</a:t>
            </a:r>
          </a:p>
          <a:p>
            <a:pPr>
              <a:spcBef>
                <a:spcPct val="50000"/>
              </a:spcBef>
            </a:pPr>
            <a:r>
              <a:rPr lang="en-US" sz="1800" b="1">
                <a:solidFill>
                  <a:srgbClr val="FFCC99"/>
                </a:solidFill>
                <a:effectLst>
                  <a:outerShdw blurRad="38100" dist="38100" dir="2700000" algn="tl">
                    <a:srgbClr val="000000"/>
                  </a:outerShdw>
                </a:effectLst>
                <a:latin typeface="Arial" charset="0"/>
              </a:rPr>
              <a:t>Flip-flop</a:t>
            </a:r>
            <a:endParaRPr lang="en-US" sz="1600" b="1">
              <a:solidFill>
                <a:srgbClr val="FFCC99"/>
              </a:solidFill>
              <a:effectLst>
                <a:outerShdw blurRad="38100" dist="38100" dir="2700000" algn="tl">
                  <a:srgbClr val="000000"/>
                </a:outerShdw>
              </a:effectLst>
              <a:latin typeface="Arial" charset="0"/>
            </a:endParaRPr>
          </a:p>
        </p:txBody>
      </p:sp>
      <p:sp>
        <p:nvSpPr>
          <p:cNvPr id="878604" name="Rectangle 12"/>
          <p:cNvSpPr>
            <a:spLocks noChangeArrowheads="1"/>
          </p:cNvSpPr>
          <p:nvPr/>
        </p:nvSpPr>
        <p:spPr bwMode="auto">
          <a:xfrm>
            <a:off x="95250" y="1200150"/>
            <a:ext cx="4514850" cy="1638300"/>
          </a:xfrm>
          <a:prstGeom prst="rect">
            <a:avLst/>
          </a:prstGeom>
          <a:noFill/>
          <a:ln w="22225">
            <a:solidFill>
              <a:schemeClr val="bg1"/>
            </a:solidFill>
            <a:miter lim="800000"/>
            <a:headEnd/>
            <a:tailEnd/>
          </a:ln>
          <a:effectLst/>
        </p:spPr>
        <p:txBody>
          <a:bodyPr anchor="ctr">
            <a:spAutoFit/>
          </a:bodyPr>
          <a:lstStyle/>
          <a:p>
            <a:endParaRPr lang="en-US"/>
          </a:p>
        </p:txBody>
      </p:sp>
      <p:sp>
        <p:nvSpPr>
          <p:cNvPr id="878609" name="Line 17"/>
          <p:cNvSpPr>
            <a:spLocks noChangeShapeType="1"/>
          </p:cNvSpPr>
          <p:nvPr/>
        </p:nvSpPr>
        <p:spPr bwMode="auto">
          <a:xfrm flipH="1">
            <a:off x="6534150" y="3581400"/>
            <a:ext cx="171450" cy="95250"/>
          </a:xfrm>
          <a:prstGeom prst="line">
            <a:avLst/>
          </a:prstGeom>
          <a:noFill/>
          <a:ln w="38100">
            <a:solidFill>
              <a:schemeClr val="bg1"/>
            </a:solidFill>
            <a:round/>
            <a:headEnd/>
            <a:tailEnd/>
          </a:ln>
          <a:effectLst/>
        </p:spPr>
        <p:txBody>
          <a:bodyPr wrap="none" anchor="ctr">
            <a:spAutoFit/>
          </a:bodyPr>
          <a:lstStyle/>
          <a:p>
            <a:endParaRPr lang="en-US"/>
          </a:p>
        </p:txBody>
      </p:sp>
      <p:sp>
        <p:nvSpPr>
          <p:cNvPr id="878610" name="Line 18"/>
          <p:cNvSpPr>
            <a:spLocks noChangeShapeType="1"/>
          </p:cNvSpPr>
          <p:nvPr/>
        </p:nvSpPr>
        <p:spPr bwMode="auto">
          <a:xfrm>
            <a:off x="6534150" y="3524250"/>
            <a:ext cx="152400" cy="57150"/>
          </a:xfrm>
          <a:prstGeom prst="line">
            <a:avLst/>
          </a:prstGeom>
          <a:noFill/>
          <a:ln w="22225">
            <a:solidFill>
              <a:schemeClr val="bg1"/>
            </a:solidFill>
            <a:round/>
            <a:headEnd/>
            <a:tailEnd/>
          </a:ln>
          <a:effectLst/>
        </p:spPr>
        <p:txBody>
          <a:bodyPr wrap="none" anchor="ctr">
            <a:spAutoFit/>
          </a:bodyPr>
          <a:lstStyle/>
          <a:p>
            <a:endParaRPr lang="en-US"/>
          </a:p>
        </p:txBody>
      </p:sp>
      <p:sp>
        <p:nvSpPr>
          <p:cNvPr id="878612" name="Text Box 20"/>
          <p:cNvSpPr txBox="1">
            <a:spLocks noChangeArrowheads="1"/>
          </p:cNvSpPr>
          <p:nvPr/>
        </p:nvSpPr>
        <p:spPr bwMode="auto">
          <a:xfrm>
            <a:off x="5638800" y="3638550"/>
            <a:ext cx="8001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clk</a:t>
            </a:r>
            <a:endParaRPr lang="en-US" sz="1600" b="1">
              <a:solidFill>
                <a:srgbClr val="FFFF66"/>
              </a:solidFill>
              <a:effectLst>
                <a:outerShdw blurRad="38100" dist="38100" dir="2700000" algn="tl">
                  <a:srgbClr val="000000"/>
                </a:outerShdw>
              </a:effectLst>
              <a:latin typeface="Arial" charset="0"/>
            </a:endParaRPr>
          </a:p>
        </p:txBody>
      </p:sp>
      <p:sp>
        <p:nvSpPr>
          <p:cNvPr id="878613" name="Line 21"/>
          <p:cNvSpPr>
            <a:spLocks noChangeShapeType="1"/>
          </p:cNvSpPr>
          <p:nvPr/>
        </p:nvSpPr>
        <p:spPr bwMode="auto">
          <a:xfrm>
            <a:off x="5943600" y="35814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Tree>
  </p:cSld>
  <p:clrMapOvr>
    <a:masterClrMapping/>
  </p:clrMapOvr>
  <p:transition spd="slow">
    <p:cover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dirty="0">
                <a:solidFill>
                  <a:srgbClr val="CCFFFF"/>
                </a:solidFill>
                <a:effectLst>
                  <a:outerShdw blurRad="38100" dist="38100" dir="2700000" algn="tl">
                    <a:srgbClr val="000000"/>
                  </a:outerShdw>
                </a:effectLst>
                <a:latin typeface="Tahoma" pitchFamily="34" charset="0"/>
              </a:rPr>
              <a:t>Edge sensitive D-Flip flop with </a:t>
            </a:r>
            <a:br>
              <a:rPr lang="en-US" sz="2900" i="1" dirty="0">
                <a:solidFill>
                  <a:srgbClr val="CCFFFF"/>
                </a:solidFill>
                <a:effectLst>
                  <a:outerShdw blurRad="38100" dist="38100" dir="2700000" algn="tl">
                    <a:srgbClr val="000000"/>
                  </a:outerShdw>
                </a:effectLst>
                <a:latin typeface="Tahoma" pitchFamily="34" charset="0"/>
              </a:rPr>
            </a:br>
            <a:r>
              <a:rPr lang="en-US" sz="2900" i="1" dirty="0">
                <a:solidFill>
                  <a:srgbClr val="CCFFFF"/>
                </a:solidFill>
                <a:effectLst>
                  <a:outerShdw blurRad="38100" dist="38100" dir="2700000" algn="tl">
                    <a:srgbClr val="000000"/>
                  </a:outerShdw>
                </a:effectLst>
                <a:latin typeface="Tahoma" pitchFamily="34" charset="0"/>
              </a:rPr>
              <a:t>Synchronous Set and Reset </a:t>
            </a:r>
            <a:r>
              <a:rPr lang="en-US" sz="3300" i="1" dirty="0">
                <a:solidFill>
                  <a:srgbClr val="CCFFFF"/>
                </a:solidFill>
                <a:effectLst>
                  <a:outerShdw blurRad="38100" dist="38100" dir="2700000" algn="tl">
                    <a:srgbClr val="000000"/>
                  </a:outerShdw>
                </a:effectLst>
                <a:latin typeface="Tahoma" pitchFamily="34" charset="0"/>
              </a:rPr>
              <a:t> </a:t>
            </a:r>
            <a:r>
              <a:rPr lang="en-US" sz="3700" i="1" dirty="0">
                <a:solidFill>
                  <a:srgbClr val="CCFFFF"/>
                </a:solidFill>
                <a:effectLst>
                  <a:outerShdw blurRad="38100" dist="38100" dir="2700000" algn="tl">
                    <a:srgbClr val="000000"/>
                  </a:outerShdw>
                </a:effectLst>
                <a:latin typeface="Tahoma" pitchFamily="34" charset="0"/>
              </a:rPr>
              <a:t> </a:t>
            </a:r>
            <a:endParaRPr lang="en-US" sz="3700" i="1" dirty="0">
              <a:solidFill>
                <a:srgbClr val="CCFFFF"/>
              </a:solidFill>
              <a:effectLst>
                <a:outerShdw blurRad="38100" dist="38100" dir="2700000" algn="tl">
                  <a:srgbClr val="000000"/>
                </a:outerShdw>
              </a:effectLst>
            </a:endParaRPr>
          </a:p>
        </p:txBody>
      </p:sp>
      <p:sp>
        <p:nvSpPr>
          <p:cNvPr id="880643" name="Rectangle 3"/>
          <p:cNvSpPr>
            <a:spLocks noGrp="1" noChangeArrowheads="1"/>
          </p:cNvSpPr>
          <p:nvPr>
            <p:ph idx="1"/>
          </p:nvPr>
        </p:nvSpPr>
        <p:spPr>
          <a:xfrm>
            <a:off x="0" y="1201738"/>
            <a:ext cx="9144000" cy="5618162"/>
          </a:xfrm>
        </p:spPr>
        <p:txBody>
          <a:bodyPr/>
          <a:lstStyle/>
          <a:p>
            <a:pPr>
              <a:buFont typeface="Wingdings 2" pitchFamily="18" charset="2"/>
              <a:buNone/>
            </a:pPr>
            <a:r>
              <a:rPr lang="en-US" sz="2000" dirty="0">
                <a:effectLst>
                  <a:outerShdw blurRad="38100" dist="38100" dir="2700000" algn="tl">
                    <a:srgbClr val="000000"/>
                  </a:outerShdw>
                </a:effectLst>
              </a:rPr>
              <a:t>    </a:t>
            </a:r>
            <a:r>
              <a:rPr lang="en-US" sz="1800" dirty="0" err="1">
                <a:effectLst>
                  <a:outerShdw blurRad="38100" dist="38100" dir="2700000" algn="tl">
                    <a:srgbClr val="000000"/>
                  </a:outerShdw>
                </a:effectLst>
                <a:latin typeface="Tahoma" pitchFamily="34" charset="0"/>
              </a:rPr>
              <a:t>reg</a:t>
            </a:r>
            <a:r>
              <a:rPr lang="en-US" sz="1800" dirty="0">
                <a:effectLst>
                  <a:outerShdw blurRad="38100" dist="38100" dir="2700000" algn="tl">
                    <a:srgbClr val="000000"/>
                  </a:outerShdw>
                </a:effectLst>
                <a:latin typeface="Tahoma" pitchFamily="34" charset="0"/>
              </a:rPr>
              <a:t> d_out ;</a:t>
            </a:r>
          </a:p>
          <a:p>
            <a:pPr>
              <a:buFont typeface="Wingdings 2" pitchFamily="18" charset="2"/>
              <a:buNone/>
            </a:pPr>
            <a:r>
              <a:rPr lang="en-US" sz="1800" dirty="0">
                <a:effectLst>
                  <a:outerShdw blurRad="38100" dist="38100" dir="2700000" algn="tl">
                    <a:srgbClr val="000000"/>
                  </a:outerShdw>
                </a:effectLst>
                <a:latin typeface="Tahoma" pitchFamily="34" charset="0"/>
              </a:rPr>
              <a:t>	   always @(</a:t>
            </a:r>
            <a:r>
              <a:rPr lang="en-US" sz="1800" dirty="0" err="1">
                <a:effectLst>
                  <a:outerShdw blurRad="38100" dist="38100" dir="2700000" algn="tl">
                    <a:srgbClr val="000000"/>
                  </a:outerShdw>
                </a:effectLst>
                <a:latin typeface="Tahoma" pitchFamily="34" charset="0"/>
              </a:rPr>
              <a:t>posedge</a:t>
            </a:r>
            <a:r>
              <a:rPr lang="en-US" sz="1800" dirty="0">
                <a:effectLst>
                  <a:outerShdw blurRad="38100" dist="38100" dir="2700000" algn="tl">
                    <a:srgbClr val="000000"/>
                  </a:outerShdw>
                </a:effectLst>
                <a:latin typeface="Tahoma" pitchFamily="34" charset="0"/>
              </a:rPr>
              <a:t> </a:t>
            </a:r>
            <a:r>
              <a:rPr lang="en-US" sz="1800" dirty="0" err="1">
                <a:effectLst>
                  <a:outerShdw blurRad="38100" dist="38100" dir="2700000" algn="tl">
                    <a:srgbClr val="000000"/>
                  </a:outerShdw>
                </a:effectLst>
                <a:latin typeface="Tahoma" pitchFamily="34" charset="0"/>
              </a:rPr>
              <a:t>clk</a:t>
            </a:r>
            <a:r>
              <a:rPr lang="en-US" sz="1800" dirty="0">
                <a:effectLst>
                  <a:outerShdw blurRad="38100" dist="38100" dir="2700000" algn="tl">
                    <a:srgbClr val="000000"/>
                  </a:outerShdw>
                </a:effectLst>
                <a:latin typeface="Tahoma" pitchFamily="34" charset="0"/>
              </a:rPr>
              <a:t>)</a:t>
            </a:r>
          </a:p>
          <a:p>
            <a:pPr>
              <a:buFont typeface="Wingdings 2" pitchFamily="18" charset="2"/>
              <a:buNone/>
            </a:pPr>
            <a:r>
              <a:rPr lang="en-US" sz="1800" dirty="0">
                <a:effectLst>
                  <a:outerShdw blurRad="38100" dist="38100" dir="2700000" algn="tl">
                    <a:srgbClr val="000000"/>
                  </a:outerShdw>
                </a:effectLst>
                <a:latin typeface="Tahoma" pitchFamily="34" charset="0"/>
              </a:rPr>
              <a:t>		if (set)</a:t>
            </a:r>
          </a:p>
          <a:p>
            <a:pPr>
              <a:buFont typeface="Wingdings 2" pitchFamily="18" charset="2"/>
              <a:buNone/>
            </a:pPr>
            <a:r>
              <a:rPr lang="en-US" sz="1800" dirty="0">
                <a:effectLst>
                  <a:outerShdw blurRad="38100" dist="38100" dir="2700000" algn="tl">
                    <a:srgbClr val="000000"/>
                  </a:outerShdw>
                </a:effectLst>
                <a:latin typeface="Tahoma" pitchFamily="34" charset="0"/>
              </a:rPr>
              <a:t>		    d_out = 1</a:t>
            </a:r>
            <a:r>
              <a:rPr lang="en-US" sz="1800" dirty="0">
                <a:effectLst>
                  <a:outerShdw blurRad="38100" dist="38100" dir="2700000" algn="tl">
                    <a:srgbClr val="000000"/>
                  </a:outerShdw>
                </a:effectLst>
                <a:latin typeface="Book Antiqua"/>
              </a:rPr>
              <a:t>’</a:t>
            </a:r>
            <a:r>
              <a:rPr lang="en-US" sz="1800" dirty="0">
                <a:effectLst>
                  <a:outerShdw blurRad="38100" dist="38100" dir="2700000" algn="tl">
                    <a:srgbClr val="000000"/>
                  </a:outerShdw>
                </a:effectLst>
                <a:latin typeface="Tahoma" pitchFamily="34" charset="0"/>
              </a:rPr>
              <a:t>b1 ;</a:t>
            </a:r>
          </a:p>
          <a:p>
            <a:pPr>
              <a:buFont typeface="Wingdings 2" pitchFamily="18" charset="2"/>
              <a:buNone/>
            </a:pPr>
            <a:r>
              <a:rPr lang="en-US" sz="1800" dirty="0">
                <a:effectLst>
                  <a:outerShdw blurRad="38100" dist="38100" dir="2700000" algn="tl">
                    <a:srgbClr val="000000"/>
                  </a:outerShdw>
                </a:effectLst>
                <a:latin typeface="Tahoma" pitchFamily="34" charset="0"/>
              </a:rPr>
              <a:t>		else if (reset)</a:t>
            </a:r>
          </a:p>
          <a:p>
            <a:pPr>
              <a:buFont typeface="Wingdings 2" pitchFamily="18" charset="2"/>
              <a:buNone/>
            </a:pPr>
            <a:r>
              <a:rPr lang="en-US" sz="1800" dirty="0">
                <a:effectLst>
                  <a:outerShdw blurRad="38100" dist="38100" dir="2700000" algn="tl">
                    <a:srgbClr val="000000"/>
                  </a:outerShdw>
                </a:effectLst>
                <a:latin typeface="Tahoma" pitchFamily="34" charset="0"/>
              </a:rPr>
              <a:t>		    d_out = 1</a:t>
            </a:r>
            <a:r>
              <a:rPr lang="en-US" sz="1800" dirty="0">
                <a:effectLst>
                  <a:outerShdw blurRad="38100" dist="38100" dir="2700000" algn="tl">
                    <a:srgbClr val="000000"/>
                  </a:outerShdw>
                </a:effectLst>
                <a:latin typeface="Book Antiqua"/>
              </a:rPr>
              <a:t>’</a:t>
            </a:r>
            <a:r>
              <a:rPr lang="en-US" sz="1800" dirty="0">
                <a:effectLst>
                  <a:outerShdw blurRad="38100" dist="38100" dir="2700000" algn="tl">
                    <a:srgbClr val="000000"/>
                  </a:outerShdw>
                </a:effectLst>
                <a:latin typeface="Tahoma" pitchFamily="34" charset="0"/>
              </a:rPr>
              <a:t>b0 ;</a:t>
            </a:r>
          </a:p>
          <a:p>
            <a:pPr>
              <a:buFont typeface="Wingdings 2" pitchFamily="18" charset="2"/>
              <a:buNone/>
            </a:pPr>
            <a:r>
              <a:rPr lang="en-US" sz="1800" dirty="0">
                <a:effectLst>
                  <a:outerShdw blurRad="38100" dist="38100" dir="2700000" algn="tl">
                    <a:srgbClr val="000000"/>
                  </a:outerShdw>
                </a:effectLst>
                <a:latin typeface="Tahoma" pitchFamily="34" charset="0"/>
              </a:rPr>
              <a:t>		else</a:t>
            </a:r>
          </a:p>
          <a:p>
            <a:pPr>
              <a:buFont typeface="Wingdings 2" pitchFamily="18" charset="2"/>
              <a:buNone/>
            </a:pPr>
            <a:r>
              <a:rPr lang="en-US" sz="1800" dirty="0">
                <a:effectLst>
                  <a:outerShdw blurRad="38100" dist="38100" dir="2700000" algn="tl">
                    <a:srgbClr val="000000"/>
                  </a:outerShdw>
                </a:effectLst>
                <a:latin typeface="Tahoma" pitchFamily="34" charset="0"/>
              </a:rPr>
              <a:t>		   d_out = </a:t>
            </a:r>
            <a:r>
              <a:rPr lang="en-US" sz="1800" dirty="0" err="1">
                <a:effectLst>
                  <a:outerShdw blurRad="38100" dist="38100" dir="2700000" algn="tl">
                    <a:srgbClr val="000000"/>
                  </a:outerShdw>
                </a:effectLst>
                <a:latin typeface="Tahoma" pitchFamily="34" charset="0"/>
              </a:rPr>
              <a:t>d_in</a:t>
            </a:r>
            <a:r>
              <a:rPr lang="en-US" sz="1800" dirty="0">
                <a:effectLst>
                  <a:outerShdw blurRad="38100" dist="38100" dir="2700000" algn="tl">
                    <a:srgbClr val="000000"/>
                  </a:outerShdw>
                </a:effectLst>
                <a:latin typeface="Tahoma" pitchFamily="34" charset="0"/>
              </a:rPr>
              <a:t>;</a:t>
            </a:r>
            <a:endParaRPr lang="en-US" sz="1200" dirty="0">
              <a:effectLst>
                <a:outerShdw blurRad="38100" dist="38100" dir="2700000" algn="tl">
                  <a:srgbClr val="000000"/>
                </a:outerShdw>
              </a:effectLst>
              <a:latin typeface="Tahoma" pitchFamily="34" charset="0"/>
            </a:endParaRPr>
          </a:p>
          <a:p>
            <a:pPr>
              <a:buFont typeface="Wingdings 2" pitchFamily="18" charset="2"/>
              <a:buNone/>
            </a:pPr>
            <a:endParaRPr lang="en-US" sz="1400" dirty="0">
              <a:effectLst>
                <a:outerShdw blurRad="38100" dist="38100" dir="2700000" algn="tl">
                  <a:srgbClr val="000000"/>
                </a:outerShdw>
              </a:effectLst>
              <a:latin typeface="Tahoma" pitchFamily="34" charset="0"/>
            </a:endParaRPr>
          </a:p>
          <a:p>
            <a:pPr>
              <a:lnSpc>
                <a:spcPct val="40000"/>
              </a:lnSpc>
              <a:buFont typeface="Wingdings 2" pitchFamily="18" charset="2"/>
              <a:buNone/>
            </a:pPr>
            <a:endParaRPr lang="en-US" sz="1000" dirty="0">
              <a:effectLst>
                <a:outerShdw blurRad="38100" dist="38100" dir="2700000" algn="tl">
                  <a:srgbClr val="000000"/>
                </a:outerShdw>
              </a:effectLst>
              <a:latin typeface="Tahoma" pitchFamily="34" charset="0"/>
            </a:endParaRPr>
          </a:p>
          <a:p>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Conditional assignments to d_out is done inside the if clause and they translate into </a:t>
            </a:r>
            <a:r>
              <a:rPr lang="en-US" sz="2000" dirty="0">
                <a:solidFill>
                  <a:srgbClr val="FFCC99"/>
                </a:solidFill>
                <a:effectLst>
                  <a:outerShdw blurRad="38100" dist="38100" dir="2700000" algn="tl">
                    <a:srgbClr val="000000"/>
                  </a:outerShdw>
                </a:effectLst>
                <a:latin typeface="Tahoma" pitchFamily="34" charset="0"/>
              </a:rPr>
              <a:t>combinational logic</a:t>
            </a:r>
            <a:r>
              <a:rPr lang="en-US" sz="2000" dirty="0">
                <a:effectLst>
                  <a:outerShdw blurRad="38100" dist="38100" dir="2700000" algn="tl">
                    <a:srgbClr val="000000"/>
                  </a:outerShdw>
                </a:effectLst>
                <a:latin typeface="Tahoma" pitchFamily="34" charset="0"/>
              </a:rPr>
              <a:t> in </a:t>
            </a:r>
            <a:r>
              <a:rPr lang="en-US" sz="2000" dirty="0">
                <a:solidFill>
                  <a:srgbClr val="FFCC99"/>
                </a:solidFill>
                <a:effectLst>
                  <a:outerShdw blurRad="38100" dist="38100" dir="2700000" algn="tl">
                    <a:srgbClr val="000000"/>
                  </a:outerShdw>
                </a:effectLst>
                <a:latin typeface="Tahoma" pitchFamily="34" charset="0"/>
              </a:rPr>
              <a:t>front</a:t>
            </a:r>
            <a:r>
              <a:rPr lang="en-US" sz="2000" dirty="0">
                <a:effectLst>
                  <a:outerShdw blurRad="38100" dist="38100" dir="2700000" algn="tl">
                    <a:srgbClr val="000000"/>
                  </a:outerShdw>
                </a:effectLst>
                <a:latin typeface="Tahoma" pitchFamily="34" charset="0"/>
              </a:rPr>
              <a:t> of the   D-input of the flip-flop.</a:t>
            </a:r>
          </a:p>
          <a:p>
            <a:pPr>
              <a:lnSpc>
                <a:spcPct val="130000"/>
              </a:lnSpc>
            </a:pPr>
            <a:r>
              <a:rPr lang="en-US" sz="2000" dirty="0">
                <a:effectLst>
                  <a:outerShdw blurRad="38100" dist="38100" dir="2700000" algn="tl">
                    <a:srgbClr val="000000"/>
                  </a:outerShdw>
                </a:effectLst>
                <a:latin typeface="Tahoma" pitchFamily="34" charset="0"/>
              </a:rPr>
              <a:t>The sensitivity list should contain only </a:t>
            </a:r>
            <a:r>
              <a:rPr lang="en-US" sz="2000" dirty="0" err="1">
                <a:effectLst>
                  <a:outerShdw blurRad="38100" dist="38100" dir="2700000" algn="tl">
                    <a:srgbClr val="000000"/>
                  </a:outerShdw>
                </a:effectLst>
                <a:latin typeface="Tahoma" pitchFamily="34" charset="0"/>
              </a:rPr>
              <a:t>clk</a:t>
            </a:r>
            <a:r>
              <a:rPr lang="en-US" sz="2000" dirty="0">
                <a:effectLst>
                  <a:outerShdw blurRad="38100" dist="38100" dir="2700000" algn="tl">
                    <a:srgbClr val="000000"/>
                  </a:outerShdw>
                </a:effectLst>
                <a:latin typeface="Tahoma" pitchFamily="34" charset="0"/>
              </a:rPr>
              <a:t> variable.</a:t>
            </a:r>
          </a:p>
          <a:p>
            <a:endParaRPr lang="en-US" sz="2000" dirty="0">
              <a:effectLst>
                <a:outerShdw blurRad="38100" dist="38100" dir="2700000" algn="tl">
                  <a:srgbClr val="000000"/>
                </a:outerShdw>
              </a:effectLst>
              <a:latin typeface="Tahoma" pitchFamily="34" charset="0"/>
            </a:endParaRPr>
          </a:p>
          <a:p>
            <a:endParaRPr lang="en-US" sz="1800" dirty="0">
              <a:effectLst>
                <a:outerShdw blurRad="38100" dist="38100" dir="2700000" algn="tl">
                  <a:srgbClr val="000000"/>
                </a:outerShdw>
              </a:effectLst>
              <a:latin typeface="Tahoma" pitchFamily="34" charset="0"/>
            </a:endParaRPr>
          </a:p>
          <a:p>
            <a:endParaRPr lang="en-US" sz="1800" dirty="0">
              <a:effectLst>
                <a:outerShdw blurRad="38100" dist="38100" dir="2700000" algn="tl">
                  <a:srgbClr val="000000"/>
                </a:outerShdw>
              </a:effectLst>
              <a:latin typeface="Tahoma" pitchFamily="34" charset="0"/>
            </a:endParaRPr>
          </a:p>
        </p:txBody>
      </p:sp>
      <p:sp>
        <p:nvSpPr>
          <p:cNvPr id="21" name="Slide Number Placeholder 5"/>
          <p:cNvSpPr>
            <a:spLocks noGrp="1"/>
          </p:cNvSpPr>
          <p:nvPr>
            <p:ph type="sldNum" sz="quarter" idx="12"/>
          </p:nvPr>
        </p:nvSpPr>
        <p:spPr/>
        <p:txBody>
          <a:bodyPr/>
          <a:lstStyle/>
          <a:p>
            <a:pPr>
              <a:defRPr/>
            </a:pPr>
            <a:fld id="{63507148-F29E-47AC-8C7B-E755DB611FBB}" type="slidenum">
              <a:rPr lang="en-US"/>
              <a:pPr>
                <a:defRPr/>
              </a:pPr>
              <a:t>44</a:t>
            </a:fld>
            <a:endParaRPr lang="en-US"/>
          </a:p>
        </p:txBody>
      </p:sp>
      <p:sp>
        <p:nvSpPr>
          <p:cNvPr id="880644" name="Rectangle 4"/>
          <p:cNvSpPr>
            <a:spLocks noChangeArrowheads="1"/>
          </p:cNvSpPr>
          <p:nvPr/>
        </p:nvSpPr>
        <p:spPr bwMode="auto">
          <a:xfrm>
            <a:off x="6534150" y="2038350"/>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80645" name="Line 5"/>
          <p:cNvSpPr>
            <a:spLocks noChangeShapeType="1"/>
          </p:cNvSpPr>
          <p:nvPr/>
        </p:nvSpPr>
        <p:spPr bwMode="auto">
          <a:xfrm>
            <a:off x="5943600" y="245745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0647" name="Line 7"/>
          <p:cNvSpPr>
            <a:spLocks noChangeShapeType="1"/>
          </p:cNvSpPr>
          <p:nvPr/>
        </p:nvSpPr>
        <p:spPr bwMode="auto">
          <a:xfrm>
            <a:off x="8134350" y="243840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0649" name="Text Box 9"/>
          <p:cNvSpPr txBox="1">
            <a:spLocks noChangeArrowheads="1"/>
          </p:cNvSpPr>
          <p:nvPr/>
        </p:nvSpPr>
        <p:spPr bwMode="auto">
          <a:xfrm>
            <a:off x="5600700" y="25146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80650" name="Text Box 10"/>
          <p:cNvSpPr txBox="1">
            <a:spLocks noChangeArrowheads="1"/>
          </p:cNvSpPr>
          <p:nvPr/>
        </p:nvSpPr>
        <p:spPr bwMode="auto">
          <a:xfrm>
            <a:off x="8096250" y="255270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80651" name="Text Box 11"/>
          <p:cNvSpPr txBox="1">
            <a:spLocks noChangeArrowheads="1"/>
          </p:cNvSpPr>
          <p:nvPr/>
        </p:nvSpPr>
        <p:spPr bwMode="auto">
          <a:xfrm>
            <a:off x="6724650" y="2362200"/>
            <a:ext cx="1181100" cy="1054100"/>
          </a:xfrm>
          <a:prstGeom prst="rect">
            <a:avLst/>
          </a:prstGeom>
          <a:noFill/>
          <a:ln w="22225">
            <a:noFill/>
            <a:miter lim="800000"/>
            <a:headEnd/>
            <a:tailEnd/>
          </a:ln>
          <a:effectLst/>
        </p:spPr>
        <p:txBody>
          <a:bodyPr>
            <a:spAutoFit/>
          </a:bodyPr>
          <a:lstStyle/>
          <a:p>
            <a:pPr>
              <a:spcBef>
                <a:spcPct val="50000"/>
              </a:spcBef>
            </a:pPr>
            <a:r>
              <a:rPr lang="en-US" sz="1800" b="1">
                <a:solidFill>
                  <a:srgbClr val="FFCC99"/>
                </a:solidFill>
                <a:effectLst>
                  <a:outerShdw blurRad="38100" dist="38100" dir="2700000" algn="tl">
                    <a:srgbClr val="000000"/>
                  </a:outerShdw>
                </a:effectLst>
                <a:latin typeface="Arial" charset="0"/>
              </a:rPr>
              <a:t>Edge sensitive</a:t>
            </a:r>
          </a:p>
          <a:p>
            <a:pPr>
              <a:spcBef>
                <a:spcPct val="50000"/>
              </a:spcBef>
            </a:pPr>
            <a:r>
              <a:rPr lang="en-US" sz="1800" b="1">
                <a:solidFill>
                  <a:srgbClr val="FFCC99"/>
                </a:solidFill>
                <a:effectLst>
                  <a:outerShdw blurRad="38100" dist="38100" dir="2700000" algn="tl">
                    <a:srgbClr val="000000"/>
                  </a:outerShdw>
                </a:effectLst>
                <a:latin typeface="Arial" charset="0"/>
              </a:rPr>
              <a:t>Flip-flop</a:t>
            </a:r>
            <a:endParaRPr lang="en-US" sz="1600" b="1">
              <a:solidFill>
                <a:srgbClr val="FFCC99"/>
              </a:solidFill>
              <a:effectLst>
                <a:outerShdw blurRad="38100" dist="38100" dir="2700000" algn="tl">
                  <a:srgbClr val="000000"/>
                </a:outerShdw>
              </a:effectLst>
              <a:latin typeface="Arial" charset="0"/>
            </a:endParaRPr>
          </a:p>
        </p:txBody>
      </p:sp>
      <p:sp>
        <p:nvSpPr>
          <p:cNvPr id="880652" name="Rectangle 12"/>
          <p:cNvSpPr>
            <a:spLocks noChangeArrowheads="1"/>
          </p:cNvSpPr>
          <p:nvPr/>
        </p:nvSpPr>
        <p:spPr bwMode="auto">
          <a:xfrm>
            <a:off x="95250" y="1200150"/>
            <a:ext cx="4514850" cy="3143250"/>
          </a:xfrm>
          <a:prstGeom prst="rect">
            <a:avLst/>
          </a:prstGeom>
          <a:noFill/>
          <a:ln w="22225">
            <a:solidFill>
              <a:schemeClr val="bg1"/>
            </a:solidFill>
            <a:miter lim="800000"/>
            <a:headEnd/>
            <a:tailEnd/>
          </a:ln>
          <a:effectLst/>
        </p:spPr>
        <p:txBody>
          <a:bodyPr anchor="ctr">
            <a:spAutoFit/>
          </a:bodyPr>
          <a:lstStyle/>
          <a:p>
            <a:endParaRPr lang="en-US"/>
          </a:p>
        </p:txBody>
      </p:sp>
      <p:sp>
        <p:nvSpPr>
          <p:cNvPr id="880653" name="Line 13"/>
          <p:cNvSpPr>
            <a:spLocks noChangeShapeType="1"/>
          </p:cNvSpPr>
          <p:nvPr/>
        </p:nvSpPr>
        <p:spPr bwMode="auto">
          <a:xfrm>
            <a:off x="7677150" y="1600200"/>
            <a:ext cx="0" cy="4191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0654" name="Line 14"/>
          <p:cNvSpPr>
            <a:spLocks noChangeShapeType="1"/>
          </p:cNvSpPr>
          <p:nvPr/>
        </p:nvSpPr>
        <p:spPr bwMode="auto">
          <a:xfrm>
            <a:off x="6800850" y="1638300"/>
            <a:ext cx="0" cy="3810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0655" name="Text Box 15"/>
          <p:cNvSpPr txBox="1">
            <a:spLocks noChangeArrowheads="1"/>
          </p:cNvSpPr>
          <p:nvPr/>
        </p:nvSpPr>
        <p:spPr bwMode="auto">
          <a:xfrm>
            <a:off x="6286500" y="116205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reset</a:t>
            </a:r>
            <a:endParaRPr lang="en-US" sz="1600" b="1">
              <a:solidFill>
                <a:srgbClr val="FFFF66"/>
              </a:solidFill>
              <a:effectLst>
                <a:outerShdw blurRad="38100" dist="38100" dir="2700000" algn="tl">
                  <a:srgbClr val="000000"/>
                </a:outerShdw>
              </a:effectLst>
              <a:latin typeface="Arial" charset="0"/>
            </a:endParaRPr>
          </a:p>
        </p:txBody>
      </p:sp>
      <p:sp>
        <p:nvSpPr>
          <p:cNvPr id="880656" name="Text Box 16"/>
          <p:cNvSpPr txBox="1">
            <a:spLocks noChangeArrowheads="1"/>
          </p:cNvSpPr>
          <p:nvPr/>
        </p:nvSpPr>
        <p:spPr bwMode="auto">
          <a:xfrm>
            <a:off x="7239000" y="116205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set</a:t>
            </a:r>
            <a:endParaRPr lang="en-US" sz="1600" b="1">
              <a:solidFill>
                <a:srgbClr val="FFFF66"/>
              </a:solidFill>
              <a:effectLst>
                <a:outerShdw blurRad="38100" dist="38100" dir="2700000" algn="tl">
                  <a:srgbClr val="000000"/>
                </a:outerShdw>
              </a:effectLst>
              <a:latin typeface="Arial" charset="0"/>
            </a:endParaRPr>
          </a:p>
        </p:txBody>
      </p:sp>
      <p:sp>
        <p:nvSpPr>
          <p:cNvPr id="880657" name="Line 17"/>
          <p:cNvSpPr>
            <a:spLocks noChangeShapeType="1"/>
          </p:cNvSpPr>
          <p:nvPr/>
        </p:nvSpPr>
        <p:spPr bwMode="auto">
          <a:xfrm flipH="1">
            <a:off x="6534150" y="3448050"/>
            <a:ext cx="171450" cy="95250"/>
          </a:xfrm>
          <a:prstGeom prst="line">
            <a:avLst/>
          </a:prstGeom>
          <a:noFill/>
          <a:ln w="38100">
            <a:solidFill>
              <a:schemeClr val="bg1"/>
            </a:solidFill>
            <a:round/>
            <a:headEnd/>
            <a:tailEnd/>
          </a:ln>
          <a:effectLst/>
        </p:spPr>
        <p:txBody>
          <a:bodyPr wrap="none" anchor="ctr">
            <a:spAutoFit/>
          </a:bodyPr>
          <a:lstStyle/>
          <a:p>
            <a:endParaRPr lang="en-US"/>
          </a:p>
        </p:txBody>
      </p:sp>
      <p:sp>
        <p:nvSpPr>
          <p:cNvPr id="880658" name="Line 18"/>
          <p:cNvSpPr>
            <a:spLocks noChangeShapeType="1"/>
          </p:cNvSpPr>
          <p:nvPr/>
        </p:nvSpPr>
        <p:spPr bwMode="auto">
          <a:xfrm>
            <a:off x="6534150" y="3390900"/>
            <a:ext cx="152400" cy="57150"/>
          </a:xfrm>
          <a:prstGeom prst="line">
            <a:avLst/>
          </a:prstGeom>
          <a:noFill/>
          <a:ln w="22225">
            <a:solidFill>
              <a:schemeClr val="bg1"/>
            </a:solidFill>
            <a:round/>
            <a:headEnd/>
            <a:tailEnd/>
          </a:ln>
          <a:effectLst/>
        </p:spPr>
        <p:txBody>
          <a:bodyPr wrap="none" anchor="ctr">
            <a:spAutoFit/>
          </a:bodyPr>
          <a:lstStyle/>
          <a:p>
            <a:endParaRPr lang="en-US"/>
          </a:p>
        </p:txBody>
      </p:sp>
      <p:sp>
        <p:nvSpPr>
          <p:cNvPr id="880659" name="Text Box 19"/>
          <p:cNvSpPr txBox="1">
            <a:spLocks noChangeArrowheads="1"/>
          </p:cNvSpPr>
          <p:nvPr/>
        </p:nvSpPr>
        <p:spPr bwMode="auto">
          <a:xfrm>
            <a:off x="5638800" y="3505200"/>
            <a:ext cx="8001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clk</a:t>
            </a:r>
            <a:endParaRPr lang="en-US" sz="1600" b="1">
              <a:solidFill>
                <a:srgbClr val="FFFF66"/>
              </a:solidFill>
              <a:effectLst>
                <a:outerShdw blurRad="38100" dist="38100" dir="2700000" algn="tl">
                  <a:srgbClr val="000000"/>
                </a:outerShdw>
              </a:effectLst>
              <a:latin typeface="Arial" charset="0"/>
            </a:endParaRPr>
          </a:p>
        </p:txBody>
      </p:sp>
      <p:sp>
        <p:nvSpPr>
          <p:cNvPr id="880660" name="Line 20"/>
          <p:cNvSpPr>
            <a:spLocks noChangeShapeType="1"/>
          </p:cNvSpPr>
          <p:nvPr/>
        </p:nvSpPr>
        <p:spPr bwMode="auto">
          <a:xfrm>
            <a:off x="5943600" y="344805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Tree>
  </p:cSld>
  <p:clrMapOvr>
    <a:masterClrMapping/>
  </p:clrMapOvr>
  <p:transition spd="slow">
    <p:cover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CFFFF"/>
                </a:solidFill>
                <a:latin typeface="+mn-lt"/>
              </a:rPr>
              <a:t>Edge sensitive D-Flip flop with </a:t>
            </a:r>
            <a:br>
              <a:rPr lang="en-US" sz="3200" dirty="0">
                <a:solidFill>
                  <a:srgbClr val="CCFFFF"/>
                </a:solidFill>
                <a:latin typeface="+mn-lt"/>
              </a:rPr>
            </a:br>
            <a:r>
              <a:rPr lang="en-US" sz="3200" dirty="0">
                <a:solidFill>
                  <a:srgbClr val="CCFFFF"/>
                </a:solidFill>
                <a:latin typeface="+mn-lt"/>
              </a:rPr>
              <a:t>Synchronous Set and Reset - Hardware</a:t>
            </a:r>
            <a:endParaRPr lang="en-US" sz="3200" dirty="0">
              <a:latin typeface="+mn-lt"/>
            </a:endParaRPr>
          </a:p>
        </p:txBody>
      </p:sp>
      <p:pic>
        <p:nvPicPr>
          <p:cNvPr id="1026" name="Picture 2"/>
          <p:cNvPicPr>
            <a:picLocks noGrp="1" noChangeAspect="1" noChangeArrowheads="1"/>
          </p:cNvPicPr>
          <p:nvPr>
            <p:ph idx="1"/>
          </p:nvPr>
        </p:nvPicPr>
        <p:blipFill>
          <a:blip r:embed="rId2"/>
          <a:srcRect/>
          <a:stretch>
            <a:fillRect/>
          </a:stretch>
        </p:blipFill>
        <p:spPr bwMode="auto">
          <a:xfrm>
            <a:off x="873457" y="1596787"/>
            <a:ext cx="7465325" cy="428539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F10D54C7-8B62-4E94-BEF2-2BDC64ADE105}" type="slidenum">
              <a:rPr lang="en-US" smtClean="0"/>
              <a:pPr>
                <a:defRPr/>
              </a:pPr>
              <a:t>45</a:t>
            </a:fld>
            <a:endParaRPr lang="en-US"/>
          </a:p>
        </p:txBody>
      </p:sp>
    </p:spTree>
  </p:cSld>
  <p:clrMapOvr>
    <a:masterClrMapping/>
  </p:clrMapOvr>
  <p:transition spd="slow">
    <p:cover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dirty="0">
                <a:solidFill>
                  <a:srgbClr val="CCFFFF"/>
                </a:solidFill>
                <a:effectLst>
                  <a:outerShdw blurRad="38100" dist="38100" dir="2700000" algn="tl">
                    <a:srgbClr val="000000"/>
                  </a:outerShdw>
                </a:effectLst>
                <a:latin typeface="Tahoma" pitchFamily="34" charset="0"/>
              </a:rPr>
              <a:t>Edge sensitive D-Flip flop with </a:t>
            </a:r>
            <a:br>
              <a:rPr lang="en-US" sz="2900" i="1" dirty="0">
                <a:solidFill>
                  <a:srgbClr val="CCFFFF"/>
                </a:solidFill>
                <a:effectLst>
                  <a:outerShdw blurRad="38100" dist="38100" dir="2700000" algn="tl">
                    <a:srgbClr val="000000"/>
                  </a:outerShdw>
                </a:effectLst>
                <a:latin typeface="Tahoma" pitchFamily="34" charset="0"/>
              </a:rPr>
            </a:br>
            <a:r>
              <a:rPr lang="en-US" sz="2900" i="1" dirty="0">
                <a:solidFill>
                  <a:srgbClr val="CCFFFF"/>
                </a:solidFill>
                <a:effectLst>
                  <a:outerShdw blurRad="38100" dist="38100" dir="2700000" algn="tl">
                    <a:srgbClr val="000000"/>
                  </a:outerShdw>
                </a:effectLst>
                <a:latin typeface="Tahoma" pitchFamily="34" charset="0"/>
              </a:rPr>
              <a:t>Asynchronous Set and Reset </a:t>
            </a:r>
            <a:r>
              <a:rPr lang="en-US" sz="3300" i="1" dirty="0">
                <a:solidFill>
                  <a:srgbClr val="CCFFFF"/>
                </a:solidFill>
                <a:effectLst>
                  <a:outerShdw blurRad="38100" dist="38100" dir="2700000" algn="tl">
                    <a:srgbClr val="000000"/>
                  </a:outerShdw>
                </a:effectLst>
                <a:latin typeface="Tahoma" pitchFamily="34" charset="0"/>
              </a:rPr>
              <a:t> </a:t>
            </a:r>
            <a:r>
              <a:rPr lang="en-US" sz="3700" i="1" dirty="0">
                <a:solidFill>
                  <a:srgbClr val="CCFFFF"/>
                </a:solidFill>
                <a:effectLst>
                  <a:outerShdw blurRad="38100" dist="38100" dir="2700000" algn="tl">
                    <a:srgbClr val="000000"/>
                  </a:outerShdw>
                </a:effectLst>
                <a:latin typeface="Tahoma" pitchFamily="34" charset="0"/>
              </a:rPr>
              <a:t> </a:t>
            </a:r>
            <a:endParaRPr lang="en-US" sz="3700" i="1" dirty="0">
              <a:solidFill>
                <a:srgbClr val="CCFFFF"/>
              </a:solidFill>
              <a:effectLst>
                <a:outerShdw blurRad="38100" dist="38100" dir="2700000" algn="tl">
                  <a:srgbClr val="000000"/>
                </a:outerShdw>
              </a:effectLst>
            </a:endParaRPr>
          </a:p>
        </p:txBody>
      </p:sp>
      <p:sp>
        <p:nvSpPr>
          <p:cNvPr id="882691" name="Rectangle 3"/>
          <p:cNvSpPr>
            <a:spLocks noGrp="1" noChangeArrowheads="1"/>
          </p:cNvSpPr>
          <p:nvPr>
            <p:ph idx="1"/>
          </p:nvPr>
        </p:nvSpPr>
        <p:spPr>
          <a:xfrm>
            <a:off x="450376" y="1239838"/>
            <a:ext cx="7315200" cy="5618162"/>
          </a:xfrm>
        </p:spPr>
        <p:txBody>
          <a:bodyPr/>
          <a:lstStyle/>
          <a:p>
            <a:pPr>
              <a:buFont typeface="Wingdings 2" pitchFamily="18" charset="2"/>
              <a:buNone/>
            </a:pPr>
            <a:r>
              <a:rPr lang="en-US" sz="2000" dirty="0">
                <a:effectLst>
                  <a:outerShdw blurRad="38100" dist="38100" dir="2700000" algn="tl">
                    <a:srgbClr val="000000"/>
                  </a:outerShdw>
                </a:effectLst>
              </a:rPr>
              <a:t>    </a:t>
            </a:r>
            <a:r>
              <a:rPr lang="en-US" sz="1800" dirty="0" err="1">
                <a:effectLst>
                  <a:outerShdw blurRad="38100" dist="38100" dir="2700000" algn="tl">
                    <a:srgbClr val="000000"/>
                  </a:outerShdw>
                </a:effectLst>
              </a:rPr>
              <a:t>reg</a:t>
            </a:r>
            <a:r>
              <a:rPr lang="en-US" sz="1800" dirty="0">
                <a:effectLst>
                  <a:outerShdw blurRad="38100" dist="38100" dir="2700000" algn="tl">
                    <a:srgbClr val="000000"/>
                  </a:outerShdw>
                </a:effectLst>
              </a:rPr>
              <a:t> d_out ;</a:t>
            </a:r>
          </a:p>
          <a:p>
            <a:pPr>
              <a:buFont typeface="Wingdings 2" pitchFamily="18" charset="2"/>
              <a:buNone/>
            </a:pPr>
            <a:r>
              <a:rPr lang="en-US" sz="1800" dirty="0">
                <a:effectLst>
                  <a:outerShdw blurRad="38100" dist="38100" dir="2700000" algn="tl">
                    <a:srgbClr val="000000"/>
                  </a:outerShdw>
                </a:effectLst>
              </a:rPr>
              <a:t>   always @(</a:t>
            </a:r>
            <a:r>
              <a:rPr lang="en-US" sz="1800" dirty="0" err="1">
                <a:effectLst>
                  <a:outerShdw blurRad="38100" dist="38100" dir="2700000" algn="tl">
                    <a:srgbClr val="000000"/>
                  </a:outerShdw>
                </a:effectLst>
              </a:rPr>
              <a:t>posedge</a:t>
            </a:r>
            <a:r>
              <a:rPr lang="en-US" sz="1800" dirty="0">
                <a:effectLst>
                  <a:outerShdw blurRad="38100" dist="38100" dir="2700000" algn="tl">
                    <a:srgbClr val="000000"/>
                  </a:outerShdw>
                </a:effectLst>
              </a:rPr>
              <a:t> </a:t>
            </a:r>
            <a:r>
              <a:rPr lang="en-US" sz="1800" dirty="0" err="1">
                <a:effectLst>
                  <a:outerShdw blurRad="38100" dist="38100" dir="2700000" algn="tl">
                    <a:srgbClr val="000000"/>
                  </a:outerShdw>
                </a:effectLst>
              </a:rPr>
              <a:t>clk</a:t>
            </a:r>
            <a:r>
              <a:rPr lang="en-US" sz="1800" dirty="0">
                <a:effectLst>
                  <a:outerShdw blurRad="38100" dist="38100" dir="2700000" algn="tl">
                    <a:srgbClr val="000000"/>
                  </a:outerShdw>
                </a:effectLst>
              </a:rPr>
              <a:t> or </a:t>
            </a:r>
          </a:p>
          <a:p>
            <a:pPr>
              <a:buFont typeface="Wingdings 2" pitchFamily="18" charset="2"/>
              <a:buNone/>
            </a:pPr>
            <a:r>
              <a:rPr lang="en-US" sz="1800" dirty="0">
                <a:effectLst>
                  <a:outerShdw blurRad="38100" dist="38100" dir="2700000" algn="tl">
                    <a:srgbClr val="000000"/>
                  </a:outerShdw>
                </a:effectLst>
              </a:rPr>
              <a:t>           </a:t>
            </a:r>
            <a:r>
              <a:rPr lang="en-US" sz="1800" dirty="0" err="1">
                <a:effectLst>
                  <a:outerShdw blurRad="38100" dist="38100" dir="2700000" algn="tl">
                    <a:srgbClr val="000000"/>
                  </a:outerShdw>
                </a:effectLst>
              </a:rPr>
              <a:t>posedge</a:t>
            </a:r>
            <a:r>
              <a:rPr lang="en-US" sz="1800" dirty="0">
                <a:effectLst>
                  <a:outerShdw blurRad="38100" dist="38100" dir="2700000" algn="tl">
                    <a:srgbClr val="000000"/>
                  </a:outerShdw>
                </a:effectLst>
              </a:rPr>
              <a:t> set or </a:t>
            </a:r>
            <a:r>
              <a:rPr lang="en-US" sz="1800" dirty="0" err="1">
                <a:effectLst>
                  <a:outerShdw blurRad="38100" dist="38100" dir="2700000" algn="tl">
                    <a:srgbClr val="000000"/>
                  </a:outerShdw>
                </a:effectLst>
              </a:rPr>
              <a:t>posedge</a:t>
            </a:r>
            <a:r>
              <a:rPr lang="en-US" sz="1800" dirty="0">
                <a:effectLst>
                  <a:outerShdw blurRad="38100" dist="38100" dir="2700000" algn="tl">
                    <a:srgbClr val="000000"/>
                  </a:outerShdw>
                </a:effectLst>
              </a:rPr>
              <a:t> reset)</a:t>
            </a:r>
          </a:p>
          <a:p>
            <a:pPr>
              <a:buFont typeface="Wingdings 2" pitchFamily="18" charset="2"/>
              <a:buNone/>
            </a:pPr>
            <a:r>
              <a:rPr lang="en-US" sz="1800" dirty="0">
                <a:effectLst>
                  <a:outerShdw blurRad="38100" dist="38100" dir="2700000" algn="tl">
                    <a:srgbClr val="000000"/>
                  </a:outerShdw>
                </a:effectLst>
              </a:rPr>
              <a:t>              if (set)</a:t>
            </a:r>
          </a:p>
          <a:p>
            <a:pPr>
              <a:buFont typeface="Wingdings 2" pitchFamily="18" charset="2"/>
              <a:buNone/>
            </a:pPr>
            <a:r>
              <a:rPr lang="en-US" sz="1800" dirty="0">
                <a:effectLst>
                  <a:outerShdw blurRad="38100" dist="38100" dir="2700000" algn="tl">
                    <a:srgbClr val="000000"/>
                  </a:outerShdw>
                </a:effectLst>
              </a:rPr>
              <a:t>                 d_out = 1’b1 ;</a:t>
            </a:r>
          </a:p>
          <a:p>
            <a:pPr>
              <a:buFont typeface="Wingdings 2" pitchFamily="18" charset="2"/>
              <a:buNone/>
            </a:pPr>
            <a:r>
              <a:rPr lang="en-US" sz="1800" dirty="0">
                <a:effectLst>
                  <a:outerShdw blurRad="38100" dist="38100" dir="2700000" algn="tl">
                    <a:srgbClr val="000000"/>
                  </a:outerShdw>
                </a:effectLst>
              </a:rPr>
              <a:t>             else if (reset)</a:t>
            </a:r>
          </a:p>
          <a:p>
            <a:pPr>
              <a:buFont typeface="Wingdings 2" pitchFamily="18" charset="2"/>
              <a:buNone/>
            </a:pPr>
            <a:r>
              <a:rPr lang="en-US" sz="1800" dirty="0">
                <a:effectLst>
                  <a:outerShdw blurRad="38100" dist="38100" dir="2700000" algn="tl">
                    <a:srgbClr val="000000"/>
                  </a:outerShdw>
                </a:effectLst>
              </a:rPr>
              <a:t>                d_out = 1’b0 ;</a:t>
            </a:r>
          </a:p>
          <a:p>
            <a:pPr>
              <a:buFont typeface="Wingdings 2" pitchFamily="18" charset="2"/>
              <a:buNone/>
            </a:pPr>
            <a:r>
              <a:rPr lang="en-US" sz="1800" dirty="0">
                <a:effectLst>
                  <a:outerShdw blurRad="38100" dist="38100" dir="2700000" algn="tl">
                    <a:srgbClr val="000000"/>
                  </a:outerShdw>
                </a:effectLst>
              </a:rPr>
              <a:t>            else</a:t>
            </a:r>
          </a:p>
          <a:p>
            <a:pPr>
              <a:buFont typeface="Wingdings 2" pitchFamily="18" charset="2"/>
              <a:buNone/>
            </a:pPr>
            <a:r>
              <a:rPr lang="en-US" sz="1800" dirty="0">
                <a:effectLst>
                  <a:outerShdw blurRad="38100" dist="38100" dir="2700000" algn="tl">
                    <a:srgbClr val="000000"/>
                  </a:outerShdw>
                </a:effectLst>
              </a:rPr>
              <a:t>                d_out = </a:t>
            </a:r>
            <a:r>
              <a:rPr lang="en-US" sz="1800" dirty="0" err="1">
                <a:effectLst>
                  <a:outerShdw blurRad="38100" dist="38100" dir="2700000" algn="tl">
                    <a:srgbClr val="000000"/>
                  </a:outerShdw>
                </a:effectLst>
              </a:rPr>
              <a:t>data_in</a:t>
            </a:r>
            <a:r>
              <a:rPr lang="en-US" sz="1800" dirty="0">
                <a:effectLst>
                  <a:outerShdw blurRad="38100" dist="38100" dir="2700000" algn="tl">
                    <a:srgbClr val="000000"/>
                  </a:outerShdw>
                </a:effectLst>
              </a:rPr>
              <a:t>;</a:t>
            </a:r>
            <a:endParaRPr lang="en-US" sz="900" dirty="0">
              <a:effectLst>
                <a:outerShdw blurRad="38100" dist="38100" dir="2700000" algn="tl">
                  <a:srgbClr val="000000"/>
                </a:outerShdw>
              </a:effectLst>
              <a:latin typeface="Tahoma" pitchFamily="34" charset="0"/>
            </a:endParaRPr>
          </a:p>
          <a:p>
            <a:pPr>
              <a:lnSpc>
                <a:spcPct val="40000"/>
              </a:lnSpc>
              <a:buFont typeface="Wingdings 2" pitchFamily="18" charset="2"/>
              <a:buNone/>
            </a:pPr>
            <a:endParaRPr lang="en-US" sz="1000" dirty="0">
              <a:effectLst>
                <a:outerShdw blurRad="38100" dist="38100" dir="2700000" algn="tl">
                  <a:srgbClr val="000000"/>
                </a:outerShdw>
              </a:effectLst>
              <a:latin typeface="Tahoma" pitchFamily="34" charset="0"/>
            </a:endParaRPr>
          </a:p>
          <a:p>
            <a:endParaRPr lang="en-US" sz="1800" dirty="0">
              <a:effectLst>
                <a:outerShdw blurRad="38100" dist="38100" dir="2700000" algn="tl">
                  <a:srgbClr val="000000"/>
                </a:outerShdw>
              </a:effectLst>
              <a:latin typeface="Tahoma" pitchFamily="34" charset="0"/>
            </a:endParaRPr>
          </a:p>
        </p:txBody>
      </p:sp>
      <p:sp>
        <p:nvSpPr>
          <p:cNvPr id="23" name="Slide Number Placeholder 5"/>
          <p:cNvSpPr>
            <a:spLocks noGrp="1"/>
          </p:cNvSpPr>
          <p:nvPr>
            <p:ph type="sldNum" sz="quarter" idx="12"/>
          </p:nvPr>
        </p:nvSpPr>
        <p:spPr/>
        <p:txBody>
          <a:bodyPr/>
          <a:lstStyle/>
          <a:p>
            <a:pPr>
              <a:defRPr/>
            </a:pPr>
            <a:fld id="{70165D5C-D24A-4BEB-97D2-ABF4BB5240BC}" type="slidenum">
              <a:rPr lang="en-US"/>
              <a:pPr>
                <a:defRPr/>
              </a:pPr>
              <a:t>46</a:t>
            </a:fld>
            <a:endParaRPr lang="en-US"/>
          </a:p>
        </p:txBody>
      </p:sp>
      <p:sp>
        <p:nvSpPr>
          <p:cNvPr id="882692" name="Rectangle 4"/>
          <p:cNvSpPr>
            <a:spLocks noChangeArrowheads="1"/>
          </p:cNvSpPr>
          <p:nvPr/>
        </p:nvSpPr>
        <p:spPr bwMode="auto">
          <a:xfrm>
            <a:off x="6534150" y="2038350"/>
            <a:ext cx="1600200" cy="1809750"/>
          </a:xfrm>
          <a:prstGeom prst="rect">
            <a:avLst/>
          </a:prstGeom>
          <a:noFill/>
          <a:ln w="47625">
            <a:solidFill>
              <a:srgbClr val="CCFFFF"/>
            </a:solidFill>
            <a:miter lim="800000"/>
            <a:headEnd/>
            <a:tailEnd/>
          </a:ln>
          <a:effectLst/>
        </p:spPr>
        <p:txBody>
          <a:bodyPr anchor="ctr">
            <a:spAutoFit/>
          </a:bodyPr>
          <a:lstStyle/>
          <a:p>
            <a:endParaRPr lang="en-US"/>
          </a:p>
        </p:txBody>
      </p:sp>
      <p:sp>
        <p:nvSpPr>
          <p:cNvPr id="882693" name="Line 5"/>
          <p:cNvSpPr>
            <a:spLocks noChangeShapeType="1"/>
          </p:cNvSpPr>
          <p:nvPr/>
        </p:nvSpPr>
        <p:spPr bwMode="auto">
          <a:xfrm>
            <a:off x="5943600" y="245745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2694" name="Line 6"/>
          <p:cNvSpPr>
            <a:spLocks noChangeShapeType="1"/>
          </p:cNvSpPr>
          <p:nvPr/>
        </p:nvSpPr>
        <p:spPr bwMode="auto">
          <a:xfrm flipV="1">
            <a:off x="7315200" y="386715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2695" name="Line 7"/>
          <p:cNvSpPr>
            <a:spLocks noChangeShapeType="1"/>
          </p:cNvSpPr>
          <p:nvPr/>
        </p:nvSpPr>
        <p:spPr bwMode="auto">
          <a:xfrm>
            <a:off x="8134350" y="243840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2696" name="Text Box 8"/>
          <p:cNvSpPr txBox="1">
            <a:spLocks noChangeArrowheads="1"/>
          </p:cNvSpPr>
          <p:nvPr/>
        </p:nvSpPr>
        <p:spPr bwMode="auto">
          <a:xfrm>
            <a:off x="6877050" y="44005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82697" name="Text Box 9"/>
          <p:cNvSpPr txBox="1">
            <a:spLocks noChangeArrowheads="1"/>
          </p:cNvSpPr>
          <p:nvPr/>
        </p:nvSpPr>
        <p:spPr bwMode="auto">
          <a:xfrm>
            <a:off x="5600700" y="25146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d_in</a:t>
            </a:r>
            <a:endParaRPr lang="en-US" sz="1600" b="1">
              <a:solidFill>
                <a:srgbClr val="FFFF66"/>
              </a:solidFill>
              <a:effectLst>
                <a:outerShdw blurRad="38100" dist="38100" dir="2700000" algn="tl">
                  <a:srgbClr val="000000"/>
                </a:outerShdw>
              </a:effectLst>
              <a:latin typeface="Arial" charset="0"/>
            </a:endParaRPr>
          </a:p>
        </p:txBody>
      </p:sp>
      <p:sp>
        <p:nvSpPr>
          <p:cNvPr id="882698" name="Text Box 10"/>
          <p:cNvSpPr txBox="1">
            <a:spLocks noChangeArrowheads="1"/>
          </p:cNvSpPr>
          <p:nvPr/>
        </p:nvSpPr>
        <p:spPr bwMode="auto">
          <a:xfrm>
            <a:off x="8096250" y="255270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82699" name="Text Box 11"/>
          <p:cNvSpPr txBox="1">
            <a:spLocks noChangeArrowheads="1"/>
          </p:cNvSpPr>
          <p:nvPr/>
        </p:nvSpPr>
        <p:spPr bwMode="auto">
          <a:xfrm>
            <a:off x="6724650" y="2362200"/>
            <a:ext cx="1181100" cy="1054100"/>
          </a:xfrm>
          <a:prstGeom prst="rect">
            <a:avLst/>
          </a:prstGeom>
          <a:noFill/>
          <a:ln w="22225">
            <a:noFill/>
            <a:miter lim="800000"/>
            <a:headEnd/>
            <a:tailEnd/>
          </a:ln>
          <a:effectLst/>
        </p:spPr>
        <p:txBody>
          <a:bodyPr>
            <a:spAutoFit/>
          </a:bodyPr>
          <a:lstStyle/>
          <a:p>
            <a:pPr>
              <a:spcBef>
                <a:spcPct val="50000"/>
              </a:spcBef>
            </a:pPr>
            <a:r>
              <a:rPr lang="en-US" sz="1800" b="1">
                <a:solidFill>
                  <a:srgbClr val="FFCC99"/>
                </a:solidFill>
                <a:effectLst>
                  <a:outerShdw blurRad="38100" dist="38100" dir="2700000" algn="tl">
                    <a:srgbClr val="000000"/>
                  </a:outerShdw>
                </a:effectLst>
                <a:latin typeface="Arial" charset="0"/>
              </a:rPr>
              <a:t>Edge sensitive</a:t>
            </a:r>
          </a:p>
          <a:p>
            <a:pPr>
              <a:spcBef>
                <a:spcPct val="50000"/>
              </a:spcBef>
            </a:pPr>
            <a:r>
              <a:rPr lang="en-US" sz="1800" b="1">
                <a:solidFill>
                  <a:srgbClr val="FFCC99"/>
                </a:solidFill>
                <a:effectLst>
                  <a:outerShdw blurRad="38100" dist="38100" dir="2700000" algn="tl">
                    <a:srgbClr val="000000"/>
                  </a:outerShdw>
                </a:effectLst>
                <a:latin typeface="Arial" charset="0"/>
              </a:rPr>
              <a:t>Flip-flop</a:t>
            </a:r>
            <a:endParaRPr lang="en-US" sz="1600" b="1">
              <a:solidFill>
                <a:srgbClr val="FFCC99"/>
              </a:solidFill>
              <a:effectLst>
                <a:outerShdw blurRad="38100" dist="38100" dir="2700000" algn="tl">
                  <a:srgbClr val="000000"/>
                </a:outerShdw>
              </a:effectLst>
              <a:latin typeface="Arial" charset="0"/>
            </a:endParaRPr>
          </a:p>
        </p:txBody>
      </p:sp>
      <p:sp>
        <p:nvSpPr>
          <p:cNvPr id="882700" name="Rectangle 12"/>
          <p:cNvSpPr>
            <a:spLocks noChangeArrowheads="1"/>
          </p:cNvSpPr>
          <p:nvPr/>
        </p:nvSpPr>
        <p:spPr bwMode="auto">
          <a:xfrm>
            <a:off x="38100" y="1200150"/>
            <a:ext cx="4514850" cy="3467100"/>
          </a:xfrm>
          <a:prstGeom prst="rect">
            <a:avLst/>
          </a:prstGeom>
          <a:noFill/>
          <a:ln w="22225">
            <a:solidFill>
              <a:schemeClr val="bg1"/>
            </a:solidFill>
            <a:miter lim="800000"/>
            <a:headEnd/>
            <a:tailEnd/>
          </a:ln>
          <a:effectLst/>
        </p:spPr>
        <p:txBody>
          <a:bodyPr anchor="ctr">
            <a:spAutoFit/>
          </a:bodyPr>
          <a:lstStyle/>
          <a:p>
            <a:endParaRPr lang="en-US"/>
          </a:p>
        </p:txBody>
      </p:sp>
      <p:sp>
        <p:nvSpPr>
          <p:cNvPr id="882701" name="Line 13"/>
          <p:cNvSpPr>
            <a:spLocks noChangeShapeType="1"/>
          </p:cNvSpPr>
          <p:nvPr/>
        </p:nvSpPr>
        <p:spPr bwMode="auto">
          <a:xfrm>
            <a:off x="7677150" y="1600200"/>
            <a:ext cx="0" cy="4191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2702" name="Line 14"/>
          <p:cNvSpPr>
            <a:spLocks noChangeShapeType="1"/>
          </p:cNvSpPr>
          <p:nvPr/>
        </p:nvSpPr>
        <p:spPr bwMode="auto">
          <a:xfrm>
            <a:off x="6800850" y="1638300"/>
            <a:ext cx="0" cy="38100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82703" name="Text Box 15"/>
          <p:cNvSpPr txBox="1">
            <a:spLocks noChangeArrowheads="1"/>
          </p:cNvSpPr>
          <p:nvPr/>
        </p:nvSpPr>
        <p:spPr bwMode="auto">
          <a:xfrm>
            <a:off x="6286500" y="116205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reset</a:t>
            </a:r>
            <a:endParaRPr lang="en-US" sz="1600" b="1">
              <a:solidFill>
                <a:srgbClr val="FFFF66"/>
              </a:solidFill>
              <a:effectLst>
                <a:outerShdw blurRad="38100" dist="38100" dir="2700000" algn="tl">
                  <a:srgbClr val="000000"/>
                </a:outerShdw>
              </a:effectLst>
              <a:latin typeface="Arial" charset="0"/>
            </a:endParaRPr>
          </a:p>
        </p:txBody>
      </p:sp>
      <p:sp>
        <p:nvSpPr>
          <p:cNvPr id="882704" name="Text Box 16"/>
          <p:cNvSpPr txBox="1">
            <a:spLocks noChangeArrowheads="1"/>
          </p:cNvSpPr>
          <p:nvPr/>
        </p:nvSpPr>
        <p:spPr bwMode="auto">
          <a:xfrm>
            <a:off x="7239000" y="1162050"/>
            <a:ext cx="9525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set</a:t>
            </a:r>
            <a:endParaRPr lang="en-US" sz="1600" b="1">
              <a:solidFill>
                <a:srgbClr val="FFFF66"/>
              </a:solidFill>
              <a:effectLst>
                <a:outerShdw blurRad="38100" dist="38100" dir="2700000" algn="tl">
                  <a:srgbClr val="000000"/>
                </a:outerShdw>
              </a:effectLst>
              <a:latin typeface="Arial" charset="0"/>
            </a:endParaRPr>
          </a:p>
        </p:txBody>
      </p:sp>
      <p:sp>
        <p:nvSpPr>
          <p:cNvPr id="882705" name="Line 17"/>
          <p:cNvSpPr>
            <a:spLocks noChangeShapeType="1"/>
          </p:cNvSpPr>
          <p:nvPr/>
        </p:nvSpPr>
        <p:spPr bwMode="auto">
          <a:xfrm flipH="1">
            <a:off x="6534150" y="3448050"/>
            <a:ext cx="171450" cy="95250"/>
          </a:xfrm>
          <a:prstGeom prst="line">
            <a:avLst/>
          </a:prstGeom>
          <a:noFill/>
          <a:ln w="38100">
            <a:solidFill>
              <a:schemeClr val="bg1"/>
            </a:solidFill>
            <a:round/>
            <a:headEnd/>
            <a:tailEnd/>
          </a:ln>
          <a:effectLst/>
        </p:spPr>
        <p:txBody>
          <a:bodyPr wrap="none" anchor="ctr">
            <a:spAutoFit/>
          </a:bodyPr>
          <a:lstStyle/>
          <a:p>
            <a:endParaRPr lang="en-US"/>
          </a:p>
        </p:txBody>
      </p:sp>
      <p:sp>
        <p:nvSpPr>
          <p:cNvPr id="882706" name="Line 18"/>
          <p:cNvSpPr>
            <a:spLocks noChangeShapeType="1"/>
          </p:cNvSpPr>
          <p:nvPr/>
        </p:nvSpPr>
        <p:spPr bwMode="auto">
          <a:xfrm>
            <a:off x="6534150" y="3390900"/>
            <a:ext cx="152400" cy="57150"/>
          </a:xfrm>
          <a:prstGeom prst="line">
            <a:avLst/>
          </a:prstGeom>
          <a:noFill/>
          <a:ln w="22225">
            <a:solidFill>
              <a:schemeClr val="bg1"/>
            </a:solidFill>
            <a:round/>
            <a:headEnd/>
            <a:tailEnd/>
          </a:ln>
          <a:effectLst/>
        </p:spPr>
        <p:txBody>
          <a:bodyPr wrap="none" anchor="ctr">
            <a:spAutoFit/>
          </a:bodyPr>
          <a:lstStyle/>
          <a:p>
            <a:endParaRPr lang="en-US"/>
          </a:p>
        </p:txBody>
      </p:sp>
      <p:sp>
        <p:nvSpPr>
          <p:cNvPr id="882707" name="Text Box 19"/>
          <p:cNvSpPr txBox="1">
            <a:spLocks noChangeArrowheads="1"/>
          </p:cNvSpPr>
          <p:nvPr/>
        </p:nvSpPr>
        <p:spPr bwMode="auto">
          <a:xfrm>
            <a:off x="5638800" y="3505200"/>
            <a:ext cx="8001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clk</a:t>
            </a:r>
            <a:endParaRPr lang="en-US" sz="1600" b="1">
              <a:solidFill>
                <a:srgbClr val="FFFF66"/>
              </a:solidFill>
              <a:effectLst>
                <a:outerShdw blurRad="38100" dist="38100" dir="2700000" algn="tl">
                  <a:srgbClr val="000000"/>
                </a:outerShdw>
              </a:effectLst>
              <a:latin typeface="Arial" charset="0"/>
            </a:endParaRPr>
          </a:p>
        </p:txBody>
      </p:sp>
      <p:sp>
        <p:nvSpPr>
          <p:cNvPr id="882708" name="Line 20"/>
          <p:cNvSpPr>
            <a:spLocks noChangeShapeType="1"/>
          </p:cNvSpPr>
          <p:nvPr/>
        </p:nvSpPr>
        <p:spPr bwMode="auto">
          <a:xfrm>
            <a:off x="5943600" y="344805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Tree>
  </p:cSld>
  <p:clrMapOvr>
    <a:masterClrMapping/>
  </p:clrMapOvr>
  <p:transition spd="slow">
    <p:cover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CCFFFF"/>
                </a:solidFill>
                <a:latin typeface="+mn-lt"/>
              </a:rPr>
              <a:t>Edge sensitive D-Flip flop with </a:t>
            </a:r>
            <a:br>
              <a:rPr lang="en-US" sz="3200" dirty="0">
                <a:solidFill>
                  <a:srgbClr val="CCFFFF"/>
                </a:solidFill>
                <a:latin typeface="+mn-lt"/>
              </a:rPr>
            </a:br>
            <a:r>
              <a:rPr lang="en-US" sz="3200" dirty="0">
                <a:solidFill>
                  <a:srgbClr val="CCFFFF"/>
                </a:solidFill>
                <a:latin typeface="+mn-lt"/>
              </a:rPr>
              <a:t>Asynchronous Set and Reset -Hardware</a:t>
            </a:r>
            <a:endParaRPr lang="en-US" sz="3200" dirty="0">
              <a:latin typeface="+mn-lt"/>
            </a:endParaRPr>
          </a:p>
        </p:txBody>
      </p:sp>
      <p:pic>
        <p:nvPicPr>
          <p:cNvPr id="2050" name="Picture 2"/>
          <p:cNvPicPr>
            <a:picLocks noGrp="1" noChangeAspect="1" noChangeArrowheads="1"/>
          </p:cNvPicPr>
          <p:nvPr>
            <p:ph idx="1"/>
          </p:nvPr>
        </p:nvPicPr>
        <p:blipFill>
          <a:blip r:embed="rId2"/>
          <a:srcRect/>
          <a:stretch>
            <a:fillRect/>
          </a:stretch>
        </p:blipFill>
        <p:spPr bwMode="auto">
          <a:xfrm>
            <a:off x="704500" y="1569494"/>
            <a:ext cx="7878520" cy="38811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F10D54C7-8B62-4E94-BEF2-2BDC64ADE105}" type="slidenum">
              <a:rPr lang="en-US" smtClean="0"/>
              <a:pPr>
                <a:defRPr/>
              </a:pPr>
              <a:t>47</a:t>
            </a:fld>
            <a:endParaRPr lang="en-US"/>
          </a:p>
        </p:txBody>
      </p:sp>
    </p:spTree>
  </p:cSld>
  <p:clrMapOvr>
    <a:masterClrMapping/>
  </p:clrMapOvr>
  <p:transition spd="slow">
    <p:cover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Edge sensitive D-Flip flop with </a:t>
            </a:r>
            <a:br>
              <a:rPr lang="en-US" sz="2900" i="1">
                <a:solidFill>
                  <a:srgbClr val="CCFFFF"/>
                </a:solidFill>
                <a:effectLst>
                  <a:outerShdw blurRad="38100" dist="38100" dir="2700000" algn="tl">
                    <a:srgbClr val="000000"/>
                  </a:outerShdw>
                </a:effectLst>
                <a:latin typeface="Tahoma" pitchFamily="34" charset="0"/>
              </a:rPr>
            </a:br>
            <a:r>
              <a:rPr lang="en-US" sz="2900" i="1">
                <a:solidFill>
                  <a:srgbClr val="CCFFFF"/>
                </a:solidFill>
                <a:effectLst>
                  <a:outerShdw blurRad="38100" dist="38100" dir="2700000" algn="tl">
                    <a:srgbClr val="000000"/>
                  </a:outerShdw>
                </a:effectLst>
                <a:latin typeface="Tahoma" pitchFamily="34" charset="0"/>
              </a:rPr>
              <a:t>Asynchronous Set and Reset </a:t>
            </a:r>
            <a:r>
              <a:rPr lang="en-US" sz="3300" i="1">
                <a:solidFill>
                  <a:srgbClr val="CCFFFF"/>
                </a:solidFill>
                <a:effectLst>
                  <a:outerShdw blurRad="38100" dist="38100" dir="2700000" algn="tl">
                    <a:srgbClr val="000000"/>
                  </a:outerShdw>
                </a:effectLst>
                <a:latin typeface="Tahoma" pitchFamily="34" charset="0"/>
              </a:rPr>
              <a:t>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884739" name="Rectangle 3"/>
          <p:cNvSpPr>
            <a:spLocks noGrp="1" noChangeArrowheads="1"/>
          </p:cNvSpPr>
          <p:nvPr>
            <p:ph idx="1"/>
          </p:nvPr>
        </p:nvSpPr>
        <p:spPr>
          <a:xfrm>
            <a:off x="0" y="1201738"/>
            <a:ext cx="9144000" cy="5618162"/>
          </a:xfrm>
        </p:spPr>
        <p:txBody>
          <a:bodyPr/>
          <a:lstStyle/>
          <a:p>
            <a:r>
              <a:rPr lang="en-US" sz="2000" dirty="0">
                <a:effectLst>
                  <a:outerShdw blurRad="38100" dist="38100" dir="2700000" algn="tl">
                    <a:srgbClr val="000000"/>
                  </a:outerShdw>
                </a:effectLst>
                <a:latin typeface="Tahoma" pitchFamily="34" charset="0"/>
              </a:rPr>
              <a:t>For asynchronous set and reset, both the </a:t>
            </a:r>
            <a:r>
              <a:rPr lang="en-US" sz="2000" dirty="0">
                <a:solidFill>
                  <a:srgbClr val="FFCC99"/>
                </a:solidFill>
                <a:effectLst>
                  <a:outerShdw blurRad="38100" dist="38100" dir="2700000" algn="tl">
                    <a:srgbClr val="000000"/>
                  </a:outerShdw>
                </a:effectLst>
                <a:latin typeface="Tahoma" pitchFamily="34" charset="0"/>
              </a:rPr>
              <a:t>set and reset</a:t>
            </a:r>
            <a:r>
              <a:rPr lang="en-US" sz="2000" dirty="0">
                <a:effectLst>
                  <a:outerShdw blurRad="38100" dist="38100" dir="2700000" algn="tl">
                    <a:srgbClr val="000000"/>
                  </a:outerShdw>
                </a:effectLst>
                <a:latin typeface="Tahoma" pitchFamily="34" charset="0"/>
              </a:rPr>
              <a:t> variables must be in the sensitivity list.</a:t>
            </a:r>
          </a:p>
          <a:p>
            <a:pPr>
              <a:lnSpc>
                <a:spcPct val="40000"/>
              </a:lnSpc>
            </a:pPr>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Asynchronous assignments can be done using else if clauses and they should occur first based on priority.</a:t>
            </a:r>
          </a:p>
          <a:p>
            <a:pPr>
              <a:lnSpc>
                <a:spcPct val="20000"/>
              </a:lnSpc>
            </a:pPr>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Synchronous assignments </a:t>
            </a:r>
            <a:r>
              <a:rPr lang="en-US" sz="2000" dirty="0">
                <a:solidFill>
                  <a:srgbClr val="FFCC99"/>
                </a:solidFill>
                <a:effectLst>
                  <a:outerShdw blurRad="38100" dist="38100" dir="2700000" algn="tl">
                    <a:srgbClr val="000000"/>
                  </a:outerShdw>
                </a:effectLst>
                <a:latin typeface="Tahoma" pitchFamily="34" charset="0"/>
              </a:rPr>
              <a:t>should come last</a:t>
            </a:r>
            <a:r>
              <a:rPr lang="en-US" sz="2000" dirty="0">
                <a:effectLst>
                  <a:outerShdw blurRad="38100" dist="38100" dir="2700000" algn="tl">
                    <a:srgbClr val="000000"/>
                  </a:outerShdw>
                </a:effectLst>
                <a:latin typeface="Tahoma" pitchFamily="34" charset="0"/>
              </a:rPr>
              <a:t> one in the if clause. </a:t>
            </a:r>
          </a:p>
          <a:p>
            <a:pPr>
              <a:lnSpc>
                <a:spcPct val="50000"/>
              </a:lnSpc>
            </a:pPr>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A </a:t>
            </a:r>
            <a:r>
              <a:rPr lang="en-US" sz="2000" dirty="0">
                <a:solidFill>
                  <a:srgbClr val="FFCC99"/>
                </a:solidFill>
                <a:effectLst>
                  <a:outerShdw blurRad="38100" dist="38100" dir="2700000" algn="tl">
                    <a:srgbClr val="000000"/>
                  </a:outerShdw>
                </a:effectLst>
                <a:latin typeface="Tahoma" pitchFamily="34" charset="0"/>
              </a:rPr>
              <a:t>flip-flop</a:t>
            </a:r>
            <a:r>
              <a:rPr lang="en-US" sz="2000" dirty="0">
                <a:effectLst>
                  <a:outerShdw blurRad="38100" dist="38100" dir="2700000" algn="tl">
                    <a:srgbClr val="000000"/>
                  </a:outerShdw>
                </a:effectLst>
                <a:latin typeface="Tahoma" pitchFamily="34" charset="0"/>
              </a:rPr>
              <a:t> is generated for each signal that is assigned in the synchronous assignment.</a:t>
            </a:r>
          </a:p>
          <a:p>
            <a:pPr>
              <a:lnSpc>
                <a:spcPct val="70000"/>
              </a:lnSpc>
              <a:buFont typeface="Wingdings 2" pitchFamily="18" charset="2"/>
              <a:buNone/>
            </a:pPr>
            <a:r>
              <a:rPr lang="en-US" sz="2000" dirty="0">
                <a:effectLst>
                  <a:outerShdw blurRad="38100" dist="38100" dir="2700000" algn="tl">
                    <a:srgbClr val="000000"/>
                  </a:outerShdw>
                </a:effectLst>
                <a:latin typeface="Tahoma" pitchFamily="34" charset="0"/>
              </a:rPr>
              <a:t> </a:t>
            </a:r>
          </a:p>
          <a:p>
            <a:r>
              <a:rPr lang="en-US" sz="2000" dirty="0">
                <a:effectLst>
                  <a:outerShdw blurRad="38100" dist="38100" dir="2700000" algn="tl">
                    <a:srgbClr val="000000"/>
                  </a:outerShdw>
                </a:effectLst>
                <a:latin typeface="Tahoma" pitchFamily="34" charset="0"/>
              </a:rPr>
              <a:t>The asynchronous clauses result in </a:t>
            </a:r>
            <a:r>
              <a:rPr lang="en-US" sz="2000" dirty="0">
                <a:solidFill>
                  <a:srgbClr val="FFCC99"/>
                </a:solidFill>
                <a:effectLst>
                  <a:outerShdw blurRad="38100" dist="38100" dir="2700000" algn="tl">
                    <a:srgbClr val="000000"/>
                  </a:outerShdw>
                </a:effectLst>
                <a:latin typeface="Tahoma" pitchFamily="34" charset="0"/>
              </a:rPr>
              <a:t>combinational</a:t>
            </a:r>
            <a:r>
              <a:rPr lang="en-US" sz="2000" dirty="0">
                <a:effectLst>
                  <a:outerShdw blurRad="38100" dist="38100" dir="2700000" algn="tl">
                    <a:srgbClr val="000000"/>
                  </a:outerShdw>
                </a:effectLst>
                <a:latin typeface="Tahoma" pitchFamily="34" charset="0"/>
              </a:rPr>
              <a:t> logic that drives the set and reset inputs of the flip-flops.</a:t>
            </a:r>
          </a:p>
          <a:p>
            <a:endParaRPr lang="en-US" sz="1600" dirty="0">
              <a:effectLst>
                <a:outerShdw blurRad="38100" dist="38100" dir="2700000" algn="tl">
                  <a:srgbClr val="000000"/>
                </a:outerShdw>
              </a:effectLst>
              <a:latin typeface="Tahoma" pitchFamily="34" charset="0"/>
            </a:endParaRPr>
          </a:p>
        </p:txBody>
      </p:sp>
      <p:sp>
        <p:nvSpPr>
          <p:cNvPr id="6" name="Slide Number Placeholder 5"/>
          <p:cNvSpPr>
            <a:spLocks noGrp="1"/>
          </p:cNvSpPr>
          <p:nvPr>
            <p:ph type="sldNum" sz="quarter" idx="12"/>
          </p:nvPr>
        </p:nvSpPr>
        <p:spPr/>
        <p:txBody>
          <a:bodyPr/>
          <a:lstStyle/>
          <a:p>
            <a:pPr>
              <a:defRPr/>
            </a:pPr>
            <a:fld id="{39169727-D0FF-4FBA-B430-AAFBA06CB8FB}" type="slidenum">
              <a:rPr lang="en-US"/>
              <a:pPr>
                <a:defRPr/>
              </a:pPr>
              <a:t>48</a:t>
            </a:fld>
            <a:endParaRPr lang="en-US"/>
          </a:p>
        </p:txBody>
      </p:sp>
    </p:spTree>
  </p:cSld>
  <p:clrMapOvr>
    <a:masterClrMapping/>
  </p:clrMapOvr>
  <p:transition spd="slow">
    <p:cover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IN" dirty="0"/>
              <a:t>Concept of Clocks and Reset</a:t>
            </a:r>
            <a:br>
              <a:rPr lang="en-IN" b="0" dirty="0"/>
            </a:br>
            <a:endParaRPr lang="en-IN" dirty="0"/>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49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31" y="1607820"/>
            <a:ext cx="8929417" cy="4701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952016"/>
      </p:ext>
    </p:extLst>
  </p:cSld>
  <p:clrMapOvr>
    <a:masterClrMapping/>
  </p:clrMapOvr>
  <p:transition spd="slow">
    <p:cover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457200" y="277813"/>
            <a:ext cx="8199120" cy="712787"/>
          </a:xfrm>
        </p:spPr>
        <p:txBody>
          <a:bodyPr>
            <a:normAutofit fontScale="90000"/>
          </a:bodyPr>
          <a:lstStyle/>
          <a:p>
            <a:pPr algn="l"/>
            <a:r>
              <a:rPr lang="en-US" dirty="0" err="1"/>
              <a:t>NonSynthesizable</a:t>
            </a:r>
            <a:r>
              <a:rPr lang="en-US" dirty="0"/>
              <a:t>  Verilog constructs</a:t>
            </a:r>
          </a:p>
        </p:txBody>
      </p:sp>
      <p:sp>
        <p:nvSpPr>
          <p:cNvPr id="16389" name="Rectangle 5"/>
          <p:cNvSpPr>
            <a:spLocks noChangeArrowheads="1"/>
          </p:cNvSpPr>
          <p:nvPr/>
        </p:nvSpPr>
        <p:spPr bwMode="auto">
          <a:xfrm>
            <a:off x="708025" y="993775"/>
            <a:ext cx="7772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69925" lvl="1" indent="-325438" algn="l">
              <a:spcBef>
                <a:spcPts val="500"/>
              </a:spcBef>
              <a:spcAft>
                <a:spcPts val="500"/>
              </a:spcAft>
              <a:buClr>
                <a:schemeClr val="accent2"/>
              </a:buClr>
              <a:buSzPct val="60000"/>
              <a:buFont typeface="Wingdings" pitchFamily="2" charset="2"/>
              <a:buChar char="q"/>
            </a:pPr>
            <a:r>
              <a:rPr lang="en-US" sz="2200" dirty="0"/>
              <a:t>Definition &amp; Declaration </a:t>
            </a:r>
          </a:p>
          <a:p>
            <a:pPr marL="1022350" lvl="2" indent="-350838" algn="l">
              <a:spcBef>
                <a:spcPts val="500"/>
              </a:spcBef>
              <a:spcAft>
                <a:spcPts val="500"/>
              </a:spcAft>
              <a:buClr>
                <a:schemeClr val="accent1"/>
              </a:buClr>
              <a:buSzPct val="65000"/>
              <a:buFont typeface="Wingdings" pitchFamily="2" charset="2"/>
              <a:buChar char="n"/>
            </a:pPr>
            <a:r>
              <a:rPr lang="en-US" sz="1600" dirty="0"/>
              <a:t>“User defined Primitive”</a:t>
            </a:r>
          </a:p>
          <a:p>
            <a:pPr marL="1022350" lvl="2" indent="-350838" algn="l">
              <a:spcBef>
                <a:spcPts val="500"/>
              </a:spcBef>
              <a:spcAft>
                <a:spcPts val="500"/>
              </a:spcAft>
              <a:buClr>
                <a:schemeClr val="accent1"/>
              </a:buClr>
              <a:buSzPct val="65000"/>
              <a:buFont typeface="Wingdings" pitchFamily="2" charset="2"/>
              <a:buChar char="n"/>
            </a:pPr>
            <a:r>
              <a:rPr lang="en-US" sz="1600" dirty="0"/>
              <a:t>“Time” </a:t>
            </a:r>
          </a:p>
          <a:p>
            <a:pPr marL="1022350" lvl="2" indent="-350838" algn="l">
              <a:spcBef>
                <a:spcPts val="500"/>
              </a:spcBef>
              <a:spcAft>
                <a:spcPts val="500"/>
              </a:spcAft>
              <a:buClr>
                <a:schemeClr val="accent1"/>
              </a:buClr>
              <a:buSzPct val="65000"/>
              <a:buFont typeface="Wingdings" pitchFamily="2" charset="2"/>
              <a:buChar char="n"/>
            </a:pPr>
            <a:r>
              <a:rPr lang="en-US" sz="1600" dirty="0"/>
              <a:t>“Event” </a:t>
            </a:r>
          </a:p>
          <a:p>
            <a:pPr marL="1022350" lvl="2" indent="-350838" algn="l">
              <a:spcBef>
                <a:spcPts val="500"/>
              </a:spcBef>
              <a:spcAft>
                <a:spcPts val="500"/>
              </a:spcAft>
              <a:buClr>
                <a:schemeClr val="accent1"/>
              </a:buClr>
              <a:buSzPct val="65000"/>
              <a:buFont typeface="Wingdings" pitchFamily="2" charset="2"/>
              <a:buChar char="n"/>
            </a:pPr>
            <a:r>
              <a:rPr lang="en-US" sz="1600" dirty="0"/>
              <a:t>Ranges &amp; Arrays for Integers</a:t>
            </a:r>
            <a:r>
              <a:rPr lang="en-US" sz="1600" b="1" dirty="0"/>
              <a:t> </a:t>
            </a:r>
          </a:p>
          <a:p>
            <a:pPr marL="1022350" lvl="2" indent="-350838" algn="l">
              <a:spcBef>
                <a:spcPts val="500"/>
              </a:spcBef>
              <a:spcAft>
                <a:spcPts val="500"/>
              </a:spcAft>
              <a:buClr>
                <a:schemeClr val="accent1"/>
              </a:buClr>
              <a:buSzPct val="65000"/>
              <a:buFont typeface="Wingdings" pitchFamily="2" charset="2"/>
              <a:buChar char="n"/>
            </a:pPr>
            <a:r>
              <a:rPr lang="en-US" sz="1600" dirty="0"/>
              <a:t>Real </a:t>
            </a:r>
            <a:r>
              <a:rPr lang="en-US" sz="1600" dirty="0" err="1"/>
              <a:t>real</a:t>
            </a:r>
            <a:r>
              <a:rPr lang="en-US" sz="1600" dirty="0"/>
              <a:t> time</a:t>
            </a:r>
          </a:p>
          <a:p>
            <a:pPr marL="669925" lvl="1" indent="-325438" algn="l">
              <a:spcBef>
                <a:spcPts val="500"/>
              </a:spcBef>
              <a:spcAft>
                <a:spcPts val="500"/>
              </a:spcAft>
              <a:buClr>
                <a:schemeClr val="accent2"/>
              </a:buClr>
              <a:buSzPct val="60000"/>
              <a:buFont typeface="Wingdings" pitchFamily="2" charset="2"/>
              <a:buChar char="q"/>
            </a:pPr>
            <a:r>
              <a:rPr lang="en-US" sz="2200" dirty="0"/>
              <a:t>Statement </a:t>
            </a:r>
          </a:p>
          <a:p>
            <a:pPr marL="1022350" lvl="2" indent="-350838" algn="l">
              <a:spcBef>
                <a:spcPts val="500"/>
              </a:spcBef>
              <a:spcAft>
                <a:spcPts val="500"/>
              </a:spcAft>
              <a:buClr>
                <a:schemeClr val="accent1"/>
              </a:buClr>
              <a:buSzPct val="65000"/>
              <a:buFont typeface="Wingdings" pitchFamily="2" charset="2"/>
              <a:buChar char="n"/>
            </a:pPr>
            <a:r>
              <a:rPr lang="en-US" sz="1600" dirty="0"/>
              <a:t>“</a:t>
            </a:r>
            <a:r>
              <a:rPr lang="en-US" sz="1600" dirty="0" err="1"/>
              <a:t>Defparam</a:t>
            </a:r>
            <a:r>
              <a:rPr lang="en-US" sz="1600" dirty="0"/>
              <a:t>”, “Initial”, “Repeat” </a:t>
            </a:r>
          </a:p>
          <a:p>
            <a:pPr marL="1022350" lvl="2" indent="-350838" algn="l">
              <a:spcBef>
                <a:spcPts val="500"/>
              </a:spcBef>
              <a:spcAft>
                <a:spcPts val="500"/>
              </a:spcAft>
              <a:buClr>
                <a:schemeClr val="accent1"/>
              </a:buClr>
              <a:buSzPct val="65000"/>
              <a:buFont typeface="Wingdings" pitchFamily="2" charset="2"/>
              <a:buChar char="n"/>
            </a:pPr>
            <a:r>
              <a:rPr lang="en-US" sz="1600" dirty="0"/>
              <a:t>“Delay”, “Event”, “Wait”, “Fork” </a:t>
            </a:r>
          </a:p>
          <a:p>
            <a:pPr marL="1022350" lvl="2" indent="-350838" algn="l">
              <a:spcBef>
                <a:spcPts val="500"/>
              </a:spcBef>
              <a:spcAft>
                <a:spcPts val="500"/>
              </a:spcAft>
              <a:buClr>
                <a:schemeClr val="accent1"/>
              </a:buClr>
              <a:buSzPct val="65000"/>
              <a:buFont typeface="Wingdings" pitchFamily="2" charset="2"/>
              <a:buChar char="n"/>
            </a:pPr>
            <a:r>
              <a:rPr lang="en-US" sz="1600" dirty="0"/>
              <a:t>“</a:t>
            </a:r>
            <a:r>
              <a:rPr lang="en-US" sz="1600" dirty="0" err="1"/>
              <a:t>Deassign</a:t>
            </a:r>
            <a:r>
              <a:rPr lang="en-US" sz="1600" dirty="0"/>
              <a:t>”, “Force”, “Release”</a:t>
            </a:r>
            <a:r>
              <a:rPr lang="en-US" sz="1600" b="1" dirty="0"/>
              <a:t> </a:t>
            </a:r>
          </a:p>
          <a:p>
            <a:pPr marL="669925" lvl="1" indent="-325438" algn="l">
              <a:spcBef>
                <a:spcPts val="500"/>
              </a:spcBef>
              <a:spcAft>
                <a:spcPts val="500"/>
              </a:spcAft>
              <a:buClr>
                <a:schemeClr val="accent2"/>
              </a:buClr>
              <a:buSzPct val="60000"/>
              <a:buFont typeface="Wingdings" pitchFamily="2" charset="2"/>
              <a:buChar char="q"/>
            </a:pPr>
            <a:r>
              <a:rPr lang="en-US" sz="2200" dirty="0"/>
              <a:t>Operation</a:t>
            </a:r>
            <a:r>
              <a:rPr lang="en-US" sz="2700" dirty="0"/>
              <a:t> </a:t>
            </a:r>
          </a:p>
          <a:p>
            <a:pPr marL="1022350" lvl="2" indent="-350838" algn="l">
              <a:spcBef>
                <a:spcPts val="500"/>
              </a:spcBef>
              <a:spcAft>
                <a:spcPts val="500"/>
              </a:spcAft>
              <a:buClr>
                <a:schemeClr val="accent1"/>
              </a:buClr>
              <a:buSzPct val="65000"/>
              <a:buFont typeface="Symbol" pitchFamily="18" charset="2"/>
              <a:buChar char="·"/>
            </a:pPr>
            <a:r>
              <a:rPr lang="en-US" sz="1600" dirty="0"/>
              <a:t>“===“ &amp; “!==“ </a:t>
            </a:r>
          </a:p>
          <a:p>
            <a:pPr marL="1022350" lvl="2" indent="-350838" algn="l">
              <a:spcBef>
                <a:spcPts val="500"/>
              </a:spcBef>
              <a:spcAft>
                <a:spcPts val="500"/>
              </a:spcAft>
              <a:buClr>
                <a:schemeClr val="accent1"/>
              </a:buClr>
              <a:buSzPct val="65000"/>
              <a:buFont typeface="Symbol" pitchFamily="18" charset="2"/>
              <a:buChar char="·"/>
            </a:pPr>
            <a:r>
              <a:rPr lang="en-US" sz="1600" dirty="0"/>
              <a:t>Division &amp; Modulus</a:t>
            </a:r>
          </a:p>
        </p:txBody>
      </p:sp>
      <p:sp>
        <p:nvSpPr>
          <p:cNvPr id="2" name="Slide Number Placeholder 1"/>
          <p:cNvSpPr>
            <a:spLocks noGrp="1"/>
          </p:cNvSpPr>
          <p:nvPr>
            <p:ph type="sldNum" sz="quarter" idx="12"/>
          </p:nvPr>
        </p:nvSpPr>
        <p:spPr/>
        <p:txBody>
          <a:bodyPr/>
          <a:lstStyle/>
          <a:p>
            <a:pPr>
              <a:defRPr/>
            </a:pPr>
            <a:fld id="{609C1D42-4497-40E0-B0D0-D631E0B694F0}" type="slidenum">
              <a:rPr lang="en-US" smtClean="0"/>
              <a:pPr>
                <a:defRPr/>
              </a:pPr>
              <a:t>5</a:t>
            </a:fld>
            <a:endParaRPr lang="en-US"/>
          </a:p>
        </p:txBody>
      </p:sp>
    </p:spTree>
    <p:extLst>
      <p:ext uri="{BB962C8B-B14F-4D97-AF65-F5344CB8AC3E}">
        <p14:creationId xmlns:p14="http://schemas.microsoft.com/office/powerpoint/2010/main" val="158158633"/>
      </p:ext>
    </p:extLst>
  </p:cSld>
  <p:clrMapOvr>
    <a:masterClrMapping/>
  </p:clrMapOvr>
  <p:transition spd="slow">
    <p:cover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2900" i="1">
                <a:solidFill>
                  <a:srgbClr val="CCFFFF"/>
                </a:solidFill>
                <a:effectLst>
                  <a:outerShdw blurRad="38100" dist="38100" dir="2700000" algn="tl">
                    <a:srgbClr val="000000"/>
                  </a:outerShdw>
                </a:effectLst>
                <a:latin typeface="Tahoma" pitchFamily="34" charset="0"/>
              </a:rPr>
              <a:t>General limitations of D-Flip flop inference </a:t>
            </a:r>
            <a:r>
              <a:rPr lang="en-US" sz="3300" i="1">
                <a:solidFill>
                  <a:srgbClr val="CCFFFF"/>
                </a:solidFill>
                <a:effectLst>
                  <a:outerShdw blurRad="38100" dist="38100" dir="2700000" algn="tl">
                    <a:srgbClr val="000000"/>
                  </a:outerShdw>
                </a:effectLst>
                <a:latin typeface="Tahoma" pitchFamily="34" charset="0"/>
              </a:rPr>
              <a:t>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903171" name="Rectangle 3"/>
          <p:cNvSpPr>
            <a:spLocks noGrp="1" noChangeArrowheads="1"/>
          </p:cNvSpPr>
          <p:nvPr>
            <p:ph idx="1"/>
          </p:nvPr>
        </p:nvSpPr>
        <p:spPr>
          <a:xfrm>
            <a:off x="0" y="1201738"/>
            <a:ext cx="9144000" cy="5618162"/>
          </a:xfrm>
        </p:spPr>
        <p:txBody>
          <a:bodyPr/>
          <a:lstStyle/>
          <a:p>
            <a:r>
              <a:rPr lang="en-US" sz="2400">
                <a:effectLst>
                  <a:outerShdw blurRad="38100" dist="38100" dir="2700000" algn="tl">
                    <a:srgbClr val="000000"/>
                  </a:outerShdw>
                </a:effectLst>
                <a:latin typeface="Tahoma" pitchFamily="34" charset="0"/>
              </a:rPr>
              <a:t>The signal in an edge expression of the always block </a:t>
            </a:r>
            <a:r>
              <a:rPr lang="en-US" sz="2400">
                <a:solidFill>
                  <a:srgbClr val="FFCC99"/>
                </a:solidFill>
                <a:effectLst>
                  <a:outerShdw blurRad="38100" dist="38100" dir="2700000" algn="tl">
                    <a:srgbClr val="000000"/>
                  </a:outerShdw>
                </a:effectLst>
                <a:latin typeface="Tahoma" pitchFamily="34" charset="0"/>
              </a:rPr>
              <a:t>cannot</a:t>
            </a:r>
            <a:r>
              <a:rPr lang="en-US" sz="2400">
                <a:effectLst>
                  <a:outerShdw blurRad="38100" dist="38100" dir="2700000" algn="tl">
                    <a:srgbClr val="000000"/>
                  </a:outerShdw>
                </a:effectLst>
                <a:latin typeface="Tahoma" pitchFamily="34" charset="0"/>
              </a:rPr>
              <a:t> be an </a:t>
            </a:r>
            <a:r>
              <a:rPr lang="en-US" sz="2400">
                <a:solidFill>
                  <a:srgbClr val="FFCC99"/>
                </a:solidFill>
                <a:effectLst>
                  <a:outerShdw blurRad="38100" dist="38100" dir="2700000" algn="tl">
                    <a:srgbClr val="000000"/>
                  </a:outerShdw>
                </a:effectLst>
                <a:latin typeface="Tahoma" pitchFamily="34" charset="0"/>
              </a:rPr>
              <a:t>indexed</a:t>
            </a:r>
            <a:r>
              <a:rPr lang="en-US" sz="2400">
                <a:effectLst>
                  <a:outerShdw blurRad="38100" dist="38100" dir="2700000" algn="tl">
                    <a:srgbClr val="000000"/>
                  </a:outerShdw>
                </a:effectLst>
                <a:latin typeface="Tahoma" pitchFamily="34" charset="0"/>
              </a:rPr>
              <a:t>.</a:t>
            </a:r>
          </a:p>
          <a:p>
            <a:pPr>
              <a:buFont typeface="Wingdings 2" pitchFamily="18" charset="2"/>
              <a:buNone/>
            </a:pPr>
            <a:r>
              <a:rPr lang="en-US" sz="2400">
                <a:effectLst>
                  <a:outerShdw blurRad="38100" dist="38100" dir="2700000" algn="tl">
                    <a:srgbClr val="000000"/>
                  </a:outerShdw>
                </a:effectLst>
                <a:latin typeface="Tahoma" pitchFamily="34" charset="0"/>
              </a:rPr>
              <a:t>                </a:t>
            </a:r>
            <a:r>
              <a:rPr lang="en-US" sz="1800">
                <a:effectLst>
                  <a:outerShdw blurRad="38100" dist="38100" dir="2700000" algn="tl">
                    <a:srgbClr val="000000"/>
                  </a:outerShdw>
                </a:effectLst>
                <a:latin typeface="Tahoma" pitchFamily="34" charset="0"/>
              </a:rPr>
              <a:t>always @ (negedge clk[1])</a:t>
            </a:r>
            <a:r>
              <a:rPr lang="en-US" sz="2400">
                <a:effectLst>
                  <a:outerShdw blurRad="38100" dist="38100" dir="2700000" algn="tl">
                    <a:srgbClr val="000000"/>
                  </a:outerShdw>
                </a:effectLst>
                <a:latin typeface="Tahoma" pitchFamily="34" charset="0"/>
              </a:rPr>
              <a:t>  ---&gt; clk is indexed.</a:t>
            </a:r>
          </a:p>
          <a:p>
            <a:pPr>
              <a:buFont typeface="Wingdings 2" pitchFamily="18" charset="2"/>
              <a:buNone/>
            </a:pPr>
            <a:endParaRPr lang="en-US" sz="2400">
              <a:effectLst>
                <a:outerShdw blurRad="38100" dist="38100" dir="2700000" algn="tl">
                  <a:srgbClr val="000000"/>
                </a:outerShdw>
              </a:effectLst>
              <a:latin typeface="Tahoma" pitchFamily="34" charset="0"/>
            </a:endParaRPr>
          </a:p>
          <a:p>
            <a:r>
              <a:rPr lang="en-US" sz="2400">
                <a:effectLst>
                  <a:outerShdw blurRad="38100" dist="38100" dir="2700000" algn="tl">
                    <a:srgbClr val="000000"/>
                  </a:outerShdw>
                </a:effectLst>
                <a:latin typeface="Tahoma" pitchFamily="34" charset="0"/>
              </a:rPr>
              <a:t>Set - Reset conditions must be constructed only using </a:t>
            </a:r>
            <a:r>
              <a:rPr lang="en-US" sz="2400">
                <a:solidFill>
                  <a:srgbClr val="FFCC99"/>
                </a:solidFill>
                <a:effectLst>
                  <a:outerShdw blurRad="38100" dist="38100" dir="2700000" algn="tl">
                    <a:srgbClr val="000000"/>
                  </a:outerShdw>
                </a:effectLst>
                <a:latin typeface="Tahoma" pitchFamily="34" charset="0"/>
              </a:rPr>
              <a:t>single bit</a:t>
            </a:r>
            <a:r>
              <a:rPr lang="en-US" sz="2400">
                <a:effectLst>
                  <a:outerShdw blurRad="38100" dist="38100" dir="2700000" algn="tl">
                    <a:srgbClr val="000000"/>
                  </a:outerShdw>
                </a:effectLst>
                <a:latin typeface="Tahoma" pitchFamily="34" charset="0"/>
              </a:rPr>
              <a:t> variables.</a:t>
            </a:r>
          </a:p>
          <a:p>
            <a:endParaRPr lang="en-US" sz="2400">
              <a:effectLst>
                <a:outerShdw blurRad="38100" dist="38100" dir="2700000" algn="tl">
                  <a:srgbClr val="000000"/>
                </a:outerShdw>
              </a:effectLst>
              <a:latin typeface="Tahoma" pitchFamily="34" charset="0"/>
            </a:endParaRPr>
          </a:p>
          <a:p>
            <a:r>
              <a:rPr lang="en-US" sz="2400">
                <a:effectLst>
                  <a:outerShdw blurRad="38100" dist="38100" dir="2700000" algn="tl">
                    <a:srgbClr val="000000"/>
                  </a:outerShdw>
                </a:effectLst>
                <a:latin typeface="Tahoma" pitchFamily="34" charset="0"/>
              </a:rPr>
              <a:t>Set and reset conditions cannot use </a:t>
            </a:r>
            <a:r>
              <a:rPr lang="en-US" sz="2400">
                <a:solidFill>
                  <a:srgbClr val="FFCC99"/>
                </a:solidFill>
                <a:effectLst>
                  <a:outerShdw blurRad="38100" dist="38100" dir="2700000" algn="tl">
                    <a:srgbClr val="000000"/>
                  </a:outerShdw>
                </a:effectLst>
                <a:latin typeface="Tahoma" pitchFamily="34" charset="0"/>
              </a:rPr>
              <a:t>complex</a:t>
            </a:r>
            <a:r>
              <a:rPr lang="en-US" sz="2400">
                <a:effectLst>
                  <a:outerShdw blurRad="38100" dist="38100" dir="2700000" algn="tl">
                    <a:srgbClr val="000000"/>
                  </a:outerShdw>
                </a:effectLst>
                <a:latin typeface="Tahoma" pitchFamily="34" charset="0"/>
              </a:rPr>
              <a:t> expressions.</a:t>
            </a:r>
            <a:r>
              <a:rPr lang="en-US" sz="2000">
                <a:effectLst>
                  <a:outerShdw blurRad="38100" dist="38100" dir="2700000" algn="tl">
                    <a:srgbClr val="000000"/>
                  </a:outerShdw>
                </a:effectLst>
                <a:latin typeface="Tahoma" pitchFamily="34" charset="0"/>
              </a:rPr>
              <a:t>  </a:t>
            </a:r>
          </a:p>
          <a:p>
            <a:endParaRPr lang="en-US" sz="2000">
              <a:effectLst>
                <a:outerShdw blurRad="38100" dist="38100" dir="2700000" algn="tl">
                  <a:srgbClr val="000000"/>
                </a:outerShdw>
              </a:effectLst>
              <a:latin typeface="Tahoma" pitchFamily="34" charset="0"/>
            </a:endParaRPr>
          </a:p>
        </p:txBody>
      </p:sp>
      <p:sp>
        <p:nvSpPr>
          <p:cNvPr id="6" name="Slide Number Placeholder 5"/>
          <p:cNvSpPr>
            <a:spLocks noGrp="1"/>
          </p:cNvSpPr>
          <p:nvPr>
            <p:ph type="sldNum" sz="quarter" idx="12"/>
          </p:nvPr>
        </p:nvSpPr>
        <p:spPr/>
        <p:txBody>
          <a:bodyPr/>
          <a:lstStyle/>
          <a:p>
            <a:pPr>
              <a:defRPr/>
            </a:pPr>
            <a:fld id="{EBA606FB-BCB5-49A8-8F21-2BB72D47D087}" type="slidenum">
              <a:rPr lang="en-US"/>
              <a:pPr>
                <a:defRPr/>
              </a:pPr>
              <a:t>50</a:t>
            </a:fld>
            <a:endParaRPr lang="en-US"/>
          </a:p>
        </p:txBody>
      </p:sp>
    </p:spTree>
  </p:cSld>
  <p:clrMapOvr>
    <a:masterClrMapping/>
  </p:clrMapOvr>
  <p:transition spd="slow">
    <p:cover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How to get good results in Flip-flop inferences ? </a:t>
            </a:r>
            <a:r>
              <a:rPr lang="en-US" sz="3300" i="1">
                <a:solidFill>
                  <a:srgbClr val="CCFFFF"/>
                </a:solidFill>
                <a:effectLst>
                  <a:outerShdw blurRad="38100" dist="38100" dir="2700000" algn="tl">
                    <a:srgbClr val="000000"/>
                  </a:outerShdw>
                </a:effectLst>
                <a:latin typeface="Tahoma" pitchFamily="34" charset="0"/>
              </a:rPr>
              <a:t>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905219" name="Rectangle 3"/>
          <p:cNvSpPr>
            <a:spLocks noGrp="1" noChangeArrowheads="1"/>
          </p:cNvSpPr>
          <p:nvPr>
            <p:ph idx="1"/>
          </p:nvPr>
        </p:nvSpPr>
        <p:spPr>
          <a:xfrm>
            <a:off x="0" y="1201738"/>
            <a:ext cx="9144000" cy="5618162"/>
          </a:xfrm>
        </p:spPr>
        <p:txBody>
          <a:bodyPr/>
          <a:lstStyle/>
          <a:p>
            <a:r>
              <a:rPr lang="en-US" sz="2400">
                <a:effectLst>
                  <a:outerShdw blurRad="38100" dist="38100" dir="2700000" algn="tl">
                    <a:srgbClr val="000000"/>
                  </a:outerShdw>
                </a:effectLst>
                <a:latin typeface="Tahoma" pitchFamily="34" charset="0"/>
              </a:rPr>
              <a:t>A </a:t>
            </a:r>
            <a:r>
              <a:rPr lang="en-US" sz="2400">
                <a:solidFill>
                  <a:srgbClr val="FFCC99"/>
                </a:solidFill>
                <a:effectLst>
                  <a:outerShdw blurRad="38100" dist="38100" dir="2700000" algn="tl">
                    <a:srgbClr val="000000"/>
                  </a:outerShdw>
                </a:effectLst>
                <a:latin typeface="Tahoma" pitchFamily="34" charset="0"/>
              </a:rPr>
              <a:t>flip-flop</a:t>
            </a:r>
            <a:r>
              <a:rPr lang="en-US" sz="2400">
                <a:effectLst>
                  <a:outerShdw blurRad="38100" dist="38100" dir="2700000" algn="tl">
                    <a:srgbClr val="000000"/>
                  </a:outerShdw>
                </a:effectLst>
                <a:latin typeface="Tahoma" pitchFamily="34" charset="0"/>
              </a:rPr>
              <a:t> is generated for each signal that is assigned in the synchronous assignment.</a:t>
            </a:r>
          </a:p>
          <a:p>
            <a:endParaRPr lang="en-US" sz="2400">
              <a:effectLst>
                <a:outerShdw blurRad="38100" dist="38100" dir="2700000" algn="tl">
                  <a:srgbClr val="000000"/>
                </a:outerShdw>
              </a:effectLst>
              <a:latin typeface="Tahoma" pitchFamily="34" charset="0"/>
            </a:endParaRPr>
          </a:p>
          <a:p>
            <a:r>
              <a:rPr lang="en-US" sz="2400">
                <a:effectLst>
                  <a:outerShdw blurRad="38100" dist="38100" dir="2700000" algn="tl">
                    <a:srgbClr val="000000"/>
                  </a:outerShdw>
                </a:effectLst>
                <a:latin typeface="Tahoma" pitchFamily="34" charset="0"/>
              </a:rPr>
              <a:t> i.e.. an always block that contains a clock edge in the sensitivity list infers a flip-flop for </a:t>
            </a:r>
            <a:r>
              <a:rPr lang="en-US" sz="2400">
                <a:solidFill>
                  <a:srgbClr val="FFCC99"/>
                </a:solidFill>
                <a:effectLst>
                  <a:outerShdw blurRad="38100" dist="38100" dir="2700000" algn="tl">
                    <a:srgbClr val="000000"/>
                  </a:outerShdw>
                </a:effectLst>
                <a:latin typeface="Tahoma" pitchFamily="34" charset="0"/>
              </a:rPr>
              <a:t>each variable</a:t>
            </a:r>
            <a:r>
              <a:rPr lang="en-US" sz="2400">
                <a:effectLst>
                  <a:outerShdw blurRad="38100" dist="38100" dir="2700000" algn="tl">
                    <a:srgbClr val="000000"/>
                  </a:outerShdw>
                </a:effectLst>
                <a:latin typeface="Tahoma" pitchFamily="34" charset="0"/>
              </a:rPr>
              <a:t> assignment that block.</a:t>
            </a:r>
          </a:p>
          <a:p>
            <a:endParaRPr lang="en-US" sz="2400">
              <a:effectLst>
                <a:outerShdw blurRad="38100" dist="38100" dir="2700000" algn="tl">
                  <a:srgbClr val="000000"/>
                </a:outerShdw>
              </a:effectLst>
              <a:latin typeface="Tahoma" pitchFamily="34" charset="0"/>
            </a:endParaRPr>
          </a:p>
          <a:p>
            <a:r>
              <a:rPr lang="en-US" sz="2400">
                <a:effectLst>
                  <a:outerShdw blurRad="38100" dist="38100" dir="2700000" algn="tl">
                    <a:srgbClr val="000000"/>
                  </a:outerShdw>
                </a:effectLst>
                <a:latin typeface="Tahoma" pitchFamily="34" charset="0"/>
              </a:rPr>
              <a:t>It is necessary to make sure the HDL description builds </a:t>
            </a:r>
            <a:r>
              <a:rPr lang="en-US" sz="2400">
                <a:solidFill>
                  <a:srgbClr val="FFCC99"/>
                </a:solidFill>
                <a:effectLst>
                  <a:outerShdw blurRad="38100" dist="38100" dir="2700000" algn="tl">
                    <a:srgbClr val="000000"/>
                  </a:outerShdw>
                </a:effectLst>
                <a:latin typeface="Tahoma" pitchFamily="34" charset="0"/>
              </a:rPr>
              <a:t>only as many flip-flops</a:t>
            </a:r>
            <a:r>
              <a:rPr lang="en-US" sz="2400">
                <a:effectLst>
                  <a:outerShdw blurRad="38100" dist="38100" dir="2700000" algn="tl">
                    <a:srgbClr val="000000"/>
                  </a:outerShdw>
                </a:effectLst>
                <a:latin typeface="Tahoma" pitchFamily="34" charset="0"/>
              </a:rPr>
              <a:t> as the design requires.</a:t>
            </a:r>
            <a:endParaRPr lang="en-US" sz="1600">
              <a:effectLst>
                <a:outerShdw blurRad="38100" dist="38100" dir="2700000" algn="tl">
                  <a:srgbClr val="000000"/>
                </a:outerShdw>
              </a:effectLst>
              <a:latin typeface="Tahoma" pitchFamily="34" charset="0"/>
            </a:endParaRPr>
          </a:p>
          <a:p>
            <a:pPr>
              <a:lnSpc>
                <a:spcPct val="70000"/>
              </a:lnSpc>
              <a:buFont typeface="Wingdings 2" pitchFamily="18" charset="2"/>
              <a:buNone/>
            </a:pPr>
            <a:r>
              <a:rPr lang="en-US" sz="1600">
                <a:effectLst>
                  <a:outerShdw blurRad="38100" dist="38100" dir="2700000" algn="tl">
                    <a:srgbClr val="000000"/>
                  </a:outerShdw>
                </a:effectLst>
                <a:latin typeface="Tahoma" pitchFamily="34" charset="0"/>
              </a:rPr>
              <a:t> </a:t>
            </a:r>
            <a:endParaRPr lang="en-US" sz="2400">
              <a:effectLst>
                <a:outerShdw blurRad="38100" dist="38100" dir="2700000" algn="tl">
                  <a:srgbClr val="000000"/>
                </a:outerShdw>
              </a:effectLst>
              <a:latin typeface="Tahoma" pitchFamily="34" charset="0"/>
            </a:endParaRPr>
          </a:p>
        </p:txBody>
      </p:sp>
      <p:sp>
        <p:nvSpPr>
          <p:cNvPr id="6" name="Slide Number Placeholder 5"/>
          <p:cNvSpPr>
            <a:spLocks noGrp="1"/>
          </p:cNvSpPr>
          <p:nvPr>
            <p:ph type="sldNum" sz="quarter" idx="12"/>
          </p:nvPr>
        </p:nvSpPr>
        <p:spPr/>
        <p:txBody>
          <a:bodyPr/>
          <a:lstStyle/>
          <a:p>
            <a:pPr>
              <a:defRPr/>
            </a:pPr>
            <a:fld id="{FA53723D-213D-433C-B269-406E2DF04C52}" type="slidenum">
              <a:rPr lang="en-US"/>
              <a:pPr>
                <a:defRPr/>
              </a:pPr>
              <a:t>51</a:t>
            </a:fld>
            <a:endParaRPr lang="en-US"/>
          </a:p>
        </p:txBody>
      </p:sp>
    </p:spTree>
  </p:cSld>
  <p:clrMapOvr>
    <a:masterClrMapping/>
  </p:clrMapOvr>
  <p:transition spd="slow">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How to get good results in Flip-flop inferences ? </a:t>
            </a:r>
            <a:r>
              <a:rPr lang="en-US" sz="3300" i="1">
                <a:solidFill>
                  <a:srgbClr val="CCFFFF"/>
                </a:solidFill>
                <a:effectLst>
                  <a:outerShdw blurRad="38100" dist="38100" dir="2700000" algn="tl">
                    <a:srgbClr val="000000"/>
                  </a:outerShdw>
                </a:effectLst>
                <a:latin typeface="Tahoma" pitchFamily="34" charset="0"/>
              </a:rPr>
              <a:t> </a:t>
            </a:r>
            <a:r>
              <a:rPr lang="en-US" sz="3700"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907267" name="Rectangle 3"/>
          <p:cNvSpPr>
            <a:spLocks noGrp="1" noChangeArrowheads="1"/>
          </p:cNvSpPr>
          <p:nvPr>
            <p:ph idx="1"/>
          </p:nvPr>
        </p:nvSpPr>
        <p:spPr>
          <a:xfrm>
            <a:off x="0" y="1201738"/>
            <a:ext cx="5924550" cy="5618162"/>
          </a:xfrm>
        </p:spPr>
        <p:txBody>
          <a:bodyPr/>
          <a:lstStyle/>
          <a:p>
            <a:pPr>
              <a:buFont typeface="Wingdings 2" pitchFamily="18" charset="2"/>
              <a:buNone/>
            </a:pPr>
            <a:r>
              <a:rPr lang="en-US" sz="1600">
                <a:effectLst>
                  <a:outerShdw blurRad="38100" dist="38100" dir="2700000" algn="tl">
                    <a:srgbClr val="000000"/>
                  </a:outerShdw>
                </a:effectLst>
                <a:latin typeface="Tahoma" pitchFamily="34" charset="0"/>
              </a:rPr>
              <a:t>module count (CLK, RST, AND_L, OR_L, XOR_L);</a:t>
            </a:r>
          </a:p>
          <a:p>
            <a:pPr>
              <a:buFont typeface="Wingdings 2" pitchFamily="18" charset="2"/>
              <a:buNone/>
            </a:pPr>
            <a:r>
              <a:rPr lang="en-US" sz="1600">
                <a:effectLst>
                  <a:outerShdw blurRad="38100" dist="38100" dir="2700000" algn="tl">
                    <a:srgbClr val="000000"/>
                  </a:outerShdw>
                </a:effectLst>
                <a:latin typeface="Tahoma" pitchFamily="34" charset="0"/>
              </a:rPr>
              <a:t>       </a:t>
            </a:r>
            <a:r>
              <a:rPr lang="en-US" sz="1600">
                <a:solidFill>
                  <a:srgbClr val="CCFFFF"/>
                </a:solidFill>
                <a:effectLst>
                  <a:outerShdw blurRad="38100" dist="38100" dir="2700000" algn="tl">
                    <a:srgbClr val="000000"/>
                  </a:outerShdw>
                </a:effectLst>
                <a:latin typeface="Tahoma" pitchFamily="34" charset="0"/>
              </a:rPr>
              <a:t>input CLK, RST;</a:t>
            </a:r>
          </a:p>
          <a:p>
            <a:pPr>
              <a:buFont typeface="Wingdings 2" pitchFamily="18" charset="2"/>
              <a:buNone/>
            </a:pPr>
            <a:r>
              <a:rPr lang="en-US" sz="1600">
                <a:solidFill>
                  <a:srgbClr val="CCFFFF"/>
                </a:solidFill>
                <a:effectLst>
                  <a:outerShdw blurRad="38100" dist="38100" dir="2700000" algn="tl">
                    <a:srgbClr val="000000"/>
                  </a:outerShdw>
                </a:effectLst>
                <a:latin typeface="Tahoma" pitchFamily="34" charset="0"/>
              </a:rPr>
              <a:t>       output AND_L, OR_L, XOR_L;</a:t>
            </a:r>
          </a:p>
          <a:p>
            <a:pPr>
              <a:buFont typeface="Wingdings 2" pitchFamily="18" charset="2"/>
              <a:buNone/>
            </a:pPr>
            <a:r>
              <a:rPr lang="en-US" sz="1600">
                <a:solidFill>
                  <a:srgbClr val="CCFFFF"/>
                </a:solidFill>
                <a:effectLst>
                  <a:outerShdw blurRad="38100" dist="38100" dir="2700000" algn="tl">
                    <a:srgbClr val="000000"/>
                  </a:outerShdw>
                </a:effectLst>
                <a:latin typeface="Tahoma" pitchFamily="34" charset="0"/>
              </a:rPr>
              <a:t>       reg AND_L, OR_L, XOR_L;</a:t>
            </a:r>
          </a:p>
          <a:p>
            <a:pPr>
              <a:buFont typeface="Wingdings 2" pitchFamily="18" charset="2"/>
              <a:buNone/>
            </a:pPr>
            <a:r>
              <a:rPr lang="en-US" sz="1600">
                <a:solidFill>
                  <a:srgbClr val="CCFFFF"/>
                </a:solidFill>
                <a:effectLst>
                  <a:outerShdw blurRad="38100" dist="38100" dir="2700000" algn="tl">
                    <a:srgbClr val="000000"/>
                  </a:outerShdw>
                </a:effectLst>
                <a:latin typeface="Tahoma" pitchFamily="34" charset="0"/>
              </a:rPr>
              <a:t>       reg [2:0] CNT;</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always @(posedge CLK) begin</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if (RST)</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CNT = 0;</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else</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begin </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CNT = CNT + 1;</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AND_L = &amp; CNT;       Need not be</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OR_L = | CNT;          registered, can be</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XOR_L = ^ CNT;       put in a separate </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         end                               COMBO block. </a:t>
            </a:r>
          </a:p>
          <a:p>
            <a:pPr>
              <a:lnSpc>
                <a:spcPct val="90000"/>
              </a:lnSpc>
              <a:buFont typeface="Wingdings 2" pitchFamily="18" charset="2"/>
              <a:buNone/>
            </a:pPr>
            <a:r>
              <a:rPr lang="en-US" sz="1600">
                <a:effectLst>
                  <a:outerShdw blurRad="38100" dist="38100" dir="2700000" algn="tl">
                    <a:srgbClr val="000000"/>
                  </a:outerShdw>
                </a:effectLst>
                <a:latin typeface="Tahoma" pitchFamily="34" charset="0"/>
              </a:rPr>
              <a:t>endmodule</a:t>
            </a:r>
          </a:p>
        </p:txBody>
      </p:sp>
      <p:sp>
        <p:nvSpPr>
          <p:cNvPr id="8" name="Slide Number Placeholder 5"/>
          <p:cNvSpPr>
            <a:spLocks noGrp="1"/>
          </p:cNvSpPr>
          <p:nvPr>
            <p:ph type="sldNum" sz="quarter" idx="12"/>
          </p:nvPr>
        </p:nvSpPr>
        <p:spPr/>
        <p:txBody>
          <a:bodyPr/>
          <a:lstStyle/>
          <a:p>
            <a:pPr>
              <a:defRPr/>
            </a:pPr>
            <a:fld id="{9F698DD5-9C1F-4BE8-AEAB-F47DE05E6B0F}" type="slidenum">
              <a:rPr lang="en-US"/>
              <a:pPr>
                <a:defRPr/>
              </a:pPr>
              <a:t>52</a:t>
            </a:fld>
            <a:endParaRPr lang="en-US"/>
          </a:p>
        </p:txBody>
      </p:sp>
      <p:sp>
        <p:nvSpPr>
          <p:cNvPr id="907269" name="Text Box 5"/>
          <p:cNvSpPr txBox="1">
            <a:spLocks noChangeArrowheads="1"/>
          </p:cNvSpPr>
          <p:nvPr/>
        </p:nvSpPr>
        <p:spPr bwMode="auto">
          <a:xfrm>
            <a:off x="5715000" y="1162050"/>
            <a:ext cx="3333750" cy="4991100"/>
          </a:xfrm>
          <a:prstGeom prst="rect">
            <a:avLst/>
          </a:prstGeom>
          <a:noFill/>
          <a:ln w="22225">
            <a:solidFill>
              <a:schemeClr val="bg1"/>
            </a:solidFill>
            <a:miter lim="800000"/>
            <a:headEnd/>
            <a:tailEnd/>
          </a:ln>
          <a:effectLst/>
        </p:spPr>
        <p:txBody>
          <a:bodyPr>
            <a:spAutoFit/>
          </a:bodyPr>
          <a:lstStyle/>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In this example, the always block includes assignments to calculate the reduction AND, OR and XOR logic.</a:t>
            </a:r>
          </a:p>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The reduction AND, OR and XOR outputs </a:t>
            </a:r>
            <a:r>
              <a:rPr lang="en-US" sz="2000" b="1">
                <a:solidFill>
                  <a:srgbClr val="CCFFFF"/>
                </a:solidFill>
                <a:effectLst>
                  <a:outerShdw blurRad="38100" dist="38100" dir="2700000" algn="tl">
                    <a:srgbClr val="000000"/>
                  </a:outerShdw>
                </a:effectLst>
                <a:latin typeface="Tahoma" pitchFamily="34" charset="0"/>
              </a:rPr>
              <a:t>solely</a:t>
            </a:r>
            <a:r>
              <a:rPr lang="en-US" sz="2000" b="1">
                <a:solidFill>
                  <a:srgbClr val="FFFF66"/>
                </a:solidFill>
                <a:effectLst>
                  <a:outerShdw blurRad="38100" dist="38100" dir="2700000" algn="tl">
                    <a:srgbClr val="000000"/>
                  </a:outerShdw>
                </a:effectLst>
                <a:latin typeface="Tahoma" pitchFamily="34" charset="0"/>
              </a:rPr>
              <a:t> depend on the </a:t>
            </a:r>
            <a:r>
              <a:rPr lang="en-US" sz="2000" b="1">
                <a:solidFill>
                  <a:srgbClr val="CCFFFF"/>
                </a:solidFill>
                <a:effectLst>
                  <a:outerShdw blurRad="38100" dist="38100" dir="2700000" algn="tl">
                    <a:srgbClr val="000000"/>
                  </a:outerShdw>
                </a:effectLst>
                <a:latin typeface="Tahoma" pitchFamily="34" charset="0"/>
              </a:rPr>
              <a:t>register</a:t>
            </a:r>
            <a:r>
              <a:rPr lang="en-US" sz="2000" b="1">
                <a:solidFill>
                  <a:srgbClr val="FFFF66"/>
                </a:solidFill>
                <a:effectLst>
                  <a:outerShdw blurRad="38100" dist="38100" dir="2700000" algn="tl">
                    <a:srgbClr val="000000"/>
                  </a:outerShdw>
                </a:effectLst>
                <a:latin typeface="Tahoma" pitchFamily="34" charset="0"/>
              </a:rPr>
              <a:t>ed output </a:t>
            </a:r>
            <a:r>
              <a:rPr lang="en-US" sz="2000" b="1">
                <a:solidFill>
                  <a:srgbClr val="CCFFFF"/>
                </a:solidFill>
                <a:effectLst>
                  <a:outerShdw blurRad="38100" dist="38100" dir="2700000" algn="tl">
                    <a:srgbClr val="000000"/>
                  </a:outerShdw>
                </a:effectLst>
                <a:latin typeface="Tahoma" pitchFamily="34" charset="0"/>
              </a:rPr>
              <a:t>CNT</a:t>
            </a:r>
            <a:r>
              <a:rPr lang="en-US" sz="2000" b="1">
                <a:solidFill>
                  <a:srgbClr val="FFFF66"/>
                </a:solidFill>
                <a:effectLst>
                  <a:outerShdw blurRad="38100" dist="38100" dir="2700000" algn="tl">
                    <a:srgbClr val="000000"/>
                  </a:outerShdw>
                </a:effectLst>
                <a:latin typeface="Tahoma" pitchFamily="34" charset="0"/>
              </a:rPr>
              <a:t>.</a:t>
            </a:r>
          </a:p>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Hence it is not necessary to </a:t>
            </a:r>
            <a:r>
              <a:rPr lang="en-US" sz="2000" b="1">
                <a:solidFill>
                  <a:srgbClr val="CCFFFF"/>
                </a:solidFill>
                <a:effectLst>
                  <a:outerShdw blurRad="38100" dist="38100" dir="2700000" algn="tl">
                    <a:srgbClr val="000000"/>
                  </a:outerShdw>
                </a:effectLst>
                <a:latin typeface="Tahoma" pitchFamily="34" charset="0"/>
              </a:rPr>
              <a:t>register</a:t>
            </a:r>
            <a:r>
              <a:rPr lang="en-US" sz="2000" b="1">
                <a:solidFill>
                  <a:srgbClr val="FFFF66"/>
                </a:solidFill>
                <a:effectLst>
                  <a:outerShdw blurRad="38100" dist="38100" dir="2700000" algn="tl">
                    <a:srgbClr val="000000"/>
                  </a:outerShdw>
                </a:effectLst>
                <a:latin typeface="Tahoma" pitchFamily="34" charset="0"/>
              </a:rPr>
              <a:t> the logic outputs again, instead an asynch. </a:t>
            </a:r>
            <a:r>
              <a:rPr lang="en-US" sz="2000" b="1">
                <a:solidFill>
                  <a:srgbClr val="CCFFFF"/>
                </a:solidFill>
                <a:effectLst>
                  <a:outerShdw blurRad="38100" dist="38100" dir="2700000" algn="tl">
                    <a:srgbClr val="000000"/>
                  </a:outerShdw>
                </a:effectLst>
                <a:latin typeface="Tahoma" pitchFamily="34" charset="0"/>
              </a:rPr>
              <a:t>always</a:t>
            </a:r>
            <a:r>
              <a:rPr lang="en-US" sz="2000" b="1">
                <a:solidFill>
                  <a:srgbClr val="FFFF66"/>
                </a:solidFill>
                <a:effectLst>
                  <a:outerShdw blurRad="38100" dist="38100" dir="2700000" algn="tl">
                    <a:srgbClr val="000000"/>
                  </a:outerShdw>
                </a:effectLst>
                <a:latin typeface="Tahoma" pitchFamily="34" charset="0"/>
              </a:rPr>
              <a:t> block with CNT variable is sufficient.   </a:t>
            </a:r>
          </a:p>
        </p:txBody>
      </p:sp>
      <p:sp>
        <p:nvSpPr>
          <p:cNvPr id="907270" name="AutoShape 6"/>
          <p:cNvSpPr>
            <a:spLocks/>
          </p:cNvSpPr>
          <p:nvPr/>
        </p:nvSpPr>
        <p:spPr bwMode="auto">
          <a:xfrm>
            <a:off x="2442210" y="4312920"/>
            <a:ext cx="209550" cy="742950"/>
          </a:xfrm>
          <a:prstGeom prst="rightBrace">
            <a:avLst>
              <a:gd name="adj1" fmla="val 29545"/>
              <a:gd name="adj2" fmla="val 50000"/>
            </a:avLst>
          </a:prstGeom>
          <a:noFill/>
          <a:ln w="38100">
            <a:solidFill>
              <a:schemeClr val="bg1"/>
            </a:solidFill>
            <a:round/>
            <a:headEnd/>
            <a:tailEnd/>
          </a:ln>
          <a:effectLst/>
        </p:spPr>
        <p:txBody>
          <a:bodyPr anchor="ctr">
            <a:spAutoFit/>
          </a:bodyPr>
          <a:lstStyle/>
          <a:p>
            <a:endParaRPr lang="en-US"/>
          </a:p>
        </p:txBody>
      </p:sp>
    </p:spTree>
  </p:cSld>
  <p:clrMapOvr>
    <a:masterClrMapping/>
  </p:clrMapOvr>
  <p:transition spd="slow">
    <p:cover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Synthesis directives  </a:t>
            </a:r>
            <a:endParaRPr lang="en-US" sz="3700" i="1">
              <a:solidFill>
                <a:srgbClr val="CCFFFF"/>
              </a:solidFill>
              <a:effectLst>
                <a:outerShdw blurRad="38100" dist="38100" dir="2700000" algn="tl">
                  <a:srgbClr val="000000"/>
                </a:outerShdw>
              </a:effectLst>
            </a:endParaRPr>
          </a:p>
        </p:txBody>
      </p:sp>
      <p:sp>
        <p:nvSpPr>
          <p:cNvPr id="6" name="Slide Number Placeholder 5"/>
          <p:cNvSpPr>
            <a:spLocks noGrp="1"/>
          </p:cNvSpPr>
          <p:nvPr>
            <p:ph type="sldNum" sz="quarter" idx="12"/>
          </p:nvPr>
        </p:nvSpPr>
        <p:spPr/>
        <p:txBody>
          <a:bodyPr/>
          <a:lstStyle/>
          <a:p>
            <a:pPr>
              <a:defRPr/>
            </a:pPr>
            <a:fld id="{DED79F1D-06FD-4BF1-8E12-3E258767193F}" type="slidenum">
              <a:rPr lang="en-US"/>
              <a:pPr>
                <a:defRPr/>
              </a:pPr>
              <a:t>53</a:t>
            </a:fld>
            <a:endParaRPr lang="en-US"/>
          </a:p>
        </p:txBody>
      </p:sp>
      <p:sp>
        <p:nvSpPr>
          <p:cNvPr id="987139" name="Text Box 3"/>
          <p:cNvSpPr txBox="1">
            <a:spLocks noChangeArrowheads="1"/>
          </p:cNvSpPr>
          <p:nvPr/>
        </p:nvSpPr>
        <p:spPr bwMode="auto">
          <a:xfrm>
            <a:off x="0" y="1262063"/>
            <a:ext cx="9144000" cy="3810000"/>
          </a:xfrm>
          <a:prstGeom prst="rect">
            <a:avLst/>
          </a:prstGeom>
          <a:noFill/>
          <a:ln w="38100">
            <a:noFill/>
            <a:miter lim="800000"/>
            <a:headEnd/>
            <a:tailEnd/>
          </a:ln>
          <a:effectLst/>
        </p:spPr>
        <p:txBody>
          <a:bodyPr>
            <a:spAutoFit/>
          </a:bodyPr>
          <a:lstStyle/>
          <a:p>
            <a:pPr algn="l">
              <a:lnSpc>
                <a:spcPct val="110000"/>
              </a:lnSpc>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Synthesis directives are </a:t>
            </a:r>
            <a:r>
              <a:rPr lang="en-US" sz="2800" b="1">
                <a:solidFill>
                  <a:srgbClr val="FFCC99"/>
                </a:solidFill>
                <a:effectLst>
                  <a:outerShdw blurRad="38100" dist="38100" dir="2700000" algn="tl">
                    <a:srgbClr val="000000"/>
                  </a:outerShdw>
                </a:effectLst>
                <a:latin typeface="Tahoma" pitchFamily="34" charset="0"/>
              </a:rPr>
              <a:t>special comments</a:t>
            </a:r>
            <a:r>
              <a:rPr lang="en-US" sz="2800" b="1">
                <a:solidFill>
                  <a:srgbClr val="FFFF66"/>
                </a:solidFill>
                <a:effectLst>
                  <a:outerShdw blurRad="38100" dist="38100" dir="2700000" algn="tl">
                    <a:srgbClr val="000000"/>
                  </a:outerShdw>
                </a:effectLst>
                <a:latin typeface="Tahoma" pitchFamily="34" charset="0"/>
              </a:rPr>
              <a:t> 	which the synthesis tools interpret and 		perform certain actions.</a:t>
            </a:r>
          </a:p>
          <a:p>
            <a:pPr algn="l">
              <a:lnSpc>
                <a:spcPct val="110000"/>
              </a:lnSpc>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Comments which specify such directives 		cannot contain extra characters other that 	the required for the directive.	</a:t>
            </a:r>
          </a:p>
          <a:p>
            <a:pPr algn="l">
              <a:lnSpc>
                <a:spcPct val="110000"/>
              </a:lnSpc>
              <a:spcBef>
                <a:spcPct val="50000"/>
              </a:spcBef>
            </a:pPr>
            <a:endParaRPr lang="en-US" sz="2800" b="1">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Example Synthesis directives  </a:t>
            </a:r>
            <a:endParaRPr lang="en-US" sz="3700" i="1">
              <a:solidFill>
                <a:srgbClr val="CCFFFF"/>
              </a:solidFill>
              <a:effectLst>
                <a:outerShdw blurRad="38100" dist="38100" dir="2700000" algn="tl">
                  <a:srgbClr val="000000"/>
                </a:outerShdw>
              </a:effectLst>
            </a:endParaRPr>
          </a:p>
        </p:txBody>
      </p:sp>
      <p:sp>
        <p:nvSpPr>
          <p:cNvPr id="6" name="Slide Number Placeholder 5"/>
          <p:cNvSpPr>
            <a:spLocks noGrp="1"/>
          </p:cNvSpPr>
          <p:nvPr>
            <p:ph type="sldNum" sz="quarter" idx="12"/>
          </p:nvPr>
        </p:nvSpPr>
        <p:spPr/>
        <p:txBody>
          <a:bodyPr/>
          <a:lstStyle/>
          <a:p>
            <a:pPr>
              <a:defRPr/>
            </a:pPr>
            <a:fld id="{48EFA15E-2D57-48FA-AF23-E1A360341337}" type="slidenum">
              <a:rPr lang="en-US"/>
              <a:pPr>
                <a:defRPr/>
              </a:pPr>
              <a:t>54</a:t>
            </a:fld>
            <a:endParaRPr lang="en-US"/>
          </a:p>
        </p:txBody>
      </p:sp>
      <p:sp>
        <p:nvSpPr>
          <p:cNvPr id="989187" name="Text Box 3"/>
          <p:cNvSpPr txBox="1">
            <a:spLocks noChangeArrowheads="1"/>
          </p:cNvSpPr>
          <p:nvPr/>
        </p:nvSpPr>
        <p:spPr bwMode="auto">
          <a:xfrm>
            <a:off x="0" y="1262063"/>
            <a:ext cx="9144000" cy="4883150"/>
          </a:xfrm>
          <a:prstGeom prst="rect">
            <a:avLst/>
          </a:prstGeom>
          <a:noFill/>
          <a:ln w="38100">
            <a:noFill/>
            <a:miter lim="800000"/>
            <a:headEnd/>
            <a:tailEnd/>
          </a:ln>
          <a:effectLst/>
        </p:spPr>
        <p:txBody>
          <a:bodyPr>
            <a:spAutoFit/>
          </a:bodyPr>
          <a:lstStyle/>
          <a:p>
            <a:pPr algn="l">
              <a:lnSpc>
                <a:spcPct val="110000"/>
              </a:lnSpc>
              <a:spcBef>
                <a:spcPct val="50000"/>
              </a:spcBef>
              <a:buFontTx/>
              <a:buChar char="•"/>
            </a:pPr>
            <a:r>
              <a:rPr lang="en-US" sz="2400" b="1">
                <a:solidFill>
                  <a:srgbClr val="FFFF66"/>
                </a:solidFill>
                <a:effectLst>
                  <a:outerShdw blurRad="38100" dist="38100" dir="2700000" algn="tl">
                    <a:srgbClr val="000000"/>
                  </a:outerShdw>
                </a:effectLst>
                <a:latin typeface="Tahoma" pitchFamily="34" charset="0"/>
              </a:rPr>
              <a:t>  	</a:t>
            </a:r>
            <a:r>
              <a:rPr lang="en-US" sz="3200" b="1">
                <a:solidFill>
                  <a:srgbClr val="FFFF66"/>
                </a:solidFill>
                <a:effectLst>
                  <a:outerShdw blurRad="38100" dist="38100" dir="2700000" algn="tl">
                    <a:srgbClr val="000000"/>
                  </a:outerShdw>
                </a:effectLst>
                <a:latin typeface="Tahoma" pitchFamily="34" charset="0"/>
              </a:rPr>
              <a:t>Code selection directive in Cadence 	Ambit synthesis tool</a:t>
            </a:r>
            <a:r>
              <a:rPr lang="en-US" sz="2800" b="1">
                <a:solidFill>
                  <a:srgbClr val="FFFF66"/>
                </a:solidFill>
                <a:effectLst>
                  <a:outerShdw blurRad="38100" dist="38100" dir="2700000" algn="tl">
                    <a:srgbClr val="000000"/>
                  </a:outerShdw>
                </a:effectLst>
                <a:latin typeface="Tahoma" pitchFamily="34" charset="0"/>
              </a:rPr>
              <a:t>.</a:t>
            </a:r>
          </a:p>
          <a:p>
            <a:pPr algn="l">
              <a:lnSpc>
                <a:spcPct val="110000"/>
              </a:lnSpc>
              <a:spcBef>
                <a:spcPct val="50000"/>
              </a:spcBef>
            </a:pPr>
            <a:r>
              <a:rPr lang="en-US" sz="2800" b="1">
                <a:solidFill>
                  <a:srgbClr val="FFFF66"/>
                </a:solidFill>
                <a:effectLst>
                  <a:outerShdw blurRad="38100" dist="38100" dir="2700000" algn="tl">
                    <a:srgbClr val="000000"/>
                  </a:outerShdw>
                </a:effectLst>
                <a:latin typeface="Tahoma" pitchFamily="34" charset="0"/>
              </a:rPr>
              <a:t>         </a:t>
            </a:r>
            <a:r>
              <a:rPr lang="en-US" sz="2800" b="1">
                <a:solidFill>
                  <a:srgbClr val="FFCC99"/>
                </a:solidFill>
                <a:effectLst>
                  <a:outerShdw blurRad="38100" dist="38100" dir="2700000" algn="tl">
                    <a:srgbClr val="000000"/>
                  </a:outerShdw>
                </a:effectLst>
                <a:latin typeface="Tahoma" pitchFamily="34" charset="0"/>
              </a:rPr>
              <a:t>// ambit synthesis off</a:t>
            </a:r>
            <a:r>
              <a:rPr lang="en-US" sz="2800" b="1">
                <a:solidFill>
                  <a:srgbClr val="FFFF66"/>
                </a:solidFill>
                <a:effectLst>
                  <a:outerShdw blurRad="38100" dist="38100" dir="2700000" algn="tl">
                    <a:srgbClr val="000000"/>
                  </a:outerShdw>
                </a:effectLst>
                <a:latin typeface="Tahoma" pitchFamily="34" charset="0"/>
              </a:rPr>
              <a:t>   -- All the code 		following up to and including the following  	directive 	</a:t>
            </a:r>
            <a:r>
              <a:rPr lang="en-US" sz="2800" b="1">
                <a:solidFill>
                  <a:srgbClr val="FFCC99"/>
                </a:solidFill>
                <a:effectLst>
                  <a:outerShdw blurRad="38100" dist="38100" dir="2700000" algn="tl">
                    <a:srgbClr val="000000"/>
                  </a:outerShdw>
                </a:effectLst>
                <a:latin typeface="Tahoma" pitchFamily="34" charset="0"/>
              </a:rPr>
              <a:t>// ambit synthesis on</a:t>
            </a:r>
            <a:r>
              <a:rPr lang="en-US" sz="2800" b="1">
                <a:solidFill>
                  <a:srgbClr val="FFFF66"/>
                </a:solidFill>
                <a:effectLst>
                  <a:outerShdw blurRad="38100" dist="38100" dir="2700000" algn="tl">
                    <a:srgbClr val="000000"/>
                  </a:outerShdw>
                </a:effectLst>
                <a:latin typeface="Tahoma" pitchFamily="34" charset="0"/>
              </a:rPr>
              <a:t> will not be 	considered for synthesis.</a:t>
            </a:r>
          </a:p>
          <a:p>
            <a:pPr algn="l">
              <a:lnSpc>
                <a:spcPct val="60000"/>
              </a:lnSpc>
              <a:spcBef>
                <a:spcPct val="50000"/>
              </a:spcBef>
            </a:pPr>
            <a:endParaRPr lang="en-US" sz="2800" b="1">
              <a:solidFill>
                <a:srgbClr val="FFFF66"/>
              </a:solidFill>
              <a:effectLst>
                <a:outerShdw blurRad="38100" dist="38100" dir="2700000" algn="tl">
                  <a:srgbClr val="000000"/>
                </a:outerShdw>
              </a:effectLst>
              <a:latin typeface="Tahoma" pitchFamily="34" charset="0"/>
            </a:endParaRPr>
          </a:p>
          <a:p>
            <a:pPr algn="l">
              <a:lnSpc>
                <a:spcPct val="110000"/>
              </a:lnSpc>
              <a:spcBef>
                <a:spcPct val="50000"/>
              </a:spcBef>
            </a:pPr>
            <a:r>
              <a:rPr lang="en-US" sz="2800" b="1">
                <a:solidFill>
                  <a:srgbClr val="FFFF66"/>
                </a:solidFill>
                <a:effectLst>
                  <a:outerShdw blurRad="38100" dist="38100" dir="2700000" algn="tl">
                    <a:srgbClr val="000000"/>
                  </a:outerShdw>
                </a:effectLst>
                <a:latin typeface="Tahoma" pitchFamily="34" charset="0"/>
              </a:rPr>
              <a:t>	Particularly useful with typical </a:t>
            </a:r>
            <a:r>
              <a:rPr lang="en-US" sz="2800" b="1">
                <a:solidFill>
                  <a:srgbClr val="FFCC99"/>
                </a:solidFill>
                <a:effectLst>
                  <a:outerShdw blurRad="38100" dist="38100" dir="2700000" algn="tl">
                    <a:srgbClr val="000000"/>
                  </a:outerShdw>
                </a:effectLst>
                <a:latin typeface="Tahoma" pitchFamily="34" charset="0"/>
              </a:rPr>
              <a:t>initialization</a:t>
            </a:r>
            <a:r>
              <a:rPr lang="en-US" sz="2800" b="1">
                <a:solidFill>
                  <a:srgbClr val="FFFF66"/>
                </a:solidFill>
                <a:effectLst>
                  <a:outerShdw blurRad="38100" dist="38100" dir="2700000" algn="tl">
                    <a:srgbClr val="000000"/>
                  </a:outerShdw>
                </a:effectLst>
                <a:latin typeface="Tahoma" pitchFamily="34" charset="0"/>
              </a:rPr>
              <a:t> 	and </a:t>
            </a:r>
            <a:r>
              <a:rPr lang="en-US" sz="2800" b="1">
                <a:solidFill>
                  <a:srgbClr val="FFCC99"/>
                </a:solidFill>
                <a:effectLst>
                  <a:outerShdw blurRad="38100" dist="38100" dir="2700000" algn="tl">
                    <a:srgbClr val="000000"/>
                  </a:outerShdw>
                </a:effectLst>
                <a:latin typeface="Tahoma" pitchFamily="34" charset="0"/>
              </a:rPr>
              <a:t>debugging</a:t>
            </a:r>
            <a:r>
              <a:rPr lang="en-US" sz="2800" b="1">
                <a:solidFill>
                  <a:srgbClr val="FFFF66"/>
                </a:solidFill>
                <a:effectLst>
                  <a:outerShdw blurRad="38100" dist="38100" dir="2700000" algn="tl">
                    <a:srgbClr val="000000"/>
                  </a:outerShdw>
                </a:effectLst>
                <a:latin typeface="Tahoma" pitchFamily="34" charset="0"/>
              </a:rPr>
              <a:t> features of the HDL code.</a:t>
            </a:r>
            <a:endParaRPr lang="en-US" sz="3200" b="1">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Example Synthesis directives  </a:t>
            </a:r>
            <a:endParaRPr lang="en-US" sz="3700" i="1">
              <a:solidFill>
                <a:srgbClr val="CCFFFF"/>
              </a:solidFill>
              <a:effectLst>
                <a:outerShdw blurRad="38100" dist="38100" dir="2700000" algn="tl">
                  <a:srgbClr val="000000"/>
                </a:outerShdw>
              </a:effectLst>
            </a:endParaRPr>
          </a:p>
        </p:txBody>
      </p:sp>
      <p:sp>
        <p:nvSpPr>
          <p:cNvPr id="6" name="Slide Number Placeholder 5"/>
          <p:cNvSpPr>
            <a:spLocks noGrp="1"/>
          </p:cNvSpPr>
          <p:nvPr>
            <p:ph type="sldNum" sz="quarter" idx="12"/>
          </p:nvPr>
        </p:nvSpPr>
        <p:spPr/>
        <p:txBody>
          <a:bodyPr/>
          <a:lstStyle/>
          <a:p>
            <a:pPr>
              <a:defRPr/>
            </a:pPr>
            <a:fld id="{C66BDE93-E187-4F1B-A0F6-2C061553AD64}" type="slidenum">
              <a:rPr lang="en-US"/>
              <a:pPr>
                <a:defRPr/>
              </a:pPr>
              <a:t>55</a:t>
            </a:fld>
            <a:endParaRPr lang="en-US"/>
          </a:p>
        </p:txBody>
      </p:sp>
      <p:sp>
        <p:nvSpPr>
          <p:cNvPr id="991235" name="Text Box 1027"/>
          <p:cNvSpPr txBox="1">
            <a:spLocks noChangeArrowheads="1"/>
          </p:cNvSpPr>
          <p:nvPr/>
        </p:nvSpPr>
        <p:spPr bwMode="auto">
          <a:xfrm>
            <a:off x="0" y="1262063"/>
            <a:ext cx="9144000" cy="4911725"/>
          </a:xfrm>
          <a:prstGeom prst="rect">
            <a:avLst/>
          </a:prstGeom>
          <a:noFill/>
          <a:ln w="38100">
            <a:noFill/>
            <a:miter lim="800000"/>
            <a:headEnd/>
            <a:tailEnd/>
          </a:ln>
          <a:effectLst/>
        </p:spPr>
        <p:txBody>
          <a:bodyPr>
            <a:spAutoFit/>
          </a:bodyPr>
          <a:lstStyle/>
          <a:p>
            <a:pPr algn="l">
              <a:lnSpc>
                <a:spcPct val="90000"/>
              </a:lnSpc>
              <a:spcBef>
                <a:spcPct val="50000"/>
              </a:spcBef>
            </a:pPr>
            <a:r>
              <a:rPr lang="en-US" sz="2400" b="1">
                <a:solidFill>
                  <a:srgbClr val="FFFF66"/>
                </a:solidFill>
                <a:effectLst>
                  <a:outerShdw blurRad="38100" dist="38100" dir="2700000" algn="tl">
                    <a:srgbClr val="000000"/>
                  </a:outerShdw>
                </a:effectLst>
                <a:latin typeface="Tahoma" pitchFamily="34" charset="0"/>
              </a:rPr>
              <a:t>  	</a:t>
            </a:r>
            <a:r>
              <a:rPr lang="en-US" sz="2400" b="1">
                <a:solidFill>
                  <a:srgbClr val="FFCC99"/>
                </a:solidFill>
                <a:effectLst>
                  <a:outerShdw blurRad="38100" dist="38100" dir="2700000" algn="tl">
                    <a:srgbClr val="000000"/>
                  </a:outerShdw>
                </a:effectLst>
                <a:latin typeface="Tahoma" pitchFamily="34" charset="0"/>
              </a:rPr>
              <a:t>// ambit synthesis off</a:t>
            </a:r>
          </a:p>
          <a:p>
            <a:pPr algn="l">
              <a:lnSpc>
                <a:spcPct val="90000"/>
              </a:lnSpc>
              <a:spcBef>
                <a:spcPct val="50000"/>
              </a:spcBef>
            </a:pPr>
            <a:r>
              <a:rPr lang="en-US" sz="2400" b="1">
                <a:solidFill>
                  <a:srgbClr val="FFFF66"/>
                </a:solidFill>
                <a:effectLst>
                  <a:outerShdw blurRad="38100" dist="38100" dir="2700000" algn="tl">
                    <a:srgbClr val="000000"/>
                  </a:outerShdw>
                </a:effectLst>
                <a:latin typeface="Tahoma" pitchFamily="34" charset="0"/>
              </a:rPr>
              <a:t>           initial </a:t>
            </a:r>
          </a:p>
          <a:p>
            <a:pPr algn="l">
              <a:lnSpc>
                <a:spcPct val="120000"/>
              </a:lnSpc>
              <a:spcBef>
                <a:spcPct val="50000"/>
              </a:spcBef>
            </a:pPr>
            <a:r>
              <a:rPr lang="en-US" sz="2400" b="1">
                <a:solidFill>
                  <a:srgbClr val="FFFF66"/>
                </a:solidFill>
                <a:effectLst>
                  <a:outerShdw blurRad="38100" dist="38100" dir="2700000" algn="tl">
                    <a:srgbClr val="000000"/>
                  </a:outerShdw>
                </a:effectLst>
                <a:latin typeface="Tahoma" pitchFamily="34" charset="0"/>
              </a:rPr>
              <a:t>             begin</a:t>
            </a:r>
          </a:p>
          <a:p>
            <a:pPr algn="l">
              <a:lnSpc>
                <a:spcPct val="120000"/>
              </a:lnSpc>
            </a:pPr>
            <a:r>
              <a:rPr lang="en-US" sz="2400" b="1">
                <a:solidFill>
                  <a:srgbClr val="FFFF66"/>
                </a:solidFill>
                <a:effectLst>
                  <a:outerShdw blurRad="38100" dist="38100" dir="2700000" algn="tl">
                    <a:srgbClr val="000000"/>
                  </a:outerShdw>
                </a:effectLst>
                <a:latin typeface="Tahoma" pitchFamily="34" charset="0"/>
              </a:rPr>
              <a:t>               check_flag = 0 ;</a:t>
            </a:r>
          </a:p>
          <a:p>
            <a:pPr algn="l">
              <a:lnSpc>
                <a:spcPct val="120000"/>
              </a:lnSpc>
            </a:pPr>
            <a:r>
              <a:rPr lang="en-US" sz="2400" b="1">
                <a:solidFill>
                  <a:srgbClr val="FFFF66"/>
                </a:solidFill>
                <a:effectLst>
                  <a:outerShdw blurRad="38100" dist="38100" dir="2700000" algn="tl">
                    <a:srgbClr val="000000"/>
                  </a:outerShdw>
                </a:effectLst>
                <a:latin typeface="Tahoma" pitchFamily="34" charset="0"/>
              </a:rPr>
              <a:t>               $display(“check_flag cleared ”) ;</a:t>
            </a:r>
          </a:p>
          <a:p>
            <a:pPr algn="l">
              <a:lnSpc>
                <a:spcPct val="120000"/>
              </a:lnSpc>
            </a:pPr>
            <a:r>
              <a:rPr lang="en-US" sz="2400" b="1">
                <a:solidFill>
                  <a:srgbClr val="FFFF66"/>
                </a:solidFill>
                <a:effectLst>
                  <a:outerShdw blurRad="38100" dist="38100" dir="2700000" algn="tl">
                    <a:srgbClr val="000000"/>
                  </a:outerShdw>
                </a:effectLst>
                <a:latin typeface="Tahoma" pitchFamily="34" charset="0"/>
              </a:rPr>
              <a:t>	  end</a:t>
            </a:r>
          </a:p>
          <a:p>
            <a:pPr algn="l">
              <a:lnSpc>
                <a:spcPct val="120000"/>
              </a:lnSpc>
            </a:pPr>
            <a:endParaRPr lang="en-US" sz="2400" b="1">
              <a:solidFill>
                <a:srgbClr val="FFFF66"/>
              </a:solidFill>
              <a:effectLst>
                <a:outerShdw blurRad="38100" dist="38100" dir="2700000" algn="tl">
                  <a:srgbClr val="000000"/>
                </a:outerShdw>
              </a:effectLst>
              <a:latin typeface="Tahoma" pitchFamily="34" charset="0"/>
            </a:endParaRPr>
          </a:p>
          <a:p>
            <a:pPr algn="l"/>
            <a:r>
              <a:rPr lang="en-US" sz="2400" b="1">
                <a:solidFill>
                  <a:srgbClr val="FFCC99"/>
                </a:solidFill>
                <a:effectLst>
                  <a:outerShdw blurRad="38100" dist="38100" dir="2700000" algn="tl">
                    <a:srgbClr val="000000"/>
                  </a:outerShdw>
                </a:effectLst>
                <a:latin typeface="Tahoma" pitchFamily="34" charset="0"/>
              </a:rPr>
              <a:t>	// ambit synthesis on</a:t>
            </a:r>
          </a:p>
          <a:p>
            <a:pPr algn="l">
              <a:lnSpc>
                <a:spcPct val="120000"/>
              </a:lnSpc>
            </a:pPr>
            <a:r>
              <a:rPr lang="en-US" sz="2400" b="1">
                <a:solidFill>
                  <a:srgbClr val="FFFF66"/>
                </a:solidFill>
                <a:effectLst>
                  <a:outerShdw blurRad="38100" dist="38100" dir="2700000" algn="tl">
                    <a:srgbClr val="000000"/>
                  </a:outerShdw>
                </a:effectLst>
                <a:latin typeface="Tahoma" pitchFamily="34" charset="0"/>
              </a:rPr>
              <a:t>		always @(negedge clk)</a:t>
            </a:r>
          </a:p>
          <a:p>
            <a:pPr algn="l">
              <a:lnSpc>
                <a:spcPct val="120000"/>
              </a:lnSpc>
            </a:pPr>
            <a:r>
              <a:rPr lang="en-US" sz="2400" b="1">
                <a:solidFill>
                  <a:srgbClr val="FFFF66"/>
                </a:solidFill>
                <a:effectLst>
                  <a:outerShdw blurRad="38100" dist="38100" dir="2700000" algn="tl">
                    <a:srgbClr val="000000"/>
                  </a:outerShdw>
                </a:effectLst>
                <a:latin typeface="Tahoma" pitchFamily="34" charset="0"/>
              </a:rPr>
              <a:t>		    if (check_flag == 1’b0)</a:t>
            </a:r>
          </a:p>
          <a:p>
            <a:pPr algn="l"/>
            <a:r>
              <a:rPr lang="en-US" sz="2400" b="1">
                <a:solidFill>
                  <a:srgbClr val="FFFF66"/>
                </a:solidFill>
                <a:effectLst>
                  <a:outerShdw blurRad="38100" dist="38100" dir="2700000" algn="tl">
                    <a:srgbClr val="000000"/>
                  </a:outerShdw>
                </a:effectLst>
                <a:latin typeface="Tahoma" pitchFamily="34" charset="0"/>
              </a:rPr>
              <a:t>			...</a:t>
            </a:r>
          </a:p>
        </p:txBody>
      </p:sp>
    </p:spTree>
  </p:cSld>
  <p:clrMapOvr>
    <a:masterClrMapping/>
  </p:clrMapOvr>
  <p:transition spd="slow">
    <p:cover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Example Synthesis directives  </a:t>
            </a:r>
            <a:endParaRPr lang="en-US" sz="3700" i="1">
              <a:solidFill>
                <a:srgbClr val="CCFFFF"/>
              </a:solidFill>
              <a:effectLst>
                <a:outerShdw blurRad="38100" dist="38100" dir="2700000" algn="tl">
                  <a:srgbClr val="000000"/>
                </a:outerShdw>
              </a:effectLst>
            </a:endParaRPr>
          </a:p>
        </p:txBody>
      </p:sp>
      <p:sp>
        <p:nvSpPr>
          <p:cNvPr id="6" name="Slide Number Placeholder 5"/>
          <p:cNvSpPr>
            <a:spLocks noGrp="1"/>
          </p:cNvSpPr>
          <p:nvPr>
            <p:ph type="sldNum" sz="quarter" idx="12"/>
          </p:nvPr>
        </p:nvSpPr>
        <p:spPr/>
        <p:txBody>
          <a:bodyPr/>
          <a:lstStyle/>
          <a:p>
            <a:pPr>
              <a:defRPr/>
            </a:pPr>
            <a:fld id="{DE9B83DE-02E2-46B4-B826-3E58273D98FE}" type="slidenum">
              <a:rPr lang="en-US"/>
              <a:pPr>
                <a:defRPr/>
              </a:pPr>
              <a:t>56</a:t>
            </a:fld>
            <a:endParaRPr lang="en-US"/>
          </a:p>
        </p:txBody>
      </p:sp>
      <p:sp>
        <p:nvSpPr>
          <p:cNvPr id="993283" name="Text Box 3"/>
          <p:cNvSpPr txBox="1">
            <a:spLocks noChangeArrowheads="1"/>
          </p:cNvSpPr>
          <p:nvPr/>
        </p:nvSpPr>
        <p:spPr bwMode="auto">
          <a:xfrm>
            <a:off x="0" y="1262063"/>
            <a:ext cx="9144000" cy="5810250"/>
          </a:xfrm>
          <a:prstGeom prst="rect">
            <a:avLst/>
          </a:prstGeom>
          <a:noFill/>
          <a:ln w="38100">
            <a:noFill/>
            <a:miter lim="800000"/>
            <a:headEnd/>
            <a:tailEnd/>
          </a:ln>
          <a:effectLst/>
        </p:spPr>
        <p:txBody>
          <a:bodyPr>
            <a:spAutoFit/>
          </a:bodyPr>
          <a:lstStyle/>
          <a:p>
            <a:pPr algn="l">
              <a:lnSpc>
                <a:spcPct val="90000"/>
              </a:lnSpc>
              <a:spcBef>
                <a:spcPct val="50000"/>
              </a:spcBef>
            </a:pPr>
            <a:r>
              <a:rPr lang="en-US" sz="2400" b="1">
                <a:solidFill>
                  <a:srgbClr val="FFFF66"/>
                </a:solidFill>
                <a:effectLst>
                  <a:outerShdw blurRad="38100" dist="38100" dir="2700000" algn="tl">
                    <a:srgbClr val="000000"/>
                  </a:outerShdw>
                </a:effectLst>
                <a:latin typeface="Tahoma" pitchFamily="34" charset="0"/>
              </a:rPr>
              <a:t>  </a:t>
            </a:r>
            <a:r>
              <a:rPr lang="en-US" sz="3400" b="1">
                <a:solidFill>
                  <a:srgbClr val="FFCC99"/>
                </a:solidFill>
                <a:effectLst>
                  <a:outerShdw blurRad="38100" dist="38100" dir="2700000" algn="tl">
                    <a:srgbClr val="000000"/>
                  </a:outerShdw>
                </a:effectLst>
                <a:latin typeface="Tahoma" pitchFamily="34" charset="0"/>
              </a:rPr>
              <a:t>Case Statement</a:t>
            </a:r>
            <a:r>
              <a:rPr lang="en-US" sz="3400" b="1">
                <a:solidFill>
                  <a:srgbClr val="FFFF66"/>
                </a:solidFill>
                <a:effectLst>
                  <a:outerShdw blurRad="38100" dist="38100" dir="2700000" algn="tl">
                    <a:srgbClr val="000000"/>
                  </a:outerShdw>
                </a:effectLst>
                <a:latin typeface="Tahoma" pitchFamily="34" charset="0"/>
              </a:rPr>
              <a:t> Directives in </a:t>
            </a:r>
          </a:p>
          <a:p>
            <a:pPr algn="l">
              <a:lnSpc>
                <a:spcPct val="90000"/>
              </a:lnSpc>
              <a:spcBef>
                <a:spcPct val="50000"/>
              </a:spcBef>
            </a:pPr>
            <a:r>
              <a:rPr lang="en-US" sz="3400" b="1">
                <a:solidFill>
                  <a:srgbClr val="FFFF66"/>
                </a:solidFill>
                <a:effectLst>
                  <a:outerShdw blurRad="38100" dist="38100" dir="2700000" algn="tl">
                    <a:srgbClr val="000000"/>
                  </a:outerShdw>
                </a:effectLst>
                <a:latin typeface="Tahoma" pitchFamily="34" charset="0"/>
              </a:rPr>
              <a:t>	Cadence Ambit Synthesizer</a:t>
            </a:r>
          </a:p>
          <a:p>
            <a:pPr algn="l">
              <a:lnSpc>
                <a:spcPct val="0"/>
              </a:lnSpc>
              <a:spcBef>
                <a:spcPct val="50000"/>
              </a:spcBef>
            </a:pPr>
            <a:endParaRPr lang="en-US" sz="2800" b="1">
              <a:solidFill>
                <a:srgbClr val="FFFF66"/>
              </a:solidFill>
              <a:effectLst>
                <a:outerShdw blurRad="38100" dist="38100" dir="2700000" algn="tl">
                  <a:srgbClr val="000000"/>
                </a:outerShdw>
              </a:effectLst>
              <a:latin typeface="Tahoma" pitchFamily="34" charset="0"/>
            </a:endParaRPr>
          </a:p>
          <a:p>
            <a:pPr algn="l">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The default interpretation of a </a:t>
            </a:r>
            <a:r>
              <a:rPr lang="en-US" sz="2800" b="1">
                <a:solidFill>
                  <a:srgbClr val="FFCC99"/>
                </a:solidFill>
                <a:effectLst>
                  <a:outerShdw blurRad="38100" dist="38100" dir="2700000" algn="tl">
                    <a:srgbClr val="000000"/>
                  </a:outerShdw>
                </a:effectLst>
                <a:latin typeface="Tahoma" pitchFamily="34" charset="0"/>
              </a:rPr>
              <a:t>case</a:t>
            </a:r>
            <a:r>
              <a:rPr lang="en-US" sz="2800" b="1">
                <a:solidFill>
                  <a:srgbClr val="FFFF66"/>
                </a:solidFill>
                <a:effectLst>
                  <a:outerShdw blurRad="38100" dist="38100" dir="2700000" algn="tl">
                    <a:srgbClr val="000000"/>
                  </a:outerShdw>
                </a:effectLst>
                <a:latin typeface="Tahoma" pitchFamily="34" charset="0"/>
              </a:rPr>
              <a:t> 			statement is </a:t>
            </a:r>
            <a:r>
              <a:rPr lang="en-US" sz="2800" b="1">
                <a:solidFill>
                  <a:srgbClr val="FFCC99"/>
                </a:solidFill>
                <a:effectLst>
                  <a:outerShdw blurRad="38100" dist="38100" dir="2700000" algn="tl">
                    <a:srgbClr val="000000"/>
                  </a:outerShdw>
                </a:effectLst>
                <a:latin typeface="Tahoma" pitchFamily="34" charset="0"/>
              </a:rPr>
              <a:t>priority encoding</a:t>
            </a:r>
            <a:r>
              <a:rPr lang="en-US" sz="2800" b="1">
                <a:solidFill>
                  <a:srgbClr val="FFFF66"/>
                </a:solidFill>
                <a:effectLst>
                  <a:outerShdw blurRad="38100" dist="38100" dir="2700000" algn="tl">
                    <a:srgbClr val="000000"/>
                  </a:outerShdw>
                </a:effectLst>
                <a:latin typeface="Tahoma" pitchFamily="34" charset="0"/>
              </a:rPr>
              <a:t> of the case 	labels in the order the alternatives are 		listed.</a:t>
            </a:r>
          </a:p>
          <a:p>
            <a:pPr algn="l">
              <a:lnSpc>
                <a:spcPct val="60000"/>
              </a:lnSpc>
              <a:spcBef>
                <a:spcPct val="50000"/>
              </a:spcBef>
              <a:buFontTx/>
              <a:buChar char="•"/>
            </a:pPr>
            <a:endParaRPr lang="en-US" sz="2800" b="1">
              <a:solidFill>
                <a:srgbClr val="FFFF66"/>
              </a:solidFill>
              <a:effectLst>
                <a:outerShdw blurRad="38100" dist="38100" dir="2700000" algn="tl">
                  <a:srgbClr val="000000"/>
                </a:outerShdw>
              </a:effectLst>
              <a:latin typeface="Tahoma" pitchFamily="34" charset="0"/>
            </a:endParaRPr>
          </a:p>
          <a:p>
            <a:pPr algn="l">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This is similar to interpretation of a </a:t>
            </a:r>
            <a:r>
              <a:rPr lang="en-US" sz="2800" b="1">
                <a:solidFill>
                  <a:srgbClr val="FFCC99"/>
                </a:solidFill>
                <a:effectLst>
                  <a:outerShdw blurRad="38100" dist="38100" dir="2700000" algn="tl">
                    <a:srgbClr val="000000"/>
                  </a:outerShdw>
                </a:effectLst>
                <a:latin typeface="Tahoma" pitchFamily="34" charset="0"/>
              </a:rPr>
              <a:t>nested</a:t>
            </a:r>
            <a:r>
              <a:rPr lang="en-US" sz="2800" b="1">
                <a:solidFill>
                  <a:srgbClr val="FFFF66"/>
                </a:solidFill>
                <a:effectLst>
                  <a:outerShdw blurRad="38100" dist="38100" dir="2700000" algn="tl">
                    <a:srgbClr val="000000"/>
                  </a:outerShdw>
                </a:effectLst>
                <a:latin typeface="Tahoma" pitchFamily="34" charset="0"/>
              </a:rPr>
              <a:t> 	</a:t>
            </a:r>
            <a:r>
              <a:rPr lang="en-US" sz="2800" b="1">
                <a:solidFill>
                  <a:srgbClr val="FFCC99"/>
                </a:solidFill>
                <a:effectLst>
                  <a:outerShdw blurRad="38100" dist="38100" dir="2700000" algn="tl">
                    <a:srgbClr val="000000"/>
                  </a:outerShdw>
                </a:effectLst>
                <a:latin typeface="Tahoma" pitchFamily="34" charset="0"/>
              </a:rPr>
              <a:t>if-else</a:t>
            </a:r>
            <a:r>
              <a:rPr lang="en-US" sz="2800" b="1">
                <a:solidFill>
                  <a:srgbClr val="FFFF66"/>
                </a:solidFill>
                <a:effectLst>
                  <a:outerShdw blurRad="38100" dist="38100" dir="2700000" algn="tl">
                    <a:srgbClr val="000000"/>
                  </a:outerShdw>
                </a:effectLst>
                <a:latin typeface="Tahoma" pitchFamily="34" charset="0"/>
              </a:rPr>
              <a:t> statement.		</a:t>
            </a:r>
          </a:p>
          <a:p>
            <a:pPr algn="l"/>
            <a:r>
              <a:rPr lang="en-US" sz="2800" b="1">
                <a:solidFill>
                  <a:srgbClr val="FFFF66"/>
                </a:solidFill>
                <a:effectLst>
                  <a:outerShdw blurRad="38100" dist="38100" dir="2700000" algn="tl">
                    <a:srgbClr val="000000"/>
                  </a:outerShdw>
                </a:effectLst>
                <a:latin typeface="Tahoma" pitchFamily="34" charset="0"/>
              </a:rPr>
              <a:t>      </a:t>
            </a:r>
          </a:p>
          <a:p>
            <a:pPr algn="l"/>
            <a:r>
              <a:rPr lang="en-US" sz="2800" b="1">
                <a:solidFill>
                  <a:srgbClr val="FFFF66"/>
                </a:solidFill>
                <a:effectLst>
                  <a:outerShdw blurRad="38100" dist="38100" dir="2700000" algn="tl">
                    <a:srgbClr val="000000"/>
                  </a:outerShdw>
                </a:effectLst>
                <a:latin typeface="Tahoma" pitchFamily="34" charset="0"/>
              </a:rPr>
              <a:t> </a:t>
            </a:r>
          </a:p>
        </p:txBody>
      </p:sp>
    </p:spTree>
  </p:cSld>
  <p:clrMapOvr>
    <a:masterClrMapping/>
  </p:clrMapOvr>
  <p:transition spd="slow">
    <p:cover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700" i="1">
                <a:solidFill>
                  <a:srgbClr val="CCFFFF"/>
                </a:solidFill>
                <a:effectLst>
                  <a:outerShdw blurRad="38100" dist="38100" dir="2700000" algn="tl">
                    <a:srgbClr val="000000"/>
                  </a:outerShdw>
                </a:effectLst>
                <a:latin typeface="Tahoma" pitchFamily="34" charset="0"/>
              </a:rPr>
              <a:t>Example Synthesis directives  </a:t>
            </a:r>
            <a:endParaRPr lang="en-US" sz="3700" i="1">
              <a:solidFill>
                <a:srgbClr val="CCFFFF"/>
              </a:solidFill>
              <a:effectLst>
                <a:outerShdw blurRad="38100" dist="38100" dir="2700000" algn="tl">
                  <a:srgbClr val="000000"/>
                </a:outerShdw>
              </a:effectLst>
            </a:endParaRPr>
          </a:p>
        </p:txBody>
      </p:sp>
      <p:sp>
        <p:nvSpPr>
          <p:cNvPr id="6" name="Slide Number Placeholder 5"/>
          <p:cNvSpPr>
            <a:spLocks noGrp="1"/>
          </p:cNvSpPr>
          <p:nvPr>
            <p:ph type="sldNum" sz="quarter" idx="12"/>
          </p:nvPr>
        </p:nvSpPr>
        <p:spPr/>
        <p:txBody>
          <a:bodyPr/>
          <a:lstStyle/>
          <a:p>
            <a:pPr>
              <a:defRPr/>
            </a:pPr>
            <a:fld id="{9C9F6F34-3213-4DE3-BD0D-F35B409AD642}" type="slidenum">
              <a:rPr lang="en-US"/>
              <a:pPr>
                <a:defRPr/>
              </a:pPr>
              <a:t>57</a:t>
            </a:fld>
            <a:endParaRPr lang="en-US"/>
          </a:p>
        </p:txBody>
      </p:sp>
      <p:sp>
        <p:nvSpPr>
          <p:cNvPr id="995331" name="Text Box 3"/>
          <p:cNvSpPr txBox="1">
            <a:spLocks noChangeArrowheads="1"/>
          </p:cNvSpPr>
          <p:nvPr/>
        </p:nvSpPr>
        <p:spPr bwMode="auto">
          <a:xfrm>
            <a:off x="0" y="1185863"/>
            <a:ext cx="9144000" cy="4998291"/>
          </a:xfrm>
          <a:prstGeom prst="rect">
            <a:avLst/>
          </a:prstGeom>
          <a:noFill/>
          <a:ln w="38100">
            <a:noFill/>
            <a:miter lim="800000"/>
            <a:headEnd/>
            <a:tailEnd/>
          </a:ln>
          <a:effectLst/>
        </p:spPr>
        <p:txBody>
          <a:bodyPr>
            <a:spAutoFit/>
          </a:bodyPr>
          <a:lstStyle/>
          <a:p>
            <a:pPr algn="l">
              <a:lnSpc>
                <a:spcPct val="90000"/>
              </a:lnSpc>
              <a:spcBef>
                <a:spcPct val="50000"/>
              </a:spcBef>
            </a:pPr>
            <a:r>
              <a:rPr lang="en-US" sz="2800" b="1" dirty="0">
                <a:solidFill>
                  <a:srgbClr val="FFFF66"/>
                </a:solidFill>
                <a:effectLst>
                  <a:outerShdw blurRad="38100" dist="38100" dir="2700000" algn="tl">
                    <a:srgbClr val="000000"/>
                  </a:outerShdw>
                </a:effectLst>
                <a:latin typeface="Tahoma" pitchFamily="34" charset="0"/>
              </a:rPr>
              <a:t> </a:t>
            </a:r>
            <a:r>
              <a:rPr lang="en-US" sz="2400" b="1" dirty="0">
                <a:solidFill>
                  <a:srgbClr val="FFFF66"/>
                </a:solidFill>
                <a:effectLst>
                  <a:outerShdw blurRad="38100" dist="38100" dir="2700000" algn="tl">
                    <a:srgbClr val="000000"/>
                  </a:outerShdw>
                </a:effectLst>
                <a:latin typeface="Tahoma" pitchFamily="34" charset="0"/>
              </a:rPr>
              <a:t>The directive is used as follows:</a:t>
            </a:r>
          </a:p>
          <a:p>
            <a:pPr algn="l">
              <a:lnSpc>
                <a:spcPct val="90000"/>
              </a:lnSpc>
              <a:spcBef>
                <a:spcPct val="50000"/>
              </a:spcBef>
            </a:pPr>
            <a:r>
              <a:rPr lang="en-US" sz="2400" b="1" dirty="0">
                <a:solidFill>
                  <a:srgbClr val="FFFF66"/>
                </a:solidFill>
                <a:effectLst>
                  <a:outerShdw blurRad="38100" dist="38100" dir="2700000" algn="tl">
                    <a:srgbClr val="000000"/>
                  </a:outerShdw>
                </a:effectLst>
                <a:latin typeface="Tahoma" pitchFamily="34" charset="0"/>
              </a:rPr>
              <a:t>	</a:t>
            </a:r>
            <a:r>
              <a:rPr lang="en-US" sz="2400" b="1" dirty="0">
                <a:solidFill>
                  <a:srgbClr val="FFCC99"/>
                </a:solidFill>
                <a:effectLst>
                  <a:outerShdw blurRad="38100" dist="38100" dir="2700000" algn="tl">
                    <a:srgbClr val="000000"/>
                  </a:outerShdw>
                </a:effectLst>
                <a:latin typeface="Tahoma" pitchFamily="34" charset="0"/>
              </a:rPr>
              <a:t>// ambit synthesis case = value</a:t>
            </a:r>
          </a:p>
          <a:p>
            <a:pPr algn="l">
              <a:lnSpc>
                <a:spcPct val="20000"/>
              </a:lnSpc>
              <a:spcBef>
                <a:spcPct val="50000"/>
              </a:spcBef>
            </a:pPr>
            <a:endParaRPr lang="en-US" sz="2400" b="1" dirty="0">
              <a:solidFill>
                <a:srgbClr val="FFCC99"/>
              </a:solidFill>
              <a:effectLst>
                <a:outerShdw blurRad="38100" dist="38100" dir="2700000" algn="tl">
                  <a:srgbClr val="000000"/>
                </a:outerShdw>
              </a:effectLst>
              <a:latin typeface="Tahoma" pitchFamily="34" charset="0"/>
            </a:endParaRPr>
          </a:p>
          <a:p>
            <a:pPr algn="l"/>
            <a:r>
              <a:rPr lang="en-US" sz="2400" b="1" dirty="0">
                <a:solidFill>
                  <a:srgbClr val="FFCC99"/>
                </a:solidFill>
                <a:effectLst>
                  <a:outerShdw blurRad="38100" dist="38100" dir="2700000" algn="tl">
                    <a:srgbClr val="000000"/>
                  </a:outerShdw>
                </a:effectLst>
                <a:latin typeface="Tahoma" pitchFamily="34" charset="0"/>
              </a:rPr>
              <a:t>	</a:t>
            </a:r>
            <a:r>
              <a:rPr lang="en-US" sz="2400" b="1" dirty="0">
                <a:solidFill>
                  <a:srgbClr val="FFFF66"/>
                </a:solidFill>
                <a:effectLst>
                  <a:outerShdw blurRad="38100" dist="38100" dir="2700000" algn="tl">
                    <a:srgbClr val="000000"/>
                  </a:outerShdw>
                </a:effectLst>
                <a:latin typeface="Tahoma" pitchFamily="34" charset="0"/>
              </a:rPr>
              <a:t>where value = full, parallel</a:t>
            </a:r>
          </a:p>
          <a:p>
            <a:pPr algn="l"/>
            <a:endParaRPr lang="en-US" sz="2400" b="1" dirty="0">
              <a:solidFill>
                <a:srgbClr val="FFFF66"/>
              </a:solidFill>
              <a:effectLst>
                <a:outerShdw blurRad="38100" dist="38100" dir="2700000" algn="tl">
                  <a:srgbClr val="000000"/>
                </a:outerShdw>
              </a:effectLst>
              <a:latin typeface="Tahoma" pitchFamily="34" charset="0"/>
            </a:endParaRPr>
          </a:p>
          <a:p>
            <a:pPr algn="l"/>
            <a:r>
              <a:rPr lang="en-US" sz="2400" b="1" dirty="0">
                <a:solidFill>
                  <a:srgbClr val="FFFF66"/>
                </a:solidFill>
                <a:effectLst>
                  <a:outerShdw blurRad="38100" dist="38100" dir="2700000" algn="tl">
                    <a:srgbClr val="000000"/>
                  </a:outerShdw>
                </a:effectLst>
                <a:latin typeface="Tahoma" pitchFamily="34" charset="0"/>
              </a:rPr>
              <a:t>  	The directive must appear immediately after the 	case expression.</a:t>
            </a:r>
          </a:p>
          <a:p>
            <a:pPr algn="l"/>
            <a:endParaRPr lang="en-US" sz="2400" b="1" dirty="0">
              <a:solidFill>
                <a:srgbClr val="FFFF66"/>
              </a:solidFill>
              <a:effectLst>
                <a:outerShdw blurRad="38100" dist="38100" dir="2700000" algn="tl">
                  <a:srgbClr val="000000"/>
                </a:outerShdw>
              </a:effectLst>
              <a:latin typeface="Tahoma" pitchFamily="34" charset="0"/>
            </a:endParaRPr>
          </a:p>
          <a:p>
            <a:pPr algn="l">
              <a:lnSpc>
                <a:spcPct val="110000"/>
              </a:lnSpc>
            </a:pPr>
            <a:r>
              <a:rPr lang="en-US" sz="2400" b="1" dirty="0">
                <a:solidFill>
                  <a:srgbClr val="FFFF66"/>
                </a:solidFill>
                <a:effectLst>
                  <a:outerShdw blurRad="38100" dist="38100" dir="2700000" algn="tl">
                    <a:srgbClr val="000000"/>
                  </a:outerShdw>
                </a:effectLst>
                <a:latin typeface="Tahoma" pitchFamily="34" charset="0"/>
              </a:rPr>
              <a:t>	A full case directive is specified as follows:</a:t>
            </a:r>
          </a:p>
          <a:p>
            <a:pPr algn="l">
              <a:lnSpc>
                <a:spcPct val="110000"/>
              </a:lnSpc>
            </a:pPr>
            <a:r>
              <a:rPr lang="en-US" sz="2400" b="1" dirty="0">
                <a:solidFill>
                  <a:srgbClr val="FFFF66"/>
                </a:solidFill>
                <a:effectLst>
                  <a:outerShdw blurRad="38100" dist="38100" dir="2700000" algn="tl">
                    <a:srgbClr val="000000"/>
                  </a:outerShdw>
                </a:effectLst>
                <a:latin typeface="Tahoma" pitchFamily="34" charset="0"/>
              </a:rPr>
              <a:t>	    </a:t>
            </a:r>
            <a:r>
              <a:rPr lang="en-US" sz="2000" b="1" dirty="0">
                <a:solidFill>
                  <a:srgbClr val="CCFFFF"/>
                </a:solidFill>
                <a:effectLst>
                  <a:outerShdw blurRad="38100" dist="38100" dir="2700000" algn="tl">
                    <a:srgbClr val="000000"/>
                  </a:outerShdw>
                </a:effectLst>
                <a:latin typeface="Tahoma" pitchFamily="34" charset="0"/>
              </a:rPr>
              <a:t>always @(</a:t>
            </a:r>
            <a:r>
              <a:rPr lang="en-US" sz="2000" b="1" dirty="0" err="1">
                <a:solidFill>
                  <a:srgbClr val="CCFFFF"/>
                </a:solidFill>
                <a:effectLst>
                  <a:outerShdw blurRad="38100" dist="38100" dir="2700000" algn="tl">
                    <a:srgbClr val="000000"/>
                  </a:outerShdw>
                </a:effectLst>
                <a:latin typeface="Tahoma" pitchFamily="34" charset="0"/>
              </a:rPr>
              <a:t>negedge</a:t>
            </a:r>
            <a:r>
              <a:rPr lang="en-US" sz="2000" b="1" dirty="0">
                <a:solidFill>
                  <a:srgbClr val="CCFFFF"/>
                </a:solidFill>
                <a:effectLst>
                  <a:outerShdw blurRad="38100" dist="38100" dir="2700000" algn="tl">
                    <a:srgbClr val="000000"/>
                  </a:outerShdw>
                </a:effectLst>
                <a:latin typeface="Tahoma" pitchFamily="34" charset="0"/>
              </a:rPr>
              <a:t> </a:t>
            </a:r>
            <a:r>
              <a:rPr lang="en-US" sz="2000" b="1" dirty="0" err="1">
                <a:solidFill>
                  <a:srgbClr val="CCFFFF"/>
                </a:solidFill>
                <a:effectLst>
                  <a:outerShdw blurRad="38100" dist="38100" dir="2700000" algn="tl">
                    <a:srgbClr val="000000"/>
                  </a:outerShdw>
                </a:effectLst>
                <a:latin typeface="Tahoma" pitchFamily="34" charset="0"/>
              </a:rPr>
              <a:t>clk</a:t>
            </a:r>
            <a:r>
              <a:rPr lang="en-US" sz="2000" b="1" dirty="0">
                <a:solidFill>
                  <a:srgbClr val="CCFFFF"/>
                </a:solidFill>
                <a:effectLst>
                  <a:outerShdw blurRad="38100" dist="38100" dir="2700000" algn="tl">
                    <a:srgbClr val="000000"/>
                  </a:outerShdw>
                </a:effectLst>
                <a:latin typeface="Tahoma" pitchFamily="34" charset="0"/>
              </a:rPr>
              <a:t>)</a:t>
            </a:r>
          </a:p>
          <a:p>
            <a:pPr algn="l">
              <a:lnSpc>
                <a:spcPct val="110000"/>
              </a:lnSpc>
            </a:pPr>
            <a:r>
              <a:rPr lang="en-US" sz="2000" b="1" dirty="0">
                <a:solidFill>
                  <a:srgbClr val="CCFFFF"/>
                </a:solidFill>
                <a:effectLst>
                  <a:outerShdw blurRad="38100" dist="38100" dir="2700000" algn="tl">
                    <a:srgbClr val="000000"/>
                  </a:outerShdw>
                </a:effectLst>
                <a:latin typeface="Tahoma" pitchFamily="34" charset="0"/>
              </a:rPr>
              <a:t>	        case (</a:t>
            </a:r>
            <a:r>
              <a:rPr lang="en-US" sz="2000" b="1" dirty="0" err="1">
                <a:solidFill>
                  <a:srgbClr val="CCFFFF"/>
                </a:solidFill>
                <a:effectLst>
                  <a:outerShdw blurRad="38100" dist="38100" dir="2700000" algn="tl">
                    <a:srgbClr val="000000"/>
                  </a:outerShdw>
                </a:effectLst>
                <a:latin typeface="Tahoma" pitchFamily="34" charset="0"/>
              </a:rPr>
              <a:t>sel</a:t>
            </a:r>
            <a:r>
              <a:rPr lang="en-US" sz="2000" b="1" dirty="0">
                <a:solidFill>
                  <a:srgbClr val="CCFFFF"/>
                </a:solidFill>
                <a:effectLst>
                  <a:outerShdw blurRad="38100" dist="38100" dir="2700000" algn="tl">
                    <a:srgbClr val="000000"/>
                  </a:outerShdw>
                </a:effectLst>
                <a:latin typeface="Tahoma" pitchFamily="34" charset="0"/>
              </a:rPr>
              <a:t>)       </a:t>
            </a:r>
            <a:r>
              <a:rPr lang="en-US" sz="2000" b="1" dirty="0">
                <a:solidFill>
                  <a:srgbClr val="FFCC99"/>
                </a:solidFill>
                <a:effectLst>
                  <a:outerShdw blurRad="38100" dist="38100" dir="2700000" algn="tl">
                    <a:srgbClr val="000000"/>
                  </a:outerShdw>
                </a:effectLst>
                <a:latin typeface="Tahoma" pitchFamily="34" charset="0"/>
              </a:rPr>
              <a:t>// ambit synthesis case = full</a:t>
            </a:r>
          </a:p>
          <a:p>
            <a:pPr algn="l">
              <a:lnSpc>
                <a:spcPct val="110000"/>
              </a:lnSpc>
            </a:pPr>
            <a:r>
              <a:rPr lang="en-US" sz="2000" b="1" dirty="0">
                <a:solidFill>
                  <a:srgbClr val="CCFFFF"/>
                </a:solidFill>
                <a:effectLst>
                  <a:outerShdw blurRad="38100" dist="38100" dir="2700000" algn="tl">
                    <a:srgbClr val="000000"/>
                  </a:outerShdw>
                </a:effectLst>
                <a:latin typeface="Tahoma" pitchFamily="34" charset="0"/>
              </a:rPr>
              <a:t>	            ...	</a:t>
            </a:r>
          </a:p>
          <a:p>
            <a:pPr algn="l">
              <a:lnSpc>
                <a:spcPct val="110000"/>
              </a:lnSpc>
            </a:pPr>
            <a:r>
              <a:rPr lang="en-US" sz="2400" b="1" dirty="0">
                <a:solidFill>
                  <a:srgbClr val="CCFFFF"/>
                </a:solidFill>
                <a:effectLst>
                  <a:outerShdw blurRad="38100" dist="38100" dir="2700000" algn="tl">
                    <a:srgbClr val="000000"/>
                  </a:outerShdw>
                </a:effectLst>
                <a:latin typeface="Tahoma" pitchFamily="34" charset="0"/>
              </a:rPr>
              <a:t>                 </a:t>
            </a:r>
            <a:r>
              <a:rPr lang="en-US" sz="2000" b="1" dirty="0" err="1">
                <a:solidFill>
                  <a:srgbClr val="CCFFFF"/>
                </a:solidFill>
                <a:effectLst>
                  <a:outerShdw blurRad="38100" dist="38100" dir="2700000" algn="tl">
                    <a:srgbClr val="000000"/>
                  </a:outerShdw>
                </a:effectLst>
                <a:latin typeface="Tahoma" pitchFamily="34" charset="0"/>
              </a:rPr>
              <a:t>endcase</a:t>
            </a:r>
            <a:endParaRPr lang="en-US" sz="2000" dirty="0"/>
          </a:p>
        </p:txBody>
      </p:sp>
    </p:spTree>
  </p:cSld>
  <p:clrMapOvr>
    <a:masterClrMapping/>
  </p:clrMapOvr>
  <p:transition spd="slow">
    <p:cover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a:solidFill>
                  <a:srgbClr val="CCFFFF"/>
                </a:solidFill>
                <a:effectLst>
                  <a:outerShdw blurRad="38100" dist="38100" dir="2700000" algn="tl">
                    <a:srgbClr val="000000"/>
                  </a:outerShdw>
                </a:effectLst>
                <a:latin typeface="Tahoma" pitchFamily="34" charset="0"/>
              </a:rPr>
              <a:t>Full case directive</a:t>
            </a:r>
            <a:endParaRPr lang="en-US" sz="6200" b="0">
              <a:solidFill>
                <a:srgbClr val="FFCC99"/>
              </a:solidFill>
              <a:effectLst>
                <a:outerShdw blurRad="38100" dist="38100" dir="2700000" algn="tl">
                  <a:srgbClr val="000000"/>
                </a:outerShdw>
              </a:effectLst>
              <a:latin typeface="Tahoma" pitchFamily="34" charset="0"/>
            </a:endParaRPr>
          </a:p>
        </p:txBody>
      </p:sp>
      <p:sp>
        <p:nvSpPr>
          <p:cNvPr id="6" name="Slide Number Placeholder 5"/>
          <p:cNvSpPr>
            <a:spLocks noGrp="1"/>
          </p:cNvSpPr>
          <p:nvPr>
            <p:ph type="sldNum" sz="quarter" idx="12"/>
          </p:nvPr>
        </p:nvSpPr>
        <p:spPr/>
        <p:txBody>
          <a:bodyPr/>
          <a:lstStyle/>
          <a:p>
            <a:pPr>
              <a:defRPr/>
            </a:pPr>
            <a:fld id="{2938A58A-204B-46A1-8535-9F2B956C11C4}" type="slidenum">
              <a:rPr lang="en-US"/>
              <a:pPr>
                <a:defRPr/>
              </a:pPr>
              <a:t>58</a:t>
            </a:fld>
            <a:endParaRPr lang="en-US"/>
          </a:p>
        </p:txBody>
      </p:sp>
      <p:sp>
        <p:nvSpPr>
          <p:cNvPr id="997379" name="Text Box 3"/>
          <p:cNvSpPr txBox="1">
            <a:spLocks noChangeArrowheads="1"/>
          </p:cNvSpPr>
          <p:nvPr/>
        </p:nvSpPr>
        <p:spPr bwMode="auto">
          <a:xfrm>
            <a:off x="0" y="1185863"/>
            <a:ext cx="9144000" cy="5083175"/>
          </a:xfrm>
          <a:prstGeom prst="rect">
            <a:avLst/>
          </a:prstGeom>
          <a:noFill/>
          <a:ln w="38100">
            <a:noFill/>
            <a:miter lim="800000"/>
            <a:headEnd/>
            <a:tailEnd/>
          </a:ln>
          <a:effectLst/>
        </p:spPr>
        <p:txBody>
          <a:bodyPr>
            <a:spAutoFit/>
          </a:bodyPr>
          <a:lstStyle/>
          <a:p>
            <a:pPr algn="l">
              <a:lnSpc>
                <a:spcPct val="90000"/>
              </a:lnSpc>
              <a:spcBef>
                <a:spcPct val="50000"/>
              </a:spcBef>
            </a:pPr>
            <a:r>
              <a:rPr lang="en-US" sz="2800" b="1">
                <a:solidFill>
                  <a:srgbClr val="FFCC99"/>
                </a:solidFill>
                <a:effectLst>
                  <a:outerShdw blurRad="38100" dist="38100" dir="2700000" algn="tl">
                    <a:srgbClr val="000000"/>
                  </a:outerShdw>
                </a:effectLst>
                <a:latin typeface="Tahoma" pitchFamily="34" charset="0"/>
              </a:rPr>
              <a:t>         A full case directive</a:t>
            </a:r>
            <a:endParaRPr lang="en-US" sz="3600" b="1">
              <a:solidFill>
                <a:srgbClr val="FFCC99"/>
              </a:solidFill>
              <a:effectLst>
                <a:outerShdw blurRad="38100" dist="38100" dir="2700000" algn="tl">
                  <a:srgbClr val="000000"/>
                </a:outerShdw>
              </a:effectLst>
              <a:latin typeface="Tahoma" pitchFamily="34" charset="0"/>
            </a:endParaRPr>
          </a:p>
          <a:p>
            <a:pPr algn="l">
              <a:spcBef>
                <a:spcPct val="50000"/>
              </a:spcBef>
            </a:pPr>
            <a:r>
              <a:rPr lang="en-US" sz="2400" b="1">
                <a:solidFill>
                  <a:srgbClr val="FFCC99"/>
                </a:solidFill>
                <a:effectLst>
                  <a:outerShdw blurRad="38100" dist="38100" dir="2700000" algn="tl">
                    <a:srgbClr val="000000"/>
                  </a:outerShdw>
                </a:effectLst>
                <a:latin typeface="Tahoma" pitchFamily="34" charset="0"/>
              </a:rPr>
              <a:t>	</a:t>
            </a:r>
            <a:r>
              <a:rPr lang="en-US" sz="2800" b="1">
                <a:solidFill>
                  <a:srgbClr val="FFFF66"/>
                </a:solidFill>
                <a:effectLst>
                  <a:outerShdw blurRad="38100" dist="38100" dir="2700000" algn="tl">
                    <a:srgbClr val="000000"/>
                  </a:outerShdw>
                </a:effectLst>
                <a:latin typeface="Tahoma" pitchFamily="34" charset="0"/>
              </a:rPr>
              <a:t>implies that all possible values </a:t>
            </a:r>
            <a:r>
              <a:rPr lang="en-US" sz="2800" b="1">
                <a:solidFill>
                  <a:srgbClr val="FFCC99"/>
                </a:solidFill>
                <a:effectLst>
                  <a:outerShdw blurRad="38100" dist="38100" dir="2700000" algn="tl">
                    <a:srgbClr val="000000"/>
                  </a:outerShdw>
                </a:effectLst>
                <a:latin typeface="Tahoma" pitchFamily="34" charset="0"/>
              </a:rPr>
              <a:t>not covered</a:t>
            </a:r>
            <a:r>
              <a:rPr lang="en-US" sz="2800" b="1">
                <a:solidFill>
                  <a:srgbClr val="FFFF66"/>
                </a:solidFill>
                <a:effectLst>
                  <a:outerShdw blurRad="38100" dist="38100" dir="2700000" algn="tl">
                    <a:srgbClr val="000000"/>
                  </a:outerShdw>
                </a:effectLst>
                <a:latin typeface="Tahoma" pitchFamily="34" charset="0"/>
              </a:rPr>
              <a:t> 	by case expression can be treated as </a:t>
            </a:r>
            <a:r>
              <a:rPr lang="en-US" sz="2800" b="1">
                <a:solidFill>
                  <a:srgbClr val="FFCC99"/>
                </a:solidFill>
                <a:effectLst>
                  <a:outerShdw blurRad="38100" dist="38100" dir="2700000" algn="tl">
                    <a:srgbClr val="000000"/>
                  </a:outerShdw>
                </a:effectLst>
                <a:latin typeface="Tahoma" pitchFamily="34" charset="0"/>
              </a:rPr>
              <a:t>don’t 	care conditions</a:t>
            </a:r>
            <a:r>
              <a:rPr lang="en-US" sz="2800" b="1">
                <a:solidFill>
                  <a:srgbClr val="FFFF66"/>
                </a:solidFill>
                <a:effectLst>
                  <a:outerShdw blurRad="38100" dist="38100" dir="2700000" algn="tl">
                    <a:srgbClr val="000000"/>
                  </a:outerShdw>
                </a:effectLst>
                <a:latin typeface="Tahoma" pitchFamily="34" charset="0"/>
              </a:rPr>
              <a:t>. </a:t>
            </a:r>
          </a:p>
          <a:p>
            <a:pPr algn="l">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This further means that there is </a:t>
            </a:r>
            <a:r>
              <a:rPr lang="en-US" sz="2800" b="1">
                <a:solidFill>
                  <a:srgbClr val="FFCC99"/>
                </a:solidFill>
                <a:effectLst>
                  <a:outerShdw blurRad="38100" dist="38100" dir="2700000" algn="tl">
                    <a:srgbClr val="000000"/>
                  </a:outerShdw>
                </a:effectLst>
                <a:latin typeface="Tahoma" pitchFamily="34" charset="0"/>
              </a:rPr>
              <a:t>no need</a:t>
            </a:r>
            <a:r>
              <a:rPr lang="en-US" sz="2800" b="1">
                <a:solidFill>
                  <a:srgbClr val="FFFF66"/>
                </a:solidFill>
                <a:effectLst>
                  <a:outerShdw blurRad="38100" dist="38100" dir="2700000" algn="tl">
                    <a:srgbClr val="000000"/>
                  </a:outerShdw>
                </a:effectLst>
                <a:latin typeface="Tahoma" pitchFamily="34" charset="0"/>
              </a:rPr>
              <a:t> for 	a </a:t>
            </a:r>
            <a:r>
              <a:rPr lang="en-US" sz="2800" b="1">
                <a:solidFill>
                  <a:srgbClr val="FFCC99"/>
                </a:solidFill>
                <a:effectLst>
                  <a:outerShdw blurRad="38100" dist="38100" dir="2700000" algn="tl">
                    <a:srgbClr val="000000"/>
                  </a:outerShdw>
                </a:effectLst>
                <a:latin typeface="Tahoma" pitchFamily="34" charset="0"/>
              </a:rPr>
              <a:t>default</a:t>
            </a:r>
            <a:r>
              <a:rPr lang="en-US" sz="2800" b="1">
                <a:solidFill>
                  <a:srgbClr val="FFFF66"/>
                </a:solidFill>
                <a:effectLst>
                  <a:outerShdw blurRad="38100" dist="38100" dir="2700000" algn="tl">
                    <a:srgbClr val="000000"/>
                  </a:outerShdw>
                </a:effectLst>
                <a:latin typeface="Tahoma" pitchFamily="34" charset="0"/>
              </a:rPr>
              <a:t> clause in the case statement and 	</a:t>
            </a:r>
            <a:r>
              <a:rPr lang="en-US" sz="2800" b="1">
                <a:solidFill>
                  <a:srgbClr val="FFCC99"/>
                </a:solidFill>
                <a:effectLst>
                  <a:outerShdw blurRad="38100" dist="38100" dir="2700000" algn="tl">
                    <a:srgbClr val="000000"/>
                  </a:outerShdw>
                </a:effectLst>
                <a:latin typeface="Tahoma" pitchFamily="34" charset="0"/>
              </a:rPr>
              <a:t>no latch</a:t>
            </a:r>
            <a:r>
              <a:rPr lang="en-US" sz="2800" b="1">
                <a:solidFill>
                  <a:srgbClr val="FFFF66"/>
                </a:solidFill>
                <a:effectLst>
                  <a:outerShdw blurRad="38100" dist="38100" dir="2700000" algn="tl">
                    <a:srgbClr val="000000"/>
                  </a:outerShdw>
                </a:effectLst>
                <a:latin typeface="Tahoma" pitchFamily="34" charset="0"/>
              </a:rPr>
              <a:t> should be inferred.</a:t>
            </a:r>
          </a:p>
          <a:p>
            <a:pPr algn="l">
              <a:spcBef>
                <a:spcPct val="50000"/>
              </a:spcBef>
              <a:buFontTx/>
              <a:buChar char="•"/>
            </a:pPr>
            <a:r>
              <a:rPr lang="en-US" sz="2800" b="1">
                <a:solidFill>
                  <a:srgbClr val="FFFF66"/>
                </a:solidFill>
                <a:effectLst>
                  <a:outerShdw blurRad="38100" dist="38100" dir="2700000" algn="tl">
                    <a:srgbClr val="000000"/>
                  </a:outerShdw>
                </a:effectLst>
                <a:latin typeface="Tahoma" pitchFamily="34" charset="0"/>
              </a:rPr>
              <a:t>       To avoid latch inference, all </a:t>
            </a:r>
            <a:r>
              <a:rPr lang="en-US" sz="2800" b="1">
                <a:solidFill>
                  <a:srgbClr val="FFCC99"/>
                </a:solidFill>
                <a:effectLst>
                  <a:outerShdw blurRad="38100" dist="38100" dir="2700000" algn="tl">
                    <a:srgbClr val="000000"/>
                  </a:outerShdw>
                </a:effectLst>
                <a:latin typeface="Tahoma" pitchFamily="34" charset="0"/>
              </a:rPr>
              <a:t>possible outputs</a:t>
            </a:r>
            <a:r>
              <a:rPr lang="en-US" sz="2800" b="1">
                <a:solidFill>
                  <a:srgbClr val="FFFF66"/>
                </a:solidFill>
                <a:effectLst>
                  <a:outerShdw blurRad="38100" dist="38100" dir="2700000" algn="tl">
                    <a:srgbClr val="000000"/>
                  </a:outerShdw>
                </a:effectLst>
                <a:latin typeface="Tahoma" pitchFamily="34" charset="0"/>
              </a:rPr>
              <a:t> 	in the case alternatives must be specified.</a:t>
            </a:r>
          </a:p>
          <a:p>
            <a:pPr algn="l">
              <a:spcBef>
                <a:spcPct val="50000"/>
              </a:spcBef>
            </a:pPr>
            <a:endParaRPr lang="en-US" sz="2400" b="1">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a:solidFill>
                  <a:srgbClr val="CCFFFF"/>
                </a:solidFill>
                <a:effectLst>
                  <a:outerShdw blurRad="38100" dist="38100" dir="2700000" algn="tl">
                    <a:srgbClr val="000000"/>
                  </a:outerShdw>
                </a:effectLst>
                <a:latin typeface="Tahoma" pitchFamily="34" charset="0"/>
              </a:rPr>
              <a:t>Full case directive</a:t>
            </a:r>
          </a:p>
        </p:txBody>
      </p:sp>
      <p:sp>
        <p:nvSpPr>
          <p:cNvPr id="7" name="Slide Number Placeholder 5"/>
          <p:cNvSpPr>
            <a:spLocks noGrp="1"/>
          </p:cNvSpPr>
          <p:nvPr>
            <p:ph type="sldNum" sz="quarter" idx="12"/>
          </p:nvPr>
        </p:nvSpPr>
        <p:spPr/>
        <p:txBody>
          <a:bodyPr/>
          <a:lstStyle/>
          <a:p>
            <a:pPr>
              <a:defRPr/>
            </a:pPr>
            <a:fld id="{FBB12713-5980-4942-89A4-E67D89CE385D}" type="slidenum">
              <a:rPr lang="en-US"/>
              <a:pPr>
                <a:defRPr/>
              </a:pPr>
              <a:t>59</a:t>
            </a:fld>
            <a:endParaRPr lang="en-US"/>
          </a:p>
        </p:txBody>
      </p:sp>
      <p:sp>
        <p:nvSpPr>
          <p:cNvPr id="1001475" name="Text Box 3"/>
          <p:cNvSpPr txBox="1">
            <a:spLocks noChangeArrowheads="1"/>
          </p:cNvSpPr>
          <p:nvPr/>
        </p:nvSpPr>
        <p:spPr bwMode="auto">
          <a:xfrm>
            <a:off x="57150" y="1204913"/>
            <a:ext cx="5086350" cy="3929062"/>
          </a:xfrm>
          <a:prstGeom prst="rect">
            <a:avLst/>
          </a:prstGeom>
          <a:noFill/>
          <a:ln w="38100">
            <a:solidFill>
              <a:srgbClr val="CCECFF"/>
            </a:solidFill>
            <a:miter lim="800000"/>
            <a:headEnd/>
            <a:tailEnd/>
          </a:ln>
          <a:effectLst/>
        </p:spPr>
        <p:txBody>
          <a:bodyPr>
            <a:spAutoFit/>
          </a:bodyPr>
          <a:lstStyle/>
          <a:p>
            <a:pPr algn="l">
              <a:lnSpc>
                <a:spcPct val="120000"/>
              </a:lnSpc>
              <a:spcBef>
                <a:spcPct val="50000"/>
              </a:spcBef>
            </a:pPr>
            <a:r>
              <a:rPr lang="en-US" sz="2800" b="1">
                <a:solidFill>
                  <a:srgbClr val="FFFF66"/>
                </a:solidFill>
                <a:effectLst>
                  <a:outerShdw blurRad="38100" dist="38100" dir="2700000" algn="tl">
                    <a:srgbClr val="000000"/>
                  </a:outerShdw>
                </a:effectLst>
                <a:latin typeface="Tahoma" pitchFamily="34" charset="0"/>
              </a:rPr>
              <a:t> </a:t>
            </a:r>
            <a:r>
              <a:rPr lang="en-US" sz="2000" b="1">
                <a:solidFill>
                  <a:srgbClr val="FFFF66"/>
                </a:solidFill>
                <a:effectLst>
                  <a:outerShdw blurRad="38100" dist="38100" dir="2700000" algn="tl">
                    <a:srgbClr val="000000"/>
                  </a:outerShdw>
                </a:effectLst>
                <a:latin typeface="Tahoma" pitchFamily="34" charset="0"/>
              </a:rPr>
              <a:t>input [1:0] x;</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always @(x or a or b or c or d)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begin</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case (x)</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2’b00:       y = a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2’b01:       y = b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2’b10:       y = b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2’b11:       y = d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endcase</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end</a:t>
            </a:r>
            <a:endParaRPr lang="en-US" sz="2400" b="1">
              <a:solidFill>
                <a:srgbClr val="FFFF66"/>
              </a:solidFill>
              <a:effectLst>
                <a:outerShdw blurRad="38100" dist="38100" dir="2700000" algn="tl">
                  <a:srgbClr val="000000"/>
                </a:outerShdw>
              </a:effectLst>
              <a:latin typeface="Tahoma" pitchFamily="34" charset="0"/>
            </a:endParaRPr>
          </a:p>
        </p:txBody>
      </p:sp>
      <p:sp>
        <p:nvSpPr>
          <p:cNvPr id="1001477" name="Text Box 5"/>
          <p:cNvSpPr txBox="1">
            <a:spLocks noChangeArrowheads="1"/>
          </p:cNvSpPr>
          <p:nvPr/>
        </p:nvSpPr>
        <p:spPr bwMode="auto">
          <a:xfrm>
            <a:off x="5314950" y="1295400"/>
            <a:ext cx="3829050" cy="4359275"/>
          </a:xfrm>
          <a:prstGeom prst="rect">
            <a:avLst/>
          </a:prstGeom>
          <a:noFill/>
          <a:ln w="38100">
            <a:noFill/>
            <a:miter lim="800000"/>
            <a:headEnd/>
            <a:tailEnd/>
          </a:ln>
          <a:effectLst/>
        </p:spPr>
        <p:txBody>
          <a:bodyPr>
            <a:spAutoFit/>
          </a:bodyPr>
          <a:lstStyle/>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The case statement shown is a </a:t>
            </a:r>
            <a:r>
              <a:rPr lang="en-US" sz="2000" b="1">
                <a:solidFill>
                  <a:srgbClr val="FFCC99"/>
                </a:solidFill>
                <a:effectLst>
                  <a:outerShdw blurRad="38100" dist="38100" dir="2700000" algn="tl">
                    <a:srgbClr val="000000"/>
                  </a:outerShdw>
                </a:effectLst>
                <a:latin typeface="Tahoma" pitchFamily="34" charset="0"/>
              </a:rPr>
              <a:t>full case</a:t>
            </a:r>
            <a:r>
              <a:rPr lang="en-US" sz="2000" b="1">
                <a:solidFill>
                  <a:srgbClr val="FFFF66"/>
                </a:solidFill>
                <a:effectLst>
                  <a:outerShdw blurRad="38100" dist="38100" dir="2700000" algn="tl">
                    <a:srgbClr val="000000"/>
                  </a:outerShdw>
                </a:effectLst>
                <a:latin typeface="Tahoma" pitchFamily="34" charset="0"/>
              </a:rPr>
              <a:t> because, </a:t>
            </a:r>
            <a:r>
              <a:rPr lang="en-US" sz="2000" b="1">
                <a:solidFill>
                  <a:srgbClr val="FFCC99"/>
                </a:solidFill>
                <a:effectLst>
                  <a:outerShdw blurRad="38100" dist="38100" dir="2700000" algn="tl">
                    <a:srgbClr val="000000"/>
                  </a:outerShdw>
                </a:effectLst>
                <a:latin typeface="Tahoma" pitchFamily="34" charset="0"/>
              </a:rPr>
              <a:t>all possible alternatives</a:t>
            </a:r>
            <a:r>
              <a:rPr lang="en-US" sz="2000" b="1">
                <a:solidFill>
                  <a:srgbClr val="FFFF66"/>
                </a:solidFill>
                <a:effectLst>
                  <a:outerShdw blurRad="38100" dist="38100" dir="2700000" algn="tl">
                    <a:srgbClr val="000000"/>
                  </a:outerShdw>
                </a:effectLst>
                <a:latin typeface="Tahoma" pitchFamily="34" charset="0"/>
              </a:rPr>
              <a:t> of the variable x is listed and the output is assigned a value in each alternative. </a:t>
            </a:r>
          </a:p>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A </a:t>
            </a:r>
            <a:r>
              <a:rPr lang="en-US" sz="2000" b="1">
                <a:solidFill>
                  <a:srgbClr val="FFCC99"/>
                </a:solidFill>
                <a:effectLst>
                  <a:outerShdw blurRad="38100" dist="38100" dir="2700000" algn="tl">
                    <a:srgbClr val="000000"/>
                  </a:outerShdw>
                </a:effectLst>
                <a:latin typeface="Tahoma" pitchFamily="34" charset="0"/>
              </a:rPr>
              <a:t>latch will not</a:t>
            </a:r>
            <a:r>
              <a:rPr lang="en-US" sz="2000" b="1">
                <a:solidFill>
                  <a:srgbClr val="FFFF66"/>
                </a:solidFill>
                <a:effectLst>
                  <a:outerShdw blurRad="38100" dist="38100" dir="2700000" algn="tl">
                    <a:srgbClr val="000000"/>
                  </a:outerShdw>
                </a:effectLst>
                <a:latin typeface="Tahoma" pitchFamily="34" charset="0"/>
              </a:rPr>
              <a:t> be inferred for the output y.</a:t>
            </a:r>
          </a:p>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The case construct will be synthesized to a multiplexer whose </a:t>
            </a:r>
            <a:r>
              <a:rPr lang="en-US" sz="2000" b="1">
                <a:solidFill>
                  <a:srgbClr val="FFCC99"/>
                </a:solidFill>
                <a:effectLst>
                  <a:outerShdw blurRad="38100" dist="38100" dir="2700000" algn="tl">
                    <a:srgbClr val="000000"/>
                  </a:outerShdw>
                </a:effectLst>
                <a:latin typeface="Tahoma" pitchFamily="34" charset="0"/>
              </a:rPr>
              <a:t>select inputs</a:t>
            </a:r>
            <a:r>
              <a:rPr lang="en-US" sz="2000" b="1">
                <a:solidFill>
                  <a:srgbClr val="FFFF66"/>
                </a:solidFill>
                <a:effectLst>
                  <a:outerShdw blurRad="38100" dist="38100" dir="2700000" algn="tl">
                    <a:srgbClr val="000000"/>
                  </a:outerShdw>
                </a:effectLst>
                <a:latin typeface="Tahoma" pitchFamily="34" charset="0"/>
              </a:rPr>
              <a:t> are decoded through a </a:t>
            </a:r>
            <a:r>
              <a:rPr lang="en-US" sz="2000" b="1">
                <a:solidFill>
                  <a:srgbClr val="FFCC99"/>
                </a:solidFill>
                <a:effectLst>
                  <a:outerShdw blurRad="38100" dist="38100" dir="2700000" algn="tl">
                    <a:srgbClr val="000000"/>
                  </a:outerShdw>
                </a:effectLst>
                <a:latin typeface="Tahoma" pitchFamily="34" charset="0"/>
              </a:rPr>
              <a:t>priority logic</a:t>
            </a:r>
            <a:r>
              <a:rPr lang="en-US" sz="2000" b="1">
                <a:solidFill>
                  <a:srgbClr val="FFFF66"/>
                </a:solidFill>
                <a:effectLst>
                  <a:outerShdw blurRad="38100" dist="38100" dir="2700000" algn="tl">
                    <a:srgbClr val="000000"/>
                  </a:outerShdw>
                </a:effectLst>
                <a:latin typeface="Tahoma" pitchFamily="34" charset="0"/>
              </a:rPr>
              <a:t>. </a:t>
            </a:r>
          </a:p>
        </p:txBody>
      </p:sp>
    </p:spTree>
  </p:cSld>
  <p:clrMapOvr>
    <a:masterClrMapping/>
  </p:clrMapOvr>
  <p:transition spd="slow">
    <p:cover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2491"/>
          </a:xfrm>
        </p:spPr>
        <p:txBody>
          <a:bodyPr/>
          <a:lstStyle/>
          <a:p>
            <a:r>
              <a:rPr lang="en-IN" dirty="0"/>
              <a:t>Inconsistent Results</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a:t>
            </a:fld>
            <a:endParaRPr lang="en-US"/>
          </a:p>
        </p:txBody>
      </p:sp>
      <p:pic>
        <p:nvPicPr>
          <p:cNvPr id="6" name="Picture 5"/>
          <p:cNvPicPr>
            <a:picLocks noChangeAspect="1"/>
          </p:cNvPicPr>
          <p:nvPr/>
        </p:nvPicPr>
        <p:blipFill>
          <a:blip r:embed="rId2"/>
          <a:stretch>
            <a:fillRect/>
          </a:stretch>
        </p:blipFill>
        <p:spPr>
          <a:xfrm>
            <a:off x="699807" y="1237129"/>
            <a:ext cx="7956061" cy="4536142"/>
          </a:xfrm>
          <a:prstGeom prst="rect">
            <a:avLst/>
          </a:prstGeom>
        </p:spPr>
      </p:pic>
    </p:spTree>
    <p:extLst>
      <p:ext uri="{BB962C8B-B14F-4D97-AF65-F5344CB8AC3E}">
        <p14:creationId xmlns:p14="http://schemas.microsoft.com/office/powerpoint/2010/main" val="804046453"/>
      </p:ext>
    </p:extLst>
  </p:cSld>
  <p:clrMapOvr>
    <a:masterClrMapping/>
  </p:clrMapOvr>
  <p:transition spd="slow">
    <p:cover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a:solidFill>
                  <a:srgbClr val="CCFFFF"/>
                </a:solidFill>
                <a:effectLst>
                  <a:outerShdw blurRad="38100" dist="38100" dir="2700000" algn="tl">
                    <a:srgbClr val="000000"/>
                  </a:outerShdw>
                </a:effectLst>
                <a:latin typeface="Tahoma" pitchFamily="34" charset="0"/>
              </a:rPr>
              <a:t>Full case directive</a:t>
            </a:r>
          </a:p>
        </p:txBody>
      </p:sp>
      <p:sp>
        <p:nvSpPr>
          <p:cNvPr id="7" name="Slide Number Placeholder 5"/>
          <p:cNvSpPr>
            <a:spLocks noGrp="1"/>
          </p:cNvSpPr>
          <p:nvPr>
            <p:ph type="sldNum" sz="quarter" idx="12"/>
          </p:nvPr>
        </p:nvSpPr>
        <p:spPr/>
        <p:txBody>
          <a:bodyPr/>
          <a:lstStyle/>
          <a:p>
            <a:pPr>
              <a:defRPr/>
            </a:pPr>
            <a:fld id="{9ACB46F3-9F27-4718-A56D-63FE38F74030}" type="slidenum">
              <a:rPr lang="en-US"/>
              <a:pPr>
                <a:defRPr/>
              </a:pPr>
              <a:t>60</a:t>
            </a:fld>
            <a:endParaRPr lang="en-US"/>
          </a:p>
        </p:txBody>
      </p:sp>
      <p:sp>
        <p:nvSpPr>
          <p:cNvPr id="1003523" name="Text Box 1027"/>
          <p:cNvSpPr txBox="1">
            <a:spLocks noChangeArrowheads="1"/>
          </p:cNvSpPr>
          <p:nvPr/>
        </p:nvSpPr>
        <p:spPr bwMode="auto">
          <a:xfrm>
            <a:off x="57150" y="1204913"/>
            <a:ext cx="5086350" cy="3929062"/>
          </a:xfrm>
          <a:prstGeom prst="rect">
            <a:avLst/>
          </a:prstGeom>
          <a:noFill/>
          <a:ln w="38100">
            <a:solidFill>
              <a:srgbClr val="CCECFF"/>
            </a:solidFill>
            <a:miter lim="800000"/>
            <a:headEnd/>
            <a:tailEnd/>
          </a:ln>
          <a:effectLst/>
        </p:spPr>
        <p:txBody>
          <a:bodyPr>
            <a:spAutoFit/>
          </a:bodyPr>
          <a:lstStyle/>
          <a:p>
            <a:pPr algn="l">
              <a:lnSpc>
                <a:spcPct val="120000"/>
              </a:lnSpc>
              <a:spcBef>
                <a:spcPct val="50000"/>
              </a:spcBef>
            </a:pPr>
            <a:r>
              <a:rPr lang="en-US" sz="2800" b="1">
                <a:solidFill>
                  <a:srgbClr val="FFFF66"/>
                </a:solidFill>
                <a:effectLst>
                  <a:outerShdw blurRad="38100" dist="38100" dir="2700000" algn="tl">
                    <a:srgbClr val="000000"/>
                  </a:outerShdw>
                </a:effectLst>
                <a:latin typeface="Tahoma" pitchFamily="34" charset="0"/>
              </a:rPr>
              <a:t> </a:t>
            </a:r>
            <a:r>
              <a:rPr lang="en-US" sz="2000" b="1">
                <a:solidFill>
                  <a:srgbClr val="FFFF66"/>
                </a:solidFill>
                <a:effectLst>
                  <a:outerShdw blurRad="38100" dist="38100" dir="2700000" algn="tl">
                    <a:srgbClr val="000000"/>
                  </a:outerShdw>
                </a:effectLst>
                <a:latin typeface="Tahoma" pitchFamily="34" charset="0"/>
              </a:rPr>
              <a:t>input [1:0] x;</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always @(x or a or b or c or d)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begin</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case (x)  </a:t>
            </a:r>
            <a:r>
              <a:rPr lang="en-US" sz="2000" b="1">
                <a:solidFill>
                  <a:srgbClr val="FFCC99"/>
                </a:solidFill>
                <a:effectLst>
                  <a:outerShdw blurRad="38100" dist="38100" dir="2700000" algn="tl">
                    <a:srgbClr val="000000"/>
                  </a:outerShdw>
                </a:effectLst>
                <a:latin typeface="Tahoma" pitchFamily="34" charset="0"/>
              </a:rPr>
              <a:t>/*</a:t>
            </a:r>
            <a:r>
              <a:rPr lang="en-US" sz="2000" b="1">
                <a:solidFill>
                  <a:srgbClr val="FFFF66"/>
                </a:solidFill>
                <a:effectLst>
                  <a:outerShdw blurRad="38100" dist="38100" dir="2700000" algn="tl">
                    <a:srgbClr val="000000"/>
                  </a:outerShdw>
                </a:effectLst>
                <a:latin typeface="Tahoma" pitchFamily="34" charset="0"/>
              </a:rPr>
              <a:t> </a:t>
            </a:r>
            <a:r>
              <a:rPr lang="en-US" sz="2000" b="1">
                <a:solidFill>
                  <a:srgbClr val="FFCC99"/>
                </a:solidFill>
                <a:effectLst>
                  <a:outerShdw blurRad="38100" dist="38100" dir="2700000" algn="tl">
                    <a:srgbClr val="000000"/>
                  </a:outerShdw>
                </a:effectLst>
                <a:latin typeface="Tahoma" pitchFamily="34" charset="0"/>
              </a:rPr>
              <a:t>ambit synthesis    			case = full */</a:t>
            </a:r>
            <a:endParaRPr lang="en-US" sz="1800" b="1">
              <a:solidFill>
                <a:srgbClr val="FFCC99"/>
              </a:solidFill>
              <a:effectLst>
                <a:outerShdw blurRad="38100" dist="38100" dir="2700000" algn="tl">
                  <a:srgbClr val="000000"/>
                </a:outerShdw>
              </a:effectLst>
              <a:latin typeface="Tahoma" pitchFamily="34" charset="0"/>
            </a:endParaRP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2’b00:       y = a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2’b01:       y = b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2’b10:       y = b ;</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endcase</a:t>
            </a:r>
          </a:p>
          <a:p>
            <a:pPr algn="l">
              <a:lnSpc>
                <a:spcPct val="120000"/>
              </a:lnSpc>
            </a:pPr>
            <a:r>
              <a:rPr lang="en-US" sz="2000" b="1">
                <a:solidFill>
                  <a:srgbClr val="FFFF66"/>
                </a:solidFill>
                <a:effectLst>
                  <a:outerShdw blurRad="38100" dist="38100" dir="2700000" algn="tl">
                    <a:srgbClr val="000000"/>
                  </a:outerShdw>
                </a:effectLst>
                <a:latin typeface="Tahoma" pitchFamily="34" charset="0"/>
              </a:rPr>
              <a:t>              end</a:t>
            </a:r>
          </a:p>
        </p:txBody>
      </p:sp>
      <p:sp>
        <p:nvSpPr>
          <p:cNvPr id="1003524" name="Text Box 1028"/>
          <p:cNvSpPr txBox="1">
            <a:spLocks noChangeArrowheads="1"/>
          </p:cNvSpPr>
          <p:nvPr/>
        </p:nvSpPr>
        <p:spPr bwMode="auto">
          <a:xfrm>
            <a:off x="5314950" y="1295400"/>
            <a:ext cx="3829050" cy="3779838"/>
          </a:xfrm>
          <a:prstGeom prst="rect">
            <a:avLst/>
          </a:prstGeom>
          <a:noFill/>
          <a:ln w="38100">
            <a:noFill/>
            <a:miter lim="800000"/>
            <a:headEnd/>
            <a:tailEnd/>
          </a:ln>
          <a:effectLst/>
        </p:spPr>
        <p:txBody>
          <a:bodyPr>
            <a:spAutoFit/>
          </a:bodyPr>
          <a:lstStyle/>
          <a:p>
            <a:pPr algn="l">
              <a:spcBef>
                <a:spcPct val="50000"/>
              </a:spcBef>
              <a:buFontTx/>
              <a:buChar char="•"/>
            </a:pPr>
            <a:r>
              <a:rPr lang="en-US" sz="2000" b="1">
                <a:solidFill>
                  <a:srgbClr val="FFFF66"/>
                </a:solidFill>
                <a:effectLst>
                  <a:outerShdw blurRad="38100" dist="38100" dir="2700000" algn="tl">
                    <a:srgbClr val="000000"/>
                  </a:outerShdw>
                </a:effectLst>
                <a:latin typeface="Tahoma" pitchFamily="34" charset="0"/>
              </a:rPr>
              <a:t> </a:t>
            </a:r>
            <a:r>
              <a:rPr lang="en-US" sz="2100" b="1">
                <a:solidFill>
                  <a:srgbClr val="FFFF66"/>
                </a:solidFill>
                <a:effectLst>
                  <a:outerShdw blurRad="38100" dist="38100" dir="2700000" algn="tl">
                    <a:srgbClr val="000000"/>
                  </a:outerShdw>
                </a:effectLst>
                <a:latin typeface="Tahoma" pitchFamily="34" charset="0"/>
              </a:rPr>
              <a:t>In this example, the fourth alternative for x is missing, but the </a:t>
            </a:r>
            <a:r>
              <a:rPr lang="en-US" sz="2100" b="1">
                <a:solidFill>
                  <a:srgbClr val="FFCC99"/>
                </a:solidFill>
                <a:effectLst>
                  <a:outerShdw blurRad="38100" dist="38100" dir="2700000" algn="tl">
                    <a:srgbClr val="000000"/>
                  </a:outerShdw>
                </a:effectLst>
                <a:latin typeface="Tahoma" pitchFamily="34" charset="0"/>
              </a:rPr>
              <a:t>full case directive</a:t>
            </a:r>
            <a:r>
              <a:rPr lang="en-US" sz="2100" b="1">
                <a:solidFill>
                  <a:srgbClr val="FFFF66"/>
                </a:solidFill>
                <a:effectLst>
                  <a:outerShdw blurRad="38100" dist="38100" dir="2700000" algn="tl">
                    <a:srgbClr val="000000"/>
                  </a:outerShdw>
                </a:effectLst>
                <a:latin typeface="Tahoma" pitchFamily="34" charset="0"/>
              </a:rPr>
              <a:t> will direct the synthesizer </a:t>
            </a:r>
            <a:r>
              <a:rPr lang="en-US" sz="2100" b="1">
                <a:solidFill>
                  <a:srgbClr val="FFCC99"/>
                </a:solidFill>
                <a:effectLst>
                  <a:outerShdw blurRad="38100" dist="38100" dir="2700000" algn="tl">
                    <a:srgbClr val="000000"/>
                  </a:outerShdw>
                </a:effectLst>
                <a:latin typeface="Tahoma" pitchFamily="34" charset="0"/>
              </a:rPr>
              <a:t>not to infer a latch</a:t>
            </a:r>
            <a:r>
              <a:rPr lang="en-US" sz="2100" b="1">
                <a:solidFill>
                  <a:srgbClr val="FFFF66"/>
                </a:solidFill>
                <a:effectLst>
                  <a:outerShdw blurRad="38100" dist="38100" dir="2700000" algn="tl">
                    <a:srgbClr val="000000"/>
                  </a:outerShdw>
                </a:effectLst>
                <a:latin typeface="Tahoma" pitchFamily="34" charset="0"/>
              </a:rPr>
              <a:t> for y.</a:t>
            </a:r>
          </a:p>
          <a:p>
            <a:pPr algn="l">
              <a:spcBef>
                <a:spcPct val="50000"/>
              </a:spcBef>
              <a:buFontTx/>
              <a:buChar char="•"/>
            </a:pPr>
            <a:r>
              <a:rPr lang="en-US" sz="2100" b="1">
                <a:solidFill>
                  <a:srgbClr val="FFFF66"/>
                </a:solidFill>
                <a:effectLst>
                  <a:outerShdw blurRad="38100" dist="38100" dir="2700000" algn="tl">
                    <a:srgbClr val="000000"/>
                  </a:outerShdw>
                </a:effectLst>
                <a:latin typeface="Tahoma" pitchFamily="34" charset="0"/>
              </a:rPr>
              <a:t> Again the case construct will be synthesized to a multiplexer whose </a:t>
            </a:r>
            <a:r>
              <a:rPr lang="en-US" sz="2100" b="1">
                <a:solidFill>
                  <a:srgbClr val="FFCC99"/>
                </a:solidFill>
                <a:effectLst>
                  <a:outerShdw blurRad="38100" dist="38100" dir="2700000" algn="tl">
                    <a:srgbClr val="000000"/>
                  </a:outerShdw>
                </a:effectLst>
                <a:latin typeface="Tahoma" pitchFamily="34" charset="0"/>
              </a:rPr>
              <a:t>select inputs</a:t>
            </a:r>
            <a:r>
              <a:rPr lang="en-US" sz="2100" b="1">
                <a:solidFill>
                  <a:srgbClr val="FFFF66"/>
                </a:solidFill>
                <a:effectLst>
                  <a:outerShdw blurRad="38100" dist="38100" dir="2700000" algn="tl">
                    <a:srgbClr val="000000"/>
                  </a:outerShdw>
                </a:effectLst>
                <a:latin typeface="Tahoma" pitchFamily="34" charset="0"/>
              </a:rPr>
              <a:t> are decoded through a </a:t>
            </a:r>
            <a:r>
              <a:rPr lang="en-US" sz="2100" b="1">
                <a:solidFill>
                  <a:srgbClr val="FFCC99"/>
                </a:solidFill>
                <a:effectLst>
                  <a:outerShdw blurRad="38100" dist="38100" dir="2700000" algn="tl">
                    <a:srgbClr val="000000"/>
                  </a:outerShdw>
                </a:effectLst>
                <a:latin typeface="Tahoma" pitchFamily="34" charset="0"/>
              </a:rPr>
              <a:t>priority logic</a:t>
            </a:r>
            <a:r>
              <a:rPr lang="en-US" sz="2100" b="1">
                <a:solidFill>
                  <a:srgbClr val="FFFF66"/>
                </a:solidFill>
                <a:effectLst>
                  <a:outerShdw blurRad="38100" dist="38100" dir="2700000" algn="tl">
                    <a:srgbClr val="000000"/>
                  </a:outerShdw>
                </a:effectLst>
                <a:latin typeface="Tahoma" pitchFamily="34" charset="0"/>
              </a:rPr>
              <a:t>. </a:t>
            </a:r>
          </a:p>
        </p:txBody>
      </p:sp>
    </p:spTree>
  </p:cSld>
  <p:clrMapOvr>
    <a:masterClrMapping/>
  </p:clrMapOvr>
  <p:transition spd="slow">
    <p:cover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a:solidFill>
                  <a:srgbClr val="CCFFFF"/>
                </a:solidFill>
                <a:effectLst>
                  <a:outerShdw blurRad="38100" dist="38100" dir="2700000" algn="tl">
                    <a:srgbClr val="000000"/>
                  </a:outerShdw>
                </a:effectLst>
                <a:latin typeface="Tahoma" pitchFamily="34" charset="0"/>
              </a:rPr>
              <a:t>Parallel case directive</a:t>
            </a:r>
          </a:p>
        </p:txBody>
      </p:sp>
      <p:sp>
        <p:nvSpPr>
          <p:cNvPr id="7" name="Slide Number Placeholder 5"/>
          <p:cNvSpPr>
            <a:spLocks noGrp="1"/>
          </p:cNvSpPr>
          <p:nvPr>
            <p:ph type="sldNum" sz="quarter" idx="12"/>
          </p:nvPr>
        </p:nvSpPr>
        <p:spPr/>
        <p:txBody>
          <a:bodyPr/>
          <a:lstStyle/>
          <a:p>
            <a:pPr>
              <a:defRPr/>
            </a:pPr>
            <a:fld id="{6AB0D026-B73E-4F3E-8FA2-8FA8FE65F2DE}" type="slidenum">
              <a:rPr lang="en-US"/>
              <a:pPr>
                <a:defRPr/>
              </a:pPr>
              <a:t>61</a:t>
            </a:fld>
            <a:endParaRPr lang="en-US"/>
          </a:p>
        </p:txBody>
      </p:sp>
      <p:sp>
        <p:nvSpPr>
          <p:cNvPr id="1005571" name="Text Box 3"/>
          <p:cNvSpPr txBox="1">
            <a:spLocks noChangeArrowheads="1"/>
          </p:cNvSpPr>
          <p:nvPr/>
        </p:nvSpPr>
        <p:spPr bwMode="auto">
          <a:xfrm>
            <a:off x="57150" y="1204913"/>
            <a:ext cx="4419600" cy="3263900"/>
          </a:xfrm>
          <a:prstGeom prst="rect">
            <a:avLst/>
          </a:prstGeom>
          <a:noFill/>
          <a:ln w="38100">
            <a:solidFill>
              <a:srgbClr val="CCECFF"/>
            </a:solidFill>
            <a:miter lim="800000"/>
            <a:headEnd/>
            <a:tailEnd/>
          </a:ln>
          <a:effectLst/>
        </p:spPr>
        <p:txBody>
          <a:bodyPr>
            <a:spAutoFit/>
          </a:bodyPr>
          <a:lstStyle/>
          <a:p>
            <a:pPr algn="l">
              <a:lnSpc>
                <a:spcPct val="120000"/>
              </a:lnSpc>
              <a:spcBef>
                <a:spcPct val="50000"/>
              </a:spcBef>
            </a:pPr>
            <a:r>
              <a:rPr lang="en-US" sz="2800" b="1">
                <a:solidFill>
                  <a:srgbClr val="FFFF66"/>
                </a:solidFill>
                <a:effectLst>
                  <a:outerShdw blurRad="38100" dist="38100" dir="2700000" algn="tl">
                    <a:srgbClr val="000000"/>
                  </a:outerShdw>
                </a:effectLst>
                <a:latin typeface="Tahoma" pitchFamily="34" charset="0"/>
              </a:rPr>
              <a:t> </a:t>
            </a:r>
            <a:r>
              <a:rPr lang="en-US" sz="2000" b="1">
                <a:solidFill>
                  <a:srgbClr val="FFFF66"/>
                </a:solidFill>
                <a:effectLst>
                  <a:outerShdw blurRad="38100" dist="38100" dir="2700000" algn="tl">
                    <a:srgbClr val="000000"/>
                  </a:outerShdw>
                </a:effectLst>
                <a:latin typeface="Tahoma" pitchFamily="34" charset="0"/>
              </a:rPr>
              <a:t>always @(a or b) </a:t>
            </a:r>
          </a:p>
          <a:p>
            <a:pPr algn="l">
              <a:lnSpc>
                <a:spcPct val="120000"/>
              </a:lnSpc>
              <a:spcBef>
                <a:spcPct val="50000"/>
              </a:spcBef>
            </a:pPr>
            <a:r>
              <a:rPr lang="en-US" sz="2000" b="1">
                <a:solidFill>
                  <a:srgbClr val="FFFF66"/>
                </a:solidFill>
                <a:effectLst>
                  <a:outerShdw blurRad="38100" dist="38100" dir="2700000" algn="tl">
                    <a:srgbClr val="000000"/>
                  </a:outerShdw>
                </a:effectLst>
                <a:latin typeface="Tahoma" pitchFamily="34" charset="0"/>
              </a:rPr>
              <a:t>     begin</a:t>
            </a:r>
          </a:p>
          <a:p>
            <a:pPr algn="l"/>
            <a:r>
              <a:rPr lang="en-US" sz="2000" b="1">
                <a:solidFill>
                  <a:srgbClr val="FFFF66"/>
                </a:solidFill>
                <a:effectLst>
                  <a:outerShdw blurRad="38100" dist="38100" dir="2700000" algn="tl">
                    <a:srgbClr val="000000"/>
                  </a:outerShdw>
                </a:effectLst>
                <a:latin typeface="Tahoma" pitchFamily="34" charset="0"/>
              </a:rPr>
              <a:t>	case (2’b00)  </a:t>
            </a:r>
            <a:r>
              <a:rPr lang="en-US" sz="1800" b="1">
                <a:solidFill>
                  <a:srgbClr val="FFCC99"/>
                </a:solidFill>
                <a:effectLst>
                  <a:outerShdw blurRad="38100" dist="38100" dir="2700000" algn="tl">
                    <a:srgbClr val="000000"/>
                  </a:outerShdw>
                </a:effectLst>
                <a:latin typeface="Tahoma" pitchFamily="34" charset="0"/>
              </a:rPr>
              <a:t>/* ambit 		     case = parallel */</a:t>
            </a:r>
            <a:endParaRPr lang="en-US" sz="2000" b="1">
              <a:solidFill>
                <a:srgbClr val="FFFF66"/>
              </a:solidFill>
              <a:effectLst>
                <a:outerShdw blurRad="38100" dist="38100" dir="2700000" algn="tl">
                  <a:srgbClr val="000000"/>
                </a:outerShdw>
              </a:effectLst>
              <a:latin typeface="Tahoma" pitchFamily="34" charset="0"/>
            </a:endParaRPr>
          </a:p>
          <a:p>
            <a:pPr algn="l"/>
            <a:r>
              <a:rPr lang="en-US" sz="2000" b="1">
                <a:solidFill>
                  <a:srgbClr val="FFFF66"/>
                </a:solidFill>
                <a:effectLst>
                  <a:outerShdw blurRad="38100" dist="38100" dir="2700000" algn="tl">
                    <a:srgbClr val="000000"/>
                  </a:outerShdw>
                </a:effectLst>
                <a:latin typeface="Tahoma" pitchFamily="34" charset="0"/>
              </a:rPr>
              <a:t>             </a:t>
            </a:r>
          </a:p>
          <a:p>
            <a:pPr algn="l"/>
            <a:r>
              <a:rPr lang="en-US" sz="2000" b="1">
                <a:solidFill>
                  <a:srgbClr val="FFFF66"/>
                </a:solidFill>
                <a:effectLst>
                  <a:outerShdw blurRad="38100" dist="38100" dir="2700000" algn="tl">
                    <a:srgbClr val="000000"/>
                  </a:outerShdw>
                </a:effectLst>
                <a:latin typeface="Tahoma" pitchFamily="34" charset="0"/>
              </a:rPr>
              <a:t>	   a:   y = 10 ;</a:t>
            </a:r>
          </a:p>
          <a:p>
            <a:pPr algn="l"/>
            <a:r>
              <a:rPr lang="en-US" sz="2000" b="1">
                <a:solidFill>
                  <a:srgbClr val="FFFF66"/>
                </a:solidFill>
                <a:effectLst>
                  <a:outerShdw blurRad="38100" dist="38100" dir="2700000" algn="tl">
                    <a:srgbClr val="000000"/>
                  </a:outerShdw>
                </a:effectLst>
                <a:latin typeface="Tahoma" pitchFamily="34" charset="0"/>
              </a:rPr>
              <a:t>	   b:   y = 01 ;</a:t>
            </a:r>
          </a:p>
          <a:p>
            <a:pPr algn="l"/>
            <a:r>
              <a:rPr lang="en-US" sz="2000" b="1">
                <a:solidFill>
                  <a:srgbClr val="FFFF66"/>
                </a:solidFill>
                <a:effectLst>
                  <a:outerShdw blurRad="38100" dist="38100" dir="2700000" algn="tl">
                    <a:srgbClr val="000000"/>
                  </a:outerShdw>
                </a:effectLst>
                <a:latin typeface="Tahoma" pitchFamily="34" charset="0"/>
              </a:rPr>
              <a:t>          endcase</a:t>
            </a:r>
          </a:p>
          <a:p>
            <a:pPr algn="l"/>
            <a:r>
              <a:rPr lang="en-US" sz="2000" b="1">
                <a:solidFill>
                  <a:srgbClr val="FFFF66"/>
                </a:solidFill>
                <a:effectLst>
                  <a:outerShdw blurRad="38100" dist="38100" dir="2700000" algn="tl">
                    <a:srgbClr val="000000"/>
                  </a:outerShdw>
                </a:effectLst>
                <a:latin typeface="Tahoma" pitchFamily="34" charset="0"/>
              </a:rPr>
              <a:t>     end</a:t>
            </a:r>
          </a:p>
        </p:txBody>
      </p:sp>
      <p:sp>
        <p:nvSpPr>
          <p:cNvPr id="1005572" name="Text Box 4"/>
          <p:cNvSpPr txBox="1">
            <a:spLocks noChangeArrowheads="1"/>
          </p:cNvSpPr>
          <p:nvPr/>
        </p:nvSpPr>
        <p:spPr bwMode="auto">
          <a:xfrm>
            <a:off x="4705350" y="1295400"/>
            <a:ext cx="4438650" cy="4983163"/>
          </a:xfrm>
          <a:prstGeom prst="rect">
            <a:avLst/>
          </a:prstGeom>
          <a:noFill/>
          <a:ln w="38100">
            <a:noFill/>
            <a:miter lim="800000"/>
            <a:headEnd/>
            <a:tailEnd/>
          </a:ln>
          <a:effectLst/>
        </p:spPr>
        <p:txBody>
          <a:bodyPr>
            <a:spAutoFit/>
          </a:bodyPr>
          <a:lstStyle/>
          <a:p>
            <a:pPr algn="l">
              <a:spcBef>
                <a:spcPct val="50000"/>
              </a:spcBef>
              <a:buFontTx/>
              <a:buChar char="•"/>
            </a:pPr>
            <a:r>
              <a:rPr lang="en-US" sz="2000" b="1" dirty="0">
                <a:solidFill>
                  <a:srgbClr val="FFFF66"/>
                </a:solidFill>
                <a:effectLst>
                  <a:outerShdw blurRad="38100" dist="38100" dir="2700000" algn="tl">
                    <a:srgbClr val="000000"/>
                  </a:outerShdw>
                </a:effectLst>
                <a:latin typeface="Tahoma" pitchFamily="34" charset="0"/>
              </a:rPr>
              <a:t> </a:t>
            </a:r>
            <a:r>
              <a:rPr lang="en-US" sz="2200" b="1" dirty="0">
                <a:solidFill>
                  <a:srgbClr val="FFFF66"/>
                </a:solidFill>
                <a:effectLst>
                  <a:outerShdw blurRad="38100" dist="38100" dir="2700000" algn="tl">
                    <a:srgbClr val="000000"/>
                  </a:outerShdw>
                </a:effectLst>
                <a:latin typeface="Tahoma" pitchFamily="34" charset="0"/>
              </a:rPr>
              <a:t>If the case statement contains a </a:t>
            </a:r>
            <a:r>
              <a:rPr lang="en-US" sz="2200" b="1" dirty="0">
                <a:solidFill>
                  <a:srgbClr val="FFCC99"/>
                </a:solidFill>
                <a:effectLst>
                  <a:outerShdw blurRad="38100" dist="38100" dir="2700000" algn="tl">
                    <a:srgbClr val="000000"/>
                  </a:outerShdw>
                </a:effectLst>
                <a:latin typeface="Tahoma" pitchFamily="34" charset="0"/>
              </a:rPr>
              <a:t>parallel case</a:t>
            </a:r>
            <a:r>
              <a:rPr lang="en-US" sz="2200" b="1" dirty="0">
                <a:solidFill>
                  <a:srgbClr val="FFFF66"/>
                </a:solidFill>
                <a:effectLst>
                  <a:outerShdw blurRad="38100" dist="38100" dir="2700000" algn="tl">
                    <a:srgbClr val="000000"/>
                  </a:outerShdw>
                </a:effectLst>
                <a:latin typeface="Tahoma" pitchFamily="34" charset="0"/>
              </a:rPr>
              <a:t> directive then it means  that all the case alternatives have </a:t>
            </a:r>
            <a:r>
              <a:rPr lang="en-US" sz="2200" b="1" dirty="0">
                <a:solidFill>
                  <a:srgbClr val="FFCC99"/>
                </a:solidFill>
                <a:effectLst>
                  <a:outerShdw blurRad="38100" dist="38100" dir="2700000" algn="tl">
                    <a:srgbClr val="000000"/>
                  </a:outerShdw>
                </a:effectLst>
                <a:latin typeface="Tahoma" pitchFamily="34" charset="0"/>
              </a:rPr>
              <a:t>equal priority</a:t>
            </a:r>
            <a:r>
              <a:rPr lang="en-US" sz="2200" b="1" dirty="0">
                <a:solidFill>
                  <a:srgbClr val="FFFF66"/>
                </a:solidFill>
                <a:effectLst>
                  <a:outerShdw blurRad="38100" dist="38100" dir="2700000" algn="tl">
                    <a:srgbClr val="000000"/>
                  </a:outerShdw>
                </a:effectLst>
                <a:latin typeface="Tahoma" pitchFamily="34" charset="0"/>
              </a:rPr>
              <a:t> of matching the case expression. </a:t>
            </a:r>
          </a:p>
          <a:p>
            <a:pPr algn="l">
              <a:lnSpc>
                <a:spcPct val="40000"/>
              </a:lnSpc>
              <a:spcBef>
                <a:spcPct val="50000"/>
              </a:spcBef>
              <a:buFontTx/>
              <a:buChar char="•"/>
            </a:pPr>
            <a:endParaRPr lang="en-US" sz="2200" b="1" dirty="0">
              <a:solidFill>
                <a:srgbClr val="FFFF66"/>
              </a:solidFill>
              <a:effectLst>
                <a:outerShdw blurRad="38100" dist="38100" dir="2700000" algn="tl">
                  <a:srgbClr val="000000"/>
                </a:outerShdw>
              </a:effectLst>
              <a:latin typeface="Tahoma" pitchFamily="34" charset="0"/>
            </a:endParaRPr>
          </a:p>
          <a:p>
            <a:pPr algn="l">
              <a:buFontTx/>
              <a:buChar char="•"/>
            </a:pPr>
            <a:r>
              <a:rPr lang="en-US" sz="2200" b="1" dirty="0">
                <a:solidFill>
                  <a:srgbClr val="FFFF66"/>
                </a:solidFill>
                <a:effectLst>
                  <a:outerShdw blurRad="38100" dist="38100" dir="2700000" algn="tl">
                    <a:srgbClr val="000000"/>
                  </a:outerShdw>
                </a:effectLst>
                <a:latin typeface="Tahoma" pitchFamily="34" charset="0"/>
              </a:rPr>
              <a:t> The optimizer builds a </a:t>
            </a:r>
            <a:r>
              <a:rPr lang="en-US" sz="2200" b="1" dirty="0">
                <a:solidFill>
                  <a:srgbClr val="FFCC99"/>
                </a:solidFill>
                <a:effectLst>
                  <a:outerShdw blurRad="38100" dist="38100" dir="2700000" algn="tl">
                    <a:srgbClr val="000000"/>
                  </a:outerShdw>
                </a:effectLst>
                <a:latin typeface="Tahoma" pitchFamily="34" charset="0"/>
              </a:rPr>
              <a:t>parallel decoding logic</a:t>
            </a:r>
            <a:r>
              <a:rPr lang="en-US" sz="2200" b="1" dirty="0">
                <a:solidFill>
                  <a:srgbClr val="FFFF66"/>
                </a:solidFill>
                <a:effectLst>
                  <a:outerShdw blurRad="38100" dist="38100" dir="2700000" algn="tl">
                    <a:srgbClr val="000000"/>
                  </a:outerShdw>
                </a:effectLst>
                <a:latin typeface="Tahoma" pitchFamily="34" charset="0"/>
              </a:rPr>
              <a:t> instead of a priority encoder logic to drive the select lines for the multiplexer.</a:t>
            </a:r>
          </a:p>
          <a:p>
            <a:pPr algn="l">
              <a:lnSpc>
                <a:spcPct val="70000"/>
              </a:lnSpc>
              <a:buFontTx/>
              <a:buChar char="•"/>
            </a:pPr>
            <a:endParaRPr lang="en-US" sz="2200" b="1" dirty="0">
              <a:solidFill>
                <a:srgbClr val="FFFF66"/>
              </a:solidFill>
              <a:effectLst>
                <a:outerShdw blurRad="38100" dist="38100" dir="2700000" algn="tl">
                  <a:srgbClr val="000000"/>
                </a:outerShdw>
              </a:effectLst>
              <a:latin typeface="Tahoma" pitchFamily="34" charset="0"/>
            </a:endParaRPr>
          </a:p>
          <a:p>
            <a:pPr algn="l">
              <a:buFontTx/>
              <a:buChar char="•"/>
            </a:pPr>
            <a:r>
              <a:rPr lang="en-US" sz="2200" b="1" dirty="0">
                <a:solidFill>
                  <a:srgbClr val="FFFF66"/>
                </a:solidFill>
                <a:effectLst>
                  <a:outerShdw blurRad="38100" dist="38100" dir="2700000" algn="tl">
                    <a:srgbClr val="000000"/>
                  </a:outerShdw>
                </a:effectLst>
                <a:latin typeface="Tahoma" pitchFamily="34" charset="0"/>
              </a:rPr>
              <a:t> This case statement is </a:t>
            </a:r>
            <a:r>
              <a:rPr lang="en-US" sz="2200" b="1" dirty="0">
                <a:solidFill>
                  <a:srgbClr val="FFCC99"/>
                </a:solidFill>
                <a:effectLst>
                  <a:outerShdw blurRad="38100" dist="38100" dir="2700000" algn="tl">
                    <a:srgbClr val="000000"/>
                  </a:outerShdw>
                </a:effectLst>
                <a:latin typeface="Tahoma" pitchFamily="34" charset="0"/>
              </a:rPr>
              <a:t>not a full case</a:t>
            </a:r>
            <a:r>
              <a:rPr lang="en-US" sz="2200" b="1" dirty="0">
                <a:solidFill>
                  <a:srgbClr val="FFFF66"/>
                </a:solidFill>
                <a:effectLst>
                  <a:outerShdw blurRad="38100" dist="38100" dir="2700000" algn="tl">
                    <a:srgbClr val="000000"/>
                  </a:outerShdw>
                </a:effectLst>
                <a:latin typeface="Tahoma" pitchFamily="34" charset="0"/>
              </a:rPr>
              <a:t> either.</a:t>
            </a:r>
            <a:endParaRPr lang="en-US" sz="20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a:solidFill>
                  <a:srgbClr val="CCFFFF"/>
                </a:solidFill>
                <a:effectLst>
                  <a:outerShdw blurRad="38100" dist="38100" dir="2700000" algn="tl">
                    <a:srgbClr val="000000"/>
                  </a:outerShdw>
                </a:effectLst>
                <a:latin typeface="Tahoma" pitchFamily="34" charset="0"/>
              </a:rPr>
              <a:t>Parallel case directive</a:t>
            </a:r>
          </a:p>
        </p:txBody>
      </p:sp>
      <p:sp>
        <p:nvSpPr>
          <p:cNvPr id="7" name="Slide Number Placeholder 5"/>
          <p:cNvSpPr>
            <a:spLocks noGrp="1"/>
          </p:cNvSpPr>
          <p:nvPr>
            <p:ph type="sldNum" sz="quarter" idx="12"/>
          </p:nvPr>
        </p:nvSpPr>
        <p:spPr/>
        <p:txBody>
          <a:bodyPr/>
          <a:lstStyle/>
          <a:p>
            <a:pPr>
              <a:defRPr/>
            </a:pPr>
            <a:fld id="{A85FDB03-9571-4E3D-838B-5AA9DDA9BE6B}" type="slidenum">
              <a:rPr lang="en-US"/>
              <a:pPr>
                <a:defRPr/>
              </a:pPr>
              <a:t>62</a:t>
            </a:fld>
            <a:endParaRPr lang="en-US"/>
          </a:p>
        </p:txBody>
      </p:sp>
      <p:sp>
        <p:nvSpPr>
          <p:cNvPr id="1007619" name="Text Box 1027"/>
          <p:cNvSpPr txBox="1">
            <a:spLocks noChangeArrowheads="1"/>
          </p:cNvSpPr>
          <p:nvPr/>
        </p:nvSpPr>
        <p:spPr bwMode="auto">
          <a:xfrm>
            <a:off x="160181" y="1230671"/>
            <a:ext cx="4419600" cy="3263900"/>
          </a:xfrm>
          <a:prstGeom prst="rect">
            <a:avLst/>
          </a:prstGeom>
          <a:noFill/>
          <a:ln w="38100">
            <a:solidFill>
              <a:srgbClr val="CCECFF"/>
            </a:solidFill>
            <a:miter lim="800000"/>
            <a:headEnd/>
            <a:tailEnd/>
          </a:ln>
          <a:effectLst/>
        </p:spPr>
        <p:txBody>
          <a:bodyPr>
            <a:spAutoFit/>
          </a:bodyPr>
          <a:lstStyle/>
          <a:p>
            <a:pPr algn="l">
              <a:lnSpc>
                <a:spcPct val="120000"/>
              </a:lnSpc>
              <a:spcBef>
                <a:spcPct val="50000"/>
              </a:spcBef>
            </a:pPr>
            <a:r>
              <a:rPr lang="en-US" sz="2800" b="1" dirty="0">
                <a:solidFill>
                  <a:srgbClr val="FFFF66"/>
                </a:solidFill>
                <a:effectLst>
                  <a:outerShdw blurRad="38100" dist="38100" dir="2700000" algn="tl">
                    <a:srgbClr val="000000"/>
                  </a:outerShdw>
                </a:effectLst>
                <a:latin typeface="Tahoma" pitchFamily="34" charset="0"/>
              </a:rPr>
              <a:t> </a:t>
            </a:r>
            <a:r>
              <a:rPr lang="en-US" sz="2000" dirty="0">
                <a:solidFill>
                  <a:srgbClr val="FFFF66"/>
                </a:solidFill>
                <a:latin typeface="Tahoma" pitchFamily="34" charset="0"/>
              </a:rPr>
              <a:t>always @(a or b) </a:t>
            </a:r>
          </a:p>
          <a:p>
            <a:pPr algn="l">
              <a:lnSpc>
                <a:spcPct val="120000"/>
              </a:lnSpc>
              <a:spcBef>
                <a:spcPct val="50000"/>
              </a:spcBef>
            </a:pPr>
            <a:r>
              <a:rPr lang="en-US" sz="2000" dirty="0">
                <a:solidFill>
                  <a:srgbClr val="FFFF66"/>
                </a:solidFill>
                <a:latin typeface="Tahoma" pitchFamily="34" charset="0"/>
              </a:rPr>
              <a:t>     begin</a:t>
            </a:r>
          </a:p>
          <a:p>
            <a:pPr algn="l"/>
            <a:r>
              <a:rPr lang="en-US" sz="2000" dirty="0">
                <a:solidFill>
                  <a:srgbClr val="FFFF66"/>
                </a:solidFill>
                <a:latin typeface="Tahoma" pitchFamily="34" charset="0"/>
              </a:rPr>
              <a:t>	case (2’b00)  </a:t>
            </a:r>
            <a:r>
              <a:rPr lang="en-US" sz="1800" dirty="0">
                <a:solidFill>
                  <a:srgbClr val="FFCC99"/>
                </a:solidFill>
                <a:latin typeface="Tahoma" pitchFamily="34" charset="0"/>
              </a:rPr>
              <a:t>/* ambit 		     case = parallel */</a:t>
            </a:r>
            <a:endParaRPr lang="en-US" sz="2000" dirty="0">
              <a:solidFill>
                <a:srgbClr val="FFFF66"/>
              </a:solidFill>
              <a:latin typeface="Tahoma" pitchFamily="34" charset="0"/>
            </a:endParaRPr>
          </a:p>
          <a:p>
            <a:pPr algn="l"/>
            <a:r>
              <a:rPr lang="en-US" sz="2000" dirty="0">
                <a:solidFill>
                  <a:srgbClr val="FFFF66"/>
                </a:solidFill>
                <a:latin typeface="Tahoma" pitchFamily="34" charset="0"/>
              </a:rPr>
              <a:t>             </a:t>
            </a:r>
          </a:p>
          <a:p>
            <a:pPr algn="l"/>
            <a:r>
              <a:rPr lang="en-US" sz="2000" dirty="0">
                <a:solidFill>
                  <a:srgbClr val="FFFF66"/>
                </a:solidFill>
                <a:latin typeface="Tahoma" pitchFamily="34" charset="0"/>
              </a:rPr>
              <a:t>	   a:   y = 10 ;</a:t>
            </a:r>
          </a:p>
          <a:p>
            <a:pPr algn="l"/>
            <a:r>
              <a:rPr lang="en-US" sz="2000" dirty="0">
                <a:solidFill>
                  <a:srgbClr val="FFFF66"/>
                </a:solidFill>
                <a:latin typeface="Tahoma" pitchFamily="34" charset="0"/>
              </a:rPr>
              <a:t>	   b:   y = 01 ;</a:t>
            </a:r>
          </a:p>
          <a:p>
            <a:pPr algn="l"/>
            <a:r>
              <a:rPr lang="en-US" sz="2000" dirty="0">
                <a:solidFill>
                  <a:srgbClr val="FFFF66"/>
                </a:solidFill>
                <a:latin typeface="Tahoma" pitchFamily="34" charset="0"/>
              </a:rPr>
              <a:t>          </a:t>
            </a:r>
            <a:r>
              <a:rPr lang="en-US" sz="2000" dirty="0" err="1">
                <a:solidFill>
                  <a:srgbClr val="FFFF66"/>
                </a:solidFill>
                <a:latin typeface="Tahoma" pitchFamily="34" charset="0"/>
              </a:rPr>
              <a:t>endcase</a:t>
            </a:r>
            <a:endParaRPr lang="en-US" sz="2000" dirty="0">
              <a:solidFill>
                <a:srgbClr val="FFFF66"/>
              </a:solidFill>
              <a:latin typeface="Tahoma" pitchFamily="34" charset="0"/>
            </a:endParaRPr>
          </a:p>
          <a:p>
            <a:pPr algn="l"/>
            <a:r>
              <a:rPr lang="en-US" sz="2000" dirty="0">
                <a:solidFill>
                  <a:srgbClr val="FFFF66"/>
                </a:solidFill>
                <a:latin typeface="Tahoma" pitchFamily="34" charset="0"/>
              </a:rPr>
              <a:t>     end</a:t>
            </a:r>
          </a:p>
        </p:txBody>
      </p:sp>
      <p:sp>
        <p:nvSpPr>
          <p:cNvPr id="1007620" name="Text Box 1028"/>
          <p:cNvSpPr txBox="1">
            <a:spLocks noChangeArrowheads="1"/>
          </p:cNvSpPr>
          <p:nvPr/>
        </p:nvSpPr>
        <p:spPr bwMode="auto">
          <a:xfrm>
            <a:off x="4550804" y="1295400"/>
            <a:ext cx="4438650" cy="4391972"/>
          </a:xfrm>
          <a:prstGeom prst="rect">
            <a:avLst/>
          </a:prstGeom>
          <a:noFill/>
          <a:ln w="38100">
            <a:noFill/>
            <a:miter lim="800000"/>
            <a:headEnd/>
            <a:tailEnd/>
          </a:ln>
          <a:effectLst/>
        </p:spPr>
        <p:txBody>
          <a:bodyPr>
            <a:spAutoFit/>
          </a:bodyPr>
          <a:lstStyle/>
          <a:p>
            <a:pPr algn="just">
              <a:spcBef>
                <a:spcPct val="50000"/>
              </a:spcBef>
              <a:buFontTx/>
              <a:buChar char="•"/>
            </a:pPr>
            <a:r>
              <a:rPr lang="en-US" sz="2000" b="1" dirty="0">
                <a:solidFill>
                  <a:srgbClr val="FFFF66"/>
                </a:solidFill>
                <a:effectLst>
                  <a:outerShdw blurRad="38100" dist="38100" dir="2700000" algn="tl">
                    <a:srgbClr val="000000"/>
                  </a:outerShdw>
                </a:effectLst>
                <a:latin typeface="Tahoma" pitchFamily="34" charset="0"/>
              </a:rPr>
              <a:t> </a:t>
            </a:r>
            <a:r>
              <a:rPr lang="en-US" sz="2200" dirty="0">
                <a:solidFill>
                  <a:srgbClr val="FFFF66"/>
                </a:solidFill>
                <a:latin typeface="Tahoma" pitchFamily="34" charset="0"/>
              </a:rPr>
              <a:t>If the case expression </a:t>
            </a:r>
            <a:r>
              <a:rPr lang="en-US" sz="2200" dirty="0">
                <a:solidFill>
                  <a:srgbClr val="FFCC99"/>
                </a:solidFill>
                <a:latin typeface="Tahoma" pitchFamily="34" charset="0"/>
              </a:rPr>
              <a:t>matches more than one case</a:t>
            </a:r>
            <a:r>
              <a:rPr lang="en-US" sz="2200" dirty="0">
                <a:solidFill>
                  <a:srgbClr val="FFFF66"/>
                </a:solidFill>
                <a:latin typeface="Tahoma" pitchFamily="34" charset="0"/>
              </a:rPr>
              <a:t> </a:t>
            </a:r>
            <a:r>
              <a:rPr lang="en-US" sz="2200" dirty="0">
                <a:solidFill>
                  <a:srgbClr val="FFCC99"/>
                </a:solidFill>
                <a:latin typeface="Tahoma" pitchFamily="34" charset="0"/>
              </a:rPr>
              <a:t>label</a:t>
            </a:r>
            <a:r>
              <a:rPr lang="en-US" sz="2200" dirty="0">
                <a:solidFill>
                  <a:srgbClr val="FFFF66"/>
                </a:solidFill>
                <a:latin typeface="Tahoma" pitchFamily="34" charset="0"/>
              </a:rPr>
              <a:t>, the logic corresponding to each case label will be enabled. This may produce unexpected results.</a:t>
            </a:r>
          </a:p>
          <a:p>
            <a:pPr algn="just">
              <a:lnSpc>
                <a:spcPct val="50000"/>
              </a:lnSpc>
              <a:spcBef>
                <a:spcPct val="50000"/>
              </a:spcBef>
              <a:buFontTx/>
              <a:buChar char="•"/>
            </a:pPr>
            <a:endParaRPr lang="en-US" sz="2200" dirty="0">
              <a:solidFill>
                <a:srgbClr val="FFFF66"/>
              </a:solidFill>
              <a:latin typeface="Tahoma" pitchFamily="34" charset="0"/>
            </a:endParaRPr>
          </a:p>
          <a:p>
            <a:pPr algn="just">
              <a:buFontTx/>
              <a:buChar char="•"/>
            </a:pPr>
            <a:r>
              <a:rPr lang="en-US" sz="2200" dirty="0">
                <a:solidFill>
                  <a:srgbClr val="FFFF66"/>
                </a:solidFill>
                <a:latin typeface="Tahoma" pitchFamily="34" charset="0"/>
              </a:rPr>
              <a:t> The designer should ensure that such an </a:t>
            </a:r>
            <a:r>
              <a:rPr lang="en-US" sz="2200" dirty="0">
                <a:solidFill>
                  <a:srgbClr val="FFCC99"/>
                </a:solidFill>
                <a:latin typeface="Tahoma" pitchFamily="34" charset="0"/>
              </a:rPr>
              <a:t>overlap</a:t>
            </a:r>
            <a:r>
              <a:rPr lang="en-US" sz="2200" dirty="0">
                <a:solidFill>
                  <a:srgbClr val="FFFF66"/>
                </a:solidFill>
                <a:latin typeface="Tahoma" pitchFamily="34" charset="0"/>
              </a:rPr>
              <a:t> does not occur before using the </a:t>
            </a:r>
            <a:r>
              <a:rPr lang="en-US" sz="2200" dirty="0">
                <a:solidFill>
                  <a:srgbClr val="FFCC99"/>
                </a:solidFill>
                <a:latin typeface="Tahoma" pitchFamily="34" charset="0"/>
              </a:rPr>
              <a:t>parallel case directive</a:t>
            </a:r>
            <a:r>
              <a:rPr lang="en-US" sz="2200" dirty="0">
                <a:solidFill>
                  <a:srgbClr val="FFFF66"/>
                </a:solidFill>
                <a:latin typeface="Tahoma" pitchFamily="34" charset="0"/>
              </a:rPr>
              <a:t>. </a:t>
            </a:r>
          </a:p>
          <a:p>
            <a:pPr algn="just">
              <a:lnSpc>
                <a:spcPct val="70000"/>
              </a:lnSpc>
              <a:buFontTx/>
              <a:buChar char="•"/>
            </a:pPr>
            <a:endParaRPr lang="en-US" sz="2200" dirty="0">
              <a:solidFill>
                <a:srgbClr val="FFFF66"/>
              </a:solidFill>
              <a:latin typeface="Tahoma" pitchFamily="34" charset="0"/>
            </a:endParaRPr>
          </a:p>
          <a:p>
            <a:pPr algn="just">
              <a:buFontTx/>
              <a:buChar char="•"/>
            </a:pPr>
            <a:r>
              <a:rPr lang="en-US" sz="2200" dirty="0">
                <a:solidFill>
                  <a:srgbClr val="FFFF66"/>
                </a:solidFill>
                <a:latin typeface="Tahoma" pitchFamily="34" charset="0"/>
              </a:rPr>
              <a:t> This case statement is </a:t>
            </a:r>
            <a:r>
              <a:rPr lang="en-US" sz="2200" dirty="0">
                <a:solidFill>
                  <a:srgbClr val="FFCC99"/>
                </a:solidFill>
                <a:latin typeface="Tahoma" pitchFamily="34" charset="0"/>
              </a:rPr>
              <a:t>not a full case</a:t>
            </a:r>
            <a:r>
              <a:rPr lang="en-US" sz="2200" dirty="0">
                <a:solidFill>
                  <a:srgbClr val="FFFF66"/>
                </a:solidFill>
                <a:latin typeface="Tahoma" pitchFamily="34" charset="0"/>
              </a:rPr>
              <a:t> either.</a:t>
            </a:r>
          </a:p>
        </p:txBody>
      </p:sp>
    </p:spTree>
  </p:cSld>
  <p:clrMapOvr>
    <a:masterClrMapping/>
  </p:clrMapOvr>
  <p:transition spd="slow">
    <p:cover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i="1" dirty="0">
                <a:solidFill>
                  <a:srgbClr val="CCFFFF"/>
                </a:solidFill>
                <a:effectLst>
                  <a:outerShdw blurRad="38100" dist="38100" dir="2700000" algn="tl">
                    <a:srgbClr val="000000"/>
                  </a:outerShdw>
                </a:effectLst>
                <a:latin typeface="Tahoma" pitchFamily="34" charset="0"/>
              </a:rPr>
              <a:t>Synopsys case directives</a:t>
            </a:r>
            <a:endParaRPr lang="en-US" sz="6200" b="0" dirty="0">
              <a:solidFill>
                <a:srgbClr val="FFCC99"/>
              </a:solidFill>
              <a:effectLst>
                <a:outerShdw blurRad="38100" dist="38100" dir="2700000" algn="tl">
                  <a:srgbClr val="000000"/>
                </a:outerShdw>
              </a:effectLst>
              <a:latin typeface="Tahoma" pitchFamily="34" charset="0"/>
            </a:endParaRPr>
          </a:p>
        </p:txBody>
      </p:sp>
      <p:sp>
        <p:nvSpPr>
          <p:cNvPr id="9" name="Slide Number Placeholder 5"/>
          <p:cNvSpPr>
            <a:spLocks noGrp="1"/>
          </p:cNvSpPr>
          <p:nvPr>
            <p:ph type="sldNum" sz="quarter" idx="12"/>
          </p:nvPr>
        </p:nvSpPr>
        <p:spPr/>
        <p:txBody>
          <a:bodyPr/>
          <a:lstStyle/>
          <a:p>
            <a:pPr>
              <a:defRPr/>
            </a:pPr>
            <a:fld id="{22DA351D-32A2-4D94-8B66-663AB28A363E}" type="slidenum">
              <a:rPr lang="en-US"/>
              <a:pPr>
                <a:defRPr/>
              </a:pPr>
              <a:t>63</a:t>
            </a:fld>
            <a:endParaRPr lang="en-US"/>
          </a:p>
        </p:txBody>
      </p:sp>
      <p:sp>
        <p:nvSpPr>
          <p:cNvPr id="1009667" name="Text Box 3"/>
          <p:cNvSpPr txBox="1">
            <a:spLocks noChangeArrowheads="1"/>
          </p:cNvSpPr>
          <p:nvPr/>
        </p:nvSpPr>
        <p:spPr bwMode="auto">
          <a:xfrm>
            <a:off x="57150" y="1281113"/>
            <a:ext cx="4210050" cy="4740275"/>
          </a:xfrm>
          <a:prstGeom prst="rect">
            <a:avLst/>
          </a:prstGeom>
          <a:noFill/>
          <a:ln w="38100">
            <a:solidFill>
              <a:srgbClr val="CCECFF"/>
            </a:solidFill>
            <a:miter lim="800000"/>
            <a:headEnd/>
            <a:tailEnd/>
          </a:ln>
          <a:effectLst/>
        </p:spPr>
        <p:txBody>
          <a:bodyPr>
            <a:spAutoFit/>
          </a:bodyPr>
          <a:lstStyle/>
          <a:p>
            <a:pPr algn="l"/>
            <a:r>
              <a:rPr lang="en-US" sz="2100" b="1" dirty="0" err="1">
                <a:solidFill>
                  <a:srgbClr val="FFFF66"/>
                </a:solidFill>
                <a:effectLst>
                  <a:outerShdw blurRad="38100" dist="38100" dir="2700000" algn="tl">
                    <a:srgbClr val="000000"/>
                  </a:outerShdw>
                </a:effectLst>
                <a:latin typeface="Tahoma" pitchFamily="34" charset="0"/>
              </a:rPr>
              <a:t>reg</a:t>
            </a:r>
            <a:r>
              <a:rPr lang="en-US" sz="2100" b="1" dirty="0">
                <a:solidFill>
                  <a:srgbClr val="FFFF66"/>
                </a:solidFill>
                <a:effectLst>
                  <a:outerShdw blurRad="38100" dist="38100" dir="2700000" algn="tl">
                    <a:srgbClr val="000000"/>
                  </a:outerShdw>
                </a:effectLst>
                <a:latin typeface="Tahoma" pitchFamily="34" charset="0"/>
              </a:rPr>
              <a:t> [1:0] </a:t>
            </a:r>
            <a:r>
              <a:rPr lang="en-US" sz="2100" b="1" dirty="0" err="1">
                <a:solidFill>
                  <a:srgbClr val="FFFF66"/>
                </a:solidFill>
                <a:effectLst>
                  <a:outerShdw blurRad="38100" dist="38100" dir="2700000" algn="tl">
                    <a:srgbClr val="000000"/>
                  </a:outerShdw>
                </a:effectLst>
                <a:latin typeface="Tahoma" pitchFamily="34" charset="0"/>
              </a:rPr>
              <a:t>d_in</a:t>
            </a:r>
            <a:r>
              <a:rPr lang="en-US" sz="2100" b="1" dirty="0">
                <a:solidFill>
                  <a:srgbClr val="FFFF66"/>
                </a:solidFill>
                <a:effectLst>
                  <a:outerShdw blurRad="38100" dist="38100" dir="2700000" algn="tl">
                    <a:srgbClr val="000000"/>
                  </a:outerShdw>
                </a:effectLst>
                <a:latin typeface="Tahoma" pitchFamily="34" charset="0"/>
              </a:rPr>
              <a:t>, d_out;</a:t>
            </a:r>
          </a:p>
          <a:p>
            <a:pPr algn="l"/>
            <a:r>
              <a:rPr lang="en-US" sz="2100" b="1" dirty="0" err="1">
                <a:solidFill>
                  <a:srgbClr val="FFFF66"/>
                </a:solidFill>
                <a:effectLst>
                  <a:outerShdw blurRad="38100" dist="38100" dir="2700000" algn="tl">
                    <a:srgbClr val="000000"/>
                  </a:outerShdw>
                </a:effectLst>
                <a:latin typeface="Tahoma" pitchFamily="34" charset="0"/>
              </a:rPr>
              <a:t>reg</a:t>
            </a:r>
            <a:r>
              <a:rPr lang="en-US" sz="2100" b="1" dirty="0">
                <a:solidFill>
                  <a:srgbClr val="FFFF66"/>
                </a:solidFill>
                <a:effectLst>
                  <a:outerShdw blurRad="38100" dist="38100" dir="2700000" algn="tl">
                    <a:srgbClr val="000000"/>
                  </a:outerShdw>
                </a:effectLst>
                <a:latin typeface="Tahoma" pitchFamily="34" charset="0"/>
              </a:rPr>
              <a:t> [3:0] </a:t>
            </a:r>
            <a:r>
              <a:rPr lang="en-US" sz="2100" b="1" dirty="0" err="1">
                <a:solidFill>
                  <a:srgbClr val="FFFF66"/>
                </a:solidFill>
                <a:effectLst>
                  <a:outerShdw blurRad="38100" dist="38100" dir="2700000" algn="tl">
                    <a:srgbClr val="000000"/>
                  </a:outerShdw>
                </a:effectLst>
                <a:latin typeface="Tahoma" pitchFamily="34" charset="0"/>
              </a:rPr>
              <a:t>cur_state</a:t>
            </a:r>
            <a:r>
              <a:rPr lang="en-US" sz="2100" b="1" dirty="0">
                <a:solidFill>
                  <a:srgbClr val="FFFF66"/>
                </a:solidFill>
                <a:effectLst>
                  <a:outerShdw blurRad="38100" dist="38100" dir="2700000" algn="tl">
                    <a:srgbClr val="000000"/>
                  </a:outerShdw>
                </a:effectLst>
                <a:latin typeface="Tahoma" pitchFamily="34" charset="0"/>
              </a:rPr>
              <a:t>, </a:t>
            </a:r>
            <a:r>
              <a:rPr lang="en-US" sz="2100" b="1" dirty="0" err="1">
                <a:solidFill>
                  <a:srgbClr val="FFFF66"/>
                </a:solidFill>
                <a:effectLst>
                  <a:outerShdw blurRad="38100" dist="38100" dir="2700000" algn="tl">
                    <a:srgbClr val="000000"/>
                  </a:outerShdw>
                </a:effectLst>
                <a:latin typeface="Tahoma" pitchFamily="34" charset="0"/>
              </a:rPr>
              <a:t>next_state</a:t>
            </a:r>
            <a:r>
              <a:rPr lang="en-US" sz="2100" b="1" dirty="0">
                <a:solidFill>
                  <a:srgbClr val="FFFF66"/>
                </a:solidFill>
                <a:effectLst>
                  <a:outerShdw blurRad="38100" dist="38100" dir="2700000" algn="tl">
                    <a:srgbClr val="000000"/>
                  </a:outerShdw>
                </a:effectLst>
                <a:latin typeface="Tahoma" pitchFamily="34" charset="0"/>
              </a:rPr>
              <a:t>;</a:t>
            </a:r>
          </a:p>
          <a:p>
            <a:pPr algn="l"/>
            <a:r>
              <a:rPr lang="en-US" sz="2100" b="1" dirty="0">
                <a:solidFill>
                  <a:srgbClr val="FFFF66"/>
                </a:solidFill>
                <a:effectLst>
                  <a:outerShdw blurRad="38100" dist="38100" dir="2700000" algn="tl">
                    <a:srgbClr val="000000"/>
                  </a:outerShdw>
                </a:effectLst>
                <a:latin typeface="Tahoma" pitchFamily="34" charset="0"/>
              </a:rPr>
              <a:t>parameter </a:t>
            </a:r>
          </a:p>
          <a:p>
            <a:pPr algn="l"/>
            <a:r>
              <a:rPr lang="en-US" sz="2100" b="1" dirty="0">
                <a:solidFill>
                  <a:srgbClr val="FFFF66"/>
                </a:solidFill>
                <a:effectLst>
                  <a:outerShdw blurRad="38100" dist="38100" dir="2700000" algn="tl">
                    <a:srgbClr val="000000"/>
                  </a:outerShdw>
                </a:effectLst>
                <a:latin typeface="Tahoma" pitchFamily="34" charset="0"/>
              </a:rPr>
              <a:t> s1 = 4’b0001,  s2 = 4’b0010,    s3 = 4’b0100,   s4 = 4’b1000;</a:t>
            </a:r>
          </a:p>
          <a:p>
            <a:pPr algn="l"/>
            <a:endParaRPr lang="en-US" sz="2100" b="1" dirty="0">
              <a:solidFill>
                <a:srgbClr val="FFFF66"/>
              </a:solidFill>
              <a:effectLst>
                <a:outerShdw blurRad="38100" dist="38100" dir="2700000" algn="tl">
                  <a:srgbClr val="000000"/>
                </a:outerShdw>
              </a:effectLst>
              <a:latin typeface="Tahoma" pitchFamily="34" charset="0"/>
            </a:endParaRPr>
          </a:p>
          <a:p>
            <a:pPr algn="l"/>
            <a:r>
              <a:rPr lang="en-US" sz="2100" b="1" dirty="0">
                <a:solidFill>
                  <a:srgbClr val="FFFF66"/>
                </a:solidFill>
                <a:effectLst>
                  <a:outerShdw blurRad="38100" dist="38100" dir="2700000" algn="tl">
                    <a:srgbClr val="000000"/>
                  </a:outerShdw>
                </a:effectLst>
                <a:latin typeface="Tahoma" pitchFamily="34" charset="0"/>
              </a:rPr>
              <a:t>case (</a:t>
            </a:r>
            <a:r>
              <a:rPr lang="en-US" sz="2100" b="1" dirty="0" err="1">
                <a:solidFill>
                  <a:srgbClr val="FFFF66"/>
                </a:solidFill>
                <a:effectLst>
                  <a:outerShdw blurRad="38100" dist="38100" dir="2700000" algn="tl">
                    <a:srgbClr val="000000"/>
                  </a:outerShdw>
                </a:effectLst>
                <a:latin typeface="Tahoma" pitchFamily="34" charset="0"/>
              </a:rPr>
              <a:t>d_in</a:t>
            </a:r>
            <a:r>
              <a:rPr lang="en-US" sz="2100" b="1" dirty="0">
                <a:solidFill>
                  <a:srgbClr val="FFFF66"/>
                </a:solidFill>
                <a:effectLst>
                  <a:outerShdw blurRad="38100" dist="38100" dir="2700000" algn="tl">
                    <a:srgbClr val="000000"/>
                  </a:outerShdw>
                </a:effectLst>
                <a:latin typeface="Tahoma" pitchFamily="34" charset="0"/>
              </a:rPr>
              <a:t>) /* </a:t>
            </a:r>
            <a:r>
              <a:rPr lang="en-US" sz="2500" b="1" dirty="0" err="1">
                <a:solidFill>
                  <a:srgbClr val="FFCC99"/>
                </a:solidFill>
                <a:effectLst>
                  <a:outerShdw blurRad="38100" dist="38100" dir="2700000" algn="tl">
                    <a:srgbClr val="000000"/>
                  </a:outerShdw>
                </a:effectLst>
                <a:latin typeface="Tahoma" pitchFamily="34" charset="0"/>
              </a:rPr>
              <a:t>synopsys</a:t>
            </a:r>
            <a:r>
              <a:rPr lang="en-US" sz="2500" b="1" dirty="0">
                <a:solidFill>
                  <a:srgbClr val="FFCC99"/>
                </a:solidFill>
                <a:effectLst>
                  <a:outerShdw blurRad="38100" dist="38100" dir="2700000" algn="tl">
                    <a:srgbClr val="000000"/>
                  </a:outerShdw>
                </a:effectLst>
                <a:latin typeface="Tahoma" pitchFamily="34" charset="0"/>
              </a:rPr>
              <a:t> 	              		   </a:t>
            </a:r>
            <a:r>
              <a:rPr lang="en-US" sz="2500" b="1" dirty="0" err="1">
                <a:solidFill>
                  <a:srgbClr val="FFCC99"/>
                </a:solidFill>
                <a:effectLst>
                  <a:outerShdw blurRad="38100" dist="38100" dir="2700000" algn="tl">
                    <a:srgbClr val="000000"/>
                  </a:outerShdw>
                </a:effectLst>
                <a:latin typeface="Tahoma" pitchFamily="34" charset="0"/>
              </a:rPr>
              <a:t>full_case</a:t>
            </a:r>
            <a:r>
              <a:rPr lang="en-US" sz="2100" b="1" dirty="0">
                <a:solidFill>
                  <a:srgbClr val="FFCC99"/>
                </a:solidFill>
                <a:effectLst>
                  <a:outerShdw blurRad="38100" dist="38100" dir="2700000" algn="tl">
                    <a:srgbClr val="000000"/>
                  </a:outerShdw>
                </a:effectLst>
                <a:latin typeface="Tahoma" pitchFamily="34" charset="0"/>
              </a:rPr>
              <a:t> </a:t>
            </a:r>
            <a:r>
              <a:rPr lang="en-US" sz="2100" b="1" dirty="0">
                <a:solidFill>
                  <a:srgbClr val="FFFF66"/>
                </a:solidFill>
                <a:effectLst>
                  <a:outerShdw blurRad="38100" dist="38100" dir="2700000" algn="tl">
                    <a:srgbClr val="000000"/>
                  </a:outerShdw>
                </a:effectLst>
                <a:latin typeface="Tahoma" pitchFamily="34" charset="0"/>
              </a:rPr>
              <a:t>*/</a:t>
            </a:r>
          </a:p>
          <a:p>
            <a:pPr algn="l"/>
            <a:r>
              <a:rPr lang="en-US" sz="2100" b="1" dirty="0">
                <a:solidFill>
                  <a:srgbClr val="FFFF66"/>
                </a:solidFill>
                <a:effectLst>
                  <a:outerShdw blurRad="38100" dist="38100" dir="2700000" algn="tl">
                    <a:srgbClr val="000000"/>
                  </a:outerShdw>
                </a:effectLst>
                <a:latin typeface="Tahoma" pitchFamily="34" charset="0"/>
              </a:rPr>
              <a:t>   0: out = 2;</a:t>
            </a:r>
          </a:p>
          <a:p>
            <a:pPr algn="l"/>
            <a:r>
              <a:rPr lang="en-US" sz="2100" b="1" dirty="0">
                <a:solidFill>
                  <a:srgbClr val="FFFF66"/>
                </a:solidFill>
                <a:effectLst>
                  <a:outerShdw blurRad="38100" dist="38100" dir="2700000" algn="tl">
                    <a:srgbClr val="000000"/>
                  </a:outerShdw>
                </a:effectLst>
                <a:latin typeface="Tahoma" pitchFamily="34" charset="0"/>
              </a:rPr>
              <a:t>   1: out = 3;</a:t>
            </a:r>
          </a:p>
          <a:p>
            <a:pPr algn="l"/>
            <a:r>
              <a:rPr lang="en-US" sz="2100" b="1" dirty="0">
                <a:solidFill>
                  <a:srgbClr val="FFFF66"/>
                </a:solidFill>
                <a:effectLst>
                  <a:outerShdw blurRad="38100" dist="38100" dir="2700000" algn="tl">
                    <a:srgbClr val="000000"/>
                  </a:outerShdw>
                </a:effectLst>
                <a:latin typeface="Tahoma" pitchFamily="34" charset="0"/>
              </a:rPr>
              <a:t>   2: out = 0;</a:t>
            </a:r>
          </a:p>
          <a:p>
            <a:pPr algn="l"/>
            <a:r>
              <a:rPr lang="en-US" sz="2100" b="1" dirty="0" err="1">
                <a:solidFill>
                  <a:srgbClr val="FFFF66"/>
                </a:solidFill>
                <a:effectLst>
                  <a:outerShdw blurRad="38100" dist="38100" dir="2700000" algn="tl">
                    <a:srgbClr val="000000"/>
                  </a:outerShdw>
                </a:effectLst>
                <a:latin typeface="Tahoma" pitchFamily="34" charset="0"/>
              </a:rPr>
              <a:t>endcase</a:t>
            </a:r>
            <a:endParaRPr lang="en-US" sz="2100" b="1" dirty="0">
              <a:solidFill>
                <a:srgbClr val="FFFF66"/>
              </a:solidFill>
              <a:effectLst>
                <a:outerShdw blurRad="38100" dist="38100" dir="2700000" algn="tl">
                  <a:srgbClr val="000000"/>
                </a:outerShdw>
              </a:effectLst>
              <a:latin typeface="Tahoma" pitchFamily="34" charset="0"/>
            </a:endParaRPr>
          </a:p>
          <a:p>
            <a:pPr algn="l"/>
            <a:endParaRPr lang="en-US" sz="2100" b="1" dirty="0">
              <a:solidFill>
                <a:srgbClr val="FFFF66"/>
              </a:solidFill>
              <a:effectLst>
                <a:outerShdw blurRad="38100" dist="38100" dir="2700000" algn="tl">
                  <a:srgbClr val="000000"/>
                </a:outerShdw>
              </a:effectLst>
              <a:latin typeface="Tahoma" pitchFamily="34" charset="0"/>
            </a:endParaRPr>
          </a:p>
        </p:txBody>
      </p:sp>
      <p:sp>
        <p:nvSpPr>
          <p:cNvPr id="1009668" name="Text Box 4"/>
          <p:cNvSpPr txBox="1">
            <a:spLocks noChangeArrowheads="1"/>
          </p:cNvSpPr>
          <p:nvPr/>
        </p:nvSpPr>
        <p:spPr bwMode="auto">
          <a:xfrm>
            <a:off x="4419600" y="1276350"/>
            <a:ext cx="4724400" cy="3573463"/>
          </a:xfrm>
          <a:prstGeom prst="rect">
            <a:avLst/>
          </a:prstGeom>
          <a:noFill/>
          <a:ln w="38100">
            <a:solidFill>
              <a:srgbClr val="CCECFF"/>
            </a:solidFill>
            <a:miter lim="800000"/>
            <a:headEnd/>
            <a:tailEnd/>
          </a:ln>
          <a:effectLst/>
        </p:spPr>
        <p:txBody>
          <a:bodyPr>
            <a:spAutoFit/>
          </a:bodyPr>
          <a:lstStyle/>
          <a:p>
            <a:pPr algn="l"/>
            <a:endParaRPr lang="en-US" sz="2000" b="1">
              <a:solidFill>
                <a:srgbClr val="FFFF66"/>
              </a:solidFill>
              <a:effectLst>
                <a:outerShdw blurRad="38100" dist="38100" dir="2700000" algn="tl">
                  <a:srgbClr val="000000"/>
                </a:outerShdw>
              </a:effectLst>
              <a:latin typeface="Tahoma" pitchFamily="34" charset="0"/>
            </a:endParaRPr>
          </a:p>
          <a:p>
            <a:pPr algn="l"/>
            <a:r>
              <a:rPr lang="en-US" sz="2200" b="1">
                <a:solidFill>
                  <a:srgbClr val="FFFF66"/>
                </a:solidFill>
                <a:effectLst>
                  <a:outerShdw blurRad="38100" dist="38100" dir="2700000" algn="tl">
                    <a:srgbClr val="000000"/>
                  </a:outerShdw>
                </a:effectLst>
                <a:latin typeface="Tahoma" pitchFamily="34" charset="0"/>
              </a:rPr>
              <a:t>case (1) /* </a:t>
            </a:r>
            <a:r>
              <a:rPr lang="en-US" sz="2600" b="1">
                <a:solidFill>
                  <a:srgbClr val="FFCC99"/>
                </a:solidFill>
                <a:effectLst>
                  <a:outerShdw blurRad="38100" dist="38100" dir="2700000" algn="tl">
                    <a:srgbClr val="000000"/>
                  </a:outerShdw>
                </a:effectLst>
                <a:latin typeface="Tahoma" pitchFamily="34" charset="0"/>
              </a:rPr>
              <a:t>synopsys parallel_case  full_case</a:t>
            </a:r>
            <a:r>
              <a:rPr lang="en-US" sz="2200" b="1">
                <a:solidFill>
                  <a:srgbClr val="FFFF66"/>
                </a:solidFill>
                <a:effectLst>
                  <a:outerShdw blurRad="38100" dist="38100" dir="2700000" algn="tl">
                    <a:srgbClr val="000000"/>
                  </a:outerShdw>
                </a:effectLst>
                <a:latin typeface="Tahoma" pitchFamily="34" charset="0"/>
              </a:rPr>
              <a:t> */</a:t>
            </a:r>
          </a:p>
          <a:p>
            <a:pPr algn="l"/>
            <a:endParaRPr lang="en-US" sz="2200" b="1">
              <a:solidFill>
                <a:srgbClr val="FFFF66"/>
              </a:solidFill>
              <a:effectLst>
                <a:outerShdw blurRad="38100" dist="38100" dir="2700000" algn="tl">
                  <a:srgbClr val="000000"/>
                </a:outerShdw>
              </a:effectLst>
              <a:latin typeface="Tahoma" pitchFamily="34" charset="0"/>
            </a:endParaRPr>
          </a:p>
          <a:p>
            <a:pPr algn="l"/>
            <a:r>
              <a:rPr lang="en-US" sz="2200" b="1">
                <a:solidFill>
                  <a:srgbClr val="FFFF66"/>
                </a:solidFill>
                <a:effectLst>
                  <a:outerShdw blurRad="38100" dist="38100" dir="2700000" algn="tl">
                    <a:srgbClr val="000000"/>
                  </a:outerShdw>
                </a:effectLst>
                <a:latin typeface="Tahoma" pitchFamily="34" charset="0"/>
              </a:rPr>
              <a:t>cur_state[0] : next_state = s2;</a:t>
            </a:r>
          </a:p>
          <a:p>
            <a:pPr algn="l"/>
            <a:r>
              <a:rPr lang="en-US" sz="2200" b="1">
                <a:solidFill>
                  <a:srgbClr val="FFFF66"/>
                </a:solidFill>
                <a:effectLst>
                  <a:outerShdw blurRad="38100" dist="38100" dir="2700000" algn="tl">
                    <a:srgbClr val="000000"/>
                  </a:outerShdw>
                </a:effectLst>
                <a:latin typeface="Tahoma" pitchFamily="34" charset="0"/>
              </a:rPr>
              <a:t>cur_state[1] : next_state = s3;</a:t>
            </a:r>
          </a:p>
          <a:p>
            <a:pPr algn="l"/>
            <a:r>
              <a:rPr lang="en-US" sz="2200" b="1">
                <a:solidFill>
                  <a:srgbClr val="FFFF66"/>
                </a:solidFill>
                <a:effectLst>
                  <a:outerShdw blurRad="38100" dist="38100" dir="2700000" algn="tl">
                    <a:srgbClr val="000000"/>
                  </a:outerShdw>
                </a:effectLst>
                <a:latin typeface="Tahoma" pitchFamily="34" charset="0"/>
              </a:rPr>
              <a:t>cur_state[2] : next_state = s4;</a:t>
            </a:r>
          </a:p>
          <a:p>
            <a:pPr algn="l"/>
            <a:r>
              <a:rPr lang="en-US" sz="2200" b="1">
                <a:solidFill>
                  <a:srgbClr val="FFFF66"/>
                </a:solidFill>
                <a:effectLst>
                  <a:outerShdw blurRad="38100" dist="38100" dir="2700000" algn="tl">
                    <a:srgbClr val="000000"/>
                  </a:outerShdw>
                </a:effectLst>
                <a:latin typeface="Tahoma" pitchFamily="34" charset="0"/>
              </a:rPr>
              <a:t>cur_state[3] : next_state = s1;</a:t>
            </a:r>
          </a:p>
          <a:p>
            <a:pPr algn="l"/>
            <a:r>
              <a:rPr lang="en-US" sz="2200" b="1">
                <a:solidFill>
                  <a:srgbClr val="FFFF66"/>
                </a:solidFill>
                <a:effectLst>
                  <a:outerShdw blurRad="38100" dist="38100" dir="2700000" algn="tl">
                    <a:srgbClr val="000000"/>
                  </a:outerShdw>
                </a:effectLst>
                <a:latin typeface="Tahoma" pitchFamily="34" charset="0"/>
              </a:rPr>
              <a:t>endcase</a:t>
            </a:r>
          </a:p>
          <a:p>
            <a:pPr algn="l"/>
            <a:endParaRPr lang="en-US" sz="2200" b="1">
              <a:solidFill>
                <a:srgbClr val="FFFF66"/>
              </a:solidFill>
              <a:effectLst>
                <a:outerShdw blurRad="38100" dist="38100" dir="2700000" algn="tl">
                  <a:srgbClr val="000000"/>
                </a:outerShdw>
              </a:effectLst>
              <a:latin typeface="Tahoma" pitchFamily="34" charset="0"/>
            </a:endParaRPr>
          </a:p>
        </p:txBody>
      </p:sp>
      <p:sp>
        <p:nvSpPr>
          <p:cNvPr id="1009669" name="Line 5"/>
          <p:cNvSpPr>
            <a:spLocks noChangeShapeType="1"/>
          </p:cNvSpPr>
          <p:nvPr/>
        </p:nvSpPr>
        <p:spPr bwMode="auto">
          <a:xfrm flipV="1">
            <a:off x="6362700" y="4572000"/>
            <a:ext cx="304800" cy="647700"/>
          </a:xfrm>
          <a:prstGeom prst="line">
            <a:avLst/>
          </a:prstGeom>
          <a:noFill/>
          <a:ln w="38100">
            <a:solidFill>
              <a:schemeClr val="bg1"/>
            </a:solidFill>
            <a:round/>
            <a:headEnd/>
            <a:tailEnd type="triangle" w="med" len="med"/>
          </a:ln>
          <a:effectLst/>
        </p:spPr>
        <p:txBody>
          <a:bodyPr wrap="none" anchor="ctr">
            <a:spAutoFit/>
          </a:bodyPr>
          <a:lstStyle/>
          <a:p>
            <a:endParaRPr lang="en-US"/>
          </a:p>
        </p:txBody>
      </p:sp>
      <p:sp>
        <p:nvSpPr>
          <p:cNvPr id="1009670" name="Text Box 6"/>
          <p:cNvSpPr txBox="1">
            <a:spLocks noChangeArrowheads="1"/>
          </p:cNvSpPr>
          <p:nvPr/>
        </p:nvSpPr>
        <p:spPr bwMode="auto">
          <a:xfrm>
            <a:off x="4514850" y="5334000"/>
            <a:ext cx="4400550" cy="701675"/>
          </a:xfrm>
          <a:prstGeom prst="rect">
            <a:avLst/>
          </a:prstGeom>
          <a:noFill/>
          <a:ln w="38100">
            <a:noFill/>
            <a:miter lim="800000"/>
            <a:headEnd/>
            <a:tailEnd/>
          </a:ln>
          <a:effectLst/>
        </p:spPr>
        <p:txBody>
          <a:bodyPr>
            <a:spAutoFit/>
          </a:bodyPr>
          <a:lstStyle/>
          <a:p>
            <a:pPr>
              <a:spcBef>
                <a:spcPct val="50000"/>
              </a:spcBef>
            </a:pPr>
            <a:r>
              <a:rPr lang="en-US" sz="2000" b="1">
                <a:solidFill>
                  <a:srgbClr val="FFFF66"/>
                </a:solidFill>
                <a:effectLst>
                  <a:outerShdw blurRad="38100" dist="38100" dir="2700000" algn="tl">
                    <a:srgbClr val="000000"/>
                  </a:outerShdw>
                </a:effectLst>
                <a:latin typeface="Tahoma" pitchFamily="34" charset="0"/>
              </a:rPr>
              <a:t>Both </a:t>
            </a:r>
            <a:r>
              <a:rPr lang="en-US" sz="2000" b="1">
                <a:solidFill>
                  <a:srgbClr val="FFCC99"/>
                </a:solidFill>
                <a:effectLst>
                  <a:outerShdw blurRad="38100" dist="38100" dir="2700000" algn="tl">
                    <a:srgbClr val="000000"/>
                  </a:outerShdw>
                </a:effectLst>
                <a:latin typeface="Tahoma" pitchFamily="34" charset="0"/>
              </a:rPr>
              <a:t>full_case</a:t>
            </a:r>
            <a:r>
              <a:rPr lang="en-US" sz="2000" b="1">
                <a:solidFill>
                  <a:srgbClr val="FFFF66"/>
                </a:solidFill>
                <a:effectLst>
                  <a:outerShdw blurRad="38100" dist="38100" dir="2700000" algn="tl">
                    <a:srgbClr val="000000"/>
                  </a:outerShdw>
                </a:effectLst>
                <a:latin typeface="Tahoma" pitchFamily="34" charset="0"/>
              </a:rPr>
              <a:t> and </a:t>
            </a:r>
            <a:r>
              <a:rPr lang="en-US" sz="2000" b="1">
                <a:solidFill>
                  <a:srgbClr val="FFCC99"/>
                </a:solidFill>
                <a:effectLst>
                  <a:outerShdw blurRad="38100" dist="38100" dir="2700000" algn="tl">
                    <a:srgbClr val="000000"/>
                  </a:outerShdw>
                </a:effectLst>
                <a:latin typeface="Tahoma" pitchFamily="34" charset="0"/>
              </a:rPr>
              <a:t>parallel_case</a:t>
            </a:r>
            <a:r>
              <a:rPr lang="en-US" sz="2000" b="1">
                <a:solidFill>
                  <a:srgbClr val="FFFF66"/>
                </a:solidFill>
                <a:effectLst>
                  <a:outerShdw blurRad="38100" dist="38100" dir="2700000" algn="tl">
                    <a:srgbClr val="000000"/>
                  </a:outerShdw>
                </a:effectLst>
                <a:latin typeface="Tahoma" pitchFamily="34" charset="0"/>
              </a:rPr>
              <a:t> included.</a:t>
            </a:r>
          </a:p>
        </p:txBody>
      </p:sp>
    </p:spTree>
  </p:cSld>
  <p:clrMapOvr>
    <a:masterClrMapping/>
  </p:clrMapOvr>
  <p:transition spd="slow">
    <p:cover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CCFFFF"/>
                </a:solidFill>
                <a:effectLst>
                  <a:outerShdw blurRad="38100" dist="38100" dir="2700000" algn="tl">
                    <a:srgbClr val="000000"/>
                  </a:outerShdw>
                </a:effectLst>
                <a:latin typeface="Tahoma" pitchFamily="34" charset="0"/>
              </a:rPr>
              <a:t>Synopsys case directives</a:t>
            </a:r>
            <a:endParaRPr lang="en-IN" dirty="0"/>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890346"/>
            <a:ext cx="69532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928938"/>
      </p:ext>
    </p:extLst>
  </p:cSld>
  <p:clrMapOvr>
    <a:masterClrMapping/>
  </p:clrMapOvr>
  <p:transition spd="slow">
    <p:cover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0100"/>
          </a:xfrm>
        </p:spPr>
        <p:txBody>
          <a:bodyPr>
            <a:normAutofit fontScale="90000"/>
          </a:bodyPr>
          <a:lstStyle/>
          <a:p>
            <a:r>
              <a:rPr lang="en-IN" dirty="0"/>
              <a:t>Comparisons to X or Z</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65</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1167839"/>
            <a:ext cx="88296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705488"/>
      </p:ext>
    </p:extLst>
  </p:cSld>
  <p:clrMapOvr>
    <a:masterClrMapping/>
  </p:clrMapOvr>
  <p:transition spd="slow">
    <p:cover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Register All Outputs</a:t>
            </a:r>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66</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59" y="1578365"/>
            <a:ext cx="8544599" cy="4569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7440314"/>
      </p:ext>
    </p:extLst>
  </p:cSld>
  <p:clrMapOvr>
    <a:masterClrMapping/>
  </p:clrMapOvr>
  <p:transition spd="slow">
    <p:cover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Locate Related Combinational Logic in a Single Module</a:t>
            </a:r>
            <a:br>
              <a:rPr lang="en-IN" b="0" dirty="0"/>
            </a:br>
            <a:endParaRPr lang="en-IN" dirty="0"/>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67</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27" y="1403692"/>
            <a:ext cx="8311808" cy="509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520820"/>
      </p:ext>
    </p:extLst>
  </p:cSld>
  <p:clrMapOvr>
    <a:masterClrMapping/>
  </p:clrMapOvr>
  <p:transition spd="slow">
    <p:cover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Separate Modules that Have Different Design Goals</a:t>
            </a:r>
            <a:br>
              <a:rPr lang="en-IN" b="0" dirty="0"/>
            </a:br>
            <a:endParaRPr lang="en-IN" dirty="0"/>
          </a:p>
        </p:txBody>
      </p:sp>
      <p:sp>
        <p:nvSpPr>
          <p:cNvPr id="5" name="Slide Number Placeholder 4"/>
          <p:cNvSpPr>
            <a:spLocks noGrp="1"/>
          </p:cNvSpPr>
          <p:nvPr>
            <p:ph type="sldNum" sz="quarter" idx="12"/>
          </p:nvPr>
        </p:nvSpPr>
        <p:spPr/>
        <p:txBody>
          <a:bodyPr/>
          <a:lstStyle/>
          <a:p>
            <a:pPr>
              <a:defRPr/>
            </a:pPr>
            <a:fld id="{609C1D42-4497-40E0-B0D0-D631E0B694F0}" type="slidenum">
              <a:rPr lang="en-US" smtClean="0"/>
              <a:pPr>
                <a:defRPr/>
              </a:pPr>
              <a:t>68</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507" y="1357607"/>
            <a:ext cx="8129155" cy="494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544244"/>
      </p:ext>
    </p:extLst>
  </p:cSld>
  <p:clrMapOvr>
    <a:masterClrMapping/>
  </p:clrMapOvr>
  <p:transition spd="slow">
    <p:cover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773C19-C5F0-4F1E-B41B-1E0B6EA4B24D}"/>
              </a:ext>
            </a:extLst>
          </p:cNvPr>
          <p:cNvSpPr>
            <a:spLocks noGrp="1"/>
          </p:cNvSpPr>
          <p:nvPr>
            <p:ph type="sldNum" sz="quarter" idx="12"/>
          </p:nvPr>
        </p:nvSpPr>
        <p:spPr/>
        <p:txBody>
          <a:bodyPr/>
          <a:lstStyle/>
          <a:p>
            <a:pPr>
              <a:defRPr/>
            </a:pPr>
            <a:fld id="{A67D46ED-2CB9-4230-B5DA-80110B887963}" type="slidenum">
              <a:rPr lang="en-US" smtClean="0"/>
              <a:pPr>
                <a:defRPr/>
              </a:pPr>
              <a:t>69</a:t>
            </a:fld>
            <a:endParaRPr lang="en-US"/>
          </a:p>
        </p:txBody>
      </p:sp>
      <p:sp>
        <p:nvSpPr>
          <p:cNvPr id="3" name="Rectangle 2">
            <a:extLst>
              <a:ext uri="{FF2B5EF4-FFF2-40B4-BE49-F238E27FC236}">
                <a16:creationId xmlns:a16="http://schemas.microsoft.com/office/drawing/2014/main" id="{B887EF63-5B2C-4616-8E6D-AA2D0CEA0434}"/>
              </a:ext>
            </a:extLst>
          </p:cNvPr>
          <p:cNvSpPr>
            <a:spLocks noChangeArrowheads="1"/>
          </p:cNvSpPr>
          <p:nvPr/>
        </p:nvSpPr>
        <p:spPr bwMode="auto">
          <a:xfrm>
            <a:off x="332509" y="401781"/>
            <a:ext cx="1321684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17FCE5A1-F646-43CF-9F79-DA92C91D3A24}"/>
              </a:ext>
            </a:extLst>
          </p:cNvPr>
          <p:cNvGraphicFramePr>
            <a:graphicFrameLocks noChangeAspect="1"/>
          </p:cNvGraphicFramePr>
          <p:nvPr>
            <p:extLst>
              <p:ext uri="{D42A27DB-BD31-4B8C-83A1-F6EECF244321}">
                <p14:modId xmlns:p14="http://schemas.microsoft.com/office/powerpoint/2010/main" val="332617232"/>
              </p:ext>
            </p:extLst>
          </p:nvPr>
        </p:nvGraphicFramePr>
        <p:xfrm>
          <a:off x="332508" y="401781"/>
          <a:ext cx="8051615" cy="4613563"/>
        </p:xfrm>
        <a:graphic>
          <a:graphicData uri="http://schemas.openxmlformats.org/presentationml/2006/ole">
            <mc:AlternateContent xmlns:mc="http://schemas.openxmlformats.org/markup-compatibility/2006">
              <mc:Choice xmlns:v="urn:schemas-microsoft-com:vml" Requires="v">
                <p:oleObj spid="_x0000_s1028" name="Bitmap Image" r:id="rId3" imgW="9135750" imgH="5238095" progId="Paint.Picture">
                  <p:embed/>
                </p:oleObj>
              </mc:Choice>
              <mc:Fallback>
                <p:oleObj name="Bitmap Image" r:id="rId3" imgW="9135750" imgH="5238095"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8" y="401781"/>
                        <a:ext cx="8051615" cy="4613563"/>
                      </a:xfrm>
                      <a:prstGeom prst="rect">
                        <a:avLst/>
                      </a:prstGeom>
                      <a:noFill/>
                    </p:spPr>
                  </p:pic>
                </p:oleObj>
              </mc:Fallback>
            </mc:AlternateContent>
          </a:graphicData>
        </a:graphic>
      </p:graphicFrame>
    </p:spTree>
    <p:extLst>
      <p:ext uri="{BB962C8B-B14F-4D97-AF65-F5344CB8AC3E}">
        <p14:creationId xmlns:p14="http://schemas.microsoft.com/office/powerpoint/2010/main" val="2575580560"/>
      </p:ext>
    </p:extLst>
  </p:cSld>
  <p:clrMapOvr>
    <a:masterClrMapping/>
  </p:clrMapOvr>
  <p:transition spd="slow">
    <p:cover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bodyPr>
          <a:lstStyle/>
          <a:p>
            <a:r>
              <a:rPr lang="en-US" sz="3300" i="1">
                <a:solidFill>
                  <a:srgbClr val="CCFFFF"/>
                </a:solidFill>
                <a:effectLst>
                  <a:outerShdw blurRad="38100" dist="38100" dir="2700000" algn="tl">
                    <a:srgbClr val="000000"/>
                  </a:outerShdw>
                </a:effectLst>
                <a:latin typeface="Tahoma" pitchFamily="34" charset="0"/>
              </a:rPr>
              <a:t>Inferring Combinational Logic </a:t>
            </a:r>
            <a:r>
              <a:rPr lang="en-US" sz="3700" i="1">
                <a:solidFill>
                  <a:srgbClr val="CCFFFF"/>
                </a:solidFill>
                <a:effectLst>
                  <a:outerShdw blurRad="38100" dist="38100" dir="2700000" algn="tl">
                    <a:srgbClr val="000000"/>
                  </a:outerShdw>
                </a:effectLst>
                <a:latin typeface="Tahoma" pitchFamily="34" charset="0"/>
              </a:rPr>
              <a:t> </a:t>
            </a:r>
            <a:r>
              <a:rPr lang="en-US" i="1">
                <a:solidFill>
                  <a:srgbClr val="CCFFFF"/>
                </a:solidFill>
                <a:effectLst>
                  <a:outerShdw blurRad="38100" dist="38100" dir="2700000" algn="tl">
                    <a:srgbClr val="000000"/>
                  </a:outerShdw>
                </a:effectLst>
                <a:latin typeface="Tahoma" pitchFamily="34" charset="0"/>
              </a:rPr>
              <a:t> </a:t>
            </a:r>
            <a:endParaRPr lang="en-US" sz="3700" i="1">
              <a:solidFill>
                <a:srgbClr val="CCFFFF"/>
              </a:solidFill>
              <a:effectLst>
                <a:outerShdw blurRad="38100" dist="38100" dir="2700000" algn="tl">
                  <a:srgbClr val="000000"/>
                </a:outerShdw>
              </a:effectLst>
            </a:endParaRPr>
          </a:p>
        </p:txBody>
      </p:sp>
      <p:sp>
        <p:nvSpPr>
          <p:cNvPr id="888835" name="Rectangle 3"/>
          <p:cNvSpPr>
            <a:spLocks noGrp="1" noChangeArrowheads="1"/>
          </p:cNvSpPr>
          <p:nvPr>
            <p:ph idx="1"/>
          </p:nvPr>
        </p:nvSpPr>
        <p:spPr>
          <a:xfrm>
            <a:off x="0" y="1296988"/>
            <a:ext cx="9144000" cy="5618162"/>
          </a:xfrm>
        </p:spPr>
        <p:txBody>
          <a:bodyPr/>
          <a:lstStyle/>
          <a:p>
            <a:r>
              <a:rPr lang="en-US" sz="2400" dirty="0">
                <a:effectLst>
                  <a:outerShdw blurRad="38100" dist="38100" dir="2700000" algn="tl">
                    <a:srgbClr val="000000"/>
                  </a:outerShdw>
                </a:effectLst>
                <a:latin typeface="Tahoma" pitchFamily="34" charset="0"/>
              </a:rPr>
              <a:t>Combinational logic can be inferred from </a:t>
            </a:r>
            <a:r>
              <a:rPr lang="en-US" sz="2400" dirty="0" err="1">
                <a:effectLst>
                  <a:outerShdw blurRad="38100" dist="38100" dir="2700000" algn="tl">
                    <a:srgbClr val="000000"/>
                  </a:outerShdw>
                </a:effectLst>
                <a:latin typeface="Tahoma" pitchFamily="34" charset="0"/>
              </a:rPr>
              <a:t>Verilog</a:t>
            </a:r>
            <a:r>
              <a:rPr lang="en-US" sz="2400" dirty="0">
                <a:effectLst>
                  <a:outerShdw blurRad="38100" dist="38100" dir="2700000" algn="tl">
                    <a:srgbClr val="000000"/>
                  </a:outerShdw>
                </a:effectLst>
                <a:latin typeface="Tahoma" pitchFamily="34" charset="0"/>
              </a:rPr>
              <a:t> codes in several ways.</a:t>
            </a:r>
          </a:p>
          <a:p>
            <a:pPr>
              <a:lnSpc>
                <a:spcPct val="80000"/>
              </a:lnSpc>
            </a:pPr>
            <a:endParaRPr lang="en-US" sz="2400" dirty="0">
              <a:effectLst>
                <a:outerShdw blurRad="38100" dist="38100" dir="2700000" algn="tl">
                  <a:srgbClr val="000000"/>
                </a:outerShdw>
              </a:effectLst>
              <a:latin typeface="Tahoma" pitchFamily="34" charset="0"/>
            </a:endParaRPr>
          </a:p>
          <a:p>
            <a:pPr>
              <a:lnSpc>
                <a:spcPct val="110000"/>
              </a:lnSpc>
            </a:pPr>
            <a:r>
              <a:rPr lang="en-US" sz="2400" dirty="0">
                <a:effectLst>
                  <a:outerShdw blurRad="38100" dist="38100" dir="2700000" algn="tl">
                    <a:srgbClr val="000000"/>
                  </a:outerShdw>
                </a:effectLst>
                <a:latin typeface="Tahoma" pitchFamily="34" charset="0"/>
              </a:rPr>
              <a:t>Based on the type of variable declaration (</a:t>
            </a:r>
            <a:r>
              <a:rPr lang="en-US" sz="2400" dirty="0" err="1">
                <a:effectLst>
                  <a:outerShdw blurRad="38100" dist="38100" dir="2700000" algn="tl">
                    <a:srgbClr val="000000"/>
                  </a:outerShdw>
                </a:effectLst>
                <a:latin typeface="Tahoma" pitchFamily="34" charset="0"/>
              </a:rPr>
              <a:t>reg</a:t>
            </a:r>
            <a:r>
              <a:rPr lang="en-US" sz="2400" dirty="0">
                <a:effectLst>
                  <a:outerShdw blurRad="38100" dist="38100" dir="2700000" algn="tl">
                    <a:srgbClr val="000000"/>
                  </a:outerShdw>
                </a:effectLst>
                <a:latin typeface="Tahoma" pitchFamily="34" charset="0"/>
              </a:rPr>
              <a:t> or wire), </a:t>
            </a:r>
            <a:r>
              <a:rPr lang="en-US" sz="2400" dirty="0">
                <a:solidFill>
                  <a:srgbClr val="FFCC99"/>
                </a:solidFill>
                <a:effectLst>
                  <a:outerShdw blurRad="38100" dist="38100" dir="2700000" algn="tl">
                    <a:srgbClr val="000000"/>
                  </a:outerShdw>
                </a:effectLst>
                <a:latin typeface="Tahoma" pitchFamily="34" charset="0"/>
              </a:rPr>
              <a:t>always</a:t>
            </a:r>
            <a:r>
              <a:rPr lang="en-US" sz="2400" dirty="0">
                <a:effectLst>
                  <a:outerShdw blurRad="38100" dist="38100" dir="2700000" algn="tl">
                    <a:srgbClr val="000000"/>
                  </a:outerShdw>
                </a:effectLst>
                <a:latin typeface="Tahoma" pitchFamily="34" charset="0"/>
              </a:rPr>
              <a:t> block and </a:t>
            </a:r>
            <a:r>
              <a:rPr lang="en-US" sz="2400" dirty="0">
                <a:solidFill>
                  <a:srgbClr val="FFCC99"/>
                </a:solidFill>
                <a:effectLst>
                  <a:outerShdw blurRad="38100" dist="38100" dir="2700000" algn="tl">
                    <a:srgbClr val="000000"/>
                  </a:outerShdw>
                </a:effectLst>
                <a:latin typeface="Tahoma" pitchFamily="34" charset="0"/>
              </a:rPr>
              <a:t>assign</a:t>
            </a:r>
            <a:r>
              <a:rPr lang="en-US" sz="2400" dirty="0">
                <a:effectLst>
                  <a:outerShdw blurRad="38100" dist="38100" dir="2700000" algn="tl">
                    <a:srgbClr val="000000"/>
                  </a:outerShdw>
                </a:effectLst>
                <a:latin typeface="Tahoma" pitchFamily="34" charset="0"/>
              </a:rPr>
              <a:t> statements can be used to infer COMBO.</a:t>
            </a:r>
          </a:p>
          <a:p>
            <a:pPr>
              <a:lnSpc>
                <a:spcPct val="80000"/>
              </a:lnSpc>
            </a:pPr>
            <a:endParaRPr lang="en-US" sz="2400" dirty="0">
              <a:effectLst>
                <a:outerShdw blurRad="38100" dist="38100" dir="2700000" algn="tl">
                  <a:srgbClr val="000000"/>
                </a:outerShdw>
              </a:effectLst>
            </a:endParaRPr>
          </a:p>
          <a:p>
            <a:pPr>
              <a:lnSpc>
                <a:spcPct val="120000"/>
              </a:lnSpc>
            </a:pPr>
            <a:r>
              <a:rPr lang="en-US" sz="2400" dirty="0">
                <a:effectLst>
                  <a:outerShdw blurRad="38100" dist="38100" dir="2700000" algn="tl">
                    <a:srgbClr val="000000"/>
                  </a:outerShdw>
                </a:effectLst>
                <a:latin typeface="Tahoma" pitchFamily="34" charset="0"/>
              </a:rPr>
              <a:t>Care should be taken in the </a:t>
            </a:r>
            <a:r>
              <a:rPr lang="en-US" sz="2400" dirty="0">
                <a:solidFill>
                  <a:srgbClr val="FFCC99"/>
                </a:solidFill>
                <a:effectLst>
                  <a:outerShdw blurRad="38100" dist="38100" dir="2700000" algn="tl">
                    <a:srgbClr val="000000"/>
                  </a:outerShdw>
                </a:effectLst>
                <a:latin typeface="Tahoma" pitchFamily="34" charset="0"/>
              </a:rPr>
              <a:t>choice</a:t>
            </a:r>
            <a:r>
              <a:rPr lang="en-US" sz="2400" dirty="0">
                <a:effectLst>
                  <a:outerShdw blurRad="38100" dist="38100" dir="2700000" algn="tl">
                    <a:srgbClr val="000000"/>
                  </a:outerShdw>
                </a:effectLst>
                <a:latin typeface="Tahoma" pitchFamily="34" charset="0"/>
              </a:rPr>
              <a:t> of the </a:t>
            </a:r>
            <a:r>
              <a:rPr lang="en-US" sz="2400" dirty="0" err="1">
                <a:effectLst>
                  <a:outerShdw blurRad="38100" dist="38100" dir="2700000" algn="tl">
                    <a:srgbClr val="000000"/>
                  </a:outerShdw>
                </a:effectLst>
                <a:latin typeface="Tahoma" pitchFamily="34" charset="0"/>
              </a:rPr>
              <a:t>Verilog</a:t>
            </a:r>
            <a:r>
              <a:rPr lang="en-US" sz="2400" dirty="0">
                <a:effectLst>
                  <a:outerShdw blurRad="38100" dist="38100" dir="2700000" algn="tl">
                    <a:srgbClr val="000000"/>
                  </a:outerShdw>
                </a:effectLst>
                <a:latin typeface="Tahoma" pitchFamily="34" charset="0"/>
              </a:rPr>
              <a:t> constructs used to infer COMBO.</a:t>
            </a:r>
            <a:endParaRPr lang="en-US" sz="2000" dirty="0">
              <a:effectLst>
                <a:outerShdw blurRad="38100" dist="38100" dir="2700000" algn="tl">
                  <a:srgbClr val="000000"/>
                </a:outerShdw>
              </a:effectLst>
              <a:latin typeface="Tahoma" pitchFamily="34" charset="0"/>
            </a:endParaRPr>
          </a:p>
        </p:txBody>
      </p:sp>
      <p:sp>
        <p:nvSpPr>
          <p:cNvPr id="6" name="Slide Number Placeholder 5"/>
          <p:cNvSpPr>
            <a:spLocks noGrp="1"/>
          </p:cNvSpPr>
          <p:nvPr>
            <p:ph type="sldNum" sz="quarter" idx="12"/>
          </p:nvPr>
        </p:nvSpPr>
        <p:spPr/>
        <p:txBody>
          <a:bodyPr/>
          <a:lstStyle/>
          <a:p>
            <a:pPr>
              <a:defRPr/>
            </a:pPr>
            <a:fld id="{1C67EBC1-38A4-4126-B41D-37AC9FA48A69}" type="slidenum">
              <a:rPr lang="en-US"/>
              <a:pPr>
                <a:defRPr/>
              </a:pPr>
              <a:t>7</a:t>
            </a:fld>
            <a:endParaRPr lang="en-US"/>
          </a:p>
        </p:txBody>
      </p: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8835">
                                            <p:txEl>
                                              <p:pRg st="0" end="0"/>
                                            </p:txEl>
                                          </p:spTgt>
                                        </p:tgtEl>
                                        <p:attrNameLst>
                                          <p:attrName>style.visibility</p:attrName>
                                        </p:attrNameLst>
                                      </p:cBhvr>
                                      <p:to>
                                        <p:strVal val="visible"/>
                                      </p:to>
                                    </p:set>
                                    <p:animEffect transition="in" filter="blinds(horizontal)">
                                      <p:cBhvr>
                                        <p:cTn id="7" dur="500"/>
                                        <p:tgtEl>
                                          <p:spTgt spid="888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8835">
                                            <p:txEl>
                                              <p:pRg st="2" end="2"/>
                                            </p:txEl>
                                          </p:spTgt>
                                        </p:tgtEl>
                                        <p:attrNameLst>
                                          <p:attrName>style.visibility</p:attrName>
                                        </p:attrNameLst>
                                      </p:cBhvr>
                                      <p:to>
                                        <p:strVal val="visible"/>
                                      </p:to>
                                    </p:set>
                                    <p:animEffect transition="in" filter="blinds(horizontal)">
                                      <p:cBhvr>
                                        <p:cTn id="12" dur="500"/>
                                        <p:tgtEl>
                                          <p:spTgt spid="888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8835">
                                            <p:txEl>
                                              <p:pRg st="4" end="4"/>
                                            </p:txEl>
                                          </p:spTgt>
                                        </p:tgtEl>
                                        <p:attrNameLst>
                                          <p:attrName>style.visibility</p:attrName>
                                        </p:attrNameLst>
                                      </p:cBhvr>
                                      <p:to>
                                        <p:strVal val="visible"/>
                                      </p:to>
                                    </p:set>
                                    <p:animEffect transition="in" filter="blinds(horizontal)">
                                      <p:cBhvr>
                                        <p:cTn id="17" dur="500"/>
                                        <p:tgtEl>
                                          <p:spTgt spid="888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BF56CD-896B-45F4-B99A-1DE2B4E9BB30}"/>
              </a:ext>
            </a:extLst>
          </p:cNvPr>
          <p:cNvSpPr>
            <a:spLocks noGrp="1"/>
          </p:cNvSpPr>
          <p:nvPr>
            <p:ph type="sldNum" sz="quarter" idx="12"/>
          </p:nvPr>
        </p:nvSpPr>
        <p:spPr/>
        <p:txBody>
          <a:bodyPr/>
          <a:lstStyle/>
          <a:p>
            <a:pPr>
              <a:defRPr/>
            </a:pPr>
            <a:fld id="{A67D46ED-2CB9-4230-B5DA-80110B887963}" type="slidenum">
              <a:rPr lang="en-US" smtClean="0"/>
              <a:pPr>
                <a:defRPr/>
              </a:pPr>
              <a:t>70</a:t>
            </a:fld>
            <a:endParaRPr lang="en-US"/>
          </a:p>
        </p:txBody>
      </p:sp>
      <p:sp>
        <p:nvSpPr>
          <p:cNvPr id="3" name="Rectangle 2">
            <a:extLst>
              <a:ext uri="{FF2B5EF4-FFF2-40B4-BE49-F238E27FC236}">
                <a16:creationId xmlns:a16="http://schemas.microsoft.com/office/drawing/2014/main" id="{B86CF36B-8403-45E6-96E8-D6023B941436}"/>
              </a:ext>
            </a:extLst>
          </p:cNvPr>
          <p:cNvSpPr>
            <a:spLocks noChangeArrowheads="1"/>
          </p:cNvSpPr>
          <p:nvPr/>
        </p:nvSpPr>
        <p:spPr bwMode="auto">
          <a:xfrm>
            <a:off x="415635" y="374072"/>
            <a:ext cx="114787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3AEFD4B4-4A24-445F-8F30-C3E956BA8764}"/>
              </a:ext>
            </a:extLst>
          </p:cNvPr>
          <p:cNvGraphicFramePr>
            <a:graphicFrameLocks noChangeAspect="1"/>
          </p:cNvGraphicFramePr>
          <p:nvPr>
            <p:extLst>
              <p:ext uri="{D42A27DB-BD31-4B8C-83A1-F6EECF244321}">
                <p14:modId xmlns:p14="http://schemas.microsoft.com/office/powerpoint/2010/main" val="2540928540"/>
              </p:ext>
            </p:extLst>
          </p:nvPr>
        </p:nvGraphicFramePr>
        <p:xfrm>
          <a:off x="109879" y="374072"/>
          <a:ext cx="9161303" cy="6042603"/>
        </p:xfrm>
        <a:graphic>
          <a:graphicData uri="http://schemas.openxmlformats.org/presentationml/2006/ole">
            <mc:AlternateContent xmlns:mc="http://schemas.openxmlformats.org/markup-compatibility/2006">
              <mc:Choice xmlns:v="urn:schemas-microsoft-com:vml" Requires="v">
                <p:oleObj spid="_x0000_s2052" name="Bitmap Image" r:id="rId3" imgW="8228571" imgH="4915586" progId="Paint.Picture">
                  <p:embed/>
                </p:oleObj>
              </mc:Choice>
              <mc:Fallback>
                <p:oleObj name="Bitmap Image" r:id="rId3" imgW="8228571" imgH="491558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79" y="374072"/>
                        <a:ext cx="9161303" cy="6042603"/>
                      </a:xfrm>
                      <a:prstGeom prst="rect">
                        <a:avLst/>
                      </a:prstGeom>
                      <a:noFill/>
                    </p:spPr>
                  </p:pic>
                </p:oleObj>
              </mc:Fallback>
            </mc:AlternateContent>
          </a:graphicData>
        </a:graphic>
      </p:graphicFrame>
    </p:spTree>
    <p:extLst>
      <p:ext uri="{BB962C8B-B14F-4D97-AF65-F5344CB8AC3E}">
        <p14:creationId xmlns:p14="http://schemas.microsoft.com/office/powerpoint/2010/main" val="3701597683"/>
      </p:ext>
    </p:extLst>
  </p:cSld>
  <p:clrMapOvr>
    <a:masterClrMapping/>
  </p:clrMapOvr>
  <p:transition spd="slow">
    <p:cover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728990-541A-4546-B718-66790C5B540C}"/>
              </a:ext>
            </a:extLst>
          </p:cNvPr>
          <p:cNvSpPr>
            <a:spLocks noGrp="1"/>
          </p:cNvSpPr>
          <p:nvPr>
            <p:ph type="sldNum" sz="quarter" idx="12"/>
          </p:nvPr>
        </p:nvSpPr>
        <p:spPr/>
        <p:txBody>
          <a:bodyPr/>
          <a:lstStyle/>
          <a:p>
            <a:pPr>
              <a:defRPr/>
            </a:pPr>
            <a:fld id="{A67D46ED-2CB9-4230-B5DA-80110B887963}" type="slidenum">
              <a:rPr lang="en-US" smtClean="0"/>
              <a:pPr>
                <a:defRPr/>
              </a:pPr>
              <a:t>71</a:t>
            </a:fld>
            <a:endParaRPr lang="en-US"/>
          </a:p>
        </p:txBody>
      </p:sp>
      <p:pic>
        <p:nvPicPr>
          <p:cNvPr id="3" name="Picture 2">
            <a:extLst>
              <a:ext uri="{FF2B5EF4-FFF2-40B4-BE49-F238E27FC236}">
                <a16:creationId xmlns:a16="http://schemas.microsoft.com/office/drawing/2014/main" id="{C7134288-E2BB-489D-91B1-68B2CC575483}"/>
              </a:ext>
            </a:extLst>
          </p:cNvPr>
          <p:cNvPicPr>
            <a:picLocks noChangeAspect="1"/>
          </p:cNvPicPr>
          <p:nvPr/>
        </p:nvPicPr>
        <p:blipFill>
          <a:blip r:embed="rId2"/>
          <a:stretch>
            <a:fillRect/>
          </a:stretch>
        </p:blipFill>
        <p:spPr>
          <a:xfrm>
            <a:off x="220172" y="263380"/>
            <a:ext cx="8073566" cy="2729202"/>
          </a:xfrm>
          <a:prstGeom prst="rect">
            <a:avLst/>
          </a:prstGeom>
        </p:spPr>
      </p:pic>
    </p:spTree>
    <p:extLst>
      <p:ext uri="{BB962C8B-B14F-4D97-AF65-F5344CB8AC3E}">
        <p14:creationId xmlns:p14="http://schemas.microsoft.com/office/powerpoint/2010/main" val="2288524777"/>
      </p:ext>
    </p:extLst>
  </p:cSld>
  <p:clrMapOvr>
    <a:masterClrMapping/>
  </p:clrMapOvr>
  <p:transition spd="slow">
    <p:cover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0" dirty="0">
                <a:latin typeface="Book Antiqua" pitchFamily="18" charset="0"/>
              </a:rPr>
              <a:t>Reference</a:t>
            </a:r>
          </a:p>
        </p:txBody>
      </p:sp>
      <p:sp>
        <p:nvSpPr>
          <p:cNvPr id="3" name="Content Placeholder 2"/>
          <p:cNvSpPr>
            <a:spLocks noGrp="1"/>
          </p:cNvSpPr>
          <p:nvPr>
            <p:ph idx="1"/>
          </p:nvPr>
        </p:nvSpPr>
        <p:spPr/>
        <p:txBody>
          <a:bodyPr/>
          <a:lstStyle/>
          <a:p>
            <a:pPr marL="457200" indent="-457200" algn="just">
              <a:buAutoNum type="arabicPeriod"/>
            </a:pPr>
            <a:r>
              <a:rPr lang="en-US" sz="2400" dirty="0" err="1">
                <a:effectLst/>
                <a:latin typeface="Book Antiqua" pitchFamily="18" charset="0"/>
              </a:rPr>
              <a:t>Samir</a:t>
            </a:r>
            <a:r>
              <a:rPr lang="en-US" sz="2400" dirty="0">
                <a:effectLst/>
                <a:latin typeface="Book Antiqua" pitchFamily="18" charset="0"/>
              </a:rPr>
              <a:t> Palnitkar,”Verilog HDL: A Guide to Digital Design and Synthesis” Prentice Hall, Second Edition,2003</a:t>
            </a:r>
          </a:p>
          <a:p>
            <a:pPr marL="457200" indent="-457200" algn="just">
              <a:buAutoNum type="arabicPeriod" startAt="2"/>
            </a:pPr>
            <a:r>
              <a:rPr lang="en-US" sz="2400" dirty="0" err="1">
                <a:effectLst/>
                <a:latin typeface="Book Antiqua" pitchFamily="18" charset="0"/>
              </a:rPr>
              <a:t>T.R.Padmanabhan</a:t>
            </a:r>
            <a:r>
              <a:rPr lang="en-US" sz="2400" dirty="0">
                <a:effectLst/>
                <a:latin typeface="Book Antiqua" pitchFamily="18" charset="0"/>
              </a:rPr>
              <a:t> and </a:t>
            </a:r>
            <a:r>
              <a:rPr lang="en-US" sz="2400" dirty="0" err="1">
                <a:effectLst/>
                <a:latin typeface="Book Antiqua" pitchFamily="18" charset="0"/>
              </a:rPr>
              <a:t>B.Bala</a:t>
            </a:r>
            <a:r>
              <a:rPr lang="en-US" sz="2400" dirty="0">
                <a:effectLst/>
                <a:latin typeface="Book Antiqua" pitchFamily="18" charset="0"/>
              </a:rPr>
              <a:t> Tripura </a:t>
            </a:r>
            <a:r>
              <a:rPr lang="en-US" sz="2400" dirty="0" err="1">
                <a:effectLst/>
                <a:latin typeface="Book Antiqua" pitchFamily="18" charset="0"/>
              </a:rPr>
              <a:t>Sundari</a:t>
            </a:r>
            <a:r>
              <a:rPr lang="en-US" sz="2400" dirty="0">
                <a:effectLst/>
                <a:latin typeface="Book Antiqua" pitchFamily="18" charset="0"/>
              </a:rPr>
              <a:t>, “Design Through Verilog HDL” Wiley Student Edition</a:t>
            </a:r>
          </a:p>
          <a:p>
            <a:pPr marL="457200" indent="-457200" algn="just">
              <a:buAutoNum type="arabicPeriod" startAt="2"/>
            </a:pPr>
            <a:r>
              <a:rPr lang="en-US" sz="2400" dirty="0" err="1">
                <a:latin typeface="Book Antiqua" pitchFamily="18" charset="0"/>
              </a:rPr>
              <a:t>J.Bhaskar</a:t>
            </a:r>
            <a:r>
              <a:rPr lang="en-US" sz="2400" dirty="0">
                <a:latin typeface="Book Antiqua" pitchFamily="18" charset="0"/>
              </a:rPr>
              <a:t>, “  Verilog HDL  Synthesis” </a:t>
            </a:r>
            <a:r>
              <a:rPr lang="en-US" sz="2400">
                <a:latin typeface="Book Antiqua" pitchFamily="18" charset="0"/>
              </a:rPr>
              <a:t>BS publications</a:t>
            </a:r>
            <a:endParaRPr lang="en-US" sz="2400" dirty="0">
              <a:effectLst/>
              <a:latin typeface="Book Antiqua"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Tree>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3300" i="1">
                <a:solidFill>
                  <a:srgbClr val="CCFFFF"/>
                </a:solidFill>
                <a:effectLst>
                  <a:outerShdw blurRad="38100" dist="38100" dir="2700000" algn="tl">
                    <a:srgbClr val="000000"/>
                  </a:outerShdw>
                </a:effectLst>
                <a:latin typeface="Tahoma" pitchFamily="34" charset="0"/>
              </a:rPr>
              <a:t>Inferring a Multiplexer</a:t>
            </a:r>
            <a:r>
              <a:rPr lang="en-US" sz="3700" i="1">
                <a:solidFill>
                  <a:srgbClr val="CCFFFF"/>
                </a:solidFill>
                <a:effectLst>
                  <a:outerShdw blurRad="38100" dist="38100" dir="2700000" algn="tl">
                    <a:srgbClr val="000000"/>
                  </a:outerShdw>
                </a:effectLst>
                <a:latin typeface="Tahoma" pitchFamily="34" charset="0"/>
              </a:rPr>
              <a:t>  </a:t>
            </a:r>
            <a:r>
              <a:rPr lang="en-US" sz="3300" i="1">
                <a:solidFill>
                  <a:srgbClr val="CCFFFF"/>
                </a:solidFill>
                <a:effectLst>
                  <a:outerShdw blurRad="38100" dist="38100" dir="2700000" algn="tl">
                    <a:srgbClr val="000000"/>
                  </a:outerShdw>
                </a:effectLst>
                <a:latin typeface="Tahoma" pitchFamily="34" charset="0"/>
              </a:rPr>
              <a:t>using   if-else statement</a:t>
            </a:r>
            <a:endParaRPr lang="en-US" sz="3700" i="1">
              <a:solidFill>
                <a:srgbClr val="CCFFFF"/>
              </a:solidFill>
              <a:effectLst>
                <a:outerShdw blurRad="38100" dist="38100" dir="2700000" algn="tl">
                  <a:srgbClr val="000000"/>
                </a:outerShdw>
              </a:effectLst>
            </a:endParaRPr>
          </a:p>
        </p:txBody>
      </p:sp>
      <p:sp>
        <p:nvSpPr>
          <p:cNvPr id="874499" name="Rectangle 3"/>
          <p:cNvSpPr>
            <a:spLocks noGrp="1" noChangeArrowheads="1"/>
          </p:cNvSpPr>
          <p:nvPr>
            <p:ph idx="1"/>
          </p:nvPr>
        </p:nvSpPr>
        <p:spPr>
          <a:xfrm>
            <a:off x="361950" y="1316038"/>
            <a:ext cx="5391150" cy="5618162"/>
          </a:xfrm>
        </p:spPr>
        <p:txBody>
          <a:bodyPr/>
          <a:lstStyle/>
          <a:p>
            <a:pPr>
              <a:buFont typeface="Wingdings 2" pitchFamily="18" charset="2"/>
              <a:buNone/>
            </a:pPr>
            <a:r>
              <a:rPr lang="en-US" sz="2000" dirty="0">
                <a:effectLst>
                  <a:outerShdw blurRad="38100" dist="38100" dir="2700000" algn="tl">
                    <a:srgbClr val="000000"/>
                  </a:outerShdw>
                </a:effectLst>
              </a:rPr>
              <a:t>    </a:t>
            </a:r>
            <a:r>
              <a:rPr lang="en-US" sz="1800" dirty="0" err="1">
                <a:effectLst>
                  <a:outerShdw blurRad="38100" dist="38100" dir="2700000" algn="tl">
                    <a:srgbClr val="000000"/>
                  </a:outerShdw>
                </a:effectLst>
                <a:latin typeface="Tahoma" pitchFamily="34" charset="0"/>
              </a:rPr>
              <a:t>reg</a:t>
            </a:r>
            <a:r>
              <a:rPr lang="en-US" sz="1800" dirty="0">
                <a:effectLst>
                  <a:outerShdw blurRad="38100" dist="38100" dir="2700000" algn="tl">
                    <a:srgbClr val="000000"/>
                  </a:outerShdw>
                </a:effectLst>
                <a:latin typeface="Tahoma" pitchFamily="34" charset="0"/>
              </a:rPr>
              <a:t> d_out ;</a:t>
            </a:r>
          </a:p>
          <a:p>
            <a:pPr>
              <a:buFont typeface="Wingdings 2" pitchFamily="18" charset="2"/>
              <a:buNone/>
            </a:pPr>
            <a:r>
              <a:rPr lang="en-US" sz="1800" dirty="0">
                <a:effectLst>
                  <a:outerShdw blurRad="38100" dist="38100" dir="2700000" algn="tl">
                    <a:srgbClr val="000000"/>
                  </a:outerShdw>
                </a:effectLst>
                <a:latin typeface="Tahoma" pitchFamily="34" charset="0"/>
              </a:rPr>
              <a:t>       always @ (a or b or en)</a:t>
            </a:r>
          </a:p>
          <a:p>
            <a:pPr>
              <a:buFont typeface="Wingdings 2" pitchFamily="18" charset="2"/>
              <a:buNone/>
            </a:pPr>
            <a:r>
              <a:rPr lang="en-US" sz="1800" dirty="0">
                <a:effectLst>
                  <a:outerShdw blurRad="38100" dist="38100" dir="2700000" algn="tl">
                    <a:srgbClr val="000000"/>
                  </a:outerShdw>
                </a:effectLst>
                <a:latin typeface="Tahoma" pitchFamily="34" charset="0"/>
              </a:rPr>
              <a:t>          if (en)</a:t>
            </a:r>
          </a:p>
          <a:p>
            <a:pPr>
              <a:buFont typeface="Wingdings 2" pitchFamily="18" charset="2"/>
              <a:buNone/>
            </a:pPr>
            <a:r>
              <a:rPr lang="en-US" sz="1800" dirty="0">
                <a:effectLst>
                  <a:outerShdw blurRad="38100" dist="38100" dir="2700000" algn="tl">
                    <a:srgbClr val="000000"/>
                  </a:outerShdw>
                </a:effectLst>
                <a:latin typeface="Tahoma" pitchFamily="34" charset="0"/>
              </a:rPr>
              <a:t>            d_out = a ;</a:t>
            </a:r>
          </a:p>
          <a:p>
            <a:pPr>
              <a:buFont typeface="Wingdings 2" pitchFamily="18" charset="2"/>
              <a:buNone/>
            </a:pPr>
            <a:r>
              <a:rPr lang="en-US" sz="1800" dirty="0">
                <a:effectLst>
                  <a:outerShdw blurRad="38100" dist="38100" dir="2700000" algn="tl">
                    <a:srgbClr val="000000"/>
                  </a:outerShdw>
                </a:effectLst>
                <a:latin typeface="Tahoma" pitchFamily="34" charset="0"/>
              </a:rPr>
              <a:t>		else </a:t>
            </a:r>
          </a:p>
          <a:p>
            <a:pPr>
              <a:buFont typeface="Wingdings 2" pitchFamily="18" charset="2"/>
              <a:buNone/>
            </a:pPr>
            <a:r>
              <a:rPr lang="en-US" sz="1800" dirty="0">
                <a:effectLst>
                  <a:outerShdw blurRad="38100" dist="38100" dir="2700000" algn="tl">
                    <a:srgbClr val="000000"/>
                  </a:outerShdw>
                </a:effectLst>
                <a:latin typeface="Tahoma" pitchFamily="34" charset="0"/>
              </a:rPr>
              <a:t>            d_out = b;</a:t>
            </a:r>
          </a:p>
          <a:p>
            <a:pPr>
              <a:buFont typeface="Wingdings 2" pitchFamily="18" charset="2"/>
              <a:buNone/>
            </a:pPr>
            <a:endParaRPr lang="en-US" sz="1800" dirty="0">
              <a:effectLst>
                <a:outerShdw blurRad="38100" dist="38100" dir="2700000" algn="tl">
                  <a:srgbClr val="000000"/>
                </a:outerShdw>
              </a:effectLst>
              <a:latin typeface="Tahoma" pitchFamily="34" charset="0"/>
            </a:endParaRPr>
          </a:p>
          <a:p>
            <a:pPr>
              <a:buFont typeface="Wingdings 2" pitchFamily="18" charset="2"/>
              <a:buNone/>
            </a:pPr>
            <a:endParaRPr lang="en-US" sz="18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The if ... else construct is completely specified.</a:t>
            </a:r>
          </a:p>
          <a:p>
            <a:endParaRPr lang="en-US" sz="2000" dirty="0">
              <a:effectLst>
                <a:outerShdw blurRad="38100" dist="38100" dir="2700000" algn="tl">
                  <a:srgbClr val="000000"/>
                </a:outerShdw>
              </a:effectLst>
              <a:latin typeface="Tahoma" pitchFamily="34" charset="0"/>
            </a:endParaRPr>
          </a:p>
          <a:p>
            <a:r>
              <a:rPr lang="en-US" sz="2000" dirty="0">
                <a:effectLst>
                  <a:outerShdw blurRad="38100" dist="38100" dir="2700000" algn="tl">
                    <a:srgbClr val="000000"/>
                  </a:outerShdw>
                </a:effectLst>
                <a:latin typeface="Tahoma" pitchFamily="34" charset="0"/>
              </a:rPr>
              <a:t>The modeled logic is a </a:t>
            </a:r>
            <a:r>
              <a:rPr lang="en-US" sz="2000" dirty="0">
                <a:solidFill>
                  <a:srgbClr val="FFCC99"/>
                </a:solidFill>
                <a:effectLst>
                  <a:outerShdw blurRad="38100" dist="38100" dir="2700000" algn="tl">
                    <a:srgbClr val="000000"/>
                  </a:outerShdw>
                </a:effectLst>
                <a:latin typeface="Tahoma" pitchFamily="34" charset="0"/>
              </a:rPr>
              <a:t>combinational multiplexer</a:t>
            </a:r>
            <a:r>
              <a:rPr lang="en-US" sz="2000" dirty="0">
                <a:effectLst>
                  <a:outerShdw blurRad="38100" dist="38100" dir="2700000" algn="tl">
                    <a:srgbClr val="000000"/>
                  </a:outerShdw>
                </a:effectLst>
                <a:latin typeface="Tahoma" pitchFamily="34" charset="0"/>
              </a:rPr>
              <a:t>.</a:t>
            </a:r>
          </a:p>
          <a:p>
            <a:pPr>
              <a:lnSpc>
                <a:spcPct val="50000"/>
              </a:lnSpc>
            </a:pPr>
            <a:endParaRPr lang="en-US" sz="2000" dirty="0">
              <a:effectLst>
                <a:outerShdw blurRad="38100" dist="38100" dir="2700000" algn="tl">
                  <a:srgbClr val="000000"/>
                </a:outerShdw>
              </a:effectLst>
              <a:latin typeface="Tahoma" pitchFamily="34" charset="0"/>
            </a:endParaRPr>
          </a:p>
          <a:p>
            <a:endParaRPr lang="en-US" sz="2000" dirty="0">
              <a:effectLst>
                <a:outerShdw blurRad="38100" dist="38100" dir="2700000" algn="tl">
                  <a:srgbClr val="000000"/>
                </a:outerShdw>
              </a:effectLst>
              <a:latin typeface="Tahoma" pitchFamily="34" charset="0"/>
            </a:endParaRPr>
          </a:p>
          <a:p>
            <a:pPr>
              <a:buFont typeface="Wingdings 2" pitchFamily="18" charset="2"/>
              <a:buNone/>
            </a:pPr>
            <a:r>
              <a:rPr lang="en-US" sz="2000" dirty="0">
                <a:effectLst>
                  <a:outerShdw blurRad="38100" dist="38100" dir="2700000" algn="tl">
                    <a:srgbClr val="000000"/>
                  </a:outerShdw>
                </a:effectLst>
                <a:latin typeface="Tahoma" pitchFamily="34" charset="0"/>
              </a:rPr>
              <a:t> </a:t>
            </a:r>
          </a:p>
        </p:txBody>
      </p:sp>
      <p:sp>
        <p:nvSpPr>
          <p:cNvPr id="43" name="Slide Number Placeholder 5"/>
          <p:cNvSpPr>
            <a:spLocks noGrp="1"/>
          </p:cNvSpPr>
          <p:nvPr>
            <p:ph type="sldNum" sz="quarter" idx="12"/>
          </p:nvPr>
        </p:nvSpPr>
        <p:spPr/>
        <p:txBody>
          <a:bodyPr/>
          <a:lstStyle/>
          <a:p>
            <a:pPr>
              <a:defRPr/>
            </a:pPr>
            <a:fld id="{33D287DB-9B81-4946-83BF-E723F0D4CB14}" type="slidenum">
              <a:rPr lang="en-US"/>
              <a:pPr>
                <a:defRPr/>
              </a:pPr>
              <a:t>8</a:t>
            </a:fld>
            <a:endParaRPr lang="en-US"/>
          </a:p>
        </p:txBody>
      </p:sp>
      <p:sp>
        <p:nvSpPr>
          <p:cNvPr id="874501" name="Line 5"/>
          <p:cNvSpPr>
            <a:spLocks noChangeShapeType="1"/>
          </p:cNvSpPr>
          <p:nvPr/>
        </p:nvSpPr>
        <p:spPr bwMode="auto">
          <a:xfrm>
            <a:off x="6324600" y="14859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4502" name="Line 6"/>
          <p:cNvSpPr>
            <a:spLocks noChangeShapeType="1"/>
          </p:cNvSpPr>
          <p:nvPr/>
        </p:nvSpPr>
        <p:spPr bwMode="auto">
          <a:xfrm flipV="1">
            <a:off x="7296150" y="2762250"/>
            <a:ext cx="0" cy="59055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4503" name="Line 7"/>
          <p:cNvSpPr>
            <a:spLocks noChangeShapeType="1"/>
          </p:cNvSpPr>
          <p:nvPr/>
        </p:nvSpPr>
        <p:spPr bwMode="auto">
          <a:xfrm>
            <a:off x="7658100" y="2076450"/>
            <a:ext cx="4762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4504" name="Text Box 8"/>
          <p:cNvSpPr txBox="1">
            <a:spLocks noChangeArrowheads="1"/>
          </p:cNvSpPr>
          <p:nvPr/>
        </p:nvSpPr>
        <p:spPr bwMode="auto">
          <a:xfrm>
            <a:off x="6858000" y="32956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74505" name="Text Box 9"/>
          <p:cNvSpPr txBox="1">
            <a:spLocks noChangeArrowheads="1"/>
          </p:cNvSpPr>
          <p:nvPr/>
        </p:nvSpPr>
        <p:spPr bwMode="auto">
          <a:xfrm>
            <a:off x="5734050" y="12573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a</a:t>
            </a:r>
            <a:endParaRPr lang="en-US" sz="1600" b="1">
              <a:solidFill>
                <a:srgbClr val="FFFF66"/>
              </a:solidFill>
              <a:effectLst>
                <a:outerShdw blurRad="38100" dist="38100" dir="2700000" algn="tl">
                  <a:srgbClr val="000000"/>
                </a:outerShdw>
              </a:effectLst>
              <a:latin typeface="Arial" charset="0"/>
            </a:endParaRPr>
          </a:p>
        </p:txBody>
      </p:sp>
      <p:sp>
        <p:nvSpPr>
          <p:cNvPr id="874506" name="Text Box 10"/>
          <p:cNvSpPr txBox="1">
            <a:spLocks noChangeArrowheads="1"/>
          </p:cNvSpPr>
          <p:nvPr/>
        </p:nvSpPr>
        <p:spPr bwMode="auto">
          <a:xfrm>
            <a:off x="7620000" y="2190750"/>
            <a:ext cx="1085850" cy="457200"/>
          </a:xfrm>
          <a:prstGeom prst="rect">
            <a:avLst/>
          </a:prstGeom>
          <a:noFill/>
          <a:ln w="22225">
            <a:noFill/>
            <a:miter lim="800000"/>
            <a:headEnd/>
            <a:tailEnd/>
          </a:ln>
          <a:effectLst/>
        </p:spPr>
        <p:txBody>
          <a:bodyPr>
            <a:spAutoFit/>
          </a:bodyPr>
          <a:lstStyle/>
          <a:p>
            <a:pPr>
              <a:spcBef>
                <a:spcPct val="50000"/>
              </a:spcBef>
            </a:pPr>
            <a:r>
              <a:rPr lang="en-US" sz="2400" b="1" dirty="0">
                <a:solidFill>
                  <a:srgbClr val="FFFF66"/>
                </a:solidFill>
                <a:effectLst>
                  <a:outerShdw blurRad="38100" dist="38100" dir="2700000" algn="tl">
                    <a:srgbClr val="000000"/>
                  </a:outerShdw>
                </a:effectLst>
                <a:latin typeface="Arial" charset="0"/>
              </a:rPr>
              <a:t>d_out</a:t>
            </a:r>
            <a:endParaRPr lang="en-US" sz="1600" b="1" dirty="0">
              <a:solidFill>
                <a:srgbClr val="FFFF66"/>
              </a:solidFill>
              <a:effectLst>
                <a:outerShdw blurRad="38100" dist="38100" dir="2700000" algn="tl">
                  <a:srgbClr val="000000"/>
                </a:outerShdw>
              </a:effectLst>
              <a:latin typeface="Arial" charset="0"/>
            </a:endParaRPr>
          </a:p>
        </p:txBody>
      </p:sp>
      <p:sp>
        <p:nvSpPr>
          <p:cNvPr id="874508" name="Rectangle 12"/>
          <p:cNvSpPr>
            <a:spLocks noChangeArrowheads="1"/>
          </p:cNvSpPr>
          <p:nvPr/>
        </p:nvSpPr>
        <p:spPr bwMode="auto">
          <a:xfrm>
            <a:off x="438150" y="1257300"/>
            <a:ext cx="4000500" cy="2514600"/>
          </a:xfrm>
          <a:prstGeom prst="rect">
            <a:avLst/>
          </a:prstGeom>
          <a:noFill/>
          <a:ln w="22225">
            <a:solidFill>
              <a:schemeClr val="bg1"/>
            </a:solidFill>
            <a:miter lim="800000"/>
            <a:headEnd/>
            <a:tailEnd/>
          </a:ln>
          <a:effectLst/>
        </p:spPr>
        <p:txBody>
          <a:bodyPr anchor="ctr">
            <a:spAutoFit/>
          </a:bodyPr>
          <a:lstStyle/>
          <a:p>
            <a:endParaRPr lang="en-US"/>
          </a:p>
        </p:txBody>
      </p:sp>
      <p:sp>
        <p:nvSpPr>
          <p:cNvPr id="874509" name="AutoShape 13"/>
          <p:cNvSpPr>
            <a:spLocks noChangeArrowheads="1"/>
          </p:cNvSpPr>
          <p:nvPr/>
        </p:nvSpPr>
        <p:spPr bwMode="auto">
          <a:xfrm rot="-5400000">
            <a:off x="6419850" y="1752600"/>
            <a:ext cx="1752600" cy="70485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38100">
            <a:solidFill>
              <a:schemeClr val="bg1"/>
            </a:solidFill>
            <a:miter lim="800000"/>
            <a:headEnd/>
            <a:tailEnd/>
          </a:ln>
          <a:effectLst/>
        </p:spPr>
        <p:txBody>
          <a:bodyPr anchor="ctr">
            <a:spAutoFit/>
          </a:bodyPr>
          <a:lstStyle/>
          <a:p>
            <a:endParaRPr lang="en-US"/>
          </a:p>
        </p:txBody>
      </p:sp>
      <p:sp>
        <p:nvSpPr>
          <p:cNvPr id="874510" name="Line 14"/>
          <p:cNvSpPr>
            <a:spLocks noChangeShapeType="1"/>
          </p:cNvSpPr>
          <p:nvPr/>
        </p:nvSpPr>
        <p:spPr bwMode="auto">
          <a:xfrm>
            <a:off x="6324600" y="2552700"/>
            <a:ext cx="590550" cy="0"/>
          </a:xfrm>
          <a:prstGeom prst="line">
            <a:avLst/>
          </a:prstGeom>
          <a:noFill/>
          <a:ln w="22225">
            <a:solidFill>
              <a:schemeClr val="bg1"/>
            </a:solidFill>
            <a:round/>
            <a:headEnd/>
            <a:tailEnd type="triangle" w="med" len="med"/>
          </a:ln>
          <a:effectLst/>
        </p:spPr>
        <p:txBody>
          <a:bodyPr wrap="none" anchor="ctr">
            <a:spAutoFit/>
          </a:bodyPr>
          <a:lstStyle/>
          <a:p>
            <a:endParaRPr lang="en-US"/>
          </a:p>
        </p:txBody>
      </p:sp>
      <p:sp>
        <p:nvSpPr>
          <p:cNvPr id="874511" name="Text Box 15"/>
          <p:cNvSpPr txBox="1">
            <a:spLocks noChangeArrowheads="1"/>
          </p:cNvSpPr>
          <p:nvPr/>
        </p:nvSpPr>
        <p:spPr bwMode="auto">
          <a:xfrm>
            <a:off x="5753100" y="23431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b</a:t>
            </a:r>
            <a:endParaRPr lang="en-US" sz="1600" b="1">
              <a:solidFill>
                <a:srgbClr val="FFFF66"/>
              </a:solidFill>
              <a:effectLst>
                <a:outerShdw blurRad="38100" dist="38100" dir="2700000" algn="tl">
                  <a:srgbClr val="000000"/>
                </a:outerShdw>
              </a:effectLst>
              <a:latin typeface="Arial" charset="0"/>
            </a:endParaRPr>
          </a:p>
        </p:txBody>
      </p:sp>
      <p:sp>
        <p:nvSpPr>
          <p:cNvPr id="874512" name="Text Box 16"/>
          <p:cNvSpPr txBox="1">
            <a:spLocks noChangeArrowheads="1"/>
          </p:cNvSpPr>
          <p:nvPr/>
        </p:nvSpPr>
        <p:spPr bwMode="auto">
          <a:xfrm>
            <a:off x="6858000" y="1581150"/>
            <a:ext cx="666750" cy="1114425"/>
          </a:xfrm>
          <a:prstGeom prst="rect">
            <a:avLst/>
          </a:prstGeom>
          <a:noFill/>
          <a:ln w="22225">
            <a:noFill/>
            <a:miter lim="800000"/>
            <a:headEnd/>
            <a:tailEnd/>
          </a:ln>
          <a:effectLst/>
        </p:spPr>
        <p:txBody>
          <a:bodyPr>
            <a:spAutoFit/>
          </a:bodyPr>
          <a:lstStyle/>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M</a:t>
            </a:r>
          </a:p>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U</a:t>
            </a:r>
          </a:p>
          <a:p>
            <a:pPr>
              <a:lnSpc>
                <a:spcPct val="60000"/>
              </a:lnSpc>
              <a:spcBef>
                <a:spcPct val="50000"/>
              </a:spcBef>
            </a:pPr>
            <a:r>
              <a:rPr lang="en-US" sz="2400" b="1">
                <a:solidFill>
                  <a:srgbClr val="FFCC99"/>
                </a:solidFill>
                <a:effectLst>
                  <a:outerShdw blurRad="38100" dist="38100" dir="2700000" algn="tl">
                    <a:srgbClr val="000000"/>
                  </a:outerShdw>
                </a:effectLst>
                <a:latin typeface="Tahoma" pitchFamily="34" charset="0"/>
              </a:rPr>
              <a:t>X</a:t>
            </a:r>
            <a:endParaRPr lang="en-US" sz="1800" b="1">
              <a:solidFill>
                <a:srgbClr val="FFCC99"/>
              </a:solidFill>
              <a:effectLst>
                <a:outerShdw blurRad="38100" dist="38100" dir="2700000" algn="tl">
                  <a:srgbClr val="000000"/>
                </a:outerShdw>
              </a:effectLst>
              <a:latin typeface="Tahoma" pitchFamily="34" charset="0"/>
            </a:endParaRPr>
          </a:p>
        </p:txBody>
      </p:sp>
      <p:sp>
        <p:nvSpPr>
          <p:cNvPr id="874513" name="AutoShape 17"/>
          <p:cNvSpPr>
            <a:spLocks noChangeArrowheads="1"/>
          </p:cNvSpPr>
          <p:nvPr/>
        </p:nvSpPr>
        <p:spPr bwMode="auto">
          <a:xfrm>
            <a:off x="7105650" y="3962400"/>
            <a:ext cx="381000" cy="400050"/>
          </a:xfrm>
          <a:prstGeom prst="flowChartDelay">
            <a:avLst/>
          </a:prstGeom>
          <a:noFill/>
          <a:ln w="38100">
            <a:solidFill>
              <a:schemeClr val="bg1"/>
            </a:solidFill>
            <a:miter lim="800000"/>
            <a:headEnd/>
            <a:tailEnd/>
          </a:ln>
          <a:effectLst/>
        </p:spPr>
        <p:txBody>
          <a:bodyPr wrap="none" anchor="ctr">
            <a:spAutoFit/>
          </a:bodyPr>
          <a:lstStyle/>
          <a:p>
            <a:endParaRPr lang="en-US"/>
          </a:p>
        </p:txBody>
      </p:sp>
      <p:sp>
        <p:nvSpPr>
          <p:cNvPr id="874514" name="AutoShape 18"/>
          <p:cNvSpPr>
            <a:spLocks noChangeArrowheads="1"/>
          </p:cNvSpPr>
          <p:nvPr/>
        </p:nvSpPr>
        <p:spPr bwMode="auto">
          <a:xfrm flipH="1" flipV="1">
            <a:off x="7924800" y="4552950"/>
            <a:ext cx="495300" cy="381000"/>
          </a:xfrm>
          <a:prstGeom prst="flowChartOnlineStorage">
            <a:avLst/>
          </a:prstGeom>
          <a:noFill/>
          <a:ln w="38100">
            <a:solidFill>
              <a:schemeClr val="bg1"/>
            </a:solidFill>
            <a:miter lim="800000"/>
            <a:headEnd/>
            <a:tailEnd/>
          </a:ln>
          <a:effectLst/>
        </p:spPr>
        <p:txBody>
          <a:bodyPr wrap="none" anchor="ctr">
            <a:spAutoFit/>
          </a:bodyPr>
          <a:lstStyle/>
          <a:p>
            <a:endParaRPr lang="en-US"/>
          </a:p>
        </p:txBody>
      </p:sp>
      <p:sp>
        <p:nvSpPr>
          <p:cNvPr id="874515" name="AutoShape 19"/>
          <p:cNvSpPr>
            <a:spLocks noChangeArrowheads="1"/>
          </p:cNvSpPr>
          <p:nvPr/>
        </p:nvSpPr>
        <p:spPr bwMode="auto">
          <a:xfrm>
            <a:off x="7143750" y="5124450"/>
            <a:ext cx="381000" cy="400050"/>
          </a:xfrm>
          <a:prstGeom prst="flowChartDelay">
            <a:avLst/>
          </a:prstGeom>
          <a:noFill/>
          <a:ln w="38100">
            <a:solidFill>
              <a:schemeClr val="bg1"/>
            </a:solidFill>
            <a:miter lim="800000"/>
            <a:headEnd/>
            <a:tailEnd/>
          </a:ln>
          <a:effectLst/>
        </p:spPr>
        <p:txBody>
          <a:bodyPr wrap="none" anchor="ctr">
            <a:spAutoFit/>
          </a:bodyPr>
          <a:lstStyle/>
          <a:p>
            <a:endParaRPr lang="en-US"/>
          </a:p>
        </p:txBody>
      </p:sp>
      <p:grpSp>
        <p:nvGrpSpPr>
          <p:cNvPr id="2" name="Group 23"/>
          <p:cNvGrpSpPr>
            <a:grpSpLocks/>
          </p:cNvGrpSpPr>
          <p:nvPr/>
        </p:nvGrpSpPr>
        <p:grpSpPr bwMode="auto">
          <a:xfrm>
            <a:off x="6286500" y="5562600"/>
            <a:ext cx="285750" cy="342900"/>
            <a:chOff x="3768" y="3456"/>
            <a:chExt cx="180" cy="216"/>
          </a:xfrm>
        </p:grpSpPr>
        <p:sp>
          <p:nvSpPr>
            <p:cNvPr id="874516" name="AutoShape 20"/>
            <p:cNvSpPr>
              <a:spLocks noChangeArrowheads="1"/>
            </p:cNvSpPr>
            <p:nvPr/>
          </p:nvSpPr>
          <p:spPr bwMode="auto">
            <a:xfrm>
              <a:off x="3768" y="3516"/>
              <a:ext cx="180" cy="156"/>
            </a:xfrm>
            <a:prstGeom prst="triangle">
              <a:avLst>
                <a:gd name="adj" fmla="val 50000"/>
              </a:avLst>
            </a:prstGeom>
            <a:noFill/>
            <a:ln w="38100">
              <a:solidFill>
                <a:schemeClr val="bg1"/>
              </a:solidFill>
              <a:miter lim="800000"/>
              <a:headEnd/>
              <a:tailEnd/>
            </a:ln>
            <a:effectLst/>
          </p:spPr>
          <p:txBody>
            <a:bodyPr wrap="none" anchor="ctr">
              <a:spAutoFit/>
            </a:bodyPr>
            <a:lstStyle/>
            <a:p>
              <a:endParaRPr lang="en-US"/>
            </a:p>
          </p:txBody>
        </p:sp>
        <p:sp>
          <p:nvSpPr>
            <p:cNvPr id="874517" name="Oval 21"/>
            <p:cNvSpPr>
              <a:spLocks noChangeArrowheads="1"/>
            </p:cNvSpPr>
            <p:nvPr/>
          </p:nvSpPr>
          <p:spPr bwMode="auto">
            <a:xfrm>
              <a:off x="3815" y="3456"/>
              <a:ext cx="72" cy="60"/>
            </a:xfrm>
            <a:prstGeom prst="ellipse">
              <a:avLst/>
            </a:prstGeom>
            <a:noFill/>
            <a:ln w="38100">
              <a:solidFill>
                <a:schemeClr val="bg1"/>
              </a:solidFill>
              <a:round/>
              <a:headEnd/>
              <a:tailEnd/>
            </a:ln>
            <a:effectLst/>
          </p:spPr>
          <p:txBody>
            <a:bodyPr wrap="none" anchor="ctr">
              <a:spAutoFit/>
            </a:bodyPr>
            <a:lstStyle/>
            <a:p>
              <a:endParaRPr lang="en-US"/>
            </a:p>
          </p:txBody>
        </p:sp>
      </p:grpSp>
      <p:sp>
        <p:nvSpPr>
          <p:cNvPr id="874522" name="Line 26"/>
          <p:cNvSpPr>
            <a:spLocks noChangeShapeType="1"/>
          </p:cNvSpPr>
          <p:nvPr/>
        </p:nvSpPr>
        <p:spPr bwMode="auto">
          <a:xfrm>
            <a:off x="7486650" y="4152900"/>
            <a:ext cx="2286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23" name="Line 27"/>
          <p:cNvSpPr>
            <a:spLocks noChangeShapeType="1"/>
          </p:cNvSpPr>
          <p:nvPr/>
        </p:nvSpPr>
        <p:spPr bwMode="auto">
          <a:xfrm>
            <a:off x="7696200" y="4152900"/>
            <a:ext cx="0" cy="514350"/>
          </a:xfrm>
          <a:prstGeom prst="line">
            <a:avLst/>
          </a:prstGeom>
          <a:noFill/>
          <a:ln w="38100">
            <a:solidFill>
              <a:schemeClr val="bg1"/>
            </a:solidFill>
            <a:round/>
            <a:headEnd/>
            <a:tailEnd/>
          </a:ln>
          <a:effectLst/>
        </p:spPr>
        <p:txBody>
          <a:bodyPr wrap="none" anchor="ctr">
            <a:spAutoFit/>
          </a:bodyPr>
          <a:lstStyle/>
          <a:p>
            <a:endParaRPr lang="en-US"/>
          </a:p>
        </p:txBody>
      </p:sp>
      <p:sp>
        <p:nvSpPr>
          <p:cNvPr id="874524" name="Line 28"/>
          <p:cNvSpPr>
            <a:spLocks noChangeShapeType="1"/>
          </p:cNvSpPr>
          <p:nvPr/>
        </p:nvSpPr>
        <p:spPr bwMode="auto">
          <a:xfrm>
            <a:off x="7677150" y="4648200"/>
            <a:ext cx="3048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26" name="Line 30"/>
          <p:cNvSpPr>
            <a:spLocks noChangeShapeType="1"/>
          </p:cNvSpPr>
          <p:nvPr/>
        </p:nvSpPr>
        <p:spPr bwMode="auto">
          <a:xfrm>
            <a:off x="7543800" y="5314950"/>
            <a:ext cx="228600" cy="0"/>
          </a:xfrm>
          <a:prstGeom prst="line">
            <a:avLst/>
          </a:prstGeom>
          <a:noFill/>
          <a:ln w="38100">
            <a:solidFill>
              <a:schemeClr val="bg1"/>
            </a:solidFill>
            <a:round/>
            <a:headEnd/>
            <a:tailEnd/>
          </a:ln>
          <a:effectLst/>
        </p:spPr>
        <p:txBody>
          <a:bodyPr anchor="ctr">
            <a:spAutoFit/>
          </a:bodyPr>
          <a:lstStyle/>
          <a:p>
            <a:endParaRPr lang="en-US"/>
          </a:p>
        </p:txBody>
      </p:sp>
      <p:sp>
        <p:nvSpPr>
          <p:cNvPr id="874527" name="Line 31"/>
          <p:cNvSpPr>
            <a:spLocks noChangeShapeType="1"/>
          </p:cNvSpPr>
          <p:nvPr/>
        </p:nvSpPr>
        <p:spPr bwMode="auto">
          <a:xfrm>
            <a:off x="7753350" y="4857750"/>
            <a:ext cx="0" cy="457200"/>
          </a:xfrm>
          <a:prstGeom prst="line">
            <a:avLst/>
          </a:prstGeom>
          <a:noFill/>
          <a:ln w="38100">
            <a:solidFill>
              <a:schemeClr val="bg1"/>
            </a:solidFill>
            <a:round/>
            <a:headEnd/>
            <a:tailEnd/>
          </a:ln>
          <a:effectLst/>
        </p:spPr>
        <p:txBody>
          <a:bodyPr wrap="none" anchor="ctr">
            <a:spAutoFit/>
          </a:bodyPr>
          <a:lstStyle/>
          <a:p>
            <a:endParaRPr lang="en-US"/>
          </a:p>
        </p:txBody>
      </p:sp>
      <p:sp>
        <p:nvSpPr>
          <p:cNvPr id="874528" name="Line 32"/>
          <p:cNvSpPr>
            <a:spLocks noChangeShapeType="1"/>
          </p:cNvSpPr>
          <p:nvPr/>
        </p:nvSpPr>
        <p:spPr bwMode="auto">
          <a:xfrm>
            <a:off x="7734300" y="4876800"/>
            <a:ext cx="24765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29" name="Line 33"/>
          <p:cNvSpPr>
            <a:spLocks noChangeShapeType="1"/>
          </p:cNvSpPr>
          <p:nvPr/>
        </p:nvSpPr>
        <p:spPr bwMode="auto">
          <a:xfrm flipH="1">
            <a:off x="6400800" y="4248150"/>
            <a:ext cx="6858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0" name="Line 34"/>
          <p:cNvSpPr>
            <a:spLocks noChangeShapeType="1"/>
          </p:cNvSpPr>
          <p:nvPr/>
        </p:nvSpPr>
        <p:spPr bwMode="auto">
          <a:xfrm flipV="1">
            <a:off x="6419850" y="4229100"/>
            <a:ext cx="0" cy="1314450"/>
          </a:xfrm>
          <a:prstGeom prst="line">
            <a:avLst/>
          </a:prstGeom>
          <a:noFill/>
          <a:ln w="38100">
            <a:solidFill>
              <a:schemeClr val="bg1"/>
            </a:solidFill>
            <a:round/>
            <a:headEnd/>
            <a:tailEnd/>
          </a:ln>
          <a:effectLst/>
        </p:spPr>
        <p:txBody>
          <a:bodyPr wrap="none" anchor="ctr">
            <a:spAutoFit/>
          </a:bodyPr>
          <a:lstStyle/>
          <a:p>
            <a:endParaRPr lang="en-US"/>
          </a:p>
        </p:txBody>
      </p:sp>
      <p:sp>
        <p:nvSpPr>
          <p:cNvPr id="874531" name="Line 35"/>
          <p:cNvSpPr>
            <a:spLocks noChangeShapeType="1"/>
          </p:cNvSpPr>
          <p:nvPr/>
        </p:nvSpPr>
        <p:spPr bwMode="auto">
          <a:xfrm>
            <a:off x="6438900" y="5924550"/>
            <a:ext cx="0" cy="114300"/>
          </a:xfrm>
          <a:prstGeom prst="line">
            <a:avLst/>
          </a:prstGeom>
          <a:noFill/>
          <a:ln w="38100">
            <a:solidFill>
              <a:schemeClr val="bg1"/>
            </a:solidFill>
            <a:round/>
            <a:headEnd/>
            <a:tailEnd/>
          </a:ln>
          <a:effectLst/>
        </p:spPr>
        <p:txBody>
          <a:bodyPr wrap="none" anchor="ctr">
            <a:spAutoFit/>
          </a:bodyPr>
          <a:lstStyle/>
          <a:p>
            <a:endParaRPr lang="en-US"/>
          </a:p>
        </p:txBody>
      </p:sp>
      <p:sp>
        <p:nvSpPr>
          <p:cNvPr id="874532" name="Line 36"/>
          <p:cNvSpPr>
            <a:spLocks noChangeShapeType="1"/>
          </p:cNvSpPr>
          <p:nvPr/>
        </p:nvSpPr>
        <p:spPr bwMode="auto">
          <a:xfrm>
            <a:off x="5753100" y="6038850"/>
            <a:ext cx="6858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3" name="Line 37"/>
          <p:cNvSpPr>
            <a:spLocks noChangeShapeType="1"/>
          </p:cNvSpPr>
          <p:nvPr/>
        </p:nvSpPr>
        <p:spPr bwMode="auto">
          <a:xfrm flipV="1">
            <a:off x="6115050" y="5391150"/>
            <a:ext cx="0" cy="666750"/>
          </a:xfrm>
          <a:prstGeom prst="line">
            <a:avLst/>
          </a:prstGeom>
          <a:noFill/>
          <a:ln w="38100">
            <a:solidFill>
              <a:schemeClr val="bg1"/>
            </a:solidFill>
            <a:round/>
            <a:headEnd/>
            <a:tailEnd/>
          </a:ln>
          <a:effectLst/>
        </p:spPr>
        <p:txBody>
          <a:bodyPr wrap="none" anchor="ctr">
            <a:spAutoFit/>
          </a:bodyPr>
          <a:lstStyle/>
          <a:p>
            <a:endParaRPr lang="en-US"/>
          </a:p>
        </p:txBody>
      </p:sp>
      <p:sp>
        <p:nvSpPr>
          <p:cNvPr id="874534" name="Line 38"/>
          <p:cNvSpPr>
            <a:spLocks noChangeShapeType="1"/>
          </p:cNvSpPr>
          <p:nvPr/>
        </p:nvSpPr>
        <p:spPr bwMode="auto">
          <a:xfrm>
            <a:off x="6096000" y="5410200"/>
            <a:ext cx="10287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5" name="Line 39"/>
          <p:cNvSpPr>
            <a:spLocks noChangeShapeType="1"/>
          </p:cNvSpPr>
          <p:nvPr/>
        </p:nvSpPr>
        <p:spPr bwMode="auto">
          <a:xfrm>
            <a:off x="5715000" y="5257800"/>
            <a:ext cx="142875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6" name="Line 40"/>
          <p:cNvSpPr>
            <a:spLocks noChangeShapeType="1"/>
          </p:cNvSpPr>
          <p:nvPr/>
        </p:nvSpPr>
        <p:spPr bwMode="auto">
          <a:xfrm>
            <a:off x="5676900" y="4095750"/>
            <a:ext cx="142875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7" name="Line 41"/>
          <p:cNvSpPr>
            <a:spLocks noChangeShapeType="1"/>
          </p:cNvSpPr>
          <p:nvPr/>
        </p:nvSpPr>
        <p:spPr bwMode="auto">
          <a:xfrm>
            <a:off x="8420100" y="4743450"/>
            <a:ext cx="342900" cy="0"/>
          </a:xfrm>
          <a:prstGeom prst="line">
            <a:avLst/>
          </a:prstGeom>
          <a:noFill/>
          <a:ln w="38100">
            <a:solidFill>
              <a:schemeClr val="bg1"/>
            </a:solidFill>
            <a:round/>
            <a:headEnd/>
            <a:tailEnd/>
          </a:ln>
          <a:effectLst/>
        </p:spPr>
        <p:txBody>
          <a:bodyPr wrap="none" anchor="ctr">
            <a:spAutoFit/>
          </a:bodyPr>
          <a:lstStyle/>
          <a:p>
            <a:endParaRPr lang="en-US"/>
          </a:p>
        </p:txBody>
      </p:sp>
      <p:sp>
        <p:nvSpPr>
          <p:cNvPr id="874538" name="Rectangle 42"/>
          <p:cNvSpPr>
            <a:spLocks noChangeArrowheads="1"/>
          </p:cNvSpPr>
          <p:nvPr/>
        </p:nvSpPr>
        <p:spPr bwMode="auto">
          <a:xfrm>
            <a:off x="5886450" y="3886200"/>
            <a:ext cx="2647950" cy="2247900"/>
          </a:xfrm>
          <a:prstGeom prst="rect">
            <a:avLst/>
          </a:prstGeom>
          <a:noFill/>
          <a:ln w="19050">
            <a:solidFill>
              <a:srgbClr val="CCECFF"/>
            </a:solidFill>
            <a:prstDash val="sysDot"/>
            <a:miter lim="800000"/>
            <a:headEnd/>
            <a:tailEnd/>
          </a:ln>
          <a:effectLst/>
        </p:spPr>
        <p:txBody>
          <a:bodyPr wrap="none" anchor="ctr">
            <a:spAutoFit/>
          </a:bodyPr>
          <a:lstStyle/>
          <a:p>
            <a:endParaRPr lang="en-US"/>
          </a:p>
        </p:txBody>
      </p:sp>
      <p:sp>
        <p:nvSpPr>
          <p:cNvPr id="874539" name="Text Box 43"/>
          <p:cNvSpPr txBox="1">
            <a:spLocks noChangeArrowheads="1"/>
          </p:cNvSpPr>
          <p:nvPr/>
        </p:nvSpPr>
        <p:spPr bwMode="auto">
          <a:xfrm>
            <a:off x="5086350" y="38481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a</a:t>
            </a:r>
            <a:endParaRPr lang="en-US" sz="1600" b="1">
              <a:solidFill>
                <a:srgbClr val="FFFF66"/>
              </a:solidFill>
              <a:effectLst>
                <a:outerShdw blurRad="38100" dist="38100" dir="2700000" algn="tl">
                  <a:srgbClr val="000000"/>
                </a:outerShdw>
              </a:effectLst>
              <a:latin typeface="Arial" charset="0"/>
            </a:endParaRPr>
          </a:p>
        </p:txBody>
      </p:sp>
      <p:sp>
        <p:nvSpPr>
          <p:cNvPr id="874540" name="Text Box 44"/>
          <p:cNvSpPr txBox="1">
            <a:spLocks noChangeArrowheads="1"/>
          </p:cNvSpPr>
          <p:nvPr/>
        </p:nvSpPr>
        <p:spPr bwMode="auto">
          <a:xfrm>
            <a:off x="5143500" y="501015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b</a:t>
            </a:r>
            <a:endParaRPr lang="en-US" sz="1600" b="1">
              <a:solidFill>
                <a:srgbClr val="FFFF66"/>
              </a:solidFill>
              <a:effectLst>
                <a:outerShdw blurRad="38100" dist="38100" dir="2700000" algn="tl">
                  <a:srgbClr val="000000"/>
                </a:outerShdw>
              </a:effectLst>
              <a:latin typeface="Arial" charset="0"/>
            </a:endParaRPr>
          </a:p>
        </p:txBody>
      </p:sp>
      <p:sp>
        <p:nvSpPr>
          <p:cNvPr id="874541" name="Text Box 45"/>
          <p:cNvSpPr txBox="1">
            <a:spLocks noChangeArrowheads="1"/>
          </p:cNvSpPr>
          <p:nvPr/>
        </p:nvSpPr>
        <p:spPr bwMode="auto">
          <a:xfrm>
            <a:off x="5067300" y="5791200"/>
            <a:ext cx="876300" cy="457200"/>
          </a:xfrm>
          <a:prstGeom prst="rect">
            <a:avLst/>
          </a:prstGeom>
          <a:noFill/>
          <a:ln w="22225">
            <a:noFill/>
            <a:miter lim="800000"/>
            <a:headEnd/>
            <a:tailEnd/>
          </a:ln>
          <a:effectLst/>
        </p:spPr>
        <p:txBody>
          <a:bodyPr>
            <a:spAutoFit/>
          </a:bodyPr>
          <a:lstStyle/>
          <a:p>
            <a:pPr>
              <a:spcBef>
                <a:spcPct val="50000"/>
              </a:spcBef>
            </a:pPr>
            <a:r>
              <a:rPr lang="en-US" sz="2400" b="1">
                <a:solidFill>
                  <a:srgbClr val="FFFF66"/>
                </a:solidFill>
                <a:effectLst>
                  <a:outerShdw blurRad="38100" dist="38100" dir="2700000" algn="tl">
                    <a:srgbClr val="000000"/>
                  </a:outerShdw>
                </a:effectLst>
                <a:latin typeface="Arial" charset="0"/>
              </a:rPr>
              <a:t>en</a:t>
            </a:r>
            <a:endParaRPr lang="en-US" sz="1600" b="1">
              <a:solidFill>
                <a:srgbClr val="FFFF66"/>
              </a:solidFill>
              <a:effectLst>
                <a:outerShdw blurRad="38100" dist="38100" dir="2700000" algn="tl">
                  <a:srgbClr val="000000"/>
                </a:outerShdw>
              </a:effectLst>
              <a:latin typeface="Arial" charset="0"/>
            </a:endParaRPr>
          </a:p>
        </p:txBody>
      </p:sp>
      <p:sp>
        <p:nvSpPr>
          <p:cNvPr id="874543" name="Line 47"/>
          <p:cNvSpPr>
            <a:spLocks noChangeShapeType="1"/>
          </p:cNvSpPr>
          <p:nvPr/>
        </p:nvSpPr>
        <p:spPr bwMode="auto">
          <a:xfrm>
            <a:off x="8553450" y="2705100"/>
            <a:ext cx="247650" cy="1752600"/>
          </a:xfrm>
          <a:prstGeom prst="line">
            <a:avLst/>
          </a:prstGeom>
          <a:noFill/>
          <a:ln w="19050">
            <a:solidFill>
              <a:schemeClr val="bg1"/>
            </a:solidFill>
            <a:round/>
            <a:headEnd/>
            <a:tailEnd type="triangle" w="med" len="med"/>
          </a:ln>
          <a:effectLst/>
        </p:spPr>
        <p:txBody>
          <a:bodyPr wrap="none" anchor="ctr">
            <a:spAutoFit/>
          </a:bodyPr>
          <a:lstStyle/>
          <a:p>
            <a:endParaRPr lang="en-US"/>
          </a:p>
        </p:txBody>
      </p:sp>
    </p:spTree>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1026"/>
          <p:cNvSpPr>
            <a:spLocks noGrp="1"/>
          </p:cNvSpPr>
          <p:nvPr>
            <p:ph type="title"/>
          </p:nvPr>
        </p:nvSpPr>
        <p:spPr bwMode="auto">
          <a:xfrm>
            <a:off x="457200" y="388938"/>
            <a:ext cx="8229600" cy="838200"/>
          </a:xfrm>
          <a:noFill/>
        </p:spPr>
        <p:txBody>
          <a:bodyPr wrap="square" lIns="91440" tIns="45720" rIns="91440" bIns="45720" numCol="1" anchorCtr="0" compatLnSpc="1">
            <a:prstTxWarp prst="textNoShape">
              <a:avLst/>
            </a:prstTxWarp>
            <a:normAutofit fontScale="90000"/>
          </a:bodyPr>
          <a:lstStyle/>
          <a:p>
            <a:r>
              <a:rPr lang="en-US" sz="2900" i="1">
                <a:solidFill>
                  <a:srgbClr val="CCFFFF"/>
                </a:solidFill>
                <a:effectLst>
                  <a:outerShdw blurRad="38100" dist="38100" dir="2700000" algn="tl">
                    <a:srgbClr val="000000"/>
                  </a:outerShdw>
                </a:effectLst>
                <a:latin typeface="Tahoma" pitchFamily="34" charset="0"/>
              </a:rPr>
              <a:t>Priority encoded Multiplexer</a:t>
            </a:r>
            <a:r>
              <a:rPr lang="en-US" sz="3300" i="1">
                <a:solidFill>
                  <a:srgbClr val="CCFFFF"/>
                </a:solidFill>
                <a:effectLst>
                  <a:outerShdw blurRad="38100" dist="38100" dir="2700000" algn="tl">
                    <a:srgbClr val="000000"/>
                  </a:outerShdw>
                </a:effectLst>
                <a:latin typeface="Tahoma" pitchFamily="34" charset="0"/>
              </a:rPr>
              <a:t>  </a:t>
            </a:r>
            <a:r>
              <a:rPr lang="en-US" sz="2900" i="1">
                <a:solidFill>
                  <a:srgbClr val="CCFFFF"/>
                </a:solidFill>
                <a:effectLst>
                  <a:outerShdw blurRad="38100" dist="38100" dir="2700000" algn="tl">
                    <a:srgbClr val="000000"/>
                  </a:outerShdw>
                </a:effectLst>
                <a:latin typeface="Tahoma" pitchFamily="34" charset="0"/>
              </a:rPr>
              <a:t>using   if-else if statement</a:t>
            </a:r>
            <a:endParaRPr lang="en-US" sz="3700" i="1">
              <a:solidFill>
                <a:srgbClr val="CCFFFF"/>
              </a:solidFill>
              <a:effectLst>
                <a:outerShdw blurRad="38100" dist="38100" dir="2700000" algn="tl">
                  <a:srgbClr val="000000"/>
                </a:outerShdw>
              </a:effectLst>
            </a:endParaRPr>
          </a:p>
        </p:txBody>
      </p:sp>
      <p:sp>
        <p:nvSpPr>
          <p:cNvPr id="890883" name="Rectangle 1027"/>
          <p:cNvSpPr>
            <a:spLocks noGrp="1" noChangeArrowheads="1"/>
          </p:cNvSpPr>
          <p:nvPr>
            <p:ph idx="1"/>
          </p:nvPr>
        </p:nvSpPr>
        <p:spPr>
          <a:xfrm>
            <a:off x="133350" y="1316038"/>
            <a:ext cx="8782050" cy="1236662"/>
          </a:xfrm>
        </p:spPr>
        <p:txBody>
          <a:bodyPr/>
          <a:lstStyle/>
          <a:p>
            <a:r>
              <a:rPr lang="en-US" sz="2000">
                <a:effectLst>
                  <a:outerShdw blurRad="38100" dist="38100" dir="2700000" algn="tl">
                    <a:srgbClr val="000000"/>
                  </a:outerShdw>
                </a:effectLst>
                <a:latin typeface="Tahoma" pitchFamily="34" charset="0"/>
              </a:rPr>
              <a:t>Depending on the choice of </a:t>
            </a:r>
            <a:r>
              <a:rPr lang="en-US" sz="2000">
                <a:effectLst>
                  <a:outerShdw blurRad="38100" dist="38100" dir="2700000" algn="tl">
                    <a:srgbClr val="000000"/>
                  </a:outerShdw>
                </a:effectLst>
                <a:latin typeface="Book Antiqua"/>
              </a:rPr>
              <a:t>“</a:t>
            </a:r>
            <a:r>
              <a:rPr lang="en-US" sz="2000">
                <a:effectLst>
                  <a:outerShdw blurRad="38100" dist="38100" dir="2700000" algn="tl">
                    <a:srgbClr val="000000"/>
                  </a:outerShdw>
                </a:effectLst>
                <a:latin typeface="Tahoma" pitchFamily="34" charset="0"/>
              </a:rPr>
              <a:t>select</a:t>
            </a:r>
            <a:r>
              <a:rPr lang="en-US" sz="2000">
                <a:effectLst>
                  <a:outerShdw blurRad="38100" dist="38100" dir="2700000" algn="tl">
                    <a:srgbClr val="000000"/>
                  </a:outerShdw>
                </a:effectLst>
                <a:latin typeface="Book Antiqua"/>
              </a:rPr>
              <a:t>”</a:t>
            </a:r>
            <a:r>
              <a:rPr lang="en-US" sz="2000">
                <a:effectLst>
                  <a:outerShdw blurRad="38100" dist="38100" dir="2700000" algn="tl">
                    <a:srgbClr val="000000"/>
                  </a:outerShdw>
                </a:effectLst>
                <a:latin typeface="Tahoma" pitchFamily="34" charset="0"/>
              </a:rPr>
              <a:t> inputs,                 if - else if can be effectively used to model           </a:t>
            </a:r>
            <a:r>
              <a:rPr lang="en-US" sz="2000">
                <a:solidFill>
                  <a:srgbClr val="FFCC99"/>
                </a:solidFill>
                <a:effectLst>
                  <a:outerShdw blurRad="38100" dist="38100" dir="2700000" algn="tl">
                    <a:srgbClr val="000000"/>
                  </a:outerShdw>
                </a:effectLst>
                <a:latin typeface="Tahoma" pitchFamily="34" charset="0"/>
              </a:rPr>
              <a:t>priority encoded </a:t>
            </a:r>
            <a:r>
              <a:rPr lang="en-US" sz="2000">
                <a:solidFill>
                  <a:srgbClr val="FFCC99"/>
                </a:solidFill>
                <a:effectLst>
                  <a:outerShdw blurRad="38100" dist="38100" dir="2700000" algn="tl">
                    <a:srgbClr val="000000"/>
                  </a:outerShdw>
                </a:effectLst>
                <a:latin typeface="Book Antiqua"/>
              </a:rPr>
              <a:t>“</a:t>
            </a:r>
            <a:r>
              <a:rPr lang="en-US" sz="2000">
                <a:solidFill>
                  <a:srgbClr val="FFCC99"/>
                </a:solidFill>
                <a:effectLst>
                  <a:outerShdw blurRad="38100" dist="38100" dir="2700000" algn="tl">
                    <a:srgbClr val="000000"/>
                  </a:outerShdw>
                </a:effectLst>
                <a:latin typeface="Tahoma" pitchFamily="34" charset="0"/>
              </a:rPr>
              <a:t>cascading</a:t>
            </a:r>
            <a:r>
              <a:rPr lang="en-US" sz="2000">
                <a:solidFill>
                  <a:srgbClr val="FFCC99"/>
                </a:solidFill>
                <a:effectLst>
                  <a:outerShdw blurRad="38100" dist="38100" dir="2700000" algn="tl">
                    <a:srgbClr val="000000"/>
                  </a:outerShdw>
                </a:effectLst>
                <a:latin typeface="Book Antiqua"/>
              </a:rPr>
              <a:t>”</a:t>
            </a:r>
            <a:r>
              <a:rPr lang="en-US" sz="2000">
                <a:solidFill>
                  <a:srgbClr val="FFCC99"/>
                </a:solidFill>
                <a:effectLst>
                  <a:outerShdw blurRad="38100" dist="38100" dir="2700000" algn="tl">
                    <a:srgbClr val="000000"/>
                  </a:outerShdw>
                </a:effectLst>
                <a:latin typeface="Tahoma" pitchFamily="34" charset="0"/>
              </a:rPr>
              <a:t> multiplexers</a:t>
            </a:r>
            <a:r>
              <a:rPr lang="en-US" sz="2000">
                <a:effectLst>
                  <a:outerShdw blurRad="38100" dist="38100" dir="2700000" algn="tl">
                    <a:srgbClr val="000000"/>
                  </a:outerShdw>
                </a:effectLst>
                <a:latin typeface="Tahoma" pitchFamily="34" charset="0"/>
              </a:rPr>
              <a:t>.</a:t>
            </a:r>
          </a:p>
          <a:p>
            <a:endParaRPr lang="en-US" sz="2000">
              <a:effectLst>
                <a:outerShdw blurRad="38100" dist="38100" dir="2700000" algn="tl">
                  <a:srgbClr val="000000"/>
                </a:outerShdw>
              </a:effectLst>
              <a:latin typeface="Tahoma" pitchFamily="34" charset="0"/>
            </a:endParaRPr>
          </a:p>
        </p:txBody>
      </p:sp>
      <p:sp>
        <p:nvSpPr>
          <p:cNvPr id="7" name="Slide Number Placeholder 5"/>
          <p:cNvSpPr>
            <a:spLocks noGrp="1"/>
          </p:cNvSpPr>
          <p:nvPr>
            <p:ph type="sldNum" sz="quarter" idx="12"/>
          </p:nvPr>
        </p:nvSpPr>
        <p:spPr/>
        <p:txBody>
          <a:bodyPr/>
          <a:lstStyle/>
          <a:p>
            <a:pPr>
              <a:defRPr/>
            </a:pPr>
            <a:fld id="{2442BD3F-52C1-4C0A-A3F8-4FAFD34834F4}" type="slidenum">
              <a:rPr lang="en-US"/>
              <a:pPr>
                <a:defRPr/>
              </a:pPr>
              <a:t>9</a:t>
            </a:fld>
            <a:endParaRPr lang="en-US"/>
          </a:p>
        </p:txBody>
      </p:sp>
      <p:sp>
        <p:nvSpPr>
          <p:cNvPr id="890919" name="Text Box 1063"/>
          <p:cNvSpPr txBox="1">
            <a:spLocks noChangeArrowheads="1"/>
          </p:cNvSpPr>
          <p:nvPr/>
        </p:nvSpPr>
        <p:spPr bwMode="auto">
          <a:xfrm>
            <a:off x="529912" y="2781300"/>
            <a:ext cx="4248150" cy="3340100"/>
          </a:xfrm>
          <a:prstGeom prst="rect">
            <a:avLst/>
          </a:prstGeom>
          <a:noFill/>
          <a:ln w="22225">
            <a:solidFill>
              <a:srgbClr val="CCECFF"/>
            </a:solidFill>
            <a:miter lim="800000"/>
            <a:headEnd/>
            <a:tailEnd/>
          </a:ln>
          <a:effectLst/>
        </p:spPr>
        <p:txBody>
          <a:bodyPr>
            <a:spAutoFit/>
          </a:bodyPr>
          <a:lstStyle/>
          <a:p>
            <a:pPr algn="l">
              <a:spcBef>
                <a:spcPct val="50000"/>
              </a:spcBef>
            </a:pPr>
            <a:r>
              <a:rPr lang="en-US" sz="2000" b="1" dirty="0">
                <a:solidFill>
                  <a:srgbClr val="FFFF66"/>
                </a:solidFill>
                <a:effectLst>
                  <a:outerShdw blurRad="38100" dist="38100" dir="2700000" algn="tl">
                    <a:srgbClr val="000000"/>
                  </a:outerShdw>
                </a:effectLst>
                <a:latin typeface="Tahoma" pitchFamily="34" charset="0"/>
              </a:rPr>
              <a:t>always @(a or b or c or d or en)</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if (en[2] == 1’b1)  	</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out = a;</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else if (en[1] == 1’b1)                     </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out = b;</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else if (en[0] == 1’b1)</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out = c;</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else</a:t>
            </a:r>
          </a:p>
          <a:p>
            <a:pPr algn="l">
              <a:lnSpc>
                <a:spcPct val="70000"/>
              </a:lnSpc>
              <a:spcBef>
                <a:spcPct val="50000"/>
              </a:spcBef>
            </a:pPr>
            <a:r>
              <a:rPr lang="en-US" sz="2000" b="1" dirty="0">
                <a:solidFill>
                  <a:srgbClr val="FFFF66"/>
                </a:solidFill>
                <a:effectLst>
                  <a:outerShdw blurRad="38100" dist="38100" dir="2700000" algn="tl">
                    <a:srgbClr val="000000"/>
                  </a:outerShdw>
                </a:effectLst>
                <a:latin typeface="Tahoma" pitchFamily="34" charset="0"/>
              </a:rPr>
              <a:t>       out = d;   </a:t>
            </a:r>
          </a:p>
        </p:txBody>
      </p:sp>
      <p:sp>
        <p:nvSpPr>
          <p:cNvPr id="8" name="Text Box 1039"/>
          <p:cNvSpPr txBox="1">
            <a:spLocks noChangeArrowheads="1"/>
          </p:cNvSpPr>
          <p:nvPr/>
        </p:nvSpPr>
        <p:spPr bwMode="auto">
          <a:xfrm>
            <a:off x="5633702" y="2553774"/>
            <a:ext cx="3181350" cy="3740150"/>
          </a:xfrm>
          <a:prstGeom prst="rect">
            <a:avLst/>
          </a:prstGeom>
          <a:noFill/>
          <a:ln w="22225">
            <a:noFill/>
            <a:miter lim="800000"/>
            <a:headEnd/>
            <a:tailEnd/>
          </a:ln>
          <a:effectLst/>
        </p:spPr>
        <p:txBody>
          <a:bodyPr>
            <a:spAutoFit/>
          </a:bodyPr>
          <a:lstStyle/>
          <a:p>
            <a:pPr algn="l">
              <a:spcBef>
                <a:spcPct val="50000"/>
              </a:spcBef>
            </a:pPr>
            <a:r>
              <a:rPr lang="en-US" sz="1800" b="1" dirty="0">
                <a:solidFill>
                  <a:srgbClr val="FFFF66"/>
                </a:solidFill>
                <a:effectLst>
                  <a:outerShdw blurRad="38100" dist="38100" dir="2700000" algn="tl">
                    <a:srgbClr val="000000"/>
                  </a:outerShdw>
                </a:effectLst>
                <a:latin typeface="Tahoma" pitchFamily="34" charset="0"/>
              </a:rPr>
              <a:t>   </a:t>
            </a:r>
            <a:r>
              <a:rPr lang="en-US" sz="1600" b="1" dirty="0">
                <a:solidFill>
                  <a:srgbClr val="FFCC99"/>
                </a:solidFill>
                <a:effectLst>
                  <a:outerShdw blurRad="38100" dist="38100" dir="2700000" algn="tl">
                    <a:srgbClr val="000000"/>
                  </a:outerShdw>
                </a:effectLst>
                <a:latin typeface="Tahoma" pitchFamily="34" charset="0"/>
              </a:rPr>
              <a:t>en[2] en[1] en[0]</a:t>
            </a:r>
          </a:p>
          <a:p>
            <a:pPr algn="l">
              <a:spcBef>
                <a:spcPct val="50000"/>
              </a:spcBef>
            </a:pPr>
            <a:endParaRPr lang="en-US" sz="1600" b="1" dirty="0">
              <a:solidFill>
                <a:srgbClr val="FFFF66"/>
              </a:solidFill>
              <a:effectLst>
                <a:outerShdw blurRad="38100" dist="38100" dir="2700000" algn="tl">
                  <a:srgbClr val="000000"/>
                </a:outerShdw>
              </a:effectLst>
              <a:latin typeface="Tahoma" pitchFamily="34" charset="0"/>
            </a:endParaRP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0	 0       0</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0       0       </a:t>
            </a:r>
            <a:r>
              <a:rPr lang="en-US" sz="1800" b="1" dirty="0">
                <a:solidFill>
                  <a:srgbClr val="CCFFFF"/>
                </a:solidFill>
                <a:effectLst>
                  <a:outerShdw blurRad="38100" dist="38100" dir="2700000" algn="tl">
                    <a:srgbClr val="000000"/>
                  </a:outerShdw>
                </a:effectLst>
                <a:latin typeface="Tahoma" pitchFamily="34" charset="0"/>
              </a:rPr>
              <a:t>1</a:t>
            </a:r>
            <a:endParaRPr lang="en-US" sz="1800" b="1" dirty="0">
              <a:solidFill>
                <a:srgbClr val="FFFF66"/>
              </a:solidFill>
              <a:effectLst>
                <a:outerShdw blurRad="38100" dist="38100" dir="2700000" algn="tl">
                  <a:srgbClr val="000000"/>
                </a:outerShdw>
              </a:effectLst>
              <a:latin typeface="Tahoma" pitchFamily="34" charset="0"/>
            </a:endParaRP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0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0</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0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1</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0       0</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0       1</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1       0</a:t>
            </a:r>
          </a:p>
          <a:p>
            <a:pPr algn="l">
              <a:lnSpc>
                <a:spcPct val="70000"/>
              </a:lnSpc>
              <a:spcBef>
                <a:spcPct val="50000"/>
              </a:spcBef>
            </a:pPr>
            <a:r>
              <a:rPr lang="en-US" sz="1800" b="1" dirty="0">
                <a:solidFill>
                  <a:srgbClr val="FFFF66"/>
                </a:solidFill>
                <a:effectLst>
                  <a:outerShdw blurRad="38100" dist="38100" dir="2700000" algn="tl">
                    <a:srgbClr val="000000"/>
                  </a:outerShdw>
                </a:effectLst>
                <a:latin typeface="Tahoma" pitchFamily="34" charset="0"/>
              </a:rPr>
              <a:t>      </a:t>
            </a:r>
            <a:r>
              <a:rPr lang="en-US" sz="1800" b="1" dirty="0">
                <a:solidFill>
                  <a:srgbClr val="CCFFFF"/>
                </a:solidFill>
                <a:effectLst>
                  <a:outerShdw blurRad="38100" dist="38100" dir="2700000" algn="tl">
                    <a:srgbClr val="000000"/>
                  </a:outerShdw>
                </a:effectLst>
                <a:latin typeface="Tahoma" pitchFamily="34" charset="0"/>
              </a:rPr>
              <a:t>1</a:t>
            </a:r>
            <a:r>
              <a:rPr lang="en-US" sz="1800" b="1" dirty="0">
                <a:solidFill>
                  <a:srgbClr val="FFFF66"/>
                </a:solidFill>
                <a:effectLst>
                  <a:outerShdw blurRad="38100" dist="38100" dir="2700000" algn="tl">
                    <a:srgbClr val="000000"/>
                  </a:outerShdw>
                </a:effectLst>
                <a:latin typeface="Tahoma" pitchFamily="34" charset="0"/>
              </a:rPr>
              <a:t>       1       1</a:t>
            </a:r>
          </a:p>
          <a:p>
            <a:pPr algn="l">
              <a:lnSpc>
                <a:spcPct val="70000"/>
              </a:lnSpc>
              <a:spcBef>
                <a:spcPct val="50000"/>
              </a:spcBef>
            </a:pPr>
            <a:endParaRPr lang="en-US" sz="2000" b="1" dirty="0">
              <a:solidFill>
                <a:srgbClr val="FFFF66"/>
              </a:solidFill>
              <a:effectLst>
                <a:outerShdw blurRad="38100" dist="38100" dir="2700000" algn="tl">
                  <a:srgbClr val="000000"/>
                </a:outerShdw>
              </a:effectLst>
              <a:latin typeface="Tahoma" pitchFamily="34" charset="0"/>
            </a:endParaRPr>
          </a:p>
        </p:txBody>
      </p:sp>
    </p:spTree>
  </p:cSld>
  <p:clrMapOvr>
    <a:masterClrMapping/>
  </p:clrMapOvr>
  <p:transition spd="slow">
    <p:cover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17300</TotalTime>
  <Words>5048</Words>
  <Application>Microsoft Office PowerPoint</Application>
  <PresentationFormat>On-screen Show (4:3)</PresentationFormat>
  <Paragraphs>771</Paragraphs>
  <Slides>72</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Arial</vt:lpstr>
      <vt:lpstr>Book Antiqua</vt:lpstr>
      <vt:lpstr>Lucida Sans</vt:lpstr>
      <vt:lpstr>Symbol</vt:lpstr>
      <vt:lpstr>Tahoma</vt:lpstr>
      <vt:lpstr>Times New Roman</vt:lpstr>
      <vt:lpstr>Wingdings</vt:lpstr>
      <vt:lpstr>Wingdings 2</vt:lpstr>
      <vt:lpstr>Wingdings 3</vt:lpstr>
      <vt:lpstr>Apex</vt:lpstr>
      <vt:lpstr>Bitmap Image</vt:lpstr>
      <vt:lpstr>PowerPoint Presentation</vt:lpstr>
      <vt:lpstr>Modeling/Coding style?</vt:lpstr>
      <vt:lpstr>Synthesizable Operators</vt:lpstr>
      <vt:lpstr>Synthesizable Verilog</vt:lpstr>
      <vt:lpstr>NonSynthesizable  Verilog constructs</vt:lpstr>
      <vt:lpstr>Inconsistent Results</vt:lpstr>
      <vt:lpstr>Inferring Combinational Logic   </vt:lpstr>
      <vt:lpstr>Inferring a Multiplexer  using   if-else statement</vt:lpstr>
      <vt:lpstr>Priority encoded Multiplexer  using   if-else if statement</vt:lpstr>
      <vt:lpstr>Priority encoded Multiplexer  using   if-else if statement</vt:lpstr>
      <vt:lpstr>If -else</vt:lpstr>
      <vt:lpstr>If-else</vt:lpstr>
      <vt:lpstr>Avoid Combinational Feedback</vt:lpstr>
      <vt:lpstr>Synthesis of Case statements</vt:lpstr>
      <vt:lpstr>Inferring a Multiplexer  using    Case statement</vt:lpstr>
      <vt:lpstr>Incomplete case statements infer latches</vt:lpstr>
      <vt:lpstr>Avoiding inference of latches in Case statements </vt:lpstr>
      <vt:lpstr>Tips to avoid unintentional latches in Case &amp; if-else if statements</vt:lpstr>
      <vt:lpstr>If-else VS case</vt:lpstr>
      <vt:lpstr>Synthesizable coding style </vt:lpstr>
      <vt:lpstr>Synthesis of For loops</vt:lpstr>
      <vt:lpstr>Equivalent gate level representation</vt:lpstr>
      <vt:lpstr>Synthesis of For loops</vt:lpstr>
      <vt:lpstr>Non Synthesizable code</vt:lpstr>
      <vt:lpstr>The assign statement</vt:lpstr>
      <vt:lpstr>The ternary ? operator</vt:lpstr>
      <vt:lpstr>Instantiation of MUX Vs. Case &amp; if-else</vt:lpstr>
      <vt:lpstr>Use of arithmetic operators Vs. Design blocks</vt:lpstr>
      <vt:lpstr>Synthesis of function statement</vt:lpstr>
      <vt:lpstr>Use of Parentheses </vt:lpstr>
      <vt:lpstr>Use of Parentheses </vt:lpstr>
      <vt:lpstr>Order dependency  Non blocking Vs. blocking </vt:lpstr>
      <vt:lpstr>Order dependency Non blocking Vs. blocking </vt:lpstr>
      <vt:lpstr>Order dependency  Non blocking Vs. blocking </vt:lpstr>
      <vt:lpstr>Order dependency  Non blocking Vs. blocking </vt:lpstr>
      <vt:lpstr>Non blocking Vs. blocking </vt:lpstr>
      <vt:lpstr>Non blocking Vs. blocking assignments with multiple drivers</vt:lpstr>
      <vt:lpstr>Use of Non blocking &amp; blocking assignments</vt:lpstr>
      <vt:lpstr>Inferring a level sensitive latch </vt:lpstr>
      <vt:lpstr>How to avoid a Latch inference ? </vt:lpstr>
      <vt:lpstr>Inferring a Level sensitive Latch with Set and Reset  </vt:lpstr>
      <vt:lpstr>Inferring a Level sensitive Latch with Set and Reset </vt:lpstr>
      <vt:lpstr>Edge sensitive D-Flip flop  </vt:lpstr>
      <vt:lpstr>Edge sensitive D-Flip flop with  Synchronous Set and Reset   </vt:lpstr>
      <vt:lpstr>Edge sensitive D-Flip flop with  Synchronous Set and Reset - Hardware</vt:lpstr>
      <vt:lpstr>Edge sensitive D-Flip flop with  Asynchronous Set and Reset   </vt:lpstr>
      <vt:lpstr>Edge sensitive D-Flip flop with  Asynchronous Set and Reset -Hardware</vt:lpstr>
      <vt:lpstr>Edge sensitive D-Flip flop with  Asynchronous Set and Reset   </vt:lpstr>
      <vt:lpstr>Concept of Clocks and Reset </vt:lpstr>
      <vt:lpstr>General limitations of D-Flip flop inference   </vt:lpstr>
      <vt:lpstr>How to get good results in Flip-flop inferences ?   </vt:lpstr>
      <vt:lpstr>How to get good results in Flip-flop inferences ?   </vt:lpstr>
      <vt:lpstr>Synthesis directives  </vt:lpstr>
      <vt:lpstr>Example Synthesis directives  </vt:lpstr>
      <vt:lpstr>Example Synthesis directives  </vt:lpstr>
      <vt:lpstr>Example Synthesis directives  </vt:lpstr>
      <vt:lpstr>Example Synthesis directives  </vt:lpstr>
      <vt:lpstr>Full case directive</vt:lpstr>
      <vt:lpstr>Full case directive</vt:lpstr>
      <vt:lpstr>Full case directive</vt:lpstr>
      <vt:lpstr>Parallel case directive</vt:lpstr>
      <vt:lpstr>Parallel case directive</vt:lpstr>
      <vt:lpstr>Synopsys case directives</vt:lpstr>
      <vt:lpstr>Synopsys case directives</vt:lpstr>
      <vt:lpstr>Comparisons to X or Z</vt:lpstr>
      <vt:lpstr>Register All Outputs</vt:lpstr>
      <vt:lpstr>Locate Related Combinational Logic in a Single Module </vt:lpstr>
      <vt:lpstr>Separate Modules that Have Different Design Goals </vt:lpstr>
      <vt:lpstr>PowerPoint Presentation</vt:lpstr>
      <vt:lpstr>PowerPoint Presentation</vt:lpstr>
      <vt:lpstr>PowerPoint Presentation</vt:lpstr>
      <vt:lpstr>Reference</vt:lpstr>
    </vt:vector>
  </TitlesOfParts>
  <Company>Accel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VHDL</dc:title>
  <dc:creator>Suresh.D</dc:creator>
  <cp:lastModifiedBy>Jagannadha Naidu K</cp:lastModifiedBy>
  <cp:revision>2104</cp:revision>
  <dcterms:created xsi:type="dcterms:W3CDTF">1999-07-08T12:34:54Z</dcterms:created>
  <dcterms:modified xsi:type="dcterms:W3CDTF">2022-03-07T09:37:22Z</dcterms:modified>
</cp:coreProperties>
</file>