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38" y="-3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8794" y="1091190"/>
            <a:ext cx="16563111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5249" y="3414852"/>
            <a:ext cx="15070201" cy="2150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654050"/>
            <a:ext cx="2743200" cy="2500077"/>
          </a:xfrm>
        </p:spPr>
      </p:pic>
      <p:pic>
        <p:nvPicPr>
          <p:cNvPr id="10" name="Content Placeholder 3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50" y="349250"/>
            <a:ext cx="4114800" cy="3276600"/>
          </a:xfrm>
        </p:spPr>
      </p:pic>
      <p:sp>
        <p:nvSpPr>
          <p:cNvPr id="15" name="Text Placeholder 18"/>
          <p:cNvSpPr txBox="1">
            <a:spLocks noGrp="1"/>
          </p:cNvSpPr>
          <p:nvPr>
            <p:ph type="subTitle" idx="4"/>
          </p:nvPr>
        </p:nvSpPr>
        <p:spPr>
          <a:xfrm>
            <a:off x="2368550" y="3778250"/>
            <a:ext cx="13258800" cy="5105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COURSE NAME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Data science fundamentals program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PROJECT TITLE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IMDB Movie Reviews project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PROJECT SUBMITTED TO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Anna University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Naan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Mudhalvan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\ IBM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YEAR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3</a:t>
            </a:r>
            <a:r>
              <a:rPr kumimoji="0" lang="en-US" sz="4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rd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year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BRANCH\DEPARTMENT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B.E. Mechanical Engineering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SEMESTER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6</a:t>
            </a:r>
            <a:r>
              <a:rPr kumimoji="0" lang="en-US" sz="4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PROJECT SUBMITTED BY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Anbarasu.P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501650"/>
            <a:ext cx="3429000" cy="2667000"/>
          </a:xfrm>
          <a:prstGeom prst="rect">
            <a:avLst/>
          </a:prstGeom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350" y="577850"/>
            <a:ext cx="4114800" cy="2423877"/>
          </a:xfrm>
          <a:prstGeom prst="rect">
            <a:avLst/>
          </a:prstGeom>
        </p:spPr>
      </p:pic>
      <p:pic>
        <p:nvPicPr>
          <p:cNvPr id="18" name="Content Placeholder 8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18" t="17099" r="9841" b="11537"/>
          <a:stretch/>
        </p:blipFill>
        <p:spPr>
          <a:xfrm>
            <a:off x="13874750" y="425450"/>
            <a:ext cx="37338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06495" y="1515974"/>
            <a:ext cx="60883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0" dirty="0">
                <a:latin typeface="Cambria"/>
                <a:cs typeface="Cambria"/>
              </a:rPr>
              <a:t>Inﬂuencing</a:t>
            </a:r>
            <a:r>
              <a:rPr sz="6000" spc="-240" dirty="0">
                <a:latin typeface="Cambria"/>
                <a:cs typeface="Cambria"/>
              </a:rPr>
              <a:t> </a:t>
            </a:r>
            <a:r>
              <a:rPr sz="6000" spc="-140" dirty="0">
                <a:latin typeface="Cambria"/>
                <a:cs typeface="Cambria"/>
              </a:rPr>
              <a:t>Factors</a:t>
            </a:r>
            <a:endParaRPr sz="60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00760" y="3543884"/>
            <a:ext cx="705866" cy="2405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46056" y="3937215"/>
            <a:ext cx="1535595" cy="27586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4601572" y="3508590"/>
            <a:ext cx="664210" cy="342265"/>
          </a:xfrm>
          <a:custGeom>
            <a:avLst/>
            <a:gdLst/>
            <a:ahLst/>
            <a:cxnLst/>
            <a:rect l="l" t="t" r="r" b="b"/>
            <a:pathLst>
              <a:path w="664209" h="342264">
                <a:moveTo>
                  <a:pt x="201041" y="174891"/>
                </a:moveTo>
                <a:lnTo>
                  <a:pt x="193802" y="134353"/>
                </a:lnTo>
                <a:lnTo>
                  <a:pt x="172872" y="102171"/>
                </a:lnTo>
                <a:lnTo>
                  <a:pt x="161671" y="92760"/>
                </a:lnTo>
                <a:lnTo>
                  <a:pt x="161671" y="174891"/>
                </a:lnTo>
                <a:lnTo>
                  <a:pt x="161163" y="184327"/>
                </a:lnTo>
                <a:lnTo>
                  <a:pt x="143979" y="221856"/>
                </a:lnTo>
                <a:lnTo>
                  <a:pt x="108915" y="238823"/>
                </a:lnTo>
                <a:lnTo>
                  <a:pt x="100330" y="239306"/>
                </a:lnTo>
                <a:lnTo>
                  <a:pt x="91782" y="238823"/>
                </a:lnTo>
                <a:lnTo>
                  <a:pt x="56426" y="221856"/>
                </a:lnTo>
                <a:lnTo>
                  <a:pt x="39484" y="184327"/>
                </a:lnTo>
                <a:lnTo>
                  <a:pt x="38989" y="174891"/>
                </a:lnTo>
                <a:lnTo>
                  <a:pt x="39484" y="165481"/>
                </a:lnTo>
                <a:lnTo>
                  <a:pt x="56426" y="128206"/>
                </a:lnTo>
                <a:lnTo>
                  <a:pt x="91782" y="110896"/>
                </a:lnTo>
                <a:lnTo>
                  <a:pt x="100330" y="110388"/>
                </a:lnTo>
                <a:lnTo>
                  <a:pt x="108915" y="110896"/>
                </a:lnTo>
                <a:lnTo>
                  <a:pt x="143979" y="128206"/>
                </a:lnTo>
                <a:lnTo>
                  <a:pt x="161163" y="165481"/>
                </a:lnTo>
                <a:lnTo>
                  <a:pt x="161671" y="174891"/>
                </a:lnTo>
                <a:lnTo>
                  <a:pt x="161671" y="92760"/>
                </a:lnTo>
                <a:lnTo>
                  <a:pt x="115836" y="74955"/>
                </a:lnTo>
                <a:lnTo>
                  <a:pt x="102108" y="74155"/>
                </a:lnTo>
                <a:lnTo>
                  <a:pt x="89382" y="74904"/>
                </a:lnTo>
                <a:lnTo>
                  <a:pt x="48895" y="89484"/>
                </a:lnTo>
                <a:lnTo>
                  <a:pt x="38354" y="98463"/>
                </a:lnTo>
                <a:lnTo>
                  <a:pt x="38354" y="75946"/>
                </a:lnTo>
                <a:lnTo>
                  <a:pt x="0" y="75946"/>
                </a:lnTo>
                <a:lnTo>
                  <a:pt x="0" y="342087"/>
                </a:lnTo>
                <a:lnTo>
                  <a:pt x="39370" y="342087"/>
                </a:lnTo>
                <a:lnTo>
                  <a:pt x="39370" y="252031"/>
                </a:lnTo>
                <a:lnTo>
                  <a:pt x="44196" y="256603"/>
                </a:lnTo>
                <a:lnTo>
                  <a:pt x="89535" y="275132"/>
                </a:lnTo>
                <a:lnTo>
                  <a:pt x="102108" y="275869"/>
                </a:lnTo>
                <a:lnTo>
                  <a:pt x="115836" y="275069"/>
                </a:lnTo>
                <a:lnTo>
                  <a:pt x="152781" y="263055"/>
                </a:lnTo>
                <a:lnTo>
                  <a:pt x="167932" y="252031"/>
                </a:lnTo>
                <a:lnTo>
                  <a:pt x="172872" y="247700"/>
                </a:lnTo>
                <a:lnTo>
                  <a:pt x="180162" y="239306"/>
                </a:lnTo>
                <a:lnTo>
                  <a:pt x="181140" y="238188"/>
                </a:lnTo>
                <a:lnTo>
                  <a:pt x="188214" y="227431"/>
                </a:lnTo>
                <a:lnTo>
                  <a:pt x="193802" y="215633"/>
                </a:lnTo>
                <a:lnTo>
                  <a:pt x="197815" y="202933"/>
                </a:lnTo>
                <a:lnTo>
                  <a:pt x="200228" y="189357"/>
                </a:lnTo>
                <a:lnTo>
                  <a:pt x="201041" y="174891"/>
                </a:lnTo>
                <a:close/>
              </a:path>
              <a:path w="664209" h="342264">
                <a:moveTo>
                  <a:pt x="276606" y="0"/>
                </a:moveTo>
                <a:lnTo>
                  <a:pt x="237236" y="0"/>
                </a:lnTo>
                <a:lnTo>
                  <a:pt x="237236" y="274167"/>
                </a:lnTo>
                <a:lnTo>
                  <a:pt x="276606" y="274167"/>
                </a:lnTo>
                <a:lnTo>
                  <a:pt x="276606" y="0"/>
                </a:lnTo>
                <a:close/>
              </a:path>
              <a:path w="664209" h="342264">
                <a:moveTo>
                  <a:pt x="514604" y="174891"/>
                </a:moveTo>
                <a:lnTo>
                  <a:pt x="507199" y="134366"/>
                </a:lnTo>
                <a:lnTo>
                  <a:pt x="485978" y="102362"/>
                </a:lnTo>
                <a:lnTo>
                  <a:pt x="474853" y="93103"/>
                </a:lnTo>
                <a:lnTo>
                  <a:pt x="474853" y="174891"/>
                </a:lnTo>
                <a:lnTo>
                  <a:pt x="474345" y="184327"/>
                </a:lnTo>
                <a:lnTo>
                  <a:pt x="457415" y="221856"/>
                </a:lnTo>
                <a:lnTo>
                  <a:pt x="422275" y="238823"/>
                </a:lnTo>
                <a:lnTo>
                  <a:pt x="413512" y="239306"/>
                </a:lnTo>
                <a:lnTo>
                  <a:pt x="405079" y="238823"/>
                </a:lnTo>
                <a:lnTo>
                  <a:pt x="370205" y="221856"/>
                </a:lnTo>
                <a:lnTo>
                  <a:pt x="353047" y="184327"/>
                </a:lnTo>
                <a:lnTo>
                  <a:pt x="352552" y="174891"/>
                </a:lnTo>
                <a:lnTo>
                  <a:pt x="353047" y="165328"/>
                </a:lnTo>
                <a:lnTo>
                  <a:pt x="370205" y="127901"/>
                </a:lnTo>
                <a:lnTo>
                  <a:pt x="405282" y="110896"/>
                </a:lnTo>
                <a:lnTo>
                  <a:pt x="413893" y="110388"/>
                </a:lnTo>
                <a:lnTo>
                  <a:pt x="422427" y="110896"/>
                </a:lnTo>
                <a:lnTo>
                  <a:pt x="457415" y="127901"/>
                </a:lnTo>
                <a:lnTo>
                  <a:pt x="474345" y="165328"/>
                </a:lnTo>
                <a:lnTo>
                  <a:pt x="474853" y="174891"/>
                </a:lnTo>
                <a:lnTo>
                  <a:pt x="474853" y="93103"/>
                </a:lnTo>
                <a:lnTo>
                  <a:pt x="427697" y="74968"/>
                </a:lnTo>
                <a:lnTo>
                  <a:pt x="413512" y="74155"/>
                </a:lnTo>
                <a:lnTo>
                  <a:pt x="399503" y="74968"/>
                </a:lnTo>
                <a:lnTo>
                  <a:pt x="361950" y="87058"/>
                </a:lnTo>
                <a:lnTo>
                  <a:pt x="326009" y="122605"/>
                </a:lnTo>
                <a:lnTo>
                  <a:pt x="313626" y="160502"/>
                </a:lnTo>
                <a:lnTo>
                  <a:pt x="312801" y="174891"/>
                </a:lnTo>
                <a:lnTo>
                  <a:pt x="313626" y="189115"/>
                </a:lnTo>
                <a:lnTo>
                  <a:pt x="326047" y="227063"/>
                </a:lnTo>
                <a:lnTo>
                  <a:pt x="351307" y="255778"/>
                </a:lnTo>
                <a:lnTo>
                  <a:pt x="386473" y="272630"/>
                </a:lnTo>
                <a:lnTo>
                  <a:pt x="413512" y="275869"/>
                </a:lnTo>
                <a:lnTo>
                  <a:pt x="427532" y="275069"/>
                </a:lnTo>
                <a:lnTo>
                  <a:pt x="465328" y="262890"/>
                </a:lnTo>
                <a:lnTo>
                  <a:pt x="493026" y="239306"/>
                </a:lnTo>
                <a:lnTo>
                  <a:pt x="494322" y="237832"/>
                </a:lnTo>
                <a:lnTo>
                  <a:pt x="501523" y="226999"/>
                </a:lnTo>
                <a:lnTo>
                  <a:pt x="507199" y="215163"/>
                </a:lnTo>
                <a:lnTo>
                  <a:pt x="511302" y="202526"/>
                </a:lnTo>
                <a:lnTo>
                  <a:pt x="513765" y="189115"/>
                </a:lnTo>
                <a:lnTo>
                  <a:pt x="514604" y="174891"/>
                </a:lnTo>
                <a:close/>
              </a:path>
              <a:path w="664209" h="342264">
                <a:moveTo>
                  <a:pt x="663829" y="257416"/>
                </a:moveTo>
                <a:lnTo>
                  <a:pt x="655370" y="240080"/>
                </a:lnTo>
                <a:lnTo>
                  <a:pt x="648589" y="226148"/>
                </a:lnTo>
                <a:lnTo>
                  <a:pt x="640727" y="232244"/>
                </a:lnTo>
                <a:lnTo>
                  <a:pt x="633158" y="236601"/>
                </a:lnTo>
                <a:lnTo>
                  <a:pt x="625868" y="239217"/>
                </a:lnTo>
                <a:lnTo>
                  <a:pt x="618871" y="240080"/>
                </a:lnTo>
                <a:lnTo>
                  <a:pt x="610743" y="240080"/>
                </a:lnTo>
                <a:lnTo>
                  <a:pt x="604520" y="237883"/>
                </a:lnTo>
                <a:lnTo>
                  <a:pt x="600456" y="233502"/>
                </a:lnTo>
                <a:lnTo>
                  <a:pt x="596265" y="229108"/>
                </a:lnTo>
                <a:lnTo>
                  <a:pt x="594233" y="222504"/>
                </a:lnTo>
                <a:lnTo>
                  <a:pt x="594233" y="111061"/>
                </a:lnTo>
                <a:lnTo>
                  <a:pt x="650367" y="111061"/>
                </a:lnTo>
                <a:lnTo>
                  <a:pt x="650367" y="75946"/>
                </a:lnTo>
                <a:lnTo>
                  <a:pt x="594233" y="75946"/>
                </a:lnTo>
                <a:lnTo>
                  <a:pt x="594233" y="35293"/>
                </a:lnTo>
                <a:lnTo>
                  <a:pt x="554990" y="35293"/>
                </a:lnTo>
                <a:lnTo>
                  <a:pt x="554990" y="75946"/>
                </a:lnTo>
                <a:lnTo>
                  <a:pt x="522097" y="75946"/>
                </a:lnTo>
                <a:lnTo>
                  <a:pt x="522097" y="111061"/>
                </a:lnTo>
                <a:lnTo>
                  <a:pt x="554990" y="111061"/>
                </a:lnTo>
                <a:lnTo>
                  <a:pt x="554990" y="215125"/>
                </a:lnTo>
                <a:lnTo>
                  <a:pt x="555980" y="228625"/>
                </a:lnTo>
                <a:lnTo>
                  <a:pt x="579869" y="266852"/>
                </a:lnTo>
                <a:lnTo>
                  <a:pt x="616077" y="275869"/>
                </a:lnTo>
                <a:lnTo>
                  <a:pt x="624078" y="275869"/>
                </a:lnTo>
                <a:lnTo>
                  <a:pt x="657580" y="262648"/>
                </a:lnTo>
                <a:lnTo>
                  <a:pt x="663829" y="257416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17291" y="3420110"/>
            <a:ext cx="6885305" cy="1722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0" dirty="0">
                <a:latin typeface="Verdana"/>
                <a:cs typeface="Verdana"/>
              </a:rPr>
              <a:t>c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35" dirty="0">
                <a:latin typeface="Verdana"/>
                <a:cs typeface="Verdana"/>
              </a:rPr>
              <a:t>t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latin typeface="Verdana"/>
                <a:cs typeface="Verdana"/>
              </a:rPr>
              <a:t>p</a:t>
            </a:r>
            <a:r>
              <a:rPr sz="2750" spc="-20" dirty="0">
                <a:latin typeface="Verdana"/>
                <a:cs typeface="Verdana"/>
              </a:rPr>
              <a:t>l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sz="2750" spc="145" dirty="0">
                <a:latin typeface="Verdana"/>
                <a:cs typeface="Verdana"/>
              </a:rPr>
              <a:t>d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130" dirty="0">
                <a:latin typeface="Verdana"/>
                <a:cs typeface="Verdana"/>
              </a:rPr>
              <a:t>c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120" dirty="0">
                <a:latin typeface="Verdana"/>
                <a:cs typeface="Verdana"/>
              </a:rPr>
              <a:t>n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ﬂ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409" dirty="0">
                <a:solidFill>
                  <a:srgbClr val="332C2C"/>
                </a:solidFill>
                <a:latin typeface="Verdana"/>
                <a:cs typeface="Verdana"/>
              </a:rPr>
              <a:t>.  </a:t>
            </a:r>
            <a:r>
              <a:rPr sz="2750" spc="18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x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40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7950" y="1644650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42064" y="3503231"/>
            <a:ext cx="836777" cy="2758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44804" y="3503231"/>
            <a:ext cx="1960245" cy="34208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05253" y="3414751"/>
            <a:ext cx="7109459" cy="21507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</a:pPr>
            <a:r>
              <a:rPr sz="2750" spc="18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x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latin typeface="Verdana"/>
                <a:cs typeface="Verdana"/>
              </a:rPr>
              <a:t>t</a:t>
            </a:r>
            <a:r>
              <a:rPr sz="2750" spc="50" dirty="0">
                <a:latin typeface="Verdana"/>
                <a:cs typeface="Verdana"/>
              </a:rPr>
              <a:t>oo</a:t>
            </a:r>
            <a:r>
              <a:rPr sz="2750" spc="-20" dirty="0">
                <a:latin typeface="Verdana"/>
                <a:cs typeface="Verdana"/>
              </a:rPr>
              <a:t>l</a:t>
            </a:r>
            <a:r>
              <a:rPr sz="2750" spc="-90" dirty="0">
                <a:latin typeface="Verdana"/>
                <a:cs typeface="Verdana"/>
              </a:rPr>
              <a:t>s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latin typeface="Verdana"/>
                <a:cs typeface="Verdana"/>
              </a:rPr>
              <a:t>t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90" dirty="0">
                <a:latin typeface="Verdana"/>
                <a:cs typeface="Verdana"/>
              </a:rPr>
              <a:t>c</a:t>
            </a:r>
            <a:r>
              <a:rPr sz="2750" spc="114" dirty="0">
                <a:latin typeface="Verdana"/>
                <a:cs typeface="Verdana"/>
              </a:rPr>
              <a:t>hn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45" dirty="0">
                <a:latin typeface="Verdana"/>
                <a:cs typeface="Verdana"/>
              </a:rPr>
              <a:t>q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70" dirty="0">
                <a:latin typeface="Verdana"/>
                <a:cs typeface="Verdana"/>
              </a:rPr>
              <a:t>s 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  <a:p>
            <a:pPr marL="12700" marR="244475">
              <a:lnSpc>
                <a:spcPts val="3379"/>
              </a:lnSpc>
              <a:spcBef>
                <a:spcPts val="10"/>
              </a:spcBef>
            </a:pPr>
            <a:r>
              <a:rPr sz="2750" spc="160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  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interpretation.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70083" y="1439024"/>
            <a:ext cx="751713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0" dirty="0">
                <a:latin typeface="Cambria"/>
                <a:cs typeface="Cambria"/>
              </a:rPr>
              <a:t>Sentiment</a:t>
            </a:r>
            <a:r>
              <a:rPr sz="5700" spc="-210" dirty="0">
                <a:latin typeface="Cambria"/>
                <a:cs typeface="Cambria"/>
              </a:rPr>
              <a:t> </a:t>
            </a:r>
            <a:r>
              <a:rPr sz="5700" spc="-95" dirty="0">
                <a:latin typeface="Cambria"/>
                <a:cs typeface="Cambria"/>
              </a:rPr>
              <a:t>Analysis</a:t>
            </a:r>
            <a:r>
              <a:rPr sz="5700" spc="-210" dirty="0">
                <a:latin typeface="Cambria"/>
                <a:cs typeface="Cambria"/>
              </a:rPr>
              <a:t> </a:t>
            </a:r>
            <a:r>
              <a:rPr sz="5700" spc="-130" dirty="0">
                <a:latin typeface="Cambria"/>
                <a:cs typeface="Cambria"/>
              </a:rPr>
              <a:t>Tools</a:t>
            </a:r>
            <a:endParaRPr sz="5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4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5" cy="50712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1513" y="4365955"/>
            <a:ext cx="1882673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8965" y="4365955"/>
            <a:ext cx="1833956" cy="27588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12747" y="3429749"/>
            <a:ext cx="7004050" cy="2150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</a:pPr>
            <a:r>
              <a:rPr sz="2750" spc="33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h  </a:t>
            </a:r>
            <a:r>
              <a:rPr sz="2750" spc="35" dirty="0">
                <a:latin typeface="Verdana"/>
                <a:cs typeface="Verdana"/>
              </a:rPr>
              <a:t>challenges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latin typeface="Verdana"/>
                <a:cs typeface="Verdana"/>
              </a:rPr>
              <a:t>limitations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It's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crucial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to </a:t>
            </a:r>
            <a:r>
              <a:rPr sz="2750" spc="-9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conclusions.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78598" y="1463548"/>
            <a:ext cx="7477759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50" spc="-45" dirty="0">
                <a:latin typeface="Cambria"/>
                <a:cs typeface="Cambria"/>
              </a:rPr>
              <a:t>Challenges</a:t>
            </a:r>
            <a:r>
              <a:rPr sz="5250" spc="-180" dirty="0">
                <a:latin typeface="Cambria"/>
                <a:cs typeface="Cambria"/>
              </a:rPr>
              <a:t> </a:t>
            </a:r>
            <a:r>
              <a:rPr sz="5250" spc="-65" dirty="0">
                <a:latin typeface="Cambria"/>
                <a:cs typeface="Cambria"/>
              </a:rPr>
              <a:t>and</a:t>
            </a:r>
            <a:r>
              <a:rPr sz="5250" spc="-170" dirty="0">
                <a:latin typeface="Cambria"/>
                <a:cs typeface="Cambria"/>
              </a:rPr>
              <a:t> </a:t>
            </a:r>
            <a:r>
              <a:rPr sz="5250" spc="-95" dirty="0">
                <a:latin typeface="Cambria"/>
                <a:cs typeface="Cambria"/>
              </a:rPr>
              <a:t>Limitations</a:t>
            </a:r>
            <a:endParaRPr sz="5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4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5" cy="50712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4534" y="3516439"/>
            <a:ext cx="3324529" cy="34387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12747" y="3429749"/>
            <a:ext cx="7307580" cy="1722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z="2750" spc="18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latin typeface="Verdana"/>
                <a:cs typeface="Verdana"/>
              </a:rPr>
              <a:t>f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25" dirty="0">
                <a:latin typeface="Verdana"/>
                <a:cs typeface="Verdana"/>
              </a:rPr>
              <a:t>e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240" dirty="0">
                <a:latin typeface="Verdana"/>
                <a:cs typeface="Verdana"/>
              </a:rPr>
              <a:t>m</a:t>
            </a:r>
            <a:r>
              <a:rPr sz="2750" spc="145" dirty="0">
                <a:latin typeface="Verdana"/>
                <a:cs typeface="Verdana"/>
              </a:rPr>
              <a:t>p</a:t>
            </a:r>
            <a:r>
              <a:rPr sz="2750" spc="-20" dirty="0">
                <a:latin typeface="Verdana"/>
                <a:cs typeface="Verdana"/>
              </a:rPr>
              <a:t>li</a:t>
            </a:r>
            <a:r>
              <a:rPr sz="2750" spc="110" dirty="0">
                <a:latin typeface="Verdana"/>
                <a:cs typeface="Verdana"/>
              </a:rPr>
              <a:t>c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-90" dirty="0">
                <a:latin typeface="Verdana"/>
                <a:cs typeface="Verdana"/>
              </a:rPr>
              <a:t>s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 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0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5046" y="1444498"/>
            <a:ext cx="62388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0" dirty="0">
                <a:latin typeface="Cambria"/>
                <a:cs typeface="Cambria"/>
              </a:rPr>
              <a:t>Future</a:t>
            </a:r>
            <a:r>
              <a:rPr sz="6000" spc="-220" dirty="0">
                <a:latin typeface="Cambria"/>
                <a:cs typeface="Cambria"/>
              </a:rPr>
              <a:t> </a:t>
            </a:r>
            <a:r>
              <a:rPr sz="6000" spc="-80" dirty="0">
                <a:latin typeface="Cambria"/>
                <a:cs typeface="Cambria"/>
              </a:rPr>
              <a:t>Implications</a:t>
            </a:r>
            <a:endParaRPr sz="6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7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6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89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7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4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4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3"/>
                </a:lnTo>
                <a:lnTo>
                  <a:pt x="2440009" y="3598806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5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0"/>
                </a:lnTo>
                <a:lnTo>
                  <a:pt x="2928913" y="4195027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9993"/>
            <a:ext cx="18288000" cy="10277475"/>
            <a:chOff x="0" y="9993"/>
            <a:chExt cx="18288000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15249" y="3414852"/>
            <a:ext cx="7377430" cy="21507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0"/>
              </a:spcBef>
            </a:pPr>
            <a:r>
              <a:rPr sz="2750" spc="-335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z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n  </a:t>
            </a:r>
            <a:r>
              <a:rPr sz="2750" spc="-335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305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190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  <a:p>
            <a:pPr marL="12700" marR="454659">
              <a:lnSpc>
                <a:spcPct val="102299"/>
              </a:lnSpc>
            </a:pPr>
            <a:r>
              <a:rPr sz="2750" spc="160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5340" y="1429588"/>
            <a:ext cx="35756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5" dirty="0">
                <a:latin typeface="Cambria"/>
                <a:cs typeface="Cambria"/>
              </a:rPr>
              <a:t>Conclusion</a:t>
            </a:r>
            <a:endParaRPr sz="6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8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5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39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2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0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20" y="1667417"/>
                </a:lnTo>
                <a:lnTo>
                  <a:pt x="811954" y="1700903"/>
                </a:lnTo>
                <a:lnTo>
                  <a:pt x="780373" y="1734139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1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0"/>
            <a:ext cx="18300700" cy="2339340"/>
            <a:chOff x="-12506" y="0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6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3"/>
                  </a:lnTo>
                  <a:lnTo>
                    <a:pt x="2329861" y="258983"/>
                  </a:lnTo>
                  <a:lnTo>
                    <a:pt x="2293851" y="287100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4"/>
                  </a:lnTo>
                  <a:lnTo>
                    <a:pt x="1987792" y="560989"/>
                  </a:lnTo>
                  <a:lnTo>
                    <a:pt x="1955460" y="593355"/>
                  </a:lnTo>
                  <a:lnTo>
                    <a:pt x="1923397" y="626032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5"/>
                  </a:lnTo>
                  <a:lnTo>
                    <a:pt x="1735665" y="827462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1" y="1034860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2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2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1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0"/>
                  </a:lnTo>
                  <a:lnTo>
                    <a:pt x="965040" y="1680145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8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8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7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36295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83350" y="4540250"/>
            <a:ext cx="4137660" cy="11195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200" spc="-210">
                <a:latin typeface="Cambria"/>
                <a:cs typeface="Cambria"/>
              </a:rPr>
              <a:t>Thank</a:t>
            </a:r>
            <a:r>
              <a:rPr lang="en-US" sz="7200" spc="-210" dirty="0">
                <a:latin typeface="Cambria"/>
                <a:cs typeface="Cambria"/>
              </a:rPr>
              <a:t> You</a:t>
            </a:r>
            <a:endParaRPr sz="7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507" y="2734170"/>
            <a:ext cx="15125700" cy="26238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823594" marR="5080" indent="-811530">
              <a:lnSpc>
                <a:spcPts val="10200"/>
              </a:lnSpc>
              <a:spcBef>
                <a:spcPts val="290"/>
              </a:spcBef>
            </a:pPr>
            <a:r>
              <a:rPr sz="8550" spc="-60" dirty="0">
                <a:latin typeface="Times New Roman"/>
                <a:cs typeface="Times New Roman"/>
              </a:rPr>
              <a:t>Analyzin</a:t>
            </a:r>
            <a:r>
              <a:rPr sz="8550" spc="-55" dirty="0">
                <a:latin typeface="Times New Roman"/>
                <a:cs typeface="Times New Roman"/>
              </a:rPr>
              <a:t>g</a:t>
            </a:r>
            <a:r>
              <a:rPr sz="8550" spc="-525" dirty="0">
                <a:latin typeface="Times New Roman"/>
                <a:cs typeface="Times New Roman"/>
              </a:rPr>
              <a:t> </a:t>
            </a:r>
            <a:r>
              <a:rPr sz="8550" spc="-75" dirty="0">
                <a:latin typeface="Times New Roman"/>
                <a:cs typeface="Times New Roman"/>
              </a:rPr>
              <a:t>Use</a:t>
            </a:r>
            <a:r>
              <a:rPr sz="8550" spc="-45" dirty="0">
                <a:latin typeface="Times New Roman"/>
                <a:cs typeface="Times New Roman"/>
              </a:rPr>
              <a:t>r</a:t>
            </a:r>
            <a:r>
              <a:rPr sz="8550" spc="-515" dirty="0">
                <a:latin typeface="Times New Roman"/>
                <a:cs typeface="Times New Roman"/>
              </a:rPr>
              <a:t> </a:t>
            </a:r>
            <a:r>
              <a:rPr sz="8550" spc="114" dirty="0">
                <a:latin typeface="Times New Roman"/>
                <a:cs typeface="Times New Roman"/>
              </a:rPr>
              <a:t>Sentiment</a:t>
            </a:r>
            <a:r>
              <a:rPr sz="8550" spc="75" dirty="0">
                <a:latin typeface="Times New Roman"/>
                <a:cs typeface="Times New Roman"/>
              </a:rPr>
              <a:t>:</a:t>
            </a:r>
            <a:r>
              <a:rPr sz="8550" spc="-520" dirty="0">
                <a:latin typeface="Times New Roman"/>
                <a:cs typeface="Times New Roman"/>
              </a:rPr>
              <a:t> </a:t>
            </a:r>
            <a:r>
              <a:rPr sz="8550" spc="-1000" dirty="0">
                <a:latin typeface="Times New Roman"/>
                <a:cs typeface="Times New Roman"/>
              </a:rPr>
              <a:t>A</a:t>
            </a:r>
            <a:r>
              <a:rPr sz="8550" spc="-525" dirty="0">
                <a:latin typeface="Times New Roman"/>
                <a:cs typeface="Times New Roman"/>
              </a:rPr>
              <a:t> </a:t>
            </a:r>
            <a:r>
              <a:rPr sz="8550" spc="-5" dirty="0">
                <a:latin typeface="Times New Roman"/>
                <a:cs typeface="Times New Roman"/>
              </a:rPr>
              <a:t>Deep  </a:t>
            </a:r>
            <a:r>
              <a:rPr sz="8550" spc="-204" dirty="0">
                <a:latin typeface="Times New Roman"/>
                <a:cs typeface="Times New Roman"/>
              </a:rPr>
              <a:t>Div</a:t>
            </a:r>
            <a:r>
              <a:rPr sz="8550" spc="-175" dirty="0">
                <a:latin typeface="Times New Roman"/>
                <a:cs typeface="Times New Roman"/>
              </a:rPr>
              <a:t>e</a:t>
            </a:r>
            <a:r>
              <a:rPr sz="8550" spc="-520" dirty="0">
                <a:latin typeface="Times New Roman"/>
                <a:cs typeface="Times New Roman"/>
              </a:rPr>
              <a:t> </a:t>
            </a:r>
            <a:r>
              <a:rPr sz="8550" spc="200" dirty="0">
                <a:latin typeface="Times New Roman"/>
                <a:cs typeface="Times New Roman"/>
              </a:rPr>
              <a:t>int</a:t>
            </a:r>
            <a:r>
              <a:rPr sz="8550" spc="295" dirty="0">
                <a:latin typeface="Times New Roman"/>
                <a:cs typeface="Times New Roman"/>
              </a:rPr>
              <a:t>o</a:t>
            </a:r>
            <a:r>
              <a:rPr sz="8550" spc="-520" dirty="0">
                <a:latin typeface="Times New Roman"/>
                <a:cs typeface="Times New Roman"/>
              </a:rPr>
              <a:t> </a:t>
            </a:r>
            <a:r>
              <a:rPr sz="8550" spc="-565" dirty="0">
                <a:latin typeface="Times New Roman"/>
                <a:cs typeface="Times New Roman"/>
              </a:rPr>
              <a:t>IMD</a:t>
            </a:r>
            <a:r>
              <a:rPr sz="8550" spc="-570" dirty="0">
                <a:latin typeface="Times New Roman"/>
                <a:cs typeface="Times New Roman"/>
              </a:rPr>
              <a:t>B</a:t>
            </a:r>
            <a:r>
              <a:rPr sz="8550" spc="-520" dirty="0">
                <a:latin typeface="Times New Roman"/>
                <a:cs typeface="Times New Roman"/>
              </a:rPr>
              <a:t> </a:t>
            </a:r>
            <a:r>
              <a:rPr sz="8550" spc="-229" dirty="0">
                <a:latin typeface="Times New Roman"/>
                <a:cs typeface="Times New Roman"/>
              </a:rPr>
              <a:t>Movi</a:t>
            </a:r>
            <a:r>
              <a:rPr sz="8550" spc="-185" dirty="0">
                <a:latin typeface="Times New Roman"/>
                <a:cs typeface="Times New Roman"/>
              </a:rPr>
              <a:t>e</a:t>
            </a:r>
            <a:r>
              <a:rPr sz="8550" spc="-515" dirty="0">
                <a:latin typeface="Times New Roman"/>
                <a:cs typeface="Times New Roman"/>
              </a:rPr>
              <a:t> </a:t>
            </a:r>
            <a:r>
              <a:rPr sz="8550" spc="-160" dirty="0">
                <a:latin typeface="Times New Roman"/>
                <a:cs typeface="Times New Roman"/>
              </a:rPr>
              <a:t>Reviews</a:t>
            </a:r>
            <a:endParaRPr sz="8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08"/>
                </a:moveTo>
                <a:lnTo>
                  <a:pt x="3380981" y="526808"/>
                </a:lnTo>
                <a:lnTo>
                  <a:pt x="3399371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91" y="321322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37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74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48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69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40" y="271729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81"/>
                </a:lnTo>
                <a:lnTo>
                  <a:pt x="3288881" y="526808"/>
                </a:lnTo>
                <a:lnTo>
                  <a:pt x="0" y="526808"/>
                </a:lnTo>
                <a:lnTo>
                  <a:pt x="0" y="574433"/>
                </a:lnTo>
                <a:lnTo>
                  <a:pt x="3229521" y="574433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71" y="1009789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34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84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69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36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13" y="2162441"/>
                </a:lnTo>
                <a:lnTo>
                  <a:pt x="1325003" y="2137587"/>
                </a:lnTo>
                <a:lnTo>
                  <a:pt x="1371765" y="2112137"/>
                </a:lnTo>
                <a:lnTo>
                  <a:pt x="1417955" y="2086305"/>
                </a:lnTo>
                <a:lnTo>
                  <a:pt x="1463903" y="2059914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37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64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86" y="1051585"/>
                </a:lnTo>
                <a:lnTo>
                  <a:pt x="3013252" y="835710"/>
                </a:lnTo>
                <a:lnTo>
                  <a:pt x="3088195" y="768654"/>
                </a:lnTo>
                <a:lnTo>
                  <a:pt x="3126016" y="735418"/>
                </a:lnTo>
                <a:lnTo>
                  <a:pt x="3164103" y="702424"/>
                </a:lnTo>
                <a:lnTo>
                  <a:pt x="3202482" y="669759"/>
                </a:lnTo>
                <a:lnTo>
                  <a:pt x="3241167" y="637438"/>
                </a:lnTo>
                <a:lnTo>
                  <a:pt x="3280168" y="605548"/>
                </a:lnTo>
                <a:lnTo>
                  <a:pt x="3319132" y="574433"/>
                </a:lnTo>
                <a:lnTo>
                  <a:pt x="18287988" y="574433"/>
                </a:lnTo>
                <a:lnTo>
                  <a:pt x="18287988" y="52680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05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25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608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42" y="378625"/>
                </a:lnTo>
                <a:lnTo>
                  <a:pt x="17129417" y="404558"/>
                </a:lnTo>
                <a:lnTo>
                  <a:pt x="17082986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4011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803" y="1075753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37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43" y="2123998"/>
                </a:lnTo>
                <a:lnTo>
                  <a:pt x="14932660" y="2147773"/>
                </a:lnTo>
                <a:lnTo>
                  <a:pt x="14890179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95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24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87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40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56" y="1148930"/>
                </a:lnTo>
                <a:lnTo>
                  <a:pt x="16270364" y="1083856"/>
                </a:lnTo>
                <a:lnTo>
                  <a:pt x="16308527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96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80" y="424751"/>
                </a:lnTo>
                <a:lnTo>
                  <a:pt x="17248683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34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27" y="156133"/>
                </a:lnTo>
                <a:lnTo>
                  <a:pt x="17873434" y="141363"/>
                </a:lnTo>
                <a:lnTo>
                  <a:pt x="17921542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61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87" y="61823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29463" y="3503231"/>
            <a:ext cx="2637917" cy="2758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24951" y="4350956"/>
            <a:ext cx="1814614" cy="27588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05253" y="3414751"/>
            <a:ext cx="7508240" cy="1722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z="2750" spc="18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70" dirty="0">
                <a:latin typeface="Verdana"/>
                <a:cs typeface="Verdana"/>
              </a:rPr>
              <a:t>r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240" dirty="0">
                <a:latin typeface="Verdana"/>
                <a:cs typeface="Verdana"/>
              </a:rPr>
              <a:t>m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30" dirty="0">
                <a:latin typeface="Verdana"/>
                <a:cs typeface="Verdana"/>
              </a:rPr>
              <a:t>t 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35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305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190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8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x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sz="2750" spc="50" dirty="0">
                <a:latin typeface="Verdana"/>
                <a:cs typeface="Verdana"/>
              </a:rPr>
              <a:t>sentiment 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of 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moviegoers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understand </a:t>
            </a:r>
            <a:r>
              <a:rPr sz="2750" spc="-9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40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76459" y="1429499"/>
            <a:ext cx="404367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60" dirty="0">
                <a:latin typeface="Times New Roman"/>
                <a:cs typeface="Times New Roman"/>
              </a:rPr>
              <a:t>Introduction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2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0" y="3948710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4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5"/>
                  </a:lnTo>
                  <a:lnTo>
                    <a:pt x="567516" y="3674095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300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9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9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3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2" y="1994884"/>
                  </a:lnTo>
                  <a:lnTo>
                    <a:pt x="1967543" y="1955762"/>
                  </a:lnTo>
                  <a:lnTo>
                    <a:pt x="1995561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6"/>
                  </a:lnTo>
                  <a:lnTo>
                    <a:pt x="2108266" y="1761379"/>
                  </a:lnTo>
                  <a:lnTo>
                    <a:pt x="2136639" y="1722826"/>
                  </a:lnTo>
                  <a:lnTo>
                    <a:pt x="2165108" y="1684406"/>
                  </a:lnTo>
                  <a:lnTo>
                    <a:pt x="2193679" y="1646131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6" y="1494700"/>
                  </a:lnTo>
                  <a:lnTo>
                    <a:pt x="2338349" y="1457316"/>
                  </a:lnTo>
                  <a:lnTo>
                    <a:pt x="2367701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4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0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4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5" y="510429"/>
                  </a:lnTo>
                  <a:lnTo>
                    <a:pt x="3319673" y="484237"/>
                  </a:lnTo>
                  <a:lnTo>
                    <a:pt x="3357197" y="458590"/>
                  </a:lnTo>
                  <a:lnTo>
                    <a:pt x="3395117" y="433501"/>
                  </a:lnTo>
                  <a:lnTo>
                    <a:pt x="3433439" y="408980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899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4" y="179915"/>
                  </a:lnTo>
                  <a:lnTo>
                    <a:pt x="3927584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7" y="116888"/>
                  </a:lnTo>
                  <a:lnTo>
                    <a:pt x="4107796" y="102969"/>
                  </a:lnTo>
                  <a:lnTo>
                    <a:pt x="4154171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8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3" y="7266"/>
                  </a:lnTo>
                  <a:lnTo>
                    <a:pt x="4649192" y="2290"/>
                  </a:lnTo>
                  <a:lnTo>
                    <a:pt x="4678711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9551" y="1190497"/>
            <a:ext cx="2803093" cy="31530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36898" y="1628648"/>
            <a:ext cx="3738499" cy="39293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</a:pPr>
            <a:r>
              <a:rPr spc="85" dirty="0"/>
              <a:t>IMDB</a:t>
            </a:r>
            <a:r>
              <a:rPr spc="-280" dirty="0"/>
              <a:t> </a:t>
            </a:r>
            <a:r>
              <a:rPr spc="15" dirty="0"/>
              <a:t>houses</a:t>
            </a:r>
            <a:r>
              <a:rPr spc="-275" dirty="0"/>
              <a:t> </a:t>
            </a:r>
            <a:r>
              <a:rPr spc="-35" dirty="0"/>
              <a:t>a</a:t>
            </a:r>
            <a:r>
              <a:rPr spc="-275" dirty="0"/>
              <a:t> </a:t>
            </a:r>
            <a:r>
              <a:rPr spc="-85" dirty="0"/>
              <a:t>vast</a:t>
            </a:r>
            <a:r>
              <a:rPr spc="-275" dirty="0"/>
              <a:t> </a:t>
            </a:r>
            <a:r>
              <a:rPr spc="45" dirty="0"/>
              <a:t>collection</a:t>
            </a:r>
            <a:r>
              <a:rPr spc="-275" dirty="0"/>
              <a:t> </a:t>
            </a:r>
            <a:r>
              <a:rPr spc="5" dirty="0"/>
              <a:t>of</a:t>
            </a:r>
            <a:r>
              <a:rPr spc="-275" dirty="0"/>
              <a:t> </a:t>
            </a:r>
            <a:r>
              <a:rPr spc="25" dirty="0">
                <a:solidFill>
                  <a:srgbClr val="000000"/>
                </a:solidFill>
              </a:rPr>
              <a:t>movie</a:t>
            </a:r>
            <a:r>
              <a:rPr spc="-275" dirty="0">
                <a:solidFill>
                  <a:srgbClr val="000000"/>
                </a:solidFill>
              </a:rPr>
              <a:t> </a:t>
            </a:r>
            <a:r>
              <a:rPr spc="-40" dirty="0">
                <a:solidFill>
                  <a:srgbClr val="000000"/>
                </a:solidFill>
              </a:rPr>
              <a:t>reviews</a:t>
            </a:r>
            <a:r>
              <a:rPr spc="-275" dirty="0">
                <a:solidFill>
                  <a:srgbClr val="000000"/>
                </a:solidFill>
              </a:rPr>
              <a:t> </a:t>
            </a:r>
            <a:r>
              <a:rPr spc="85" dirty="0"/>
              <a:t>and</a:t>
            </a:r>
            <a:r>
              <a:rPr spc="-275" dirty="0"/>
              <a:t> </a:t>
            </a:r>
            <a:r>
              <a:rPr spc="-70" dirty="0"/>
              <a:t>ratings.</a:t>
            </a:r>
            <a:r>
              <a:rPr spc="-275" dirty="0"/>
              <a:t> </a:t>
            </a:r>
            <a:r>
              <a:rPr spc="-35" dirty="0"/>
              <a:t>This</a:t>
            </a:r>
            <a:r>
              <a:rPr spc="-275" dirty="0"/>
              <a:t> </a:t>
            </a:r>
            <a:r>
              <a:rPr spc="10" dirty="0"/>
              <a:t>dataset</a:t>
            </a:r>
            <a:r>
              <a:rPr spc="-280" dirty="0"/>
              <a:t> </a:t>
            </a:r>
            <a:r>
              <a:rPr spc="-10" dirty="0"/>
              <a:t>provides</a:t>
            </a:r>
            <a:r>
              <a:rPr spc="-275" dirty="0"/>
              <a:t> </a:t>
            </a:r>
            <a:r>
              <a:rPr spc="-35" dirty="0"/>
              <a:t>a </a:t>
            </a:r>
            <a:r>
              <a:rPr spc="-1090" dirty="0"/>
              <a:t> </a:t>
            </a:r>
            <a:r>
              <a:rPr spc="25" dirty="0"/>
              <a:t>rich</a:t>
            </a:r>
            <a:r>
              <a:rPr spc="-285" dirty="0"/>
              <a:t> </a:t>
            </a:r>
            <a:r>
              <a:rPr spc="10" dirty="0"/>
              <a:t>source</a:t>
            </a:r>
            <a:r>
              <a:rPr spc="-280" dirty="0"/>
              <a:t> </a:t>
            </a:r>
            <a:r>
              <a:rPr spc="-35" dirty="0"/>
              <a:t>for</a:t>
            </a:r>
            <a:r>
              <a:rPr spc="-280" dirty="0"/>
              <a:t> </a:t>
            </a:r>
            <a:r>
              <a:rPr spc="55">
                <a:solidFill>
                  <a:srgbClr val="000000"/>
                </a:solidFill>
              </a:rPr>
              <a:t>sentiment</a:t>
            </a:r>
            <a:r>
              <a:rPr spc="-285">
                <a:solidFill>
                  <a:srgbClr val="000000"/>
                </a:solidFill>
              </a:rPr>
              <a:t> </a:t>
            </a:r>
            <a:r>
              <a:rPr spc="-50">
                <a:solidFill>
                  <a:srgbClr val="000000"/>
                </a:solidFill>
              </a:rPr>
              <a:t>analysis</a:t>
            </a:r>
            <a:r>
              <a:rPr spc="-280">
                <a:solidFill>
                  <a:srgbClr val="000000"/>
                </a:solidFill>
              </a:rPr>
              <a:t> </a:t>
            </a:r>
            <a:r>
              <a:rPr spc="85" dirty="0"/>
              <a:t>and</a:t>
            </a:r>
            <a:r>
              <a:rPr spc="-280" dirty="0"/>
              <a:t> </a:t>
            </a:r>
            <a:r>
              <a:rPr spc="60" dirty="0"/>
              <a:t>understanding</a:t>
            </a:r>
            <a:r>
              <a:rPr spc="-285" dirty="0"/>
              <a:t> </a:t>
            </a:r>
            <a:r>
              <a:rPr spc="-15" dirty="0"/>
              <a:t>user</a:t>
            </a:r>
            <a:r>
              <a:rPr spc="-280" dirty="0"/>
              <a:t> </a:t>
            </a:r>
            <a:r>
              <a:rPr spc="-40" dirty="0"/>
              <a:t>preferences.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" y="2787650"/>
            <a:ext cx="18288000" cy="7499954"/>
            <a:chOff x="12700" y="2787650"/>
            <a:chExt cx="18288000" cy="749995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" y="2787650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2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0" y="3948710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4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5"/>
                  </a:lnTo>
                  <a:lnTo>
                    <a:pt x="567516" y="3674095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300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9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9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3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2" y="1994884"/>
                  </a:lnTo>
                  <a:lnTo>
                    <a:pt x="1967543" y="1955762"/>
                  </a:lnTo>
                  <a:lnTo>
                    <a:pt x="1995561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6"/>
                  </a:lnTo>
                  <a:lnTo>
                    <a:pt x="2108266" y="1761379"/>
                  </a:lnTo>
                  <a:lnTo>
                    <a:pt x="2136639" y="1722826"/>
                  </a:lnTo>
                  <a:lnTo>
                    <a:pt x="2165108" y="1684406"/>
                  </a:lnTo>
                  <a:lnTo>
                    <a:pt x="2193679" y="1646131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6" y="1494700"/>
                  </a:lnTo>
                  <a:lnTo>
                    <a:pt x="2338349" y="1457316"/>
                  </a:lnTo>
                  <a:lnTo>
                    <a:pt x="2367701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4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0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4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5" y="510429"/>
                  </a:lnTo>
                  <a:lnTo>
                    <a:pt x="3319673" y="484237"/>
                  </a:lnTo>
                  <a:lnTo>
                    <a:pt x="3357197" y="458590"/>
                  </a:lnTo>
                  <a:lnTo>
                    <a:pt x="3395117" y="433501"/>
                  </a:lnTo>
                  <a:lnTo>
                    <a:pt x="3433439" y="408980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899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4" y="179915"/>
                  </a:lnTo>
                  <a:lnTo>
                    <a:pt x="3927584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7" y="116888"/>
                  </a:lnTo>
                  <a:lnTo>
                    <a:pt x="4107796" y="102969"/>
                  </a:lnTo>
                  <a:lnTo>
                    <a:pt x="4154171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8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3" y="7266"/>
                  </a:lnTo>
                  <a:lnTo>
                    <a:pt x="4649192" y="2290"/>
                  </a:lnTo>
                  <a:lnTo>
                    <a:pt x="4678711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4005" y="1190497"/>
            <a:ext cx="5659551" cy="39293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79118" y="1628648"/>
            <a:ext cx="1506524" cy="3909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13061" y="1628648"/>
            <a:ext cx="1703679" cy="39293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</a:pPr>
            <a:r>
              <a:rPr spc="40" dirty="0"/>
              <a:t>Utilizing</a:t>
            </a:r>
            <a:r>
              <a:rPr spc="-275" dirty="0"/>
              <a:t> </a:t>
            </a:r>
            <a:r>
              <a:rPr spc="-10" dirty="0">
                <a:solidFill>
                  <a:srgbClr val="000000"/>
                </a:solidFill>
              </a:rPr>
              <a:t>natural</a:t>
            </a:r>
            <a:r>
              <a:rPr spc="-270" dirty="0">
                <a:solidFill>
                  <a:srgbClr val="000000"/>
                </a:solidFill>
              </a:rPr>
              <a:t> </a:t>
            </a:r>
            <a:r>
              <a:rPr spc="65" dirty="0">
                <a:solidFill>
                  <a:srgbClr val="000000"/>
                </a:solidFill>
              </a:rPr>
              <a:t>language</a:t>
            </a:r>
            <a:r>
              <a:rPr spc="-27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processing</a:t>
            </a:r>
            <a:r>
              <a:rPr spc="-20" dirty="0"/>
              <a:t>,</a:t>
            </a:r>
            <a:r>
              <a:rPr spc="-270" dirty="0"/>
              <a:t> </a:t>
            </a:r>
            <a:r>
              <a:rPr spc="80" dirty="0"/>
              <a:t>we</a:t>
            </a:r>
            <a:r>
              <a:rPr spc="-270" dirty="0"/>
              <a:t> </a:t>
            </a:r>
            <a:r>
              <a:rPr spc="75" dirty="0"/>
              <a:t>can</a:t>
            </a:r>
            <a:r>
              <a:rPr spc="-270" dirty="0"/>
              <a:t> </a:t>
            </a:r>
            <a:r>
              <a:rPr spc="-40" dirty="0"/>
              <a:t>extract</a:t>
            </a:r>
            <a:r>
              <a:rPr spc="-270" dirty="0"/>
              <a:t> </a:t>
            </a:r>
            <a:r>
              <a:rPr spc="-5" dirty="0"/>
              <a:t>valuable</a:t>
            </a:r>
            <a:r>
              <a:rPr spc="-270" dirty="0"/>
              <a:t> </a:t>
            </a:r>
            <a:r>
              <a:rPr spc="25" dirty="0"/>
              <a:t>insights</a:t>
            </a:r>
            <a:r>
              <a:rPr spc="-275" dirty="0"/>
              <a:t> </a:t>
            </a:r>
            <a:r>
              <a:rPr spc="40" dirty="0"/>
              <a:t>from</a:t>
            </a:r>
            <a:r>
              <a:rPr spc="-270" dirty="0"/>
              <a:t> </a:t>
            </a:r>
            <a:r>
              <a:rPr spc="-15" dirty="0"/>
              <a:t>user </a:t>
            </a:r>
            <a:r>
              <a:rPr spc="-1090" dirty="0"/>
              <a:t> </a:t>
            </a:r>
            <a:r>
              <a:rPr spc="-95" dirty="0"/>
              <a:t>reviews. </a:t>
            </a:r>
            <a:r>
              <a:rPr spc="-35" dirty="0"/>
              <a:t>This </a:t>
            </a:r>
            <a:r>
              <a:rPr spc="45" dirty="0"/>
              <a:t>includes </a:t>
            </a:r>
            <a:r>
              <a:rPr spc="40" dirty="0"/>
              <a:t>identifying </a:t>
            </a:r>
            <a:r>
              <a:rPr spc="-10" dirty="0">
                <a:solidFill>
                  <a:srgbClr val="000000"/>
                </a:solidFill>
              </a:rPr>
              <a:t>positive </a:t>
            </a:r>
            <a:r>
              <a:rPr spc="85" dirty="0"/>
              <a:t>and </a:t>
            </a:r>
            <a:r>
              <a:rPr spc="15" dirty="0">
                <a:solidFill>
                  <a:srgbClr val="000000"/>
                </a:solidFill>
              </a:rPr>
              <a:t>negative </a:t>
            </a:r>
            <a:r>
              <a:rPr spc="40" dirty="0"/>
              <a:t>sentiments </a:t>
            </a:r>
            <a:r>
              <a:rPr dirty="0"/>
              <a:t>towards </a:t>
            </a:r>
            <a:r>
              <a:rPr spc="5" dirty="0"/>
              <a:t> </a:t>
            </a:r>
            <a:r>
              <a:rPr spc="-70" dirty="0"/>
              <a:t>movies.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254250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2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0" y="3948710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4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5"/>
                  </a:lnTo>
                  <a:lnTo>
                    <a:pt x="567516" y="3674095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300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9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9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3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2" y="1994884"/>
                  </a:lnTo>
                  <a:lnTo>
                    <a:pt x="1967543" y="1955762"/>
                  </a:lnTo>
                  <a:lnTo>
                    <a:pt x="1995561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6"/>
                  </a:lnTo>
                  <a:lnTo>
                    <a:pt x="2108266" y="1761379"/>
                  </a:lnTo>
                  <a:lnTo>
                    <a:pt x="2136639" y="1722826"/>
                  </a:lnTo>
                  <a:lnTo>
                    <a:pt x="2165108" y="1684406"/>
                  </a:lnTo>
                  <a:lnTo>
                    <a:pt x="2193679" y="1646131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6" y="1494700"/>
                  </a:lnTo>
                  <a:lnTo>
                    <a:pt x="2338349" y="1457316"/>
                  </a:lnTo>
                  <a:lnTo>
                    <a:pt x="2367701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4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0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4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5" y="510429"/>
                  </a:lnTo>
                  <a:lnTo>
                    <a:pt x="3319673" y="484237"/>
                  </a:lnTo>
                  <a:lnTo>
                    <a:pt x="3357197" y="458590"/>
                  </a:lnTo>
                  <a:lnTo>
                    <a:pt x="3395117" y="433501"/>
                  </a:lnTo>
                  <a:lnTo>
                    <a:pt x="3433439" y="408980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899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4" y="179915"/>
                  </a:lnTo>
                  <a:lnTo>
                    <a:pt x="3927584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7" y="116888"/>
                  </a:lnTo>
                  <a:lnTo>
                    <a:pt x="4107796" y="102969"/>
                  </a:lnTo>
                  <a:lnTo>
                    <a:pt x="4154171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8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3" y="7266"/>
                  </a:lnTo>
                  <a:lnTo>
                    <a:pt x="4649192" y="2290"/>
                  </a:lnTo>
                  <a:lnTo>
                    <a:pt x="4678711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5572" y="1190497"/>
            <a:ext cx="1293088" cy="31530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68794" y="1091190"/>
            <a:ext cx="14321790" cy="94361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</a:pPr>
            <a:r>
              <a:rPr spc="114" dirty="0"/>
              <a:t>We</a:t>
            </a:r>
            <a:r>
              <a:rPr spc="-285" dirty="0"/>
              <a:t> </a:t>
            </a:r>
            <a:r>
              <a:rPr spc="30" dirty="0"/>
              <a:t>will</a:t>
            </a:r>
            <a:r>
              <a:rPr spc="-285" dirty="0"/>
              <a:t> </a:t>
            </a:r>
            <a:r>
              <a:rPr spc="-30" dirty="0"/>
              <a:t>analyze</a:t>
            </a:r>
            <a:r>
              <a:rPr spc="-280" dirty="0"/>
              <a:t> </a:t>
            </a:r>
            <a:r>
              <a:rPr spc="20" dirty="0">
                <a:solidFill>
                  <a:srgbClr val="000000"/>
                </a:solidFill>
              </a:rPr>
              <a:t>trends</a:t>
            </a:r>
            <a:r>
              <a:rPr spc="-285" dirty="0">
                <a:solidFill>
                  <a:srgbClr val="000000"/>
                </a:solidFill>
              </a:rPr>
              <a:t> </a:t>
            </a:r>
            <a:r>
              <a:rPr spc="55" dirty="0"/>
              <a:t>in</a:t>
            </a:r>
            <a:r>
              <a:rPr spc="-280" dirty="0"/>
              <a:t> </a:t>
            </a:r>
            <a:r>
              <a:rPr spc="-15" dirty="0"/>
              <a:t>user</a:t>
            </a:r>
            <a:r>
              <a:rPr spc="-285" dirty="0"/>
              <a:t> </a:t>
            </a:r>
            <a:r>
              <a:rPr spc="55" dirty="0"/>
              <a:t>sentiment</a:t>
            </a:r>
            <a:r>
              <a:rPr spc="-285" dirty="0"/>
              <a:t> </a:t>
            </a:r>
            <a:r>
              <a:rPr spc="-65" dirty="0"/>
              <a:t>over</a:t>
            </a:r>
            <a:r>
              <a:rPr spc="-280" dirty="0"/>
              <a:t> </a:t>
            </a:r>
            <a:r>
              <a:rPr spc="-35" dirty="0"/>
              <a:t>time.</a:t>
            </a:r>
            <a:r>
              <a:rPr spc="-285" dirty="0"/>
              <a:t> </a:t>
            </a:r>
            <a:r>
              <a:rPr spc="65" dirty="0"/>
              <a:t>Understanding</a:t>
            </a:r>
            <a:r>
              <a:rPr spc="-280" dirty="0"/>
              <a:t> </a:t>
            </a:r>
            <a:r>
              <a:rPr spc="110" dirty="0"/>
              <a:t>how </a:t>
            </a:r>
            <a:r>
              <a:rPr spc="-1095" dirty="0"/>
              <a:t> </a:t>
            </a:r>
            <a:r>
              <a:rPr spc="40" dirty="0"/>
              <a:t>sentiments</a:t>
            </a:r>
            <a:r>
              <a:rPr spc="-280" dirty="0"/>
              <a:t> </a:t>
            </a:r>
            <a:r>
              <a:rPr spc="-65" dirty="0"/>
              <a:t>evolve</a:t>
            </a:r>
            <a:r>
              <a:rPr spc="-280" dirty="0"/>
              <a:t> </a:t>
            </a:r>
            <a:r>
              <a:rPr spc="75" dirty="0"/>
              <a:t>can</a:t>
            </a:r>
            <a:r>
              <a:rPr spc="-275" dirty="0"/>
              <a:t> </a:t>
            </a:r>
            <a:r>
              <a:rPr spc="5" dirty="0"/>
              <a:t>provide</a:t>
            </a:r>
            <a:r>
              <a:rPr spc="-280" dirty="0"/>
              <a:t> </a:t>
            </a:r>
            <a:r>
              <a:rPr spc="-5" dirty="0"/>
              <a:t>valuable</a:t>
            </a:r>
            <a:r>
              <a:rPr spc="-275" dirty="0"/>
              <a:t> </a:t>
            </a:r>
            <a:r>
              <a:rPr spc="25" dirty="0"/>
              <a:t>insights</a:t>
            </a:r>
            <a:r>
              <a:rPr spc="-280" dirty="0"/>
              <a:t> </a:t>
            </a:r>
            <a:r>
              <a:rPr spc="-35" dirty="0"/>
              <a:t>for</a:t>
            </a:r>
            <a:r>
              <a:rPr spc="-280" dirty="0"/>
              <a:t> </a:t>
            </a:r>
            <a:r>
              <a:rPr spc="60" dirty="0"/>
              <a:t>the</a:t>
            </a:r>
            <a:r>
              <a:rPr spc="-275" dirty="0"/>
              <a:t> </a:t>
            </a:r>
            <a:r>
              <a:rPr spc="25" dirty="0"/>
              <a:t>movie</a:t>
            </a:r>
            <a:r>
              <a:rPr spc="-280" dirty="0"/>
              <a:t> </a:t>
            </a:r>
            <a:r>
              <a:rPr spc="-55" dirty="0"/>
              <a:t>industry.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0"/>
            <a:ext cx="18300700" cy="10295890"/>
            <a:chOff x="-12500" y="3900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0"/>
              <a:ext cx="7993176" cy="102774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07019" y="1515974"/>
            <a:ext cx="64750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14" dirty="0">
                <a:latin typeface="Cambria"/>
                <a:cs typeface="Cambria"/>
              </a:rPr>
              <a:t>Impac</a:t>
            </a:r>
            <a:r>
              <a:rPr sz="6000" spc="-70" dirty="0">
                <a:latin typeface="Cambria"/>
                <a:cs typeface="Cambria"/>
              </a:rPr>
              <a:t>t</a:t>
            </a:r>
            <a:r>
              <a:rPr sz="6000" spc="-185" dirty="0">
                <a:latin typeface="Cambria"/>
                <a:cs typeface="Cambria"/>
              </a:rPr>
              <a:t> </a:t>
            </a:r>
            <a:r>
              <a:rPr sz="6000" spc="-100" dirty="0">
                <a:latin typeface="Cambria"/>
                <a:cs typeface="Cambria"/>
              </a:rPr>
              <a:t>on</a:t>
            </a:r>
            <a:r>
              <a:rPr sz="6000" spc="-185" dirty="0">
                <a:latin typeface="Cambria"/>
                <a:cs typeface="Cambria"/>
              </a:rPr>
              <a:t> </a:t>
            </a:r>
            <a:r>
              <a:rPr sz="6000" spc="-235" dirty="0">
                <a:latin typeface="Cambria"/>
                <a:cs typeface="Cambria"/>
              </a:rPr>
              <a:t>Bo</a:t>
            </a:r>
            <a:r>
              <a:rPr sz="6000" spc="-195" dirty="0">
                <a:latin typeface="Cambria"/>
                <a:cs typeface="Cambria"/>
              </a:rPr>
              <a:t>x</a:t>
            </a:r>
            <a:r>
              <a:rPr sz="6000" spc="-185" dirty="0">
                <a:latin typeface="Cambria"/>
                <a:cs typeface="Cambria"/>
              </a:rPr>
              <a:t> </a:t>
            </a:r>
            <a:r>
              <a:rPr sz="6000" spc="-30" dirty="0">
                <a:latin typeface="Cambria"/>
                <a:cs typeface="Cambria"/>
              </a:rPr>
              <a:t>Ofﬁce</a:t>
            </a:r>
            <a:endParaRPr sz="60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9625" y="3935425"/>
            <a:ext cx="1649552" cy="2776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617291" y="3420110"/>
            <a:ext cx="7404100" cy="1722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z="2750" spc="160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40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a 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movie's </a:t>
            </a:r>
            <a:r>
              <a:rPr sz="2750" spc="-5" dirty="0">
                <a:latin typeface="Verdana"/>
                <a:cs typeface="Verdana"/>
              </a:rPr>
              <a:t>box </a:t>
            </a:r>
            <a:r>
              <a:rPr sz="2750" spc="15" dirty="0">
                <a:latin typeface="Verdana"/>
                <a:cs typeface="Verdana"/>
              </a:rPr>
              <a:t>ofﬁce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performance.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We 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will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x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ﬂ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'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12750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10014" y="1515974"/>
            <a:ext cx="47383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5" dirty="0">
                <a:latin typeface="Cambria"/>
                <a:cs typeface="Cambria"/>
              </a:rPr>
              <a:t>Genre</a:t>
            </a:r>
            <a:r>
              <a:rPr sz="6000" spc="-245" dirty="0">
                <a:latin typeface="Cambria"/>
                <a:cs typeface="Cambria"/>
              </a:rPr>
              <a:t> </a:t>
            </a:r>
            <a:r>
              <a:rPr sz="6000" spc="-95" dirty="0">
                <a:latin typeface="Cambria"/>
                <a:cs typeface="Cambria"/>
              </a:rPr>
              <a:t>Analysis</a:t>
            </a:r>
            <a:endParaRPr sz="60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92700" y="3582746"/>
            <a:ext cx="1193038" cy="26964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617303" y="3420110"/>
            <a:ext cx="7265670" cy="1722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latin typeface="Verdana"/>
                <a:cs typeface="Verdana"/>
              </a:rPr>
              <a:t>g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90" dirty="0">
                <a:latin typeface="Verdana"/>
                <a:cs typeface="Verdana"/>
              </a:rPr>
              <a:t>s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from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audiences.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We 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will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delve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into </a:t>
            </a:r>
            <a:r>
              <a:rPr sz="2750" spc="100" dirty="0">
                <a:solidFill>
                  <a:srgbClr val="332C2C"/>
                </a:solidFill>
                <a:latin typeface="Verdana"/>
                <a:cs typeface="Verdana"/>
              </a:rPr>
              <a:t>how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 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4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5" cy="50712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351" y="3946855"/>
            <a:ext cx="2261565" cy="3438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12747" y="3429749"/>
            <a:ext cx="7193280" cy="21507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</a:pP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examine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" dirty="0">
                <a:solidFill>
                  <a:srgbClr val="332C2C"/>
                </a:solidFill>
                <a:latin typeface="Verdana"/>
                <a:cs typeface="Verdana"/>
              </a:rPr>
              <a:t>correlation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between </a:t>
            </a:r>
            <a:r>
              <a:rPr sz="2750" spc="-9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35" dirty="0">
                <a:latin typeface="Verdana"/>
                <a:cs typeface="Verdana"/>
              </a:rPr>
              <a:t>I</a:t>
            </a:r>
            <a:r>
              <a:rPr sz="2750" spc="305" dirty="0">
                <a:latin typeface="Verdana"/>
                <a:cs typeface="Verdana"/>
              </a:rPr>
              <a:t>M</a:t>
            </a:r>
            <a:r>
              <a:rPr sz="2750" spc="150" dirty="0">
                <a:latin typeface="Verdana"/>
                <a:cs typeface="Verdana"/>
              </a:rPr>
              <a:t>D</a:t>
            </a:r>
            <a:r>
              <a:rPr sz="2750" spc="190" dirty="0">
                <a:latin typeface="Verdana"/>
                <a:cs typeface="Verdana"/>
              </a:rPr>
              <a:t>B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200" dirty="0">
                <a:latin typeface="Verdana"/>
                <a:cs typeface="Verdana"/>
              </a:rPr>
              <a:t>r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165" dirty="0">
                <a:latin typeface="Verdana"/>
                <a:cs typeface="Verdana"/>
              </a:rPr>
              <a:t>g</a:t>
            </a:r>
            <a:r>
              <a:rPr sz="2750" spc="-90" dirty="0">
                <a:latin typeface="Verdana"/>
                <a:cs typeface="Verdana"/>
              </a:rPr>
              <a:t>s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  <a:p>
            <a:pPr marL="12700" marR="176530">
              <a:lnSpc>
                <a:spcPts val="3379"/>
              </a:lnSpc>
              <a:spcBef>
                <a:spcPts val="10"/>
              </a:spcBef>
            </a:pPr>
            <a:r>
              <a:rPr sz="2750" spc="160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n 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ﬁ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mm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ak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7321" y="1444498"/>
            <a:ext cx="64287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5" dirty="0">
                <a:latin typeface="Cambria"/>
                <a:cs typeface="Cambria"/>
              </a:rPr>
              <a:t>Rating</a:t>
            </a:r>
            <a:r>
              <a:rPr sz="6000" spc="-180" dirty="0">
                <a:latin typeface="Cambria"/>
                <a:cs typeface="Cambria"/>
              </a:rPr>
              <a:t> </a:t>
            </a:r>
            <a:r>
              <a:rPr sz="6000" spc="-240" dirty="0">
                <a:latin typeface="Cambria"/>
                <a:cs typeface="Cambria"/>
              </a:rPr>
              <a:t>vs</a:t>
            </a:r>
            <a:r>
              <a:rPr sz="6000" spc="-105" dirty="0">
                <a:latin typeface="Cambria"/>
                <a:cs typeface="Cambria"/>
              </a:rPr>
              <a:t>.</a:t>
            </a:r>
            <a:r>
              <a:rPr sz="6000" spc="-185" dirty="0">
                <a:latin typeface="Cambria"/>
                <a:cs typeface="Cambria"/>
              </a:rPr>
              <a:t> </a:t>
            </a:r>
            <a:r>
              <a:rPr sz="6000" spc="-75" dirty="0">
                <a:latin typeface="Cambria"/>
                <a:cs typeface="Cambria"/>
              </a:rPr>
              <a:t>Sentiment</a:t>
            </a:r>
            <a:endParaRPr sz="6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55</TotalTime>
  <Words>380</Words>
  <Application>Microsoft Office PowerPoint</Application>
  <PresentationFormat>Custom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 Black</vt:lpstr>
      <vt:lpstr>Calibri</vt:lpstr>
      <vt:lpstr>Cambria</vt:lpstr>
      <vt:lpstr>Times New Roman</vt:lpstr>
      <vt:lpstr>Verdana</vt:lpstr>
      <vt:lpstr>Wingdings</vt:lpstr>
      <vt:lpstr>Office Theme</vt:lpstr>
      <vt:lpstr>PowerPoint Presentation</vt:lpstr>
      <vt:lpstr>Analyzing User Sentiment: A Deep  Dive into IMDB Movie Reviews</vt:lpstr>
      <vt:lpstr>Introduction</vt:lpstr>
      <vt:lpstr>IMDB houses a vast collection of movie reviews and ratings. This dataset provides a  rich source for sentiment analysis and understanding user preferences.</vt:lpstr>
      <vt:lpstr>Utilizing natural language processing, we can extract valuable insights from user  reviews. This includes identifying positive and negative sentiments towards  movies.</vt:lpstr>
      <vt:lpstr>We will analyze trends in user sentiment over time. Understanding how  sentiments evolve can provide valuable insights for the movie industry.</vt:lpstr>
      <vt:lpstr>Impact on Box Ofﬁce</vt:lpstr>
      <vt:lpstr>Genre Analysis</vt:lpstr>
      <vt:lpstr>Rating vs. Sentiment</vt:lpstr>
      <vt:lpstr>Inﬂuencing Factors</vt:lpstr>
      <vt:lpstr>Sentiment Analysis Tools</vt:lpstr>
      <vt:lpstr>Challenges and Limitations</vt:lpstr>
      <vt:lpstr>Future Implications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CAM LAB 11</dc:creator>
  <cp:lastModifiedBy>vijay bharathi</cp:lastModifiedBy>
  <cp:revision>6</cp:revision>
  <dcterms:created xsi:type="dcterms:W3CDTF">2024-04-04T07:21:45Z</dcterms:created>
  <dcterms:modified xsi:type="dcterms:W3CDTF">2024-04-06T01:38:42Z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2024-04-04T00:00:00Z</vt:filetime>
  </property>
</Properties>
</file>