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0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3" autoAdjust="0"/>
    <p:restoredTop sz="94624" autoAdjust="0"/>
  </p:normalViewPr>
  <p:slideViewPr>
    <p:cSldViewPr>
      <p:cViewPr varScale="1">
        <p:scale>
          <a:sx n="92" d="100"/>
          <a:sy n="92" d="100"/>
        </p:scale>
        <p:origin x="-246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8BDE-7745-41AB-A715-BFC0522DE4D9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950-4BC8-4CCD-93A6-637B69FB87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8BDE-7745-41AB-A715-BFC0522DE4D9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950-4BC8-4CCD-93A6-637B69FB87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8BDE-7745-41AB-A715-BFC0522DE4D9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950-4BC8-4CCD-93A6-637B69FB87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=""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335441" cy="5103019"/>
          </a:xfrm>
          <a:solidFill>
            <a:schemeClr val="bg1">
              <a:lumMod val="85000"/>
            </a:schemeClr>
          </a:solidFill>
        </p:spPr>
        <p:txBody>
          <a:bodyPr tIns="1296000" anchor="t"/>
          <a:lstStyle>
            <a:lvl1pPr marL="0" indent="0" algn="ctr">
              <a:buNone/>
              <a:defRPr sz="9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00300" y="2108290"/>
            <a:ext cx="6743700" cy="945971"/>
          </a:xfrm>
          <a:solidFill>
            <a:schemeClr val="bg1"/>
          </a:solidFill>
        </p:spPr>
        <p:txBody>
          <a:bodyPr vert="horz" lIns="135000" tIns="135000" rIns="189000" bIns="135000" rtlCol="0" anchor="t">
            <a:noAutofit/>
          </a:bodyPr>
          <a:lstStyle>
            <a:lvl1pPr algn="r">
              <a:defRPr lang="en-ZA" sz="4500" b="1" spc="-225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0300" y="3045779"/>
            <a:ext cx="4935141" cy="435691"/>
          </a:xfrm>
          <a:solidFill>
            <a:schemeClr val="tx1">
              <a:alpha val="80000"/>
            </a:schemeClr>
          </a:solidFill>
        </p:spPr>
        <p:txBody>
          <a:bodyPr vert="horz" lIns="135000" tIns="135000" rIns="135000" bIns="135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00025" lvl="0" indent="-200025" algn="ctr"/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7335078" y="5102513"/>
            <a:ext cx="1484923" cy="409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5102513"/>
            <a:ext cx="7335078" cy="40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8820000" y="5102513"/>
            <a:ext cx="324000" cy="40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7335441" y="2023959"/>
            <a:ext cx="1808559" cy="86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334038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324000"/>
            <a:ext cx="8505000" cy="324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0" y="756000"/>
            <a:ext cx="8504635" cy="270000"/>
          </a:xfrm>
        </p:spPr>
        <p:txBody>
          <a:bodyPr/>
          <a:lstStyle>
            <a:lvl1pPr marL="0" indent="0">
              <a:buNone/>
              <a:defRPr/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=""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000" y="1730767"/>
            <a:ext cx="4104000" cy="2700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4000" y="2111278"/>
            <a:ext cx="4104000" cy="253272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=""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25000" y="1731161"/>
            <a:ext cx="4104000" cy="269081"/>
          </a:xfrm>
        </p:spPr>
        <p:txBody>
          <a:bodyPr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24916" y="2109161"/>
            <a:ext cx="4104085" cy="253427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="" xmlns:a16="http://schemas.microsoft.com/office/drawing/2014/main" id="{BBC0CAF5-0DE6-4BEA-824E-124A54A76A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3850" y="1575238"/>
            <a:ext cx="1488131" cy="861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="" xmlns:a16="http://schemas.microsoft.com/office/drawing/2014/main" id="{ED008080-B2F5-441A-8B15-30AE86BBF9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24916" y="1575238"/>
            <a:ext cx="1488131" cy="861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50995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8BDE-7745-41AB-A715-BFC0522DE4D9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950-4BC8-4CCD-93A6-637B69FB87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8BDE-7745-41AB-A715-BFC0522DE4D9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950-4BC8-4CCD-93A6-637B69FB87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8BDE-7745-41AB-A715-BFC0522DE4D9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950-4BC8-4CCD-93A6-637B69FB87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8BDE-7745-41AB-A715-BFC0522DE4D9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950-4BC8-4CCD-93A6-637B69FB87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8BDE-7745-41AB-A715-BFC0522DE4D9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950-4BC8-4CCD-93A6-637B69FB87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8BDE-7745-41AB-A715-BFC0522DE4D9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950-4BC8-4CCD-93A6-637B69FB87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8BDE-7745-41AB-A715-BFC0522DE4D9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950-4BC8-4CCD-93A6-637B69FB87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8BDE-7745-41AB-A715-BFC0522DE4D9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7950-4BC8-4CCD-93A6-637B69FB871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C8BDE-7745-41AB-A715-BFC0522DE4D9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B7950-4BC8-4CCD-93A6-637B69FB871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=""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t="7" b="7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Credit Card Fraud Detection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0300" y="3045779"/>
            <a:ext cx="4935141" cy="195486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2000" b="1" u="sng" dirty="0" smtClean="0"/>
              <a:t>Team: AI Free Thinkers</a:t>
            </a:r>
            <a:endParaRPr lang="en-US" sz="2000" b="1" u="sng" dirty="0" smtClean="0"/>
          </a:p>
          <a:p>
            <a:r>
              <a:rPr lang="en-US" sz="2000" dirty="0" err="1" smtClean="0"/>
              <a:t>Amith</a:t>
            </a:r>
            <a:r>
              <a:rPr lang="en-US" sz="2000" dirty="0" smtClean="0"/>
              <a:t> </a:t>
            </a:r>
            <a:r>
              <a:rPr lang="en-US" sz="2000" dirty="0" smtClean="0"/>
              <a:t>Jain</a:t>
            </a:r>
          </a:p>
          <a:p>
            <a:r>
              <a:rPr lang="en-US" sz="2000" dirty="0" smtClean="0"/>
              <a:t>RD </a:t>
            </a:r>
            <a:r>
              <a:rPr lang="en-US" sz="2000" dirty="0" err="1" smtClean="0"/>
              <a:t>Karthikeyan</a:t>
            </a:r>
            <a:endParaRPr lang="en-US" sz="2000" dirty="0" smtClean="0"/>
          </a:p>
          <a:p>
            <a:r>
              <a:rPr lang="en-US" sz="2000" dirty="0" err="1" smtClean="0"/>
              <a:t>Anbarasan</a:t>
            </a:r>
            <a:r>
              <a:rPr lang="en-US" sz="2000" dirty="0" smtClean="0"/>
              <a:t> Murthy</a:t>
            </a:r>
          </a:p>
          <a:p>
            <a:r>
              <a:rPr lang="en-US" sz="2000" dirty="0" err="1" smtClean="0"/>
              <a:t>Ramya</a:t>
            </a:r>
            <a:r>
              <a:rPr lang="en-US" sz="2000" dirty="0" smtClean="0"/>
              <a:t> </a:t>
            </a:r>
            <a:r>
              <a:rPr lang="en-US" sz="2000" dirty="0" err="1" smtClean="0"/>
              <a:t>Sviaramakrishnan</a:t>
            </a:r>
            <a:endParaRPr lang="en-US" sz="2000" dirty="0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7713692" y="3181350"/>
            <a:ext cx="1052056" cy="250107"/>
          </a:xfrm>
          <a:prstGeom prst="rect">
            <a:avLst/>
          </a:prstGeom>
          <a:noFill/>
        </p:spPr>
        <p:txBody>
          <a:bodyPr wrap="square" lIns="68580" tIns="81000" rIns="68580" bIns="0" rtlCol="0" anchor="ctr">
            <a:spAutoFit/>
          </a:bodyPr>
          <a:lstStyle/>
          <a:p>
            <a:pPr algn="ctr">
              <a:lnSpc>
                <a:spcPts val="750"/>
              </a:lnSpc>
            </a:pPr>
            <a:r>
              <a:rPr lang="en-US" sz="2700" b="1" spc="-7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AI/ML</a:t>
            </a:r>
            <a:endParaRPr lang="en-US" spc="105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992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5" descr="C:\Users\admin\AppData\Local\Microsoft\Windows\Temporary Internet Files\Content.IE5\0UB52L2S\28886680351_3da860cab1_b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3117546"/>
            <a:ext cx="3500462" cy="1454468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Autofit/>
          </a:bodyPr>
          <a:lstStyle/>
          <a:p>
            <a:pPr lvl="0"/>
            <a:endParaRPr lang="en-IN" sz="1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000" y="1302807"/>
            <a:ext cx="4104000" cy="270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Current Scenario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4000" y="1683682"/>
            <a:ext cx="4104000" cy="1646021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IN" dirty="0" smtClean="0"/>
              <a:t>The Federal Trade Commission estimates that 10 million people are victimized by credit card theft each year</a:t>
            </a:r>
          </a:p>
          <a:p>
            <a:pPr lvl="0"/>
            <a:r>
              <a:rPr lang="en-IN" dirty="0" smtClean="0"/>
              <a:t>Credit card companies lose close to $50 billion dollars per year because of fraud</a:t>
            </a:r>
          </a:p>
          <a:p>
            <a:pPr lvl="0"/>
            <a:r>
              <a:rPr lang="en-IN" dirty="0" smtClean="0"/>
              <a:t>These costs “trickle down” in higher interest rates and fees for all consumers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25000" y="1303201"/>
            <a:ext cx="4104000" cy="26908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24916" y="1681201"/>
            <a:ext cx="4104085" cy="1647031"/>
          </a:xfrm>
        </p:spPr>
        <p:txBody>
          <a:bodyPr>
            <a:normAutofit fontScale="47500" lnSpcReduction="20000"/>
          </a:bodyPr>
          <a:lstStyle/>
          <a:p>
            <a:pPr fontAlgn="base"/>
            <a:r>
              <a:rPr lang="en-IN" dirty="0"/>
              <a:t>Imbalanced Data </a:t>
            </a:r>
            <a:r>
              <a:rPr lang="en-IN" dirty="0" err="1"/>
              <a:t>i.e</a:t>
            </a:r>
            <a:r>
              <a:rPr lang="en-IN" dirty="0"/>
              <a:t> most of the transactions </a:t>
            </a:r>
            <a:r>
              <a:rPr lang="en-IN" i="1" dirty="0"/>
              <a:t>(99.8%)</a:t>
            </a:r>
            <a:r>
              <a:rPr lang="en-IN" dirty="0"/>
              <a:t> are not fraudulent which makes it really hard for detecting the fraudulent </a:t>
            </a:r>
            <a:r>
              <a:rPr lang="en-IN" dirty="0" smtClean="0"/>
              <a:t>ones</a:t>
            </a:r>
          </a:p>
          <a:p>
            <a:pPr fontAlgn="base"/>
            <a:r>
              <a:rPr lang="en-IN" dirty="0"/>
              <a:t>Misclassified Data can be another major issue, as not every fraudulent transaction is caught and reported.</a:t>
            </a:r>
          </a:p>
          <a:p>
            <a:pPr fontAlgn="base"/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5A563457-1EC8-4978-BCCB-AFD88C9ED0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572000" y="1772276"/>
            <a:ext cx="0" cy="180849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admin\AppData\Local\Microsoft\Windows\Temporary Internet Files\Content.IE5\F6JCQF22\fraud-alert1-150x15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43834" y="3117546"/>
            <a:ext cx="857256" cy="642942"/>
          </a:xfrm>
          <a:prstGeom prst="rect">
            <a:avLst/>
          </a:prstGeom>
          <a:noFill/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F65E93D-09FF-42EE-B9DD-7506389666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85720" y="3628640"/>
            <a:ext cx="1488131" cy="861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l"/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="" xmlns:a16="http://schemas.microsoft.com/office/drawing/2014/main" id="{6AB259A0-0017-492F-A0DC-4B70C7052AE0}"/>
              </a:ext>
            </a:extLst>
          </p:cNvPr>
          <p:cNvSpPr txBox="1">
            <a:spLocks/>
          </p:cNvSpPr>
          <p:nvPr/>
        </p:nvSpPr>
        <p:spPr>
          <a:xfrm>
            <a:off x="285720" y="3357568"/>
            <a:ext cx="4104000" cy="27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Dataset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Content Placeholder 4">
            <a:extLst>
              <a:ext uri="{FF2B5EF4-FFF2-40B4-BE49-F238E27FC236}">
                <a16:creationId xmlns="" xmlns:a16="http://schemas.microsoft.com/office/drawing/2014/main" id="{CEEB3BAE-C0B2-447C-B8BE-96C6BD84D658}"/>
              </a:ext>
            </a:extLst>
          </p:cNvPr>
          <p:cNvSpPr txBox="1">
            <a:spLocks/>
          </p:cNvSpPr>
          <p:nvPr/>
        </p:nvSpPr>
        <p:spPr>
          <a:xfrm>
            <a:off x="476400" y="3783249"/>
            <a:ext cx="4104000" cy="1217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Kaggle</a:t>
            </a:r>
            <a:r>
              <a:rPr lang="en-I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Credit Card Fraud Detection </a:t>
            </a:r>
            <a:r>
              <a:rPr lang="en-IN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Dataset</a:t>
            </a:r>
            <a:endParaRPr lang="en-I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Two-day </a:t>
            </a:r>
            <a:r>
              <a:rPr lang="en-I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transactions made on 09/2013 by European cardholders. </a:t>
            </a:r>
          </a:p>
        </p:txBody>
      </p:sp>
    </p:spTree>
    <p:extLst>
      <p:ext uri="{BB962C8B-B14F-4D97-AF65-F5344CB8AC3E}">
        <p14:creationId xmlns="" xmlns:p14="http://schemas.microsoft.com/office/powerpoint/2010/main" val="3188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AI/ML Models 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000114"/>
            <a:ext cx="276674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3802" y="357172"/>
            <a:ext cx="42862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8182" y="285734"/>
            <a:ext cx="511169" cy="50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82" y="857238"/>
            <a:ext cx="1785950" cy="1869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 Placeholder 6">
            <a:extLst>
              <a:ext uri="{FF2B5EF4-FFF2-40B4-BE49-F238E27FC236}">
                <a16:creationId xmlns="" xmlns:a16="http://schemas.microsoft.com/office/drawing/2014/main" id="{26A87885-D672-4CF9-A78D-CFE98385B03A}"/>
              </a:ext>
            </a:extLst>
          </p:cNvPr>
          <p:cNvSpPr txBox="1">
            <a:spLocks/>
          </p:cNvSpPr>
          <p:nvPr/>
        </p:nvSpPr>
        <p:spPr>
          <a:xfrm>
            <a:off x="6500795" y="285734"/>
            <a:ext cx="2643205" cy="5333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Tech Stack</a:t>
            </a: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86380" y="1142990"/>
            <a:ext cx="3251209" cy="156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72066" y="2928940"/>
            <a:ext cx="3803650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14348" y="3071818"/>
            <a:ext cx="3769725" cy="1571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98</Words>
  <Application>Microsoft Office PowerPoint</Application>
  <PresentationFormat>On-screen Show (16:9)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Credit Card Fraud Detection</vt:lpstr>
      <vt:lpstr>Problem Statement</vt:lpstr>
      <vt:lpstr>AI/ML Models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56</cp:revision>
  <dcterms:created xsi:type="dcterms:W3CDTF">2020-12-13T06:31:53Z</dcterms:created>
  <dcterms:modified xsi:type="dcterms:W3CDTF">2020-12-13T16:51:26Z</dcterms:modified>
</cp:coreProperties>
</file>