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3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335441" cy="5103019"/>
          </a:xfrm>
          <a:solidFill>
            <a:schemeClr val="bg1">
              <a:lumMod val="85000"/>
            </a:schemeClr>
          </a:solidFill>
        </p:spPr>
        <p:txBody>
          <a:bodyPr tIns="1296000" anchor="t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0300" y="2108290"/>
            <a:ext cx="6743700" cy="945971"/>
          </a:xfrm>
          <a:solidFill>
            <a:schemeClr val="bg1"/>
          </a:solidFill>
        </p:spPr>
        <p:txBody>
          <a:bodyPr vert="horz" lIns="135000" tIns="135000" rIns="189000" bIns="135000" rtlCol="0" anchor="t">
            <a:noAutofit/>
          </a:bodyPr>
          <a:lstStyle>
            <a:lvl1pPr algn="r">
              <a:defRPr lang="en-ZA" sz="4500" b="1" spc="-225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045779"/>
            <a:ext cx="4935141" cy="435691"/>
          </a:xfrm>
          <a:solidFill>
            <a:schemeClr val="tx1">
              <a:alpha val="80000"/>
            </a:schemeClr>
          </a:solidFill>
        </p:spPr>
        <p:txBody>
          <a:bodyPr vert="horz" lIns="135000" tIns="135000" rIns="135000" bIns="135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00025" lvl="0" indent="-200025" algn="ctr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7335078" y="5102513"/>
            <a:ext cx="1484923" cy="40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5102513"/>
            <a:ext cx="7335078" cy="4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8820000" y="5102513"/>
            <a:ext cx="324000" cy="4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7335441" y="2023959"/>
            <a:ext cx="1808559" cy="86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505000" cy="324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756000"/>
            <a:ext cx="8504635" cy="270000"/>
          </a:xfrm>
        </p:spPr>
        <p:txBody>
          <a:bodyPr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730767"/>
            <a:ext cx="4104000" cy="270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111278"/>
            <a:ext cx="4104000" cy="253272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731161"/>
            <a:ext cx="4104000" cy="26908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2109161"/>
            <a:ext cx="4104085" cy="253427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3850" y="1575238"/>
            <a:ext cx="1488131" cy="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24916" y="1575238"/>
            <a:ext cx="1488131" cy="86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099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8BDE-7745-41AB-A715-BFC0522DE4D9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045779"/>
            <a:ext cx="4935141" cy="19548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b="1" u="sng" dirty="0" smtClean="0"/>
              <a:t>Team: </a:t>
            </a:r>
            <a:r>
              <a:rPr lang="en-US" sz="2000" b="1" u="sng" dirty="0" smtClean="0"/>
              <a:t>CRP </a:t>
            </a:r>
            <a:r>
              <a:rPr lang="en-US" sz="2000" b="1" u="sng" dirty="0" smtClean="0"/>
              <a:t>Free Thinkers</a:t>
            </a:r>
          </a:p>
          <a:p>
            <a:r>
              <a:rPr lang="en-US" sz="2000" dirty="0" err="1" smtClean="0"/>
              <a:t>Amith</a:t>
            </a:r>
            <a:r>
              <a:rPr lang="en-US" sz="2000" dirty="0" smtClean="0"/>
              <a:t> Jain</a:t>
            </a:r>
          </a:p>
          <a:p>
            <a:r>
              <a:rPr lang="en-US" sz="2000" dirty="0" smtClean="0"/>
              <a:t>RD </a:t>
            </a:r>
            <a:r>
              <a:rPr lang="en-US" sz="2000" dirty="0" err="1" smtClean="0"/>
              <a:t>Karthikeyan</a:t>
            </a:r>
            <a:endParaRPr lang="en-US" sz="2000" dirty="0" smtClean="0"/>
          </a:p>
          <a:p>
            <a:r>
              <a:rPr lang="en-US" sz="2000" dirty="0" err="1" smtClean="0"/>
              <a:t>Anbarasan</a:t>
            </a:r>
            <a:r>
              <a:rPr lang="en-US" sz="2000" dirty="0" smtClean="0"/>
              <a:t> Murthy</a:t>
            </a:r>
          </a:p>
          <a:p>
            <a:r>
              <a:rPr lang="en-US" sz="2000" dirty="0" err="1" smtClean="0"/>
              <a:t>Ramya</a:t>
            </a:r>
            <a:r>
              <a:rPr lang="en-US" sz="2000" dirty="0" smtClean="0"/>
              <a:t> </a:t>
            </a:r>
            <a:r>
              <a:rPr lang="en-US" sz="2000" dirty="0" err="1" smtClean="0"/>
              <a:t>Sviaramakrishnan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7713692" y="3181350"/>
            <a:ext cx="1052056" cy="250107"/>
          </a:xfrm>
          <a:prstGeom prst="rect">
            <a:avLst/>
          </a:prstGeom>
          <a:noFill/>
        </p:spPr>
        <p:txBody>
          <a:bodyPr wrap="square" lIns="68580" tIns="81000" rIns="68580" bIns="0" rtlCol="0" anchor="ctr">
            <a:spAutoFit/>
          </a:bodyPr>
          <a:lstStyle/>
          <a:p>
            <a:pPr algn="ctr">
              <a:lnSpc>
                <a:spcPts val="750"/>
              </a:lnSpc>
            </a:pPr>
            <a:r>
              <a:rPr lang="en-US" sz="2700" b="1" spc="-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AI/ML</a:t>
            </a:r>
            <a:endParaRPr lang="en-US" spc="10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admin\AppData\Local\Microsoft\Windows\Temporary Internet Files\Content.IE5\0UB52L2S\28886680351_3da860cab1_b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117546"/>
            <a:ext cx="3500462" cy="145446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Autofit/>
          </a:bodyPr>
          <a:lstStyle/>
          <a:p>
            <a:pPr lvl="0"/>
            <a:endParaRPr lang="en-IN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302807"/>
            <a:ext cx="4104000" cy="27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1683682"/>
            <a:ext cx="4104000" cy="1646021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IN" dirty="0" smtClean="0"/>
              <a:t>The Federal Trade Commission estimates that 10 million people are victimized by credit card theft each year</a:t>
            </a:r>
          </a:p>
          <a:p>
            <a:pPr lvl="0"/>
            <a:r>
              <a:rPr lang="en-IN" dirty="0" smtClean="0"/>
              <a:t>Credit card companies lose close to $50 billion dollars per year because of fraud</a:t>
            </a:r>
          </a:p>
          <a:p>
            <a:pPr lvl="0"/>
            <a:r>
              <a:rPr lang="en-IN" dirty="0" smtClean="0"/>
              <a:t>These costs “trickle down” in higher interest rates and fees for all consumers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303201"/>
            <a:ext cx="4104000" cy="2690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1681201"/>
            <a:ext cx="4104085" cy="1647031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IN" dirty="0"/>
              <a:t>Imbalanced Data </a:t>
            </a:r>
            <a:r>
              <a:rPr lang="en-IN" dirty="0" err="1"/>
              <a:t>i.e</a:t>
            </a:r>
            <a:r>
              <a:rPr lang="en-IN" dirty="0"/>
              <a:t> most of the transactions </a:t>
            </a:r>
            <a:r>
              <a:rPr lang="en-IN" i="1" dirty="0"/>
              <a:t>(99.8%)</a:t>
            </a:r>
            <a:r>
              <a:rPr lang="en-IN" dirty="0"/>
              <a:t> are not fraudulent which makes it really hard for detecting the fraudulent </a:t>
            </a:r>
            <a:r>
              <a:rPr lang="en-IN" dirty="0" smtClean="0"/>
              <a:t>ones</a:t>
            </a:r>
          </a:p>
          <a:p>
            <a:pPr fontAlgn="base"/>
            <a:r>
              <a:rPr lang="en-IN" dirty="0"/>
              <a:t>Misclassified Data can be another major issue, as not every fraudulent transaction is caught and reported.</a:t>
            </a:r>
          </a:p>
          <a:p>
            <a:pPr fontAlgn="base"/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5400000">
            <a:off x="2820975" y="3036097"/>
            <a:ext cx="3501256" cy="79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dmin\AppData\Local\Microsoft\Windows\Temporary Internet Files\Content.IE5\F6JCQF22\fraud-alert1-150x15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3117546"/>
            <a:ext cx="857256" cy="642942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85720" y="3628640"/>
            <a:ext cx="1488131" cy="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 txBox="1">
            <a:spLocks/>
          </p:cNvSpPr>
          <p:nvPr/>
        </p:nvSpPr>
        <p:spPr>
          <a:xfrm>
            <a:off x="285720" y="3357568"/>
            <a:ext cx="4104000" cy="27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476400" y="3783249"/>
            <a:ext cx="4104000" cy="1217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Credit Card Fraud Detection </a:t>
            </a:r>
            <a:r>
              <a:rPr lang="en-IN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en-I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Two-day </a:t>
            </a: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 made on 09/2013 by European cardholders.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57158" y="3214692"/>
            <a:ext cx="392909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Models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000114"/>
            <a:ext cx="276674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57238"/>
            <a:ext cx="1785950" cy="186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1285884" y="4538721"/>
            <a:ext cx="2285984" cy="533359"/>
            <a:chOff x="6715140" y="285734"/>
            <a:chExt cx="2285984" cy="53335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01730" y="357172"/>
              <a:ext cx="37070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27265" y="285734"/>
              <a:ext cx="442086" cy="507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 Placeholder 6">
              <a:extLst>
                <a:ext uri="{FF2B5EF4-FFF2-40B4-BE49-F238E27FC236}">
                  <a16:creationId xmlns="" xmlns:a16="http://schemas.microsoft.com/office/drawing/2014/main" id="{26A87885-D672-4CF9-A78D-CFE98385B03A}"/>
                </a:ext>
              </a:extLst>
            </p:cNvPr>
            <p:cNvSpPr txBox="1">
              <a:spLocks/>
            </p:cNvSpPr>
            <p:nvPr/>
          </p:nvSpPr>
          <p:spPr>
            <a:xfrm>
              <a:off x="6715140" y="285734"/>
              <a:ext cx="2285984" cy="5333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Tech Stack :</a:t>
              </a:r>
            </a:p>
          </p:txBody>
        </p:sp>
      </p:grp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1142990"/>
            <a:ext cx="3251209" cy="156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2928940"/>
            <a:ext cx="38036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2928940"/>
            <a:ext cx="3769725" cy="157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5400000">
            <a:off x="3107521" y="2893221"/>
            <a:ext cx="3501256" cy="79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28596" y="2857502"/>
            <a:ext cx="392909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99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Credit Card Fraud Detection</vt:lpstr>
      <vt:lpstr>Problem Statement</vt:lpstr>
      <vt:lpstr>AI/ML Models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60</cp:revision>
  <dcterms:created xsi:type="dcterms:W3CDTF">2020-12-13T06:31:53Z</dcterms:created>
  <dcterms:modified xsi:type="dcterms:W3CDTF">2020-12-13T19:10:51Z</dcterms:modified>
</cp:coreProperties>
</file>