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F41CA-A305-7D36-FEDB-3AFDB85584EC}" v="294" dt="2024-04-03T17:10:42.186"/>
    <p1510:client id="{BCE53BD1-A622-B448-83CC-5DA992CCEBD9}" v="9" dt="2024-04-03T17:11:55.1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FE7F4-303A-4C30-8F9D-09D4949F60BE}" type="slidenum">
              <a:rPr lang="en-IN" smtClean="0"/>
              <a:t>11</a:t>
            </a:fld>
            <a:endParaRPr lang="en-IN"/>
          </a:p>
        </p:txBody>
      </p:sp>
    </p:spTree>
    <p:extLst>
      <p:ext uri="{BB962C8B-B14F-4D97-AF65-F5344CB8AC3E}">
        <p14:creationId xmlns:p14="http://schemas.microsoft.com/office/powerpoint/2010/main" val="369340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nchor="t">
            <a:spAutoFit/>
          </a:bodyPr>
          <a:lstStyle/>
          <a:p>
            <a:pPr marL="3213735">
              <a:spcBef>
                <a:spcPts val="130"/>
              </a:spcBef>
            </a:pPr>
            <a:r>
              <a:rPr lang="en-IN" spc="15" dirty="0"/>
              <a:t>Anbuchelvan K</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6" name="Picture 5">
            <a:extLst>
              <a:ext uri="{FF2B5EF4-FFF2-40B4-BE49-F238E27FC236}">
                <a16:creationId xmlns:a16="http://schemas.microsoft.com/office/drawing/2014/main" id="{8D768297-E4BD-50CD-563E-265C7C8F2F14}"/>
              </a:ext>
            </a:extLst>
          </p:cNvPr>
          <p:cNvPicPr>
            <a:picLocks noChangeAspect="1"/>
          </p:cNvPicPr>
          <p:nvPr/>
        </p:nvPicPr>
        <p:blipFill>
          <a:blip r:embed="rId2"/>
          <a:stretch>
            <a:fillRect/>
          </a:stretch>
        </p:blipFill>
        <p:spPr>
          <a:xfrm>
            <a:off x="2817930" y="1546034"/>
            <a:ext cx="5068862" cy="411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0" name="Picture 9">
            <a:extLst>
              <a:ext uri="{FF2B5EF4-FFF2-40B4-BE49-F238E27FC236}">
                <a16:creationId xmlns:a16="http://schemas.microsoft.com/office/drawing/2014/main" id="{AC02835D-8429-F0A2-5445-004EB3D19330}"/>
              </a:ext>
            </a:extLst>
          </p:cNvPr>
          <p:cNvPicPr>
            <a:picLocks noChangeAspect="1"/>
          </p:cNvPicPr>
          <p:nvPr/>
        </p:nvPicPr>
        <p:blipFill>
          <a:blip r:embed="rId3"/>
          <a:stretch>
            <a:fillRect/>
          </a:stretch>
        </p:blipFill>
        <p:spPr>
          <a:xfrm>
            <a:off x="6432834" y="2019299"/>
            <a:ext cx="3127767" cy="3005957"/>
          </a:xfrm>
          <a:prstGeom prst="rect">
            <a:avLst/>
          </a:prstGeom>
        </p:spPr>
      </p:pic>
      <p:pic>
        <p:nvPicPr>
          <p:cNvPr id="12" name="Picture 11">
            <a:extLst>
              <a:ext uri="{FF2B5EF4-FFF2-40B4-BE49-F238E27FC236}">
                <a16:creationId xmlns:a16="http://schemas.microsoft.com/office/drawing/2014/main" id="{9053BE1A-E286-3126-07F5-635EE26502A1}"/>
              </a:ext>
            </a:extLst>
          </p:cNvPr>
          <p:cNvPicPr>
            <a:picLocks noChangeAspect="1"/>
          </p:cNvPicPr>
          <p:nvPr/>
        </p:nvPicPr>
        <p:blipFill>
          <a:blip r:embed="rId4"/>
          <a:stretch>
            <a:fillRect/>
          </a:stretch>
        </p:blipFill>
        <p:spPr>
          <a:xfrm>
            <a:off x="381000" y="1798182"/>
            <a:ext cx="5715000" cy="3448192"/>
          </a:xfrm>
          <a:prstGeom prst="rect">
            <a:avLst/>
          </a:prstGeom>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3348481"/>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In summary, our Deep learning Network has shown remarkable progress in recognizing lifelike </a:t>
            </a:r>
            <a:r>
              <a:rPr lang="en-US" sz="2400">
                <a:latin typeface="Trebuchet MS"/>
              </a:rPr>
              <a:t>handwritten digit images akin to the MNIST dataset. The detailed documentation ensures easy </a:t>
            </a:r>
            <a:r>
              <a:rPr lang="en-US" sz="2400" dirty="0">
                <a:latin typeface="Trebuchet MS"/>
              </a:rPr>
              <a:t>deployment and accessibility, promising broader applications </a:t>
            </a:r>
            <a:r>
              <a:rPr lang="en-US" sz="2400">
                <a:latin typeface="Trebuchet MS"/>
              </a:rPr>
              <a:t>in image recognition and beyond.</a:t>
            </a:r>
            <a:endParaRPr lang="en-IN" sz="240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lIns="91440" tIns="45720" rIns="91440" bIns="45720" anchor="t">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a:cs typeface="Arial"/>
                <a:hlinkClick r:id="rId7">
                  <a:extLst>
                    <a:ext uri="{A12FA001-AC4F-418D-AE19-62706E023703}">
                      <ahyp:hlinkClr xmlns:ahyp="http://schemas.microsoft.com/office/drawing/2018/hyperlinkcolor" val="tx"/>
                    </a:ext>
                  </a:extLst>
                </a:hlinkClick>
              </a:rPr>
              <a:t> MNIST handwritten digit database</a:t>
            </a:r>
            <a:endParaRPr lang="en-IN" sz="2000" kern="0" dirty="0">
              <a:solidFill>
                <a:srgbClr val="42AF51"/>
              </a:solidFill>
              <a:latin typeface="Trebuchet MS"/>
              <a:cs typeface="Arial"/>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nchor="t">
            <a:spAutoFit/>
          </a:bodyPr>
          <a:lstStyle/>
          <a:p>
            <a:pPr marL="12700">
              <a:spcBef>
                <a:spcPts val="130"/>
              </a:spcBef>
            </a:pPr>
            <a:r>
              <a:rPr lang="de-DE" sz="4250" spc="5" dirty="0"/>
              <a:t>Deep Learning Network for Handwritten Number Recognizer</a:t>
            </a:r>
            <a:endParaRPr lang="en-IN" sz="4250" dirty="0" err="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830997"/>
          </a:xfrm>
          <a:prstGeom prst="rect">
            <a:avLst/>
          </a:prstGeom>
          <a:noFill/>
        </p:spPr>
        <p:txBody>
          <a:bodyPr wrap="square" lIns="91440" tIns="45720" rIns="91440" bIns="45720" rtlCol="0" anchor="t">
            <a:spAutoFit/>
          </a:bodyPr>
          <a:lstStyle/>
          <a:p>
            <a:r>
              <a:rPr lang="en-US" sz="2400" dirty="0"/>
              <a:t>Create a deep learning network that can recognize images of handwritten digits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51065"/>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	</a:t>
            </a:r>
            <a:r>
              <a:rPr lang="en-US" sz="2400" dirty="0">
                <a:solidFill>
                  <a:srgbClr val="0D0D0D"/>
                </a:solidFill>
                <a:latin typeface="Calibri"/>
                <a:cs typeface="Arial"/>
              </a:rPr>
              <a:t>The project aims to develop a model capable of</a:t>
            </a:r>
            <a:r>
              <a:rPr lang="en-US" sz="2400" dirty="0">
                <a:solidFill>
                  <a:srgbClr val="3C4043"/>
                </a:solidFill>
                <a:latin typeface="Calibri"/>
                <a:cs typeface="Arial"/>
              </a:rPr>
              <a:t> correctly identifying digits from a dataset of tens of thousands of handwritten images</a:t>
            </a:r>
            <a:r>
              <a:rPr lang="en-US" sz="2400" dirty="0">
                <a:solidFill>
                  <a:srgbClr val="0D0D0D"/>
                </a:solidFill>
                <a:latin typeface="Calibri"/>
                <a:cs typeface="Arial"/>
              </a:rPr>
              <a:t> from the MNIST dataset. The MNIST dataset consists of around 10000 images of handwritten digits (0-9).</a:t>
            </a:r>
            <a:endParaRPr lang="en-IN" sz="2400" dirty="0">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359061"/>
          </a:xfrm>
          <a:prstGeom prst="rect">
            <a:avLst/>
          </a:prstGeom>
          <a:noFill/>
        </p:spPr>
        <p:txBody>
          <a:bodyPr wrap="square" lIns="91440" tIns="45720" rIns="91440" bIns="45720" rtlCol="0" anchor="t">
            <a:spAutoFit/>
          </a:bodyPr>
          <a:lstStyle/>
          <a:p>
            <a:pPr algn="just">
              <a:lnSpc>
                <a:spcPct val="150000"/>
              </a:lnSpc>
            </a:pPr>
            <a:r>
              <a:rPr lang="en-US" sz="2400" dirty="0"/>
              <a:t>Acquiring data, designing the model, training, evaluating, and deploying are some of the major processes in the project. To construct and train the network, it makes use of deep learning frameworks like TensorFlow and </a:t>
            </a:r>
            <a:r>
              <a:rPr lang="en-US" sz="2400" dirty="0" err="1"/>
              <a:t>Keras</a:t>
            </a:r>
            <a:r>
              <a:rPr lang="en-US" sz="2400" dirty="0"/>
              <a:t>. The project also places a strong emphasis on optimization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Researchers and developers who are studying deep learning, image generation, or handwriting recognition.</a:t>
            </a:r>
          </a:p>
          <a:p>
            <a:pPr marL="342900" indent="-342900" algn="just">
              <a:lnSpc>
                <a:spcPct val="150000"/>
              </a:lnSpc>
              <a:buFont typeface="Arial" panose="020B0604020202020204" pitchFamily="34" charset="0"/>
              <a:buChar char="•"/>
            </a:pPr>
            <a:r>
              <a:rPr lang="en-US" sz="2400" dirty="0">
                <a:latin typeface="Trebuchet MS"/>
              </a:rPr>
              <a:t>Educators who teach deep learning,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524315"/>
          </a:xfrm>
          <a:prstGeom prst="rect">
            <a:avLst/>
          </a:prstGeom>
          <a:noFill/>
        </p:spPr>
        <p:txBody>
          <a:bodyPr wrap="square" lIns="91440" tIns="45720" rIns="91440" bIns="45720" rtlCol="0" anchor="t">
            <a:spAutoFit/>
          </a:bodyPr>
          <a:lstStyle/>
          <a:p>
            <a:pPr marL="800100" lvl="1" indent="-342900" algn="just">
              <a:buFont typeface="Arial" panose="020B0604020202020204" pitchFamily="34" charset="0"/>
              <a:buChar char="•"/>
            </a:pPr>
            <a:r>
              <a:rPr lang="en-US" sz="2400" b="0" i="0" dirty="0">
                <a:effectLst/>
                <a:latin typeface="Arial"/>
                <a:cs typeface="Arial"/>
              </a:rPr>
              <a:t>Using TensorFlow/</a:t>
            </a:r>
            <a:r>
              <a:rPr lang="en-US" sz="2400" b="0" i="0" dirty="0" err="1">
                <a:effectLst/>
                <a:latin typeface="Arial"/>
                <a:cs typeface="Arial"/>
              </a:rPr>
              <a:t>Keras</a:t>
            </a:r>
            <a:r>
              <a:rPr lang="en-US" sz="2400" b="0" i="0" dirty="0">
                <a:effectLst/>
                <a:latin typeface="Arial"/>
                <a:cs typeface="Arial"/>
              </a:rPr>
              <a:t>, create a</a:t>
            </a:r>
            <a:r>
              <a:rPr lang="en-US" sz="2400" dirty="0">
                <a:latin typeface="Arial"/>
                <a:cs typeface="Arial"/>
              </a:rPr>
              <a:t> architecture </a:t>
            </a:r>
            <a:r>
              <a:rPr lang="en-US" sz="2400" b="0" i="0" dirty="0">
                <a:effectLst/>
                <a:latin typeface="Arial"/>
                <a:cs typeface="Arial"/>
              </a:rPr>
              <a:t>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lvl="1" algn="just"/>
            <a:endParaRPr lang="en-US" sz="2400" b="0" i="0" dirty="0">
              <a:effectLst/>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b="1" dirty="0">
                <a:latin typeface="Trebuchet MS"/>
              </a:rPr>
              <a:t>Innovative Network Architectures: </a:t>
            </a:r>
            <a:r>
              <a:rPr lang="en-US" sz="2400" dirty="0">
                <a:latin typeface="Trebuchet MS"/>
              </a:rPr>
              <a:t>Exploring varied architectural designs for both the generator and discriminator networks to ensure the recognition of realistic and diverse digit images.</a:t>
            </a:r>
          </a:p>
          <a:p>
            <a:pPr marL="342900" indent="-342900" algn="just">
              <a:lnSpc>
                <a:spcPct val="150000"/>
              </a:lnSpc>
              <a:buFont typeface="Arial" panose="020B0604020202020204" pitchFamily="34" charset="0"/>
              <a:buChar char="•"/>
            </a:pPr>
            <a:r>
              <a:rPr lang="en-US" sz="2400" b="1" dirty="0">
                <a:latin typeface="Trebuchet MS"/>
              </a:rPr>
              <a:t>Performance Optimization: </a:t>
            </a:r>
            <a:r>
              <a:rPr lang="en-US" sz="2400" dirty="0">
                <a:latin typeface="Trebuchet MS"/>
              </a:rPr>
              <a:t>Conducting thorough experimentation and hyperparameter tuning to maximize the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9013825" cy="5414752"/>
          </a:xfrm>
          <a:prstGeom prst="rect">
            <a:avLst/>
          </a:prstGeom>
        </p:spPr>
        <p:txBody>
          <a:bodyPr vert="horz" wrap="square" lIns="0" tIns="12700" rIns="0" bIns="0" rtlCol="0">
            <a:spAutoFit/>
          </a:bodyPr>
          <a:lstStyle/>
          <a:p>
            <a:pPr marL="298450" indent="-285750" algn="just">
              <a:lnSpc>
                <a:spcPct val="150000"/>
              </a:lnSpc>
              <a:spcBef>
                <a:spcPts val="100"/>
              </a:spcBef>
              <a:buFont typeface="Arial" panose="020B0604020202020204" pitchFamily="34" charset="0"/>
              <a:buChar char="•"/>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298450" indent="-285750" algn="just">
              <a:lnSpc>
                <a:spcPct val="150000"/>
              </a:lnSpc>
              <a:spcBef>
                <a:spcPts val="100"/>
              </a:spcBef>
              <a:buFont typeface="Arial" panose="020B0604020202020204" pitchFamily="34" charset="0"/>
              <a:buChar char="•"/>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298450" indent="-285750" algn="just">
              <a:lnSpc>
                <a:spcPct val="150000"/>
              </a:lnSpc>
              <a:spcBef>
                <a:spcPts val="100"/>
              </a:spcBef>
              <a:buFont typeface="Arial" panose="020B0604020202020204" pitchFamily="34" charset="0"/>
              <a:buChar char="•"/>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298450" indent="-285750" algn="just">
              <a:lnSpc>
                <a:spcPct val="150000"/>
              </a:lnSpc>
              <a:spcBef>
                <a:spcPts val="100"/>
              </a:spcBef>
              <a:buFont typeface="Arial" panose="020B0604020202020204" pitchFamily="34" charset="0"/>
              <a:buChar char="•"/>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1303</TotalTime>
  <Words>631</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Anbuchelvan K</vt:lpstr>
      <vt:lpstr>Deep Learning Network for Handwritten Number Recognizer</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Anbuchelvan Kandasamy</cp:lastModifiedBy>
  <cp:revision>62</cp:revision>
  <dcterms:created xsi:type="dcterms:W3CDTF">2024-04-01T13:02:38Z</dcterms:created>
  <dcterms:modified xsi:type="dcterms:W3CDTF">2024-04-04T18:15:11Z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