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3" r:id="rId5"/>
    <p:sldId id="267" r:id="rId6"/>
    <p:sldId id="268" r:id="rId7"/>
    <p:sldId id="269" r:id="rId8"/>
    <p:sldId id="270" r:id="rId9"/>
    <p:sldId id="271" r:id="rId10"/>
    <p:sldId id="272" r:id="rId11"/>
    <p:sldId id="273" r:id="rId12"/>
    <p:sldId id="27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A84EF-1C91-49F6-871E-539F29C7D74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BC1E1-3F04-43AA-89A9-46E4452BFE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6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A84EF-1C91-49F6-871E-539F29C7D74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226232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A84EF-1C91-49F6-871E-539F29C7D74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232328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A84EF-1C91-49F6-871E-539F29C7D74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27756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A84EF-1C91-49F6-871E-539F29C7D745}"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BC1E1-3F04-43AA-89A9-46E4452BFE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0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A84EF-1C91-49F6-871E-539F29C7D74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121959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A84EF-1C91-49F6-871E-539F29C7D745}"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399445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A84EF-1C91-49F6-871E-539F29C7D745}"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7669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5A84EF-1C91-49F6-871E-539F29C7D745}" type="datetimeFigureOut">
              <a:rPr lang="en-IN" smtClean="0"/>
              <a:t>09-05-2023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400169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5A84EF-1C91-49F6-871E-539F29C7D745}" type="datetimeFigureOut">
              <a:rPr lang="en-IN" smtClean="0"/>
              <a:t>09-05-2023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EBC1E1-3F04-43AA-89A9-46E4452BFEEF}" type="slidenum">
              <a:rPr lang="en-IN" smtClean="0"/>
              <a:t>‹#›</a:t>
            </a:fld>
            <a:endParaRPr lang="en-IN"/>
          </a:p>
        </p:txBody>
      </p:sp>
    </p:spTree>
    <p:extLst>
      <p:ext uri="{BB962C8B-B14F-4D97-AF65-F5344CB8AC3E}">
        <p14:creationId xmlns:p14="http://schemas.microsoft.com/office/powerpoint/2010/main" val="6141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A84EF-1C91-49F6-871E-539F29C7D745}"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BC1E1-3F04-43AA-89A9-46E4452BFEEF}" type="slidenum">
              <a:rPr lang="en-IN" smtClean="0"/>
              <a:t>‹#›</a:t>
            </a:fld>
            <a:endParaRPr lang="en-IN"/>
          </a:p>
        </p:txBody>
      </p:sp>
    </p:spTree>
    <p:extLst>
      <p:ext uri="{BB962C8B-B14F-4D97-AF65-F5344CB8AC3E}">
        <p14:creationId xmlns:p14="http://schemas.microsoft.com/office/powerpoint/2010/main" val="292449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5A84EF-1C91-49F6-871E-539F29C7D745}" type="datetimeFigureOut">
              <a:rPr lang="en-IN" smtClean="0"/>
              <a:t>09-05-2023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EBC1E1-3F04-43AA-89A9-46E4452BFE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873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F5ED-F444-7BBD-1919-603904C31C7F}"/>
              </a:ext>
            </a:extLst>
          </p:cNvPr>
          <p:cNvSpPr>
            <a:spLocks noGrp="1"/>
          </p:cNvSpPr>
          <p:nvPr>
            <p:ph type="ctrTitle"/>
          </p:nvPr>
        </p:nvSpPr>
        <p:spPr/>
        <p:txBody>
          <a:bodyPr>
            <a:normAutofit/>
          </a:bodyPr>
          <a:lstStyle/>
          <a:p>
            <a:r>
              <a:rPr lang="en-US" sz="4800" b="1" kern="1200" dirty="0">
                <a:solidFill>
                  <a:srgbClr val="000000"/>
                </a:solidFill>
                <a:effectLst/>
                <a:latin typeface="+mn-lt"/>
                <a:ea typeface="+mn-ea"/>
              </a:rPr>
              <a:t>SPEECH EMOTION RECOGNITION</a:t>
            </a:r>
            <a:endParaRPr lang="en-IN" sz="4800" dirty="0">
              <a:latin typeface="+mn-lt"/>
            </a:endParaRPr>
          </a:p>
        </p:txBody>
      </p:sp>
      <p:sp>
        <p:nvSpPr>
          <p:cNvPr id="3" name="Subtitle 2">
            <a:extLst>
              <a:ext uri="{FF2B5EF4-FFF2-40B4-BE49-F238E27FC236}">
                <a16:creationId xmlns:a16="http://schemas.microsoft.com/office/drawing/2014/main" id="{FA2A14F5-E0FD-E72D-3490-14667A80CCB6}"/>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18053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E0BA0A-48F7-4A2B-C233-19673202FEC1}"/>
              </a:ext>
            </a:extLst>
          </p:cNvPr>
          <p:cNvSpPr txBox="1"/>
          <p:nvPr/>
        </p:nvSpPr>
        <p:spPr>
          <a:xfrm>
            <a:off x="211015" y="158262"/>
            <a:ext cx="11808070" cy="166199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u="sng" dirty="0">
                <a:effectLst/>
                <a:ea typeface="Times New Roman" panose="02020603050405020304" pitchFamily="18" charset="0"/>
              </a:rPr>
              <a:t>PREDICT CUSTOM INPUTS</a:t>
            </a:r>
            <a:r>
              <a:rPr lang="en-US" sz="2800" b="1" dirty="0">
                <a:effectLst/>
                <a:ea typeface="Times New Roman" panose="02020603050405020304" pitchFamily="18" charset="0"/>
              </a:rPr>
              <a:t>: </a:t>
            </a:r>
            <a:r>
              <a:rPr lang="en-US" sz="2800" dirty="0">
                <a:effectLst/>
                <a:ea typeface="Times New Roman" panose="02020603050405020304" pitchFamily="18" charset="0"/>
              </a:rPr>
              <a:t>This program helps the user to use his own voice and let the system predict the emotions shown by the user.</a:t>
            </a:r>
            <a:endParaRPr lang="en-IN" sz="2800" dirty="0">
              <a:effectLst/>
              <a:ea typeface="Times New Roman" panose="02020603050405020304" pitchFamily="18" charset="0"/>
            </a:endParaRPr>
          </a:p>
          <a:p>
            <a:endParaRPr lang="en-IN" dirty="0"/>
          </a:p>
        </p:txBody>
      </p:sp>
      <p:pic>
        <p:nvPicPr>
          <p:cNvPr id="6" name="Picture 5" descr="Graphical user interface, text, application&#10;&#10;Description automatically generated">
            <a:extLst>
              <a:ext uri="{FF2B5EF4-FFF2-40B4-BE49-F238E27FC236}">
                <a16:creationId xmlns:a16="http://schemas.microsoft.com/office/drawing/2014/main" id="{1F8942A9-94D4-249B-823E-093B96AEB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4" y="1722729"/>
            <a:ext cx="9902486" cy="3693331"/>
          </a:xfrm>
          <a:prstGeom prst="rect">
            <a:avLst/>
          </a:prstGeom>
        </p:spPr>
      </p:pic>
    </p:spTree>
    <p:extLst>
      <p:ext uri="{BB962C8B-B14F-4D97-AF65-F5344CB8AC3E}">
        <p14:creationId xmlns:p14="http://schemas.microsoft.com/office/powerpoint/2010/main" val="63385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44444-0BC8-1C0C-F998-86077DEFA797}"/>
              </a:ext>
            </a:extLst>
          </p:cNvPr>
          <p:cNvSpPr txBox="1"/>
          <p:nvPr/>
        </p:nvSpPr>
        <p:spPr>
          <a:xfrm>
            <a:off x="158262" y="263769"/>
            <a:ext cx="11860823" cy="4939814"/>
          </a:xfrm>
          <a:prstGeom prst="rect">
            <a:avLst/>
          </a:prstGeom>
          <a:noFill/>
        </p:spPr>
        <p:txBody>
          <a:bodyPr wrap="square" rtlCol="0">
            <a:spAutoFit/>
          </a:bodyPr>
          <a:lstStyle/>
          <a:p>
            <a:r>
              <a:rPr lang="en-US" sz="2800" b="1" u="sng" dirty="0">
                <a:effectLst/>
                <a:ea typeface="Times New Roman" panose="02020603050405020304" pitchFamily="18" charset="0"/>
              </a:rPr>
              <a:t>SYSTEM APPLICATION</a:t>
            </a:r>
          </a:p>
          <a:p>
            <a:pPr marL="285750" indent="-285750" algn="just">
              <a:buFont typeface="Arial" panose="020B0604020202020204" pitchFamily="34" charset="0"/>
              <a:buChar char="•"/>
            </a:pPr>
            <a:r>
              <a:rPr lang="en-US" sz="2800" dirty="0">
                <a:effectLst/>
                <a:ea typeface="Times New Roman" panose="02020603050405020304" pitchFamily="18" charset="0"/>
              </a:rPr>
              <a:t>A Speech emotion recognition system can be implemented in many fields that require voice-based interface such as a personnel assistant, live transcript of speech, etc. </a:t>
            </a:r>
          </a:p>
          <a:p>
            <a:pPr marL="285750" indent="-285750" algn="just">
              <a:buFont typeface="Arial" panose="020B0604020202020204" pitchFamily="34" charset="0"/>
              <a:buChar char="•"/>
            </a:pPr>
            <a:r>
              <a:rPr lang="en-US" sz="2800" dirty="0">
                <a:effectLst/>
                <a:ea typeface="Times New Roman" panose="02020603050405020304" pitchFamily="18" charset="0"/>
              </a:rPr>
              <a:t>speech emotion recognition can be used to find the emotional range or sentimental value in various audio recordings such as job interviews, caller-agent calls, streaming videos, and songs. </a:t>
            </a:r>
          </a:p>
          <a:p>
            <a:pPr marL="285750" indent="-285750" algn="just">
              <a:buFont typeface="Arial" panose="020B0604020202020204" pitchFamily="34" charset="0"/>
              <a:buChar char="•"/>
            </a:pPr>
            <a:r>
              <a:rPr lang="en-US" sz="2800" dirty="0">
                <a:ea typeface="Times New Roman" panose="02020603050405020304" pitchFamily="18" charset="0"/>
              </a:rPr>
              <a:t>It can be used for</a:t>
            </a:r>
            <a:r>
              <a:rPr lang="en-US" sz="2800" dirty="0">
                <a:effectLst/>
                <a:ea typeface="Times New Roman" panose="02020603050405020304" pitchFamily="18" charset="0"/>
              </a:rPr>
              <a:t> music recommendation or classification systems can cluster songs based on their mood and recommend curated playlists to the user.</a:t>
            </a:r>
            <a:endParaRPr lang="en-IN" sz="2800" dirty="0">
              <a:effectLst/>
              <a:ea typeface="Times New Roman" panose="02020603050405020304" pitchFamily="18" charset="0"/>
            </a:endParaRPr>
          </a:p>
          <a:p>
            <a:pPr algn="just">
              <a:lnSpc>
                <a:spcPct val="150000"/>
              </a:lnSpc>
            </a:pPr>
            <a:endParaRPr lang="en-IN" sz="1800" dirty="0">
              <a:effectLst/>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620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6BBAF-F7CA-CFFB-E3C2-8878375EFCCF}"/>
              </a:ext>
            </a:extLst>
          </p:cNvPr>
          <p:cNvSpPr txBox="1"/>
          <p:nvPr/>
        </p:nvSpPr>
        <p:spPr>
          <a:xfrm>
            <a:off x="254977" y="246185"/>
            <a:ext cx="11746523" cy="3539430"/>
          </a:xfrm>
          <a:prstGeom prst="rect">
            <a:avLst/>
          </a:prstGeom>
          <a:noFill/>
        </p:spPr>
        <p:txBody>
          <a:bodyPr wrap="square" rtlCol="0">
            <a:spAutoFit/>
          </a:bodyPr>
          <a:lstStyle/>
          <a:p>
            <a:r>
              <a:rPr lang="en-IN" sz="2800" b="1" u="sng" dirty="0"/>
              <a:t>CONCLUSION</a:t>
            </a:r>
          </a:p>
          <a:p>
            <a:r>
              <a:rPr lang="en-IN" dirty="0"/>
              <a:t>	</a:t>
            </a:r>
            <a:r>
              <a:rPr lang="en-IN" sz="2800" dirty="0"/>
              <a:t>In this project, we proposed a solution for speech emotion recognition using deep learning models such as LSTM and CNN. This solution highlighted the processing and feature extraction techniques in improving the accuracy of the models.</a:t>
            </a:r>
          </a:p>
          <a:p>
            <a:r>
              <a:rPr lang="en-IN" sz="2800" dirty="0"/>
              <a:t>	overall, the result of this project indicate that the deep learning models can be effective in recognizing emotions from speech as it provided an average of approximately 76% accuracy over repeated testing.</a:t>
            </a:r>
          </a:p>
        </p:txBody>
      </p:sp>
    </p:spTree>
    <p:extLst>
      <p:ext uri="{BB962C8B-B14F-4D97-AF65-F5344CB8AC3E}">
        <p14:creationId xmlns:p14="http://schemas.microsoft.com/office/powerpoint/2010/main" val="423815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ECFE-0A14-B3F4-C753-5D5BE640455E}"/>
              </a:ext>
            </a:extLst>
          </p:cNvPr>
          <p:cNvSpPr>
            <a:spLocks noGrp="1"/>
          </p:cNvSpPr>
          <p:nvPr>
            <p:ph type="title"/>
          </p:nvPr>
        </p:nvSpPr>
        <p:spPr/>
        <p:txBody>
          <a:bodyPr>
            <a:normAutofit/>
          </a:bodyPr>
          <a:lstStyle/>
          <a:p>
            <a:r>
              <a:rPr lang="en-IN" sz="2800" dirty="0">
                <a:latin typeface="-apple-system"/>
              </a:rPr>
              <a:t>THANK YOU</a:t>
            </a:r>
          </a:p>
        </p:txBody>
      </p:sp>
    </p:spTree>
    <p:extLst>
      <p:ext uri="{BB962C8B-B14F-4D97-AF65-F5344CB8AC3E}">
        <p14:creationId xmlns:p14="http://schemas.microsoft.com/office/powerpoint/2010/main" val="282486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DC53318-15D3-64A7-86AC-D3F42478E351}"/>
              </a:ext>
            </a:extLst>
          </p:cNvPr>
          <p:cNvSpPr>
            <a:spLocks noGrp="1"/>
          </p:cNvSpPr>
          <p:nvPr>
            <p:ph type="subTitle" idx="1"/>
          </p:nvPr>
        </p:nvSpPr>
        <p:spPr>
          <a:xfrm>
            <a:off x="1100051" y="501162"/>
            <a:ext cx="10058400" cy="3727938"/>
          </a:xfrm>
        </p:spPr>
        <p:txBody>
          <a:bodyPr/>
          <a:lstStyle/>
          <a:p>
            <a:r>
              <a:rPr lang="en-IN" sz="2800" b="1" u="sng" dirty="0">
                <a:solidFill>
                  <a:schemeClr val="tx1"/>
                </a:solidFill>
                <a:latin typeface="+mn-lt"/>
              </a:rPr>
              <a:t>Team Members:</a:t>
            </a:r>
          </a:p>
          <a:p>
            <a:r>
              <a:rPr lang="en-IN" sz="2800" b="1" dirty="0">
                <a:solidFill>
                  <a:schemeClr val="tx1"/>
                </a:solidFill>
                <a:latin typeface="+mn-lt"/>
              </a:rPr>
              <a:t>	Vignesh Karthik A</a:t>
            </a:r>
          </a:p>
          <a:p>
            <a:r>
              <a:rPr lang="en-IN" sz="2800" b="1" dirty="0">
                <a:solidFill>
                  <a:schemeClr val="tx1"/>
                </a:solidFill>
                <a:latin typeface="+mn-lt"/>
              </a:rPr>
              <a:t>	</a:t>
            </a:r>
            <a:r>
              <a:rPr lang="en-IN" sz="2800" b="1" dirty="0" err="1">
                <a:solidFill>
                  <a:schemeClr val="tx1"/>
                </a:solidFill>
                <a:latin typeface="+mn-lt"/>
              </a:rPr>
              <a:t>Sivaganesh</a:t>
            </a:r>
            <a:r>
              <a:rPr lang="en-IN" sz="2800" b="1" dirty="0">
                <a:solidFill>
                  <a:schemeClr val="tx1"/>
                </a:solidFill>
                <a:latin typeface="+mn-lt"/>
              </a:rPr>
              <a:t> V</a:t>
            </a:r>
          </a:p>
          <a:p>
            <a:r>
              <a:rPr lang="en-IN" sz="2800" b="1" dirty="0">
                <a:solidFill>
                  <a:schemeClr val="tx1"/>
                </a:solidFill>
                <a:latin typeface="+mn-lt"/>
              </a:rPr>
              <a:t>	</a:t>
            </a:r>
            <a:r>
              <a:rPr lang="en-IN" sz="2800" b="1" dirty="0" err="1">
                <a:solidFill>
                  <a:schemeClr val="tx1"/>
                </a:solidFill>
                <a:latin typeface="+mn-lt"/>
              </a:rPr>
              <a:t>Anbuselvam</a:t>
            </a:r>
            <a:r>
              <a:rPr lang="en-IN" sz="2800" b="1" dirty="0">
                <a:solidFill>
                  <a:schemeClr val="tx1"/>
                </a:solidFill>
                <a:latin typeface="+mn-lt"/>
              </a:rPr>
              <a:t> A</a:t>
            </a:r>
          </a:p>
          <a:p>
            <a:r>
              <a:rPr lang="en-IN" sz="2800" b="1" u="sng" dirty="0">
                <a:solidFill>
                  <a:schemeClr val="tx1"/>
                </a:solidFill>
                <a:latin typeface="+mn-lt"/>
              </a:rPr>
              <a:t>Guidance:</a:t>
            </a:r>
          </a:p>
          <a:p>
            <a:r>
              <a:rPr lang="en-IN" sz="2800" b="1" dirty="0">
                <a:solidFill>
                  <a:schemeClr val="tx1"/>
                </a:solidFill>
                <a:latin typeface="+mn-lt"/>
              </a:rPr>
              <a:t>	</a:t>
            </a:r>
            <a:r>
              <a:rPr lang="en-IN" sz="2800" b="1" dirty="0" err="1">
                <a:solidFill>
                  <a:schemeClr val="tx1"/>
                </a:solidFill>
                <a:latin typeface="+mn-lt"/>
              </a:rPr>
              <a:t>Dr.</a:t>
            </a:r>
            <a:r>
              <a:rPr lang="en-IN" sz="2800" b="1" dirty="0">
                <a:solidFill>
                  <a:schemeClr val="tx1"/>
                </a:solidFill>
                <a:latin typeface="+mn-lt"/>
              </a:rPr>
              <a:t> S. </a:t>
            </a:r>
            <a:r>
              <a:rPr lang="en-IN" sz="2800" b="1" dirty="0" err="1">
                <a:solidFill>
                  <a:schemeClr val="tx1"/>
                </a:solidFill>
                <a:latin typeface="+mn-lt"/>
              </a:rPr>
              <a:t>palanisamy</a:t>
            </a:r>
            <a:endParaRPr lang="en-IN" sz="2800" b="1" dirty="0">
              <a:solidFill>
                <a:schemeClr val="tx1"/>
              </a:solidFill>
              <a:latin typeface="+mn-lt"/>
            </a:endParaRPr>
          </a:p>
          <a:p>
            <a:endParaRPr lang="en-IN" b="1" dirty="0">
              <a:solidFill>
                <a:schemeClr val="tx1"/>
              </a:solidFill>
            </a:endParaRPr>
          </a:p>
        </p:txBody>
      </p:sp>
    </p:spTree>
    <p:extLst>
      <p:ext uri="{BB962C8B-B14F-4D97-AF65-F5344CB8AC3E}">
        <p14:creationId xmlns:p14="http://schemas.microsoft.com/office/powerpoint/2010/main" val="41334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E70C9-1420-7BB3-3895-3A3C91C7B197}"/>
              </a:ext>
            </a:extLst>
          </p:cNvPr>
          <p:cNvSpPr txBox="1"/>
          <p:nvPr/>
        </p:nvSpPr>
        <p:spPr>
          <a:xfrm>
            <a:off x="237392" y="281354"/>
            <a:ext cx="11702562" cy="6309420"/>
          </a:xfrm>
          <a:prstGeom prst="rect">
            <a:avLst/>
          </a:prstGeom>
          <a:noFill/>
        </p:spPr>
        <p:txBody>
          <a:bodyPr wrap="square" rtlCol="0">
            <a:spAutoFit/>
          </a:bodyPr>
          <a:lstStyle/>
          <a:p>
            <a:r>
              <a:rPr lang="en-US" sz="3200" b="1" u="sng" dirty="0">
                <a:effectLst/>
                <a:ea typeface="Times New Roman" panose="02020603050405020304" pitchFamily="18" charset="0"/>
                <a:cs typeface="Times New Roman" panose="02020603050405020304" pitchFamily="18" charset="0"/>
              </a:rPr>
              <a:t>ABSTRACT</a:t>
            </a:r>
          </a:p>
          <a:p>
            <a:endParaRPr lang="en-US" sz="1800" b="1" dirty="0">
              <a:effectLst/>
              <a:ea typeface="Times New Roman" panose="02020603050405020304" pitchFamily="18" charset="0"/>
              <a:cs typeface="Times New Roman" panose="02020603050405020304" pitchFamily="18" charset="0"/>
            </a:endParaRPr>
          </a:p>
          <a:p>
            <a:pPr algn="just"/>
            <a:r>
              <a:rPr lang="en-US" sz="2800" dirty="0">
                <a:effectLst/>
                <a:ea typeface="Times New Roman" panose="02020603050405020304" pitchFamily="18" charset="0"/>
              </a:rPr>
              <a:t>	The speech emotion recognition is a very interesting yet very challenging task of human computer interaction. In the recent years this topic has grabbed so much attention. In the field of speech emotion recognition many techniques have been utilized to extract emotions from signals, including many well-established speech analysis and classification techniques. In the traditional way of speech emotion recognition features are extracted from the speech signals and then the features are selected which is collectively known as selection module and then the emotions are recognized. This is a very lengthy and time taking process, so in this project we proposed a system based on deep learning techniques for feature extraction and model creation which is used to recognized emotions conveyed by speech.</a:t>
            </a:r>
            <a:endParaRPr lang="en-IN" sz="2800" dirty="0">
              <a:effectLst/>
              <a:ea typeface="Times New Roman" panose="02020603050405020304" pitchFamily="18" charset="0"/>
            </a:endParaRPr>
          </a:p>
          <a:p>
            <a:endParaRPr lang="en-IN" sz="28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224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D809E-ABC9-FDC1-FBA7-92A761721012}"/>
              </a:ext>
            </a:extLst>
          </p:cNvPr>
          <p:cNvSpPr txBox="1"/>
          <p:nvPr/>
        </p:nvSpPr>
        <p:spPr>
          <a:xfrm>
            <a:off x="369277" y="369277"/>
            <a:ext cx="11535508" cy="4031873"/>
          </a:xfrm>
          <a:prstGeom prst="rect">
            <a:avLst/>
          </a:prstGeom>
          <a:noFill/>
        </p:spPr>
        <p:txBody>
          <a:bodyPr wrap="square" rtlCol="0">
            <a:spAutoFit/>
          </a:bodyPr>
          <a:lstStyle/>
          <a:p>
            <a:r>
              <a:rPr lang="en-US" sz="3200" b="1" u="sng" dirty="0">
                <a:effectLst/>
                <a:ea typeface="Times New Roman" panose="02020603050405020304" pitchFamily="18" charset="0"/>
              </a:rPr>
              <a:t>PROBLEM STATEMENT</a:t>
            </a:r>
            <a:endParaRPr lang="en-IN" sz="3200" u="sng" dirty="0">
              <a:effectLst/>
              <a:ea typeface="Times New Roman" panose="02020603050405020304" pitchFamily="18" charset="0"/>
            </a:endParaRPr>
          </a:p>
          <a:p>
            <a:pPr marL="285750" indent="-285750">
              <a:buFont typeface="Arial" panose="020B0604020202020204" pitchFamily="34" charset="0"/>
              <a:buChar char="•"/>
            </a:pPr>
            <a:r>
              <a:rPr lang="en-IN" sz="3200" dirty="0"/>
              <a:t>To create a speech emotion recognition system using machine learning that can accurately predict emotions conveyed through speech.</a:t>
            </a:r>
          </a:p>
          <a:p>
            <a:pPr marL="285750" indent="-285750">
              <a:buFont typeface="Arial" panose="020B0604020202020204" pitchFamily="34" charset="0"/>
              <a:buChar char="•"/>
            </a:pPr>
            <a:r>
              <a:rPr lang="en-IN" sz="3200" dirty="0"/>
              <a:t>The model should be trained with a large dataset to be abled to predict different vocal ranges.</a:t>
            </a:r>
          </a:p>
          <a:p>
            <a:pPr marL="285750" indent="-285750">
              <a:buFont typeface="Arial" panose="020B0604020202020204" pitchFamily="34" charset="0"/>
              <a:buChar char="•"/>
            </a:pPr>
            <a:r>
              <a:rPr lang="en-IN" sz="3200" dirty="0"/>
              <a:t>The model should be able to classify range of emotions such as happiness , sadness , anger , </a:t>
            </a:r>
            <a:r>
              <a:rPr lang="en-IN" sz="3200" dirty="0" err="1"/>
              <a:t>nuetral</a:t>
            </a:r>
            <a:r>
              <a:rPr lang="en-IN" sz="3200" dirty="0"/>
              <a:t> and pleasant surprise</a:t>
            </a:r>
          </a:p>
        </p:txBody>
      </p:sp>
    </p:spTree>
    <p:extLst>
      <p:ext uri="{BB962C8B-B14F-4D97-AF65-F5344CB8AC3E}">
        <p14:creationId xmlns:p14="http://schemas.microsoft.com/office/powerpoint/2010/main" val="155404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AD12E-FB21-3402-DACA-6A723BF69AB7}"/>
              </a:ext>
            </a:extLst>
          </p:cNvPr>
          <p:cNvSpPr txBox="1"/>
          <p:nvPr/>
        </p:nvSpPr>
        <p:spPr>
          <a:xfrm>
            <a:off x="61546" y="87923"/>
            <a:ext cx="12054254" cy="5663089"/>
          </a:xfrm>
          <a:prstGeom prst="rect">
            <a:avLst/>
          </a:prstGeom>
          <a:noFill/>
        </p:spPr>
        <p:txBody>
          <a:bodyPr wrap="square" rtlCol="0">
            <a:spAutoFit/>
          </a:bodyPr>
          <a:lstStyle/>
          <a:p>
            <a:r>
              <a:rPr lang="en-IN" sz="3600" b="1" u="sng" dirty="0"/>
              <a:t>EXISTING SYSTEM</a:t>
            </a:r>
          </a:p>
          <a:p>
            <a:r>
              <a:rPr lang="en-IN" sz="2800" dirty="0"/>
              <a:t>	In existing speech recognition system , an emotion is recognized using feature selection. The fundamental components are signal processing , feature extraction, feature selection and feature classification.</a:t>
            </a:r>
          </a:p>
          <a:p>
            <a:pPr marL="1200150" lvl="2" indent="-285750">
              <a:buFont typeface="Arial" panose="020B0604020202020204" pitchFamily="34" charset="0"/>
              <a:buChar char="•"/>
            </a:pPr>
            <a:r>
              <a:rPr lang="en-IN" sz="2800" b="1" dirty="0"/>
              <a:t>SIGNAL PROCESSING </a:t>
            </a:r>
            <a:r>
              <a:rPr lang="en-IN" sz="2800" dirty="0"/>
              <a:t>: In the first stage the voice signal is enhanced and noise is removed.</a:t>
            </a:r>
          </a:p>
          <a:p>
            <a:pPr marL="1200150" lvl="2" indent="-285750">
              <a:buFont typeface="Arial" panose="020B0604020202020204" pitchFamily="34" charset="0"/>
              <a:buChar char="•"/>
            </a:pPr>
            <a:r>
              <a:rPr lang="en-IN" sz="2800" b="1" dirty="0"/>
              <a:t>FEATURE EXTRACTION </a:t>
            </a:r>
            <a:r>
              <a:rPr lang="en-IN" sz="2800" dirty="0"/>
              <a:t>: The voice signal is split into various features pitch and frequency.</a:t>
            </a:r>
          </a:p>
          <a:p>
            <a:pPr marL="1200150" lvl="2" indent="-285750">
              <a:buFont typeface="Arial" panose="020B0604020202020204" pitchFamily="34" charset="0"/>
              <a:buChar char="•"/>
            </a:pPr>
            <a:r>
              <a:rPr lang="en-IN" sz="2800" b="1" dirty="0"/>
              <a:t>FEATURE SELECTION </a:t>
            </a:r>
            <a:r>
              <a:rPr lang="en-IN" sz="2800" dirty="0"/>
              <a:t>: Based on above features the voices are selected to represent different emotions.</a:t>
            </a:r>
          </a:p>
          <a:p>
            <a:pPr marL="1200150" lvl="2" indent="-285750">
              <a:buFont typeface="Arial" panose="020B0604020202020204" pitchFamily="34" charset="0"/>
              <a:buChar char="•"/>
            </a:pPr>
            <a:r>
              <a:rPr lang="en-IN" sz="2800" b="1" dirty="0"/>
              <a:t>FEATURE CLASSIFICATION </a:t>
            </a:r>
            <a:r>
              <a:rPr lang="en-IN" sz="2800" dirty="0"/>
              <a:t>: The selected voices are then grouped into similar patterned voice features that can be used to classify emotions.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347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4271C-F2BE-B666-2F22-CE9ADF83C179}"/>
              </a:ext>
            </a:extLst>
          </p:cNvPr>
          <p:cNvSpPr txBox="1"/>
          <p:nvPr/>
        </p:nvSpPr>
        <p:spPr>
          <a:xfrm>
            <a:off x="70338" y="167054"/>
            <a:ext cx="12001500" cy="5447645"/>
          </a:xfrm>
          <a:prstGeom prst="rect">
            <a:avLst/>
          </a:prstGeom>
          <a:noFill/>
        </p:spPr>
        <p:txBody>
          <a:bodyPr wrap="square" rtlCol="0">
            <a:spAutoFit/>
          </a:bodyPr>
          <a:lstStyle/>
          <a:p>
            <a:r>
              <a:rPr lang="en-IN" sz="3600" b="1" u="sng" dirty="0"/>
              <a:t>PROPOSED SOLUTION</a:t>
            </a:r>
          </a:p>
          <a:p>
            <a:r>
              <a:rPr lang="en-IN" sz="3200" dirty="0"/>
              <a:t>The proposed solution for speech emotion recognition will follow the following steps:</a:t>
            </a:r>
          </a:p>
          <a:p>
            <a:endParaRPr lang="en-IN" sz="3200" dirty="0"/>
          </a:p>
          <a:p>
            <a:pPr marL="1200150" lvl="2" indent="-285750">
              <a:buFont typeface="Arial" panose="020B0604020202020204" pitchFamily="34" charset="0"/>
              <a:buChar char="•"/>
            </a:pPr>
            <a:r>
              <a:rPr lang="en-IN" sz="2400" b="1" u="sng" dirty="0"/>
              <a:t>DATA COLLECTION &amp; PREPROCESSING</a:t>
            </a:r>
            <a:r>
              <a:rPr lang="en-IN" sz="2400" dirty="0"/>
              <a:t>: Collect a dataset of speech recordings with corresponding emotions. Pre-process the data to extract vocal features.</a:t>
            </a:r>
          </a:p>
          <a:p>
            <a:pPr marL="1200150" lvl="2" indent="-285750">
              <a:buFont typeface="Arial" panose="020B0604020202020204" pitchFamily="34" charset="0"/>
              <a:buChar char="•"/>
            </a:pPr>
            <a:r>
              <a:rPr lang="en-IN" sz="2400" b="1" u="sng" dirty="0"/>
              <a:t>FEATURE EXTRACTION</a:t>
            </a:r>
            <a:r>
              <a:rPr lang="en-IN" sz="2400" dirty="0"/>
              <a:t>: Use CNN to extract features from the pre-processed speech data.</a:t>
            </a:r>
          </a:p>
          <a:p>
            <a:pPr marL="1200150" lvl="2" indent="-285750">
              <a:buFont typeface="Arial" panose="020B0604020202020204" pitchFamily="34" charset="0"/>
              <a:buChar char="•"/>
            </a:pPr>
            <a:r>
              <a:rPr lang="en-IN" sz="2400" b="1" u="sng" dirty="0"/>
              <a:t>SEQUENCE MODELING</a:t>
            </a:r>
            <a:r>
              <a:rPr lang="en-IN" sz="2400" dirty="0"/>
              <a:t>: Use LSTM to model the sequential nature of speech data.</a:t>
            </a:r>
          </a:p>
          <a:p>
            <a:pPr marL="1200150" lvl="2" indent="-285750">
              <a:buFont typeface="Arial" panose="020B0604020202020204" pitchFamily="34" charset="0"/>
              <a:buChar char="•"/>
            </a:pPr>
            <a:r>
              <a:rPr lang="en-IN" sz="2400" b="1" u="sng" dirty="0"/>
              <a:t>EMOTION CLASSIFICATION</a:t>
            </a:r>
            <a:r>
              <a:rPr lang="en-IN" sz="2400" dirty="0"/>
              <a:t>: The output of the LSTM network will be fed into a fully connected layer that maps the features to the different emotions.</a:t>
            </a:r>
          </a:p>
          <a:p>
            <a:pPr marL="1200150" lvl="2" indent="-285750">
              <a:buFont typeface="Arial" panose="020B0604020202020204" pitchFamily="34" charset="0"/>
              <a:buChar char="•"/>
            </a:pPr>
            <a:r>
              <a:rPr lang="en-IN" sz="2400" b="1" u="sng" dirty="0"/>
              <a:t>TESTING EVOLUTION</a:t>
            </a:r>
            <a:r>
              <a:rPr lang="en-IN" sz="2400" dirty="0"/>
              <a:t>: The performance of the model will be evaluated on a separate test set of labelled speech recordings.</a:t>
            </a:r>
          </a:p>
        </p:txBody>
      </p:sp>
    </p:spTree>
    <p:extLst>
      <p:ext uri="{BB962C8B-B14F-4D97-AF65-F5344CB8AC3E}">
        <p14:creationId xmlns:p14="http://schemas.microsoft.com/office/powerpoint/2010/main" val="69889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E8812-D09B-3EB1-1D99-3055C7F76232}"/>
              </a:ext>
            </a:extLst>
          </p:cNvPr>
          <p:cNvSpPr txBox="1"/>
          <p:nvPr/>
        </p:nvSpPr>
        <p:spPr>
          <a:xfrm>
            <a:off x="105508" y="140677"/>
            <a:ext cx="11913577" cy="1200329"/>
          </a:xfrm>
          <a:prstGeom prst="rect">
            <a:avLst/>
          </a:prstGeom>
          <a:noFill/>
        </p:spPr>
        <p:txBody>
          <a:bodyPr wrap="square" rtlCol="0">
            <a:spAutoFit/>
          </a:bodyPr>
          <a:lstStyle/>
          <a:p>
            <a:r>
              <a:rPr lang="en-IN" sz="3600" b="1" u="sng" dirty="0"/>
              <a:t>SYSTEM ARCHITECTURE</a:t>
            </a:r>
          </a:p>
          <a:p>
            <a:endParaRPr lang="en-IN" dirty="0"/>
          </a:p>
          <a:p>
            <a:endParaRPr lang="en-IN" dirty="0"/>
          </a:p>
        </p:txBody>
      </p:sp>
      <p:pic>
        <p:nvPicPr>
          <p:cNvPr id="3" name="Picture 2">
            <a:extLst>
              <a:ext uri="{FF2B5EF4-FFF2-40B4-BE49-F238E27FC236}">
                <a16:creationId xmlns:a16="http://schemas.microsoft.com/office/drawing/2014/main" id="{785EF1E2-D497-4F34-B3D6-8C4DFEB9D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801" y="1341006"/>
            <a:ext cx="9302346" cy="3742323"/>
          </a:xfrm>
          <a:prstGeom prst="rect">
            <a:avLst/>
          </a:prstGeom>
        </p:spPr>
      </p:pic>
    </p:spTree>
    <p:extLst>
      <p:ext uri="{BB962C8B-B14F-4D97-AF65-F5344CB8AC3E}">
        <p14:creationId xmlns:p14="http://schemas.microsoft.com/office/powerpoint/2010/main" val="282885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E3916-5BF0-A113-3DAF-2CF258FB3B9B}"/>
              </a:ext>
            </a:extLst>
          </p:cNvPr>
          <p:cNvSpPr txBox="1"/>
          <p:nvPr/>
        </p:nvSpPr>
        <p:spPr>
          <a:xfrm>
            <a:off x="105508" y="246185"/>
            <a:ext cx="11983915" cy="4493538"/>
          </a:xfrm>
          <a:prstGeom prst="rect">
            <a:avLst/>
          </a:prstGeom>
          <a:noFill/>
        </p:spPr>
        <p:txBody>
          <a:bodyPr wrap="square" rtlCol="0">
            <a:spAutoFit/>
          </a:bodyPr>
          <a:lstStyle/>
          <a:p>
            <a:r>
              <a:rPr lang="en-IN" sz="3600" b="1" u="sng" dirty="0"/>
              <a:t>SYSTEM IMPLEMENTATION</a:t>
            </a:r>
          </a:p>
          <a:p>
            <a:pPr marL="285750" indent="-285750">
              <a:buFont typeface="Arial" panose="020B0604020202020204" pitchFamily="34" charset="0"/>
              <a:buChar char="•"/>
            </a:pPr>
            <a:r>
              <a:rPr lang="en-US" sz="2800" b="1" u="sng" dirty="0">
                <a:effectLst/>
                <a:ea typeface="Times New Roman" panose="02020603050405020304" pitchFamily="18" charset="0"/>
              </a:rPr>
              <a:t>PREPARING THE DATASET:</a:t>
            </a:r>
            <a:r>
              <a:rPr lang="en-US" sz="2800" b="1" dirty="0">
                <a:effectLst/>
                <a:ea typeface="Times New Roman" panose="02020603050405020304" pitchFamily="18" charset="0"/>
              </a:rPr>
              <a:t> </a:t>
            </a:r>
            <a:r>
              <a:rPr lang="en-US" sz="2800" dirty="0">
                <a:effectLst/>
                <a:ea typeface="Times New Roman" panose="02020603050405020304" pitchFamily="18" charset="0"/>
              </a:rPr>
              <a:t>For the dataset, we use open-source libraries such as RAVDESS, TESS and EMO-DB. All of these datasets provide a large pool of information that is used to train the system.</a:t>
            </a:r>
          </a:p>
          <a:p>
            <a:pPr marL="285750" indent="-285750">
              <a:buFont typeface="Arial" panose="020B0604020202020204" pitchFamily="34" charset="0"/>
              <a:buChar char="•"/>
            </a:pPr>
            <a:r>
              <a:rPr lang="en-US" sz="2800" b="1" u="sng" dirty="0">
                <a:effectLst/>
                <a:ea typeface="Times New Roman" panose="02020603050405020304" pitchFamily="18" charset="0"/>
              </a:rPr>
              <a:t>LOADING THE DATASET:</a:t>
            </a:r>
            <a:r>
              <a:rPr lang="en-US" sz="2800" b="1" dirty="0">
                <a:effectLst/>
                <a:ea typeface="Times New Roman" panose="02020603050405020304" pitchFamily="18" charset="0"/>
              </a:rPr>
              <a:t> </a:t>
            </a:r>
            <a:r>
              <a:rPr lang="en-US" sz="2800" kern="0" dirty="0">
                <a:effectLst/>
                <a:ea typeface="Times New Roman" panose="02020603050405020304" pitchFamily="18" charset="0"/>
              </a:rPr>
              <a:t>This process is about loading the dataset in Python which involves extracting audio features, such as obtaining different features such as power, pitch, and vocal tract configuration from the speech signal, </a:t>
            </a:r>
            <a:r>
              <a:rPr lang="en-US" sz="2800" kern="0" dirty="0" err="1">
                <a:effectLst/>
                <a:ea typeface="Times New Roman" panose="02020603050405020304" pitchFamily="18" charset="0"/>
              </a:rPr>
              <a:t>librosa</a:t>
            </a:r>
            <a:r>
              <a:rPr lang="en-US" sz="2800" kern="0" dirty="0">
                <a:effectLst/>
                <a:ea typeface="Times New Roman" panose="02020603050405020304" pitchFamily="18" charset="0"/>
              </a:rPr>
              <a:t> library is used to do that.</a:t>
            </a:r>
            <a:endParaRPr lang="en-IN" sz="2800" b="1" u="sng"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800" u="sng"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pic>
        <p:nvPicPr>
          <p:cNvPr id="4" name="Picture 3" descr="Text&#10;&#10;Description automatically generated">
            <a:extLst>
              <a:ext uri="{FF2B5EF4-FFF2-40B4-BE49-F238E27FC236}">
                <a16:creationId xmlns:a16="http://schemas.microsoft.com/office/drawing/2014/main" id="{485E3BE9-0642-3C1A-5D9B-895ED5E882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113" y="3844215"/>
            <a:ext cx="5623560" cy="2668905"/>
          </a:xfrm>
          <a:prstGeom prst="rect">
            <a:avLst/>
          </a:prstGeom>
        </p:spPr>
      </p:pic>
    </p:spTree>
    <p:extLst>
      <p:ext uri="{BB962C8B-B14F-4D97-AF65-F5344CB8AC3E}">
        <p14:creationId xmlns:p14="http://schemas.microsoft.com/office/powerpoint/2010/main" val="89268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B2DAF4-F6CA-7AC4-6E09-27E986F24C71}"/>
              </a:ext>
            </a:extLst>
          </p:cNvPr>
          <p:cNvSpPr txBox="1"/>
          <p:nvPr/>
        </p:nvSpPr>
        <p:spPr>
          <a:xfrm>
            <a:off x="79131" y="158262"/>
            <a:ext cx="12036669" cy="530914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800" b="1" u="sng" dirty="0">
                <a:effectLst/>
                <a:ea typeface="Times New Roman" panose="02020603050405020304" pitchFamily="18" charset="0"/>
                <a:cs typeface="Times New Roman" panose="02020603050405020304" pitchFamily="18" charset="0"/>
              </a:rPr>
              <a:t>TRAINING THE </a:t>
            </a:r>
            <a:r>
              <a:rPr lang="en-US" sz="2800" b="1" u="sng" dirty="0" err="1">
                <a:effectLst/>
                <a:ea typeface="Times New Roman" panose="02020603050405020304" pitchFamily="18" charset="0"/>
                <a:cs typeface="Times New Roman" panose="02020603050405020304" pitchFamily="18" charset="0"/>
              </a:rPr>
              <a:t>MODEL</a:t>
            </a:r>
            <a:r>
              <a:rPr lang="en-US" sz="2800" b="1" dirty="0" err="1">
                <a:effectLst/>
                <a:ea typeface="Times New Roman" panose="02020603050405020304" pitchFamily="18" charset="0"/>
                <a:cs typeface="Times New Roman" panose="02020603050405020304" pitchFamily="18" charset="0"/>
              </a:rPr>
              <a:t>:</a:t>
            </a:r>
            <a:r>
              <a:rPr lang="en-US" sz="2800" dirty="0" err="1">
                <a:effectLst/>
                <a:ea typeface="Times New Roman" panose="02020603050405020304" pitchFamily="18" charset="0"/>
                <a:cs typeface="Times New Roman" panose="02020603050405020304" pitchFamily="18" charset="0"/>
              </a:rPr>
              <a:t>After</a:t>
            </a:r>
            <a:r>
              <a:rPr lang="en-US" sz="2800" dirty="0">
                <a:effectLst/>
                <a:ea typeface="Times New Roman" panose="02020603050405020304" pitchFamily="18" charset="0"/>
                <a:cs typeface="Times New Roman" panose="02020603050405020304" pitchFamily="18" charset="0"/>
              </a:rPr>
              <a:t> we prepare and load the dataset, we simply train it on a suited </a:t>
            </a:r>
            <a:r>
              <a:rPr lang="en-US" sz="2800" dirty="0" err="1">
                <a:effectLst/>
                <a:ea typeface="Times New Roman" panose="02020603050405020304" pitchFamily="18" charset="0"/>
                <a:cs typeface="Times New Roman" panose="02020603050405020304" pitchFamily="18" charset="0"/>
              </a:rPr>
              <a:t>sklearn</a:t>
            </a:r>
            <a:r>
              <a:rPr lang="en-US" sz="2800" dirty="0">
                <a:effectLst/>
                <a:ea typeface="Times New Roman" panose="02020603050405020304" pitchFamily="18" charset="0"/>
                <a:cs typeface="Times New Roman" panose="02020603050405020304" pitchFamily="18" charset="0"/>
              </a:rPr>
              <a:t> model.</a:t>
            </a:r>
            <a:endParaRPr lang="en-IN" sz="2800"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endParaRPr lang="en-IN" sz="2800" u="sng" dirty="0">
              <a:effectLst/>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800" b="1" u="sng" dirty="0">
              <a:effectLst/>
              <a:ea typeface="Times New Roman" panose="02020603050405020304" pitchFamily="18" charset="0"/>
            </a:endParaRPr>
          </a:p>
          <a:p>
            <a:pPr marL="285750" indent="-285750">
              <a:lnSpc>
                <a:spcPct val="150000"/>
              </a:lnSpc>
              <a:buFont typeface="Arial" panose="020B0604020202020204" pitchFamily="34" charset="0"/>
              <a:buChar char="•"/>
            </a:pPr>
            <a:endParaRPr lang="en-US" sz="2800" b="1" u="sng" dirty="0">
              <a:ea typeface="Times New Roman" panose="02020603050405020304" pitchFamily="18" charset="0"/>
            </a:endParaRPr>
          </a:p>
          <a:p>
            <a:pPr marL="285750" indent="-285750">
              <a:lnSpc>
                <a:spcPct val="150000"/>
              </a:lnSpc>
              <a:buFont typeface="Arial" panose="020B0604020202020204" pitchFamily="34" charset="0"/>
              <a:buChar char="•"/>
            </a:pPr>
            <a:r>
              <a:rPr lang="en-US" sz="2800" b="1" dirty="0">
                <a:ea typeface="Times New Roman" panose="02020603050405020304" pitchFamily="18" charset="0"/>
              </a:rPr>
              <a:t>   </a:t>
            </a:r>
            <a:r>
              <a:rPr lang="en-US" sz="2800" b="1" u="sng" dirty="0">
                <a:effectLst/>
                <a:ea typeface="Times New Roman" panose="02020603050405020304" pitchFamily="18" charset="0"/>
              </a:rPr>
              <a:t>TESTING THE MODEL</a:t>
            </a:r>
            <a:r>
              <a:rPr lang="en-US" sz="2800" b="1" dirty="0">
                <a:effectLst/>
                <a:ea typeface="Times New Roman" panose="02020603050405020304" pitchFamily="18" charset="0"/>
              </a:rPr>
              <a:t>: </a:t>
            </a:r>
            <a:r>
              <a:rPr lang="en-US" sz="2800" dirty="0">
                <a:effectLst/>
                <a:ea typeface="Times New Roman" panose="02020603050405020304" pitchFamily="18" charset="0"/>
              </a:rPr>
              <a:t>The final accuracy of the model is calculated.</a:t>
            </a:r>
          </a:p>
          <a:p>
            <a:pPr>
              <a:lnSpc>
                <a:spcPct val="150000"/>
              </a:lnSpc>
            </a:pPr>
            <a:endParaRPr lang="en-IN" sz="2800" dirty="0">
              <a:effectLst/>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D16DA85-3E02-609B-4DB0-5F410A67E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944501"/>
            <a:ext cx="10485444" cy="1037342"/>
          </a:xfrm>
          <a:prstGeom prst="rect">
            <a:avLst/>
          </a:prstGeom>
        </p:spPr>
      </p:pic>
      <p:pic>
        <p:nvPicPr>
          <p:cNvPr id="6" name="Picture 5">
            <a:extLst>
              <a:ext uri="{FF2B5EF4-FFF2-40B4-BE49-F238E27FC236}">
                <a16:creationId xmlns:a16="http://schemas.microsoft.com/office/drawing/2014/main" id="{C5C634A6-E50F-FE4B-35A9-401955E36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4473883"/>
            <a:ext cx="9840629" cy="993525"/>
          </a:xfrm>
          <a:prstGeom prst="rect">
            <a:avLst/>
          </a:prstGeom>
        </p:spPr>
      </p:pic>
    </p:spTree>
    <p:extLst>
      <p:ext uri="{BB962C8B-B14F-4D97-AF65-F5344CB8AC3E}">
        <p14:creationId xmlns:p14="http://schemas.microsoft.com/office/powerpoint/2010/main" val="9727313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TM03090434[[fn=Wood Type]]</Template>
  <TotalTime>271</TotalTime>
  <Words>751</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Times New Roman</vt:lpstr>
      <vt:lpstr>Retrospect</vt:lpstr>
      <vt:lpstr>SPEECH EMOTION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dc:title>
  <dc:creator>Aswini V</dc:creator>
  <cp:lastModifiedBy>Aswini V</cp:lastModifiedBy>
  <cp:revision>7</cp:revision>
  <dcterms:created xsi:type="dcterms:W3CDTF">2023-02-15T15:39:47Z</dcterms:created>
  <dcterms:modified xsi:type="dcterms:W3CDTF">2023-05-09T18:08:43Z</dcterms:modified>
</cp:coreProperties>
</file>