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8404800" cy="38404800"/>
  <p:notesSz cx="9601200" cy="7315200"/>
  <p:defaultTextStyle>
    <a:defPPr>
      <a:defRPr lang="en-US"/>
    </a:defPPr>
    <a:lvl1pPr algn="l" rtl="0" fontAlgn="base">
      <a:spcBef>
        <a:spcPct val="0"/>
      </a:spcBef>
      <a:spcAft>
        <a:spcPct val="0"/>
      </a:spcAft>
      <a:defRPr sz="2261" kern="1200">
        <a:solidFill>
          <a:schemeClr val="tx1"/>
        </a:solidFill>
        <a:latin typeface="Adobe Garamond Pro" charset="0"/>
        <a:ea typeface="ＭＳ Ｐゴシック" charset="0"/>
        <a:cs typeface="ＭＳ Ｐゴシック" charset="0"/>
      </a:defRPr>
    </a:lvl1pPr>
    <a:lvl2pPr marL="738515" algn="l" rtl="0" fontAlgn="base">
      <a:spcBef>
        <a:spcPct val="0"/>
      </a:spcBef>
      <a:spcAft>
        <a:spcPct val="0"/>
      </a:spcAft>
      <a:defRPr sz="2261" kern="1200">
        <a:solidFill>
          <a:schemeClr val="tx1"/>
        </a:solidFill>
        <a:latin typeface="Adobe Garamond Pro" charset="0"/>
        <a:ea typeface="ＭＳ Ｐゴシック" charset="0"/>
        <a:cs typeface="ＭＳ Ｐゴシック" charset="0"/>
      </a:defRPr>
    </a:lvl2pPr>
    <a:lvl3pPr marL="1477030" algn="l" rtl="0" fontAlgn="base">
      <a:spcBef>
        <a:spcPct val="0"/>
      </a:spcBef>
      <a:spcAft>
        <a:spcPct val="0"/>
      </a:spcAft>
      <a:defRPr sz="2261" kern="1200">
        <a:solidFill>
          <a:schemeClr val="tx1"/>
        </a:solidFill>
        <a:latin typeface="Adobe Garamond Pro" charset="0"/>
        <a:ea typeface="ＭＳ Ｐゴシック" charset="0"/>
        <a:cs typeface="ＭＳ Ｐゴシック" charset="0"/>
      </a:defRPr>
    </a:lvl3pPr>
    <a:lvl4pPr marL="2215545" algn="l" rtl="0" fontAlgn="base">
      <a:spcBef>
        <a:spcPct val="0"/>
      </a:spcBef>
      <a:spcAft>
        <a:spcPct val="0"/>
      </a:spcAft>
      <a:defRPr sz="2261" kern="1200">
        <a:solidFill>
          <a:schemeClr val="tx1"/>
        </a:solidFill>
        <a:latin typeface="Adobe Garamond Pro" charset="0"/>
        <a:ea typeface="ＭＳ Ｐゴシック" charset="0"/>
        <a:cs typeface="ＭＳ Ｐゴシック" charset="0"/>
      </a:defRPr>
    </a:lvl4pPr>
    <a:lvl5pPr marL="2954061" algn="l" rtl="0" fontAlgn="base">
      <a:spcBef>
        <a:spcPct val="0"/>
      </a:spcBef>
      <a:spcAft>
        <a:spcPct val="0"/>
      </a:spcAft>
      <a:defRPr sz="2261" kern="1200">
        <a:solidFill>
          <a:schemeClr val="tx1"/>
        </a:solidFill>
        <a:latin typeface="Adobe Garamond Pro" charset="0"/>
        <a:ea typeface="ＭＳ Ｐゴシック" charset="0"/>
        <a:cs typeface="ＭＳ Ｐゴシック" charset="0"/>
      </a:defRPr>
    </a:lvl5pPr>
    <a:lvl6pPr marL="3692576" algn="l" defTabSz="738515" rtl="0" eaLnBrk="1" latinLnBrk="0" hangingPunct="1">
      <a:defRPr sz="2261" kern="1200">
        <a:solidFill>
          <a:schemeClr val="tx1"/>
        </a:solidFill>
        <a:latin typeface="Adobe Garamond Pro" charset="0"/>
        <a:ea typeface="ＭＳ Ｐゴシック" charset="0"/>
        <a:cs typeface="ＭＳ Ｐゴシック" charset="0"/>
      </a:defRPr>
    </a:lvl6pPr>
    <a:lvl7pPr marL="4431091" algn="l" defTabSz="738515" rtl="0" eaLnBrk="1" latinLnBrk="0" hangingPunct="1">
      <a:defRPr sz="2261" kern="1200">
        <a:solidFill>
          <a:schemeClr val="tx1"/>
        </a:solidFill>
        <a:latin typeface="Adobe Garamond Pro" charset="0"/>
        <a:ea typeface="ＭＳ Ｐゴシック" charset="0"/>
        <a:cs typeface="ＭＳ Ｐゴシック" charset="0"/>
      </a:defRPr>
    </a:lvl7pPr>
    <a:lvl8pPr marL="5169606" algn="l" defTabSz="738515" rtl="0" eaLnBrk="1" latinLnBrk="0" hangingPunct="1">
      <a:defRPr sz="2261" kern="1200">
        <a:solidFill>
          <a:schemeClr val="tx1"/>
        </a:solidFill>
        <a:latin typeface="Adobe Garamond Pro" charset="0"/>
        <a:ea typeface="ＭＳ Ｐゴシック" charset="0"/>
        <a:cs typeface="ＭＳ Ｐゴシック" charset="0"/>
      </a:defRPr>
    </a:lvl8pPr>
    <a:lvl9pPr marL="5908121" algn="l" defTabSz="738515" rtl="0" eaLnBrk="1" latinLnBrk="0" hangingPunct="1">
      <a:defRPr sz="2261" kern="1200">
        <a:solidFill>
          <a:schemeClr val="tx1"/>
        </a:solidFill>
        <a:latin typeface="Adobe Garamond Pro"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147" userDrawn="1">
          <p15:clr>
            <a:srgbClr val="A4A3A4"/>
          </p15:clr>
        </p15:guide>
        <p15:guide id="2" pos="12141" userDrawn="1">
          <p15:clr>
            <a:srgbClr val="A4A3A4"/>
          </p15:clr>
        </p15:guide>
        <p15:guide id="3" pos="6385" userDrawn="1">
          <p15:clr>
            <a:srgbClr val="A4A3A4"/>
          </p15:clr>
        </p15:guide>
        <p15:guide id="4" pos="17807" userDrawn="1">
          <p15:clr>
            <a:srgbClr val="A4A3A4"/>
          </p15:clr>
        </p15:guide>
        <p15:guide id="5" pos="798" userDrawn="1">
          <p15:clr>
            <a:srgbClr val="A4A3A4"/>
          </p15:clr>
        </p15:guide>
        <p15:guide id="6" pos="233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8D8BFF"/>
    <a:srgbClr val="FFD9C7"/>
    <a:srgbClr val="EF8D05"/>
    <a:srgbClr val="FF6D1C"/>
    <a:srgbClr val="000000"/>
    <a:srgbClr val="FFFF00"/>
    <a:srgbClr val="0033CC"/>
    <a:srgbClr val="3333FF"/>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4" autoAdjust="0"/>
    <p:restoredTop sz="91877" autoAdjust="0"/>
  </p:normalViewPr>
  <p:slideViewPr>
    <p:cSldViewPr snapToGrid="0">
      <p:cViewPr>
        <p:scale>
          <a:sx n="25" d="100"/>
          <a:sy n="25" d="100"/>
        </p:scale>
        <p:origin x="1138" y="24"/>
      </p:cViewPr>
      <p:guideLst>
        <p:guide orient="horz" pos="11147"/>
        <p:guide pos="12141"/>
        <p:guide pos="6385"/>
        <p:guide pos="17807"/>
        <p:guide pos="798"/>
        <p:guide pos="233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160838" cy="366713"/>
          </a:xfrm>
          <a:prstGeom prst="rect">
            <a:avLst/>
          </a:prstGeom>
          <a:noFill/>
          <a:ln w="9525">
            <a:noFill/>
            <a:miter lim="800000"/>
            <a:headEnd/>
            <a:tailEnd/>
          </a:ln>
        </p:spPr>
        <p:txBody>
          <a:bodyPr vert="horz" wrap="square" lIns="35991" tIns="17995" rIns="35991" bIns="17995" numCol="1" anchor="t" anchorCtr="0" compatLnSpc="1">
            <a:prstTxWarp prst="textNoShape">
              <a:avLst/>
            </a:prstTxWarp>
          </a:bodyPr>
          <a:lstStyle>
            <a:lvl1pPr defTabSz="360363" eaLnBrk="0" hangingPunct="0">
              <a:defRPr sz="500">
                <a:latin typeface="Adobe Garamond Pro" pitchFamily="18" charset="0"/>
                <a:ea typeface="ＭＳ Ｐゴシック" charset="-128"/>
                <a:cs typeface="+mn-cs"/>
              </a:defRPr>
            </a:lvl1pPr>
          </a:lstStyle>
          <a:p>
            <a:pPr>
              <a:defRPr/>
            </a:pPr>
            <a:endParaRPr lang="en-US" dirty="0"/>
          </a:p>
        </p:txBody>
      </p:sp>
      <p:sp>
        <p:nvSpPr>
          <p:cNvPr id="3" name="Date Placeholder 2"/>
          <p:cNvSpPr>
            <a:spLocks noGrp="1"/>
          </p:cNvSpPr>
          <p:nvPr>
            <p:ph type="dt" idx="1"/>
          </p:nvPr>
        </p:nvSpPr>
        <p:spPr bwMode="auto">
          <a:xfrm>
            <a:off x="5438775" y="0"/>
            <a:ext cx="4160838" cy="366713"/>
          </a:xfrm>
          <a:prstGeom prst="rect">
            <a:avLst/>
          </a:prstGeom>
          <a:noFill/>
          <a:ln w="9525">
            <a:noFill/>
            <a:miter lim="800000"/>
            <a:headEnd/>
            <a:tailEnd/>
          </a:ln>
        </p:spPr>
        <p:txBody>
          <a:bodyPr vert="horz" wrap="square" lIns="35991" tIns="17995" rIns="35991" bIns="17995" numCol="1" anchor="t" anchorCtr="0" compatLnSpc="1">
            <a:prstTxWarp prst="textNoShape">
              <a:avLst/>
            </a:prstTxWarp>
          </a:bodyPr>
          <a:lstStyle>
            <a:lvl1pPr algn="r" defTabSz="360363" eaLnBrk="0" hangingPunct="0">
              <a:defRPr sz="500"/>
            </a:lvl1pPr>
          </a:lstStyle>
          <a:p>
            <a:pPr>
              <a:defRPr/>
            </a:pPr>
            <a:fld id="{EAE03CEE-D479-A144-9C19-1FCF9C32C0BA}" type="datetime1">
              <a:rPr lang="en-US"/>
              <a:pPr>
                <a:defRPr/>
              </a:pPr>
              <a:t>6/19/2023</a:t>
            </a:fld>
            <a:endParaRPr lang="en-US" dirty="0"/>
          </a:p>
        </p:txBody>
      </p:sp>
      <p:sp>
        <p:nvSpPr>
          <p:cNvPr id="4" name="Slide Image Placeholder 3"/>
          <p:cNvSpPr>
            <a:spLocks noGrp="1" noRot="1" noChangeAspect="1"/>
          </p:cNvSpPr>
          <p:nvPr>
            <p:ph type="sldImg" idx="2"/>
          </p:nvPr>
        </p:nvSpPr>
        <p:spPr>
          <a:xfrm>
            <a:off x="3429000" y="547688"/>
            <a:ext cx="2743200" cy="27432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bwMode="auto">
          <a:xfrm>
            <a:off x="960438" y="3475038"/>
            <a:ext cx="7680325" cy="3292475"/>
          </a:xfrm>
          <a:prstGeom prst="rect">
            <a:avLst/>
          </a:prstGeom>
          <a:noFill/>
          <a:ln w="9525">
            <a:noFill/>
            <a:miter lim="800000"/>
            <a:headEnd/>
            <a:tailEnd/>
          </a:ln>
        </p:spPr>
        <p:txBody>
          <a:bodyPr vert="horz" wrap="square" lIns="35991" tIns="17995" rIns="35991" bIns="179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6948488"/>
            <a:ext cx="4160838" cy="365125"/>
          </a:xfrm>
          <a:prstGeom prst="rect">
            <a:avLst/>
          </a:prstGeom>
          <a:noFill/>
          <a:ln w="9525">
            <a:noFill/>
            <a:miter lim="800000"/>
            <a:headEnd/>
            <a:tailEnd/>
          </a:ln>
        </p:spPr>
        <p:txBody>
          <a:bodyPr vert="horz" wrap="square" lIns="35991" tIns="17995" rIns="35991" bIns="17995" numCol="1" anchor="b" anchorCtr="0" compatLnSpc="1">
            <a:prstTxWarp prst="textNoShape">
              <a:avLst/>
            </a:prstTxWarp>
          </a:bodyPr>
          <a:lstStyle>
            <a:lvl1pPr defTabSz="360363" eaLnBrk="0" hangingPunct="0">
              <a:defRPr sz="500">
                <a:latin typeface="Adobe Garamond Pro" pitchFamily="18" charset="0"/>
                <a:ea typeface="ＭＳ Ｐゴシック" charset="-128"/>
                <a:cs typeface="+mn-cs"/>
              </a:defRPr>
            </a:lvl1pPr>
          </a:lstStyle>
          <a:p>
            <a:pPr>
              <a:defRPr/>
            </a:pPr>
            <a:endParaRPr lang="en-US" dirty="0"/>
          </a:p>
        </p:txBody>
      </p:sp>
      <p:sp>
        <p:nvSpPr>
          <p:cNvPr id="7" name="Slide Number Placeholder 6"/>
          <p:cNvSpPr>
            <a:spLocks noGrp="1"/>
          </p:cNvSpPr>
          <p:nvPr>
            <p:ph type="sldNum" sz="quarter" idx="5"/>
          </p:nvPr>
        </p:nvSpPr>
        <p:spPr bwMode="auto">
          <a:xfrm>
            <a:off x="5438775" y="6948488"/>
            <a:ext cx="4160838" cy="365125"/>
          </a:xfrm>
          <a:prstGeom prst="rect">
            <a:avLst/>
          </a:prstGeom>
          <a:noFill/>
          <a:ln w="9525">
            <a:noFill/>
            <a:miter lim="800000"/>
            <a:headEnd/>
            <a:tailEnd/>
          </a:ln>
        </p:spPr>
        <p:txBody>
          <a:bodyPr vert="horz" wrap="square" lIns="35991" tIns="17995" rIns="35991" bIns="17995" numCol="1" anchor="b" anchorCtr="0" compatLnSpc="1">
            <a:prstTxWarp prst="textNoShape">
              <a:avLst/>
            </a:prstTxWarp>
          </a:bodyPr>
          <a:lstStyle>
            <a:lvl1pPr algn="r" defTabSz="360363" eaLnBrk="0" hangingPunct="0">
              <a:defRPr sz="500"/>
            </a:lvl1pPr>
          </a:lstStyle>
          <a:p>
            <a:pPr>
              <a:defRPr/>
            </a:pPr>
            <a:fld id="{AE700993-FE2F-0247-82DC-1DD002AA1C11}" type="slidenum">
              <a:rPr lang="en-US"/>
              <a:pPr>
                <a:defRPr/>
              </a:pPr>
              <a:t>‹#›</a:t>
            </a:fld>
            <a:endParaRPr lang="en-US" dirty="0"/>
          </a:p>
        </p:txBody>
      </p:sp>
    </p:spTree>
    <p:extLst>
      <p:ext uri="{BB962C8B-B14F-4D97-AF65-F5344CB8AC3E}">
        <p14:creationId xmlns:p14="http://schemas.microsoft.com/office/powerpoint/2010/main" val="1698190414"/>
      </p:ext>
    </p:extLst>
  </p:cSld>
  <p:clrMap bg1="lt1" tx1="dk1" bg2="lt2" tx2="dk2" accent1="accent1" accent2="accent2" accent3="accent3" accent4="accent4" accent5="accent5" accent6="accent6" hlink="hlink" folHlink="folHlink"/>
  <p:notesStyle>
    <a:lvl1pPr algn="l" defTabSz="738515" rtl="0" eaLnBrk="0" fontAlgn="base" hangingPunct="0">
      <a:spcBef>
        <a:spcPct val="30000"/>
      </a:spcBef>
      <a:spcAft>
        <a:spcPct val="0"/>
      </a:spcAft>
      <a:defRPr sz="1938" kern="1200">
        <a:solidFill>
          <a:schemeClr val="tx1"/>
        </a:solidFill>
        <a:latin typeface="+mn-lt"/>
        <a:ea typeface="ＭＳ Ｐゴシック" charset="-128"/>
        <a:cs typeface="ＭＳ Ｐゴシック" charset="-128"/>
      </a:defRPr>
    </a:lvl1pPr>
    <a:lvl2pPr marL="738515" algn="l" defTabSz="738515" rtl="0" eaLnBrk="0" fontAlgn="base" hangingPunct="0">
      <a:spcBef>
        <a:spcPct val="30000"/>
      </a:spcBef>
      <a:spcAft>
        <a:spcPct val="0"/>
      </a:spcAft>
      <a:defRPr sz="1938" kern="1200">
        <a:solidFill>
          <a:schemeClr val="tx1"/>
        </a:solidFill>
        <a:latin typeface="+mn-lt"/>
        <a:ea typeface="ＭＳ Ｐゴシック" charset="-128"/>
        <a:cs typeface="+mn-cs"/>
      </a:defRPr>
    </a:lvl2pPr>
    <a:lvl3pPr marL="1477030" algn="l" defTabSz="738515" rtl="0" eaLnBrk="0" fontAlgn="base" hangingPunct="0">
      <a:spcBef>
        <a:spcPct val="30000"/>
      </a:spcBef>
      <a:spcAft>
        <a:spcPct val="0"/>
      </a:spcAft>
      <a:defRPr sz="1938" kern="1200">
        <a:solidFill>
          <a:schemeClr val="tx1"/>
        </a:solidFill>
        <a:latin typeface="+mn-lt"/>
        <a:ea typeface="ＭＳ Ｐゴシック" charset="-128"/>
        <a:cs typeface="+mn-cs"/>
      </a:defRPr>
    </a:lvl3pPr>
    <a:lvl4pPr marL="2215545" algn="l" defTabSz="738515" rtl="0" eaLnBrk="0" fontAlgn="base" hangingPunct="0">
      <a:spcBef>
        <a:spcPct val="30000"/>
      </a:spcBef>
      <a:spcAft>
        <a:spcPct val="0"/>
      </a:spcAft>
      <a:defRPr sz="1938" kern="1200">
        <a:solidFill>
          <a:schemeClr val="tx1"/>
        </a:solidFill>
        <a:latin typeface="+mn-lt"/>
        <a:ea typeface="ＭＳ Ｐゴシック" charset="-128"/>
        <a:cs typeface="+mn-cs"/>
      </a:defRPr>
    </a:lvl4pPr>
    <a:lvl5pPr marL="2954061" algn="l" defTabSz="738515" rtl="0" eaLnBrk="0" fontAlgn="base" hangingPunct="0">
      <a:spcBef>
        <a:spcPct val="30000"/>
      </a:spcBef>
      <a:spcAft>
        <a:spcPct val="0"/>
      </a:spcAft>
      <a:defRPr sz="1938" kern="1200">
        <a:solidFill>
          <a:schemeClr val="tx1"/>
        </a:solidFill>
        <a:latin typeface="+mn-lt"/>
        <a:ea typeface="ＭＳ Ｐゴシック" charset="-128"/>
        <a:cs typeface="+mn-cs"/>
      </a:defRPr>
    </a:lvl5pPr>
    <a:lvl6pPr marL="3692576" algn="l" defTabSz="738515" rtl="0" eaLnBrk="1" latinLnBrk="0" hangingPunct="1">
      <a:defRPr sz="1938" kern="1200">
        <a:solidFill>
          <a:schemeClr val="tx1"/>
        </a:solidFill>
        <a:latin typeface="+mn-lt"/>
        <a:ea typeface="+mn-ea"/>
        <a:cs typeface="+mn-cs"/>
      </a:defRPr>
    </a:lvl6pPr>
    <a:lvl7pPr marL="4431091" algn="l" defTabSz="738515" rtl="0" eaLnBrk="1" latinLnBrk="0" hangingPunct="1">
      <a:defRPr sz="1938" kern="1200">
        <a:solidFill>
          <a:schemeClr val="tx1"/>
        </a:solidFill>
        <a:latin typeface="+mn-lt"/>
        <a:ea typeface="+mn-ea"/>
        <a:cs typeface="+mn-cs"/>
      </a:defRPr>
    </a:lvl7pPr>
    <a:lvl8pPr marL="5169606" algn="l" defTabSz="738515" rtl="0" eaLnBrk="1" latinLnBrk="0" hangingPunct="1">
      <a:defRPr sz="1938" kern="1200">
        <a:solidFill>
          <a:schemeClr val="tx1"/>
        </a:solidFill>
        <a:latin typeface="+mn-lt"/>
        <a:ea typeface="+mn-ea"/>
        <a:cs typeface="+mn-cs"/>
      </a:defRPr>
    </a:lvl8pPr>
    <a:lvl9pPr marL="5908121" algn="l" defTabSz="738515" rtl="0" eaLnBrk="1" latinLnBrk="0" hangingPunct="1">
      <a:defRPr sz="19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xfrm>
            <a:off x="3429000" y="547688"/>
            <a:ext cx="2743200" cy="27432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360363" eaLnBrk="0" hangingPunct="0">
              <a:defRPr sz="1400">
                <a:solidFill>
                  <a:schemeClr val="tx1"/>
                </a:solidFill>
                <a:latin typeface="Adobe Garamond Pro" charset="0"/>
                <a:ea typeface="ＭＳ Ｐゴシック" charset="0"/>
                <a:cs typeface="ＭＳ Ｐゴシック" charset="0"/>
              </a:defRPr>
            </a:lvl1pPr>
            <a:lvl2pPr marL="742950" indent="-285750" defTabSz="360363" eaLnBrk="0" hangingPunct="0">
              <a:defRPr sz="1400">
                <a:solidFill>
                  <a:schemeClr val="tx1"/>
                </a:solidFill>
                <a:latin typeface="Adobe Garamond Pro" charset="0"/>
                <a:ea typeface="ＭＳ Ｐゴシック" charset="0"/>
              </a:defRPr>
            </a:lvl2pPr>
            <a:lvl3pPr marL="1143000" indent="-228600" defTabSz="360363" eaLnBrk="0" hangingPunct="0">
              <a:defRPr sz="1400">
                <a:solidFill>
                  <a:schemeClr val="tx1"/>
                </a:solidFill>
                <a:latin typeface="Adobe Garamond Pro" charset="0"/>
                <a:ea typeface="ＭＳ Ｐゴシック" charset="0"/>
              </a:defRPr>
            </a:lvl3pPr>
            <a:lvl4pPr marL="1600200" indent="-228600" defTabSz="360363" eaLnBrk="0" hangingPunct="0">
              <a:defRPr sz="1400">
                <a:solidFill>
                  <a:schemeClr val="tx1"/>
                </a:solidFill>
                <a:latin typeface="Adobe Garamond Pro" charset="0"/>
                <a:ea typeface="ＭＳ Ｐゴシック" charset="0"/>
              </a:defRPr>
            </a:lvl4pPr>
            <a:lvl5pPr marL="2057400" indent="-228600" defTabSz="360363" eaLnBrk="0" hangingPunct="0">
              <a:defRPr sz="1400">
                <a:solidFill>
                  <a:schemeClr val="tx1"/>
                </a:solidFill>
                <a:latin typeface="Adobe Garamond Pro" charset="0"/>
                <a:ea typeface="ＭＳ Ｐゴシック" charset="0"/>
              </a:defRPr>
            </a:lvl5pPr>
            <a:lvl6pPr marL="2514600" indent="-228600" defTabSz="360363" eaLnBrk="0" fontAlgn="base" hangingPunct="0">
              <a:spcBef>
                <a:spcPct val="0"/>
              </a:spcBef>
              <a:spcAft>
                <a:spcPct val="0"/>
              </a:spcAft>
              <a:defRPr sz="1400">
                <a:solidFill>
                  <a:schemeClr val="tx1"/>
                </a:solidFill>
                <a:latin typeface="Adobe Garamond Pro" charset="0"/>
                <a:ea typeface="ＭＳ Ｐゴシック" charset="0"/>
              </a:defRPr>
            </a:lvl6pPr>
            <a:lvl7pPr marL="2971800" indent="-228600" defTabSz="360363" eaLnBrk="0" fontAlgn="base" hangingPunct="0">
              <a:spcBef>
                <a:spcPct val="0"/>
              </a:spcBef>
              <a:spcAft>
                <a:spcPct val="0"/>
              </a:spcAft>
              <a:defRPr sz="1400">
                <a:solidFill>
                  <a:schemeClr val="tx1"/>
                </a:solidFill>
                <a:latin typeface="Adobe Garamond Pro" charset="0"/>
                <a:ea typeface="ＭＳ Ｐゴシック" charset="0"/>
              </a:defRPr>
            </a:lvl7pPr>
            <a:lvl8pPr marL="3429000" indent="-228600" defTabSz="360363" eaLnBrk="0" fontAlgn="base" hangingPunct="0">
              <a:spcBef>
                <a:spcPct val="0"/>
              </a:spcBef>
              <a:spcAft>
                <a:spcPct val="0"/>
              </a:spcAft>
              <a:defRPr sz="1400">
                <a:solidFill>
                  <a:schemeClr val="tx1"/>
                </a:solidFill>
                <a:latin typeface="Adobe Garamond Pro" charset="0"/>
                <a:ea typeface="ＭＳ Ｐゴシック" charset="0"/>
              </a:defRPr>
            </a:lvl8pPr>
            <a:lvl9pPr marL="3886200" indent="-228600" defTabSz="360363" eaLnBrk="0" fontAlgn="base" hangingPunct="0">
              <a:spcBef>
                <a:spcPct val="0"/>
              </a:spcBef>
              <a:spcAft>
                <a:spcPct val="0"/>
              </a:spcAft>
              <a:defRPr sz="1400">
                <a:solidFill>
                  <a:schemeClr val="tx1"/>
                </a:solidFill>
                <a:latin typeface="Adobe Garamond Pro" charset="0"/>
                <a:ea typeface="ＭＳ Ｐゴシック" charset="0"/>
              </a:defRPr>
            </a:lvl9pPr>
          </a:lstStyle>
          <a:p>
            <a:fld id="{BCA81809-4ACD-3B48-824E-6109DE2093EE}" type="slidenum">
              <a:rPr lang="en-US" sz="500"/>
              <a:pPr/>
              <a:t>1</a:t>
            </a:fld>
            <a:endParaRPr lang="en-US" sz="5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219343"/>
            <a:ext cx="32644080" cy="6361402"/>
          </a:xfrm>
        </p:spPr>
        <p:txBody>
          <a:bodyPr/>
          <a:lstStyle/>
          <a:p>
            <a:r>
              <a:rPr lang="en-US"/>
              <a:t>Click to edit Master title style</a:t>
            </a:r>
          </a:p>
        </p:txBody>
      </p:sp>
      <p:sp>
        <p:nvSpPr>
          <p:cNvPr id="3" name="Subtitle 2"/>
          <p:cNvSpPr>
            <a:spLocks noGrp="1"/>
          </p:cNvSpPr>
          <p:nvPr>
            <p:ph type="subTitle" idx="1"/>
          </p:nvPr>
        </p:nvSpPr>
        <p:spPr>
          <a:xfrm>
            <a:off x="5760720" y="16817263"/>
            <a:ext cx="26883360" cy="7582766"/>
          </a:xfrm>
        </p:spPr>
        <p:txBody>
          <a:bodyPr/>
          <a:lstStyle>
            <a:lvl1pPr marL="0" indent="0" algn="ctr">
              <a:buNone/>
              <a:defRPr/>
            </a:lvl1pPr>
            <a:lvl2pPr marL="640080" indent="0" algn="ctr">
              <a:buNone/>
              <a:defRPr/>
            </a:lvl2pPr>
            <a:lvl3pPr marL="1280160" indent="0" algn="ctr">
              <a:buNone/>
              <a:defRPr/>
            </a:lvl3pPr>
            <a:lvl4pPr marL="1920240" indent="0" algn="ctr">
              <a:buNone/>
              <a:defRPr/>
            </a:lvl4pPr>
            <a:lvl5pPr marL="2560320" indent="0" algn="ctr">
              <a:buNone/>
              <a:defRPr/>
            </a:lvl5pPr>
            <a:lvl6pPr marL="3200400" indent="0" algn="ctr">
              <a:buNone/>
              <a:defRPr/>
            </a:lvl6pPr>
            <a:lvl7pPr marL="3840480" indent="0" algn="ctr">
              <a:buNone/>
              <a:defRPr/>
            </a:lvl7pPr>
            <a:lvl8pPr marL="4480560" indent="0" algn="ctr">
              <a:buNone/>
              <a:defRPr/>
            </a:lvl8pPr>
            <a:lvl9pPr marL="512064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99E3A7E-650F-684F-B8D6-0FB76B2CF9CD}" type="slidenum">
              <a:rPr lang="en-US"/>
              <a:pPr>
                <a:defRPr/>
              </a:pPr>
              <a:t>‹#›</a:t>
            </a:fld>
            <a:endParaRPr lang="en-US" dirty="0"/>
          </a:p>
        </p:txBody>
      </p:sp>
    </p:spTree>
    <p:extLst>
      <p:ext uri="{BB962C8B-B14F-4D97-AF65-F5344CB8AC3E}">
        <p14:creationId xmlns:p14="http://schemas.microsoft.com/office/powerpoint/2010/main" val="404410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F1D87B5-FFDF-ED4C-8E6B-E7D7B8FEB3AA}" type="slidenum">
              <a:rPr lang="en-US"/>
              <a:pPr>
                <a:defRPr/>
              </a:pPr>
              <a:t>‹#›</a:t>
            </a:fld>
            <a:endParaRPr lang="en-US" dirty="0"/>
          </a:p>
        </p:txBody>
      </p:sp>
    </p:spTree>
    <p:extLst>
      <p:ext uri="{BB962C8B-B14F-4D97-AF65-F5344CB8AC3E}">
        <p14:creationId xmlns:p14="http://schemas.microsoft.com/office/powerpoint/2010/main" val="169865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420" y="2636700"/>
            <a:ext cx="8161020" cy="237423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80360" y="2636700"/>
            <a:ext cx="24269700" cy="237423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A062960-49B8-C848-A030-2CA6F1BAE968}" type="slidenum">
              <a:rPr lang="en-US"/>
              <a:pPr>
                <a:defRPr/>
              </a:pPr>
              <a:t>‹#›</a:t>
            </a:fld>
            <a:endParaRPr lang="en-US" dirty="0"/>
          </a:p>
        </p:txBody>
      </p:sp>
    </p:spTree>
    <p:extLst>
      <p:ext uri="{BB962C8B-B14F-4D97-AF65-F5344CB8AC3E}">
        <p14:creationId xmlns:p14="http://schemas.microsoft.com/office/powerpoint/2010/main" val="56591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AB9BCA4-AE98-7244-86D8-405E02AD9366}" type="slidenum">
              <a:rPr lang="en-US"/>
              <a:pPr>
                <a:defRPr/>
              </a:pPr>
              <a:t>‹#›</a:t>
            </a:fld>
            <a:endParaRPr lang="en-US" dirty="0"/>
          </a:p>
        </p:txBody>
      </p:sp>
    </p:spTree>
    <p:extLst>
      <p:ext uri="{BB962C8B-B14F-4D97-AF65-F5344CB8AC3E}">
        <p14:creationId xmlns:p14="http://schemas.microsoft.com/office/powerpoint/2010/main" val="198259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19069056"/>
            <a:ext cx="32644080" cy="5894677"/>
          </a:xfrm>
        </p:spPr>
        <p:txBody>
          <a:bodyPr anchor="t"/>
          <a:lstStyle>
            <a:lvl1pPr algn="l">
              <a:defRPr sz="5600" b="1" cap="all"/>
            </a:lvl1pPr>
          </a:lstStyle>
          <a:p>
            <a:r>
              <a:rPr lang="en-US"/>
              <a:t>Click to edit Master title style</a:t>
            </a:r>
          </a:p>
        </p:txBody>
      </p:sp>
      <p:sp>
        <p:nvSpPr>
          <p:cNvPr id="3" name="Text Placeholder 2"/>
          <p:cNvSpPr>
            <a:spLocks noGrp="1"/>
          </p:cNvSpPr>
          <p:nvPr>
            <p:ph type="body" idx="1"/>
          </p:nvPr>
        </p:nvSpPr>
        <p:spPr>
          <a:xfrm>
            <a:off x="3033713" y="12577336"/>
            <a:ext cx="32644080" cy="6491720"/>
          </a:xfrm>
        </p:spPr>
        <p:txBody>
          <a:bodyPr anchor="b"/>
          <a:lstStyle>
            <a:lvl1pPr marL="0" indent="0">
              <a:buNone/>
              <a:defRPr sz="2800"/>
            </a:lvl1pPr>
            <a:lvl2pPr marL="640080" indent="0">
              <a:buNone/>
              <a:defRPr sz="2520"/>
            </a:lvl2pPr>
            <a:lvl3pPr marL="1280160" indent="0">
              <a:buNone/>
              <a:defRPr sz="2240"/>
            </a:lvl3pPr>
            <a:lvl4pPr marL="1920240" indent="0">
              <a:buNone/>
              <a:defRPr sz="1960"/>
            </a:lvl4pPr>
            <a:lvl5pPr marL="2560320" indent="0">
              <a:buNone/>
              <a:defRPr sz="1960"/>
            </a:lvl5pPr>
            <a:lvl6pPr marL="3200400" indent="0">
              <a:buNone/>
              <a:defRPr sz="1960"/>
            </a:lvl6pPr>
            <a:lvl7pPr marL="3840480" indent="0">
              <a:buNone/>
              <a:defRPr sz="1960"/>
            </a:lvl7pPr>
            <a:lvl8pPr marL="4480560" indent="0">
              <a:buNone/>
              <a:defRPr sz="1960"/>
            </a:lvl8pPr>
            <a:lvl9pPr marL="5120640" indent="0">
              <a:buNone/>
              <a:defRPr sz="196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32FE219-3806-1240-8CCD-2A8B499BA9E1}" type="slidenum">
              <a:rPr lang="en-US"/>
              <a:pPr>
                <a:defRPr/>
              </a:pPr>
              <a:t>‹#›</a:t>
            </a:fld>
            <a:endParaRPr lang="en-US" dirty="0"/>
          </a:p>
        </p:txBody>
      </p:sp>
    </p:spTree>
    <p:extLst>
      <p:ext uri="{BB962C8B-B14F-4D97-AF65-F5344CB8AC3E}">
        <p14:creationId xmlns:p14="http://schemas.microsoft.com/office/powerpoint/2010/main" val="125926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80360" y="8573805"/>
            <a:ext cx="16215360" cy="17805255"/>
          </a:xfrm>
        </p:spPr>
        <p:txBody>
          <a:bodyPr/>
          <a:lstStyle>
            <a:lvl1pPr>
              <a:defRPr sz="3920"/>
            </a:lvl1pPr>
            <a:lvl2pPr>
              <a:defRPr sz="3360"/>
            </a:lvl2pPr>
            <a:lvl3pPr>
              <a:defRPr sz="2800"/>
            </a:lvl3pPr>
            <a:lvl4pPr>
              <a:defRPr sz="2520"/>
            </a:lvl4pPr>
            <a:lvl5pPr>
              <a:defRPr sz="2520"/>
            </a:lvl5pPr>
            <a:lvl6pPr>
              <a:defRPr sz="2520"/>
            </a:lvl6pPr>
            <a:lvl7pPr>
              <a:defRPr sz="2520"/>
            </a:lvl7pPr>
            <a:lvl8pPr>
              <a:defRPr sz="2520"/>
            </a:lvl8pPr>
            <a:lvl9pPr>
              <a:defRPr sz="25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309080" y="8573805"/>
            <a:ext cx="16215360" cy="17805255"/>
          </a:xfrm>
        </p:spPr>
        <p:txBody>
          <a:bodyPr/>
          <a:lstStyle>
            <a:lvl1pPr>
              <a:defRPr sz="3920"/>
            </a:lvl1pPr>
            <a:lvl2pPr>
              <a:defRPr sz="3360"/>
            </a:lvl2pPr>
            <a:lvl3pPr>
              <a:defRPr sz="2800"/>
            </a:lvl3pPr>
            <a:lvl4pPr>
              <a:defRPr sz="2520"/>
            </a:lvl4pPr>
            <a:lvl5pPr>
              <a:defRPr sz="2520"/>
            </a:lvl5pPr>
            <a:lvl6pPr>
              <a:defRPr sz="2520"/>
            </a:lvl6pPr>
            <a:lvl7pPr>
              <a:defRPr sz="2520"/>
            </a:lvl7pPr>
            <a:lvl8pPr>
              <a:defRPr sz="2520"/>
            </a:lvl8pPr>
            <a:lvl9pPr>
              <a:defRPr sz="25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B4F01DA-4D78-E246-A777-9CE15C809617}" type="slidenum">
              <a:rPr lang="en-US"/>
              <a:pPr>
                <a:defRPr/>
              </a:pPr>
              <a:t>‹#›</a:t>
            </a:fld>
            <a:endParaRPr lang="en-US" dirty="0"/>
          </a:p>
        </p:txBody>
      </p:sp>
    </p:spTree>
    <p:extLst>
      <p:ext uri="{BB962C8B-B14F-4D97-AF65-F5344CB8AC3E}">
        <p14:creationId xmlns:p14="http://schemas.microsoft.com/office/powerpoint/2010/main" val="81460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188027"/>
            <a:ext cx="34564320" cy="49460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1" y="6643261"/>
            <a:ext cx="16968788" cy="2767013"/>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920241" y="9410269"/>
            <a:ext cx="16968788" cy="17099107"/>
          </a:xfrm>
        </p:spPr>
        <p:txBody>
          <a:bodyPr/>
          <a:lstStyle>
            <a:lvl1pPr>
              <a:defRPr sz="3360"/>
            </a:lvl1pPr>
            <a:lvl2pPr>
              <a:defRPr sz="2800"/>
            </a:lvl2pPr>
            <a:lvl3pPr>
              <a:defRPr sz="2520"/>
            </a:lvl3pPr>
            <a:lvl4pPr>
              <a:defRPr sz="2240"/>
            </a:lvl4pPr>
            <a:lvl5pPr>
              <a:defRPr sz="2240"/>
            </a:lvl5pPr>
            <a:lvl6pPr>
              <a:defRPr sz="2240"/>
            </a:lvl6pPr>
            <a:lvl7pPr>
              <a:defRPr sz="2240"/>
            </a:lvl7pPr>
            <a:lvl8pPr>
              <a:defRPr sz="2240"/>
            </a:lvl8pPr>
            <a:lvl9pPr>
              <a:defRPr sz="2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14" y="6643261"/>
            <a:ext cx="16975455" cy="2767013"/>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19509114" y="9410269"/>
            <a:ext cx="16975455" cy="17099107"/>
          </a:xfrm>
        </p:spPr>
        <p:txBody>
          <a:bodyPr/>
          <a:lstStyle>
            <a:lvl1pPr>
              <a:defRPr sz="3360"/>
            </a:lvl1pPr>
            <a:lvl2pPr>
              <a:defRPr sz="2800"/>
            </a:lvl2pPr>
            <a:lvl3pPr>
              <a:defRPr sz="2520"/>
            </a:lvl3pPr>
            <a:lvl4pPr>
              <a:defRPr sz="2240"/>
            </a:lvl4pPr>
            <a:lvl5pPr>
              <a:defRPr sz="2240"/>
            </a:lvl5pPr>
            <a:lvl6pPr>
              <a:defRPr sz="2240"/>
            </a:lvl6pPr>
            <a:lvl7pPr>
              <a:defRPr sz="2240"/>
            </a:lvl7pPr>
            <a:lvl8pPr>
              <a:defRPr sz="2240"/>
            </a:lvl8pPr>
            <a:lvl9pPr>
              <a:defRPr sz="2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C48E160-1D93-A14C-AC73-4C17651F6559}" type="slidenum">
              <a:rPr lang="en-US"/>
              <a:pPr>
                <a:defRPr/>
              </a:pPr>
              <a:t>‹#›</a:t>
            </a:fld>
            <a:endParaRPr lang="en-US" dirty="0"/>
          </a:p>
        </p:txBody>
      </p:sp>
    </p:spTree>
    <p:extLst>
      <p:ext uri="{BB962C8B-B14F-4D97-AF65-F5344CB8AC3E}">
        <p14:creationId xmlns:p14="http://schemas.microsoft.com/office/powerpoint/2010/main" val="114817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B903AB1-7A92-F54F-9E41-E2400661EC18}" type="slidenum">
              <a:rPr lang="en-US"/>
              <a:pPr>
                <a:defRPr/>
              </a:pPr>
              <a:t>‹#›</a:t>
            </a:fld>
            <a:endParaRPr lang="en-US" dirty="0"/>
          </a:p>
        </p:txBody>
      </p:sp>
    </p:spTree>
    <p:extLst>
      <p:ext uri="{BB962C8B-B14F-4D97-AF65-F5344CB8AC3E}">
        <p14:creationId xmlns:p14="http://schemas.microsoft.com/office/powerpoint/2010/main" val="162632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2B7F69A6-3548-2D4F-A87B-94F3C838C021}" type="slidenum">
              <a:rPr lang="en-US"/>
              <a:pPr>
                <a:defRPr/>
              </a:pPr>
              <a:t>‹#›</a:t>
            </a:fld>
            <a:endParaRPr lang="en-US" dirty="0"/>
          </a:p>
        </p:txBody>
      </p:sp>
    </p:spTree>
    <p:extLst>
      <p:ext uri="{BB962C8B-B14F-4D97-AF65-F5344CB8AC3E}">
        <p14:creationId xmlns:p14="http://schemas.microsoft.com/office/powerpoint/2010/main" val="351882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181973"/>
            <a:ext cx="12634913" cy="5027902"/>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15015210" y="1181972"/>
            <a:ext cx="21469350" cy="25327409"/>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0" y="6209869"/>
            <a:ext cx="12634913" cy="20299507"/>
          </a:xfrm>
        </p:spPr>
        <p:txBody>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C8E9D6C2-88D3-BB4F-887B-951ED85BEA00}" type="slidenum">
              <a:rPr lang="en-US"/>
              <a:pPr>
                <a:defRPr/>
              </a:pPr>
              <a:t>‹#›</a:t>
            </a:fld>
            <a:endParaRPr lang="en-US" dirty="0"/>
          </a:p>
        </p:txBody>
      </p:sp>
    </p:spTree>
    <p:extLst>
      <p:ext uri="{BB962C8B-B14F-4D97-AF65-F5344CB8AC3E}">
        <p14:creationId xmlns:p14="http://schemas.microsoft.com/office/powerpoint/2010/main" val="19138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8" y="20772300"/>
            <a:ext cx="23042880" cy="2454852"/>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7527608" y="2651847"/>
            <a:ext cx="23042880" cy="17805255"/>
          </a:xfrm>
        </p:spPr>
        <p:txBody>
          <a:bodyPr/>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pPr lvl="0"/>
            <a:endParaRPr lang="en-US" noProof="0" dirty="0"/>
          </a:p>
        </p:txBody>
      </p:sp>
      <p:sp>
        <p:nvSpPr>
          <p:cNvPr id="4" name="Text Placeholder 3"/>
          <p:cNvSpPr>
            <a:spLocks noGrp="1"/>
          </p:cNvSpPr>
          <p:nvPr>
            <p:ph type="body" sz="half" idx="2"/>
          </p:nvPr>
        </p:nvSpPr>
        <p:spPr>
          <a:xfrm>
            <a:off x="7527608" y="23227146"/>
            <a:ext cx="23042880" cy="3482254"/>
          </a:xfrm>
        </p:spPr>
        <p:txBody>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132EEE8-3850-3647-B479-E5533F137F35}" type="slidenum">
              <a:rPr lang="en-US"/>
              <a:pPr>
                <a:defRPr/>
              </a:pPr>
              <a:t>‹#›</a:t>
            </a:fld>
            <a:endParaRPr lang="en-US" dirty="0"/>
          </a:p>
        </p:txBody>
      </p:sp>
    </p:spTree>
    <p:extLst>
      <p:ext uri="{BB962C8B-B14F-4D97-AF65-F5344CB8AC3E}">
        <p14:creationId xmlns:p14="http://schemas.microsoft.com/office/powerpoint/2010/main" val="386659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80360" y="3412548"/>
            <a:ext cx="32644080" cy="640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45580" tIns="122790" rIns="245580" bIns="12279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80360" y="11095333"/>
            <a:ext cx="32644080" cy="23042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45580" tIns="122790" rIns="245580" bIns="12279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80360" y="34992254"/>
            <a:ext cx="8001000" cy="2557895"/>
          </a:xfrm>
          <a:prstGeom prst="rect">
            <a:avLst/>
          </a:prstGeom>
          <a:noFill/>
          <a:ln w="9525">
            <a:noFill/>
            <a:miter lim="800000"/>
            <a:headEnd/>
            <a:tailEnd/>
          </a:ln>
          <a:effectLst/>
        </p:spPr>
        <p:txBody>
          <a:bodyPr vert="horz" wrap="square" lIns="245580" tIns="122790" rIns="245580" bIns="122790" numCol="1" anchor="t" anchorCtr="0" compatLnSpc="1">
            <a:prstTxWarp prst="textNoShape">
              <a:avLst/>
            </a:prstTxWarp>
          </a:bodyPr>
          <a:lstStyle>
            <a:lvl1pPr eaLnBrk="0" hangingPunct="0">
              <a:defRPr sz="5320">
                <a:latin typeface="Times" charset="0"/>
                <a:ea typeface="ＭＳ Ｐゴシック" charset="-128"/>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3121640" y="34992254"/>
            <a:ext cx="12161520" cy="2557895"/>
          </a:xfrm>
          <a:prstGeom prst="rect">
            <a:avLst/>
          </a:prstGeom>
          <a:noFill/>
          <a:ln w="9525">
            <a:noFill/>
            <a:miter lim="800000"/>
            <a:headEnd/>
            <a:tailEnd/>
          </a:ln>
          <a:effectLst/>
        </p:spPr>
        <p:txBody>
          <a:bodyPr vert="horz" wrap="square" lIns="245580" tIns="122790" rIns="245580" bIns="122790" numCol="1" anchor="t" anchorCtr="0" compatLnSpc="1">
            <a:prstTxWarp prst="textNoShape">
              <a:avLst/>
            </a:prstTxWarp>
          </a:bodyPr>
          <a:lstStyle>
            <a:lvl1pPr algn="ctr" eaLnBrk="0" hangingPunct="0">
              <a:defRPr sz="5320">
                <a:latin typeface="Times" charset="0"/>
                <a:ea typeface="ＭＳ Ｐゴシック" charset="-128"/>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27523440" y="34992254"/>
            <a:ext cx="8001000" cy="2557895"/>
          </a:xfrm>
          <a:prstGeom prst="rect">
            <a:avLst/>
          </a:prstGeom>
          <a:noFill/>
          <a:ln w="9525">
            <a:noFill/>
            <a:miter lim="800000"/>
            <a:headEnd/>
            <a:tailEnd/>
          </a:ln>
          <a:effectLst/>
        </p:spPr>
        <p:txBody>
          <a:bodyPr vert="horz" wrap="square" lIns="245580" tIns="122790" rIns="245580" bIns="122790" numCol="1" anchor="t" anchorCtr="0" compatLnSpc="1">
            <a:prstTxWarp prst="textNoShape">
              <a:avLst/>
            </a:prstTxWarp>
          </a:bodyPr>
          <a:lstStyle>
            <a:lvl1pPr algn="r" eaLnBrk="0" hangingPunct="0">
              <a:defRPr sz="5320">
                <a:latin typeface="Times" charset="0"/>
              </a:defRPr>
            </a:lvl1pPr>
          </a:lstStyle>
          <a:p>
            <a:pPr>
              <a:defRPr/>
            </a:pPr>
            <a:fld id="{5672C52F-D9E2-5648-959E-130B14E71CF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38208" rtl="0" eaLnBrk="0" fontAlgn="base" hangingPunct="0">
        <a:spcBef>
          <a:spcPct val="0"/>
        </a:spcBef>
        <a:spcAft>
          <a:spcPct val="0"/>
        </a:spcAft>
        <a:defRPr sz="16520">
          <a:solidFill>
            <a:schemeClr val="tx2"/>
          </a:solidFill>
          <a:latin typeface="+mj-lt"/>
          <a:ea typeface="ＭＳ Ｐゴシック" pitchFamily="27" charset="-128"/>
          <a:cs typeface="ＭＳ Ｐゴシック" pitchFamily="27" charset="-128"/>
        </a:defRPr>
      </a:lvl1pPr>
      <a:lvl2pPr algn="ctr" defTabSz="3438208" rtl="0" eaLnBrk="0" fontAlgn="base" hangingPunct="0">
        <a:spcBef>
          <a:spcPct val="0"/>
        </a:spcBef>
        <a:spcAft>
          <a:spcPct val="0"/>
        </a:spcAft>
        <a:defRPr sz="16520">
          <a:solidFill>
            <a:schemeClr val="tx2"/>
          </a:solidFill>
          <a:latin typeface="Times" pitchFamily="-110" charset="0"/>
          <a:ea typeface="ＭＳ Ｐゴシック" pitchFamily="27" charset="-128"/>
          <a:cs typeface="ＭＳ Ｐゴシック" pitchFamily="27" charset="-128"/>
        </a:defRPr>
      </a:lvl2pPr>
      <a:lvl3pPr algn="ctr" defTabSz="3438208" rtl="0" eaLnBrk="0" fontAlgn="base" hangingPunct="0">
        <a:spcBef>
          <a:spcPct val="0"/>
        </a:spcBef>
        <a:spcAft>
          <a:spcPct val="0"/>
        </a:spcAft>
        <a:defRPr sz="16520">
          <a:solidFill>
            <a:schemeClr val="tx2"/>
          </a:solidFill>
          <a:latin typeface="Times" pitchFamily="-110" charset="0"/>
          <a:ea typeface="ＭＳ Ｐゴシック" pitchFamily="27" charset="-128"/>
          <a:cs typeface="ＭＳ Ｐゴシック" pitchFamily="27" charset="-128"/>
        </a:defRPr>
      </a:lvl3pPr>
      <a:lvl4pPr algn="ctr" defTabSz="3438208" rtl="0" eaLnBrk="0" fontAlgn="base" hangingPunct="0">
        <a:spcBef>
          <a:spcPct val="0"/>
        </a:spcBef>
        <a:spcAft>
          <a:spcPct val="0"/>
        </a:spcAft>
        <a:defRPr sz="16520">
          <a:solidFill>
            <a:schemeClr val="tx2"/>
          </a:solidFill>
          <a:latin typeface="Times" pitchFamily="-110" charset="0"/>
          <a:ea typeface="ＭＳ Ｐゴシック" pitchFamily="27" charset="-128"/>
          <a:cs typeface="ＭＳ Ｐゴシック" pitchFamily="27" charset="-128"/>
        </a:defRPr>
      </a:lvl4pPr>
      <a:lvl5pPr algn="ctr" defTabSz="3438208" rtl="0" eaLnBrk="0" fontAlgn="base" hangingPunct="0">
        <a:spcBef>
          <a:spcPct val="0"/>
        </a:spcBef>
        <a:spcAft>
          <a:spcPct val="0"/>
        </a:spcAft>
        <a:defRPr sz="16520">
          <a:solidFill>
            <a:schemeClr val="tx2"/>
          </a:solidFill>
          <a:latin typeface="Times" pitchFamily="-110" charset="0"/>
          <a:ea typeface="ＭＳ Ｐゴシック" pitchFamily="27" charset="-128"/>
          <a:cs typeface="ＭＳ Ｐゴシック" pitchFamily="27" charset="-128"/>
        </a:defRPr>
      </a:lvl5pPr>
      <a:lvl6pPr marL="640080" algn="ctr" defTabSz="3438208" rtl="0" fontAlgn="base">
        <a:spcBef>
          <a:spcPct val="0"/>
        </a:spcBef>
        <a:spcAft>
          <a:spcPct val="0"/>
        </a:spcAft>
        <a:defRPr sz="16520">
          <a:solidFill>
            <a:schemeClr val="tx2"/>
          </a:solidFill>
          <a:latin typeface="Times" pitchFamily="-110" charset="0"/>
        </a:defRPr>
      </a:lvl6pPr>
      <a:lvl7pPr marL="1280160" algn="ctr" defTabSz="3438208" rtl="0" fontAlgn="base">
        <a:spcBef>
          <a:spcPct val="0"/>
        </a:spcBef>
        <a:spcAft>
          <a:spcPct val="0"/>
        </a:spcAft>
        <a:defRPr sz="16520">
          <a:solidFill>
            <a:schemeClr val="tx2"/>
          </a:solidFill>
          <a:latin typeface="Times" pitchFamily="-110" charset="0"/>
        </a:defRPr>
      </a:lvl7pPr>
      <a:lvl8pPr marL="1920240" algn="ctr" defTabSz="3438208" rtl="0" fontAlgn="base">
        <a:spcBef>
          <a:spcPct val="0"/>
        </a:spcBef>
        <a:spcAft>
          <a:spcPct val="0"/>
        </a:spcAft>
        <a:defRPr sz="16520">
          <a:solidFill>
            <a:schemeClr val="tx2"/>
          </a:solidFill>
          <a:latin typeface="Times" pitchFamily="-110" charset="0"/>
        </a:defRPr>
      </a:lvl8pPr>
      <a:lvl9pPr marL="2560320" algn="ctr" defTabSz="3438208" rtl="0" fontAlgn="base">
        <a:spcBef>
          <a:spcPct val="0"/>
        </a:spcBef>
        <a:spcAft>
          <a:spcPct val="0"/>
        </a:spcAft>
        <a:defRPr sz="16520">
          <a:solidFill>
            <a:schemeClr val="tx2"/>
          </a:solidFill>
          <a:latin typeface="Times" pitchFamily="-110" charset="0"/>
        </a:defRPr>
      </a:lvl9pPr>
    </p:titleStyle>
    <p:bodyStyle>
      <a:lvl1pPr marL="1289050" indent="-1289050" algn="l" defTabSz="3438208" rtl="0" eaLnBrk="0" fontAlgn="base" hangingPunct="0">
        <a:spcBef>
          <a:spcPct val="20000"/>
        </a:spcBef>
        <a:spcAft>
          <a:spcPct val="0"/>
        </a:spcAft>
        <a:buChar char="•"/>
        <a:defRPr sz="12040">
          <a:solidFill>
            <a:schemeClr val="tx1"/>
          </a:solidFill>
          <a:latin typeface="+mn-lt"/>
          <a:ea typeface="ＭＳ Ｐゴシック" pitchFamily="27" charset="-128"/>
          <a:cs typeface="ＭＳ Ｐゴシック" pitchFamily="27" charset="-128"/>
        </a:defRPr>
      </a:lvl1pPr>
      <a:lvl2pPr marL="2793683" indent="-1075690" algn="l" defTabSz="3438208" rtl="0" eaLnBrk="0" fontAlgn="base" hangingPunct="0">
        <a:spcBef>
          <a:spcPct val="20000"/>
        </a:spcBef>
        <a:spcAft>
          <a:spcPct val="0"/>
        </a:spcAft>
        <a:buChar char="–"/>
        <a:defRPr sz="10500">
          <a:solidFill>
            <a:schemeClr val="tx1"/>
          </a:solidFill>
          <a:latin typeface="+mn-lt"/>
          <a:ea typeface="ＭＳ Ｐゴシック" pitchFamily="-110" charset="-128"/>
        </a:defRPr>
      </a:lvl2pPr>
      <a:lvl3pPr marL="4298315" indent="-860108" algn="l" defTabSz="3438208" rtl="0" eaLnBrk="0" fontAlgn="base" hangingPunct="0">
        <a:spcBef>
          <a:spcPct val="20000"/>
        </a:spcBef>
        <a:spcAft>
          <a:spcPct val="0"/>
        </a:spcAft>
        <a:buChar char="•"/>
        <a:defRPr sz="8960">
          <a:solidFill>
            <a:schemeClr val="tx1"/>
          </a:solidFill>
          <a:latin typeface="+mn-lt"/>
          <a:ea typeface="ＭＳ Ｐゴシック" pitchFamily="-110" charset="-128"/>
        </a:defRPr>
      </a:lvl3pPr>
      <a:lvl4pPr marL="6016308" indent="-860108" algn="l" defTabSz="3438208" rtl="0" eaLnBrk="0" fontAlgn="base" hangingPunct="0">
        <a:spcBef>
          <a:spcPct val="20000"/>
        </a:spcBef>
        <a:spcAft>
          <a:spcPct val="0"/>
        </a:spcAft>
        <a:buChar char="–"/>
        <a:defRPr sz="7560">
          <a:solidFill>
            <a:schemeClr val="tx1"/>
          </a:solidFill>
          <a:latin typeface="+mn-lt"/>
          <a:ea typeface="ＭＳ Ｐゴシック" pitchFamily="-110" charset="-128"/>
        </a:defRPr>
      </a:lvl4pPr>
      <a:lvl5pPr marL="7736523" indent="-860108" algn="l" defTabSz="3438208" rtl="0" eaLnBrk="0" fontAlgn="base" hangingPunct="0">
        <a:spcBef>
          <a:spcPct val="20000"/>
        </a:spcBef>
        <a:spcAft>
          <a:spcPct val="0"/>
        </a:spcAft>
        <a:buChar char="»"/>
        <a:defRPr sz="7560">
          <a:solidFill>
            <a:schemeClr val="tx1"/>
          </a:solidFill>
          <a:latin typeface="+mn-lt"/>
          <a:ea typeface="ＭＳ Ｐゴシック" pitchFamily="-110" charset="-128"/>
        </a:defRPr>
      </a:lvl5pPr>
      <a:lvl6pPr marL="8376603" indent="-860108" algn="l" defTabSz="3438208" rtl="0" fontAlgn="base">
        <a:spcBef>
          <a:spcPct val="20000"/>
        </a:spcBef>
        <a:spcAft>
          <a:spcPct val="0"/>
        </a:spcAft>
        <a:buChar char="»"/>
        <a:defRPr sz="7560">
          <a:solidFill>
            <a:schemeClr val="tx1"/>
          </a:solidFill>
          <a:latin typeface="+mn-lt"/>
          <a:ea typeface="ＭＳ Ｐゴシック" pitchFamily="-110" charset="-128"/>
        </a:defRPr>
      </a:lvl6pPr>
      <a:lvl7pPr marL="9016683" indent="-860108" algn="l" defTabSz="3438208" rtl="0" fontAlgn="base">
        <a:spcBef>
          <a:spcPct val="20000"/>
        </a:spcBef>
        <a:spcAft>
          <a:spcPct val="0"/>
        </a:spcAft>
        <a:buChar char="»"/>
        <a:defRPr sz="7560">
          <a:solidFill>
            <a:schemeClr val="tx1"/>
          </a:solidFill>
          <a:latin typeface="+mn-lt"/>
          <a:ea typeface="ＭＳ Ｐゴシック" pitchFamily="-110" charset="-128"/>
        </a:defRPr>
      </a:lvl7pPr>
      <a:lvl8pPr marL="9656763" indent="-860108" algn="l" defTabSz="3438208" rtl="0" fontAlgn="base">
        <a:spcBef>
          <a:spcPct val="20000"/>
        </a:spcBef>
        <a:spcAft>
          <a:spcPct val="0"/>
        </a:spcAft>
        <a:buChar char="»"/>
        <a:defRPr sz="7560">
          <a:solidFill>
            <a:schemeClr val="tx1"/>
          </a:solidFill>
          <a:latin typeface="+mn-lt"/>
          <a:ea typeface="ＭＳ Ｐゴシック" pitchFamily="-110" charset="-128"/>
        </a:defRPr>
      </a:lvl8pPr>
      <a:lvl9pPr marL="10296843" indent="-860108" algn="l" defTabSz="3438208" rtl="0" fontAlgn="base">
        <a:spcBef>
          <a:spcPct val="20000"/>
        </a:spcBef>
        <a:spcAft>
          <a:spcPct val="0"/>
        </a:spcAft>
        <a:buChar char="»"/>
        <a:defRPr sz="7560">
          <a:solidFill>
            <a:schemeClr val="tx1"/>
          </a:solidFill>
          <a:latin typeface="+mn-lt"/>
          <a:ea typeface="ＭＳ Ｐゴシック" pitchFamily="-110" charset="-128"/>
        </a:defRPr>
      </a:lvl9pPr>
    </p:bodyStyle>
    <p:otherStyle>
      <a:defPPr>
        <a:defRPr lang="en-US"/>
      </a:defPPr>
      <a:lvl1pPr marL="0" algn="l" defTabSz="640080" rtl="0" eaLnBrk="1" latinLnBrk="0" hangingPunct="1">
        <a:defRPr sz="2520" kern="1200">
          <a:solidFill>
            <a:schemeClr val="tx1"/>
          </a:solidFill>
          <a:latin typeface="+mn-lt"/>
          <a:ea typeface="+mn-ea"/>
          <a:cs typeface="+mn-cs"/>
        </a:defRPr>
      </a:lvl1pPr>
      <a:lvl2pPr marL="640080" algn="l" defTabSz="640080" rtl="0" eaLnBrk="1" latinLnBrk="0" hangingPunct="1">
        <a:defRPr sz="2520" kern="1200">
          <a:solidFill>
            <a:schemeClr val="tx1"/>
          </a:solidFill>
          <a:latin typeface="+mn-lt"/>
          <a:ea typeface="+mn-ea"/>
          <a:cs typeface="+mn-cs"/>
        </a:defRPr>
      </a:lvl2pPr>
      <a:lvl3pPr marL="1280160" algn="l" defTabSz="640080" rtl="0" eaLnBrk="1" latinLnBrk="0" hangingPunct="1">
        <a:defRPr sz="2520" kern="1200">
          <a:solidFill>
            <a:schemeClr val="tx1"/>
          </a:solidFill>
          <a:latin typeface="+mn-lt"/>
          <a:ea typeface="+mn-ea"/>
          <a:cs typeface="+mn-cs"/>
        </a:defRPr>
      </a:lvl3pPr>
      <a:lvl4pPr marL="1920240" algn="l" defTabSz="640080" rtl="0" eaLnBrk="1" latinLnBrk="0" hangingPunct="1">
        <a:defRPr sz="2520" kern="1200">
          <a:solidFill>
            <a:schemeClr val="tx1"/>
          </a:solidFill>
          <a:latin typeface="+mn-lt"/>
          <a:ea typeface="+mn-ea"/>
          <a:cs typeface="+mn-cs"/>
        </a:defRPr>
      </a:lvl4pPr>
      <a:lvl5pPr marL="2560320" algn="l" defTabSz="640080" rtl="0" eaLnBrk="1" latinLnBrk="0" hangingPunct="1">
        <a:defRPr sz="2520" kern="1200">
          <a:solidFill>
            <a:schemeClr val="tx1"/>
          </a:solidFill>
          <a:latin typeface="+mn-lt"/>
          <a:ea typeface="+mn-ea"/>
          <a:cs typeface="+mn-cs"/>
        </a:defRPr>
      </a:lvl5pPr>
      <a:lvl6pPr marL="3200400" algn="l" defTabSz="640080" rtl="0" eaLnBrk="1" latinLnBrk="0" hangingPunct="1">
        <a:defRPr sz="2520" kern="1200">
          <a:solidFill>
            <a:schemeClr val="tx1"/>
          </a:solidFill>
          <a:latin typeface="+mn-lt"/>
          <a:ea typeface="+mn-ea"/>
          <a:cs typeface="+mn-cs"/>
        </a:defRPr>
      </a:lvl6pPr>
      <a:lvl7pPr marL="3840480" algn="l" defTabSz="640080" rtl="0" eaLnBrk="1" latinLnBrk="0" hangingPunct="1">
        <a:defRPr sz="2520" kern="1200">
          <a:solidFill>
            <a:schemeClr val="tx1"/>
          </a:solidFill>
          <a:latin typeface="+mn-lt"/>
          <a:ea typeface="+mn-ea"/>
          <a:cs typeface="+mn-cs"/>
        </a:defRPr>
      </a:lvl7pPr>
      <a:lvl8pPr marL="4480560" algn="l" defTabSz="640080" rtl="0" eaLnBrk="1" latinLnBrk="0" hangingPunct="1">
        <a:defRPr sz="2520" kern="1200">
          <a:solidFill>
            <a:schemeClr val="tx1"/>
          </a:solidFill>
          <a:latin typeface="+mn-lt"/>
          <a:ea typeface="+mn-ea"/>
          <a:cs typeface="+mn-cs"/>
        </a:defRPr>
      </a:lvl8pPr>
      <a:lvl9pPr marL="5120640" algn="l" defTabSz="64008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fif"/><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report.nih.gov/Workforc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50800" y="24600"/>
            <a:ext cx="38452138" cy="38564569"/>
            <a:chOff x="232835" y="671835"/>
            <a:chExt cx="26621036" cy="18439770"/>
          </a:xfrm>
        </p:grpSpPr>
        <p:sp>
          <p:nvSpPr>
            <p:cNvPr id="14337" name="Rectangle 9"/>
            <p:cNvSpPr>
              <a:spLocks noChangeArrowheads="1"/>
            </p:cNvSpPr>
            <p:nvPr/>
          </p:nvSpPr>
          <p:spPr bwMode="auto">
            <a:xfrm>
              <a:off x="440800" y="3539074"/>
              <a:ext cx="7318375" cy="229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endParaRPr lang="en-US" sz="2520" dirty="0">
                <a:latin typeface="Arial" charset="0"/>
                <a:cs typeface="Arial" charset="0"/>
              </a:endParaRPr>
            </a:p>
          </p:txBody>
        </p:sp>
        <p:sp>
          <p:nvSpPr>
            <p:cNvPr id="14338" name="Line 35"/>
            <p:cNvSpPr>
              <a:spLocks noChangeShapeType="1"/>
            </p:cNvSpPr>
            <p:nvPr/>
          </p:nvSpPr>
          <p:spPr bwMode="auto">
            <a:xfrm flipV="1">
              <a:off x="344738" y="671835"/>
              <a:ext cx="26509133" cy="10148"/>
            </a:xfrm>
            <a:prstGeom prst="line">
              <a:avLst/>
            </a:prstGeom>
            <a:noFill/>
            <a:ln w="190500">
              <a:solidFill>
                <a:srgbClr val="860018"/>
              </a:solidFill>
              <a:round/>
              <a:headEnd/>
              <a:tailEnd/>
            </a:ln>
            <a:extLst>
              <a:ext uri="{909E8E84-426E-40dd-AFC4-6F175D3DCCD1}">
                <a14:hiddenFill xmlns:a14="http://schemas.microsoft.com/office/drawing/2010/main" xmlns="">
                  <a:noFill/>
                </a14:hiddenFill>
              </a:ext>
            </a:extLst>
          </p:spPr>
          <p:txBody>
            <a:bodyPr wrap="none" anchor="ctr"/>
            <a:lstStyle/>
            <a:p>
              <a:endParaRPr lang="en-US" sz="3165" dirty="0"/>
            </a:p>
          </p:txBody>
        </p:sp>
        <p:sp>
          <p:nvSpPr>
            <p:cNvPr id="2052" name="Line 36"/>
            <p:cNvSpPr>
              <a:spLocks noChangeShapeType="1"/>
            </p:cNvSpPr>
            <p:nvPr/>
          </p:nvSpPr>
          <p:spPr bwMode="auto">
            <a:xfrm flipV="1">
              <a:off x="268005" y="3561976"/>
              <a:ext cx="26415469" cy="43115"/>
            </a:xfrm>
            <a:prstGeom prst="line">
              <a:avLst/>
            </a:prstGeom>
            <a:noFill/>
            <a:ln w="190500">
              <a:solidFill>
                <a:srgbClr val="860018"/>
              </a:solidFill>
              <a:round/>
              <a:headEnd/>
              <a:tailEnd/>
            </a:ln>
          </p:spPr>
          <p:txBody>
            <a:bodyPr wrap="none" anchor="ctr"/>
            <a:lstStyle/>
            <a:p>
              <a:pPr>
                <a:defRPr/>
              </a:pPr>
              <a:endParaRPr lang="en-US" sz="3165"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dobe Garamond Pro" pitchFamily="18" charset="0"/>
                <a:ea typeface="ＭＳ Ｐゴシック" pitchFamily="34" charset="-128"/>
                <a:cs typeface="+mn-cs"/>
              </a:endParaRPr>
            </a:p>
          </p:txBody>
        </p:sp>
        <p:sp>
          <p:nvSpPr>
            <p:cNvPr id="14340" name="Line 42"/>
            <p:cNvSpPr>
              <a:spLocks noChangeShapeType="1"/>
            </p:cNvSpPr>
            <p:nvPr/>
          </p:nvSpPr>
          <p:spPr bwMode="auto">
            <a:xfrm>
              <a:off x="232835" y="19078268"/>
              <a:ext cx="26504900" cy="33337"/>
            </a:xfrm>
            <a:prstGeom prst="line">
              <a:avLst/>
            </a:prstGeom>
            <a:noFill/>
            <a:ln w="190500">
              <a:solidFill>
                <a:srgbClr val="860018"/>
              </a:solidFill>
              <a:round/>
              <a:headEnd/>
              <a:tailEnd/>
            </a:ln>
            <a:extLst>
              <a:ext uri="{909E8E84-426E-40dd-AFC4-6F175D3DCCD1}">
                <a14:hiddenFill xmlns:a14="http://schemas.microsoft.com/office/drawing/2010/main" xmlns="">
                  <a:noFill/>
                </a14:hiddenFill>
              </a:ext>
            </a:extLst>
          </p:spPr>
          <p:txBody>
            <a:bodyPr wrap="none" anchor="ctr"/>
            <a:lstStyle/>
            <a:p>
              <a:endParaRPr lang="en-US" sz="3165" dirty="0"/>
            </a:p>
          </p:txBody>
        </p:sp>
        <mc:AlternateContent xmlns:mc="http://schemas.openxmlformats.org/markup-compatibility/2006">
          <mc:Choice xmlns:a14="http://schemas.microsoft.com/office/drawing/2010/main" Requires="a14">
            <p:sp>
              <p:nvSpPr>
                <p:cNvPr id="14341" name="Rectangle 8"/>
                <p:cNvSpPr>
                  <a:spLocks noChangeArrowheads="1"/>
                </p:cNvSpPr>
                <p:nvPr/>
              </p:nvSpPr>
              <p:spPr bwMode="auto">
                <a:xfrm>
                  <a:off x="4065854" y="802071"/>
                  <a:ext cx="19336919" cy="2663675"/>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nchor="ctr">
                  <a:spAutoFit/>
                </a:bodyPr>
                <a:lstStyle/>
                <a:p>
                  <a:pPr algn="ctr"/>
                  <a:r>
                    <a:rPr lang="en-US" sz="7600" b="1" i="0" dirty="0">
                      <a:solidFill>
                        <a:srgbClr val="000000"/>
                      </a:solidFill>
                      <a:effectLst/>
                      <a:latin typeface="Adobe Garamond Pro"/>
                    </a:rPr>
                    <a:t>Enhancing Career Development of HBCU Biomedical Researchers: Extended Training in Grantsmanship and Mentoring</a:t>
                  </a:r>
                  <a:endParaRPr lang="en-US" sz="2240" b="1" dirty="0"/>
                </a:p>
                <a:p>
                  <a:pPr algn="ctr"/>
                  <a:r>
                    <a:rPr lang="en-US" sz="5000" dirty="0">
                      <a:latin typeface="Cambria Math" panose="02040503050406030204" pitchFamily="18" charset="0"/>
                      <a:ea typeface="Cambria Math" panose="02040503050406030204" pitchFamily="18" charset="0"/>
                    </a:rPr>
                    <a:t>Chellu S</a:t>
                  </a:r>
                  <a:r>
                    <a:rPr lang="en-US" sz="5000" dirty="0"/>
                    <a:t>. </a:t>
                  </a:r>
                  <a14:m>
                    <m:oMath xmlns:m="http://schemas.openxmlformats.org/officeDocument/2006/math">
                      <m:r>
                        <m:rPr>
                          <m:sty m:val="p"/>
                        </m:rPr>
                        <a:rPr lang="en-US" sz="5000" i="0" dirty="0" smtClean="0">
                          <a:latin typeface="Cambria Math" panose="02040503050406030204" pitchFamily="18" charset="0"/>
                        </a:rPr>
                        <m:t>Chett</m:t>
                      </m:r>
                      <m:sSup>
                        <m:sSupPr>
                          <m:ctrlPr>
                            <a:rPr lang="en-US" sz="5000" b="0" i="1" dirty="0" smtClean="0">
                              <a:latin typeface="Cambria Math" panose="02040503050406030204" pitchFamily="18" charset="0"/>
                            </a:rPr>
                          </m:ctrlPr>
                        </m:sSupPr>
                        <m:e>
                          <m:r>
                            <m:rPr>
                              <m:sty m:val="p"/>
                            </m:rPr>
                            <a:rPr lang="en-US" sz="5000" i="0" dirty="0" smtClean="0">
                              <a:latin typeface="Cambria Math" panose="02040503050406030204" pitchFamily="18" charset="0"/>
                            </a:rPr>
                            <m:t>y</m:t>
                          </m:r>
                        </m:e>
                        <m:sup>
                          <m:r>
                            <a:rPr lang="en-US" sz="5000" b="0" i="0" dirty="0" smtClean="0">
                              <a:latin typeface="Cambria Math" panose="02040503050406030204" pitchFamily="18" charset="0"/>
                            </a:rPr>
                            <m:t>1</m:t>
                          </m:r>
                        </m:sup>
                      </m:sSup>
                    </m:oMath>
                  </a14:m>
                  <a:r>
                    <a:rPr lang="en-US" sz="5000" dirty="0"/>
                    <a:t>, </a:t>
                  </a:r>
                  <a14:m>
                    <m:oMath xmlns:m="http://schemas.openxmlformats.org/officeDocument/2006/math">
                      <m:r>
                        <m:rPr>
                          <m:sty m:val="p"/>
                        </m:rPr>
                        <a:rPr lang="en-US" sz="5000" i="0" dirty="0" smtClean="0">
                          <a:latin typeface="Cambria Math" panose="02040503050406030204" pitchFamily="18" charset="0"/>
                          <a:ea typeface="Cambria Math" panose="02040503050406030204" pitchFamily="18" charset="0"/>
                        </a:rPr>
                        <m:t>Vida</m:t>
                      </m:r>
                      <m:r>
                        <a:rPr lang="en-US" sz="5000" i="0" dirty="0" smtClean="0">
                          <a:latin typeface="Cambria Math" panose="02040503050406030204" pitchFamily="18" charset="0"/>
                          <a:ea typeface="Cambria Math" panose="02040503050406030204" pitchFamily="18" charset="0"/>
                        </a:rPr>
                        <m:t> </m:t>
                      </m:r>
                      <m:r>
                        <m:rPr>
                          <m:sty m:val="p"/>
                        </m:rPr>
                        <a:rPr lang="en-US" sz="5000" i="0" dirty="0" smtClean="0">
                          <a:latin typeface="Cambria Math" panose="02040503050406030204" pitchFamily="18" charset="0"/>
                          <a:ea typeface="Cambria Math" panose="02040503050406030204" pitchFamily="18" charset="0"/>
                        </a:rPr>
                        <m:t>Denni</m:t>
                      </m:r>
                      <m:sSup>
                        <m:sSupPr>
                          <m:ctrlPr>
                            <a:rPr lang="en-US" sz="5000" b="0" i="1" dirty="0" smtClean="0">
                              <a:latin typeface="Cambria Math" panose="02040503050406030204" pitchFamily="18" charset="0"/>
                              <a:ea typeface="Cambria Math" panose="02040503050406030204" pitchFamily="18" charset="0"/>
                            </a:rPr>
                          </m:ctrlPr>
                        </m:sSupPr>
                        <m:e>
                          <m:r>
                            <m:rPr>
                              <m:sty m:val="p"/>
                            </m:rPr>
                            <a:rPr lang="en-US" sz="5000" i="0" dirty="0" smtClean="0">
                              <a:latin typeface="Cambria Math" panose="02040503050406030204" pitchFamily="18" charset="0"/>
                              <a:ea typeface="Cambria Math" panose="02040503050406030204" pitchFamily="18" charset="0"/>
                            </a:rPr>
                            <m:t>s</m:t>
                          </m:r>
                        </m:e>
                        <m:sup>
                          <m:r>
                            <a:rPr lang="en-US" sz="5000" b="0" i="0" dirty="0" smtClean="0">
                              <a:latin typeface="Cambria Math" panose="02040503050406030204" pitchFamily="18" charset="0"/>
                              <a:ea typeface="Cambria Math" panose="02040503050406030204" pitchFamily="18" charset="0"/>
                            </a:rPr>
                            <m:t>2</m:t>
                          </m:r>
                        </m:sup>
                      </m:sSup>
                    </m:oMath>
                  </a14:m>
                  <a:r>
                    <a:rPr lang="en-US" sz="5000" dirty="0">
                      <a:latin typeface="Cambria Math" panose="02040503050406030204" pitchFamily="18" charset="0"/>
                      <a:ea typeface="Cambria Math" panose="02040503050406030204" pitchFamily="18" charset="0"/>
                    </a:rPr>
                    <a:t>, Louis </a:t>
                  </a:r>
                  <a14:m>
                    <m:oMath xmlns:m="http://schemas.openxmlformats.org/officeDocument/2006/math">
                      <m:r>
                        <m:rPr>
                          <m:sty m:val="p"/>
                        </m:rPr>
                        <a:rPr lang="en-US" sz="5000" i="0" dirty="0" smtClean="0">
                          <a:latin typeface="Cambria Math" panose="02040503050406030204" pitchFamily="18" charset="0"/>
                          <a:ea typeface="Cambria Math" panose="02040503050406030204" pitchFamily="18" charset="0"/>
                        </a:rPr>
                        <m:t>Wrensfor</m:t>
                      </m:r>
                      <m:sSup>
                        <m:sSupPr>
                          <m:ctrlPr>
                            <a:rPr lang="en-US" sz="5000" b="0" i="1" dirty="0" smtClean="0">
                              <a:latin typeface="Cambria Math" panose="02040503050406030204" pitchFamily="18" charset="0"/>
                              <a:ea typeface="Cambria Math" panose="02040503050406030204" pitchFamily="18" charset="0"/>
                            </a:rPr>
                          </m:ctrlPr>
                        </m:sSupPr>
                        <m:e>
                          <m:r>
                            <m:rPr>
                              <m:sty m:val="p"/>
                            </m:rPr>
                            <a:rPr lang="en-US" sz="5000" i="0" dirty="0" smtClean="0">
                              <a:latin typeface="Cambria Math" panose="02040503050406030204" pitchFamily="18" charset="0"/>
                              <a:ea typeface="Cambria Math" panose="02040503050406030204" pitchFamily="18" charset="0"/>
                            </a:rPr>
                            <m:t>d</m:t>
                          </m:r>
                        </m:e>
                        <m:sup>
                          <m:r>
                            <a:rPr lang="en-US" sz="5000" b="0" i="0" dirty="0" smtClean="0">
                              <a:latin typeface="Cambria Math" panose="02040503050406030204" pitchFamily="18" charset="0"/>
                              <a:ea typeface="Cambria Math" panose="02040503050406030204" pitchFamily="18" charset="0"/>
                            </a:rPr>
                            <m:t>3</m:t>
                          </m:r>
                        </m:sup>
                      </m:sSup>
                    </m:oMath>
                  </a14:m>
                  <a:r>
                    <a:rPr lang="en-US" sz="5000" dirty="0">
                      <a:latin typeface="Cambria Math" panose="02040503050406030204" pitchFamily="18" charset="0"/>
                      <a:ea typeface="Cambria Math" panose="02040503050406030204" pitchFamily="18" charset="0"/>
                    </a:rPr>
                    <a:t>, </a:t>
                  </a:r>
                </a:p>
                <a:p>
                  <a:pPr algn="ctr"/>
                  <a:r>
                    <a:rPr lang="en-US" sz="5000" dirty="0">
                      <a:latin typeface="Cambria Math" panose="02040503050406030204" pitchFamily="18" charset="0"/>
                      <a:ea typeface="Cambria Math" panose="02040503050406030204" pitchFamily="18" charset="0"/>
                    </a:rPr>
                    <a:t>                  Jamboor K. </a:t>
                  </a:r>
                  <a14:m>
                    <m:oMath xmlns:m="http://schemas.openxmlformats.org/officeDocument/2006/math">
                      <m:r>
                        <m:rPr>
                          <m:sty m:val="p"/>
                        </m:rPr>
                        <a:rPr lang="en-US" sz="5000" i="0" dirty="0" smtClean="0">
                          <a:latin typeface="Cambria Math" panose="02040503050406030204" pitchFamily="18" charset="0"/>
                          <a:ea typeface="Cambria Math" panose="02040503050406030204" pitchFamily="18" charset="0"/>
                        </a:rPr>
                        <m:t>Vishwanath</m:t>
                      </m:r>
                      <m:sSup>
                        <m:sSupPr>
                          <m:ctrlPr>
                            <a:rPr lang="en-US" sz="5000" b="0" i="1" dirty="0" smtClean="0">
                              <a:latin typeface="Cambria Math" panose="02040503050406030204" pitchFamily="18" charset="0"/>
                              <a:ea typeface="Cambria Math" panose="02040503050406030204" pitchFamily="18" charset="0"/>
                            </a:rPr>
                          </m:ctrlPr>
                        </m:sSupPr>
                        <m:e>
                          <m:r>
                            <m:rPr>
                              <m:sty m:val="p"/>
                            </m:rPr>
                            <a:rPr lang="en-US" sz="5000" i="0" dirty="0" smtClean="0">
                              <a:latin typeface="Cambria Math" panose="02040503050406030204" pitchFamily="18" charset="0"/>
                              <a:ea typeface="Cambria Math" panose="02040503050406030204" pitchFamily="18" charset="0"/>
                            </a:rPr>
                            <m:t>a</m:t>
                          </m:r>
                        </m:e>
                        <m:sup>
                          <m:r>
                            <a:rPr lang="en-US" sz="5000" b="0" i="0" dirty="0" smtClean="0">
                              <a:latin typeface="Cambria Math" panose="02040503050406030204" pitchFamily="18" charset="0"/>
                              <a:ea typeface="Cambria Math" panose="02040503050406030204" pitchFamily="18" charset="0"/>
                            </a:rPr>
                            <m:t>4</m:t>
                          </m:r>
                        </m:sup>
                      </m:sSup>
                    </m:oMath>
                  </a14:m>
                  <a:r>
                    <a:rPr lang="en-US" sz="5000" dirty="0">
                      <a:latin typeface="Cambria Math" panose="02040503050406030204" pitchFamily="18" charset="0"/>
                      <a:ea typeface="Cambria Math" panose="02040503050406030204" pitchFamily="18" charset="0"/>
                    </a:rPr>
                    <a:t>, Harlan </a:t>
                  </a:r>
                  <a14:m>
                    <m:oMath xmlns:m="http://schemas.openxmlformats.org/officeDocument/2006/math">
                      <m:r>
                        <m:rPr>
                          <m:sty m:val="p"/>
                        </m:rPr>
                        <a:rPr lang="en-US" sz="5000" i="0" dirty="0" smtClean="0">
                          <a:latin typeface="Cambria Math" panose="02040503050406030204" pitchFamily="18" charset="0"/>
                          <a:ea typeface="Cambria Math" panose="02040503050406030204" pitchFamily="18" charset="0"/>
                        </a:rPr>
                        <m:t>Jone</m:t>
                      </m:r>
                      <m:sSup>
                        <m:sSupPr>
                          <m:ctrlPr>
                            <a:rPr lang="en-US" sz="5000" b="0" i="1" dirty="0" smtClean="0">
                              <a:latin typeface="Cambria Math" panose="02040503050406030204" pitchFamily="18" charset="0"/>
                              <a:ea typeface="Cambria Math" panose="02040503050406030204" pitchFamily="18" charset="0"/>
                            </a:rPr>
                          </m:ctrlPr>
                        </m:sSupPr>
                        <m:e>
                          <m:r>
                            <m:rPr>
                              <m:sty m:val="p"/>
                            </m:rPr>
                            <a:rPr lang="en-US" sz="5000" i="0" dirty="0" smtClean="0">
                              <a:latin typeface="Cambria Math" panose="02040503050406030204" pitchFamily="18" charset="0"/>
                              <a:ea typeface="Cambria Math" panose="02040503050406030204" pitchFamily="18" charset="0"/>
                            </a:rPr>
                            <m:t>s</m:t>
                          </m:r>
                        </m:e>
                        <m:sup>
                          <m:r>
                            <a:rPr lang="en-US" sz="5000" b="0" i="0" dirty="0" smtClean="0">
                              <a:latin typeface="Cambria Math" panose="02040503050406030204" pitchFamily="18" charset="0"/>
                              <a:ea typeface="Cambria Math" panose="02040503050406030204" pitchFamily="18" charset="0"/>
                            </a:rPr>
                            <m:t>4</m:t>
                          </m:r>
                        </m:sup>
                      </m:sSup>
                    </m:oMath>
                  </a14:m>
                  <a:r>
                    <a:rPr lang="en-US" sz="5000" dirty="0">
                      <a:latin typeface="Cambria Math" panose="02040503050406030204" pitchFamily="18" charset="0"/>
                      <a:ea typeface="Cambria Math" panose="02040503050406030204" pitchFamily="18" charset="0"/>
                    </a:rPr>
                    <a:t> and Abhinandan </a:t>
                  </a:r>
                  <a14:m>
                    <m:oMath xmlns:m="http://schemas.openxmlformats.org/officeDocument/2006/math">
                      <m:r>
                        <m:rPr>
                          <m:sty m:val="p"/>
                        </m:rPr>
                        <a:rPr lang="en-US" sz="5000" i="0" dirty="0" smtClean="0">
                          <a:latin typeface="Cambria Math" panose="02040503050406030204" pitchFamily="18" charset="0"/>
                          <a:ea typeface="Cambria Math" panose="02040503050406030204" pitchFamily="18" charset="0"/>
                        </a:rPr>
                        <m:t>Chowdhur</m:t>
                      </m:r>
                      <m:sSup>
                        <m:sSupPr>
                          <m:ctrlPr>
                            <a:rPr lang="en-US" sz="5000" b="0" i="1" dirty="0" smtClean="0">
                              <a:latin typeface="Cambria Math" panose="02040503050406030204" pitchFamily="18" charset="0"/>
                              <a:ea typeface="Cambria Math" panose="02040503050406030204" pitchFamily="18" charset="0"/>
                            </a:rPr>
                          </m:ctrlPr>
                        </m:sSupPr>
                        <m:e>
                          <m:r>
                            <m:rPr>
                              <m:sty m:val="p"/>
                            </m:rPr>
                            <a:rPr lang="en-US" sz="5000" i="0" dirty="0" smtClean="0">
                              <a:latin typeface="Cambria Math" panose="02040503050406030204" pitchFamily="18" charset="0"/>
                              <a:ea typeface="Cambria Math" panose="02040503050406030204" pitchFamily="18" charset="0"/>
                            </a:rPr>
                            <m:t>y</m:t>
                          </m:r>
                        </m:e>
                        <m:sup>
                          <m:r>
                            <a:rPr lang="en-US" sz="5000" b="0" i="0" dirty="0" smtClean="0">
                              <a:latin typeface="Cambria Math" panose="02040503050406030204" pitchFamily="18" charset="0"/>
                              <a:ea typeface="Cambria Math" panose="02040503050406030204" pitchFamily="18" charset="0"/>
                            </a:rPr>
                            <m:t>1</m:t>
                          </m:r>
                        </m:sup>
                      </m:sSup>
                    </m:oMath>
                  </a14:m>
                  <a:endParaRPr lang="en-US" sz="5000" dirty="0">
                    <a:latin typeface="Cambria Math" panose="02040503050406030204" pitchFamily="18" charset="0"/>
                    <a:ea typeface="Cambria Math" panose="02040503050406030204" pitchFamily="18" charset="0"/>
                  </a:endParaRPr>
                </a:p>
                <a:p>
                  <a:pPr algn="ctr"/>
                  <a:r>
                    <a:rPr lang="en-US" sz="5000" baseline="30000" dirty="0">
                      <a:latin typeface="Cambria Math" panose="02040503050406030204" pitchFamily="18" charset="0"/>
                      <a:ea typeface="Cambria Math" panose="02040503050406030204" pitchFamily="18" charset="0"/>
                    </a:rPr>
                    <a:t>1</a:t>
                  </a:r>
                  <a:r>
                    <a:rPr lang="en-US" sz="5000" dirty="0">
                      <a:latin typeface="Cambria Math" panose="02040503050406030204" pitchFamily="18" charset="0"/>
                      <a:ea typeface="Cambria Math" panose="02040503050406030204" pitchFamily="18" charset="0"/>
                    </a:rPr>
                    <a:t>Savannah State University, Savannah, GA; </a:t>
                  </a:r>
                  <a:r>
                    <a:rPr lang="en-US" sz="5000" baseline="30000" dirty="0">
                      <a:latin typeface="Cambria Math" panose="02040503050406030204" pitchFamily="18" charset="0"/>
                      <a:ea typeface="Cambria Math" panose="02040503050406030204" pitchFamily="18" charset="0"/>
                    </a:rPr>
                    <a:t>2</a:t>
                  </a:r>
                  <a:r>
                    <a:rPr lang="en-US" sz="5000" dirty="0">
                      <a:latin typeface="Cambria Math" panose="02040503050406030204" pitchFamily="18" charset="0"/>
                      <a:ea typeface="Cambria Math" panose="02040503050406030204" pitchFamily="18" charset="0"/>
                    </a:rPr>
                    <a:t>Alabama State University, Montgomery, AL</a:t>
                  </a:r>
                </a:p>
                <a:p>
                  <a:pPr algn="ctr"/>
                  <a:r>
                    <a:rPr lang="en-US" sz="5000" baseline="30000" dirty="0">
                      <a:latin typeface="Cambria Math" panose="02040503050406030204" pitchFamily="18" charset="0"/>
                      <a:ea typeface="Cambria Math" panose="02040503050406030204" pitchFamily="18" charset="0"/>
                    </a:rPr>
                    <a:t>3</a:t>
                  </a:r>
                  <a:r>
                    <a:rPr lang="en-US" sz="5000" dirty="0">
                      <a:latin typeface="Cambria Math" panose="02040503050406030204" pitchFamily="18" charset="0"/>
                      <a:ea typeface="Cambria Math" panose="02040503050406030204" pitchFamily="18" charset="0"/>
                    </a:rPr>
                    <a:t>Albany State University, Albany, GA; </a:t>
                  </a:r>
                  <a:r>
                    <a:rPr lang="en-US" sz="5000" baseline="30000" dirty="0">
                      <a:latin typeface="Cambria Math" panose="02040503050406030204" pitchFamily="18" charset="0"/>
                      <a:ea typeface="Cambria Math" panose="02040503050406030204" pitchFamily="18" charset="0"/>
                    </a:rPr>
                    <a:t>4</a:t>
                  </a:r>
                  <a:r>
                    <a:rPr lang="en-US" sz="5000" dirty="0">
                      <a:latin typeface="Cambria Math" panose="02040503050406030204" pitchFamily="18" charset="0"/>
                      <a:ea typeface="Cambria Math" panose="02040503050406030204" pitchFamily="18" charset="0"/>
                    </a:rPr>
                    <a:t>University of North Texas Health Sc. Ctr., Forth Worth, TX</a:t>
                  </a:r>
                  <a:r>
                    <a:rPr lang="en-US" sz="5400" dirty="0">
                      <a:latin typeface="Cambria Math" panose="02040503050406030204" pitchFamily="18" charset="0"/>
                      <a:ea typeface="Cambria Math" panose="02040503050406030204" pitchFamily="18" charset="0"/>
                    </a:rPr>
                    <a:t> </a:t>
                  </a:r>
                </a:p>
              </p:txBody>
            </p:sp>
          </mc:Choice>
          <mc:Fallback>
            <p:sp>
              <p:nvSpPr>
                <p:cNvPr id="14341" name="Rectangle 8"/>
                <p:cNvSpPr>
                  <a:spLocks noRot="1" noChangeAspect="1" noMove="1" noResize="1" noEditPoints="1" noAdjustHandles="1" noChangeArrowheads="1" noChangeShapeType="1" noTextEdit="1"/>
                </p:cNvSpPr>
                <p:nvPr/>
              </p:nvSpPr>
              <p:spPr bwMode="auto">
                <a:xfrm>
                  <a:off x="4065854" y="802071"/>
                  <a:ext cx="19336919" cy="2663675"/>
                </a:xfrm>
                <a:prstGeom prst="rect">
                  <a:avLst/>
                </a:prstGeom>
                <a:blipFill>
                  <a:blip r:embed="rId3"/>
                  <a:stretch>
                    <a:fillRect l="-567" t="-3829" r="-589" b="-5361"/>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342" name="Rectangle 9"/>
            <p:cNvSpPr>
              <a:spLocks noChangeArrowheads="1"/>
            </p:cNvSpPr>
            <p:nvPr/>
          </p:nvSpPr>
          <p:spPr bwMode="auto">
            <a:xfrm>
              <a:off x="424924" y="11711529"/>
              <a:ext cx="7318375" cy="229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endParaRPr lang="en-US" sz="2520" dirty="0">
                <a:latin typeface="Arial" charset="0"/>
                <a:cs typeface="Arial" charset="0"/>
              </a:endParaRPr>
            </a:p>
          </p:txBody>
        </p:sp>
        <p:sp>
          <p:nvSpPr>
            <p:cNvPr id="14343" name="Text Box 310"/>
            <p:cNvSpPr txBox="1">
              <a:spLocks noChangeArrowheads="1"/>
            </p:cNvSpPr>
            <p:nvPr/>
          </p:nvSpPr>
          <p:spPr bwMode="auto">
            <a:xfrm>
              <a:off x="388238" y="13512306"/>
              <a:ext cx="2444101" cy="338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400">
                  <a:solidFill>
                    <a:schemeClr val="tx1"/>
                  </a:solidFill>
                  <a:latin typeface="Adobe Garamond Pro" charset="0"/>
                  <a:ea typeface="ＭＳ Ｐゴシック" charset="0"/>
                  <a:cs typeface="ＭＳ Ｐゴシック" charset="0"/>
                </a:defRPr>
              </a:lvl1pPr>
              <a:lvl2pPr marL="742950" indent="-285750" eaLnBrk="0" hangingPunct="0">
                <a:defRPr sz="1400">
                  <a:solidFill>
                    <a:schemeClr val="tx1"/>
                  </a:solidFill>
                  <a:latin typeface="Adobe Garamond Pro" charset="0"/>
                  <a:ea typeface="ＭＳ Ｐゴシック" charset="0"/>
                </a:defRPr>
              </a:lvl2pPr>
              <a:lvl3pPr marL="1143000" indent="-228600" eaLnBrk="0" hangingPunct="0">
                <a:defRPr sz="1400">
                  <a:solidFill>
                    <a:schemeClr val="tx1"/>
                  </a:solidFill>
                  <a:latin typeface="Adobe Garamond Pro" charset="0"/>
                  <a:ea typeface="ＭＳ Ｐゴシック" charset="0"/>
                </a:defRPr>
              </a:lvl3pPr>
              <a:lvl4pPr marL="1600200" indent="-228600" eaLnBrk="0" hangingPunct="0">
                <a:defRPr sz="1400">
                  <a:solidFill>
                    <a:schemeClr val="tx1"/>
                  </a:solidFill>
                  <a:latin typeface="Adobe Garamond Pro" charset="0"/>
                  <a:ea typeface="ＭＳ Ｐゴシック" charset="0"/>
                </a:defRPr>
              </a:lvl4pPr>
              <a:lvl5pPr marL="2057400" indent="-228600" eaLnBrk="0" hangingPunct="0">
                <a:defRPr sz="1400">
                  <a:solidFill>
                    <a:schemeClr val="tx1"/>
                  </a:solidFill>
                  <a:latin typeface="Adobe Garamond Pro" charset="0"/>
                  <a:ea typeface="ＭＳ Ｐゴシック" charset="0"/>
                </a:defRPr>
              </a:lvl5pPr>
              <a:lvl6pPr marL="2514600" indent="-228600" eaLnBrk="0" fontAlgn="base" hangingPunct="0">
                <a:spcBef>
                  <a:spcPct val="0"/>
                </a:spcBef>
                <a:spcAft>
                  <a:spcPct val="0"/>
                </a:spcAft>
                <a:defRPr sz="1400">
                  <a:solidFill>
                    <a:schemeClr val="tx1"/>
                  </a:solidFill>
                  <a:latin typeface="Adobe Garamond Pro" charset="0"/>
                  <a:ea typeface="ＭＳ Ｐゴシック" charset="0"/>
                </a:defRPr>
              </a:lvl6pPr>
              <a:lvl7pPr marL="2971800" indent="-228600" eaLnBrk="0" fontAlgn="base" hangingPunct="0">
                <a:spcBef>
                  <a:spcPct val="0"/>
                </a:spcBef>
                <a:spcAft>
                  <a:spcPct val="0"/>
                </a:spcAft>
                <a:defRPr sz="1400">
                  <a:solidFill>
                    <a:schemeClr val="tx1"/>
                  </a:solidFill>
                  <a:latin typeface="Adobe Garamond Pro" charset="0"/>
                  <a:ea typeface="ＭＳ Ｐゴシック" charset="0"/>
                </a:defRPr>
              </a:lvl7pPr>
              <a:lvl8pPr marL="3429000" indent="-228600" eaLnBrk="0" fontAlgn="base" hangingPunct="0">
                <a:spcBef>
                  <a:spcPct val="0"/>
                </a:spcBef>
                <a:spcAft>
                  <a:spcPct val="0"/>
                </a:spcAft>
                <a:defRPr sz="1400">
                  <a:solidFill>
                    <a:schemeClr val="tx1"/>
                  </a:solidFill>
                  <a:latin typeface="Adobe Garamond Pro" charset="0"/>
                  <a:ea typeface="ＭＳ Ｐゴシック" charset="0"/>
                </a:defRPr>
              </a:lvl8pPr>
              <a:lvl9pPr marL="3886200" indent="-228600" eaLnBrk="0" fontAlgn="base" hangingPunct="0">
                <a:spcBef>
                  <a:spcPct val="0"/>
                </a:spcBef>
                <a:spcAft>
                  <a:spcPct val="0"/>
                </a:spcAft>
                <a:defRPr sz="1400">
                  <a:solidFill>
                    <a:schemeClr val="tx1"/>
                  </a:solidFill>
                  <a:latin typeface="Adobe Garamond Pro" charset="0"/>
                  <a:ea typeface="ＭＳ Ｐゴシック" charset="0"/>
                </a:defRPr>
              </a:lvl9pPr>
            </a:lstStyle>
            <a:p>
              <a:pPr eaLnBrk="1" hangingPunct="1"/>
              <a:r>
                <a:rPr lang="en-US" sz="4000" b="1" dirty="0">
                  <a:latin typeface="Arial" charset="0"/>
                </a:rPr>
                <a:t>Specific Aims</a:t>
              </a:r>
            </a:p>
          </p:txBody>
        </p:sp>
        <p:sp>
          <p:nvSpPr>
            <p:cNvPr id="14344" name="Text Box 311"/>
            <p:cNvSpPr txBox="1">
              <a:spLocks noChangeArrowheads="1"/>
            </p:cNvSpPr>
            <p:nvPr/>
          </p:nvSpPr>
          <p:spPr bwMode="auto">
            <a:xfrm>
              <a:off x="424924" y="3739216"/>
              <a:ext cx="1702421" cy="338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400">
                  <a:solidFill>
                    <a:schemeClr val="tx1"/>
                  </a:solidFill>
                  <a:latin typeface="Adobe Garamond Pro" charset="0"/>
                  <a:ea typeface="ＭＳ Ｐゴシック" charset="0"/>
                  <a:cs typeface="ＭＳ Ｐゴシック" charset="0"/>
                </a:defRPr>
              </a:lvl1pPr>
              <a:lvl2pPr marL="742950" indent="-285750" eaLnBrk="0" hangingPunct="0">
                <a:defRPr sz="1400">
                  <a:solidFill>
                    <a:schemeClr val="tx1"/>
                  </a:solidFill>
                  <a:latin typeface="Adobe Garamond Pro" charset="0"/>
                  <a:ea typeface="ＭＳ Ｐゴシック" charset="0"/>
                </a:defRPr>
              </a:lvl2pPr>
              <a:lvl3pPr marL="1143000" indent="-228600" eaLnBrk="0" hangingPunct="0">
                <a:defRPr sz="1400">
                  <a:solidFill>
                    <a:schemeClr val="tx1"/>
                  </a:solidFill>
                  <a:latin typeface="Adobe Garamond Pro" charset="0"/>
                  <a:ea typeface="ＭＳ Ｐゴシック" charset="0"/>
                </a:defRPr>
              </a:lvl3pPr>
              <a:lvl4pPr marL="1600200" indent="-228600" eaLnBrk="0" hangingPunct="0">
                <a:defRPr sz="1400">
                  <a:solidFill>
                    <a:schemeClr val="tx1"/>
                  </a:solidFill>
                  <a:latin typeface="Adobe Garamond Pro" charset="0"/>
                  <a:ea typeface="ＭＳ Ｐゴシック" charset="0"/>
                </a:defRPr>
              </a:lvl4pPr>
              <a:lvl5pPr marL="2057400" indent="-228600" eaLnBrk="0" hangingPunct="0">
                <a:defRPr sz="1400">
                  <a:solidFill>
                    <a:schemeClr val="tx1"/>
                  </a:solidFill>
                  <a:latin typeface="Adobe Garamond Pro" charset="0"/>
                  <a:ea typeface="ＭＳ Ｐゴシック" charset="0"/>
                </a:defRPr>
              </a:lvl5pPr>
              <a:lvl6pPr marL="2514600" indent="-228600" eaLnBrk="0" fontAlgn="base" hangingPunct="0">
                <a:spcBef>
                  <a:spcPct val="0"/>
                </a:spcBef>
                <a:spcAft>
                  <a:spcPct val="0"/>
                </a:spcAft>
                <a:defRPr sz="1400">
                  <a:solidFill>
                    <a:schemeClr val="tx1"/>
                  </a:solidFill>
                  <a:latin typeface="Adobe Garamond Pro" charset="0"/>
                  <a:ea typeface="ＭＳ Ｐゴシック" charset="0"/>
                </a:defRPr>
              </a:lvl6pPr>
              <a:lvl7pPr marL="2971800" indent="-228600" eaLnBrk="0" fontAlgn="base" hangingPunct="0">
                <a:spcBef>
                  <a:spcPct val="0"/>
                </a:spcBef>
                <a:spcAft>
                  <a:spcPct val="0"/>
                </a:spcAft>
                <a:defRPr sz="1400">
                  <a:solidFill>
                    <a:schemeClr val="tx1"/>
                  </a:solidFill>
                  <a:latin typeface="Adobe Garamond Pro" charset="0"/>
                  <a:ea typeface="ＭＳ Ｐゴシック" charset="0"/>
                </a:defRPr>
              </a:lvl7pPr>
              <a:lvl8pPr marL="3429000" indent="-228600" eaLnBrk="0" fontAlgn="base" hangingPunct="0">
                <a:spcBef>
                  <a:spcPct val="0"/>
                </a:spcBef>
                <a:spcAft>
                  <a:spcPct val="0"/>
                </a:spcAft>
                <a:defRPr sz="1400">
                  <a:solidFill>
                    <a:schemeClr val="tx1"/>
                  </a:solidFill>
                  <a:latin typeface="Adobe Garamond Pro" charset="0"/>
                  <a:ea typeface="ＭＳ Ｐゴシック" charset="0"/>
                </a:defRPr>
              </a:lvl8pPr>
              <a:lvl9pPr marL="3886200" indent="-228600" eaLnBrk="0" fontAlgn="base" hangingPunct="0">
                <a:spcBef>
                  <a:spcPct val="0"/>
                </a:spcBef>
                <a:spcAft>
                  <a:spcPct val="0"/>
                </a:spcAft>
                <a:defRPr sz="1400">
                  <a:solidFill>
                    <a:schemeClr val="tx1"/>
                  </a:solidFill>
                  <a:latin typeface="Adobe Garamond Pro" charset="0"/>
                  <a:ea typeface="ＭＳ Ｐゴシック" charset="0"/>
                </a:defRPr>
              </a:lvl9pPr>
            </a:lstStyle>
            <a:p>
              <a:pPr eaLnBrk="1" hangingPunct="1"/>
              <a:r>
                <a:rPr lang="en-US" sz="4000" b="1" dirty="0">
                  <a:latin typeface="Arial" charset="0"/>
                </a:rPr>
                <a:t>Abstract</a:t>
              </a:r>
            </a:p>
          </p:txBody>
        </p:sp>
        <p:sp>
          <p:nvSpPr>
            <p:cNvPr id="14345" name="Text Box 312"/>
            <p:cNvSpPr txBox="1">
              <a:spLocks noChangeArrowheads="1"/>
            </p:cNvSpPr>
            <p:nvPr/>
          </p:nvSpPr>
          <p:spPr bwMode="auto">
            <a:xfrm>
              <a:off x="458948" y="8369735"/>
              <a:ext cx="5215101" cy="338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400">
                  <a:solidFill>
                    <a:schemeClr val="tx1"/>
                  </a:solidFill>
                  <a:latin typeface="Adobe Garamond Pro" charset="0"/>
                  <a:ea typeface="ＭＳ Ｐゴシック" charset="0"/>
                  <a:cs typeface="ＭＳ Ｐゴシック" charset="0"/>
                </a:defRPr>
              </a:lvl1pPr>
              <a:lvl2pPr marL="742950" indent="-285750" eaLnBrk="0" hangingPunct="0">
                <a:defRPr sz="1400">
                  <a:solidFill>
                    <a:schemeClr val="tx1"/>
                  </a:solidFill>
                  <a:latin typeface="Adobe Garamond Pro" charset="0"/>
                  <a:ea typeface="ＭＳ Ｐゴシック" charset="0"/>
                </a:defRPr>
              </a:lvl2pPr>
              <a:lvl3pPr marL="1143000" indent="-228600" eaLnBrk="0" hangingPunct="0">
                <a:defRPr sz="1400">
                  <a:solidFill>
                    <a:schemeClr val="tx1"/>
                  </a:solidFill>
                  <a:latin typeface="Adobe Garamond Pro" charset="0"/>
                  <a:ea typeface="ＭＳ Ｐゴシック" charset="0"/>
                </a:defRPr>
              </a:lvl3pPr>
              <a:lvl4pPr marL="1600200" indent="-228600" eaLnBrk="0" hangingPunct="0">
                <a:defRPr sz="1400">
                  <a:solidFill>
                    <a:schemeClr val="tx1"/>
                  </a:solidFill>
                  <a:latin typeface="Adobe Garamond Pro" charset="0"/>
                  <a:ea typeface="ＭＳ Ｐゴシック" charset="0"/>
                </a:defRPr>
              </a:lvl4pPr>
              <a:lvl5pPr marL="2057400" indent="-228600" eaLnBrk="0" hangingPunct="0">
                <a:defRPr sz="1400">
                  <a:solidFill>
                    <a:schemeClr val="tx1"/>
                  </a:solidFill>
                  <a:latin typeface="Adobe Garamond Pro" charset="0"/>
                  <a:ea typeface="ＭＳ Ｐゴシック" charset="0"/>
                </a:defRPr>
              </a:lvl5pPr>
              <a:lvl6pPr marL="2514600" indent="-228600" eaLnBrk="0" fontAlgn="base" hangingPunct="0">
                <a:spcBef>
                  <a:spcPct val="0"/>
                </a:spcBef>
                <a:spcAft>
                  <a:spcPct val="0"/>
                </a:spcAft>
                <a:defRPr sz="1400">
                  <a:solidFill>
                    <a:schemeClr val="tx1"/>
                  </a:solidFill>
                  <a:latin typeface="Adobe Garamond Pro" charset="0"/>
                  <a:ea typeface="ＭＳ Ｐゴシック" charset="0"/>
                </a:defRPr>
              </a:lvl6pPr>
              <a:lvl7pPr marL="2971800" indent="-228600" eaLnBrk="0" fontAlgn="base" hangingPunct="0">
                <a:spcBef>
                  <a:spcPct val="0"/>
                </a:spcBef>
                <a:spcAft>
                  <a:spcPct val="0"/>
                </a:spcAft>
                <a:defRPr sz="1400">
                  <a:solidFill>
                    <a:schemeClr val="tx1"/>
                  </a:solidFill>
                  <a:latin typeface="Adobe Garamond Pro" charset="0"/>
                  <a:ea typeface="ＭＳ Ｐゴシック" charset="0"/>
                </a:defRPr>
              </a:lvl7pPr>
              <a:lvl8pPr marL="3429000" indent="-228600" eaLnBrk="0" fontAlgn="base" hangingPunct="0">
                <a:spcBef>
                  <a:spcPct val="0"/>
                </a:spcBef>
                <a:spcAft>
                  <a:spcPct val="0"/>
                </a:spcAft>
                <a:defRPr sz="1400">
                  <a:solidFill>
                    <a:schemeClr val="tx1"/>
                  </a:solidFill>
                  <a:latin typeface="Adobe Garamond Pro" charset="0"/>
                  <a:ea typeface="ＭＳ Ｐゴシック" charset="0"/>
                </a:defRPr>
              </a:lvl8pPr>
              <a:lvl9pPr marL="3886200" indent="-228600" eaLnBrk="0" fontAlgn="base" hangingPunct="0">
                <a:spcBef>
                  <a:spcPct val="0"/>
                </a:spcBef>
                <a:spcAft>
                  <a:spcPct val="0"/>
                </a:spcAft>
                <a:defRPr sz="1400">
                  <a:solidFill>
                    <a:schemeClr val="tx1"/>
                  </a:solidFill>
                  <a:latin typeface="Adobe Garamond Pro" charset="0"/>
                  <a:ea typeface="ＭＳ Ｐゴシック" charset="0"/>
                </a:defRPr>
              </a:lvl9pPr>
            </a:lstStyle>
            <a:p>
              <a:pPr eaLnBrk="1" hangingPunct="1"/>
              <a:r>
                <a:rPr lang="en-US" sz="4000" b="1" dirty="0">
                  <a:latin typeface="Arial" charset="0"/>
                </a:rPr>
                <a:t>Background and Significance </a:t>
              </a:r>
            </a:p>
          </p:txBody>
        </p:sp>
        <p:pic>
          <p:nvPicPr>
            <p:cNvPr id="14347" name="Picture 64" descr="SSU 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230596" y="828478"/>
              <a:ext cx="3507139" cy="2524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TextBox 56"/>
            <p:cNvSpPr txBox="1"/>
            <p:nvPr/>
          </p:nvSpPr>
          <p:spPr>
            <a:xfrm>
              <a:off x="393173" y="15217780"/>
              <a:ext cx="7345362" cy="250179"/>
            </a:xfrm>
            <a:prstGeom prst="rect">
              <a:avLst/>
            </a:prstGeom>
            <a:noFill/>
          </p:spPr>
          <p:txBody>
            <a:bodyPr>
              <a:spAutoFit/>
            </a:bodyPr>
            <a:lstStyle/>
            <a:p>
              <a:pPr marL="480060" indent="-480060" algn="just">
                <a:buFontTx/>
                <a:buAutoNum type="arabicParenR"/>
                <a:defRPr/>
              </a:pPr>
              <a:endParaRPr lang="en-US" sz="2800" dirty="0"/>
            </a:p>
          </p:txBody>
        </p:sp>
        <p:sp>
          <p:nvSpPr>
            <p:cNvPr id="14370" name="Text Box 311"/>
            <p:cNvSpPr txBox="1">
              <a:spLocks noChangeArrowheads="1"/>
            </p:cNvSpPr>
            <p:nvPr/>
          </p:nvSpPr>
          <p:spPr bwMode="auto">
            <a:xfrm>
              <a:off x="7738536" y="3759221"/>
              <a:ext cx="2379601" cy="338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400">
                  <a:solidFill>
                    <a:schemeClr val="tx1"/>
                  </a:solidFill>
                  <a:latin typeface="Adobe Garamond Pro" charset="0"/>
                  <a:ea typeface="ＭＳ Ｐゴシック" charset="0"/>
                  <a:cs typeface="ＭＳ Ｐゴシック" charset="0"/>
                </a:defRPr>
              </a:lvl1pPr>
              <a:lvl2pPr marL="742950" indent="-285750" eaLnBrk="0" hangingPunct="0">
                <a:defRPr sz="1400">
                  <a:solidFill>
                    <a:schemeClr val="tx1"/>
                  </a:solidFill>
                  <a:latin typeface="Adobe Garamond Pro" charset="0"/>
                  <a:ea typeface="ＭＳ Ｐゴシック" charset="0"/>
                </a:defRPr>
              </a:lvl2pPr>
              <a:lvl3pPr marL="1143000" indent="-228600" eaLnBrk="0" hangingPunct="0">
                <a:defRPr sz="1400">
                  <a:solidFill>
                    <a:schemeClr val="tx1"/>
                  </a:solidFill>
                  <a:latin typeface="Adobe Garamond Pro" charset="0"/>
                  <a:ea typeface="ＭＳ Ｐゴシック" charset="0"/>
                </a:defRPr>
              </a:lvl3pPr>
              <a:lvl4pPr marL="1600200" indent="-228600" eaLnBrk="0" hangingPunct="0">
                <a:defRPr sz="1400">
                  <a:solidFill>
                    <a:schemeClr val="tx1"/>
                  </a:solidFill>
                  <a:latin typeface="Adobe Garamond Pro" charset="0"/>
                  <a:ea typeface="ＭＳ Ｐゴシック" charset="0"/>
                </a:defRPr>
              </a:lvl4pPr>
              <a:lvl5pPr marL="2057400" indent="-228600" eaLnBrk="0" hangingPunct="0">
                <a:defRPr sz="1400">
                  <a:solidFill>
                    <a:schemeClr val="tx1"/>
                  </a:solidFill>
                  <a:latin typeface="Adobe Garamond Pro" charset="0"/>
                  <a:ea typeface="ＭＳ Ｐゴシック" charset="0"/>
                </a:defRPr>
              </a:lvl5pPr>
              <a:lvl6pPr marL="2514600" indent="-228600" eaLnBrk="0" fontAlgn="base" hangingPunct="0">
                <a:spcBef>
                  <a:spcPct val="0"/>
                </a:spcBef>
                <a:spcAft>
                  <a:spcPct val="0"/>
                </a:spcAft>
                <a:defRPr sz="1400">
                  <a:solidFill>
                    <a:schemeClr val="tx1"/>
                  </a:solidFill>
                  <a:latin typeface="Adobe Garamond Pro" charset="0"/>
                  <a:ea typeface="ＭＳ Ｐゴシック" charset="0"/>
                </a:defRPr>
              </a:lvl6pPr>
              <a:lvl7pPr marL="2971800" indent="-228600" eaLnBrk="0" fontAlgn="base" hangingPunct="0">
                <a:spcBef>
                  <a:spcPct val="0"/>
                </a:spcBef>
                <a:spcAft>
                  <a:spcPct val="0"/>
                </a:spcAft>
                <a:defRPr sz="1400">
                  <a:solidFill>
                    <a:schemeClr val="tx1"/>
                  </a:solidFill>
                  <a:latin typeface="Adobe Garamond Pro" charset="0"/>
                  <a:ea typeface="ＭＳ Ｐゴシック" charset="0"/>
                </a:defRPr>
              </a:lvl7pPr>
              <a:lvl8pPr marL="3429000" indent="-228600" eaLnBrk="0" fontAlgn="base" hangingPunct="0">
                <a:spcBef>
                  <a:spcPct val="0"/>
                </a:spcBef>
                <a:spcAft>
                  <a:spcPct val="0"/>
                </a:spcAft>
                <a:defRPr sz="1400">
                  <a:solidFill>
                    <a:schemeClr val="tx1"/>
                  </a:solidFill>
                  <a:latin typeface="Adobe Garamond Pro" charset="0"/>
                  <a:ea typeface="ＭＳ Ｐゴシック" charset="0"/>
                </a:defRPr>
              </a:lvl8pPr>
              <a:lvl9pPr marL="3886200" indent="-228600" eaLnBrk="0" fontAlgn="base" hangingPunct="0">
                <a:spcBef>
                  <a:spcPct val="0"/>
                </a:spcBef>
                <a:spcAft>
                  <a:spcPct val="0"/>
                </a:spcAft>
                <a:defRPr sz="1400">
                  <a:solidFill>
                    <a:schemeClr val="tx1"/>
                  </a:solidFill>
                  <a:latin typeface="Adobe Garamond Pro" charset="0"/>
                  <a:ea typeface="ＭＳ Ｐゴシック" charset="0"/>
                </a:defRPr>
              </a:lvl9pPr>
            </a:lstStyle>
            <a:p>
              <a:pPr eaLnBrk="1" hangingPunct="1"/>
              <a:r>
                <a:rPr lang="en-US" sz="4000" b="1" dirty="0">
                  <a:latin typeface="Arial" charset="0"/>
                </a:rPr>
                <a:t>Study</a:t>
              </a:r>
              <a:r>
                <a:rPr lang="en-US" sz="3360" b="1" dirty="0">
                  <a:latin typeface="Arial" charset="0"/>
                </a:rPr>
                <a:t> </a:t>
              </a:r>
              <a:r>
                <a:rPr lang="en-US" sz="4000" b="1" dirty="0">
                  <a:latin typeface="Arial" charset="0"/>
                </a:rPr>
                <a:t>Design</a:t>
              </a:r>
            </a:p>
          </p:txBody>
        </p:sp>
        <p:sp>
          <p:nvSpPr>
            <p:cNvPr id="76" name="TextBox 75"/>
            <p:cNvSpPr txBox="1"/>
            <p:nvPr/>
          </p:nvSpPr>
          <p:spPr>
            <a:xfrm>
              <a:off x="17776056" y="12339926"/>
              <a:ext cx="8115698" cy="691672"/>
            </a:xfrm>
            <a:prstGeom prst="rect">
              <a:avLst/>
            </a:prstGeom>
            <a:noFill/>
          </p:spPr>
          <p:txBody>
            <a:bodyPr wrap="square" rtlCol="0">
              <a:spAutoFit/>
            </a:bodyPr>
            <a:lstStyle/>
            <a:p>
              <a:pPr>
                <a:lnSpc>
                  <a:spcPct val="150000"/>
                </a:lnSpc>
              </a:pPr>
              <a:r>
                <a:rPr lang="en-US" sz="4000" b="1" dirty="0">
                  <a:latin typeface="Arial"/>
                  <a:cs typeface="Arial"/>
                </a:rPr>
                <a:t>Conclusion</a:t>
              </a:r>
            </a:p>
            <a:p>
              <a:endParaRPr lang="en-US" sz="2800" b="1" dirty="0">
                <a:latin typeface="Arial"/>
                <a:cs typeface="Arial"/>
              </a:endParaRPr>
            </a:p>
          </p:txBody>
        </p:sp>
      </p:grpSp>
      <p:pic>
        <p:nvPicPr>
          <p:cNvPr id="20" name="image1.png">
            <a:extLst>
              <a:ext uri="{FF2B5EF4-FFF2-40B4-BE49-F238E27FC236}">
                <a16:creationId xmlns:a16="http://schemas.microsoft.com/office/drawing/2014/main" id="{92E7EBFB-B345-167D-F298-F302EE1B8288}"/>
              </a:ext>
            </a:extLst>
          </p:cNvPr>
          <p:cNvPicPr>
            <a:picLocks noChangeAspect="1"/>
          </p:cNvPicPr>
          <p:nvPr/>
        </p:nvPicPr>
        <p:blipFill>
          <a:blip r:embed="rId5" cstate="print"/>
          <a:stretch>
            <a:fillRect/>
          </a:stretch>
        </p:blipFill>
        <p:spPr>
          <a:xfrm>
            <a:off x="10820447" y="15629336"/>
            <a:ext cx="12865797" cy="10056607"/>
          </a:xfrm>
          <a:prstGeom prst="rect">
            <a:avLst/>
          </a:prstGeom>
        </p:spPr>
      </p:pic>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40C5C3D4-C783-6848-4BC2-C5FF3CBBF0F2}"/>
                  </a:ext>
                </a:extLst>
              </p:cNvPr>
              <p:cNvSpPr txBox="1"/>
              <p:nvPr/>
            </p:nvSpPr>
            <p:spPr>
              <a:xfrm>
                <a:off x="10921912" y="7405401"/>
                <a:ext cx="13139580" cy="7566943"/>
              </a:xfrm>
              <a:prstGeom prst="rect">
                <a:avLst/>
              </a:prstGeom>
              <a:noFill/>
            </p:spPr>
            <p:txBody>
              <a:bodyPr wrap="square">
                <a:spAutoFit/>
              </a:bodyPr>
              <a:lstStyle/>
              <a:p>
                <a:pPr marL="0" marR="0">
                  <a:lnSpc>
                    <a:spcPct val="107000"/>
                  </a:lnSpc>
                  <a:spcBef>
                    <a:spcPts val="0"/>
                  </a:spcBef>
                  <a:spcAft>
                    <a:spcPts val="0"/>
                  </a:spcAft>
                </a:pPr>
                <a:r>
                  <a:rPr lang="en-US" sz="2800" dirty="0">
                    <a:effectLst/>
                    <a:latin typeface="Arial" panose="020B0604020202020204" pitchFamily="34" charset="0"/>
                    <a:ea typeface="Calibri" panose="020F0502020204030204" pitchFamily="34" charset="0"/>
                    <a:cs typeface="Arial" panose="020B0604020202020204" pitchFamily="34" charset="0"/>
                  </a:rPr>
                  <a:t>The project included: </a:t>
                </a:r>
              </a:p>
              <a:p>
                <a:pPr marL="514350" marR="0" indent="-514350">
                  <a:lnSpc>
                    <a:spcPct val="107000"/>
                  </a:lnSpc>
                  <a:spcBef>
                    <a:spcPts val="0"/>
                  </a:spcBef>
                  <a:spcAft>
                    <a:spcPts val="0"/>
                  </a:spcAft>
                  <a:buAutoNum type="arabicParenR"/>
                </a:pPr>
                <a:r>
                  <a:rPr lang="en-US" sz="2800" dirty="0">
                    <a:effectLst/>
                    <a:latin typeface="Arial" panose="020B0604020202020204" pitchFamily="34" charset="0"/>
                    <a:ea typeface="Times New Roman" panose="02020603050405020304" pitchFamily="18" charset="0"/>
                    <a:cs typeface="Arial" panose="020B0604020202020204" pitchFamily="34" charset="0"/>
                  </a:rPr>
                  <a:t>a controlled randomized research study to test the efficacy of sustained vs. one-time interventions (high vs. low touch), and </a:t>
                </a:r>
              </a:p>
              <a:p>
                <a:pPr marL="514350" marR="0" indent="-514350">
                  <a:lnSpc>
                    <a:spcPct val="107000"/>
                  </a:lnSpc>
                  <a:spcBef>
                    <a:spcPts val="0"/>
                  </a:spcBef>
                  <a:spcAft>
                    <a:spcPts val="0"/>
                  </a:spcAft>
                  <a:buAutoNum type="arabicParenR"/>
                </a:pPr>
                <a:r>
                  <a:rPr lang="en-US" sz="2800" dirty="0">
                    <a:effectLst/>
                    <a:latin typeface="Arial" panose="020B0604020202020204" pitchFamily="34" charset="0"/>
                    <a:ea typeface="Times New Roman" panose="02020603050405020304" pitchFamily="18" charset="0"/>
                    <a:cs typeface="Arial" panose="020B0604020202020204" pitchFamily="34" charset="0"/>
                  </a:rPr>
                  <a:t>mentoring during grantsmanship training. </a:t>
                </a:r>
              </a:p>
              <a:p>
                <a:pPr marR="0">
                  <a:lnSpc>
                    <a:spcPct val="107000"/>
                  </a:lnSpc>
                  <a:spcBef>
                    <a:spcPts val="0"/>
                  </a:spcBef>
                  <a:spcAft>
                    <a:spcPts val="0"/>
                  </a:spcAft>
                </a:pPr>
                <a:endParaRPr lang="en-US" sz="800" dirty="0">
                  <a:latin typeface="Arial" panose="020B0604020202020204" pitchFamily="34" charset="0"/>
                  <a:ea typeface="Times New Roman" panose="02020603050405020304" pitchFamily="18" charset="0"/>
                  <a:cs typeface="Arial" panose="020B0604020202020204" pitchFamily="34" charset="0"/>
                </a:endParaRPr>
              </a:p>
              <a:p>
                <a:pPr marR="0">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Arial" panose="020B0604020202020204" pitchFamily="34" charset="0"/>
                  </a:rPr>
                  <a:t>The study design was built on the NRMN-STAR model developed by the  University of North Texas Health Science Center and the founders of this program served as training consultants. The research team and training consultants included diverse disciplines and provided complementary and integrated expertise to ensure rigor, validity, generalizability and integration of the research elements. The high touch group (</a:t>
                </a:r>
                <a14:m>
                  <m:oMath xmlns:m="http://schemas.openxmlformats.org/officeDocument/2006/math">
                    <m:r>
                      <a:rPr lang="en-US" sz="2800" i="1" dirty="0" smtClean="0">
                        <a:effectLst/>
                        <a:latin typeface="Cambria Math" panose="02040503050406030204" pitchFamily="18" charset="0"/>
                        <a:ea typeface="Times New Roman" panose="02020603050405020304" pitchFamily="18" charset="0"/>
                        <a:cs typeface="Arial" panose="020B0604020202020204" pitchFamily="34" charset="0"/>
                      </a:rPr>
                      <m:t>𝑛</m:t>
                    </m:r>
                    <m:r>
                      <a:rPr lang="en-US" sz="2800" i="1" dirty="0" smtClean="0">
                        <a:effectLst/>
                        <a:latin typeface="Cambria Math" panose="02040503050406030204" pitchFamily="18" charset="0"/>
                        <a:ea typeface="Times New Roman" panose="02020603050405020304" pitchFamily="18" charset="0"/>
                        <a:cs typeface="Arial" panose="020B0604020202020204" pitchFamily="34" charset="0"/>
                      </a:rPr>
                      <m:t>=27</m:t>
                    </m:r>
                  </m:oMath>
                </a14:m>
                <a:r>
                  <a:rPr lang="en-US" sz="2800" dirty="0">
                    <a:effectLst/>
                    <a:latin typeface="Arial" panose="020B0604020202020204" pitchFamily="34" charset="0"/>
                    <a:ea typeface="Times New Roman" panose="02020603050405020304" pitchFamily="18" charset="0"/>
                    <a:cs typeface="Arial" panose="020B0604020202020204" pitchFamily="34" charset="0"/>
                  </a:rPr>
                  <a:t>) was engaged in a sustained training and the low-touch group (</a:t>
                </a:r>
                <a14:m>
                  <m:oMath xmlns:m="http://schemas.openxmlformats.org/officeDocument/2006/math">
                    <m:r>
                      <a:rPr lang="en-US" sz="2800" i="1" dirty="0" smtClean="0">
                        <a:effectLst/>
                        <a:latin typeface="Cambria Math" panose="02040503050406030204" pitchFamily="18" charset="0"/>
                        <a:ea typeface="Times New Roman" panose="02020603050405020304" pitchFamily="18" charset="0"/>
                        <a:cs typeface="Arial" panose="020B0604020202020204" pitchFamily="34" charset="0"/>
                      </a:rPr>
                      <m:t>𝑛</m:t>
                    </m:r>
                    <m:r>
                      <a:rPr lang="en-US" sz="2800" i="1" dirty="0" smtClean="0">
                        <a:effectLst/>
                        <a:latin typeface="Cambria Math" panose="02040503050406030204" pitchFamily="18" charset="0"/>
                        <a:ea typeface="Times New Roman" panose="02020603050405020304" pitchFamily="18" charset="0"/>
                        <a:cs typeface="Arial" panose="020B0604020202020204" pitchFamily="34" charset="0"/>
                      </a:rPr>
                      <m:t>=27</m:t>
                    </m:r>
                  </m:oMath>
                </a14:m>
                <a:r>
                  <a:rPr lang="en-US" sz="2800" dirty="0">
                    <a:effectLst/>
                    <a:latin typeface="Arial" panose="020B0604020202020204" pitchFamily="34" charset="0"/>
                    <a:ea typeface="Times New Roman" panose="02020603050405020304" pitchFamily="18" charset="0"/>
                    <a:cs typeface="Arial" panose="020B0604020202020204" pitchFamily="34" charset="0"/>
                  </a:rPr>
                  <a:t>) receiving one-time training at the beginning of 12-month period. High touch group received monthly training workshops/webinars and peer coaching. Both groups received funding in month 6 for peer-reviewed pilot projects to conduct their research projects and mentored undergraduate student in months 7-12 and to attend a scientific conference in their field to support their research project. </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24" name="TextBox 23">
                <a:extLst>
                  <a:ext uri="{FF2B5EF4-FFF2-40B4-BE49-F238E27FC236}">
                    <a16:creationId xmlns:a16="http://schemas.microsoft.com/office/drawing/2014/main" id="{40C5C3D4-C783-6848-4BC2-C5FF3CBBF0F2}"/>
                  </a:ext>
                </a:extLst>
              </p:cNvPr>
              <p:cNvSpPr txBox="1">
                <a:spLocks noRot="1" noChangeAspect="1" noMove="1" noResize="1" noEditPoints="1" noAdjustHandles="1" noChangeArrowheads="1" noChangeShapeType="1" noTextEdit="1"/>
              </p:cNvSpPr>
              <p:nvPr/>
            </p:nvSpPr>
            <p:spPr>
              <a:xfrm>
                <a:off x="10921912" y="7405401"/>
                <a:ext cx="13139580" cy="7566943"/>
              </a:xfrm>
              <a:prstGeom prst="rect">
                <a:avLst/>
              </a:prstGeom>
              <a:blipFill>
                <a:blip r:embed="rId6"/>
                <a:stretch>
                  <a:fillRect l="-974" t="-967" r="-1578" b="-1289"/>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A2A20908-B7FC-02A0-421F-5AA479F21097}"/>
              </a:ext>
            </a:extLst>
          </p:cNvPr>
          <p:cNvSpPr txBox="1"/>
          <p:nvPr/>
        </p:nvSpPr>
        <p:spPr>
          <a:xfrm>
            <a:off x="173669" y="16889079"/>
            <a:ext cx="9575449" cy="10322762"/>
          </a:xfrm>
          <a:prstGeom prst="rect">
            <a:avLst/>
          </a:prstGeom>
          <a:noFill/>
        </p:spPr>
        <p:txBody>
          <a:bodyPr wrap="square">
            <a:spAutoFit/>
          </a:bodyPr>
          <a:lstStyle/>
          <a:p>
            <a:pPr marL="76200" marR="86995">
              <a:lnSpc>
                <a:spcPct val="103000"/>
              </a:lnSpc>
              <a:spcBef>
                <a:spcPts val="370"/>
              </a:spcBef>
              <a:spcAft>
                <a:spcPts val="0"/>
              </a:spcAft>
            </a:pPr>
            <a:r>
              <a:rPr lang="en-US" sz="2800" dirty="0">
                <a:effectLst/>
                <a:latin typeface="Arial" panose="020B0604020202020204" pitchFamily="34" charset="0"/>
                <a:ea typeface="Arial" panose="020B0604020202020204" pitchFamily="34" charset="0"/>
                <a:cs typeface="Arial" panose="020B0604020202020204" pitchFamily="34" charset="0"/>
              </a:rPr>
              <a:t>Having a diverse biomedical research workforce is essential to address the nation’s public health challenges including the significant health disparities borne by minority populations. The need to recruit diverse scientists is particularly important in the biomedical and behavioral science fields which will increasingly require collaborative research among basic and clinical scientists across</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multiple</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disciplines</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and</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communication</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of</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the</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research</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to</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the</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public. Though blacks presently compose &gt;13% of the U.S. population, they represented only 4.4% of the U.S. Biological Scientist workforce in </a:t>
            </a:r>
            <a:r>
              <a:rPr lang="en-US" sz="2800" spc="-25" dirty="0">
                <a:effectLst/>
                <a:latin typeface="Arial" panose="020B0604020202020204" pitchFamily="34" charset="0"/>
                <a:ea typeface="Arial" panose="020B0604020202020204" pitchFamily="34" charset="0"/>
                <a:cs typeface="Arial" panose="020B0604020202020204" pitchFamily="34" charset="0"/>
              </a:rPr>
              <a:t>2011. </a:t>
            </a:r>
            <a:r>
              <a:rPr lang="en-US" sz="2800" dirty="0">
                <a:effectLst/>
                <a:latin typeface="Arial" panose="020B0604020202020204" pitchFamily="34" charset="0"/>
                <a:ea typeface="Arial" panose="020B0604020202020204" pitchFamily="34" charset="0"/>
                <a:cs typeface="Arial" panose="020B0604020202020204" pitchFamily="34" charset="0"/>
              </a:rPr>
              <a:t>Blacks represented 1.62% of individual R01 awards issued in 2012</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(NIH,</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2014).</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Research</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has</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found</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that</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black</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applicants</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remain</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10</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percentage</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points</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less</a:t>
            </a:r>
            <a:r>
              <a:rPr lang="en-US" sz="2800" spc="-4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likely</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than</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whites to be awarded NIH research funding (Ginther et al., </a:t>
            </a:r>
            <a:r>
              <a:rPr lang="en-US" sz="2800" spc="-20" dirty="0">
                <a:effectLst/>
                <a:latin typeface="Arial" panose="020B0604020202020204" pitchFamily="34" charset="0"/>
                <a:ea typeface="Arial" panose="020B0604020202020204" pitchFamily="34" charset="0"/>
                <a:cs typeface="Arial" panose="020B0604020202020204" pitchFamily="34" charset="0"/>
              </a:rPr>
              <a:t>2011). </a:t>
            </a:r>
            <a:r>
              <a:rPr lang="en-US" sz="2800" dirty="0">
                <a:effectLst/>
                <a:latin typeface="Arial" panose="020B0604020202020204" pitchFamily="34" charset="0"/>
                <a:ea typeface="Arial" panose="020B0604020202020204" pitchFamily="34" charset="0"/>
                <a:cs typeface="Arial" panose="020B0604020202020204" pitchFamily="34" charset="0"/>
              </a:rPr>
              <a:t>Contributing factors include: UR faculty receive less mentoring</a:t>
            </a:r>
            <a:r>
              <a:rPr lang="en-US" sz="2800" spc="-2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compared</a:t>
            </a:r>
            <a:r>
              <a:rPr lang="en-US" sz="2800" spc="-2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to</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their</a:t>
            </a:r>
            <a:r>
              <a:rPr lang="en-US" sz="2800" spc="-2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WR</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peers</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(Beech</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et</a:t>
            </a:r>
            <a:r>
              <a:rPr lang="en-US" sz="2800" spc="-2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al.,</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2013),</a:t>
            </a:r>
            <a:r>
              <a:rPr lang="en-US" sz="2800" spc="-25" dirty="0">
                <a:effectLst/>
                <a:latin typeface="Arial" panose="020B0604020202020204" pitchFamily="34" charset="0"/>
                <a:ea typeface="Arial" panose="020B0604020202020204" pitchFamily="34" charset="0"/>
                <a:cs typeface="Arial" panose="020B0604020202020204" pitchFamily="34" charset="0"/>
              </a:rPr>
              <a:t> m</a:t>
            </a:r>
            <a:r>
              <a:rPr lang="en-US" sz="2800" dirty="0">
                <a:effectLst/>
                <a:latin typeface="Arial" panose="020B0604020202020204" pitchFamily="34" charset="0"/>
                <a:ea typeface="Arial" panose="020B0604020202020204" pitchFamily="34" charset="0"/>
                <a:cs typeface="Arial" panose="020B0604020202020204" pitchFamily="34" charset="0"/>
              </a:rPr>
              <a:t>any</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UR</a:t>
            </a:r>
            <a:r>
              <a:rPr lang="en-US" sz="2800" spc="-2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faculty</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assigned</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mentors</a:t>
            </a:r>
            <a:r>
              <a:rPr lang="en-US" sz="2800" spc="-2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feel</a:t>
            </a:r>
            <a:r>
              <a:rPr lang="en-US" sz="2800" spc="-2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unsupported and neglected (</a:t>
            </a:r>
            <a:r>
              <a:rPr lang="en-US" sz="2800" dirty="0" err="1">
                <a:effectLst/>
                <a:latin typeface="Arial" panose="020B0604020202020204" pitchFamily="34" charset="0"/>
                <a:ea typeface="Arial" panose="020B0604020202020204" pitchFamily="34" charset="0"/>
                <a:cs typeface="Arial" panose="020B0604020202020204" pitchFamily="34" charset="0"/>
              </a:rPr>
              <a:t>Zambrana</a:t>
            </a:r>
            <a:r>
              <a:rPr lang="en-US" sz="2800" dirty="0">
                <a:effectLst/>
                <a:latin typeface="Arial" panose="020B0604020202020204" pitchFamily="34" charset="0"/>
                <a:ea typeface="Arial" panose="020B0604020202020204" pitchFamily="34" charset="0"/>
                <a:cs typeface="Arial" panose="020B0604020202020204" pitchFamily="34" charset="0"/>
              </a:rPr>
              <a:t> et al., 2015) and UR faculty face institutional barriers (inadequate research infra- structure and training, limited access to mentors, institutional bias at NIH, etc.) (Shavers et al.,</a:t>
            </a:r>
            <a:r>
              <a:rPr lang="en-US" sz="2800" spc="-16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2005).</a:t>
            </a:r>
          </a:p>
          <a:p>
            <a:pPr marL="76200" marR="86995">
              <a:lnSpc>
                <a:spcPct val="103000"/>
              </a:lnSpc>
              <a:spcBef>
                <a:spcPts val="370"/>
              </a:spcBef>
              <a:spcAft>
                <a:spcPts val="0"/>
              </a:spcAft>
            </a:pPr>
            <a:endParaRPr lang="en-US" sz="2800" dirty="0">
              <a:effectLst/>
              <a:latin typeface="Arial" panose="020B0604020202020204" pitchFamily="34" charset="0"/>
              <a:ea typeface="Arial" panose="020B0604020202020204" pitchFamily="34" charset="0"/>
              <a:cs typeface="Arial" panose="020B0604020202020204" pitchFamily="34" charset="0"/>
            </a:endParaRPr>
          </a:p>
        </p:txBody>
      </p:sp>
      <p:pic>
        <p:nvPicPr>
          <p:cNvPr id="34" name="Picture 33" descr="A grey and blue logo&#10;&#10;Description automatically generated with low confidence">
            <a:extLst>
              <a:ext uri="{FF2B5EF4-FFF2-40B4-BE49-F238E27FC236}">
                <a16:creationId xmlns:a16="http://schemas.microsoft.com/office/drawing/2014/main" id="{50F5A453-533A-E0B5-5B75-EE802138C9B2}"/>
              </a:ext>
            </a:extLst>
          </p:cNvPr>
          <p:cNvPicPr>
            <a:picLocks noChangeAspect="1"/>
          </p:cNvPicPr>
          <p:nvPr/>
        </p:nvPicPr>
        <p:blipFill>
          <a:blip r:embed="rId7"/>
          <a:stretch>
            <a:fillRect/>
          </a:stretch>
        </p:blipFill>
        <p:spPr>
          <a:xfrm>
            <a:off x="180797" y="468365"/>
            <a:ext cx="5357595" cy="5230973"/>
          </a:xfrm>
          <a:prstGeom prst="rect">
            <a:avLst/>
          </a:prstGeom>
        </p:spPr>
      </p:pic>
      <p:pic>
        <p:nvPicPr>
          <p:cNvPr id="36" name="Picture 35" descr="A picture containing text, emblem, logo, trademark&#10;&#10;Description automatically generated">
            <a:extLst>
              <a:ext uri="{FF2B5EF4-FFF2-40B4-BE49-F238E27FC236}">
                <a16:creationId xmlns:a16="http://schemas.microsoft.com/office/drawing/2014/main" id="{81F364F3-C5F5-527D-0F81-088687AEF98E}"/>
              </a:ext>
            </a:extLst>
          </p:cNvPr>
          <p:cNvPicPr>
            <a:picLocks noChangeAspect="1"/>
          </p:cNvPicPr>
          <p:nvPr/>
        </p:nvPicPr>
        <p:blipFill>
          <a:blip r:embed="rId8"/>
          <a:stretch>
            <a:fillRect/>
          </a:stretch>
        </p:blipFill>
        <p:spPr>
          <a:xfrm>
            <a:off x="24683515" y="32211806"/>
            <a:ext cx="5896357" cy="6086391"/>
          </a:xfrm>
          <a:prstGeom prst="rect">
            <a:avLst/>
          </a:prstGeom>
        </p:spPr>
      </p:pic>
      <p:pic>
        <p:nvPicPr>
          <p:cNvPr id="39" name="Picture 38" descr="A picture containing text, font, emblem, circle&#10;&#10;Description automatically generated">
            <a:extLst>
              <a:ext uri="{FF2B5EF4-FFF2-40B4-BE49-F238E27FC236}">
                <a16:creationId xmlns:a16="http://schemas.microsoft.com/office/drawing/2014/main" id="{61A7CB60-AED1-629C-010E-38A49C13110B}"/>
              </a:ext>
            </a:extLst>
          </p:cNvPr>
          <p:cNvPicPr>
            <a:picLocks noChangeAspect="1"/>
          </p:cNvPicPr>
          <p:nvPr/>
        </p:nvPicPr>
        <p:blipFill>
          <a:blip r:embed="rId9"/>
          <a:stretch>
            <a:fillRect/>
          </a:stretch>
        </p:blipFill>
        <p:spPr>
          <a:xfrm>
            <a:off x="31257400" y="32487583"/>
            <a:ext cx="5621615" cy="5742771"/>
          </a:xfrm>
          <a:prstGeom prst="rect">
            <a:avLst/>
          </a:prstGeom>
        </p:spPr>
      </p:pic>
      <p:sp>
        <p:nvSpPr>
          <p:cNvPr id="4" name="TextBox 3">
            <a:extLst>
              <a:ext uri="{FF2B5EF4-FFF2-40B4-BE49-F238E27FC236}">
                <a16:creationId xmlns:a16="http://schemas.microsoft.com/office/drawing/2014/main" id="{735144C8-5130-E270-8A2B-ED70E522F2C7}"/>
              </a:ext>
            </a:extLst>
          </p:cNvPr>
          <p:cNvSpPr txBox="1"/>
          <p:nvPr/>
        </p:nvSpPr>
        <p:spPr>
          <a:xfrm>
            <a:off x="275804" y="7255594"/>
            <a:ext cx="9849748" cy="8818311"/>
          </a:xfrm>
          <a:prstGeom prst="rect">
            <a:avLst/>
          </a:prstGeom>
          <a:noFill/>
        </p:spPr>
        <p:txBody>
          <a:bodyPr wrap="square">
            <a:spAutoFit/>
          </a:bodyPr>
          <a:lstStyle/>
          <a:p>
            <a:pPr marL="0" marR="0">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Arial" panose="020B0604020202020204" pitchFamily="34" charset="0"/>
              </a:rPr>
              <a:t>This 3-year study is a 12-month training experiment and engaged 3 cohorts of 54</a:t>
            </a:r>
            <a:r>
              <a:rPr lang="en-US" sz="3600" b="1" baseline="30000" dirty="0">
                <a:effectLst/>
                <a:latin typeface="Arial" panose="020B0604020202020204" pitchFamily="34" charset="0"/>
                <a:ea typeface="Times New Roman" panose="02020603050405020304" pitchFamily="18" charset="0"/>
                <a:cs typeface="Arial" panose="020B0604020202020204" pitchFamily="34" charset="0"/>
              </a:rPr>
              <a:t>†</a:t>
            </a:r>
            <a:r>
              <a:rPr lang="en-US" sz="2800" dirty="0">
                <a:effectLst/>
                <a:latin typeface="Arial" panose="020B0604020202020204" pitchFamily="34" charset="0"/>
                <a:ea typeface="Times New Roman" panose="02020603050405020304" pitchFamily="18" charset="0"/>
                <a:cs typeface="Arial" panose="020B0604020202020204" pitchFamily="34" charset="0"/>
              </a:rPr>
              <a:t> faculty from 3 HBCUs (Savannah State University, Alabama State University and Albany State University) to test the </a:t>
            </a:r>
            <a:r>
              <a:rPr lang="en-US" sz="2800" spc="-65" dirty="0">
                <a:effectLst/>
                <a:latin typeface="Arial" panose="020B0604020202020204" pitchFamily="34" charset="0"/>
                <a:ea typeface="Calibri" panose="020F0502020204030204" pitchFamily="34" charset="0"/>
                <a:cs typeface="Arial" panose="020B0604020202020204" pitchFamily="34" charset="0"/>
              </a:rPr>
              <a:t>hypothesis </a:t>
            </a:r>
            <a:r>
              <a:rPr lang="en-US" sz="2800" dirty="0">
                <a:effectLst/>
                <a:latin typeface="Arial" panose="020B0604020202020204" pitchFamily="34" charset="0"/>
                <a:ea typeface="Calibri" panose="020F0502020204030204" pitchFamily="34" charset="0"/>
                <a:cs typeface="Arial" panose="020B0604020202020204" pitchFamily="34" charset="0"/>
              </a:rPr>
              <a:t>that</a:t>
            </a:r>
            <a:r>
              <a:rPr lang="en-US" sz="2800" spc="-6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sustained</a:t>
            </a:r>
            <a:r>
              <a:rPr lang="en-US" sz="2800" spc="-70"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commitment</a:t>
            </a:r>
            <a:r>
              <a:rPr lang="en-US" sz="2800" spc="-6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to</a:t>
            </a:r>
            <a:r>
              <a:rPr lang="en-US" sz="2800" spc="-6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mentoring and</a:t>
            </a:r>
            <a:r>
              <a:rPr lang="en-US" sz="2800" spc="-20"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grantsmanship</a:t>
            </a:r>
            <a:r>
              <a:rPr lang="en-US" sz="2800" spc="-1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is</a:t>
            </a:r>
            <a:r>
              <a:rPr lang="en-US" sz="2800" spc="-1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a</a:t>
            </a:r>
            <a:r>
              <a:rPr lang="en-US" sz="2800" spc="-1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significant</a:t>
            </a:r>
            <a:r>
              <a:rPr lang="en-US" sz="2800" spc="-1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determinant</a:t>
            </a:r>
            <a:r>
              <a:rPr lang="en-US" sz="2800" spc="-1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of</a:t>
            </a:r>
            <a:r>
              <a:rPr lang="en-US" sz="2800" spc="-1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success</a:t>
            </a:r>
            <a:r>
              <a:rPr lang="en-US" sz="2800" spc="-1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in</a:t>
            </a:r>
            <a:r>
              <a:rPr lang="en-US" sz="2800" spc="-15"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HBCU</a:t>
            </a:r>
            <a:r>
              <a:rPr lang="en-US" sz="2800" spc="-15" dirty="0">
                <a:effectLst/>
                <a:latin typeface="Arial" panose="020B0604020202020204" pitchFamily="34" charset="0"/>
                <a:ea typeface="Calibri" panose="020F0502020204030204" pitchFamily="34" charset="0"/>
                <a:cs typeface="Arial" panose="020B0604020202020204" pitchFamily="34" charset="0"/>
              </a:rPr>
              <a:t> faculty.</a:t>
            </a:r>
            <a:r>
              <a:rPr lang="en-US" sz="2800" dirty="0">
                <a:effectLst/>
                <a:latin typeface="Arial" panose="020B0604020202020204" pitchFamily="34" charset="0"/>
                <a:ea typeface="Calibri" panose="020F0502020204030204" pitchFamily="34" charset="0"/>
                <a:cs typeface="Arial" panose="020B0604020202020204" pitchFamily="34" charset="0"/>
              </a:rPr>
              <a:t> The study combined both grant-writing and mentoring interventions to increase persistence, engagement and scientific productivity of faculty at HBCUs which traditionally have found barriers compared to majority institutions. </a:t>
            </a:r>
            <a:r>
              <a:rPr lang="en-US" sz="2800" dirty="0">
                <a:effectLst/>
                <a:latin typeface="Arial" panose="020B0604020202020204" pitchFamily="34" charset="0"/>
                <a:ea typeface="Times New Roman" panose="02020603050405020304" pitchFamily="18" charset="0"/>
                <a:cs typeface="Arial" panose="020B0604020202020204" pitchFamily="34" charset="0"/>
              </a:rPr>
              <a:t>The study compared immediate and long-term impacts on self-efficacy for both participating faculty and their student mentees. The demographic/background/social capital data, participation rates, and the faculty and mentee self-efficacy surveys (pre and post) were collected for statistical analysis in the framework of structural equation modeling (SEM). </a:t>
            </a: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expect that study research findings and outcomes will lead to a predictive model that can be translated to persistence and career development of faculty at other HBCUs and majority institutions.</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FFEFCD60-6E94-FA4D-2926-84E19E600D39}"/>
              </a:ext>
            </a:extLst>
          </p:cNvPr>
          <p:cNvSpPr txBox="1"/>
          <p:nvPr/>
        </p:nvSpPr>
        <p:spPr>
          <a:xfrm>
            <a:off x="110836" y="27657225"/>
            <a:ext cx="9298638" cy="9486379"/>
          </a:xfrm>
          <a:prstGeom prst="rect">
            <a:avLst/>
          </a:prstGeom>
          <a:noFill/>
        </p:spPr>
        <p:txBody>
          <a:bodyPr wrap="square">
            <a:spAutoFit/>
          </a:bodyPr>
          <a:lstStyle/>
          <a:p>
            <a:pPr marL="76200" marR="88265" algn="just">
              <a:lnSpc>
                <a:spcPct val="103000"/>
              </a:lnSpc>
              <a:spcBef>
                <a:spcPts val="820"/>
              </a:spcBef>
              <a:spcAft>
                <a:spcPts val="0"/>
              </a:spcAft>
            </a:pPr>
            <a:r>
              <a:rPr lang="en-US" sz="2800" dirty="0">
                <a:effectLst/>
                <a:latin typeface="Arial" panose="020B0604020202020204" pitchFamily="34" charset="0"/>
                <a:ea typeface="Arial" panose="020B0604020202020204" pitchFamily="34" charset="0"/>
                <a:cs typeface="Arial" panose="020B0604020202020204" pitchFamily="34" charset="0"/>
              </a:rPr>
              <a:t>Based</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on</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historical</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data</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and</a:t>
            </a:r>
            <a:r>
              <a:rPr lang="en-US" sz="2800" spc="-7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background,</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we</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hypothesized</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that</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sustained</a:t>
            </a:r>
            <a:r>
              <a:rPr lang="en-US" sz="2800" spc="-7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commitment</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to</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mentoring and</a:t>
            </a:r>
            <a:r>
              <a:rPr lang="en-US" sz="2800" spc="-20"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grantsmanship</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is</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a</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significant</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determinant</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of</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success</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in</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HBCU</a:t>
            </a:r>
            <a:r>
              <a:rPr lang="en-US" sz="2800" spc="-15" dirty="0">
                <a:effectLst/>
                <a:latin typeface="Arial" panose="020B0604020202020204" pitchFamily="34" charset="0"/>
                <a:ea typeface="Arial" panose="020B0604020202020204" pitchFamily="34" charset="0"/>
                <a:cs typeface="Arial" panose="020B0604020202020204" pitchFamily="34" charset="0"/>
              </a:rPr>
              <a:t> faculty.</a:t>
            </a:r>
            <a:r>
              <a:rPr lang="en-US" sz="2800" spc="-3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This</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hypothesis</a:t>
            </a:r>
            <a:r>
              <a:rPr lang="en-US" sz="2800" spc="-15" dirty="0">
                <a:effectLst/>
                <a:latin typeface="Arial" panose="020B0604020202020204" pitchFamily="34" charset="0"/>
                <a:ea typeface="Arial" panose="020B0604020202020204" pitchFamily="34" charset="0"/>
                <a:cs typeface="Arial" panose="020B0604020202020204" pitchFamily="34" charset="0"/>
              </a:rPr>
              <a:t> was </a:t>
            </a:r>
            <a:r>
              <a:rPr lang="en-US" sz="2800" dirty="0">
                <a:effectLst/>
                <a:latin typeface="Arial" panose="020B0604020202020204" pitchFamily="34" charset="0"/>
                <a:ea typeface="Arial" panose="020B0604020202020204" pitchFamily="34" charset="0"/>
                <a:cs typeface="Arial" panose="020B0604020202020204" pitchFamily="34" charset="0"/>
              </a:rPr>
              <a:t>tested</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in</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the following specific</a:t>
            </a:r>
            <a:r>
              <a:rPr lang="en-US" sz="2800" spc="-5" dirty="0">
                <a:effectLst/>
                <a:latin typeface="Arial" panose="020B0604020202020204" pitchFamily="34" charset="0"/>
                <a:ea typeface="Arial" panose="020B0604020202020204" pitchFamily="34" charset="0"/>
                <a:cs typeface="Arial" panose="020B0604020202020204" pitchFamily="34" charset="0"/>
              </a:rPr>
              <a:t> </a:t>
            </a:r>
            <a:r>
              <a:rPr lang="en-US" sz="2800" dirty="0">
                <a:effectLst/>
                <a:latin typeface="Arial" panose="020B0604020202020204" pitchFamily="34" charset="0"/>
                <a:ea typeface="Arial" panose="020B0604020202020204" pitchFamily="34" charset="0"/>
                <a:cs typeface="Arial" panose="020B0604020202020204" pitchFamily="34" charset="0"/>
              </a:rPr>
              <a:t>aims:</a:t>
            </a:r>
          </a:p>
          <a:p>
            <a:pPr marL="76200" marR="88265" algn="just">
              <a:lnSpc>
                <a:spcPct val="103000"/>
              </a:lnSpc>
              <a:spcBef>
                <a:spcPts val="820"/>
              </a:spcBef>
              <a:spcAft>
                <a:spcPts val="0"/>
              </a:spcAft>
            </a:pPr>
            <a:endParaRPr lang="en-US" sz="2800" dirty="0">
              <a:effectLst/>
              <a:latin typeface="Arial" panose="020B0604020202020204" pitchFamily="34" charset="0"/>
              <a:ea typeface="Arial" panose="020B0604020202020204" pitchFamily="34" charset="0"/>
              <a:cs typeface="Arial" panose="020B0604020202020204" pitchFamily="34" charset="0"/>
            </a:endParaRPr>
          </a:p>
          <a:p>
            <a:pPr marL="457200" marR="87630" lvl="0" indent="-457200">
              <a:lnSpc>
                <a:spcPct val="103000"/>
              </a:lnSpc>
              <a:spcBef>
                <a:spcPts val="15"/>
              </a:spcBef>
              <a:spcAft>
                <a:spcPts val="0"/>
              </a:spcAft>
              <a:buSzPts val="1100"/>
              <a:buFont typeface="Arial" panose="020B0604020202020204" pitchFamily="34" charset="0"/>
              <a:buChar char="•"/>
              <a:tabLst>
                <a:tab pos="304165" algn="l"/>
                <a:tab pos="304800" algn="l"/>
              </a:tabLst>
            </a:pPr>
            <a:r>
              <a:rPr lang="en-US" sz="2800" u="sng" spc="-25" dirty="0">
                <a:effectLst/>
                <a:latin typeface="Arial" panose="020B0604020202020204" pitchFamily="34" charset="0"/>
                <a:ea typeface="Arial" panose="020B0604020202020204" pitchFamily="34" charset="0"/>
                <a:cs typeface="Arial" panose="020B0604020202020204" pitchFamily="34" charset="0"/>
              </a:rPr>
              <a:t>Specific Aim 1:</a:t>
            </a:r>
            <a:r>
              <a:rPr lang="en-US" sz="2800" spc="-25" dirty="0">
                <a:effectLst/>
                <a:latin typeface="Arial" panose="020B0604020202020204" pitchFamily="34" charset="0"/>
                <a:ea typeface="Arial" panose="020B0604020202020204" pitchFamily="34" charset="0"/>
                <a:cs typeface="Arial" panose="020B0604020202020204" pitchFamily="34" charset="0"/>
              </a:rPr>
              <a:t> Determine the effects of short-term vs. sustained grantsmanship and career development activities on engagement, skills, knowledge and competencies of faculty at</a:t>
            </a:r>
            <a:r>
              <a:rPr lang="en-US" sz="2800" spc="-65" dirty="0">
                <a:effectLst/>
                <a:latin typeface="Arial" panose="020B0604020202020204" pitchFamily="34" charset="0"/>
                <a:ea typeface="Arial" panose="020B0604020202020204" pitchFamily="34" charset="0"/>
                <a:cs typeface="Arial" panose="020B0604020202020204" pitchFamily="34" charset="0"/>
              </a:rPr>
              <a:t> </a:t>
            </a:r>
            <a:r>
              <a:rPr lang="en-US" sz="2800" spc="-25" dirty="0">
                <a:effectLst/>
                <a:latin typeface="Arial" panose="020B0604020202020204" pitchFamily="34" charset="0"/>
                <a:ea typeface="Arial" panose="020B0604020202020204" pitchFamily="34" charset="0"/>
                <a:cs typeface="Arial" panose="020B0604020202020204" pitchFamily="34" charset="0"/>
              </a:rPr>
              <a:t>HBCUs.</a:t>
            </a:r>
          </a:p>
          <a:p>
            <a:pPr marL="457200" marR="87630" lvl="0" indent="-457200">
              <a:lnSpc>
                <a:spcPct val="103000"/>
              </a:lnSpc>
              <a:spcBef>
                <a:spcPts val="15"/>
              </a:spcBef>
              <a:spcAft>
                <a:spcPts val="0"/>
              </a:spcAft>
              <a:buSzPts val="1100"/>
              <a:buFont typeface="Arial" panose="020B0604020202020204" pitchFamily="34" charset="0"/>
              <a:buChar char="•"/>
              <a:tabLst>
                <a:tab pos="304165" algn="l"/>
                <a:tab pos="304800" algn="l"/>
              </a:tabLst>
            </a:pPr>
            <a:endParaRPr lang="en-US" sz="2800" spc="-25" dirty="0">
              <a:effectLst/>
              <a:latin typeface="Arial" panose="020B0604020202020204" pitchFamily="34" charset="0"/>
              <a:ea typeface="Arial" panose="020B0604020202020204" pitchFamily="34" charset="0"/>
              <a:cs typeface="Arial" panose="020B0604020202020204" pitchFamily="34" charset="0"/>
            </a:endParaRPr>
          </a:p>
          <a:p>
            <a:pPr marL="342900" marR="87630" lvl="0" indent="-342900">
              <a:lnSpc>
                <a:spcPct val="103000"/>
              </a:lnSpc>
              <a:spcBef>
                <a:spcPts val="10"/>
              </a:spcBef>
              <a:spcAft>
                <a:spcPts val="0"/>
              </a:spcAft>
              <a:buSzPts val="1100"/>
              <a:buFont typeface="Arial" panose="020B0604020202020204" pitchFamily="34" charset="0"/>
              <a:buChar char="•"/>
              <a:tabLst>
                <a:tab pos="304165" algn="l"/>
                <a:tab pos="304800" algn="l"/>
              </a:tabLst>
            </a:pPr>
            <a:r>
              <a:rPr lang="en-US" sz="2800" u="sng" spc="-25" dirty="0">
                <a:effectLst/>
                <a:latin typeface="Arial" panose="020B0604020202020204" pitchFamily="34" charset="0"/>
                <a:ea typeface="Arial" panose="020B0604020202020204" pitchFamily="34" charset="0"/>
                <a:cs typeface="Arial" panose="020B0604020202020204" pitchFamily="34" charset="0"/>
              </a:rPr>
              <a:t>Specific Aim 2:</a:t>
            </a:r>
            <a:r>
              <a:rPr lang="en-US" sz="2800" spc="-25" dirty="0">
                <a:effectLst/>
                <a:latin typeface="Arial" panose="020B0604020202020204" pitchFamily="34" charset="0"/>
                <a:ea typeface="Arial" panose="020B0604020202020204" pitchFamily="34" charset="0"/>
                <a:cs typeface="Arial" panose="020B0604020202020204" pitchFamily="34" charset="0"/>
              </a:rPr>
              <a:t> Determine the role of short-term vs. sustained mentor training and networking on quality of mentorship at participating</a:t>
            </a:r>
            <a:r>
              <a:rPr lang="en-US" sz="2800" spc="-15" dirty="0">
                <a:effectLst/>
                <a:latin typeface="Arial" panose="020B0604020202020204" pitchFamily="34" charset="0"/>
                <a:ea typeface="Arial" panose="020B0604020202020204" pitchFamily="34" charset="0"/>
                <a:cs typeface="Arial" panose="020B0604020202020204" pitchFamily="34" charset="0"/>
              </a:rPr>
              <a:t> </a:t>
            </a:r>
            <a:r>
              <a:rPr lang="en-US" sz="2800" spc="-25" dirty="0">
                <a:effectLst/>
                <a:latin typeface="Arial" panose="020B0604020202020204" pitchFamily="34" charset="0"/>
                <a:ea typeface="Arial" panose="020B0604020202020204" pitchFamily="34" charset="0"/>
                <a:cs typeface="Arial" panose="020B0604020202020204" pitchFamily="34" charset="0"/>
              </a:rPr>
              <a:t>HBCUs.</a:t>
            </a:r>
          </a:p>
          <a:p>
            <a:pPr marL="342900" marR="87630" lvl="0" indent="-342900">
              <a:lnSpc>
                <a:spcPct val="103000"/>
              </a:lnSpc>
              <a:spcBef>
                <a:spcPts val="10"/>
              </a:spcBef>
              <a:spcAft>
                <a:spcPts val="0"/>
              </a:spcAft>
              <a:buSzPts val="1100"/>
              <a:buFont typeface="Arial" panose="020B0604020202020204" pitchFamily="34" charset="0"/>
              <a:buChar char="•"/>
              <a:tabLst>
                <a:tab pos="304165" algn="l"/>
                <a:tab pos="304800" algn="l"/>
              </a:tabLst>
            </a:pPr>
            <a:endParaRPr lang="en-US" sz="2800" spc="-25" dirty="0">
              <a:effectLst/>
              <a:latin typeface="Arial" panose="020B0604020202020204" pitchFamily="34" charset="0"/>
              <a:ea typeface="Arial" panose="020B0604020202020204" pitchFamily="34" charset="0"/>
              <a:cs typeface="Arial" panose="020B0604020202020204" pitchFamily="34" charset="0"/>
            </a:endParaRPr>
          </a:p>
          <a:p>
            <a:pPr marL="342900" marR="88265" lvl="0" indent="-342900">
              <a:lnSpc>
                <a:spcPct val="103000"/>
              </a:lnSpc>
              <a:spcBef>
                <a:spcPts val="10"/>
              </a:spcBef>
              <a:spcAft>
                <a:spcPts val="0"/>
              </a:spcAft>
              <a:buSzPts val="1100"/>
              <a:buFont typeface="Arial" panose="020B0604020202020204" pitchFamily="34" charset="0"/>
              <a:buChar char="•"/>
              <a:tabLst>
                <a:tab pos="304165" algn="l"/>
                <a:tab pos="304800" algn="l"/>
              </a:tabLst>
            </a:pPr>
            <a:r>
              <a:rPr lang="en-US" sz="2800" u="sng" spc="-25" dirty="0">
                <a:effectLst/>
                <a:latin typeface="Arial" panose="020B0604020202020204" pitchFamily="34" charset="0"/>
                <a:ea typeface="Arial" panose="020B0604020202020204" pitchFamily="34" charset="0"/>
                <a:cs typeface="Arial" panose="020B0604020202020204" pitchFamily="34" charset="0"/>
              </a:rPr>
              <a:t>Specific Aim 3:</a:t>
            </a:r>
            <a:r>
              <a:rPr lang="en-US" sz="2800" spc="-25" dirty="0">
                <a:effectLst/>
                <a:latin typeface="Arial" panose="020B0604020202020204" pitchFamily="34" charset="0"/>
                <a:ea typeface="Arial" panose="020B0604020202020204" pitchFamily="34" charset="0"/>
                <a:cs typeface="Arial" panose="020B0604020202020204" pitchFamily="34" charset="0"/>
              </a:rPr>
              <a:t> Determine the effects of immediate post-intervention engagement and success of faculty on distal engagement and success of faculty in grantsmanship and</a:t>
            </a:r>
            <a:r>
              <a:rPr lang="en-US" sz="2800" spc="-60" dirty="0">
                <a:effectLst/>
                <a:latin typeface="Arial" panose="020B0604020202020204" pitchFamily="34" charset="0"/>
                <a:ea typeface="Arial" panose="020B0604020202020204" pitchFamily="34" charset="0"/>
                <a:cs typeface="Arial" panose="020B0604020202020204" pitchFamily="34" charset="0"/>
              </a:rPr>
              <a:t> </a:t>
            </a:r>
            <a:r>
              <a:rPr lang="en-US" sz="2800" spc="-25" dirty="0">
                <a:effectLst/>
                <a:latin typeface="Arial" panose="020B0604020202020204" pitchFamily="34" charset="0"/>
                <a:ea typeface="Arial" panose="020B0604020202020204" pitchFamily="34" charset="0"/>
                <a:cs typeface="Arial" panose="020B0604020202020204" pitchFamily="34" charset="0"/>
              </a:rPr>
              <a:t>mentoring.</a:t>
            </a:r>
          </a:p>
          <a:p>
            <a:pPr marL="342900" marR="88265" lvl="0" indent="-342900">
              <a:lnSpc>
                <a:spcPct val="103000"/>
              </a:lnSpc>
              <a:spcBef>
                <a:spcPts val="10"/>
              </a:spcBef>
              <a:spcAft>
                <a:spcPts val="0"/>
              </a:spcAft>
              <a:buSzPts val="1100"/>
              <a:buFont typeface="Arial" panose="020B0604020202020204" pitchFamily="34" charset="0"/>
              <a:buChar char="•"/>
              <a:tabLst>
                <a:tab pos="304165" algn="l"/>
                <a:tab pos="304800" algn="l"/>
              </a:tabLst>
            </a:pPr>
            <a:endParaRPr lang="en-US" sz="2800" spc="-25" dirty="0">
              <a:latin typeface="Arial" panose="020B0604020202020204" pitchFamily="34" charset="0"/>
              <a:ea typeface="Arial" panose="020B0604020202020204" pitchFamily="34" charset="0"/>
              <a:cs typeface="Arial" panose="020B0604020202020204" pitchFamily="34" charset="0"/>
            </a:endParaRPr>
          </a:p>
          <a:p>
            <a:pPr marL="342900" marR="88265" lvl="0" indent="-342900">
              <a:lnSpc>
                <a:spcPct val="103000"/>
              </a:lnSpc>
              <a:spcBef>
                <a:spcPts val="10"/>
              </a:spcBef>
              <a:spcAft>
                <a:spcPts val="0"/>
              </a:spcAft>
              <a:buSzPts val="1100"/>
              <a:buFont typeface="Arial" panose="020B0604020202020204" pitchFamily="34" charset="0"/>
              <a:buChar char="•"/>
              <a:tabLst>
                <a:tab pos="304165" algn="l"/>
                <a:tab pos="304800" algn="l"/>
              </a:tabLst>
            </a:pPr>
            <a:endParaRPr lang="en-US" sz="2800" spc="-25" dirty="0">
              <a:effectLst/>
              <a:latin typeface="Arial" panose="020B0604020202020204" pitchFamily="34" charset="0"/>
              <a:ea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F47EA716-326C-92F3-0ECC-4D9B9752C9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75087" y="27657225"/>
            <a:ext cx="13175533" cy="808067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10">
            <a:extLst>
              <a:ext uri="{FF2B5EF4-FFF2-40B4-BE49-F238E27FC236}">
                <a16:creationId xmlns:a16="http://schemas.microsoft.com/office/drawing/2014/main" id="{1DAC21AC-F005-D820-7194-9E148CF8ACE0}"/>
              </a:ext>
            </a:extLst>
          </p:cNvPr>
          <p:cNvSpPr txBox="1">
            <a:spLocks noChangeArrowheads="1"/>
          </p:cNvSpPr>
          <p:nvPr/>
        </p:nvSpPr>
        <p:spPr bwMode="auto">
          <a:xfrm>
            <a:off x="25289099" y="6437419"/>
            <a:ext cx="596830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400">
                <a:solidFill>
                  <a:schemeClr val="tx1"/>
                </a:solidFill>
                <a:latin typeface="Adobe Garamond Pro" charset="0"/>
                <a:ea typeface="ＭＳ Ｐゴシック" charset="0"/>
                <a:cs typeface="ＭＳ Ｐゴシック" charset="0"/>
              </a:defRPr>
            </a:lvl1pPr>
            <a:lvl2pPr marL="742950" indent="-285750" eaLnBrk="0" hangingPunct="0">
              <a:defRPr sz="1400">
                <a:solidFill>
                  <a:schemeClr val="tx1"/>
                </a:solidFill>
                <a:latin typeface="Adobe Garamond Pro" charset="0"/>
                <a:ea typeface="ＭＳ Ｐゴシック" charset="0"/>
              </a:defRPr>
            </a:lvl2pPr>
            <a:lvl3pPr marL="1143000" indent="-228600" eaLnBrk="0" hangingPunct="0">
              <a:defRPr sz="1400">
                <a:solidFill>
                  <a:schemeClr val="tx1"/>
                </a:solidFill>
                <a:latin typeface="Adobe Garamond Pro" charset="0"/>
                <a:ea typeface="ＭＳ Ｐゴシック" charset="0"/>
              </a:defRPr>
            </a:lvl3pPr>
            <a:lvl4pPr marL="1600200" indent="-228600" eaLnBrk="0" hangingPunct="0">
              <a:defRPr sz="1400">
                <a:solidFill>
                  <a:schemeClr val="tx1"/>
                </a:solidFill>
                <a:latin typeface="Adobe Garamond Pro" charset="0"/>
                <a:ea typeface="ＭＳ Ｐゴシック" charset="0"/>
              </a:defRPr>
            </a:lvl4pPr>
            <a:lvl5pPr marL="2057400" indent="-228600" eaLnBrk="0" hangingPunct="0">
              <a:defRPr sz="1400">
                <a:solidFill>
                  <a:schemeClr val="tx1"/>
                </a:solidFill>
                <a:latin typeface="Adobe Garamond Pro" charset="0"/>
                <a:ea typeface="ＭＳ Ｐゴシック" charset="0"/>
              </a:defRPr>
            </a:lvl5pPr>
            <a:lvl6pPr marL="2514600" indent="-228600" eaLnBrk="0" fontAlgn="base" hangingPunct="0">
              <a:spcBef>
                <a:spcPct val="0"/>
              </a:spcBef>
              <a:spcAft>
                <a:spcPct val="0"/>
              </a:spcAft>
              <a:defRPr sz="1400">
                <a:solidFill>
                  <a:schemeClr val="tx1"/>
                </a:solidFill>
                <a:latin typeface="Adobe Garamond Pro" charset="0"/>
                <a:ea typeface="ＭＳ Ｐゴシック" charset="0"/>
              </a:defRPr>
            </a:lvl6pPr>
            <a:lvl7pPr marL="2971800" indent="-228600" eaLnBrk="0" fontAlgn="base" hangingPunct="0">
              <a:spcBef>
                <a:spcPct val="0"/>
              </a:spcBef>
              <a:spcAft>
                <a:spcPct val="0"/>
              </a:spcAft>
              <a:defRPr sz="1400">
                <a:solidFill>
                  <a:schemeClr val="tx1"/>
                </a:solidFill>
                <a:latin typeface="Adobe Garamond Pro" charset="0"/>
                <a:ea typeface="ＭＳ Ｐゴシック" charset="0"/>
              </a:defRPr>
            </a:lvl7pPr>
            <a:lvl8pPr marL="3429000" indent="-228600" eaLnBrk="0" fontAlgn="base" hangingPunct="0">
              <a:spcBef>
                <a:spcPct val="0"/>
              </a:spcBef>
              <a:spcAft>
                <a:spcPct val="0"/>
              </a:spcAft>
              <a:defRPr sz="1400">
                <a:solidFill>
                  <a:schemeClr val="tx1"/>
                </a:solidFill>
                <a:latin typeface="Adobe Garamond Pro" charset="0"/>
                <a:ea typeface="ＭＳ Ｐゴシック" charset="0"/>
              </a:defRPr>
            </a:lvl8pPr>
            <a:lvl9pPr marL="3886200" indent="-228600" eaLnBrk="0" fontAlgn="base" hangingPunct="0">
              <a:spcBef>
                <a:spcPct val="0"/>
              </a:spcBef>
              <a:spcAft>
                <a:spcPct val="0"/>
              </a:spcAft>
              <a:defRPr sz="1400">
                <a:solidFill>
                  <a:schemeClr val="tx1"/>
                </a:solidFill>
                <a:latin typeface="Adobe Garamond Pro" charset="0"/>
                <a:ea typeface="ＭＳ Ｐゴシック" charset="0"/>
              </a:defRPr>
            </a:lvl9pPr>
          </a:lstStyle>
          <a:p>
            <a:pPr eaLnBrk="1" hangingPunct="1"/>
            <a:r>
              <a:rPr lang="en-US" sz="4000" b="1" dirty="0">
                <a:latin typeface="Arial" charset="0"/>
              </a:rPr>
              <a:t>Results and Discussion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5AD55E8-EE2F-4115-C275-F0542E2BA7AF}"/>
                  </a:ext>
                </a:extLst>
              </p:cNvPr>
              <p:cNvSpPr txBox="1"/>
              <p:nvPr/>
            </p:nvSpPr>
            <p:spPr>
              <a:xfrm>
                <a:off x="25289098" y="17902309"/>
                <a:ext cx="12604711" cy="6513193"/>
              </a:xfrm>
              <a:prstGeom prst="rect">
                <a:avLst/>
              </a:prstGeom>
              <a:noFill/>
            </p:spPr>
            <p:txBody>
              <a:bodyPr wrap="square">
                <a:spAutoFit/>
              </a:bodyPr>
              <a:lstStyle/>
              <a:p>
                <a:pPr marL="0" marR="0">
                  <a:lnSpc>
                    <a:spcPct val="107000"/>
                  </a:lnSpc>
                  <a:spcBef>
                    <a:spcPts val="0"/>
                  </a:spcBef>
                  <a:spcAft>
                    <a:spcPts val="0"/>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fig. 2 shows race demographic data [white: 7 (13%); African American: 29 (54%); Asian: 14 (26%); American Indian/Alaska Native: 1 (2%), Middle Eastern or North African: 1 (2%)] suggesting majority of the participants are African American.  Though 74% (40/54) of faculty have participated in all stages of 12-month training, a significant 26% (14/54) have discontinued after 4-6 months of training - mostly prior to the submission of pilot projects. Further analysis of the data indicates that 37% (10/27) low-touch faculty participants and only 15% (4/27) of high-touch faculty participants discontinued their participation around the mid-term of training period as shown in fig. 3. Additionally, the data (in progress) on scholarly productivity (presentations, publications, grants submission etc.) of all 3 cohorts (</a:t>
                </a:r>
                <a14:m>
                  <m:oMath xmlns:m="http://schemas.openxmlformats.org/officeDocument/2006/math">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=40</m:t>
                    </m:r>
                  </m:oMath>
                </a14:m>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likely to reflect the impact of interim (low-touch) vs. sustaining (high-touch) interventions on career development of these underrepresented faculty in biomedical and behavioral sciences. </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B5AD55E8-EE2F-4115-C275-F0542E2BA7AF}"/>
                  </a:ext>
                </a:extLst>
              </p:cNvPr>
              <p:cNvSpPr txBox="1">
                <a:spLocks noRot="1" noChangeAspect="1" noMove="1" noResize="1" noEditPoints="1" noAdjustHandles="1" noChangeArrowheads="1" noChangeShapeType="1" noTextEdit="1"/>
              </p:cNvSpPr>
              <p:nvPr/>
            </p:nvSpPr>
            <p:spPr>
              <a:xfrm>
                <a:off x="25289098" y="17902309"/>
                <a:ext cx="12604711" cy="6513193"/>
              </a:xfrm>
              <a:prstGeom prst="rect">
                <a:avLst/>
              </a:prstGeom>
              <a:blipFill>
                <a:blip r:embed="rId11"/>
                <a:stretch>
                  <a:fillRect l="-967" t="-1124" r="-919" b="-168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4478CBE-3EDC-FBB5-9DF4-628FE4069658}"/>
              </a:ext>
            </a:extLst>
          </p:cNvPr>
          <p:cNvSpPr txBox="1"/>
          <p:nvPr/>
        </p:nvSpPr>
        <p:spPr>
          <a:xfrm>
            <a:off x="25289098" y="25444517"/>
            <a:ext cx="12604711" cy="3970318"/>
          </a:xfrm>
          <a:prstGeom prst="rect">
            <a:avLst/>
          </a:prstGeom>
          <a:noFill/>
        </p:spPr>
        <p:txBody>
          <a:bodyPr wrap="square">
            <a:spAutoFit/>
          </a:bodyPr>
          <a:lstStyle/>
          <a:p>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summary, the data on participation rates suggests that engagement in sustained training (high-touch) as compared to limited (one-time) training (low-touch) will have significant impact on commitment to mentoring and grantsmanship.  Though the sustained and high-touch training model strengthen faculty’s capacity to establish themselves as independent funded researchers and enhance their mentoring skills for their UR students, the sustainability funding provided by the institution’s US Department of Education Title III grant funding and indirect costs is required for long-term faculty development. </a:t>
            </a:r>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81F62E0-2EFA-4D3A-F2C2-96B9F11AB3C4}"/>
              </a:ext>
            </a:extLst>
          </p:cNvPr>
          <p:cNvSpPr txBox="1"/>
          <p:nvPr/>
        </p:nvSpPr>
        <p:spPr>
          <a:xfrm>
            <a:off x="25289097" y="29144147"/>
            <a:ext cx="11722532" cy="1446549"/>
          </a:xfrm>
          <a:prstGeom prst="rect">
            <a:avLst/>
          </a:prstGeom>
          <a:noFill/>
        </p:spPr>
        <p:txBody>
          <a:bodyPr wrap="square" rtlCol="0">
            <a:spAutoFit/>
          </a:bodyPr>
          <a:lstStyle/>
          <a:p>
            <a:pPr>
              <a:lnSpc>
                <a:spcPct val="150000"/>
              </a:lnSpc>
            </a:pPr>
            <a:r>
              <a:rPr lang="en-US" sz="4000" b="1" dirty="0">
                <a:latin typeface="Arial"/>
                <a:cs typeface="Arial"/>
              </a:rPr>
              <a:t>References</a:t>
            </a:r>
          </a:p>
          <a:p>
            <a:endParaRPr lang="en-US" sz="2800" b="1" dirty="0">
              <a:latin typeface="Arial"/>
              <a:cs typeface="Arial"/>
            </a:endParaRPr>
          </a:p>
        </p:txBody>
      </p:sp>
      <p:sp>
        <p:nvSpPr>
          <p:cNvPr id="15" name="TextBox 14">
            <a:extLst>
              <a:ext uri="{FF2B5EF4-FFF2-40B4-BE49-F238E27FC236}">
                <a16:creationId xmlns:a16="http://schemas.microsoft.com/office/drawing/2014/main" id="{1375FF10-0459-F339-CCFA-C5CAF138718F}"/>
              </a:ext>
            </a:extLst>
          </p:cNvPr>
          <p:cNvSpPr txBox="1"/>
          <p:nvPr/>
        </p:nvSpPr>
        <p:spPr>
          <a:xfrm>
            <a:off x="25396133" y="30060304"/>
            <a:ext cx="12604711" cy="2120902"/>
          </a:xfrm>
          <a:prstGeom prst="rect">
            <a:avLst/>
          </a:prstGeom>
          <a:noFill/>
        </p:spPr>
        <p:txBody>
          <a:bodyPr wrap="square">
            <a:spAutoFit/>
          </a:bodyPr>
          <a:lstStyle/>
          <a:p>
            <a:pPr marL="342900" marR="78105" lvl="0" indent="-342900">
              <a:lnSpc>
                <a:spcPct val="107000"/>
              </a:lnSpc>
              <a:spcBef>
                <a:spcPts val="0"/>
              </a:spcBef>
              <a:spcAft>
                <a:spcPts val="0"/>
              </a:spcAft>
              <a:buFont typeface="+mj-lt"/>
              <a:buAutoNum type="arabicPeriod"/>
            </a:pPr>
            <a:r>
              <a:rPr lang="en-US" sz="2600" dirty="0">
                <a:effectLst/>
                <a:latin typeface="Arial" panose="020B0604020202020204" pitchFamily="34" charset="0"/>
                <a:ea typeface="Calibri" panose="020F0502020204030204" pitchFamily="34" charset="0"/>
                <a:cs typeface="Times New Roman" panose="02020603050405020304" pitchFamily="18" charset="0"/>
              </a:rPr>
              <a:t>Beech et al. (2013). </a:t>
            </a:r>
            <a:r>
              <a:rPr lang="en-US" sz="2600" i="1" dirty="0">
                <a:effectLst/>
                <a:latin typeface="Arial" panose="020B0604020202020204" pitchFamily="34" charset="0"/>
                <a:ea typeface="Calibri" panose="020F0502020204030204" pitchFamily="34" charset="0"/>
                <a:cs typeface="Times New Roman" panose="02020603050405020304" pitchFamily="18" charset="0"/>
              </a:rPr>
              <a:t>J Assoc. Am. Med. Colleges, 88</a:t>
            </a:r>
            <a:r>
              <a:rPr lang="en-US" sz="2600" dirty="0">
                <a:effectLst/>
                <a:latin typeface="Arial" panose="020B0604020202020204" pitchFamily="34" charset="0"/>
                <a:ea typeface="Calibri" panose="020F0502020204030204" pitchFamily="34" charset="0"/>
                <a:cs typeface="Times New Roman" panose="02020603050405020304" pitchFamily="18" charset="0"/>
              </a:rPr>
              <a:t>(4):541–549.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78105" lvl="0" indent="-342900" algn="l">
              <a:spcBef>
                <a:spcPts val="0"/>
              </a:spcBef>
              <a:spcAft>
                <a:spcPts val="0"/>
              </a:spcAft>
              <a:buFont typeface="+mj-lt"/>
              <a:buAutoNum type="arabicPeriod"/>
            </a:pPr>
            <a:r>
              <a:rPr lang="en-US" sz="2600" dirty="0">
                <a:effectLst/>
                <a:latin typeface="Arial" panose="020B0604020202020204" pitchFamily="34" charset="0"/>
                <a:ea typeface="Arial" panose="020B0604020202020204" pitchFamily="34" charset="0"/>
              </a:rPr>
              <a:t>Ginther</a:t>
            </a:r>
            <a:r>
              <a:rPr lang="en-US" sz="2600" spc="-50" dirty="0">
                <a:effectLst/>
                <a:latin typeface="Arial" panose="020B0604020202020204" pitchFamily="34" charset="0"/>
                <a:ea typeface="Arial" panose="020B0604020202020204" pitchFamily="34" charset="0"/>
              </a:rPr>
              <a:t> et al. (2011)</a:t>
            </a:r>
            <a:r>
              <a:rPr lang="en-US" sz="2600" spc="-15" dirty="0">
                <a:effectLst/>
                <a:latin typeface="Arial" panose="020B0604020202020204" pitchFamily="34" charset="0"/>
                <a:ea typeface="Arial" panose="020B0604020202020204" pitchFamily="34" charset="0"/>
              </a:rPr>
              <a:t>.</a:t>
            </a:r>
            <a:r>
              <a:rPr lang="en-US" sz="2600" spc="-45" dirty="0">
                <a:effectLst/>
                <a:latin typeface="Arial" panose="020B0604020202020204" pitchFamily="34" charset="0"/>
                <a:ea typeface="Arial" panose="020B0604020202020204" pitchFamily="34" charset="0"/>
              </a:rPr>
              <a:t> </a:t>
            </a:r>
            <a:r>
              <a:rPr lang="en-US" sz="2600" i="1" dirty="0">
                <a:effectLst/>
                <a:latin typeface="Arial" panose="020B0604020202020204" pitchFamily="34" charset="0"/>
                <a:ea typeface="Arial" panose="020B0604020202020204" pitchFamily="34" charset="0"/>
              </a:rPr>
              <a:t>Science</a:t>
            </a:r>
            <a:r>
              <a:rPr lang="en-US" sz="2600" i="1" spc="-45" dirty="0">
                <a:effectLst/>
                <a:latin typeface="Arial" panose="020B0604020202020204" pitchFamily="34" charset="0"/>
                <a:ea typeface="Arial" panose="020B0604020202020204" pitchFamily="34" charset="0"/>
              </a:rPr>
              <a:t> </a:t>
            </a:r>
            <a:r>
              <a:rPr lang="en-US" sz="2600" dirty="0">
                <a:effectLst/>
                <a:latin typeface="Arial" panose="020B0604020202020204" pitchFamily="34" charset="0"/>
                <a:ea typeface="Arial" panose="020B0604020202020204" pitchFamily="34" charset="0"/>
              </a:rPr>
              <a:t>333 (6045):1015-1019. </a:t>
            </a:r>
          </a:p>
          <a:p>
            <a:pPr marL="342900" marR="78105" lvl="0" indent="-342900" algn="l">
              <a:spcBef>
                <a:spcPts val="0"/>
              </a:spcBef>
              <a:spcAft>
                <a:spcPts val="0"/>
              </a:spcAft>
              <a:buFont typeface="+mj-lt"/>
              <a:buAutoNum type="arabicPeriod"/>
            </a:pPr>
            <a:r>
              <a:rPr lang="en-US" sz="2600" dirty="0">
                <a:effectLst/>
                <a:latin typeface="Arial" panose="020B0604020202020204" pitchFamily="34" charset="0"/>
                <a:ea typeface="Arial" panose="020B0604020202020204" pitchFamily="34" charset="0"/>
              </a:rPr>
              <a:t>NIH, Physician-Scientist Workforce Report (2014). </a:t>
            </a:r>
            <a:r>
              <a:rPr lang="en-US" sz="2600" u="sng" dirty="0">
                <a:solidFill>
                  <a:srgbClr val="0563C1"/>
                </a:solidFill>
                <a:effectLst/>
                <a:latin typeface="Arial" panose="020B0604020202020204" pitchFamily="34" charset="0"/>
                <a:ea typeface="Arial" panose="020B0604020202020204" pitchFamily="34" charset="0"/>
                <a:hlinkClick r:id="rId12"/>
              </a:rPr>
              <a:t>https://report.nih.gov/Workforce/</a:t>
            </a:r>
            <a:endParaRPr lang="en-US" sz="2600" dirty="0">
              <a:effectLst/>
              <a:latin typeface="Arial" panose="020B0604020202020204" pitchFamily="34" charset="0"/>
              <a:ea typeface="Arial" panose="020B0604020202020204" pitchFamily="34" charset="0"/>
            </a:endParaRPr>
          </a:p>
          <a:p>
            <a:pPr marL="342900" marR="87630" lvl="0" indent="-342900" algn="l">
              <a:spcBef>
                <a:spcPts val="0"/>
              </a:spcBef>
              <a:spcAft>
                <a:spcPts val="0"/>
              </a:spcAft>
              <a:buFont typeface="+mj-lt"/>
              <a:buAutoNum type="arabicPeriod"/>
            </a:pPr>
            <a:r>
              <a:rPr lang="en-US" sz="2600" dirty="0" err="1">
                <a:effectLst/>
                <a:latin typeface="Arial" panose="020B0604020202020204" pitchFamily="34" charset="0"/>
                <a:ea typeface="Arial" panose="020B0604020202020204" pitchFamily="34" charset="0"/>
              </a:rPr>
              <a:t>Zambrana</a:t>
            </a:r>
            <a:r>
              <a:rPr lang="en-US" sz="2600" dirty="0">
                <a:effectLst/>
                <a:latin typeface="Arial" panose="020B0604020202020204" pitchFamily="34" charset="0"/>
                <a:ea typeface="Arial" panose="020B0604020202020204" pitchFamily="34" charset="0"/>
              </a:rPr>
              <a:t> et al. (2015).  Am. Edu. Res. J., 52(1):40-72.</a:t>
            </a:r>
          </a:p>
        </p:txBody>
      </p:sp>
      <p:sp>
        <p:nvSpPr>
          <p:cNvPr id="18" name="TextBox 17">
            <a:extLst>
              <a:ext uri="{FF2B5EF4-FFF2-40B4-BE49-F238E27FC236}">
                <a16:creationId xmlns:a16="http://schemas.microsoft.com/office/drawing/2014/main" id="{552D978D-6B12-2978-A710-51F8C917CF61}"/>
              </a:ext>
            </a:extLst>
          </p:cNvPr>
          <p:cNvSpPr txBox="1"/>
          <p:nvPr/>
        </p:nvSpPr>
        <p:spPr>
          <a:xfrm>
            <a:off x="359550" y="37364499"/>
            <a:ext cx="8625793" cy="1441933"/>
          </a:xfrm>
          <a:prstGeom prst="rect">
            <a:avLst/>
          </a:prstGeom>
          <a:noFill/>
        </p:spPr>
        <p:txBody>
          <a:bodyPr wrap="square">
            <a:spAutoFit/>
          </a:bodyPr>
          <a:lstStyle/>
          <a:p>
            <a:pPr marL="0" marR="0" algn="just">
              <a:lnSpc>
                <a:spcPct val="107000"/>
              </a:lnSpc>
              <a:spcBef>
                <a:spcPts val="0"/>
              </a:spcBef>
              <a:spcAft>
                <a:spcPts val="0"/>
              </a:spcAft>
            </a:pPr>
            <a:r>
              <a:rPr lang="en-US" sz="28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project is supported by NIGMS/NIH award # U01GM138434.</a:t>
            </a: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Arial" panose="020B0604020202020204" pitchFamily="34" charset="0"/>
              </a:rPr>
              <a:t> </a:t>
            </a:r>
          </a:p>
        </p:txBody>
      </p:sp>
      <p:sp>
        <p:nvSpPr>
          <p:cNvPr id="22" name="Text Box 310">
            <a:extLst>
              <a:ext uri="{FF2B5EF4-FFF2-40B4-BE49-F238E27FC236}">
                <a16:creationId xmlns:a16="http://schemas.microsoft.com/office/drawing/2014/main" id="{BC819CE4-3150-2A7F-A77B-DD9E629B975F}"/>
              </a:ext>
            </a:extLst>
          </p:cNvPr>
          <p:cNvSpPr txBox="1">
            <a:spLocks noChangeArrowheads="1"/>
          </p:cNvSpPr>
          <p:nvPr/>
        </p:nvSpPr>
        <p:spPr bwMode="auto">
          <a:xfrm>
            <a:off x="359550" y="36526193"/>
            <a:ext cx="500008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400">
                <a:solidFill>
                  <a:schemeClr val="tx1"/>
                </a:solidFill>
                <a:latin typeface="Adobe Garamond Pro" charset="0"/>
                <a:ea typeface="ＭＳ Ｐゴシック" charset="0"/>
                <a:cs typeface="ＭＳ Ｐゴシック" charset="0"/>
              </a:defRPr>
            </a:lvl1pPr>
            <a:lvl2pPr marL="742950" indent="-285750" eaLnBrk="0" hangingPunct="0">
              <a:defRPr sz="1400">
                <a:solidFill>
                  <a:schemeClr val="tx1"/>
                </a:solidFill>
                <a:latin typeface="Adobe Garamond Pro" charset="0"/>
                <a:ea typeface="ＭＳ Ｐゴシック" charset="0"/>
              </a:defRPr>
            </a:lvl2pPr>
            <a:lvl3pPr marL="1143000" indent="-228600" eaLnBrk="0" hangingPunct="0">
              <a:defRPr sz="1400">
                <a:solidFill>
                  <a:schemeClr val="tx1"/>
                </a:solidFill>
                <a:latin typeface="Adobe Garamond Pro" charset="0"/>
                <a:ea typeface="ＭＳ Ｐゴシック" charset="0"/>
              </a:defRPr>
            </a:lvl3pPr>
            <a:lvl4pPr marL="1600200" indent="-228600" eaLnBrk="0" hangingPunct="0">
              <a:defRPr sz="1400">
                <a:solidFill>
                  <a:schemeClr val="tx1"/>
                </a:solidFill>
                <a:latin typeface="Adobe Garamond Pro" charset="0"/>
                <a:ea typeface="ＭＳ Ｐゴシック" charset="0"/>
              </a:defRPr>
            </a:lvl4pPr>
            <a:lvl5pPr marL="2057400" indent="-228600" eaLnBrk="0" hangingPunct="0">
              <a:defRPr sz="1400">
                <a:solidFill>
                  <a:schemeClr val="tx1"/>
                </a:solidFill>
                <a:latin typeface="Adobe Garamond Pro" charset="0"/>
                <a:ea typeface="ＭＳ Ｐゴシック" charset="0"/>
              </a:defRPr>
            </a:lvl5pPr>
            <a:lvl6pPr marL="2514600" indent="-228600" eaLnBrk="0" fontAlgn="base" hangingPunct="0">
              <a:spcBef>
                <a:spcPct val="0"/>
              </a:spcBef>
              <a:spcAft>
                <a:spcPct val="0"/>
              </a:spcAft>
              <a:defRPr sz="1400">
                <a:solidFill>
                  <a:schemeClr val="tx1"/>
                </a:solidFill>
                <a:latin typeface="Adobe Garamond Pro" charset="0"/>
                <a:ea typeface="ＭＳ Ｐゴシック" charset="0"/>
              </a:defRPr>
            </a:lvl6pPr>
            <a:lvl7pPr marL="2971800" indent="-228600" eaLnBrk="0" fontAlgn="base" hangingPunct="0">
              <a:spcBef>
                <a:spcPct val="0"/>
              </a:spcBef>
              <a:spcAft>
                <a:spcPct val="0"/>
              </a:spcAft>
              <a:defRPr sz="1400">
                <a:solidFill>
                  <a:schemeClr val="tx1"/>
                </a:solidFill>
                <a:latin typeface="Adobe Garamond Pro" charset="0"/>
                <a:ea typeface="ＭＳ Ｐゴシック" charset="0"/>
              </a:defRPr>
            </a:lvl7pPr>
            <a:lvl8pPr marL="3429000" indent="-228600" eaLnBrk="0" fontAlgn="base" hangingPunct="0">
              <a:spcBef>
                <a:spcPct val="0"/>
              </a:spcBef>
              <a:spcAft>
                <a:spcPct val="0"/>
              </a:spcAft>
              <a:defRPr sz="1400">
                <a:solidFill>
                  <a:schemeClr val="tx1"/>
                </a:solidFill>
                <a:latin typeface="Adobe Garamond Pro" charset="0"/>
                <a:ea typeface="ＭＳ Ｐゴシック" charset="0"/>
              </a:defRPr>
            </a:lvl8pPr>
            <a:lvl9pPr marL="3886200" indent="-228600" eaLnBrk="0" fontAlgn="base" hangingPunct="0">
              <a:spcBef>
                <a:spcPct val="0"/>
              </a:spcBef>
              <a:spcAft>
                <a:spcPct val="0"/>
              </a:spcAft>
              <a:defRPr sz="1400">
                <a:solidFill>
                  <a:schemeClr val="tx1"/>
                </a:solidFill>
                <a:latin typeface="Adobe Garamond Pro" charset="0"/>
                <a:ea typeface="ＭＳ Ｐゴシック" charset="0"/>
              </a:defRPr>
            </a:lvl9pPr>
          </a:lstStyle>
          <a:p>
            <a:pPr eaLnBrk="1" hangingPunct="1"/>
            <a:r>
              <a:rPr lang="en-US" sz="4000" b="1" dirty="0">
                <a:latin typeface="Arial" charset="0"/>
              </a:rPr>
              <a:t>Acknowledgements</a:t>
            </a:r>
          </a:p>
        </p:txBody>
      </p:sp>
      <p:sp>
        <p:nvSpPr>
          <p:cNvPr id="26" name="TextBox 25">
            <a:extLst>
              <a:ext uri="{FF2B5EF4-FFF2-40B4-BE49-F238E27FC236}">
                <a16:creationId xmlns:a16="http://schemas.microsoft.com/office/drawing/2014/main" id="{28B2030E-6A62-294C-25A4-8AA71E7EC436}"/>
              </a:ext>
            </a:extLst>
          </p:cNvPr>
          <p:cNvSpPr txBox="1"/>
          <p:nvPr/>
        </p:nvSpPr>
        <p:spPr>
          <a:xfrm>
            <a:off x="10762582" y="36113374"/>
            <a:ext cx="12981525" cy="530145"/>
          </a:xfrm>
          <a:prstGeom prst="rect">
            <a:avLst/>
          </a:prstGeom>
          <a:noFill/>
        </p:spPr>
        <p:txBody>
          <a:bodyPr wrap="square">
            <a:spAutoFit/>
          </a:bodyPr>
          <a:lstStyle/>
          <a:p>
            <a:pPr marL="0" marR="0" algn="just">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Figure 2: Race distribution of 52</a:t>
            </a:r>
            <a:r>
              <a:rPr lang="en-US" sz="3600" b="1" baseline="30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participants over 3 years.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6BCEBFCA-5672-3F24-9B69-E859400CF25E}"/>
              </a:ext>
            </a:extLst>
          </p:cNvPr>
          <p:cNvSpPr txBox="1"/>
          <p:nvPr/>
        </p:nvSpPr>
        <p:spPr>
          <a:xfrm>
            <a:off x="10820447" y="26175999"/>
            <a:ext cx="12981525" cy="991169"/>
          </a:xfrm>
          <a:prstGeom prst="rect">
            <a:avLst/>
          </a:prstGeom>
          <a:noFill/>
        </p:spPr>
        <p:txBody>
          <a:bodyPr wrap="square">
            <a:spAutoFit/>
          </a:bodyPr>
          <a:lstStyle/>
          <a:p>
            <a:pPr marL="0" marR="0" algn="just">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Figure 1: </a:t>
            </a:r>
            <a:r>
              <a:rPr lang="en-US" sz="2800" dirty="0">
                <a:effectLst/>
                <a:latin typeface="Arial" panose="020B0604020202020204" pitchFamily="34" charset="0"/>
                <a:ea typeface="Calibri" panose="020F0502020204030204" pitchFamily="34" charset="0"/>
                <a:cs typeface="Times New Roman" panose="02020603050405020304" pitchFamily="18" charset="0"/>
              </a:rPr>
              <a:t>Logic Model to use sustained interventions towards faculty participant’s career development.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117230E2-D49F-D57E-0371-AA05400D7385}"/>
              </a:ext>
            </a:extLst>
          </p:cNvPr>
          <p:cNvSpPr txBox="1"/>
          <p:nvPr/>
        </p:nvSpPr>
        <p:spPr>
          <a:xfrm>
            <a:off x="25353670" y="17100940"/>
            <a:ext cx="12475565" cy="530145"/>
          </a:xfrm>
          <a:prstGeom prst="rect">
            <a:avLst/>
          </a:prstGeom>
          <a:noFill/>
        </p:spPr>
        <p:txBody>
          <a:bodyPr wrap="square">
            <a:spAutoFit/>
          </a:bodyPr>
          <a:lstStyle/>
          <a:p>
            <a:pPr marL="0" marR="0" algn="just">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Figure 3: </a:t>
            </a:r>
            <a:r>
              <a:rPr lang="en-US" sz="2800" dirty="0">
                <a:effectLst/>
                <a:latin typeface="Arial" panose="020B0604020202020204" pitchFamily="34" charset="0"/>
                <a:ea typeface="Calibri" panose="020F0502020204030204" pitchFamily="34" charset="0"/>
                <a:cs typeface="Times New Roman" panose="02020603050405020304" pitchFamily="18" charset="0"/>
              </a:rPr>
              <a:t>Group-wise distribution of faculty involvement.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8" name="Picture 37" descr="A picture containing text, screenshot, rectangle, diagram">
            <a:extLst>
              <a:ext uri="{FF2B5EF4-FFF2-40B4-BE49-F238E27FC236}">
                <a16:creationId xmlns:a16="http://schemas.microsoft.com/office/drawing/2014/main" id="{CF2637D9-0A44-9CA5-F642-55BC1A2A50AF}"/>
              </a:ext>
            </a:extLst>
          </p:cNvPr>
          <p:cNvPicPr>
            <a:picLocks noChangeAspect="1"/>
          </p:cNvPicPr>
          <p:nvPr/>
        </p:nvPicPr>
        <p:blipFill>
          <a:blip r:embed="rId13"/>
          <a:stretch>
            <a:fillRect/>
          </a:stretch>
        </p:blipFill>
        <p:spPr>
          <a:xfrm>
            <a:off x="25289099" y="7392666"/>
            <a:ext cx="12540506" cy="9221876"/>
          </a:xfrm>
          <a:prstGeom prst="rect">
            <a:avLst/>
          </a:prstGeom>
        </p:spPr>
      </p:pic>
      <p:sp>
        <p:nvSpPr>
          <p:cNvPr id="41" name="TextBox 40">
            <a:extLst>
              <a:ext uri="{FF2B5EF4-FFF2-40B4-BE49-F238E27FC236}">
                <a16:creationId xmlns:a16="http://schemas.microsoft.com/office/drawing/2014/main" id="{3087005F-EA15-9AF5-48CC-A7D3B2FF3E42}"/>
              </a:ext>
            </a:extLst>
          </p:cNvPr>
          <p:cNvSpPr txBox="1"/>
          <p:nvPr/>
        </p:nvSpPr>
        <p:spPr>
          <a:xfrm>
            <a:off x="10406745" y="37143604"/>
            <a:ext cx="13355652" cy="889474"/>
          </a:xfrm>
          <a:prstGeom prst="rect">
            <a:avLst/>
          </a:prstGeom>
          <a:noFill/>
        </p:spPr>
        <p:txBody>
          <a:bodyPr wrap="square">
            <a:spAutoFit/>
          </a:bodyPr>
          <a:lstStyle/>
          <a:p>
            <a:pPr marL="342900" marR="88265" lvl="0" indent="-342900">
              <a:lnSpc>
                <a:spcPct val="103000"/>
              </a:lnSpc>
              <a:spcBef>
                <a:spcPts val="10"/>
              </a:spcBef>
              <a:spcAft>
                <a:spcPts val="0"/>
              </a:spcAft>
              <a:buSzPts val="1100"/>
              <a:buFont typeface="Arial" panose="020B0604020202020204" pitchFamily="34" charset="0"/>
              <a:buChar char="•"/>
              <a:tabLst>
                <a:tab pos="304165" algn="l"/>
                <a:tab pos="304800" algn="l"/>
              </a:tabLst>
            </a:pPr>
            <a:r>
              <a:rPr lang="en-US" sz="3200" b="1" spc="-25" baseline="30000" dirty="0">
                <a:latin typeface="Arial" panose="020B0604020202020204" pitchFamily="34" charset="0"/>
                <a:ea typeface="Arial" panose="020B0604020202020204" pitchFamily="34" charset="0"/>
                <a:cs typeface="Arial" panose="020B0604020202020204" pitchFamily="34" charset="0"/>
              </a:rPr>
              <a:t>† </a:t>
            </a:r>
            <a:r>
              <a:rPr lang="en-US" sz="2600" spc="-25" dirty="0">
                <a:latin typeface="Arial" panose="020B0604020202020204" pitchFamily="34" charset="0"/>
                <a:ea typeface="Arial" panose="020B0604020202020204" pitchFamily="34" charset="0"/>
                <a:cs typeface="Arial" panose="020B0604020202020204" pitchFamily="34" charset="0"/>
              </a:rPr>
              <a:t>The study includes data from 52 participants as two faculty did not participate in demographic survey.</a:t>
            </a:r>
            <a:endParaRPr lang="en-US" sz="2600" spc="-25" dirty="0">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Adobe Garamond Pro" pitchFamily="-110" charset="-1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Adobe Garamond Pro" pitchFamily="-110" charset="-18"/>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3753</TotalTime>
  <Words>1196</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Adobe Garamond Pro</vt:lpstr>
      <vt:lpstr>Arial</vt:lpstr>
      <vt:lpstr>Calibri</vt:lpstr>
      <vt:lpstr>Cambria Math</vt:lpstr>
      <vt:lpstr>Times</vt:lpstr>
      <vt:lpstr>Blank</vt:lpstr>
      <vt:lpstr>PowerPoint Presentation</vt:lpstr>
    </vt:vector>
  </TitlesOfParts>
  <Company>Bowie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dc:creator>
  <cp:lastModifiedBy>Chowdhury, Abhinandan</cp:lastModifiedBy>
  <cp:revision>427</cp:revision>
  <cp:lastPrinted>2012-10-19T22:29:51Z</cp:lastPrinted>
  <dcterms:created xsi:type="dcterms:W3CDTF">2010-03-06T18:08:23Z</dcterms:created>
  <dcterms:modified xsi:type="dcterms:W3CDTF">2023-06-19T22:20:56Z</dcterms:modified>
</cp:coreProperties>
</file>