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660"/>
  </p:normalViewPr>
  <p:slideViewPr>
    <p:cSldViewPr snapToGrid="0">
      <p:cViewPr varScale="1">
        <p:scale>
          <a:sx n="86" d="100"/>
          <a:sy n="86" d="100"/>
        </p:scale>
        <p:origin x="763"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EE441-D1A0-48CD-B06C-AF4057493B4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CE4FD05-8BA7-4796-BD8F-6DE19DEA38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15A3F16-72DA-43A1-BCAF-79EF2C72DEEC}"/>
              </a:ext>
            </a:extLst>
          </p:cNvPr>
          <p:cNvSpPr>
            <a:spLocks noGrp="1"/>
          </p:cNvSpPr>
          <p:nvPr>
            <p:ph type="dt" sz="half" idx="10"/>
          </p:nvPr>
        </p:nvSpPr>
        <p:spPr/>
        <p:txBody>
          <a:bodyPr/>
          <a:lstStyle/>
          <a:p>
            <a:fld id="{5FC8FBB8-30CD-40A7-A999-56999CA5517E}" type="datetimeFigureOut">
              <a:rPr lang="fr-FR" smtClean="0"/>
              <a:t>27/09/2020</a:t>
            </a:fld>
            <a:endParaRPr lang="fr-FR"/>
          </a:p>
        </p:txBody>
      </p:sp>
      <p:sp>
        <p:nvSpPr>
          <p:cNvPr id="5" name="Espace réservé du pied de page 4">
            <a:extLst>
              <a:ext uri="{FF2B5EF4-FFF2-40B4-BE49-F238E27FC236}">
                <a16:creationId xmlns:a16="http://schemas.microsoft.com/office/drawing/2014/main" id="{586D54ED-CB75-43E3-9D63-C7FD0642F0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96C3DA-1068-459B-BD91-6C3F2A4E0EEC}"/>
              </a:ext>
            </a:extLst>
          </p:cNvPr>
          <p:cNvSpPr>
            <a:spLocks noGrp="1"/>
          </p:cNvSpPr>
          <p:nvPr>
            <p:ph type="sldNum" sz="quarter" idx="12"/>
          </p:nvPr>
        </p:nvSpPr>
        <p:spPr/>
        <p:txBody>
          <a:bodyPr/>
          <a:lstStyle/>
          <a:p>
            <a:fld id="{AE992C25-F5EB-4149-B222-5E1F9D8E8D10}" type="slidenum">
              <a:rPr lang="fr-FR" smtClean="0"/>
              <a:t>‹N°›</a:t>
            </a:fld>
            <a:endParaRPr lang="fr-FR"/>
          </a:p>
        </p:txBody>
      </p:sp>
    </p:spTree>
    <p:extLst>
      <p:ext uri="{BB962C8B-B14F-4D97-AF65-F5344CB8AC3E}">
        <p14:creationId xmlns:p14="http://schemas.microsoft.com/office/powerpoint/2010/main" val="1883399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832CB9-D4CD-4448-B8B3-AC57302C969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BA3D9D-2F30-4E9C-9FB5-DA676BD744C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71936F2-DE4C-48F9-A43B-EE24D223F383}"/>
              </a:ext>
            </a:extLst>
          </p:cNvPr>
          <p:cNvSpPr>
            <a:spLocks noGrp="1"/>
          </p:cNvSpPr>
          <p:nvPr>
            <p:ph type="dt" sz="half" idx="10"/>
          </p:nvPr>
        </p:nvSpPr>
        <p:spPr/>
        <p:txBody>
          <a:bodyPr/>
          <a:lstStyle/>
          <a:p>
            <a:fld id="{5FC8FBB8-30CD-40A7-A999-56999CA5517E}" type="datetimeFigureOut">
              <a:rPr lang="fr-FR" smtClean="0"/>
              <a:t>27/09/2020</a:t>
            </a:fld>
            <a:endParaRPr lang="fr-FR"/>
          </a:p>
        </p:txBody>
      </p:sp>
      <p:sp>
        <p:nvSpPr>
          <p:cNvPr id="5" name="Espace réservé du pied de page 4">
            <a:extLst>
              <a:ext uri="{FF2B5EF4-FFF2-40B4-BE49-F238E27FC236}">
                <a16:creationId xmlns:a16="http://schemas.microsoft.com/office/drawing/2014/main" id="{69574832-103C-4C0C-89F1-208FBD88880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3EAAA25-AF34-423C-9696-2F709660542E}"/>
              </a:ext>
            </a:extLst>
          </p:cNvPr>
          <p:cNvSpPr>
            <a:spLocks noGrp="1"/>
          </p:cNvSpPr>
          <p:nvPr>
            <p:ph type="sldNum" sz="quarter" idx="12"/>
          </p:nvPr>
        </p:nvSpPr>
        <p:spPr/>
        <p:txBody>
          <a:bodyPr/>
          <a:lstStyle/>
          <a:p>
            <a:fld id="{AE992C25-F5EB-4149-B222-5E1F9D8E8D10}" type="slidenum">
              <a:rPr lang="fr-FR" smtClean="0"/>
              <a:t>‹N°›</a:t>
            </a:fld>
            <a:endParaRPr lang="fr-FR"/>
          </a:p>
        </p:txBody>
      </p:sp>
    </p:spTree>
    <p:extLst>
      <p:ext uri="{BB962C8B-B14F-4D97-AF65-F5344CB8AC3E}">
        <p14:creationId xmlns:p14="http://schemas.microsoft.com/office/powerpoint/2010/main" val="933303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9DCE7B6-5CF2-48E2-BEC0-503F1EC0552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85BB01F-5678-49CF-B8C0-2F760C72179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B6316A-E09F-4D0A-B492-FA562970E703}"/>
              </a:ext>
            </a:extLst>
          </p:cNvPr>
          <p:cNvSpPr>
            <a:spLocks noGrp="1"/>
          </p:cNvSpPr>
          <p:nvPr>
            <p:ph type="dt" sz="half" idx="10"/>
          </p:nvPr>
        </p:nvSpPr>
        <p:spPr/>
        <p:txBody>
          <a:bodyPr/>
          <a:lstStyle/>
          <a:p>
            <a:fld id="{5FC8FBB8-30CD-40A7-A999-56999CA5517E}" type="datetimeFigureOut">
              <a:rPr lang="fr-FR" smtClean="0"/>
              <a:t>27/09/2020</a:t>
            </a:fld>
            <a:endParaRPr lang="fr-FR"/>
          </a:p>
        </p:txBody>
      </p:sp>
      <p:sp>
        <p:nvSpPr>
          <p:cNvPr id="5" name="Espace réservé du pied de page 4">
            <a:extLst>
              <a:ext uri="{FF2B5EF4-FFF2-40B4-BE49-F238E27FC236}">
                <a16:creationId xmlns:a16="http://schemas.microsoft.com/office/drawing/2014/main" id="{96D047B5-8E3D-40C4-9C67-CA5A1400583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C625F10-A6E9-456E-83E6-39621EA60E62}"/>
              </a:ext>
            </a:extLst>
          </p:cNvPr>
          <p:cNvSpPr>
            <a:spLocks noGrp="1"/>
          </p:cNvSpPr>
          <p:nvPr>
            <p:ph type="sldNum" sz="quarter" idx="12"/>
          </p:nvPr>
        </p:nvSpPr>
        <p:spPr/>
        <p:txBody>
          <a:bodyPr/>
          <a:lstStyle/>
          <a:p>
            <a:fld id="{AE992C25-F5EB-4149-B222-5E1F9D8E8D10}" type="slidenum">
              <a:rPr lang="fr-FR" smtClean="0"/>
              <a:t>‹N°›</a:t>
            </a:fld>
            <a:endParaRPr lang="fr-FR"/>
          </a:p>
        </p:txBody>
      </p:sp>
    </p:spTree>
    <p:extLst>
      <p:ext uri="{BB962C8B-B14F-4D97-AF65-F5344CB8AC3E}">
        <p14:creationId xmlns:p14="http://schemas.microsoft.com/office/powerpoint/2010/main" val="263514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B6F8A0-A805-4EDF-8584-FE848A47A2A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FBDC111-C794-4BEF-A6BB-E27203DF105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D1B3C8E-84BD-4CC7-BF96-3ABF1C51A75E}"/>
              </a:ext>
            </a:extLst>
          </p:cNvPr>
          <p:cNvSpPr>
            <a:spLocks noGrp="1"/>
          </p:cNvSpPr>
          <p:nvPr>
            <p:ph type="dt" sz="half" idx="10"/>
          </p:nvPr>
        </p:nvSpPr>
        <p:spPr/>
        <p:txBody>
          <a:bodyPr/>
          <a:lstStyle/>
          <a:p>
            <a:fld id="{5FC8FBB8-30CD-40A7-A999-56999CA5517E}" type="datetimeFigureOut">
              <a:rPr lang="fr-FR" smtClean="0"/>
              <a:t>27/09/2020</a:t>
            </a:fld>
            <a:endParaRPr lang="fr-FR"/>
          </a:p>
        </p:txBody>
      </p:sp>
      <p:sp>
        <p:nvSpPr>
          <p:cNvPr id="5" name="Espace réservé du pied de page 4">
            <a:extLst>
              <a:ext uri="{FF2B5EF4-FFF2-40B4-BE49-F238E27FC236}">
                <a16:creationId xmlns:a16="http://schemas.microsoft.com/office/drawing/2014/main" id="{70036E09-A51F-4277-961B-C1EA9B6D9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358BCA5-62F6-4C4C-B69D-7F54237884C8}"/>
              </a:ext>
            </a:extLst>
          </p:cNvPr>
          <p:cNvSpPr>
            <a:spLocks noGrp="1"/>
          </p:cNvSpPr>
          <p:nvPr>
            <p:ph type="sldNum" sz="quarter" idx="12"/>
          </p:nvPr>
        </p:nvSpPr>
        <p:spPr/>
        <p:txBody>
          <a:bodyPr/>
          <a:lstStyle/>
          <a:p>
            <a:fld id="{AE992C25-F5EB-4149-B222-5E1F9D8E8D10}" type="slidenum">
              <a:rPr lang="fr-FR" smtClean="0"/>
              <a:t>‹N°›</a:t>
            </a:fld>
            <a:endParaRPr lang="fr-FR"/>
          </a:p>
        </p:txBody>
      </p:sp>
    </p:spTree>
    <p:extLst>
      <p:ext uri="{BB962C8B-B14F-4D97-AF65-F5344CB8AC3E}">
        <p14:creationId xmlns:p14="http://schemas.microsoft.com/office/powerpoint/2010/main" val="3927339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FFC67-E194-42FE-833C-65B55D62383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7B3B093-C7D9-4EA4-9330-D3C1C8F76C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F8ED921-CADE-44DC-A265-2866894E8D69}"/>
              </a:ext>
            </a:extLst>
          </p:cNvPr>
          <p:cNvSpPr>
            <a:spLocks noGrp="1"/>
          </p:cNvSpPr>
          <p:nvPr>
            <p:ph type="dt" sz="half" idx="10"/>
          </p:nvPr>
        </p:nvSpPr>
        <p:spPr/>
        <p:txBody>
          <a:bodyPr/>
          <a:lstStyle/>
          <a:p>
            <a:fld id="{5FC8FBB8-30CD-40A7-A999-56999CA5517E}" type="datetimeFigureOut">
              <a:rPr lang="fr-FR" smtClean="0"/>
              <a:t>27/09/2020</a:t>
            </a:fld>
            <a:endParaRPr lang="fr-FR"/>
          </a:p>
        </p:txBody>
      </p:sp>
      <p:sp>
        <p:nvSpPr>
          <p:cNvPr id="5" name="Espace réservé du pied de page 4">
            <a:extLst>
              <a:ext uri="{FF2B5EF4-FFF2-40B4-BE49-F238E27FC236}">
                <a16:creationId xmlns:a16="http://schemas.microsoft.com/office/drawing/2014/main" id="{11E60C29-7654-4CCA-8F4B-F688F92C2AF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46D5407-7760-46CB-AFF7-58E52B32F096}"/>
              </a:ext>
            </a:extLst>
          </p:cNvPr>
          <p:cNvSpPr>
            <a:spLocks noGrp="1"/>
          </p:cNvSpPr>
          <p:nvPr>
            <p:ph type="sldNum" sz="quarter" idx="12"/>
          </p:nvPr>
        </p:nvSpPr>
        <p:spPr/>
        <p:txBody>
          <a:bodyPr/>
          <a:lstStyle/>
          <a:p>
            <a:fld id="{AE992C25-F5EB-4149-B222-5E1F9D8E8D10}" type="slidenum">
              <a:rPr lang="fr-FR" smtClean="0"/>
              <a:t>‹N°›</a:t>
            </a:fld>
            <a:endParaRPr lang="fr-FR"/>
          </a:p>
        </p:txBody>
      </p:sp>
    </p:spTree>
    <p:extLst>
      <p:ext uri="{BB962C8B-B14F-4D97-AF65-F5344CB8AC3E}">
        <p14:creationId xmlns:p14="http://schemas.microsoft.com/office/powerpoint/2010/main" val="2727513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25ECC9-1D92-429B-8160-2D0C38AE174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8EE4F7F-97BE-40DE-8E29-5CDA82F914B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B5156F3-20B2-43DD-802F-FB5A69A242E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A49296F-EC00-4659-8453-4ABE22FDA16E}"/>
              </a:ext>
            </a:extLst>
          </p:cNvPr>
          <p:cNvSpPr>
            <a:spLocks noGrp="1"/>
          </p:cNvSpPr>
          <p:nvPr>
            <p:ph type="dt" sz="half" idx="10"/>
          </p:nvPr>
        </p:nvSpPr>
        <p:spPr/>
        <p:txBody>
          <a:bodyPr/>
          <a:lstStyle/>
          <a:p>
            <a:fld id="{5FC8FBB8-30CD-40A7-A999-56999CA5517E}" type="datetimeFigureOut">
              <a:rPr lang="fr-FR" smtClean="0"/>
              <a:t>27/09/2020</a:t>
            </a:fld>
            <a:endParaRPr lang="fr-FR"/>
          </a:p>
        </p:txBody>
      </p:sp>
      <p:sp>
        <p:nvSpPr>
          <p:cNvPr id="6" name="Espace réservé du pied de page 5">
            <a:extLst>
              <a:ext uri="{FF2B5EF4-FFF2-40B4-BE49-F238E27FC236}">
                <a16:creationId xmlns:a16="http://schemas.microsoft.com/office/drawing/2014/main" id="{EA6F227D-937B-45E4-AEA6-A94BA6E4EC8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F37F255-750C-479C-94F2-614B88BF8B8C}"/>
              </a:ext>
            </a:extLst>
          </p:cNvPr>
          <p:cNvSpPr>
            <a:spLocks noGrp="1"/>
          </p:cNvSpPr>
          <p:nvPr>
            <p:ph type="sldNum" sz="quarter" idx="12"/>
          </p:nvPr>
        </p:nvSpPr>
        <p:spPr/>
        <p:txBody>
          <a:bodyPr/>
          <a:lstStyle/>
          <a:p>
            <a:fld id="{AE992C25-F5EB-4149-B222-5E1F9D8E8D10}" type="slidenum">
              <a:rPr lang="fr-FR" smtClean="0"/>
              <a:t>‹N°›</a:t>
            </a:fld>
            <a:endParaRPr lang="fr-FR"/>
          </a:p>
        </p:txBody>
      </p:sp>
    </p:spTree>
    <p:extLst>
      <p:ext uri="{BB962C8B-B14F-4D97-AF65-F5344CB8AC3E}">
        <p14:creationId xmlns:p14="http://schemas.microsoft.com/office/powerpoint/2010/main" val="421700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91894-8C2F-47B7-8A6B-2FC35596D67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3DE5C5B-C976-49CB-9DFE-411C1A69CE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5AE3CE5-B45C-4C2A-8BCB-0B494624269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C71979A-876F-4653-B43E-23B01D80A1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658BA1B-20DA-4D13-8625-2505B5E3B01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958A139-9F7D-4D1A-9C88-15B3AD3ADED4}"/>
              </a:ext>
            </a:extLst>
          </p:cNvPr>
          <p:cNvSpPr>
            <a:spLocks noGrp="1"/>
          </p:cNvSpPr>
          <p:nvPr>
            <p:ph type="dt" sz="half" idx="10"/>
          </p:nvPr>
        </p:nvSpPr>
        <p:spPr/>
        <p:txBody>
          <a:bodyPr/>
          <a:lstStyle/>
          <a:p>
            <a:fld id="{5FC8FBB8-30CD-40A7-A999-56999CA5517E}" type="datetimeFigureOut">
              <a:rPr lang="fr-FR" smtClean="0"/>
              <a:t>27/09/2020</a:t>
            </a:fld>
            <a:endParaRPr lang="fr-FR"/>
          </a:p>
        </p:txBody>
      </p:sp>
      <p:sp>
        <p:nvSpPr>
          <p:cNvPr id="8" name="Espace réservé du pied de page 7">
            <a:extLst>
              <a:ext uri="{FF2B5EF4-FFF2-40B4-BE49-F238E27FC236}">
                <a16:creationId xmlns:a16="http://schemas.microsoft.com/office/drawing/2014/main" id="{A3BF3A9E-F388-4DD9-BC81-436325ABFC7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6EA00AB-231C-46CE-A9A7-98B9FBD03038}"/>
              </a:ext>
            </a:extLst>
          </p:cNvPr>
          <p:cNvSpPr>
            <a:spLocks noGrp="1"/>
          </p:cNvSpPr>
          <p:nvPr>
            <p:ph type="sldNum" sz="quarter" idx="12"/>
          </p:nvPr>
        </p:nvSpPr>
        <p:spPr/>
        <p:txBody>
          <a:bodyPr/>
          <a:lstStyle/>
          <a:p>
            <a:fld id="{AE992C25-F5EB-4149-B222-5E1F9D8E8D10}" type="slidenum">
              <a:rPr lang="fr-FR" smtClean="0"/>
              <a:t>‹N°›</a:t>
            </a:fld>
            <a:endParaRPr lang="fr-FR"/>
          </a:p>
        </p:txBody>
      </p:sp>
    </p:spTree>
    <p:extLst>
      <p:ext uri="{BB962C8B-B14F-4D97-AF65-F5344CB8AC3E}">
        <p14:creationId xmlns:p14="http://schemas.microsoft.com/office/powerpoint/2010/main" val="78906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848D37-AAAB-41F6-900B-C18A343ABC9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6287676-0B4D-40C6-9880-A0028694C19E}"/>
              </a:ext>
            </a:extLst>
          </p:cNvPr>
          <p:cNvSpPr>
            <a:spLocks noGrp="1"/>
          </p:cNvSpPr>
          <p:nvPr>
            <p:ph type="dt" sz="half" idx="10"/>
          </p:nvPr>
        </p:nvSpPr>
        <p:spPr/>
        <p:txBody>
          <a:bodyPr/>
          <a:lstStyle/>
          <a:p>
            <a:fld id="{5FC8FBB8-30CD-40A7-A999-56999CA5517E}" type="datetimeFigureOut">
              <a:rPr lang="fr-FR" smtClean="0"/>
              <a:t>27/09/2020</a:t>
            </a:fld>
            <a:endParaRPr lang="fr-FR"/>
          </a:p>
        </p:txBody>
      </p:sp>
      <p:sp>
        <p:nvSpPr>
          <p:cNvPr id="4" name="Espace réservé du pied de page 3">
            <a:extLst>
              <a:ext uri="{FF2B5EF4-FFF2-40B4-BE49-F238E27FC236}">
                <a16:creationId xmlns:a16="http://schemas.microsoft.com/office/drawing/2014/main" id="{80D88CC1-A8CF-40C8-AC5B-B82BA06532C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39C28F4-E852-4E78-8D02-84759514BDBF}"/>
              </a:ext>
            </a:extLst>
          </p:cNvPr>
          <p:cNvSpPr>
            <a:spLocks noGrp="1"/>
          </p:cNvSpPr>
          <p:nvPr>
            <p:ph type="sldNum" sz="quarter" idx="12"/>
          </p:nvPr>
        </p:nvSpPr>
        <p:spPr/>
        <p:txBody>
          <a:bodyPr/>
          <a:lstStyle/>
          <a:p>
            <a:fld id="{AE992C25-F5EB-4149-B222-5E1F9D8E8D10}" type="slidenum">
              <a:rPr lang="fr-FR" smtClean="0"/>
              <a:t>‹N°›</a:t>
            </a:fld>
            <a:endParaRPr lang="fr-FR"/>
          </a:p>
        </p:txBody>
      </p:sp>
    </p:spTree>
    <p:extLst>
      <p:ext uri="{BB962C8B-B14F-4D97-AF65-F5344CB8AC3E}">
        <p14:creationId xmlns:p14="http://schemas.microsoft.com/office/powerpoint/2010/main" val="1378108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436D242-E8F7-4062-BEB5-8772F77F2EF6}"/>
              </a:ext>
            </a:extLst>
          </p:cNvPr>
          <p:cNvSpPr>
            <a:spLocks noGrp="1"/>
          </p:cNvSpPr>
          <p:nvPr>
            <p:ph type="dt" sz="half" idx="10"/>
          </p:nvPr>
        </p:nvSpPr>
        <p:spPr/>
        <p:txBody>
          <a:bodyPr/>
          <a:lstStyle/>
          <a:p>
            <a:fld id="{5FC8FBB8-30CD-40A7-A999-56999CA5517E}" type="datetimeFigureOut">
              <a:rPr lang="fr-FR" smtClean="0"/>
              <a:t>27/09/2020</a:t>
            </a:fld>
            <a:endParaRPr lang="fr-FR"/>
          </a:p>
        </p:txBody>
      </p:sp>
      <p:sp>
        <p:nvSpPr>
          <p:cNvPr id="3" name="Espace réservé du pied de page 2">
            <a:extLst>
              <a:ext uri="{FF2B5EF4-FFF2-40B4-BE49-F238E27FC236}">
                <a16:creationId xmlns:a16="http://schemas.microsoft.com/office/drawing/2014/main" id="{6DCC8E38-6A1B-4010-90B2-7E20E832C1C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5B7C84F-E39D-4459-8DAE-A29E2D1BDC25}"/>
              </a:ext>
            </a:extLst>
          </p:cNvPr>
          <p:cNvSpPr>
            <a:spLocks noGrp="1"/>
          </p:cNvSpPr>
          <p:nvPr>
            <p:ph type="sldNum" sz="quarter" idx="12"/>
          </p:nvPr>
        </p:nvSpPr>
        <p:spPr/>
        <p:txBody>
          <a:bodyPr/>
          <a:lstStyle/>
          <a:p>
            <a:fld id="{AE992C25-F5EB-4149-B222-5E1F9D8E8D10}" type="slidenum">
              <a:rPr lang="fr-FR" smtClean="0"/>
              <a:t>‹N°›</a:t>
            </a:fld>
            <a:endParaRPr lang="fr-FR"/>
          </a:p>
        </p:txBody>
      </p:sp>
    </p:spTree>
    <p:extLst>
      <p:ext uri="{BB962C8B-B14F-4D97-AF65-F5344CB8AC3E}">
        <p14:creationId xmlns:p14="http://schemas.microsoft.com/office/powerpoint/2010/main" val="147373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E05FE8-79EA-45BD-8DCC-E1B9A5A1F87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387DC9D-5F9F-4AC3-9383-A777A902F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861F07C-167D-4092-9170-2F38EAB5D4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0F01B33-C703-4828-ADA4-91AD517CE6D2}"/>
              </a:ext>
            </a:extLst>
          </p:cNvPr>
          <p:cNvSpPr>
            <a:spLocks noGrp="1"/>
          </p:cNvSpPr>
          <p:nvPr>
            <p:ph type="dt" sz="half" idx="10"/>
          </p:nvPr>
        </p:nvSpPr>
        <p:spPr/>
        <p:txBody>
          <a:bodyPr/>
          <a:lstStyle/>
          <a:p>
            <a:fld id="{5FC8FBB8-30CD-40A7-A999-56999CA5517E}" type="datetimeFigureOut">
              <a:rPr lang="fr-FR" smtClean="0"/>
              <a:t>27/09/2020</a:t>
            </a:fld>
            <a:endParaRPr lang="fr-FR"/>
          </a:p>
        </p:txBody>
      </p:sp>
      <p:sp>
        <p:nvSpPr>
          <p:cNvPr id="6" name="Espace réservé du pied de page 5">
            <a:extLst>
              <a:ext uri="{FF2B5EF4-FFF2-40B4-BE49-F238E27FC236}">
                <a16:creationId xmlns:a16="http://schemas.microsoft.com/office/drawing/2014/main" id="{B9EA2018-F0D9-4A03-BD42-563405C73B4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6602DC7-8508-4D93-9F3C-20AB126620F5}"/>
              </a:ext>
            </a:extLst>
          </p:cNvPr>
          <p:cNvSpPr>
            <a:spLocks noGrp="1"/>
          </p:cNvSpPr>
          <p:nvPr>
            <p:ph type="sldNum" sz="quarter" idx="12"/>
          </p:nvPr>
        </p:nvSpPr>
        <p:spPr/>
        <p:txBody>
          <a:bodyPr/>
          <a:lstStyle/>
          <a:p>
            <a:fld id="{AE992C25-F5EB-4149-B222-5E1F9D8E8D10}" type="slidenum">
              <a:rPr lang="fr-FR" smtClean="0"/>
              <a:t>‹N°›</a:t>
            </a:fld>
            <a:endParaRPr lang="fr-FR"/>
          </a:p>
        </p:txBody>
      </p:sp>
    </p:spTree>
    <p:extLst>
      <p:ext uri="{BB962C8B-B14F-4D97-AF65-F5344CB8AC3E}">
        <p14:creationId xmlns:p14="http://schemas.microsoft.com/office/powerpoint/2010/main" val="3949950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301390-0FC0-463F-B6E1-3D9835D4466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1A10399-B6CF-4144-B978-6271DC0324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9146F6A-C561-4278-9B1C-42A001D0B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8FBEEC2-CEDD-4121-B667-FFCA270DF601}"/>
              </a:ext>
            </a:extLst>
          </p:cNvPr>
          <p:cNvSpPr>
            <a:spLocks noGrp="1"/>
          </p:cNvSpPr>
          <p:nvPr>
            <p:ph type="dt" sz="half" idx="10"/>
          </p:nvPr>
        </p:nvSpPr>
        <p:spPr/>
        <p:txBody>
          <a:bodyPr/>
          <a:lstStyle/>
          <a:p>
            <a:fld id="{5FC8FBB8-30CD-40A7-A999-56999CA5517E}" type="datetimeFigureOut">
              <a:rPr lang="fr-FR" smtClean="0"/>
              <a:t>27/09/2020</a:t>
            </a:fld>
            <a:endParaRPr lang="fr-FR"/>
          </a:p>
        </p:txBody>
      </p:sp>
      <p:sp>
        <p:nvSpPr>
          <p:cNvPr id="6" name="Espace réservé du pied de page 5">
            <a:extLst>
              <a:ext uri="{FF2B5EF4-FFF2-40B4-BE49-F238E27FC236}">
                <a16:creationId xmlns:a16="http://schemas.microsoft.com/office/drawing/2014/main" id="{6A92FECC-57ED-4B04-8751-D2392D2D1FD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926A002-4998-4E77-805C-E53E6F11F390}"/>
              </a:ext>
            </a:extLst>
          </p:cNvPr>
          <p:cNvSpPr>
            <a:spLocks noGrp="1"/>
          </p:cNvSpPr>
          <p:nvPr>
            <p:ph type="sldNum" sz="quarter" idx="12"/>
          </p:nvPr>
        </p:nvSpPr>
        <p:spPr/>
        <p:txBody>
          <a:bodyPr/>
          <a:lstStyle/>
          <a:p>
            <a:fld id="{AE992C25-F5EB-4149-B222-5E1F9D8E8D10}" type="slidenum">
              <a:rPr lang="fr-FR" smtClean="0"/>
              <a:t>‹N°›</a:t>
            </a:fld>
            <a:endParaRPr lang="fr-FR"/>
          </a:p>
        </p:txBody>
      </p:sp>
    </p:spTree>
    <p:extLst>
      <p:ext uri="{BB962C8B-B14F-4D97-AF65-F5344CB8AC3E}">
        <p14:creationId xmlns:p14="http://schemas.microsoft.com/office/powerpoint/2010/main" val="2259862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8F70A72-8CF4-41FB-8A54-9752857008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0B4C845-D048-4B63-81E9-D58885CECF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AF40DF0-7BCD-4E55-BBF8-F5D51087D3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8FBB8-30CD-40A7-A999-56999CA5517E}" type="datetimeFigureOut">
              <a:rPr lang="fr-FR" smtClean="0"/>
              <a:t>27/09/2020</a:t>
            </a:fld>
            <a:endParaRPr lang="fr-FR"/>
          </a:p>
        </p:txBody>
      </p:sp>
      <p:sp>
        <p:nvSpPr>
          <p:cNvPr id="5" name="Espace réservé du pied de page 4">
            <a:extLst>
              <a:ext uri="{FF2B5EF4-FFF2-40B4-BE49-F238E27FC236}">
                <a16:creationId xmlns:a16="http://schemas.microsoft.com/office/drawing/2014/main" id="{CE4DADF0-BA8E-4168-83A7-86E4047DC4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038F4E0-82D0-4CE6-BA29-6DD645B778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92C25-F5EB-4149-B222-5E1F9D8E8D10}" type="slidenum">
              <a:rPr lang="fr-FR" smtClean="0"/>
              <a:t>‹N°›</a:t>
            </a:fld>
            <a:endParaRPr lang="fr-FR"/>
          </a:p>
        </p:txBody>
      </p:sp>
    </p:spTree>
    <p:extLst>
      <p:ext uri="{BB962C8B-B14F-4D97-AF65-F5344CB8AC3E}">
        <p14:creationId xmlns:p14="http://schemas.microsoft.com/office/powerpoint/2010/main" val="2023304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AE82EF95-F614-4D8D-AE5E-94B36D273E57}"/>
              </a:ext>
            </a:extLst>
          </p:cNvPr>
          <p:cNvSpPr>
            <a:spLocks noGrp="1"/>
          </p:cNvSpPr>
          <p:nvPr>
            <p:ph type="ctrTitle"/>
          </p:nvPr>
        </p:nvSpPr>
        <p:spPr>
          <a:xfrm>
            <a:off x="3045368" y="2043663"/>
            <a:ext cx="6105194" cy="2031055"/>
          </a:xfrm>
        </p:spPr>
        <p:txBody>
          <a:bodyPr>
            <a:normAutofit/>
          </a:bodyPr>
          <a:lstStyle/>
          <a:p>
            <a:r>
              <a:rPr lang="fr-FR" dirty="0">
                <a:solidFill>
                  <a:srgbClr val="FFFFFF"/>
                </a:solidFill>
              </a:rPr>
              <a:t>Clustering of Paris neighborhoods </a:t>
            </a:r>
          </a:p>
        </p:txBody>
      </p:sp>
      <p:sp>
        <p:nvSpPr>
          <p:cNvPr id="3" name="Sous-titre 2">
            <a:extLst>
              <a:ext uri="{FF2B5EF4-FFF2-40B4-BE49-F238E27FC236}">
                <a16:creationId xmlns:a16="http://schemas.microsoft.com/office/drawing/2014/main" id="{1EC02DC1-31B4-4ED4-80D0-3A1741AE908C}"/>
              </a:ext>
            </a:extLst>
          </p:cNvPr>
          <p:cNvSpPr>
            <a:spLocks noGrp="1"/>
          </p:cNvSpPr>
          <p:nvPr>
            <p:ph type="subTitle" idx="1"/>
          </p:nvPr>
        </p:nvSpPr>
        <p:spPr>
          <a:xfrm>
            <a:off x="2950232" y="4150277"/>
            <a:ext cx="6291536" cy="2126236"/>
          </a:xfrm>
        </p:spPr>
        <p:txBody>
          <a:bodyPr>
            <a:normAutofit/>
          </a:bodyPr>
          <a:lstStyle/>
          <a:p>
            <a:r>
              <a:rPr lang="fr-FR" dirty="0">
                <a:solidFill>
                  <a:srgbClr val="FFFFFF"/>
                </a:solidFill>
              </a:rPr>
              <a:t>FROM AN ARTISTIC OFFER POINT OF VIEW</a:t>
            </a:r>
          </a:p>
          <a:p>
            <a:endParaRPr lang="fr-FR" dirty="0">
              <a:solidFill>
                <a:srgbClr val="FFFFFF"/>
              </a:solidFill>
            </a:endParaRPr>
          </a:p>
          <a:p>
            <a:r>
              <a:rPr lang="fr-FR" dirty="0">
                <a:solidFill>
                  <a:srgbClr val="FFFFFF"/>
                </a:solidFill>
              </a:rPr>
              <a:t>Coursera - </a:t>
            </a:r>
            <a:r>
              <a:rPr lang="fr-FR" dirty="0" err="1">
                <a:solidFill>
                  <a:srgbClr val="FFFFFF"/>
                </a:solidFill>
              </a:rPr>
              <a:t>Capstone</a:t>
            </a:r>
            <a:r>
              <a:rPr lang="fr-FR" dirty="0">
                <a:solidFill>
                  <a:srgbClr val="FFFFFF"/>
                </a:solidFill>
              </a:rPr>
              <a:t> </a:t>
            </a:r>
            <a:r>
              <a:rPr lang="fr-FR" dirty="0" err="1">
                <a:solidFill>
                  <a:srgbClr val="FFFFFF"/>
                </a:solidFill>
              </a:rPr>
              <a:t>project</a:t>
            </a:r>
            <a:endParaRPr lang="fr-FR" dirty="0">
              <a:solidFill>
                <a:srgbClr val="FFFFFF"/>
              </a:solidFill>
            </a:endParaRPr>
          </a:p>
          <a:p>
            <a:r>
              <a:rPr lang="fr-FR" dirty="0">
                <a:solidFill>
                  <a:srgbClr val="FFFFFF"/>
                </a:solidFill>
              </a:rPr>
              <a:t>A. CAJA</a:t>
            </a:r>
          </a:p>
        </p:txBody>
      </p:sp>
    </p:spTree>
    <p:extLst>
      <p:ext uri="{BB962C8B-B14F-4D97-AF65-F5344CB8AC3E}">
        <p14:creationId xmlns:p14="http://schemas.microsoft.com/office/powerpoint/2010/main" val="19333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F635B4F7-0C81-4C6D-8A8F-24B62FE10838}"/>
              </a:ext>
            </a:extLst>
          </p:cNvPr>
          <p:cNvSpPr>
            <a:spLocks noGrp="1"/>
          </p:cNvSpPr>
          <p:nvPr>
            <p:ph type="title"/>
          </p:nvPr>
        </p:nvSpPr>
        <p:spPr>
          <a:xfrm>
            <a:off x="640079" y="2053641"/>
            <a:ext cx="3669161" cy="2760098"/>
          </a:xfrm>
        </p:spPr>
        <p:txBody>
          <a:bodyPr>
            <a:normAutofit/>
          </a:bodyPr>
          <a:lstStyle/>
          <a:p>
            <a:r>
              <a:rPr lang="en-US" b="1" i="0">
                <a:solidFill>
                  <a:srgbClr val="FFFFFF"/>
                </a:solidFill>
                <a:effectLst/>
                <a:latin typeface="-apple-system"/>
              </a:rPr>
              <a:t>Table of Contents</a:t>
            </a:r>
            <a:endParaRPr lang="fr-FR">
              <a:solidFill>
                <a:srgbClr val="FFFFFF"/>
              </a:solidFill>
            </a:endParaRPr>
          </a:p>
        </p:txBody>
      </p:sp>
      <p:sp>
        <p:nvSpPr>
          <p:cNvPr id="3" name="Espace réservé du contenu 2">
            <a:extLst>
              <a:ext uri="{FF2B5EF4-FFF2-40B4-BE49-F238E27FC236}">
                <a16:creationId xmlns:a16="http://schemas.microsoft.com/office/drawing/2014/main" id="{DD0861F0-BE42-47E4-A2BC-88A5D38A51A5}"/>
              </a:ext>
            </a:extLst>
          </p:cNvPr>
          <p:cNvSpPr>
            <a:spLocks noGrp="1"/>
          </p:cNvSpPr>
          <p:nvPr>
            <p:ph idx="1"/>
          </p:nvPr>
        </p:nvSpPr>
        <p:spPr>
          <a:xfrm>
            <a:off x="6090574" y="801866"/>
            <a:ext cx="5306084" cy="5230634"/>
          </a:xfrm>
        </p:spPr>
        <p:txBody>
          <a:bodyPr anchor="ctr">
            <a:normAutofit/>
          </a:bodyPr>
          <a:lstStyle/>
          <a:p>
            <a:pPr fontAlgn="base">
              <a:buFont typeface="+mj-lt"/>
              <a:buAutoNum type="arabicPeriod"/>
            </a:pPr>
            <a:r>
              <a:rPr lang="en-US" sz="2400">
                <a:solidFill>
                  <a:srgbClr val="000000"/>
                </a:solidFill>
                <a:latin typeface="-apple-system"/>
              </a:rPr>
              <a:t>Introduction </a:t>
            </a:r>
            <a:br>
              <a:rPr lang="en-US" sz="2400" b="0" i="0">
                <a:solidFill>
                  <a:srgbClr val="000000"/>
                </a:solidFill>
                <a:effectLst/>
                <a:latin typeface="-apple-system"/>
              </a:rPr>
            </a:br>
            <a:endParaRPr lang="en-US" sz="2400" b="0" i="0">
              <a:solidFill>
                <a:srgbClr val="000000"/>
              </a:solidFill>
              <a:effectLst/>
              <a:latin typeface="-apple-system"/>
            </a:endParaRPr>
          </a:p>
          <a:p>
            <a:pPr fontAlgn="base">
              <a:buFont typeface="+mj-lt"/>
              <a:buAutoNum type="arabicPeriod"/>
            </a:pPr>
            <a:r>
              <a:rPr lang="en-US" sz="2400">
                <a:solidFill>
                  <a:srgbClr val="000000"/>
                </a:solidFill>
                <a:latin typeface="-apple-system"/>
              </a:rPr>
              <a:t>Data </a:t>
            </a:r>
            <a:br>
              <a:rPr lang="en-US" sz="2400" b="0" i="0">
                <a:solidFill>
                  <a:srgbClr val="000000"/>
                </a:solidFill>
                <a:effectLst/>
                <a:latin typeface="-apple-system"/>
              </a:rPr>
            </a:br>
            <a:endParaRPr lang="en-US" sz="2400" b="0" i="0">
              <a:solidFill>
                <a:srgbClr val="000000"/>
              </a:solidFill>
              <a:effectLst/>
              <a:latin typeface="-apple-system"/>
            </a:endParaRPr>
          </a:p>
          <a:p>
            <a:pPr fontAlgn="base">
              <a:buFont typeface="+mj-lt"/>
              <a:buAutoNum type="arabicPeriod"/>
            </a:pPr>
            <a:r>
              <a:rPr lang="en-US" sz="2400">
                <a:solidFill>
                  <a:srgbClr val="000000"/>
                </a:solidFill>
                <a:latin typeface="-apple-system"/>
              </a:rPr>
              <a:t>Methodology</a:t>
            </a:r>
            <a:br>
              <a:rPr lang="en-US" sz="2400" b="0" i="0">
                <a:solidFill>
                  <a:srgbClr val="000000"/>
                </a:solidFill>
                <a:effectLst/>
                <a:latin typeface="-apple-system"/>
              </a:rPr>
            </a:br>
            <a:endParaRPr lang="en-US" sz="2400" b="0" i="0">
              <a:solidFill>
                <a:srgbClr val="000000"/>
              </a:solidFill>
              <a:effectLst/>
              <a:latin typeface="-apple-system"/>
            </a:endParaRPr>
          </a:p>
          <a:p>
            <a:pPr fontAlgn="base">
              <a:buFont typeface="+mj-lt"/>
              <a:buAutoNum type="arabicPeriod"/>
            </a:pPr>
            <a:r>
              <a:rPr lang="en-US" sz="2400">
                <a:solidFill>
                  <a:srgbClr val="000000"/>
                </a:solidFill>
                <a:latin typeface="-apple-system"/>
              </a:rPr>
              <a:t>Results</a:t>
            </a:r>
            <a:br>
              <a:rPr lang="en-US" sz="2400" b="0" i="0">
                <a:solidFill>
                  <a:srgbClr val="000000"/>
                </a:solidFill>
                <a:effectLst/>
                <a:latin typeface="-apple-system"/>
              </a:rPr>
            </a:br>
            <a:endParaRPr lang="en-US" sz="2400" b="0" i="0">
              <a:solidFill>
                <a:srgbClr val="000000"/>
              </a:solidFill>
              <a:effectLst/>
              <a:latin typeface="-apple-system"/>
            </a:endParaRPr>
          </a:p>
          <a:p>
            <a:pPr fontAlgn="base">
              <a:buFont typeface="+mj-lt"/>
              <a:buAutoNum type="arabicPeriod"/>
            </a:pPr>
            <a:r>
              <a:rPr lang="en-US" sz="2400">
                <a:solidFill>
                  <a:srgbClr val="000000"/>
                </a:solidFill>
                <a:latin typeface="-apple-system"/>
              </a:rPr>
              <a:t>Discussion</a:t>
            </a:r>
            <a:br>
              <a:rPr lang="en-US" sz="2400" b="0" i="0">
                <a:solidFill>
                  <a:srgbClr val="000000"/>
                </a:solidFill>
                <a:effectLst/>
                <a:latin typeface="-apple-system"/>
              </a:rPr>
            </a:br>
            <a:endParaRPr lang="en-US" sz="2400" b="0" i="0">
              <a:solidFill>
                <a:srgbClr val="000000"/>
              </a:solidFill>
              <a:effectLst/>
              <a:latin typeface="-apple-system"/>
            </a:endParaRPr>
          </a:p>
          <a:p>
            <a:pPr fontAlgn="base">
              <a:buFont typeface="+mj-lt"/>
              <a:buAutoNum type="arabicPeriod"/>
            </a:pPr>
            <a:r>
              <a:rPr lang="en-US" sz="2400">
                <a:solidFill>
                  <a:srgbClr val="000000"/>
                </a:solidFill>
                <a:latin typeface="-apple-system"/>
              </a:rPr>
              <a:t>Conclusion</a:t>
            </a:r>
            <a:endParaRPr lang="en-US" sz="2400" b="0" i="0">
              <a:solidFill>
                <a:srgbClr val="000000"/>
              </a:solidFill>
              <a:effectLst/>
              <a:latin typeface="-apple-system"/>
            </a:endParaRPr>
          </a:p>
          <a:p>
            <a:endParaRPr lang="fr-FR" sz="2400">
              <a:solidFill>
                <a:srgbClr val="000000"/>
              </a:solidFill>
            </a:endParaRPr>
          </a:p>
        </p:txBody>
      </p:sp>
    </p:spTree>
    <p:extLst>
      <p:ext uri="{BB962C8B-B14F-4D97-AF65-F5344CB8AC3E}">
        <p14:creationId xmlns:p14="http://schemas.microsoft.com/office/powerpoint/2010/main" val="324102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A09C8785-0A15-4370-A411-A62156C7C174}"/>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apple-system"/>
              </a:rPr>
              <a:t>Introduction</a:t>
            </a:r>
            <a:endParaRPr lang="fr-FR" sz="4000" dirty="0">
              <a:solidFill>
                <a:srgbClr val="FFFFFF"/>
              </a:solidFill>
            </a:endParaRPr>
          </a:p>
        </p:txBody>
      </p:sp>
      <p:sp>
        <p:nvSpPr>
          <p:cNvPr id="3" name="Espace réservé du contenu 2">
            <a:extLst>
              <a:ext uri="{FF2B5EF4-FFF2-40B4-BE49-F238E27FC236}">
                <a16:creationId xmlns:a16="http://schemas.microsoft.com/office/drawing/2014/main" id="{6883DF1E-3C1E-4AD9-9FF6-6FDE8020C8E1}"/>
              </a:ext>
            </a:extLst>
          </p:cNvPr>
          <p:cNvSpPr>
            <a:spLocks noGrp="1"/>
          </p:cNvSpPr>
          <p:nvPr>
            <p:ph idx="1"/>
          </p:nvPr>
        </p:nvSpPr>
        <p:spPr>
          <a:xfrm>
            <a:off x="1179226" y="2867487"/>
            <a:ext cx="9833548" cy="2991775"/>
          </a:xfrm>
        </p:spPr>
        <p:txBody>
          <a:bodyPr>
            <a:normAutofit/>
          </a:bodyPr>
          <a:lstStyle/>
          <a:p>
            <a:r>
              <a:rPr lang="en-US" sz="2000" dirty="0">
                <a:solidFill>
                  <a:srgbClr val="000000"/>
                </a:solidFill>
              </a:rPr>
              <a:t>This project aims to cluster neighborhoods in Paris using criteria related to art. </a:t>
            </a:r>
          </a:p>
          <a:p>
            <a:r>
              <a:rPr lang="en-US" sz="2000" dirty="0">
                <a:solidFill>
                  <a:srgbClr val="000000"/>
                </a:solidFill>
              </a:rPr>
              <a:t>It could be useful for at least two reasons : </a:t>
            </a:r>
          </a:p>
          <a:p>
            <a:pPr lvl="1"/>
            <a:r>
              <a:rPr lang="en-US" sz="1800" dirty="0">
                <a:solidFill>
                  <a:srgbClr val="000000"/>
                </a:solidFill>
              </a:rPr>
              <a:t>for people who know they like a neighborhood and would like to discover other neighborhoods which offer the same artistic activities. </a:t>
            </a:r>
          </a:p>
          <a:p>
            <a:pPr lvl="1"/>
            <a:r>
              <a:rPr lang="en-US" sz="1800" dirty="0">
                <a:solidFill>
                  <a:srgbClr val="000000"/>
                </a:solidFill>
              </a:rPr>
              <a:t>for launching new businesses like music venues or art galleries. The clustering helps them identify  </a:t>
            </a:r>
          </a:p>
          <a:p>
            <a:pPr lvl="2"/>
            <a:r>
              <a:rPr lang="en-US" sz="1600" dirty="0">
                <a:solidFill>
                  <a:srgbClr val="000000"/>
                </a:solidFill>
              </a:rPr>
              <a:t>the neighborhoods where the offer is large, which also means that people go to these neighborhoods because they expect to find these kind of activities.</a:t>
            </a:r>
          </a:p>
          <a:p>
            <a:pPr lvl="2"/>
            <a:r>
              <a:rPr lang="en-US" sz="1600" dirty="0">
                <a:solidFill>
                  <a:srgbClr val="000000"/>
                </a:solidFill>
              </a:rPr>
              <a:t>the neighborhoods where the offer is more limited where it could also be interesting to invest and increase the offer and find new customers.</a:t>
            </a:r>
          </a:p>
        </p:txBody>
      </p:sp>
    </p:spTree>
    <p:extLst>
      <p:ext uri="{BB962C8B-B14F-4D97-AF65-F5344CB8AC3E}">
        <p14:creationId xmlns:p14="http://schemas.microsoft.com/office/powerpoint/2010/main" val="2548099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20DE8269-85A1-4F30-BCD8-0BB61776D8B5}"/>
              </a:ext>
            </a:extLst>
          </p:cNvPr>
          <p:cNvSpPr>
            <a:spLocks noGrp="1"/>
          </p:cNvSpPr>
          <p:nvPr>
            <p:ph type="title"/>
          </p:nvPr>
        </p:nvSpPr>
        <p:spPr>
          <a:xfrm>
            <a:off x="640079" y="2053641"/>
            <a:ext cx="3669161" cy="2760098"/>
          </a:xfrm>
        </p:spPr>
        <p:txBody>
          <a:bodyPr>
            <a:normAutofit/>
          </a:bodyPr>
          <a:lstStyle/>
          <a:p>
            <a:r>
              <a:rPr lang="fr-FR">
                <a:solidFill>
                  <a:srgbClr val="FFFFFF"/>
                </a:solidFill>
              </a:rPr>
              <a:t>Data</a:t>
            </a:r>
          </a:p>
        </p:txBody>
      </p:sp>
      <p:sp>
        <p:nvSpPr>
          <p:cNvPr id="3" name="Espace réservé du contenu 2">
            <a:extLst>
              <a:ext uri="{FF2B5EF4-FFF2-40B4-BE49-F238E27FC236}">
                <a16:creationId xmlns:a16="http://schemas.microsoft.com/office/drawing/2014/main" id="{1F62195B-88B6-4693-9540-B6CFC0C65BB8}"/>
              </a:ext>
            </a:extLst>
          </p:cNvPr>
          <p:cNvSpPr>
            <a:spLocks noGrp="1"/>
          </p:cNvSpPr>
          <p:nvPr>
            <p:ph idx="1"/>
          </p:nvPr>
        </p:nvSpPr>
        <p:spPr>
          <a:xfrm>
            <a:off x="6090574" y="801866"/>
            <a:ext cx="5613746" cy="5854966"/>
          </a:xfrm>
        </p:spPr>
        <p:txBody>
          <a:bodyPr anchor="ctr">
            <a:normAutofit/>
          </a:bodyPr>
          <a:lstStyle/>
          <a:p>
            <a:pPr marL="0" indent="0">
              <a:buNone/>
            </a:pPr>
            <a:r>
              <a:rPr lang="en-US" sz="2000" b="1" dirty="0">
                <a:solidFill>
                  <a:srgbClr val="000000"/>
                </a:solidFill>
              </a:rPr>
              <a:t>Data sources : </a:t>
            </a:r>
          </a:p>
          <a:p>
            <a:pPr marL="0" indent="0">
              <a:buNone/>
            </a:pPr>
            <a:endParaRPr lang="en-US" sz="1500" dirty="0">
              <a:solidFill>
                <a:srgbClr val="000000"/>
              </a:solidFill>
            </a:endParaRPr>
          </a:p>
          <a:p>
            <a:pPr marL="514350" indent="-514350">
              <a:buAutoNum type="arabicPeriod"/>
            </a:pPr>
            <a:r>
              <a:rPr lang="en-US" sz="1500" b="1" dirty="0">
                <a:solidFill>
                  <a:srgbClr val="000000"/>
                </a:solidFill>
              </a:rPr>
              <a:t>GEOJSON file of Paris neighborhoods :</a:t>
            </a:r>
          </a:p>
          <a:p>
            <a:pPr marL="457200" lvl="1" indent="0">
              <a:buNone/>
            </a:pPr>
            <a:r>
              <a:rPr lang="en-US" sz="1500" dirty="0">
                <a:solidFill>
                  <a:srgbClr val="000000"/>
                </a:solidFill>
              </a:rPr>
              <a:t>- to make </a:t>
            </a:r>
            <a:r>
              <a:rPr lang="en-US" sz="1500" dirty="0" err="1">
                <a:solidFill>
                  <a:srgbClr val="000000"/>
                </a:solidFill>
              </a:rPr>
              <a:t>FourSquare</a:t>
            </a:r>
            <a:r>
              <a:rPr lang="en-US" sz="1500" dirty="0">
                <a:solidFill>
                  <a:srgbClr val="000000"/>
                </a:solidFill>
              </a:rPr>
              <a:t> search queries based on the </a:t>
            </a:r>
            <a:r>
              <a:rPr lang="en-US" sz="1500" dirty="0" err="1">
                <a:solidFill>
                  <a:srgbClr val="000000"/>
                </a:solidFill>
              </a:rPr>
              <a:t>neighbourhood</a:t>
            </a:r>
            <a:r>
              <a:rPr lang="en-US" sz="1500" dirty="0">
                <a:solidFill>
                  <a:srgbClr val="000000"/>
                </a:solidFill>
              </a:rPr>
              <a:t> </a:t>
            </a:r>
            <a:r>
              <a:rPr lang="en-US" sz="1500" dirty="0" err="1">
                <a:solidFill>
                  <a:srgbClr val="000000"/>
                </a:solidFill>
              </a:rPr>
              <a:t>corrdinates</a:t>
            </a:r>
            <a:r>
              <a:rPr lang="en-US" sz="1500" dirty="0">
                <a:solidFill>
                  <a:srgbClr val="000000"/>
                </a:solidFill>
              </a:rPr>
              <a:t>;</a:t>
            </a:r>
          </a:p>
          <a:p>
            <a:pPr marL="0" indent="0">
              <a:buNone/>
            </a:pPr>
            <a:r>
              <a:rPr lang="en-US" sz="1500" dirty="0">
                <a:solidFill>
                  <a:srgbClr val="000000"/>
                </a:solidFill>
              </a:rPr>
              <a:t>           - to </a:t>
            </a:r>
            <a:r>
              <a:rPr lang="en-US" sz="1500" dirty="0" err="1">
                <a:solidFill>
                  <a:srgbClr val="000000"/>
                </a:solidFill>
              </a:rPr>
              <a:t>respresent</a:t>
            </a:r>
            <a:r>
              <a:rPr lang="en-US" sz="1500" dirty="0">
                <a:solidFill>
                  <a:srgbClr val="000000"/>
                </a:solidFill>
              </a:rPr>
              <a:t> the </a:t>
            </a:r>
            <a:r>
              <a:rPr lang="en-US" sz="1500" dirty="0" err="1">
                <a:solidFill>
                  <a:srgbClr val="000000"/>
                </a:solidFill>
              </a:rPr>
              <a:t>neighbourhoods</a:t>
            </a:r>
            <a:r>
              <a:rPr lang="en-US" sz="1500" dirty="0">
                <a:solidFill>
                  <a:srgbClr val="000000"/>
                </a:solidFill>
              </a:rPr>
              <a:t> clustering in a map.</a:t>
            </a:r>
          </a:p>
          <a:p>
            <a:pPr marL="514350" indent="-514350">
              <a:buAutoNum type="arabicPeriod"/>
            </a:pPr>
            <a:endParaRPr lang="en-US" sz="1500" dirty="0">
              <a:solidFill>
                <a:srgbClr val="000000"/>
              </a:solidFill>
            </a:endParaRPr>
          </a:p>
          <a:p>
            <a:pPr marL="514350" indent="-514350">
              <a:buFont typeface="+mj-lt"/>
              <a:buAutoNum type="arabicPeriod" startAt="2"/>
            </a:pPr>
            <a:r>
              <a:rPr lang="en-US" sz="1500" b="1" dirty="0">
                <a:solidFill>
                  <a:srgbClr val="000000"/>
                </a:solidFill>
              </a:rPr>
              <a:t>Data from Foursquare :</a:t>
            </a:r>
          </a:p>
          <a:p>
            <a:pPr marL="0" indent="0">
              <a:buNone/>
            </a:pPr>
            <a:r>
              <a:rPr lang="en-US" sz="1500" dirty="0">
                <a:solidFill>
                  <a:srgbClr val="000000"/>
                </a:solidFill>
              </a:rPr>
              <a:t>           - venue categories identification numbers in order to make   queries </a:t>
            </a:r>
          </a:p>
          <a:p>
            <a:pPr marL="0" indent="0">
              <a:buNone/>
            </a:pPr>
            <a:r>
              <a:rPr lang="en-US" sz="1500" dirty="0">
                <a:solidFill>
                  <a:srgbClr val="000000"/>
                </a:solidFill>
              </a:rPr>
              <a:t>            - number of museums, art galleries, opera houses, concert halls,  </a:t>
            </a:r>
            <a:r>
              <a:rPr lang="en-US" sz="1500" dirty="0" err="1">
                <a:solidFill>
                  <a:srgbClr val="000000"/>
                </a:solidFill>
              </a:rPr>
              <a:t>etc</a:t>
            </a:r>
            <a:r>
              <a:rPr lang="en-US" sz="1500" dirty="0">
                <a:solidFill>
                  <a:srgbClr val="000000"/>
                </a:solidFill>
              </a:rPr>
              <a:t> for each city in the list.</a:t>
            </a:r>
            <a:endParaRPr lang="fr-FR" sz="1500" dirty="0">
              <a:solidFill>
                <a:srgbClr val="000000"/>
              </a:solidFill>
            </a:endParaRPr>
          </a:p>
        </p:txBody>
      </p:sp>
    </p:spTree>
    <p:extLst>
      <p:ext uri="{BB962C8B-B14F-4D97-AF65-F5344CB8AC3E}">
        <p14:creationId xmlns:p14="http://schemas.microsoft.com/office/powerpoint/2010/main" val="1604678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C2BD07F-E394-4749-AE15-F6671DA70127}"/>
              </a:ext>
            </a:extLst>
          </p:cNvPr>
          <p:cNvSpPr>
            <a:spLocks noGrp="1"/>
          </p:cNvSpPr>
          <p:nvPr>
            <p:ph type="title"/>
          </p:nvPr>
        </p:nvSpPr>
        <p:spPr>
          <a:xfrm>
            <a:off x="838200" y="171162"/>
            <a:ext cx="2840182" cy="2371148"/>
          </a:xfrm>
        </p:spPr>
        <p:txBody>
          <a:bodyPr vert="horz" lIns="91440" tIns="45720" rIns="91440" bIns="45720" rtlCol="0" anchor="ctr">
            <a:normAutofit fontScale="90000"/>
          </a:bodyPr>
          <a:lstStyle/>
          <a:p>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Data used after cleaning and preparing : </a:t>
            </a:r>
            <a:br>
              <a:rPr lang="en-US" sz="3200" kern="1200" dirty="0">
                <a:solidFill>
                  <a:srgbClr val="FFFFFF"/>
                </a:solidFill>
                <a:latin typeface="+mj-lt"/>
                <a:ea typeface="+mj-ea"/>
                <a:cs typeface="+mj-cs"/>
              </a:rPr>
            </a:br>
            <a:br>
              <a:rPr lang="en-US" sz="3200" kern="1200" dirty="0">
                <a:solidFill>
                  <a:srgbClr val="FFFFFF"/>
                </a:solidFill>
                <a:latin typeface="+mj-lt"/>
                <a:ea typeface="+mj-ea"/>
                <a:cs typeface="+mj-cs"/>
              </a:rPr>
            </a:br>
            <a:r>
              <a:rPr lang="en-US" sz="2200" b="1" kern="1200" dirty="0">
                <a:solidFill>
                  <a:srgbClr val="FFFFFF"/>
                </a:solidFill>
                <a:latin typeface="+mj-lt"/>
                <a:ea typeface="+mj-ea"/>
                <a:cs typeface="+mj-cs"/>
              </a:rPr>
              <a:t>number of art venues for each neighborhood &gt;&gt;&gt;&gt;</a:t>
            </a:r>
          </a:p>
        </p:txBody>
      </p:sp>
      <p:pic>
        <p:nvPicPr>
          <p:cNvPr id="4" name="Espace réservé du contenu 3">
            <a:extLst>
              <a:ext uri="{FF2B5EF4-FFF2-40B4-BE49-F238E27FC236}">
                <a16:creationId xmlns:a16="http://schemas.microsoft.com/office/drawing/2014/main" id="{E9649861-D853-4D26-9497-0E849B6307AA}"/>
              </a:ext>
            </a:extLst>
          </p:cNvPr>
          <p:cNvPicPr>
            <a:picLocks noGrp="1" noChangeAspect="1"/>
          </p:cNvPicPr>
          <p:nvPr>
            <p:ph idx="1"/>
          </p:nvPr>
        </p:nvPicPr>
        <p:blipFill>
          <a:blip r:embed="rId2"/>
          <a:stretch>
            <a:fillRect/>
          </a:stretch>
        </p:blipFill>
        <p:spPr>
          <a:xfrm>
            <a:off x="4207933" y="1208819"/>
            <a:ext cx="7347537" cy="4441338"/>
          </a:xfrm>
          <a:prstGeom prst="rect">
            <a:avLst/>
          </a:prstGeom>
        </p:spPr>
      </p:pic>
    </p:spTree>
    <p:extLst>
      <p:ext uri="{BB962C8B-B14F-4D97-AF65-F5344CB8AC3E}">
        <p14:creationId xmlns:p14="http://schemas.microsoft.com/office/powerpoint/2010/main" val="373674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EBE3CF1F-7F02-4802-834D-5EF430182CCF}"/>
              </a:ext>
            </a:extLst>
          </p:cNvPr>
          <p:cNvSpPr>
            <a:spLocks noGrp="1"/>
          </p:cNvSpPr>
          <p:nvPr>
            <p:ph type="title"/>
          </p:nvPr>
        </p:nvSpPr>
        <p:spPr>
          <a:xfrm>
            <a:off x="640079" y="2053641"/>
            <a:ext cx="3669161" cy="2760098"/>
          </a:xfrm>
        </p:spPr>
        <p:txBody>
          <a:bodyPr>
            <a:normAutofit/>
          </a:bodyPr>
          <a:lstStyle/>
          <a:p>
            <a:r>
              <a:rPr lang="fr-FR">
                <a:solidFill>
                  <a:srgbClr val="FFFFFF"/>
                </a:solidFill>
              </a:rPr>
              <a:t>Methodology</a:t>
            </a:r>
            <a:endParaRPr lang="fr-FR" dirty="0">
              <a:solidFill>
                <a:srgbClr val="FFFFFF"/>
              </a:solidFill>
            </a:endParaRPr>
          </a:p>
        </p:txBody>
      </p:sp>
      <p:sp>
        <p:nvSpPr>
          <p:cNvPr id="3" name="Espace réservé du contenu 2">
            <a:extLst>
              <a:ext uri="{FF2B5EF4-FFF2-40B4-BE49-F238E27FC236}">
                <a16:creationId xmlns:a16="http://schemas.microsoft.com/office/drawing/2014/main" id="{6141761D-4DB5-4297-AF3A-A671FBFC799C}"/>
              </a:ext>
            </a:extLst>
          </p:cNvPr>
          <p:cNvSpPr>
            <a:spLocks noGrp="1"/>
          </p:cNvSpPr>
          <p:nvPr>
            <p:ph idx="1"/>
          </p:nvPr>
        </p:nvSpPr>
        <p:spPr>
          <a:xfrm>
            <a:off x="5020056" y="393192"/>
            <a:ext cx="6766559" cy="6233160"/>
          </a:xfrm>
        </p:spPr>
        <p:txBody>
          <a:bodyPr anchor="ctr">
            <a:normAutofit/>
          </a:bodyPr>
          <a:lstStyle/>
          <a:p>
            <a:r>
              <a:rPr lang="en-US" sz="2000" dirty="0">
                <a:solidFill>
                  <a:srgbClr val="000000"/>
                </a:solidFill>
              </a:rPr>
              <a:t>We will use clustering algorithms in order to find neighborhoods of Paris which artistic offer looks alike.</a:t>
            </a:r>
          </a:p>
          <a:p>
            <a:endParaRPr lang="en-US" sz="2000" dirty="0">
              <a:solidFill>
                <a:srgbClr val="000000"/>
              </a:solidFill>
            </a:endParaRPr>
          </a:p>
          <a:p>
            <a:pPr lvl="1"/>
            <a:r>
              <a:rPr lang="en-US" sz="2000" dirty="0">
                <a:solidFill>
                  <a:srgbClr val="000000"/>
                </a:solidFill>
              </a:rPr>
              <a:t>First we </a:t>
            </a:r>
            <a:r>
              <a:rPr lang="en-US" sz="2000" b="1" dirty="0">
                <a:solidFill>
                  <a:srgbClr val="000000"/>
                </a:solidFill>
              </a:rPr>
              <a:t>transform data with a </a:t>
            </a:r>
            <a:r>
              <a:rPr lang="en-US" sz="2000" b="1" dirty="0" err="1">
                <a:solidFill>
                  <a:srgbClr val="000000"/>
                </a:solidFill>
              </a:rPr>
              <a:t>MinMax</a:t>
            </a:r>
            <a:r>
              <a:rPr lang="en-US" sz="2000" b="1" dirty="0">
                <a:solidFill>
                  <a:srgbClr val="000000"/>
                </a:solidFill>
              </a:rPr>
              <a:t> scaler </a:t>
            </a:r>
            <a:r>
              <a:rPr lang="en-US" sz="2000" dirty="0">
                <a:solidFill>
                  <a:srgbClr val="000000"/>
                </a:solidFill>
              </a:rPr>
              <a:t>in order for the variables used to be of equal importance. We perform a </a:t>
            </a:r>
            <a:r>
              <a:rPr lang="en-US" sz="2000" dirty="0" err="1">
                <a:solidFill>
                  <a:srgbClr val="000000"/>
                </a:solidFill>
              </a:rPr>
              <a:t>KMeans</a:t>
            </a:r>
            <a:r>
              <a:rPr lang="en-US" sz="2000" dirty="0">
                <a:solidFill>
                  <a:srgbClr val="000000"/>
                </a:solidFill>
              </a:rPr>
              <a:t> algorithm in order to fit the data. </a:t>
            </a:r>
          </a:p>
          <a:p>
            <a:endParaRPr lang="en-US" sz="2000" dirty="0">
              <a:solidFill>
                <a:srgbClr val="000000"/>
              </a:solidFill>
            </a:endParaRPr>
          </a:p>
          <a:p>
            <a:pPr lvl="1"/>
            <a:r>
              <a:rPr lang="en-US" sz="2000" dirty="0">
                <a:solidFill>
                  <a:srgbClr val="000000"/>
                </a:solidFill>
              </a:rPr>
              <a:t>Second in order to find the optimal number of clusters we use </a:t>
            </a:r>
            <a:r>
              <a:rPr lang="en-US" sz="2000" b="1" dirty="0">
                <a:solidFill>
                  <a:srgbClr val="000000"/>
                </a:solidFill>
              </a:rPr>
              <a:t>the Elbow method</a:t>
            </a:r>
            <a:r>
              <a:rPr lang="en-US" sz="2000" dirty="0">
                <a:solidFill>
                  <a:srgbClr val="000000"/>
                </a:solidFill>
              </a:rPr>
              <a:t>. As we can see in the following image, the gain in the sum of distances function, decreases more slowly after 6 clusters. </a:t>
            </a:r>
          </a:p>
          <a:p>
            <a:pPr marL="457200" lvl="1" indent="0">
              <a:buNone/>
            </a:pPr>
            <a:endParaRPr lang="en-US" sz="2000" dirty="0">
              <a:solidFill>
                <a:srgbClr val="000000"/>
              </a:solidFill>
            </a:endParaRPr>
          </a:p>
          <a:p>
            <a:pPr marL="457200" lvl="1" indent="0">
              <a:buNone/>
            </a:pPr>
            <a:endParaRPr lang="en-US" sz="2000" dirty="0">
              <a:solidFill>
                <a:srgbClr val="000000"/>
              </a:solidFill>
            </a:endParaRPr>
          </a:p>
          <a:p>
            <a:pPr marL="457200" lvl="1" indent="0">
              <a:buNone/>
            </a:pPr>
            <a:endParaRPr lang="en-US" sz="2000" dirty="0">
              <a:solidFill>
                <a:srgbClr val="000000"/>
              </a:solidFill>
            </a:endParaRPr>
          </a:p>
          <a:p>
            <a:pPr marL="457200" lvl="1" indent="0">
              <a:buNone/>
            </a:pPr>
            <a:r>
              <a:rPr lang="en-US" sz="2000" b="1" dirty="0">
                <a:solidFill>
                  <a:srgbClr val="000000"/>
                </a:solidFill>
              </a:rPr>
              <a:t>Hence, we will perform </a:t>
            </a:r>
          </a:p>
          <a:p>
            <a:pPr marL="457200" lvl="1" indent="0">
              <a:buNone/>
            </a:pPr>
            <a:r>
              <a:rPr lang="en-US" sz="2000" b="1" dirty="0">
                <a:solidFill>
                  <a:srgbClr val="000000"/>
                </a:solidFill>
              </a:rPr>
              <a:t>a </a:t>
            </a:r>
            <a:r>
              <a:rPr lang="en-US" sz="2000" b="1" dirty="0" err="1">
                <a:solidFill>
                  <a:srgbClr val="000000"/>
                </a:solidFill>
              </a:rPr>
              <a:t>KMeans</a:t>
            </a:r>
            <a:r>
              <a:rPr lang="en-US" sz="2000" b="1" dirty="0">
                <a:solidFill>
                  <a:srgbClr val="000000"/>
                </a:solidFill>
              </a:rPr>
              <a:t> algorithm with </a:t>
            </a:r>
          </a:p>
          <a:p>
            <a:pPr marL="457200" lvl="1" indent="0">
              <a:buNone/>
            </a:pPr>
            <a:r>
              <a:rPr lang="en-US" sz="2000" b="1" dirty="0">
                <a:solidFill>
                  <a:srgbClr val="000000"/>
                </a:solidFill>
              </a:rPr>
              <a:t>6 clusters</a:t>
            </a:r>
            <a:r>
              <a:rPr lang="en-US" sz="2000" dirty="0">
                <a:solidFill>
                  <a:srgbClr val="000000"/>
                </a:solidFill>
              </a:rPr>
              <a:t>.</a:t>
            </a:r>
            <a:endParaRPr lang="fr-FR" sz="2000" dirty="0">
              <a:solidFill>
                <a:srgbClr val="000000"/>
              </a:solidFill>
            </a:endParaRPr>
          </a:p>
        </p:txBody>
      </p:sp>
      <p:pic>
        <p:nvPicPr>
          <p:cNvPr id="5" name="Image 4">
            <a:extLst>
              <a:ext uri="{FF2B5EF4-FFF2-40B4-BE49-F238E27FC236}">
                <a16:creationId xmlns:a16="http://schemas.microsoft.com/office/drawing/2014/main" id="{069297D0-6F27-4C42-88AD-511543C2B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1208" y="4244947"/>
            <a:ext cx="2961430" cy="1861470"/>
          </a:xfrm>
          <a:prstGeom prst="rect">
            <a:avLst/>
          </a:prstGeom>
        </p:spPr>
      </p:pic>
      <p:cxnSp>
        <p:nvCxnSpPr>
          <p:cNvPr id="7" name="Connecteur droit avec flèche 6">
            <a:extLst>
              <a:ext uri="{FF2B5EF4-FFF2-40B4-BE49-F238E27FC236}">
                <a16:creationId xmlns:a16="http://schemas.microsoft.com/office/drawing/2014/main" id="{14BC523E-6F3A-4FA6-82A3-89BD076A1640}"/>
              </a:ext>
            </a:extLst>
          </p:cNvPr>
          <p:cNvCxnSpPr>
            <a:cxnSpLocks/>
          </p:cNvCxnSpPr>
          <p:nvPr/>
        </p:nvCxnSpPr>
        <p:spPr>
          <a:xfrm>
            <a:off x="9083584" y="4172505"/>
            <a:ext cx="877162" cy="1118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4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re 1">
            <a:extLst>
              <a:ext uri="{FF2B5EF4-FFF2-40B4-BE49-F238E27FC236}">
                <a16:creationId xmlns:a16="http://schemas.microsoft.com/office/drawing/2014/main" id="{71AED3F4-3B2F-484B-A1E9-BCA296944DE2}"/>
              </a:ext>
            </a:extLst>
          </p:cNvPr>
          <p:cNvSpPr>
            <a:spLocks noGrp="1"/>
          </p:cNvSpPr>
          <p:nvPr>
            <p:ph type="title"/>
          </p:nvPr>
        </p:nvSpPr>
        <p:spPr>
          <a:xfrm>
            <a:off x="804672" y="338328"/>
            <a:ext cx="5011473" cy="1773936"/>
          </a:xfrm>
        </p:spPr>
        <p:txBody>
          <a:bodyPr>
            <a:normAutofit/>
          </a:bodyPr>
          <a:lstStyle/>
          <a:p>
            <a:r>
              <a:rPr lang="fr-FR" sz="4000" b="1">
                <a:solidFill>
                  <a:srgbClr val="FFFFFF"/>
                </a:solidFill>
              </a:rPr>
              <a:t>Results</a:t>
            </a:r>
          </a:p>
        </p:txBody>
      </p:sp>
      <p:sp>
        <p:nvSpPr>
          <p:cNvPr id="41" name="Rectangle 40">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Une image contenant carte&#10;&#10;Description générée automatiquement">
            <a:extLst>
              <a:ext uri="{FF2B5EF4-FFF2-40B4-BE49-F238E27FC236}">
                <a16:creationId xmlns:a16="http://schemas.microsoft.com/office/drawing/2014/main" id="{679B40B4-4128-4E29-9B43-D2CDB059BAE9}"/>
              </a:ext>
            </a:extLst>
          </p:cNvPr>
          <p:cNvPicPr>
            <a:picLocks noChangeAspect="1"/>
          </p:cNvPicPr>
          <p:nvPr/>
        </p:nvPicPr>
        <p:blipFill rotWithShape="1">
          <a:blip r:embed="rId3">
            <a:extLst>
              <a:ext uri="{28A0092B-C50C-407E-A947-70E740481C1C}">
                <a14:useLocalDpi xmlns:a14="http://schemas.microsoft.com/office/drawing/2010/main" val="0"/>
              </a:ext>
            </a:extLst>
          </a:blip>
          <a:srcRect l="18431" r="18256" b="-3"/>
          <a:stretch/>
        </p:blipFill>
        <p:spPr>
          <a:xfrm>
            <a:off x="391280" y="3007713"/>
            <a:ext cx="3364646" cy="3108960"/>
          </a:xfrm>
          <a:prstGeom prst="rect">
            <a:avLst/>
          </a:prstGeom>
        </p:spPr>
      </p:pic>
      <p:pic>
        <p:nvPicPr>
          <p:cNvPr id="9" name="Image 8">
            <a:extLst>
              <a:ext uri="{FF2B5EF4-FFF2-40B4-BE49-F238E27FC236}">
                <a16:creationId xmlns:a16="http://schemas.microsoft.com/office/drawing/2014/main" id="{838F03D7-A013-492D-9F70-A89EE85D14D9}"/>
              </a:ext>
            </a:extLst>
          </p:cNvPr>
          <p:cNvPicPr>
            <a:picLocks noChangeAspect="1"/>
          </p:cNvPicPr>
          <p:nvPr/>
        </p:nvPicPr>
        <p:blipFill>
          <a:blip r:embed="rId4"/>
          <a:stretch>
            <a:fillRect/>
          </a:stretch>
        </p:blipFill>
        <p:spPr>
          <a:xfrm>
            <a:off x="3880709" y="2740998"/>
            <a:ext cx="8183460" cy="3375675"/>
          </a:xfrm>
          <a:prstGeom prst="rect">
            <a:avLst/>
          </a:prstGeom>
        </p:spPr>
      </p:pic>
    </p:spTree>
    <p:extLst>
      <p:ext uri="{BB962C8B-B14F-4D97-AF65-F5344CB8AC3E}">
        <p14:creationId xmlns:p14="http://schemas.microsoft.com/office/powerpoint/2010/main" val="368962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re 1">
            <a:extLst>
              <a:ext uri="{FF2B5EF4-FFF2-40B4-BE49-F238E27FC236}">
                <a16:creationId xmlns:a16="http://schemas.microsoft.com/office/drawing/2014/main" id="{65A1BBE4-44DA-46FF-BD0A-B7516473E56D}"/>
              </a:ext>
            </a:extLst>
          </p:cNvPr>
          <p:cNvSpPr>
            <a:spLocks noGrp="1"/>
          </p:cNvSpPr>
          <p:nvPr>
            <p:ph type="title"/>
          </p:nvPr>
        </p:nvSpPr>
        <p:spPr>
          <a:xfrm>
            <a:off x="838201" y="365125"/>
            <a:ext cx="5393360" cy="1325563"/>
          </a:xfrm>
        </p:spPr>
        <p:txBody>
          <a:bodyPr>
            <a:normAutofit/>
          </a:bodyPr>
          <a:lstStyle/>
          <a:p>
            <a:r>
              <a:rPr lang="fr-FR" dirty="0"/>
              <a:t>Discussion</a:t>
            </a:r>
          </a:p>
        </p:txBody>
      </p:sp>
      <p:sp>
        <p:nvSpPr>
          <p:cNvPr id="28" name="Freeform: Shape 27">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F7CBDC87-FDEE-43CF-9ABA-9E3C4885134E}"/>
              </a:ext>
            </a:extLst>
          </p:cNvPr>
          <p:cNvSpPr>
            <a:spLocks noGrp="1"/>
          </p:cNvSpPr>
          <p:nvPr>
            <p:ph idx="1"/>
          </p:nvPr>
        </p:nvSpPr>
        <p:spPr>
          <a:xfrm>
            <a:off x="838200" y="1825625"/>
            <a:ext cx="5393361" cy="4351338"/>
          </a:xfrm>
        </p:spPr>
        <p:txBody>
          <a:bodyPr>
            <a:normAutofit/>
          </a:bodyPr>
          <a:lstStyle/>
          <a:p>
            <a:r>
              <a:rPr lang="en-US" sz="1500" dirty="0"/>
              <a:t>Based on the results, people who know they like a neighborhood or the neighborhood they live in, let's say the 11th ring of Paris because of the large offer of concerts, can decide to visit or to live in the 10th, 13th and 20th neighborhoods of Paris if this criterion is important to them. </a:t>
            </a:r>
          </a:p>
          <a:p>
            <a:endParaRPr lang="en-US" sz="1500" dirty="0"/>
          </a:p>
          <a:p>
            <a:r>
              <a:rPr lang="en-US" sz="1500" dirty="0"/>
              <a:t>An investor who would like to open an art gallery could decide to do so in the 3, 4, 7 neighborhoods that people visit among other thing because of the high concentration in art galleries, or to develop art galleries in the 9th or 12th neighborhoods where their number is not high.</a:t>
            </a:r>
          </a:p>
          <a:p>
            <a:endParaRPr lang="en-US" sz="1500" dirty="0"/>
          </a:p>
          <a:p>
            <a:r>
              <a:rPr lang="en-US" sz="1500" dirty="0"/>
              <a:t>However, data used for the study are not exhaustive because of art venues which do not have any associated neighborhood information in </a:t>
            </a:r>
            <a:r>
              <a:rPr lang="en-US" sz="1500" dirty="0" err="1"/>
              <a:t>FourSquare</a:t>
            </a:r>
            <a:r>
              <a:rPr lang="en-US" sz="1500" dirty="0"/>
              <a:t>. Another study should be done with all the data available.</a:t>
            </a:r>
            <a:endParaRPr lang="fr-FR" sz="1500" dirty="0"/>
          </a:p>
        </p:txBody>
      </p:sp>
      <p:sp>
        <p:nvSpPr>
          <p:cNvPr id="30" name="Oval 29">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4" name="Espace réservé du contenu 4" descr="Une image contenant carte&#10;&#10;Description générée automatiquement">
            <a:extLst>
              <a:ext uri="{FF2B5EF4-FFF2-40B4-BE49-F238E27FC236}">
                <a16:creationId xmlns:a16="http://schemas.microsoft.com/office/drawing/2014/main" id="{29E5A84E-7136-4871-B8A4-6F5C831F91B4}"/>
              </a:ext>
            </a:extLst>
          </p:cNvPr>
          <p:cNvPicPr>
            <a:picLocks noChangeAspect="1"/>
          </p:cNvPicPr>
          <p:nvPr/>
        </p:nvPicPr>
        <p:blipFill rotWithShape="1">
          <a:blip r:embed="rId2">
            <a:extLst>
              <a:ext uri="{28A0092B-C50C-407E-A947-70E740481C1C}">
                <a14:useLocalDpi xmlns:a14="http://schemas.microsoft.com/office/drawing/2010/main" val="0"/>
              </a:ext>
            </a:extLst>
          </a:blip>
          <a:srcRect l="20836" r="20666" b="2"/>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4" name="Freeform: Shape 33">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6" name="Straight Connector 35">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8" name="Freeform: Shape 37">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79992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C1C20A8E-1914-4742-A82A-520CC133C2EB}"/>
              </a:ext>
            </a:extLst>
          </p:cNvPr>
          <p:cNvSpPr>
            <a:spLocks noGrp="1"/>
          </p:cNvSpPr>
          <p:nvPr>
            <p:ph type="title"/>
          </p:nvPr>
        </p:nvSpPr>
        <p:spPr>
          <a:xfrm>
            <a:off x="640079" y="2053641"/>
            <a:ext cx="3669161" cy="2760098"/>
          </a:xfrm>
        </p:spPr>
        <p:txBody>
          <a:bodyPr>
            <a:normAutofit/>
          </a:bodyPr>
          <a:lstStyle/>
          <a:p>
            <a:r>
              <a:rPr lang="fr-FR">
                <a:solidFill>
                  <a:srgbClr val="FFFFFF"/>
                </a:solidFill>
              </a:rPr>
              <a:t>Conclusion</a:t>
            </a:r>
          </a:p>
        </p:txBody>
      </p:sp>
      <p:sp>
        <p:nvSpPr>
          <p:cNvPr id="3" name="Espace réservé du contenu 2">
            <a:extLst>
              <a:ext uri="{FF2B5EF4-FFF2-40B4-BE49-F238E27FC236}">
                <a16:creationId xmlns:a16="http://schemas.microsoft.com/office/drawing/2014/main" id="{3D71419B-5B32-42B1-ADBC-76F93F0AB903}"/>
              </a:ext>
            </a:extLst>
          </p:cNvPr>
          <p:cNvSpPr>
            <a:spLocks noGrp="1"/>
          </p:cNvSpPr>
          <p:nvPr>
            <p:ph idx="1"/>
          </p:nvPr>
        </p:nvSpPr>
        <p:spPr>
          <a:xfrm>
            <a:off x="6090574" y="801866"/>
            <a:ext cx="5306084" cy="5230634"/>
          </a:xfrm>
        </p:spPr>
        <p:txBody>
          <a:bodyPr anchor="ctr">
            <a:normAutofit fontScale="92500" lnSpcReduction="20000"/>
          </a:bodyPr>
          <a:lstStyle/>
          <a:p>
            <a:r>
              <a:rPr lang="en-US" sz="2000" dirty="0">
                <a:solidFill>
                  <a:srgbClr val="000000"/>
                </a:solidFill>
              </a:rPr>
              <a:t>This study aimed to identify clusters of Paris neighborhoods based on their art offer. Different categories of art categories were chosen, mostly art museums, theatres, opera houses, etc. 6 clusters were identified representing neighborhoods with a high number of particular venues in them. </a:t>
            </a:r>
          </a:p>
          <a:p>
            <a:endParaRPr lang="en-US" sz="2000" dirty="0">
              <a:solidFill>
                <a:srgbClr val="000000"/>
              </a:solidFill>
            </a:endParaRPr>
          </a:p>
          <a:p>
            <a:r>
              <a:rPr lang="en-US" sz="2000" dirty="0">
                <a:solidFill>
                  <a:srgbClr val="000000"/>
                </a:solidFill>
              </a:rPr>
              <a:t>However, cinemas or other types of artistic places, were not included in the study.  It would be interesting to see how they would influence clustering. </a:t>
            </a:r>
          </a:p>
          <a:p>
            <a:endParaRPr lang="en-US" sz="2000" dirty="0">
              <a:solidFill>
                <a:srgbClr val="000000"/>
              </a:solidFill>
            </a:endParaRPr>
          </a:p>
          <a:p>
            <a:r>
              <a:rPr lang="en-US" sz="2000" dirty="0">
                <a:solidFill>
                  <a:srgbClr val="000000"/>
                </a:solidFill>
              </a:rPr>
              <a:t>As discussed in the previous section, all art venues did not include information about the neighborhood they are in. It would thus be of interest to perform the study with those venues in the data set.</a:t>
            </a:r>
          </a:p>
          <a:p>
            <a:endParaRPr lang="en-US" sz="2000" dirty="0">
              <a:solidFill>
                <a:srgbClr val="000000"/>
              </a:solidFill>
            </a:endParaRPr>
          </a:p>
          <a:p>
            <a:r>
              <a:rPr lang="en-US" sz="2000" dirty="0">
                <a:solidFill>
                  <a:srgbClr val="000000"/>
                </a:solidFill>
              </a:rPr>
              <a:t>It would also be interesting to check the results other types of clustering algorithms would give.</a:t>
            </a:r>
            <a:endParaRPr lang="fr-FR" sz="2000" dirty="0">
              <a:solidFill>
                <a:srgbClr val="000000"/>
              </a:solidFill>
            </a:endParaRPr>
          </a:p>
        </p:txBody>
      </p:sp>
    </p:spTree>
    <p:extLst>
      <p:ext uri="{BB962C8B-B14F-4D97-AF65-F5344CB8AC3E}">
        <p14:creationId xmlns:p14="http://schemas.microsoft.com/office/powerpoint/2010/main" val="18709519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629</Words>
  <Application>Microsoft Office PowerPoint</Application>
  <PresentationFormat>Grand écran</PresentationFormat>
  <Paragraphs>57</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-apple-system</vt:lpstr>
      <vt:lpstr>Arial</vt:lpstr>
      <vt:lpstr>Calibri</vt:lpstr>
      <vt:lpstr>Calibri Light</vt:lpstr>
      <vt:lpstr>Thème Office</vt:lpstr>
      <vt:lpstr>Clustering of Paris neighborhoods </vt:lpstr>
      <vt:lpstr>Table of Contents</vt:lpstr>
      <vt:lpstr>Introduction</vt:lpstr>
      <vt:lpstr>Data</vt:lpstr>
      <vt:lpstr> Data used after cleaning and preparing :   number of art venues for each neighborhood &gt;&gt;&gt;&gt;</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of Paris neighborhoods </dc:title>
  <dc:creator>Anisa Caja</dc:creator>
  <cp:lastModifiedBy>Anisa Caja</cp:lastModifiedBy>
  <cp:revision>4</cp:revision>
  <dcterms:created xsi:type="dcterms:W3CDTF">2020-09-27T14:50:05Z</dcterms:created>
  <dcterms:modified xsi:type="dcterms:W3CDTF">2020-09-27T15:31:16Z</dcterms:modified>
</cp:coreProperties>
</file>