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71" r:id="rId9"/>
    <p:sldId id="262" r:id="rId10"/>
    <p:sldId id="264" r:id="rId11"/>
    <p:sldId id="265" r:id="rId12"/>
    <p:sldId id="266" r:id="rId13"/>
    <p:sldId id="267" r:id="rId14"/>
    <p:sldId id="268" r:id="rId15"/>
    <p:sldId id="270" r:id="rId16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EF653-76C4-453C-A7D4-0638E649B688}" type="datetimeFigureOut">
              <a:rPr lang="ro-RO" smtClean="0"/>
              <a:pPr/>
              <a:t>27.06.2017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82D5B-98CE-4C22-90CC-6203C794E93B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82D5B-98CE-4C22-90CC-6203C794E93B}" type="slidenum">
              <a:rPr lang="ro-RO" smtClean="0"/>
              <a:pPr/>
              <a:t>1</a:t>
            </a:fld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A4A20A6-69EF-4B60-9E4F-3F7D6AD002FA}" type="datetime1">
              <a:rPr lang="ro-RO" smtClean="0"/>
              <a:pPr/>
              <a:t>27.06.2017</a:t>
            </a:fld>
            <a:endParaRPr lang="ro-RO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o-RO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2C933C0-46BD-448D-A309-0F0C5B742B97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9AE2-7481-41D2-B263-EA90DBE4B8C3}" type="datetime1">
              <a:rPr lang="ro-RO" smtClean="0"/>
              <a:pPr/>
              <a:t>27.06.2017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33C0-46BD-448D-A309-0F0C5B742B97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FA38-85D6-48C0-84DD-E99A6F557945}" type="datetime1">
              <a:rPr lang="ro-RO" smtClean="0"/>
              <a:pPr/>
              <a:t>27.06.2017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33C0-46BD-448D-A309-0F0C5B742B97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ABF6-47EF-4053-B3B9-8827BF7413E8}" type="datetime1">
              <a:rPr lang="ro-RO" smtClean="0"/>
              <a:pPr/>
              <a:t>27.06.2017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33C0-46BD-448D-A309-0F0C5B742B97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CB18C6A-CD89-4E53-B08C-477F70F61CEC}" type="datetime1">
              <a:rPr lang="ro-RO" smtClean="0"/>
              <a:pPr/>
              <a:t>27.06.2017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2C933C0-46BD-448D-A309-0F0C5B742B97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6EEA-F758-4E42-B34F-28128AD941EA}" type="datetime1">
              <a:rPr lang="ro-RO" smtClean="0"/>
              <a:pPr/>
              <a:t>27.06.2017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33C0-46BD-448D-A309-0F0C5B742B97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4B45E-C369-4165-A472-AC7707D1A7AC}" type="datetime1">
              <a:rPr lang="ro-RO" smtClean="0"/>
              <a:pPr/>
              <a:t>27.06.2017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33C0-46BD-448D-A309-0F0C5B742B97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EBF0-50AD-4733-8DD0-86136C2F9666}" type="datetime1">
              <a:rPr lang="ro-RO" smtClean="0"/>
              <a:pPr/>
              <a:t>27.06.2017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33C0-46BD-448D-A309-0F0C5B742B97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6F60-A122-47AA-A04C-717C796F6EE7}" type="datetime1">
              <a:rPr lang="ro-RO" smtClean="0"/>
              <a:pPr/>
              <a:t>27.06.2017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33C0-46BD-448D-A309-0F0C5B742B97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5F98-A6AC-461B-96EB-40F06F6C0CE9}" type="datetime1">
              <a:rPr lang="ro-RO" smtClean="0"/>
              <a:pPr/>
              <a:t>27.06.2017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33C0-46BD-448D-A309-0F0C5B742B97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9CB2-D153-4431-BBF6-191E1BF855C7}" type="datetime1">
              <a:rPr lang="ro-RO" smtClean="0"/>
              <a:pPr/>
              <a:t>27.06.2017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33C0-46BD-448D-A309-0F0C5B742B97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162AB1-A7B9-48CD-A47C-59907D54851C}" type="datetime1">
              <a:rPr lang="ro-RO" smtClean="0"/>
              <a:pPr/>
              <a:t>27.06.2017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2C933C0-46BD-448D-A309-0F0C5B742B97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1066800" cy="10668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200400" y="1371600"/>
            <a:ext cx="495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o-RO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– </a:t>
            </a:r>
            <a:r>
              <a:rPr lang="en-US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Aplica</a:t>
            </a:r>
            <a:r>
              <a:rPr lang="ro-RO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ție</a:t>
            </a:r>
            <a:br>
              <a:rPr lang="ro-RO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</a:br>
            <a:r>
              <a:rPr lang="ro-RO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pentru crearea </a:t>
            </a:r>
            <a:r>
              <a:rPr lang="ro-RO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orarului</a:t>
            </a: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1295400" y="3810000"/>
            <a:ext cx="6858000" cy="990600"/>
          </a:xfrm>
        </p:spPr>
        <p:txBody>
          <a:bodyPr>
            <a:normAutofit/>
          </a:bodyPr>
          <a:lstStyle/>
          <a:p>
            <a:pPr algn="l"/>
            <a:r>
              <a:rPr lang="ro-RO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ropusă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</a:t>
            </a:r>
            <a:r>
              <a:rPr lang="ro-RO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Anca-Luiza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Adăscăli</a:t>
            </a:r>
            <a:r>
              <a:rPr lang="ro-RO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ț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ei</a:t>
            </a:r>
            <a:r>
              <a:rPr lang="ro-RO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ro-RO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ro-RO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ro-RO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Coordonator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ştiinţific</a:t>
            </a:r>
            <a:r>
              <a:rPr lang="ro-RO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Lector, Dr.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Cristian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Fr</a:t>
            </a:r>
            <a:r>
              <a:rPr lang="ro-RO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ăsinaru</a:t>
            </a:r>
            <a:endParaRPr lang="ro-RO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295400" y="5181600"/>
            <a:ext cx="312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Sesiunea:  Iulie, 2017</a:t>
            </a:r>
            <a:endParaRPr lang="ro-RO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4" name="Picture 13" descr="Siglaa.png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61657" y="1371600"/>
            <a:ext cx="2558143" cy="5595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2"/>
          </p:nvPr>
        </p:nvSpPr>
        <p:spPr>
          <a:xfrm>
            <a:off x="6705600" y="1676400"/>
            <a:ext cx="1828800" cy="609600"/>
          </a:xfrm>
        </p:spPr>
        <p:txBody>
          <a:bodyPr>
            <a:noAutofit/>
          </a:bodyPr>
          <a:lstStyle/>
          <a:p>
            <a:pPr algn="ctr"/>
            <a:r>
              <a:rPr lang="ro-RO" sz="2400" dirty="0" smtClean="0">
                <a:solidFill>
                  <a:schemeClr val="tx1"/>
                </a:solidFill>
              </a:rPr>
              <a:t>se găsesc bestTimes</a:t>
            </a:r>
            <a:endParaRPr lang="ro-RO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33C0-46BD-448D-A309-0F0C5B742B97}" type="slidenum">
              <a:rPr lang="ro-RO" smtClean="0"/>
              <a:pPr/>
              <a:t>10</a:t>
            </a:fld>
            <a:endParaRPr lang="ro-RO"/>
          </a:p>
        </p:txBody>
      </p:sp>
      <p:pic>
        <p:nvPicPr>
          <p:cNvPr id="5" name="Content Placeholder 4" descr="Algoritm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210637"/>
            <a:ext cx="4941277" cy="6106140"/>
          </a:xfrm>
        </p:spPr>
      </p:pic>
      <p:pic>
        <p:nvPicPr>
          <p:cNvPr id="8" name="Content Placeholder 5" descr="Siglaa.png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29400" y="616745"/>
            <a:ext cx="2057400" cy="450055"/>
          </a:xfrm>
          <a:prstGeom prst="rect">
            <a:avLst/>
          </a:prstGeom>
          <a:effectLst>
            <a:outerShdw blurRad="50800" dist="50800" dir="5400000" algn="ctr" rotWithShape="0">
              <a:schemeClr val="bg2"/>
            </a:outerShdw>
          </a:effectLst>
        </p:spPr>
      </p:pic>
      <p:sp>
        <p:nvSpPr>
          <p:cNvPr id="11" name="Right Brace 10"/>
          <p:cNvSpPr/>
          <p:nvPr/>
        </p:nvSpPr>
        <p:spPr>
          <a:xfrm>
            <a:off x="4419600" y="1143000"/>
            <a:ext cx="228600" cy="1828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724400" y="20574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038600" y="41148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77000" y="342900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smtClean="0"/>
              <a:t>deprogramarea evenimentelor conflictuale</a:t>
            </a:r>
            <a:endParaRPr lang="ro-RO" sz="24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038600" y="49530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3200" y="4796135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 smtClean="0"/>
              <a:t>apelul recursiv</a:t>
            </a:r>
            <a:endParaRPr lang="ro-RO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038600" y="31242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29400" y="251460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smtClean="0"/>
              <a:t>parcurgerea bestTimes</a:t>
            </a:r>
            <a:endParaRPr lang="ro-RO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Algoritmul - implementare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33C0-46BD-448D-A309-0F0C5B742B97}" type="slidenum">
              <a:rPr lang="ro-RO" smtClean="0"/>
              <a:pPr/>
              <a:t>11</a:t>
            </a:fld>
            <a:endParaRPr lang="ro-RO"/>
          </a:p>
        </p:txBody>
      </p:sp>
      <p:pic>
        <p:nvPicPr>
          <p:cNvPr id="5" name="Content Placeholder 4" descr="Algoritm3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r="3656" b="3030"/>
          <a:stretch>
            <a:fillRect/>
          </a:stretch>
        </p:blipFill>
        <p:spPr>
          <a:xfrm>
            <a:off x="533401" y="2362200"/>
            <a:ext cx="5333999" cy="2438400"/>
          </a:xfrm>
        </p:spPr>
      </p:pic>
      <p:pic>
        <p:nvPicPr>
          <p:cNvPr id="7" name="Content Placeholder 5" descr="Siglaa.png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29400" y="616745"/>
            <a:ext cx="2057400" cy="450055"/>
          </a:xfrm>
          <a:prstGeom prst="rect">
            <a:avLst/>
          </a:prstGeom>
          <a:effectLst>
            <a:outerShdw blurRad="50800" dist="50800" dir="5400000" algn="ctr" rotWithShape="0">
              <a:schemeClr val="bg2"/>
            </a:outerShdw>
          </a:effectLst>
        </p:spPr>
      </p:pic>
      <p:cxnSp>
        <p:nvCxnSpPr>
          <p:cNvPr id="9" name="Straight Arrow Connector 8"/>
          <p:cNvCxnSpPr/>
          <p:nvPr/>
        </p:nvCxnSpPr>
        <p:spPr>
          <a:xfrm flipH="1">
            <a:off x="5715000" y="3505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24600" y="2133600"/>
            <a:ext cx="266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smtClean="0"/>
              <a:t>adăugarea costului nerespectării constrângerilor</a:t>
            </a:r>
            <a:endParaRPr lang="ro-RO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943600" y="4114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172200" y="3916740"/>
            <a:ext cx="2743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RO" sz="2400" dirty="0" smtClean="0"/>
              <a:t>adăugarea costului folosirii unor resurse deja programate</a:t>
            </a:r>
            <a:endParaRPr lang="ro-RO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Constrângeri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33C0-46BD-448D-A309-0F0C5B742B97}" type="slidenum">
              <a:rPr lang="ro-RO" smtClean="0"/>
              <a:pPr/>
              <a:t>12</a:t>
            </a:fld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937760"/>
          </a:xfrm>
        </p:spPr>
        <p:txBody>
          <a:bodyPr>
            <a:normAutofit/>
          </a:bodyPr>
          <a:lstStyle/>
          <a:p>
            <a:r>
              <a:rPr lang="ro-RO" sz="2400" dirty="0" smtClean="0"/>
              <a:t>AssignResourceConstraint</a:t>
            </a:r>
          </a:p>
          <a:p>
            <a:endParaRPr lang="ro-RO" sz="2400" dirty="0" smtClean="0"/>
          </a:p>
          <a:p>
            <a:r>
              <a:rPr lang="ro-RO" sz="2400" dirty="0" smtClean="0"/>
              <a:t>AssignTimeConstraint</a:t>
            </a:r>
          </a:p>
          <a:p>
            <a:endParaRPr lang="ro-RO" sz="2400" dirty="0" smtClean="0"/>
          </a:p>
          <a:p>
            <a:r>
              <a:rPr lang="ro-RO" sz="2400" dirty="0" smtClean="0"/>
              <a:t>LimitIdleTimesConstraint</a:t>
            </a:r>
          </a:p>
          <a:p>
            <a:endParaRPr lang="ro-RO" sz="2400" dirty="0" smtClean="0"/>
          </a:p>
          <a:p>
            <a:r>
              <a:rPr lang="ro-RO" sz="2400" dirty="0" smtClean="0"/>
              <a:t>LimitRepeatActivityConstraint</a:t>
            </a:r>
          </a:p>
          <a:p>
            <a:endParaRPr lang="ro-RO" sz="2400" dirty="0" smtClean="0"/>
          </a:p>
          <a:p>
            <a:r>
              <a:rPr lang="ro-RO" sz="2400" dirty="0" smtClean="0"/>
              <a:t>LimitRepeatDailyConstraint</a:t>
            </a:r>
          </a:p>
          <a:p>
            <a:endParaRPr lang="ro-RO" sz="2400" dirty="0" smtClean="0"/>
          </a:p>
          <a:p>
            <a:r>
              <a:rPr lang="ro-RO" sz="2400" dirty="0" smtClean="0"/>
              <a:t>LimitResourceAvailableTimesConstraint</a:t>
            </a:r>
            <a:endParaRPr lang="ro-RO" sz="2400" dirty="0"/>
          </a:p>
        </p:txBody>
      </p:sp>
      <p:pic>
        <p:nvPicPr>
          <p:cNvPr id="6" name="Content Placeholder 5" descr="Siglaa.png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29400" y="616745"/>
            <a:ext cx="2057400" cy="450055"/>
          </a:xfrm>
          <a:prstGeom prst="rect">
            <a:avLst/>
          </a:prstGeom>
          <a:effectLst>
            <a:outerShdw blurRad="50800" dist="50800" dir="5400000" algn="ctr" rotWithShape="0">
              <a:schemeClr val="bg2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ExempluFuntieValidat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219200"/>
            <a:ext cx="6201700" cy="510251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Exemplu </a:t>
            </a:r>
            <a:r>
              <a:rPr lang="ro-RO" i="1" dirty="0" smtClean="0"/>
              <a:t>validate(event)</a:t>
            </a:r>
            <a:endParaRPr lang="ro-RO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33C0-46BD-448D-A309-0F0C5B742B97}" type="slidenum">
              <a:rPr lang="ro-RO" smtClean="0"/>
              <a:pPr/>
              <a:t>13</a:t>
            </a:fld>
            <a:endParaRPr lang="ro-RO"/>
          </a:p>
        </p:txBody>
      </p:sp>
      <p:sp>
        <p:nvSpPr>
          <p:cNvPr id="10" name="TextBox 9"/>
          <p:cNvSpPr txBox="1"/>
          <p:nvPr/>
        </p:nvSpPr>
        <p:spPr>
          <a:xfrm>
            <a:off x="4419600" y="3276600"/>
            <a:ext cx="4267200" cy="267765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ro-RO" sz="2400" dirty="0" smtClean="0"/>
          </a:p>
          <a:p>
            <a:pPr algn="ctr"/>
            <a:r>
              <a:rPr lang="ro-RO" sz="2400" dirty="0" smtClean="0"/>
              <a:t>Funcția adună costul constrângerii pentru fiecare resursă a evenimentului care este deja programată. </a:t>
            </a:r>
          </a:p>
          <a:p>
            <a:pPr algn="ctr"/>
            <a:endParaRPr lang="ro-RO" sz="2400" dirty="0"/>
          </a:p>
        </p:txBody>
      </p:sp>
      <p:pic>
        <p:nvPicPr>
          <p:cNvPr id="7" name="Content Placeholder 5" descr="Siglaa.png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29400" y="616745"/>
            <a:ext cx="2057400" cy="450055"/>
          </a:xfrm>
          <a:prstGeom prst="rect">
            <a:avLst/>
          </a:prstGeom>
          <a:effectLst>
            <a:outerShdw blurRad="50800" dist="50800" dir="5400000" algn="ctr" rotWithShape="0">
              <a:schemeClr val="bg2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Raportul – exemplu tabel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33C0-46BD-448D-A309-0F0C5B742B97}" type="slidenum">
              <a:rPr lang="ro-RO" smtClean="0"/>
              <a:pPr/>
              <a:t>14</a:t>
            </a:fld>
            <a:endParaRPr lang="ro-RO"/>
          </a:p>
        </p:txBody>
      </p:sp>
      <p:pic>
        <p:nvPicPr>
          <p:cNvPr id="5" name="Content Placeholder 4" descr="ExempluRapor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r="1471" b="-2324"/>
          <a:stretch>
            <a:fillRect/>
          </a:stretch>
        </p:blipFill>
        <p:spPr>
          <a:xfrm>
            <a:off x="2362200" y="1447800"/>
            <a:ext cx="4495800" cy="4764207"/>
          </a:xfrm>
        </p:spPr>
      </p:pic>
      <p:pic>
        <p:nvPicPr>
          <p:cNvPr id="7" name="Content Placeholder 5" descr="Siglaa.png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29400" y="616745"/>
            <a:ext cx="2057400" cy="450055"/>
          </a:xfrm>
          <a:prstGeom prst="rect">
            <a:avLst/>
          </a:prstGeom>
          <a:effectLst>
            <a:outerShdw blurRad="50800" dist="50800" dir="5400000" algn="ctr" rotWithShape="0">
              <a:schemeClr val="bg2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Concluzii</a:t>
            </a:r>
            <a:endParaRPr lang="ro-R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33C0-46BD-448D-A309-0F0C5B742B97}" type="slidenum">
              <a:rPr lang="ro-RO" smtClean="0"/>
              <a:pPr/>
              <a:t>15</a:t>
            </a:fld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63040"/>
            <a:ext cx="8229600" cy="4937760"/>
          </a:xfrm>
        </p:spPr>
        <p:txBody>
          <a:bodyPr>
            <a:normAutofit/>
          </a:bodyPr>
          <a:lstStyle/>
          <a:p>
            <a:r>
              <a:rPr lang="ro-RO" sz="2400" dirty="0" smtClean="0"/>
              <a:t>Aplicația oferă suport în rezolvarea problemei orarului, principalele componente ce o diferențiază fiind:</a:t>
            </a:r>
          </a:p>
          <a:p>
            <a:endParaRPr lang="ro-RO" sz="2400" dirty="0" smtClean="0"/>
          </a:p>
          <a:p>
            <a:pPr lvl="1"/>
            <a:r>
              <a:rPr lang="ro-RO" sz="2400" dirty="0" smtClean="0"/>
              <a:t>formatul XHSTT a datelor,</a:t>
            </a:r>
          </a:p>
          <a:p>
            <a:pPr lvl="1"/>
            <a:endParaRPr lang="ro-RO" sz="2400" dirty="0" smtClean="0"/>
          </a:p>
          <a:p>
            <a:pPr lvl="1"/>
            <a:r>
              <a:rPr lang="ro-RO" sz="2400" dirty="0" smtClean="0"/>
              <a:t>algoritmul euristic,</a:t>
            </a:r>
          </a:p>
          <a:p>
            <a:pPr lvl="1"/>
            <a:endParaRPr lang="ro-RO" sz="2400" dirty="0" smtClean="0"/>
          </a:p>
          <a:p>
            <a:pPr lvl="1"/>
            <a:r>
              <a:rPr lang="ro-RO" sz="2400" dirty="0" smtClean="0"/>
              <a:t>implementarea constrângerilor,</a:t>
            </a:r>
          </a:p>
          <a:p>
            <a:pPr lvl="1"/>
            <a:endParaRPr lang="ro-RO" sz="2400" dirty="0" smtClean="0"/>
          </a:p>
          <a:p>
            <a:pPr lvl="1"/>
            <a:r>
              <a:rPr lang="ro-RO" sz="2400" dirty="0" smtClean="0"/>
              <a:t>raportul generat.</a:t>
            </a:r>
          </a:p>
        </p:txBody>
      </p:sp>
      <p:pic>
        <p:nvPicPr>
          <p:cNvPr id="6" name="Content Placeholder 5" descr="Siglaa.png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29400" y="616745"/>
            <a:ext cx="2057400" cy="450055"/>
          </a:xfrm>
          <a:prstGeom prst="rect">
            <a:avLst/>
          </a:prstGeom>
          <a:effectLst>
            <a:outerShdw blurRad="50800" dist="50800" dir="5400000" algn="ctr" rotWithShape="0">
              <a:schemeClr val="bg2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</a:t>
            </a:r>
            <a:endParaRPr lang="ro-RO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33C0-46BD-448D-A309-0F0C5B742B97}" type="slidenum">
              <a:rPr lang="ro-RO" smtClean="0"/>
              <a:pPr/>
              <a:t>2</a:t>
            </a:fld>
            <a:endParaRPr lang="ro-RO"/>
          </a:p>
        </p:txBody>
      </p:sp>
      <p:pic>
        <p:nvPicPr>
          <p:cNvPr id="6" name="Content Placeholder 5" descr="Siglaa.png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29400" y="616745"/>
            <a:ext cx="2057400" cy="450055"/>
          </a:xfrm>
          <a:effectLst>
            <a:outerShdw blurRad="50800" dist="50800" dir="5400000" algn="ctr" rotWithShape="0">
              <a:schemeClr val="bg2"/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57200" y="1683127"/>
            <a:ext cx="7772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r>
              <a:rPr lang="ro-RO" sz="2400" dirty="0" smtClean="0"/>
              <a:t>Despre aplicație – slide 3</a:t>
            </a:r>
          </a:p>
          <a:p>
            <a:pPr marL="274320" lvl="0" indent="-274320"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r>
              <a:rPr lang="ro-RO" sz="2400" dirty="0" smtClean="0"/>
              <a:t>Tehnologii folosite – slide 4</a:t>
            </a:r>
          </a:p>
          <a:p>
            <a:pPr marL="274320" lvl="0" indent="-274320"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r>
              <a:rPr lang="ro-RO" sz="2400" dirty="0" smtClean="0"/>
              <a:t>Funcționalități – slide 5</a:t>
            </a:r>
          </a:p>
          <a:p>
            <a:pPr marL="274320" lvl="0" indent="-274320"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r>
              <a:rPr lang="ro-RO" sz="2400" dirty="0" smtClean="0"/>
              <a:t>Arhitectură – slide 6</a:t>
            </a:r>
          </a:p>
          <a:p>
            <a:pPr marL="274320" lvl="0" indent="-274320"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r>
              <a:rPr lang="ro-RO" sz="2400" dirty="0" smtClean="0"/>
              <a:t>Formatul XHSTT – slide 7</a:t>
            </a:r>
          </a:p>
          <a:p>
            <a:pPr marL="274320" lvl="0" indent="-274320"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r>
              <a:rPr lang="ro-RO" sz="2400" dirty="0" smtClean="0"/>
              <a:t>Algoritmul – slide 8</a:t>
            </a:r>
          </a:p>
          <a:p>
            <a:pPr marL="274320" lvl="0" indent="-274320"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r>
              <a:rPr lang="ro-RO" sz="2400" dirty="0" smtClean="0"/>
              <a:t>Constrângeri – slide 12</a:t>
            </a:r>
          </a:p>
          <a:p>
            <a:pPr marL="274320" lvl="0" indent="-274320"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r>
              <a:rPr lang="ro-RO" sz="2400" dirty="0" smtClean="0"/>
              <a:t>Raportul – slide 14</a:t>
            </a:r>
          </a:p>
          <a:p>
            <a:pPr marL="274320" lvl="0" indent="-274320"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r>
              <a:rPr lang="ro-RO" sz="2400" dirty="0" smtClean="0"/>
              <a:t>Concluzii – slide 15</a:t>
            </a:r>
            <a:endParaRPr lang="ro-RO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Despre aplicație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33C0-46BD-448D-A309-0F0C5B742B97}" type="slidenum">
              <a:rPr lang="ro-RO" smtClean="0"/>
              <a:pPr/>
              <a:t>3</a:t>
            </a:fld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o-RO" dirty="0" smtClean="0"/>
              <a:t>	</a:t>
            </a:r>
          </a:p>
          <a:p>
            <a:pPr>
              <a:buNone/>
            </a:pPr>
            <a:endParaRPr lang="ro-RO" dirty="0" smtClean="0"/>
          </a:p>
          <a:p>
            <a:r>
              <a:rPr lang="ro-RO" sz="2400" dirty="0" smtClean="0"/>
              <a:t>Aplicație desktop, </a:t>
            </a:r>
          </a:p>
          <a:p>
            <a:r>
              <a:rPr lang="ro-RO" sz="2400" dirty="0" smtClean="0"/>
              <a:t>Dezvoltată în Java,</a:t>
            </a:r>
          </a:p>
          <a:p>
            <a:r>
              <a:rPr lang="ro-RO" sz="2400" dirty="0" smtClean="0"/>
              <a:t>Menită pentru școli și licee.</a:t>
            </a:r>
          </a:p>
          <a:p>
            <a:endParaRPr lang="ro-RO" sz="2400" dirty="0" smtClean="0"/>
          </a:p>
          <a:p>
            <a:r>
              <a:rPr lang="ro-RO" sz="2400" dirty="0" smtClean="0">
                <a:solidFill>
                  <a:schemeClr val="accent1"/>
                </a:solidFill>
              </a:rPr>
              <a:t>Scop:</a:t>
            </a:r>
            <a:r>
              <a:rPr lang="ro-RO" sz="2400" dirty="0" smtClean="0"/>
              <a:t> Să ofere suport pe parcursul întregului 		   proces de creare a orarului.</a:t>
            </a:r>
            <a:endParaRPr lang="ro-RO" sz="2400" dirty="0"/>
          </a:p>
        </p:txBody>
      </p:sp>
      <p:pic>
        <p:nvPicPr>
          <p:cNvPr id="6" name="Content Placeholder 5" descr="Siglaa.png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29400" y="616745"/>
            <a:ext cx="2057400" cy="450055"/>
          </a:xfrm>
          <a:prstGeom prst="rect">
            <a:avLst/>
          </a:prstGeom>
          <a:effectLst>
            <a:outerShdw blurRad="50800" dist="50800" dir="5400000" algn="ctr" rotWithShape="0">
              <a:schemeClr val="bg2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Tehnologii folosite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33C0-46BD-448D-A309-0F0C5B742B97}" type="slidenum">
              <a:rPr lang="ro-RO" smtClean="0"/>
              <a:pPr/>
              <a:t>4</a:t>
            </a:fld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153400" cy="4937760"/>
          </a:xfrm>
        </p:spPr>
        <p:txBody>
          <a:bodyPr/>
          <a:lstStyle/>
          <a:p>
            <a:endParaRPr lang="ro-RO" sz="2400" dirty="0" smtClean="0"/>
          </a:p>
          <a:p>
            <a:r>
              <a:rPr lang="ro-RO" sz="2400" dirty="0" smtClean="0"/>
              <a:t>Java 8 și JavaFX</a:t>
            </a:r>
          </a:p>
          <a:p>
            <a:endParaRPr lang="ro-RO" sz="2400" dirty="0" smtClean="0"/>
          </a:p>
          <a:p>
            <a:r>
              <a:rPr lang="ro-RO" sz="2400" dirty="0" smtClean="0"/>
              <a:t>Formatul XHSTT</a:t>
            </a:r>
          </a:p>
          <a:p>
            <a:endParaRPr lang="ro-RO" sz="2400" dirty="0" smtClean="0"/>
          </a:p>
          <a:p>
            <a:r>
              <a:rPr lang="ro-RO" sz="2400" dirty="0" smtClean="0"/>
              <a:t>JavaFX CSS</a:t>
            </a:r>
          </a:p>
          <a:p>
            <a:endParaRPr lang="ro-RO" sz="2400" dirty="0" smtClean="0"/>
          </a:p>
          <a:p>
            <a:r>
              <a:rPr lang="ro-RO" sz="2400" dirty="0" smtClean="0"/>
              <a:t>HTML</a:t>
            </a:r>
          </a:p>
          <a:p>
            <a:endParaRPr lang="ro-RO" sz="2400" dirty="0" smtClean="0"/>
          </a:p>
          <a:p>
            <a:r>
              <a:rPr lang="ro-RO" sz="2400" dirty="0" smtClean="0"/>
              <a:t>Apache FreeMarker</a:t>
            </a:r>
          </a:p>
          <a:p>
            <a:endParaRPr lang="ro-RO" sz="2400" dirty="0" smtClean="0"/>
          </a:p>
          <a:p>
            <a:endParaRPr lang="ro-RO" sz="2400" dirty="0" smtClean="0"/>
          </a:p>
          <a:p>
            <a:endParaRPr lang="ro-RO" sz="2400" dirty="0" smtClean="0"/>
          </a:p>
          <a:p>
            <a:endParaRPr lang="ro-RO" sz="2400" dirty="0"/>
          </a:p>
        </p:txBody>
      </p:sp>
      <p:pic>
        <p:nvPicPr>
          <p:cNvPr id="6" name="Content Placeholder 5" descr="Siglaa.png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29400" y="616745"/>
            <a:ext cx="2057400" cy="450055"/>
          </a:xfrm>
          <a:prstGeom prst="rect">
            <a:avLst/>
          </a:prstGeom>
          <a:effectLst>
            <a:outerShdw blurRad="50800" dist="50800" dir="5400000" algn="ctr" rotWithShape="0">
              <a:schemeClr val="bg2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Funcționalități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33C0-46BD-448D-A309-0F0C5B742B97}" type="slidenum">
              <a:rPr lang="ro-RO" smtClean="0"/>
              <a:pPr/>
              <a:t>5</a:t>
            </a:fld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ro-RO" dirty="0" smtClean="0"/>
          </a:p>
          <a:p>
            <a:r>
              <a:rPr lang="en-US" sz="2400" dirty="0" err="1" smtClean="0"/>
              <a:t>Introducerea</a:t>
            </a:r>
            <a:r>
              <a:rPr lang="en-US" sz="2400" dirty="0" smtClean="0"/>
              <a:t> </a:t>
            </a:r>
            <a:r>
              <a:rPr lang="en-US" sz="2400" dirty="0" err="1" smtClean="0"/>
              <a:t>datelor</a:t>
            </a:r>
            <a:r>
              <a:rPr lang="en-US" sz="2400" dirty="0" smtClean="0"/>
              <a:t> de </a:t>
            </a:r>
            <a:r>
              <a:rPr lang="en-US" sz="2400" dirty="0" err="1" smtClean="0"/>
              <a:t>bază</a:t>
            </a:r>
            <a:r>
              <a:rPr lang="en-US" sz="2400" dirty="0" smtClean="0"/>
              <a:t> </a:t>
            </a:r>
            <a:endParaRPr lang="ro-RO" sz="2400" dirty="0" smtClean="0"/>
          </a:p>
          <a:p>
            <a:endParaRPr lang="ro-RO" sz="2400" dirty="0" smtClean="0"/>
          </a:p>
          <a:p>
            <a:r>
              <a:rPr lang="en-US" sz="2400" dirty="0" err="1" smtClean="0"/>
              <a:t>Modificarea</a:t>
            </a:r>
            <a:r>
              <a:rPr lang="en-US" sz="2400" dirty="0" smtClean="0"/>
              <a:t> </a:t>
            </a:r>
            <a:r>
              <a:rPr lang="en-US" sz="2400" dirty="0" err="1" smtClean="0"/>
              <a:t>datelor</a:t>
            </a:r>
            <a:r>
              <a:rPr lang="en-US" sz="2400" dirty="0" smtClean="0"/>
              <a:t> </a:t>
            </a:r>
            <a:r>
              <a:rPr lang="en-US" sz="2400" dirty="0" err="1" smtClean="0"/>
              <a:t>unui</a:t>
            </a:r>
            <a:r>
              <a:rPr lang="en-US" sz="2400" dirty="0" smtClean="0"/>
              <a:t> </a:t>
            </a:r>
            <a:r>
              <a:rPr lang="en-US" sz="2400" dirty="0" err="1" smtClean="0"/>
              <a:t>orar</a:t>
            </a:r>
            <a:r>
              <a:rPr lang="en-US" sz="2400" dirty="0" smtClean="0"/>
              <a:t> </a:t>
            </a:r>
            <a:r>
              <a:rPr lang="en-US" sz="2400" dirty="0" err="1" smtClean="0"/>
              <a:t>deja</a:t>
            </a:r>
            <a:r>
              <a:rPr lang="en-US" sz="2400" dirty="0" smtClean="0"/>
              <a:t> existent</a:t>
            </a:r>
            <a:endParaRPr lang="ro-RO" sz="2400" dirty="0" smtClean="0"/>
          </a:p>
          <a:p>
            <a:endParaRPr lang="ro-RO" sz="2400" dirty="0" smtClean="0"/>
          </a:p>
          <a:p>
            <a:r>
              <a:rPr lang="ro-RO" sz="2400" dirty="0" smtClean="0"/>
              <a:t>Algoritm de </a:t>
            </a:r>
            <a:r>
              <a:rPr lang="en-US" sz="2400" dirty="0" smtClean="0"/>
              <a:t>program</a:t>
            </a:r>
            <a:r>
              <a:rPr lang="ro-RO" sz="2400" dirty="0" smtClean="0"/>
              <a:t>are a</a:t>
            </a:r>
            <a:r>
              <a:rPr lang="en-US" sz="2400" dirty="0" smtClean="0"/>
              <a:t> </a:t>
            </a:r>
            <a:r>
              <a:rPr lang="en-US" sz="2400" dirty="0" err="1" smtClean="0"/>
              <a:t>evenimentelor</a:t>
            </a:r>
            <a:endParaRPr lang="ro-RO" sz="2400" dirty="0" smtClean="0"/>
          </a:p>
          <a:p>
            <a:endParaRPr lang="ro-RO" sz="2400" dirty="0" smtClean="0"/>
          </a:p>
          <a:p>
            <a:r>
              <a:rPr lang="en-US" sz="2400" dirty="0" err="1" smtClean="0"/>
              <a:t>Modificarea</a:t>
            </a:r>
            <a:r>
              <a:rPr lang="en-US" sz="2400" dirty="0" smtClean="0"/>
              <a:t> </a:t>
            </a:r>
            <a:r>
              <a:rPr lang="en-US" sz="2400" dirty="0" err="1" smtClean="0"/>
              <a:t>manuală</a:t>
            </a:r>
            <a:r>
              <a:rPr lang="en-US" sz="2400" dirty="0" smtClean="0"/>
              <a:t> a </a:t>
            </a:r>
            <a:r>
              <a:rPr lang="en-US" sz="2400" dirty="0" err="1" smtClean="0"/>
              <a:t>soluției</a:t>
            </a:r>
            <a:r>
              <a:rPr lang="en-US" sz="2400" dirty="0" smtClean="0"/>
              <a:t> </a:t>
            </a:r>
            <a:r>
              <a:rPr lang="en-US" sz="2400" dirty="0" err="1" smtClean="0"/>
              <a:t>rezultate</a:t>
            </a:r>
            <a:endParaRPr lang="ro-RO" sz="2400" dirty="0" smtClean="0"/>
          </a:p>
          <a:p>
            <a:endParaRPr lang="ro-RO" sz="2400" dirty="0" smtClean="0"/>
          </a:p>
          <a:p>
            <a:r>
              <a:rPr lang="en-US" sz="2400" dirty="0" err="1" smtClean="0"/>
              <a:t>Generarea</a:t>
            </a:r>
            <a:r>
              <a:rPr lang="en-US" sz="2400" dirty="0" smtClean="0"/>
              <a:t> </a:t>
            </a:r>
            <a:r>
              <a:rPr lang="en-US" sz="2400" dirty="0" err="1" smtClean="0"/>
              <a:t>raportului</a:t>
            </a:r>
            <a:r>
              <a:rPr lang="en-US" sz="2400" dirty="0" smtClean="0"/>
              <a:t> final</a:t>
            </a:r>
            <a:endParaRPr lang="ro-RO" sz="2400" dirty="0" smtClean="0"/>
          </a:p>
          <a:p>
            <a:pPr>
              <a:buNone/>
            </a:pPr>
            <a:endParaRPr lang="ro-RO" dirty="0" smtClean="0"/>
          </a:p>
          <a:p>
            <a:pPr>
              <a:buNone/>
            </a:pPr>
            <a:endParaRPr lang="ro-RO" dirty="0"/>
          </a:p>
        </p:txBody>
      </p:sp>
      <p:pic>
        <p:nvPicPr>
          <p:cNvPr id="6" name="Content Placeholder 5" descr="Siglaa.png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29400" y="616745"/>
            <a:ext cx="2057400" cy="450055"/>
          </a:xfrm>
          <a:prstGeom prst="rect">
            <a:avLst/>
          </a:prstGeom>
          <a:effectLst>
            <a:outerShdw blurRad="50800" dist="50800" dir="5400000" algn="ctr" rotWithShape="0">
              <a:schemeClr val="bg2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Arhitectura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33C0-46BD-448D-A309-0F0C5B742B97}" type="slidenum">
              <a:rPr lang="ro-RO" smtClean="0"/>
              <a:pPr/>
              <a:t>6</a:t>
            </a:fld>
            <a:endParaRPr lang="ro-RO"/>
          </a:p>
        </p:txBody>
      </p:sp>
      <p:pic>
        <p:nvPicPr>
          <p:cNvPr id="7" name="Content Placeholder 6" descr="Arhitectura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573864"/>
            <a:ext cx="8229600" cy="4598336"/>
          </a:xfrm>
        </p:spPr>
      </p:pic>
      <p:pic>
        <p:nvPicPr>
          <p:cNvPr id="9" name="Content Placeholder 5" descr="Siglaa.png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29400" y="616745"/>
            <a:ext cx="2057400" cy="450055"/>
          </a:xfrm>
          <a:prstGeom prst="rect">
            <a:avLst/>
          </a:prstGeom>
          <a:effectLst>
            <a:outerShdw blurRad="50800" dist="50800" dir="5400000" algn="ctr" rotWithShape="0">
              <a:schemeClr val="bg2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Formatul XHSTT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33C0-46BD-448D-A309-0F0C5B742B97}" type="slidenum">
              <a:rPr lang="ro-RO" smtClean="0"/>
              <a:pPr/>
              <a:t>7</a:t>
            </a:fld>
            <a:endParaRPr lang="ro-RO"/>
          </a:p>
        </p:txBody>
      </p:sp>
      <p:pic>
        <p:nvPicPr>
          <p:cNvPr id="5" name="Content Placeholder 4" descr="FormatXHSTTDeBaza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276777"/>
            <a:ext cx="5494413" cy="4971623"/>
          </a:xfrm>
        </p:spPr>
      </p:pic>
      <p:pic>
        <p:nvPicPr>
          <p:cNvPr id="7" name="Content Placeholder 5" descr="Siglaa.png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29400" y="616745"/>
            <a:ext cx="2057400" cy="450055"/>
          </a:xfrm>
          <a:prstGeom prst="rect">
            <a:avLst/>
          </a:prstGeom>
          <a:effectLst>
            <a:outerShdw blurRad="50800" dist="50800" dir="5400000" algn="ctr" rotWithShape="0">
              <a:schemeClr val="bg2"/>
            </a:outerShdw>
          </a:effectLst>
        </p:spPr>
      </p:pic>
      <p:cxnSp>
        <p:nvCxnSpPr>
          <p:cNvPr id="9" name="Straight Arrow Connector 8"/>
          <p:cNvCxnSpPr/>
          <p:nvPr/>
        </p:nvCxnSpPr>
        <p:spPr>
          <a:xfrm flipH="1">
            <a:off x="3657600" y="2133600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24600" y="1828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 smtClean="0"/>
              <a:t>metadate</a:t>
            </a:r>
            <a:endParaRPr lang="ro-RO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981200" y="2895600"/>
            <a:ext cx="419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24600" y="25908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 smtClean="0"/>
              <a:t>intervale </a:t>
            </a:r>
            <a:endParaRPr lang="ro-RO" sz="2400" dirty="0"/>
          </a:p>
        </p:txBody>
      </p:sp>
      <p:sp>
        <p:nvSpPr>
          <p:cNvPr id="17" name="Right Brace 16"/>
          <p:cNvSpPr/>
          <p:nvPr/>
        </p:nvSpPr>
        <p:spPr>
          <a:xfrm>
            <a:off x="3352800" y="1676400"/>
            <a:ext cx="1524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133600" y="3505200"/>
            <a:ext cx="403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24600" y="32004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 smtClean="0"/>
              <a:t>resurse</a:t>
            </a:r>
            <a:endParaRPr lang="ro-RO" sz="24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828800" y="4038600"/>
            <a:ext cx="434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324600" y="3774757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 smtClean="0"/>
              <a:t>evenimente</a:t>
            </a:r>
            <a:endParaRPr lang="ro-RO" sz="2400" dirty="0"/>
          </a:p>
        </p:txBody>
      </p:sp>
      <p:sp>
        <p:nvSpPr>
          <p:cNvPr id="32" name="Right Brace 31"/>
          <p:cNvSpPr/>
          <p:nvPr/>
        </p:nvSpPr>
        <p:spPr>
          <a:xfrm>
            <a:off x="2971800" y="4267200"/>
            <a:ext cx="1524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3276600" y="4724400"/>
            <a:ext cx="2895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24600" y="44196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 smtClean="0"/>
              <a:t>constrângeri</a:t>
            </a:r>
            <a:endParaRPr lang="ro-RO" sz="2400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2133600" y="5486400"/>
            <a:ext cx="403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324600" y="51816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 smtClean="0"/>
              <a:t>soluții</a:t>
            </a:r>
            <a:endParaRPr lang="ro-RO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Algoritmul</a:t>
            </a:r>
            <a:endParaRPr lang="ro-R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33C0-46BD-448D-A309-0F0C5B742B97}" type="slidenum">
              <a:rPr lang="ro-RO" smtClean="0"/>
              <a:pPr/>
              <a:t>8</a:t>
            </a:fld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386840"/>
            <a:ext cx="8229600" cy="4937760"/>
          </a:xfrm>
        </p:spPr>
        <p:txBody>
          <a:bodyPr>
            <a:normAutofit/>
          </a:bodyPr>
          <a:lstStyle/>
          <a:p>
            <a:r>
              <a:rPr lang="ro-RO" sz="2400" dirty="0" smtClean="0"/>
              <a:t>Poate rezolva probleme al căror input are structura XHSTT aleasă</a:t>
            </a:r>
          </a:p>
          <a:p>
            <a:endParaRPr lang="ro-RO" sz="2400" dirty="0" smtClean="0"/>
          </a:p>
          <a:p>
            <a:r>
              <a:rPr lang="ro-RO" sz="2400" dirty="0" smtClean="0">
                <a:solidFill>
                  <a:schemeClr val="accent1"/>
                </a:solidFill>
              </a:rPr>
              <a:t>Combină tehnici de:</a:t>
            </a:r>
          </a:p>
          <a:p>
            <a:pPr lvl="1"/>
            <a:r>
              <a:rPr lang="ro-RO" sz="2400" dirty="0" smtClean="0">
                <a:solidFill>
                  <a:schemeClr val="tx1"/>
                </a:solidFill>
              </a:rPr>
              <a:t>Backtracking</a:t>
            </a:r>
          </a:p>
          <a:p>
            <a:pPr lvl="1"/>
            <a:r>
              <a:rPr lang="ro-RO" sz="2400" dirty="0" smtClean="0">
                <a:solidFill>
                  <a:schemeClr val="tx1"/>
                </a:solidFill>
              </a:rPr>
              <a:t>Repararea soluției</a:t>
            </a:r>
          </a:p>
          <a:p>
            <a:endParaRPr lang="ro-RO" sz="2400" dirty="0" smtClean="0"/>
          </a:p>
          <a:p>
            <a:r>
              <a:rPr lang="ro-RO" sz="2400" dirty="0" smtClean="0">
                <a:solidFill>
                  <a:schemeClr val="accent1"/>
                </a:solidFill>
              </a:rPr>
              <a:t>Trei funcții prinicpale:</a:t>
            </a:r>
          </a:p>
          <a:p>
            <a:pPr lvl="1"/>
            <a:r>
              <a:rPr lang="ro-RO" sz="2400" dirty="0" smtClean="0">
                <a:solidFill>
                  <a:schemeClr val="tx1"/>
                </a:solidFill>
              </a:rPr>
              <a:t>solverPrepare(timetable)</a:t>
            </a:r>
          </a:p>
          <a:p>
            <a:pPr lvl="1"/>
            <a:r>
              <a:rPr lang="ro-RO" sz="2400" dirty="0" smtClean="0">
                <a:solidFill>
                  <a:schemeClr val="tx1"/>
                </a:solidFill>
              </a:rPr>
              <a:t>getFirstSolution(toDoList)</a:t>
            </a:r>
          </a:p>
          <a:p>
            <a:pPr lvl="1"/>
            <a:r>
              <a:rPr lang="ro-RO" sz="2400" dirty="0" smtClean="0">
                <a:solidFill>
                  <a:schemeClr val="tx1"/>
                </a:solidFill>
              </a:rPr>
              <a:t>computeInfeasibility(event)</a:t>
            </a:r>
          </a:p>
        </p:txBody>
      </p:sp>
      <p:pic>
        <p:nvPicPr>
          <p:cNvPr id="5" name="Content Placeholder 5" descr="Siglaa.png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29400" y="616745"/>
            <a:ext cx="2057400" cy="450055"/>
          </a:xfrm>
          <a:prstGeom prst="rect">
            <a:avLst/>
          </a:prstGeom>
          <a:effectLst>
            <a:outerShdw blurRad="50800" dist="50800" dir="5400000" algn="ctr" rotWithShape="0">
              <a:schemeClr val="bg2"/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Algoritmul - implementare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33C0-46BD-448D-A309-0F0C5B742B97}" type="slidenum">
              <a:rPr lang="ro-RO" smtClean="0"/>
              <a:pPr/>
              <a:t>9</a:t>
            </a:fld>
            <a:endParaRPr lang="ro-RO"/>
          </a:p>
        </p:txBody>
      </p:sp>
      <p:pic>
        <p:nvPicPr>
          <p:cNvPr id="7" name="Content Placeholder 6" descr="Algoritm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r="23374" b="1656"/>
          <a:stretch>
            <a:fillRect/>
          </a:stretch>
        </p:blipFill>
        <p:spPr>
          <a:xfrm>
            <a:off x="533400" y="2286000"/>
            <a:ext cx="4948084" cy="2514600"/>
          </a:xfrm>
        </p:spPr>
      </p:pic>
      <p:pic>
        <p:nvPicPr>
          <p:cNvPr id="10" name="Content Placeholder 5" descr="Siglaa.png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29400" y="616745"/>
            <a:ext cx="2057400" cy="450055"/>
          </a:xfrm>
          <a:prstGeom prst="rect">
            <a:avLst/>
          </a:prstGeom>
          <a:effectLst>
            <a:outerShdw blurRad="50800" dist="50800" dir="5400000" algn="ctr" rotWithShape="0">
              <a:schemeClr val="bg2"/>
            </a:outerShdw>
          </a:effectLst>
        </p:spPr>
      </p:pic>
      <p:cxnSp>
        <p:nvCxnSpPr>
          <p:cNvPr id="13" name="Straight Arrow Connector 12"/>
          <p:cNvCxnSpPr/>
          <p:nvPr/>
        </p:nvCxnSpPr>
        <p:spPr>
          <a:xfrm flipH="1">
            <a:off x="4800600" y="3352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62600" y="2750403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err="1" smtClean="0"/>
              <a:t>i</a:t>
            </a:r>
            <a:r>
              <a:rPr lang="en-US" sz="2400" dirty="0" err="1" smtClean="0"/>
              <a:t>ni</a:t>
            </a:r>
            <a:r>
              <a:rPr lang="ro-RO" sz="2400" dirty="0" smtClean="0"/>
              <a:t>țializarea     toDoList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733800" y="396240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38800" y="36576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 smtClean="0"/>
              <a:t>sortarea toDoList</a:t>
            </a:r>
          </a:p>
        </p:txBody>
      </p:sp>
      <p:sp>
        <p:nvSpPr>
          <p:cNvPr id="32" name="Right Brace 31"/>
          <p:cNvSpPr/>
          <p:nvPr/>
        </p:nvSpPr>
        <p:spPr>
          <a:xfrm>
            <a:off x="4572000" y="2971800"/>
            <a:ext cx="152400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3429000" y="44196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38800" y="41910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 smtClean="0"/>
              <a:t>apelul solver-ului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355</TotalTime>
  <Words>240</Words>
  <Application>Microsoft Office PowerPoint</Application>
  <PresentationFormat>On-screen Show (4:3)</PresentationFormat>
  <Paragraphs>116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Origin</vt:lpstr>
      <vt:lpstr>Propusă de  Anca-Luiza Adăscăliței  Coordonator ştiinţific  Lector, Dr. Cristian Frăsinaru</vt:lpstr>
      <vt:lpstr>Cuprins</vt:lpstr>
      <vt:lpstr>Despre aplicație</vt:lpstr>
      <vt:lpstr>Tehnologii folosite</vt:lpstr>
      <vt:lpstr>Funcționalități</vt:lpstr>
      <vt:lpstr>Arhitectura</vt:lpstr>
      <vt:lpstr>Formatul XHSTT</vt:lpstr>
      <vt:lpstr>Algoritmul</vt:lpstr>
      <vt:lpstr>Algoritmul - implementare</vt:lpstr>
      <vt:lpstr>Slide 10</vt:lpstr>
      <vt:lpstr>Algoritmul - implementare</vt:lpstr>
      <vt:lpstr>Constrângeri</vt:lpstr>
      <vt:lpstr>Exemplu validate(event)</vt:lpstr>
      <vt:lpstr>Raportul – exemplu tabel</vt:lpstr>
      <vt:lpstr>Concluzii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130</cp:revision>
  <dcterms:created xsi:type="dcterms:W3CDTF">2017-06-26T13:44:36Z</dcterms:created>
  <dcterms:modified xsi:type="dcterms:W3CDTF">2017-06-27T09:38:59Z</dcterms:modified>
</cp:coreProperties>
</file>