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5000"/>
            <a:lum/>
          </a:blip>
          <a:srcRect/>
          <a:stretch>
            <a:fillRect l="-53000" r="-5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924050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RED EYE DETECTION AND REMOVAL FROM </a:t>
            </a:r>
            <a:br>
              <a:rPr lang="en-GB" b="1" dirty="0" smtClean="0">
                <a:solidFill>
                  <a:schemeClr val="bg1"/>
                </a:solidFill>
              </a:rPr>
            </a:br>
            <a:r>
              <a:rPr lang="en-GB" b="1" dirty="0" smtClean="0">
                <a:solidFill>
                  <a:schemeClr val="bg1"/>
                </a:solidFill>
              </a:rPr>
              <a:t>DIGITAL IMAGES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7400" y="5334000"/>
            <a:ext cx="2895600" cy="83820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i="1" dirty="0" smtClean="0">
                <a:solidFill>
                  <a:schemeClr val="bg1"/>
                </a:solidFill>
              </a:rPr>
              <a:t>Presentation by:</a:t>
            </a:r>
          </a:p>
          <a:p>
            <a:pPr algn="r"/>
            <a:r>
              <a:rPr lang="en-US" i="1" dirty="0" err="1" smtClean="0">
                <a:solidFill>
                  <a:schemeClr val="bg1"/>
                </a:solidFill>
              </a:rPr>
              <a:t>Anca</a:t>
            </a:r>
            <a:r>
              <a:rPr lang="en-US" i="1" dirty="0" smtClean="0">
                <a:solidFill>
                  <a:schemeClr val="bg1"/>
                </a:solidFill>
              </a:rPr>
              <a:t> Mihai</a:t>
            </a:r>
            <a:endParaRPr lang="en-GB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42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THE PROBLEM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219200"/>
            <a:ext cx="2505692" cy="3098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295399"/>
            <a:ext cx="5638800" cy="3352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Photographs in dimly lit environments </a:t>
            </a:r>
          </a:p>
          <a:p>
            <a:pPr marL="0" indent="0" algn="just">
              <a:buNone/>
            </a:pPr>
            <a:r>
              <a:rPr lang="en-US" sz="3000" i="1" dirty="0" smtClean="0">
                <a:solidFill>
                  <a:schemeClr val="bg1"/>
                </a:solidFill>
              </a:rPr>
              <a:t>=&gt; Flash usage  =&gt; </a:t>
            </a:r>
            <a:r>
              <a:rPr lang="en-US" sz="3000" b="1" i="1" dirty="0" smtClean="0">
                <a:solidFill>
                  <a:schemeClr val="bg1"/>
                </a:solidFill>
              </a:rPr>
              <a:t>Red-eye effect</a:t>
            </a:r>
          </a:p>
          <a:p>
            <a:pPr marL="0" indent="0" algn="just">
              <a:buNone/>
            </a:pPr>
            <a:endParaRPr lang="en-US" sz="800" i="1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One solution</a:t>
            </a:r>
            <a:r>
              <a:rPr lang="en-US" sz="2800" i="1" dirty="0" smtClean="0">
                <a:solidFill>
                  <a:schemeClr val="bg1"/>
                </a:solidFill>
              </a:rPr>
              <a:t>: another light source </a:t>
            </a:r>
            <a:r>
              <a:rPr lang="en-US" sz="2800" i="1" dirty="0" smtClean="0">
                <a:solidFill>
                  <a:srgbClr val="FF0000"/>
                </a:solidFill>
              </a:rPr>
              <a:t>IMPRACTICAL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Another solutions</a:t>
            </a:r>
            <a:r>
              <a:rPr lang="en-US" sz="2800" i="1" dirty="0" smtClean="0">
                <a:solidFill>
                  <a:schemeClr val="bg1"/>
                </a:solidFill>
              </a:rPr>
              <a:t>: Hardware-based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4419600"/>
            <a:ext cx="8534400" cy="2316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sz="2800" i="1" dirty="0" smtClean="0">
                <a:solidFill>
                  <a:schemeClr val="bg1"/>
                </a:solidFill>
              </a:rPr>
              <a:t>&gt; distance between lens and flash </a:t>
            </a:r>
            <a:r>
              <a:rPr lang="en-US" sz="2800" i="1" dirty="0" smtClean="0">
                <a:solidFill>
                  <a:srgbClr val="FF0000"/>
                </a:solidFill>
              </a:rPr>
              <a:t>IMPRACTICAL</a:t>
            </a:r>
            <a:r>
              <a:rPr lang="en-US" sz="2800" dirty="0" smtClean="0">
                <a:solidFill>
                  <a:schemeClr val="bg1"/>
                </a:solidFill>
              </a:rPr>
              <a:t> (cameras are large enough)</a:t>
            </a:r>
          </a:p>
          <a:p>
            <a:pPr marL="514350" indent="-514350">
              <a:buAutoNum type="arabicPeriod"/>
            </a:pPr>
            <a:r>
              <a:rPr lang="en-US" sz="2800" i="1" dirty="0" smtClean="0">
                <a:solidFill>
                  <a:schemeClr val="bg1"/>
                </a:solidFill>
              </a:rPr>
              <a:t>Pre-exposure flash </a:t>
            </a:r>
            <a:r>
              <a:rPr lang="en-US" sz="2800" i="1" dirty="0" smtClean="0">
                <a:solidFill>
                  <a:srgbClr val="FF0000"/>
                </a:solidFill>
              </a:rPr>
              <a:t>TOO MUCH POWER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chemeClr val="bg1"/>
                </a:solidFill>
              </a:rPr>
              <a:t>=&gt; software-based post-processing solution</a:t>
            </a:r>
            <a:endParaRPr lang="en-GB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22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THE SOLUTION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6253" t="4114" r="2627" b="6667"/>
          <a:stretch/>
        </p:blipFill>
        <p:spPr bwMode="auto">
          <a:xfrm>
            <a:off x="2107527" y="1600200"/>
            <a:ext cx="4928945" cy="4525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2810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THE RESULTS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5525" y="3124200"/>
            <a:ext cx="4079875" cy="34289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    Limitations: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detection</a:t>
            </a:r>
            <a:r>
              <a:rPr lang="en-US" dirty="0" smtClean="0">
                <a:solidFill>
                  <a:schemeClr val="bg1"/>
                </a:solidFill>
              </a:rPr>
              <a:t> – eyes must be in center of ROI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</a:t>
            </a:r>
            <a:r>
              <a:rPr lang="en-US" dirty="0" smtClean="0">
                <a:solidFill>
                  <a:srgbClr val="FFFF00"/>
                </a:solidFill>
              </a:rPr>
              <a:t>orrection</a:t>
            </a:r>
            <a:r>
              <a:rPr lang="en-US" dirty="0" smtClean="0">
                <a:solidFill>
                  <a:schemeClr val="bg1"/>
                </a:solidFill>
              </a:rPr>
              <a:t> – pupil of uniform </a:t>
            </a:r>
            <a:r>
              <a:rPr lang="en-US" dirty="0" err="1" smtClean="0">
                <a:solidFill>
                  <a:schemeClr val="bg1"/>
                </a:solidFill>
              </a:rPr>
              <a:t>colour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" t="1890" r="1623" b="1260"/>
          <a:stretch/>
        </p:blipFill>
        <p:spPr bwMode="auto">
          <a:xfrm>
            <a:off x="228600" y="3276600"/>
            <a:ext cx="2186940" cy="2886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t="828" r="2786" b="1"/>
          <a:stretch/>
        </p:blipFill>
        <p:spPr bwMode="auto">
          <a:xfrm>
            <a:off x="2743200" y="3276600"/>
            <a:ext cx="2092325" cy="2887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25552" y="1600200"/>
            <a:ext cx="8229600" cy="190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schemeClr val="bg1"/>
                </a:solidFill>
              </a:rPr>
              <a:t>On </a:t>
            </a:r>
            <a:r>
              <a:rPr lang="en-US" i="1" dirty="0" smtClean="0">
                <a:solidFill>
                  <a:srgbClr val="FFFF00"/>
                </a:solidFill>
              </a:rPr>
              <a:t>16</a:t>
            </a:r>
            <a:r>
              <a:rPr lang="en-US" dirty="0" smtClean="0">
                <a:solidFill>
                  <a:schemeClr val="bg1"/>
                </a:solidFill>
              </a:rPr>
              <a:t> images, </a:t>
            </a:r>
            <a:r>
              <a:rPr lang="en-US" dirty="0" smtClean="0">
                <a:solidFill>
                  <a:srgbClr val="FF0000"/>
                </a:solidFill>
              </a:rPr>
              <a:t>detection</a:t>
            </a:r>
            <a:r>
              <a:rPr lang="en-US" dirty="0" smtClean="0">
                <a:solidFill>
                  <a:schemeClr val="bg1"/>
                </a:solidFill>
              </a:rPr>
              <a:t> worked well on </a:t>
            </a:r>
            <a:r>
              <a:rPr lang="en-US" i="1" dirty="0" smtClean="0">
                <a:solidFill>
                  <a:srgbClr val="FF0000"/>
                </a:solidFill>
              </a:rPr>
              <a:t>15</a:t>
            </a:r>
            <a:r>
              <a:rPr lang="en-US" dirty="0" smtClean="0">
                <a:solidFill>
                  <a:schemeClr val="bg1"/>
                </a:solidFill>
              </a:rPr>
              <a:t> of them and </a:t>
            </a:r>
            <a:r>
              <a:rPr lang="en-US" dirty="0" smtClean="0">
                <a:solidFill>
                  <a:srgbClr val="FFFF00"/>
                </a:solidFill>
              </a:rPr>
              <a:t>correction</a:t>
            </a:r>
            <a:r>
              <a:rPr lang="en-US" dirty="0" smtClean="0">
                <a:solidFill>
                  <a:schemeClr val="bg1"/>
                </a:solidFill>
              </a:rPr>
              <a:t> worked well on </a:t>
            </a:r>
            <a:r>
              <a:rPr lang="en-US" i="1" dirty="0" smtClean="0">
                <a:solidFill>
                  <a:srgbClr val="FF0000"/>
                </a:solidFill>
              </a:rPr>
              <a:t>13</a:t>
            </a:r>
            <a:r>
              <a:rPr lang="en-US" dirty="0" smtClean="0">
                <a:solidFill>
                  <a:schemeClr val="bg1"/>
                </a:solidFill>
              </a:rPr>
              <a:t> of them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019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FURTHER IMPROVEMENTS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detection</a:t>
            </a:r>
            <a:r>
              <a:rPr lang="en-US" dirty="0" smtClean="0">
                <a:solidFill>
                  <a:schemeClr val="bg1"/>
                </a:solidFill>
              </a:rPr>
              <a:t> of </a:t>
            </a:r>
            <a:r>
              <a:rPr lang="en-US" i="1" dirty="0" smtClean="0">
                <a:solidFill>
                  <a:schemeClr val="bg1"/>
                </a:solidFill>
              </a:rPr>
              <a:t>multiple pairs</a:t>
            </a:r>
            <a:r>
              <a:rPr lang="en-US" dirty="0" smtClean="0">
                <a:solidFill>
                  <a:schemeClr val="bg1"/>
                </a:solidFill>
              </a:rPr>
              <a:t> of red eyes</a:t>
            </a:r>
          </a:p>
          <a:p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detection</a:t>
            </a:r>
            <a:r>
              <a:rPr lang="en-US" dirty="0" smtClean="0">
                <a:solidFill>
                  <a:schemeClr val="bg1"/>
                </a:solidFill>
              </a:rPr>
              <a:t> in ROI’s where eyes </a:t>
            </a:r>
            <a:r>
              <a:rPr lang="en-US" i="1" dirty="0" smtClean="0">
                <a:solidFill>
                  <a:schemeClr val="bg1"/>
                </a:solidFill>
              </a:rPr>
              <a:t>not in center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detection</a:t>
            </a:r>
            <a:r>
              <a:rPr lang="en-US" dirty="0" smtClean="0">
                <a:solidFill>
                  <a:schemeClr val="bg1"/>
                </a:solidFill>
              </a:rPr>
              <a:t> in </a:t>
            </a:r>
            <a:r>
              <a:rPr lang="en-US" i="1" dirty="0" smtClean="0">
                <a:solidFill>
                  <a:schemeClr val="bg1"/>
                </a:solidFill>
              </a:rPr>
              <a:t>blurry/noise/small</a:t>
            </a:r>
            <a:r>
              <a:rPr lang="en-US" dirty="0" smtClean="0">
                <a:solidFill>
                  <a:schemeClr val="bg1"/>
                </a:solidFill>
              </a:rPr>
              <a:t> images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correction</a:t>
            </a:r>
            <a:r>
              <a:rPr lang="en-US" dirty="0" smtClean="0">
                <a:solidFill>
                  <a:schemeClr val="bg1"/>
                </a:solidFill>
              </a:rPr>
              <a:t> for </a:t>
            </a:r>
            <a:r>
              <a:rPr lang="en-US" i="1" dirty="0" smtClean="0">
                <a:solidFill>
                  <a:schemeClr val="bg1"/>
                </a:solidFill>
              </a:rPr>
              <a:t>not-uniformly </a:t>
            </a:r>
            <a:r>
              <a:rPr lang="en-US" i="1" dirty="0" err="1" smtClean="0">
                <a:solidFill>
                  <a:schemeClr val="bg1"/>
                </a:solidFill>
              </a:rPr>
              <a:t>coloured</a:t>
            </a:r>
            <a:r>
              <a:rPr lang="en-US" dirty="0" smtClean="0">
                <a:solidFill>
                  <a:schemeClr val="bg1"/>
                </a:solidFill>
              </a:rPr>
              <a:t> pupils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04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131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RED EYE DETECTION AND REMOVAL FROM  DIGITAL IMAGES</vt:lpstr>
      <vt:lpstr>THE PROBLEM</vt:lpstr>
      <vt:lpstr>THE SOLUTION</vt:lpstr>
      <vt:lpstr>THE RESULTS</vt:lpstr>
      <vt:lpstr>FURTHER IMPROVEMENTS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EYE DETECTION AND REMOVAL FROM  DIGITAL IMAGES</dc:title>
  <dc:creator>Anca M.</dc:creator>
  <cp:lastModifiedBy>Anca M.</cp:lastModifiedBy>
  <cp:revision>16</cp:revision>
  <dcterms:created xsi:type="dcterms:W3CDTF">2006-08-16T00:00:00Z</dcterms:created>
  <dcterms:modified xsi:type="dcterms:W3CDTF">2024-05-25T14:05:50Z</dcterms:modified>
</cp:coreProperties>
</file>