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8"/>
  </p:notesMasterIdLst>
  <p:sldIdLst>
    <p:sldId id="256" r:id="rId8"/>
    <p:sldId id="257"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5" r:id="rId22"/>
    <p:sldId id="273" r:id="rId23"/>
    <p:sldId id="274" r:id="rId24"/>
    <p:sldId id="271" r:id="rId25"/>
    <p:sldId id="272" r:id="rId26"/>
    <p:sldId id="258" r:id="rId27"/>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2A3"/>
    <a:srgbClr val="1334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141" autoAdjust="0"/>
  </p:normalViewPr>
  <p:slideViewPr>
    <p:cSldViewPr snapToGrid="0" snapToObjects="1">
      <p:cViewPr varScale="1">
        <p:scale>
          <a:sx n="81" d="100"/>
          <a:sy n="81" d="100"/>
        </p:scale>
        <p:origin x="149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6/18/2018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in an MVC application represents the state of the application and any business logic or operations that should be performed by it. Business logic should be encapsulated in the model, along with any implementation logic for persisting the state of the application. Strongly-typed views will typically use </a:t>
            </a:r>
            <a:r>
              <a:rPr lang="en-US" dirty="0" err="1"/>
              <a:t>ViewModel</a:t>
            </a:r>
            <a:r>
              <a:rPr lang="en-US" dirty="0"/>
              <a:t> types specifically designed to contain the data to display on that view; the controller will create and populate these </a:t>
            </a:r>
            <a:r>
              <a:rPr lang="en-US" dirty="0" err="1"/>
              <a:t>ViewModel</a:t>
            </a:r>
            <a:r>
              <a:rPr lang="en-US" dirty="0"/>
              <a:t> instances from the model.</a:t>
            </a:r>
          </a:p>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2394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174106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12</a:t>
            </a:fld>
            <a:endParaRPr lang="en-US"/>
          </a:p>
        </p:txBody>
      </p:sp>
    </p:spTree>
    <p:extLst>
      <p:ext uri="{BB962C8B-B14F-4D97-AF65-F5344CB8AC3E}">
        <p14:creationId xmlns:p14="http://schemas.microsoft.com/office/powerpoint/2010/main" val="302909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19</a:t>
            </a:fld>
            <a:endParaRPr lang="en-US"/>
          </a:p>
        </p:txBody>
      </p:sp>
    </p:spTree>
    <p:extLst>
      <p:ext uri="{BB962C8B-B14F-4D97-AF65-F5344CB8AC3E}">
        <p14:creationId xmlns:p14="http://schemas.microsoft.com/office/powerpoint/2010/main" val="407414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Tree>
    <p:extLst>
      <p:ext uri="{BB962C8B-B14F-4D97-AF65-F5344CB8AC3E}">
        <p14:creationId xmlns:p14="http://schemas.microsoft.com/office/powerpoint/2010/main" val="243490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le"/>
          <p:cNvSpPr>
            <a:spLocks noGrp="1"/>
          </p:cNvSpPr>
          <p:nvPr>
            <p:ph type="title"/>
          </p:nvPr>
        </p:nvSpPr>
        <p:spPr>
          <a:xfrm>
            <a:off x="0" y="360000"/>
            <a:ext cx="9144000" cy="956058"/>
          </a:xfrm>
          <a:prstGeom prst="rect">
            <a:avLst/>
          </a:prstGeom>
          <a:solidFill>
            <a:srgbClr val="1532A3"/>
          </a:solidFill>
        </p:spPr>
        <p:txBody>
          <a:bodyPr>
            <a:normAutofit/>
          </a:bodyPr>
          <a:lstStyle/>
          <a:p>
            <a:r>
              <a:rPr lang="en-US"/>
              <a:t>Click to edit Master title style</a:t>
            </a:r>
            <a:endParaRPr lang="nl-NL" dirty="0"/>
          </a:p>
        </p:txBody>
      </p:sp>
    </p:spTree>
    <p:extLst>
      <p:ext uri="{BB962C8B-B14F-4D97-AF65-F5344CB8AC3E}">
        <p14:creationId xmlns:p14="http://schemas.microsoft.com/office/powerpoint/2010/main" val="66527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ast">
    <p:spTree>
      <p:nvGrpSpPr>
        <p:cNvPr id="1" name=""/>
        <p:cNvGrpSpPr/>
        <p:nvPr/>
      </p:nvGrpSpPr>
      <p:grpSpPr>
        <a:xfrm>
          <a:off x="0" y="0"/>
          <a:ext cx="0" cy="0"/>
          <a:chOff x="0" y="0"/>
          <a:chExt cx="0" cy="0"/>
        </a:xfrm>
      </p:grpSpPr>
      <p:sp>
        <p:nvSpPr>
          <p:cNvPr id="2" name="Title"/>
          <p:cNvSpPr>
            <a:spLocks noGrp="1"/>
          </p:cNvSpPr>
          <p:nvPr>
            <p:ph type="title"/>
          </p:nvPr>
        </p:nvSpPr>
        <p:spPr>
          <a:xfrm>
            <a:off x="-11714" y="294687"/>
            <a:ext cx="9155714" cy="957600"/>
          </a:xfrm>
          <a:prstGeom prst="rect">
            <a:avLst/>
          </a:prstGeom>
          <a:solidFill>
            <a:srgbClr val="1532A3"/>
          </a:solidFill>
        </p:spPr>
        <p:txBody>
          <a:bodyPr anchor="ctr">
            <a:normAutofit/>
          </a:bodyPr>
          <a:lstStyle>
            <a:lvl1pPr algn="ctr">
              <a:defRPr sz="3200" b="0"/>
            </a:lvl1pPr>
          </a:lstStyle>
          <a:p>
            <a:r>
              <a:rPr lang="en-US"/>
              <a:t>Click to edit Master title style</a:t>
            </a:r>
            <a:endParaRPr lang="nl-NL" dirty="0"/>
          </a:p>
        </p:txBody>
      </p:sp>
    </p:spTree>
    <p:extLst>
      <p:ext uri="{BB962C8B-B14F-4D97-AF65-F5344CB8AC3E}">
        <p14:creationId xmlns:p14="http://schemas.microsoft.com/office/powerpoint/2010/main" val="36570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Object">
    <p:bg>
      <p:bgPr>
        <a:blipFill>
          <a:blip r:embed="rId2">
            <a:duotone>
              <a:prstClr val="black"/>
              <a:srgbClr val="1532A3">
                <a:tint val="45000"/>
                <a:satMod val="400000"/>
              </a:srgbClr>
            </a:duotone>
            <a:alphaModFix amt="0"/>
            <a:extLst>
              <a:ext uri="{BEBA8EAE-BF5A-486C-A8C5-ECC9F3942E4B}">
                <a14:imgProps xmlns:a14="http://schemas.microsoft.com/office/drawing/2010/main">
                  <a14:imgLayer r:embed="rId3">
                    <a14:imgEffect>
                      <a14:colorTemperature colorTemp="11200"/>
                    </a14:imgEffect>
                    <a14:imgEffect>
                      <a14:saturation sat="400000"/>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195943" y="4947557"/>
            <a:ext cx="914400" cy="914400"/>
          </a:xfrm>
          <a:prstGeom prst="rect">
            <a:avLst/>
          </a:prstGeom>
          <a:noFill/>
        </p:spPr>
        <p:txBody>
          <a:bodyPr wrap="none" rtlCol="0">
            <a:normAutofit/>
          </a:bodyPr>
          <a:lstStyle/>
          <a:p>
            <a:endParaRPr lang="en-US" sz="2800" dirty="0">
              <a:solidFill>
                <a:schemeClr val="tx1">
                  <a:lumMod val="75000"/>
                  <a:lumOff val="25000"/>
                </a:schemeClr>
              </a:solidFill>
              <a:latin typeface="Helvetica Neue Light"/>
            </a:endParaRPr>
          </a:p>
        </p:txBody>
      </p:sp>
    </p:spTree>
    <p:extLst>
      <p:ext uri="{BB962C8B-B14F-4D97-AF65-F5344CB8AC3E}">
        <p14:creationId xmlns:p14="http://schemas.microsoft.com/office/powerpoint/2010/main" val="15190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styles</a:t>
            </a:r>
          </a:p>
        </p:txBody>
      </p:sp>
      <p:sp>
        <p:nvSpPr>
          <p:cNvPr id="2" name="Title"/>
          <p:cNvSpPr>
            <a:spLocks noGrp="1"/>
          </p:cNvSpPr>
          <p:nvPr>
            <p:ph type="title"/>
          </p:nvPr>
        </p:nvSpPr>
        <p:spPr>
          <a:xfrm>
            <a:off x="0" y="360000"/>
            <a:ext cx="9144000" cy="956058"/>
          </a:xfrm>
          <a:prstGeom prst="rect">
            <a:avLst/>
          </a:prstGeom>
        </p:spPr>
        <p:txBody>
          <a:bodyPr>
            <a:normAutofit/>
          </a:bodyPr>
          <a:lstStyle/>
          <a:p>
            <a:r>
              <a:rPr lang="en-US" dirty="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a:prstGeom prst="rect">
            <a:avLst/>
          </a:prstGeom>
        </p:spPr>
        <p:txBody>
          <a:bodyPr>
            <a:normAutofit/>
          </a:bodyPr>
          <a:lstStyle/>
          <a:p>
            <a:r>
              <a:rPr lang="en-US" dirty="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nl-NL" dirty="0"/>
          </a:p>
        </p:txBody>
      </p:sp>
      <p:sp>
        <p:nvSpPr>
          <p:cNvPr id="2" name="Title"/>
          <p:cNvSpPr>
            <a:spLocks noGrp="1"/>
          </p:cNvSpPr>
          <p:nvPr>
            <p:ph type="title"/>
          </p:nvPr>
        </p:nvSpPr>
        <p:spPr>
          <a:xfrm>
            <a:off x="0" y="360000"/>
            <a:ext cx="9155714" cy="957600"/>
          </a:xfrm>
          <a:prstGeom prst="rect">
            <a:avLst/>
          </a:prstGeom>
        </p:spPr>
        <p:txBody>
          <a:bodyPr anchor="ctr">
            <a:normAutofit/>
          </a:bodyPr>
          <a:lstStyle>
            <a:lvl1pPr algn="ctr">
              <a:defRPr sz="3200" b="0"/>
            </a:lvl1pPr>
          </a:lstStyle>
          <a:p>
            <a:r>
              <a:rPr lang="en-US" dirty="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35954"/>
            <a:ext cx="7563704" cy="5622046"/>
          </a:xfrm>
          <a:prstGeom prst="rect">
            <a:avLst/>
          </a:prstGeom>
        </p:spPr>
      </p:pic>
    </p:spTree>
    <p:extLst>
      <p:ext uri="{BB962C8B-B14F-4D97-AF65-F5344CB8AC3E}">
        <p14:creationId xmlns:p14="http://schemas.microsoft.com/office/powerpoint/2010/main" val="1674800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0.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882904" y="6175330"/>
            <a:ext cx="1162940" cy="570435"/>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603671" y="6052459"/>
            <a:ext cx="1524000" cy="762000"/>
          </a:xfrm>
          <a:prstGeom prst="rect">
            <a:avLst/>
          </a:prstGeom>
        </p:spPr>
      </p:pic>
      <p:sp>
        <p:nvSpPr>
          <p:cNvPr id="7" name="Title"/>
          <p:cNvSpPr txBox="1">
            <a:spLocks/>
          </p:cNvSpPr>
          <p:nvPr userDrawn="1"/>
        </p:nvSpPr>
        <p:spPr>
          <a:xfrm>
            <a:off x="-11714" y="294687"/>
            <a:ext cx="9155714" cy="957600"/>
          </a:xfrm>
          <a:prstGeom prst="rect">
            <a:avLst/>
          </a:prstGeom>
          <a:solidFill>
            <a:srgbClr val="1532A3"/>
          </a:solidFill>
        </p:spPr>
        <p:txBody>
          <a:bodyPr anchor="ctr">
            <a:normAutofit/>
          </a:bodyPr>
          <a:lst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a:lstStyle>
          <a:p>
            <a:r>
              <a:rPr lang="en-US"/>
              <a:t>Click to edit Master title style</a:t>
            </a:r>
            <a:endParaRPr lang="nl-NL"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ro-ro/aspnet/core/mvc/overview#razor-view-engi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a:spLocks noGrp="1"/>
          </p:cNvSpPr>
          <p:nvPr>
            <p:ph type="subTitle" idx="1"/>
          </p:nvPr>
        </p:nvSpPr>
        <p:spPr>
          <a:xfrm>
            <a:off x="1371600" y="2596445"/>
            <a:ext cx="6400800" cy="1480631"/>
          </a:xfrm>
        </p:spPr>
        <p:txBody>
          <a:bodyPr>
            <a:normAutofit lnSpcReduction="10000"/>
          </a:bodyPr>
          <a:lstStyle/>
          <a:p>
            <a:r>
              <a:rPr lang="en-US" sz="4400" dirty="0"/>
              <a:t>.NET Core</a:t>
            </a:r>
          </a:p>
          <a:p>
            <a:r>
              <a:rPr lang="en-US" sz="4400" dirty="0"/>
              <a:t>MVC</a:t>
            </a:r>
            <a:endParaRPr lang="en-US" dirty="0"/>
          </a:p>
        </p:txBody>
      </p:sp>
    </p:spTree>
    <p:extLst>
      <p:ext uri="{BB962C8B-B14F-4D97-AF65-F5344CB8AC3E}">
        <p14:creationId xmlns:p14="http://schemas.microsoft.com/office/powerpoint/2010/main" val="420761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Controllers are the components that handle user interaction, work with the model, and ultimately select a view to render. </a:t>
            </a:r>
          </a:p>
          <a:p>
            <a:endParaRPr lang="en-US" dirty="0"/>
          </a:p>
          <a:p>
            <a:r>
              <a:rPr lang="en-US" dirty="0"/>
              <a:t>In an MVC application:</a:t>
            </a:r>
          </a:p>
          <a:p>
            <a:pPr lvl="1"/>
            <a:r>
              <a:rPr lang="en-US" dirty="0"/>
              <a:t> the view only displays information</a:t>
            </a:r>
          </a:p>
          <a:p>
            <a:pPr lvl="1"/>
            <a:r>
              <a:rPr lang="en-US" dirty="0"/>
              <a:t>the controller handles and responds to user input and interaction</a:t>
            </a:r>
          </a:p>
          <a:p>
            <a:r>
              <a:rPr lang="en-US" dirty="0"/>
              <a:t>In the MVC pattern</a:t>
            </a:r>
          </a:p>
          <a:p>
            <a:pPr lvl="1"/>
            <a:r>
              <a:rPr lang="en-US" dirty="0"/>
              <a:t>Controller is the initial entry point</a:t>
            </a:r>
          </a:p>
          <a:p>
            <a:pPr lvl="1"/>
            <a:r>
              <a:rPr lang="en-US" dirty="0"/>
              <a:t>It  is responsible for selecting which model types to work with </a:t>
            </a:r>
          </a:p>
          <a:p>
            <a:pPr lvl="1"/>
            <a:r>
              <a:rPr lang="en-US" dirty="0"/>
              <a:t>Sets which view to render</a:t>
            </a:r>
          </a:p>
        </p:txBody>
      </p:sp>
      <p:sp>
        <p:nvSpPr>
          <p:cNvPr id="3" name="Title 2"/>
          <p:cNvSpPr>
            <a:spLocks noGrp="1"/>
          </p:cNvSpPr>
          <p:nvPr>
            <p:ph type="title"/>
          </p:nvPr>
        </p:nvSpPr>
        <p:spPr/>
        <p:txBody>
          <a:bodyPr/>
          <a:lstStyle/>
          <a:p>
            <a:r>
              <a:rPr lang="en-US" dirty="0"/>
              <a:t>Controller</a:t>
            </a:r>
          </a:p>
        </p:txBody>
      </p:sp>
    </p:spTree>
    <p:extLst>
      <p:ext uri="{BB962C8B-B14F-4D97-AF65-F5344CB8AC3E}">
        <p14:creationId xmlns:p14="http://schemas.microsoft.com/office/powerpoint/2010/main" val="186476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Demo – First MVC Project</a:t>
            </a:r>
          </a:p>
        </p:txBody>
      </p:sp>
    </p:spTree>
    <p:extLst>
      <p:ext uri="{BB962C8B-B14F-4D97-AF65-F5344CB8AC3E}">
        <p14:creationId xmlns:p14="http://schemas.microsoft.com/office/powerpoint/2010/main" val="54245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Application</a:t>
            </a:r>
          </a:p>
        </p:txBody>
      </p:sp>
      <p:grpSp>
        <p:nvGrpSpPr>
          <p:cNvPr id="18" name="Group 17"/>
          <p:cNvGrpSpPr/>
          <p:nvPr/>
        </p:nvGrpSpPr>
        <p:grpSpPr>
          <a:xfrm>
            <a:off x="564632" y="1913381"/>
            <a:ext cx="7682726" cy="2319120"/>
            <a:chOff x="521474" y="3017382"/>
            <a:chExt cx="10756534" cy="1917938"/>
          </a:xfrm>
        </p:grpSpPr>
        <p:cxnSp>
          <p:nvCxnSpPr>
            <p:cNvPr id="4" name="Straight Arrow Connector 3"/>
            <p:cNvCxnSpPr>
              <a:stCxn id="6" idx="3"/>
              <a:endCxn id="8" idx="1"/>
            </p:cNvCxnSpPr>
            <p:nvPr/>
          </p:nvCxnSpPr>
          <p:spPr>
            <a:xfrm flipV="1">
              <a:off x="2124135" y="4021876"/>
              <a:ext cx="1257319" cy="83641"/>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21474" y="3691070"/>
              <a:ext cx="1602661" cy="828893"/>
              <a:chOff x="841688" y="1949489"/>
              <a:chExt cx="1441214" cy="95120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88" y="1949489"/>
                <a:ext cx="1441214" cy="951201"/>
              </a:xfrm>
              <a:prstGeom prst="rect">
                <a:avLst/>
              </a:prstGeom>
            </p:spPr>
          </p:pic>
          <p:sp>
            <p:nvSpPr>
              <p:cNvPr id="7" name="Rectangle 6"/>
              <p:cNvSpPr/>
              <p:nvPr/>
            </p:nvSpPr>
            <p:spPr>
              <a:xfrm>
                <a:off x="1096767" y="2206990"/>
                <a:ext cx="918307" cy="530211"/>
              </a:xfrm>
              <a:prstGeom prst="rect">
                <a:avLst/>
              </a:prstGeom>
            </p:spPr>
            <p:txBody>
              <a:bodyPr wrap="none">
                <a:spAutoFit/>
              </a:bodyPr>
              <a:lstStyle/>
              <a:p>
                <a:pPr algn="ctr"/>
                <a:r>
                  <a:rPr lang="en-US" b="1" dirty="0">
                    <a:latin typeface="Segoe UI" panose="020B0502040204020203" pitchFamily="34" charset="0"/>
                    <a:cs typeface="Segoe UI" panose="020B0502040204020203" pitchFamily="34" charset="0"/>
                  </a:rPr>
                  <a:t>Reverse</a:t>
                </a:r>
              </a:p>
              <a:p>
                <a:pPr algn="ctr"/>
                <a:r>
                  <a:rPr lang="en-US" b="1" dirty="0">
                    <a:latin typeface="Segoe UI" panose="020B0502040204020203" pitchFamily="34" charset="0"/>
                    <a:cs typeface="Segoe UI" panose="020B0502040204020203" pitchFamily="34" charset="0"/>
                  </a:rPr>
                  <a:t>Proxy</a:t>
                </a:r>
                <a:endParaRPr lang="en-US" dirty="0">
                  <a:latin typeface="Segoe UI" panose="020B0502040204020203" pitchFamily="34" charset="0"/>
                  <a:cs typeface="Segoe UI" panose="020B0502040204020203" pitchFamily="34" charset="0"/>
                </a:endParaRPr>
              </a:p>
            </p:txBody>
          </p:sp>
        </p:grpSp>
        <p:sp>
          <p:nvSpPr>
            <p:cNvPr id="8" name="TextBox 7"/>
            <p:cNvSpPr txBox="1"/>
            <p:nvPr/>
          </p:nvSpPr>
          <p:spPr>
            <a:xfrm>
              <a:off x="3381454" y="3395113"/>
              <a:ext cx="2097316" cy="1253525"/>
            </a:xfrm>
            <a:prstGeom prst="rect">
              <a:avLst/>
            </a:prstGeom>
            <a:solidFill>
              <a:schemeClr val="bg2"/>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defTabSz="914400"/>
              <a:r>
                <a:rPr lang="en-US" sz="1600" b="1" dirty="0">
                  <a:solidFill>
                    <a:schemeClr val="tx1"/>
                  </a:solidFill>
                  <a:latin typeface="Segoe UI" panose="020B0502040204020203" pitchFamily="34" charset="0"/>
                  <a:cs typeface="Segoe UI" panose="020B0502040204020203" pitchFamily="34" charset="0"/>
                </a:rPr>
                <a:t>ASP.NET </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Internal Server</a:t>
              </a:r>
            </a:p>
            <a:p>
              <a:pPr algn="ctr" defTabSz="914400"/>
              <a:r>
                <a:rPr lang="en-US" sz="1600" dirty="0">
                  <a:solidFill>
                    <a:schemeClr val="tx1"/>
                  </a:solidFill>
                  <a:latin typeface="Segoe UI" panose="020B0502040204020203" pitchFamily="34" charset="0"/>
                  <a:cs typeface="Segoe UI" panose="020B0502040204020203" pitchFamily="34" charset="0"/>
                </a:rPr>
                <a:t>(Kestrel)</a:t>
              </a:r>
            </a:p>
          </p:txBody>
        </p:sp>
        <p:sp>
          <p:nvSpPr>
            <p:cNvPr id="9" name="TextBox 8"/>
            <p:cNvSpPr txBox="1"/>
            <p:nvPr/>
          </p:nvSpPr>
          <p:spPr>
            <a:xfrm>
              <a:off x="6092983" y="3395112"/>
              <a:ext cx="4815155" cy="1253525"/>
            </a:xfrm>
            <a:prstGeom prst="rect">
              <a:avLst/>
            </a:prstGeom>
            <a:solidFill>
              <a:schemeClr val="bg2"/>
            </a:solidFill>
            <a:ln w="381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defTabSz="914400"/>
              <a:endParaRPr lang="en-US" dirty="0">
                <a:solidFill>
                  <a:schemeClr val="tx1"/>
                </a:solidFill>
                <a:latin typeface="Segoe UI" panose="020B0502040204020203" pitchFamily="34" charset="0"/>
                <a:cs typeface="Segoe UI" panose="020B0502040204020203" pitchFamily="34" charset="0"/>
              </a:endParaRPr>
            </a:p>
          </p:txBody>
        </p:sp>
        <p:sp>
          <p:nvSpPr>
            <p:cNvPr id="10" name="Rectangle 9"/>
            <p:cNvSpPr/>
            <p:nvPr/>
          </p:nvSpPr>
          <p:spPr>
            <a:xfrm>
              <a:off x="2955940" y="3017382"/>
              <a:ext cx="8322068" cy="179207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99965" y="3796274"/>
              <a:ext cx="1107427" cy="672226"/>
            </a:xfrm>
            <a:prstGeom prst="roundRect">
              <a:avLst>
                <a:gd name="adj" fmla="val 0"/>
              </a:avLst>
            </a:prstGeom>
            <a:solidFill>
              <a:schemeClr val="tx1">
                <a:lumMod val="65000"/>
                <a:lumOff val="3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defTabSz="914400"/>
              <a:r>
                <a:rPr lang="en-US" sz="1400" dirty="0">
                  <a:solidFill>
                    <a:schemeClr val="bg1"/>
                  </a:solidFill>
                  <a:latin typeface="Segoe UI" panose="020B0502040204020203" pitchFamily="34" charset="0"/>
                  <a:cs typeface="Segoe UI" panose="020B0502040204020203" pitchFamily="34" charset="0"/>
                </a:rPr>
                <a:t>Middleware</a:t>
              </a:r>
            </a:p>
          </p:txBody>
        </p:sp>
        <p:sp>
          <p:nvSpPr>
            <p:cNvPr id="12" name="TextBox 11"/>
            <p:cNvSpPr txBox="1"/>
            <p:nvPr/>
          </p:nvSpPr>
          <p:spPr>
            <a:xfrm>
              <a:off x="7967127" y="3792805"/>
              <a:ext cx="1107427" cy="672226"/>
            </a:xfrm>
            <a:prstGeom prst="roundRect">
              <a:avLst>
                <a:gd name="adj" fmla="val 0"/>
              </a:avLst>
            </a:prstGeom>
            <a:solidFill>
              <a:schemeClr val="tx1">
                <a:lumMod val="65000"/>
                <a:lumOff val="3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defTabSz="914400"/>
              <a:r>
                <a:rPr lang="en-US" sz="1400" dirty="0">
                  <a:solidFill>
                    <a:schemeClr val="bg1"/>
                  </a:solidFill>
                  <a:latin typeface="Segoe UI" panose="020B0502040204020203" pitchFamily="34" charset="0"/>
                  <a:cs typeface="Segoe UI" panose="020B0502040204020203" pitchFamily="34" charset="0"/>
                </a:rPr>
                <a:t>Middleware</a:t>
              </a:r>
            </a:p>
          </p:txBody>
        </p:sp>
        <p:sp>
          <p:nvSpPr>
            <p:cNvPr id="13" name="TextBox 12"/>
            <p:cNvSpPr txBox="1"/>
            <p:nvPr/>
          </p:nvSpPr>
          <p:spPr>
            <a:xfrm>
              <a:off x="9566041" y="3792805"/>
              <a:ext cx="1107427" cy="672226"/>
            </a:xfrm>
            <a:prstGeom prst="roundRect">
              <a:avLst>
                <a:gd name="adj" fmla="val 0"/>
              </a:avLst>
            </a:prstGeom>
            <a:solidFill>
              <a:schemeClr val="bg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defTabSz="914400"/>
              <a:r>
                <a:rPr lang="en-US" b="1" dirty="0">
                  <a:solidFill>
                    <a:schemeClr val="tx1"/>
                  </a:solidFill>
                  <a:latin typeface="Segoe UI" panose="020B0502040204020203" pitchFamily="34" charset="0"/>
                  <a:cs typeface="Segoe UI" panose="020B0502040204020203" pitchFamily="34" charset="0"/>
                </a:rPr>
                <a:t>Run {…}</a:t>
              </a:r>
            </a:p>
          </p:txBody>
        </p:sp>
        <p:cxnSp>
          <p:nvCxnSpPr>
            <p:cNvPr id="14" name="Straight Arrow Connector 13"/>
            <p:cNvCxnSpPr/>
            <p:nvPr/>
          </p:nvCxnSpPr>
          <p:spPr>
            <a:xfrm flipV="1">
              <a:off x="5904284" y="3596887"/>
              <a:ext cx="3633034" cy="15695"/>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723114" y="4933561"/>
              <a:ext cx="3746798" cy="1759"/>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919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WEB Application</a:t>
            </a:r>
          </a:p>
        </p:txBody>
      </p:sp>
      <p:grpSp>
        <p:nvGrpSpPr>
          <p:cNvPr id="30" name="Group 29"/>
          <p:cNvGrpSpPr/>
          <p:nvPr/>
        </p:nvGrpSpPr>
        <p:grpSpPr>
          <a:xfrm>
            <a:off x="916926" y="2847799"/>
            <a:ext cx="6752875" cy="1503078"/>
            <a:chOff x="1382957" y="4077333"/>
            <a:chExt cx="9431007" cy="1503078"/>
          </a:xfrm>
        </p:grpSpPr>
        <p:sp>
          <p:nvSpPr>
            <p:cNvPr id="17" name="Rectangle 16"/>
            <p:cNvSpPr/>
            <p:nvPr/>
          </p:nvSpPr>
          <p:spPr>
            <a:xfrm>
              <a:off x="3968711" y="4088856"/>
              <a:ext cx="1439276" cy="1456920"/>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Segoe Semibold" panose="020B0702040504020203" pitchFamily="34" charset="0"/>
                </a:rPr>
                <a:t>Web Server</a:t>
              </a:r>
            </a:p>
            <a:p>
              <a:pPr algn="ctr"/>
              <a:r>
                <a:rPr lang="en-US" sz="1600" b="1" dirty="0">
                  <a:solidFill>
                    <a:schemeClr val="bg1">
                      <a:lumMod val="50000"/>
                    </a:schemeClr>
                  </a:solidFill>
                  <a:latin typeface="Segoe Semibold" panose="020B0702040504020203" pitchFamily="34" charset="0"/>
                </a:rPr>
                <a:t>(i.e., IIS)</a:t>
              </a:r>
            </a:p>
          </p:txBody>
        </p:sp>
        <p:cxnSp>
          <p:nvCxnSpPr>
            <p:cNvPr id="18" name="Straight Arrow Connector 17"/>
            <p:cNvCxnSpPr>
              <a:stCxn id="22" idx="3"/>
              <a:endCxn id="17" idx="1"/>
            </p:cNvCxnSpPr>
            <p:nvPr/>
          </p:nvCxnSpPr>
          <p:spPr>
            <a:xfrm>
              <a:off x="2942324" y="4761601"/>
              <a:ext cx="1026387" cy="55715"/>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3"/>
              <a:endCxn id="20" idx="1"/>
            </p:cNvCxnSpPr>
            <p:nvPr/>
          </p:nvCxnSpPr>
          <p:spPr>
            <a:xfrm>
              <a:off x="5407987" y="4817316"/>
              <a:ext cx="1129379" cy="11556"/>
            </a:xfrm>
            <a:prstGeom prst="straightConnector1">
              <a:avLst/>
            </a:prstGeom>
            <a:ln w="762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37366" y="4077333"/>
              <a:ext cx="4276598" cy="1503078"/>
            </a:xfrm>
            <a:prstGeom prst="rect">
              <a:avLst/>
            </a:prstGeom>
            <a:solidFill>
              <a:schemeClr val="tx2"/>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Segoe Semibold" panose="020B0702040504020203" pitchFamily="34" charset="0"/>
              </a:endParaRPr>
            </a:p>
          </p:txBody>
        </p:sp>
        <p:grpSp>
          <p:nvGrpSpPr>
            <p:cNvPr id="21" name="Group 20"/>
            <p:cNvGrpSpPr/>
            <p:nvPr/>
          </p:nvGrpSpPr>
          <p:grpSpPr>
            <a:xfrm>
              <a:off x="1382957" y="4286000"/>
              <a:ext cx="1559367" cy="951201"/>
              <a:chOff x="872964" y="1898611"/>
              <a:chExt cx="1559367" cy="951201"/>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964" y="1898611"/>
                <a:ext cx="1559367" cy="951201"/>
              </a:xfrm>
              <a:prstGeom prst="rect">
                <a:avLst/>
              </a:prstGeom>
            </p:spPr>
          </p:pic>
          <p:sp>
            <p:nvSpPr>
              <p:cNvPr id="23" name="Rectangle 22"/>
              <p:cNvSpPr/>
              <p:nvPr/>
            </p:nvSpPr>
            <p:spPr>
              <a:xfrm>
                <a:off x="888921" y="2354282"/>
                <a:ext cx="1017523" cy="369332"/>
              </a:xfrm>
              <a:prstGeom prst="rect">
                <a:avLst/>
              </a:prstGeom>
            </p:spPr>
            <p:txBody>
              <a:bodyPr wrap="none">
                <a:spAutoFit/>
              </a:bodyPr>
              <a:lstStyle/>
              <a:p>
                <a:r>
                  <a:rPr lang="en-US" b="1" dirty="0">
                    <a:latin typeface="Segoe Semibold" panose="020B0702040504020203" pitchFamily="34" charset="0"/>
                  </a:rPr>
                  <a:t>Internet</a:t>
                </a:r>
                <a:endParaRPr lang="en-US" dirty="0"/>
              </a:p>
            </p:txBody>
          </p:sp>
        </p:grpSp>
        <p:sp>
          <p:nvSpPr>
            <p:cNvPr id="24" name="Rectangle 23"/>
            <p:cNvSpPr/>
            <p:nvPr/>
          </p:nvSpPr>
          <p:spPr>
            <a:xfrm>
              <a:off x="3055825" y="4459131"/>
              <a:ext cx="622093" cy="307777"/>
            </a:xfrm>
            <a:prstGeom prst="rect">
              <a:avLst/>
            </a:prstGeom>
          </p:spPr>
          <p:txBody>
            <a:bodyPr wrap="none">
              <a:spAutoFit/>
            </a:bodyPr>
            <a:lstStyle/>
            <a:p>
              <a:r>
                <a:rPr lang="en-US" sz="1400" b="1" dirty="0">
                  <a:latin typeface="Segoe Semibold" panose="020B0702040504020203" pitchFamily="34" charset="0"/>
                </a:rPr>
                <a:t>HTTP</a:t>
              </a:r>
              <a:endParaRPr lang="en-US" sz="1400" dirty="0"/>
            </a:p>
          </p:txBody>
        </p:sp>
        <p:sp>
          <p:nvSpPr>
            <p:cNvPr id="25" name="Rectangle 24"/>
            <p:cNvSpPr/>
            <p:nvPr/>
          </p:nvSpPr>
          <p:spPr>
            <a:xfrm>
              <a:off x="5688270" y="4481759"/>
              <a:ext cx="622093" cy="307777"/>
            </a:xfrm>
            <a:prstGeom prst="rect">
              <a:avLst/>
            </a:prstGeom>
            <a:ln>
              <a:noFill/>
            </a:ln>
          </p:spPr>
          <p:txBody>
            <a:bodyPr wrap="none">
              <a:spAutoFit/>
            </a:bodyPr>
            <a:lstStyle/>
            <a:p>
              <a:r>
                <a:rPr lang="en-US" sz="1400" b="1" dirty="0">
                  <a:latin typeface="Segoe Semibold" panose="020B0702040504020203" pitchFamily="34" charset="0"/>
                </a:rPr>
                <a:t>HTTP</a:t>
              </a:r>
              <a:endParaRPr lang="en-US" sz="1400" dirty="0"/>
            </a:p>
          </p:txBody>
        </p:sp>
        <p:sp>
          <p:nvSpPr>
            <p:cNvPr id="26" name="Rectangle 25"/>
            <p:cNvSpPr/>
            <p:nvPr/>
          </p:nvSpPr>
          <p:spPr>
            <a:xfrm>
              <a:off x="6764369" y="4563092"/>
              <a:ext cx="1463840" cy="7689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Embedded </a:t>
              </a:r>
            </a:p>
            <a:p>
              <a:pPr algn="ctr"/>
              <a:r>
                <a:rPr lang="en-US" sz="1400" dirty="0">
                  <a:solidFill>
                    <a:schemeClr val="tx1"/>
                  </a:solidFill>
                </a:rPr>
                <a:t>Web server</a:t>
              </a:r>
            </a:p>
          </p:txBody>
        </p:sp>
        <p:sp>
          <p:nvSpPr>
            <p:cNvPr id="27" name="Rectangle 26"/>
            <p:cNvSpPr/>
            <p:nvPr/>
          </p:nvSpPr>
          <p:spPr>
            <a:xfrm>
              <a:off x="9083333" y="4563091"/>
              <a:ext cx="1543409" cy="7689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Your </a:t>
              </a:r>
              <a:br>
                <a:rPr lang="en-US" sz="1400" dirty="0">
                  <a:solidFill>
                    <a:schemeClr val="tx1"/>
                  </a:solidFill>
                </a:rPr>
              </a:br>
              <a:r>
                <a:rPr lang="en-US" sz="1400" dirty="0">
                  <a:solidFill>
                    <a:schemeClr val="tx1"/>
                  </a:solidFill>
                </a:rPr>
                <a:t>ASP.NET code</a:t>
              </a:r>
            </a:p>
          </p:txBody>
        </p:sp>
        <p:cxnSp>
          <p:nvCxnSpPr>
            <p:cNvPr id="28" name="Straight Arrow Connector 27"/>
            <p:cNvCxnSpPr>
              <a:endCxn id="27" idx="1"/>
            </p:cNvCxnSpPr>
            <p:nvPr/>
          </p:nvCxnSpPr>
          <p:spPr>
            <a:xfrm>
              <a:off x="8228209" y="4947555"/>
              <a:ext cx="855124" cy="0"/>
            </a:xfrm>
            <a:prstGeom prst="straightConnector1">
              <a:avLst/>
            </a:prstGeom>
            <a:ln w="3810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213082" y="4151354"/>
              <a:ext cx="257994" cy="307777"/>
            </a:xfrm>
            <a:prstGeom prst="rect">
              <a:avLst/>
            </a:prstGeom>
            <a:ln>
              <a:noFill/>
            </a:ln>
          </p:spPr>
          <p:txBody>
            <a:bodyPr wrap="none">
              <a:spAutoFit/>
            </a:bodyPr>
            <a:lstStyle/>
            <a:p>
              <a:endParaRPr lang="en-US" sz="1400" dirty="0">
                <a:solidFill>
                  <a:schemeClr val="bg1">
                    <a:lumMod val="50000"/>
                  </a:schemeClr>
                </a:solidFill>
              </a:endParaRPr>
            </a:p>
          </p:txBody>
        </p:sp>
      </p:grpSp>
    </p:spTree>
    <p:extLst>
      <p:ext uri="{BB962C8B-B14F-4D97-AF65-F5344CB8AC3E}">
        <p14:creationId xmlns:p14="http://schemas.microsoft.com/office/powerpoint/2010/main" val="11222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MiDDLEWare</a:t>
            </a:r>
            <a:endParaRPr lang="en-US" dirty="0"/>
          </a:p>
        </p:txBody>
      </p:sp>
      <p:sp>
        <p:nvSpPr>
          <p:cNvPr id="4" name="Rectangle 3"/>
          <p:cNvSpPr/>
          <p:nvPr/>
        </p:nvSpPr>
        <p:spPr>
          <a:xfrm>
            <a:off x="1436915" y="1722709"/>
            <a:ext cx="9605042" cy="830997"/>
          </a:xfrm>
          <a:prstGeom prst="rect">
            <a:avLst/>
          </a:prstGeom>
        </p:spPr>
        <p:txBody>
          <a:bodyPr wrap="square">
            <a:spAutoFit/>
          </a:bodyPr>
          <a:lstStyle/>
          <a:p>
            <a:r>
              <a:rPr lang="en-US" sz="2400" b="1" dirty="0">
                <a:latin typeface="Consolas" panose="020B0609020204030204" pitchFamily="49" charset="0"/>
              </a:rPr>
              <a:t>public delegate </a:t>
            </a:r>
          </a:p>
          <a:p>
            <a:r>
              <a:rPr lang="en-US" sz="2400" dirty="0">
                <a:latin typeface="Consolas" panose="020B0609020204030204" pitchFamily="49" charset="0"/>
              </a:rPr>
              <a:t>Task </a:t>
            </a:r>
            <a:r>
              <a:rPr lang="en-US" sz="2400" dirty="0" err="1">
                <a:latin typeface="Consolas" panose="020B0609020204030204" pitchFamily="49" charset="0"/>
              </a:rPr>
              <a:t>RequestDelegate</a:t>
            </a:r>
            <a:r>
              <a:rPr lang="en-US" sz="2400" dirty="0">
                <a:latin typeface="Consolas" panose="020B0609020204030204" pitchFamily="49" charset="0"/>
              </a:rPr>
              <a:t>(</a:t>
            </a:r>
            <a:r>
              <a:rPr lang="en-US" sz="2400" dirty="0" err="1">
                <a:latin typeface="Consolas" panose="020B0609020204030204" pitchFamily="49" charset="0"/>
              </a:rPr>
              <a:t>HttpContext</a:t>
            </a:r>
            <a:r>
              <a:rPr lang="en-US" sz="2400" dirty="0">
                <a:latin typeface="Consolas" panose="020B0609020204030204" pitchFamily="49" charset="0"/>
              </a:rPr>
              <a:t> context);</a:t>
            </a:r>
            <a:endParaRPr lang="en-US" sz="2400" dirty="0"/>
          </a:p>
        </p:txBody>
      </p:sp>
      <p:sp>
        <p:nvSpPr>
          <p:cNvPr id="6" name="Rectangle 5"/>
          <p:cNvSpPr/>
          <p:nvPr/>
        </p:nvSpPr>
        <p:spPr>
          <a:xfrm>
            <a:off x="1436915" y="3902915"/>
            <a:ext cx="5791970" cy="1569660"/>
          </a:xfrm>
          <a:prstGeom prst="rect">
            <a:avLst/>
          </a:prstGeom>
        </p:spPr>
        <p:txBody>
          <a:bodyPr wrap="none">
            <a:spAutoFit/>
          </a:bodyPr>
          <a:lstStyle/>
          <a:p>
            <a:r>
              <a:rPr lang="en-US" sz="2400" dirty="0" err="1">
                <a:latin typeface="Consolas" panose="020B0609020204030204" pitchFamily="49" charset="0"/>
              </a:rPr>
              <a:t>app.Use</a:t>
            </a:r>
            <a:r>
              <a:rPr lang="en-US" sz="2400" dirty="0">
                <a:latin typeface="Consolas" panose="020B0609020204030204" pitchFamily="49" charset="0"/>
              </a:rPr>
              <a:t>(async (context, next) =&gt; </a:t>
            </a:r>
            <a:br>
              <a:rPr lang="en-US" sz="2400" dirty="0">
                <a:latin typeface="Consolas" panose="020B0609020204030204" pitchFamily="49" charset="0"/>
              </a:rPr>
            </a:b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 ...</a:t>
            </a:r>
            <a:br>
              <a:rPr lang="en-US" sz="2400" dirty="0">
                <a:latin typeface="Consolas" panose="020B0609020204030204" pitchFamily="49" charset="0"/>
              </a:rPr>
            </a:br>
            <a:r>
              <a:rPr lang="en-US" sz="2400" dirty="0">
                <a:latin typeface="Consolas" panose="020B0609020204030204" pitchFamily="49" charset="0"/>
              </a:rPr>
              <a:t>});</a:t>
            </a:r>
            <a:endParaRPr lang="en-US" sz="3200" dirty="0">
              <a:latin typeface="Consolas" panose="020B0609020204030204" pitchFamily="49" charset="0"/>
            </a:endParaRPr>
          </a:p>
        </p:txBody>
      </p:sp>
    </p:spTree>
    <p:extLst>
      <p:ext uri="{BB962C8B-B14F-4D97-AF65-F5344CB8AC3E}">
        <p14:creationId xmlns:p14="http://schemas.microsoft.com/office/powerpoint/2010/main" val="178458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MiddleWare</a:t>
            </a:r>
            <a:endParaRPr lang="en-US" dirty="0"/>
          </a:p>
        </p:txBody>
      </p:sp>
      <p:sp>
        <p:nvSpPr>
          <p:cNvPr id="4" name="Rectangle 3"/>
          <p:cNvSpPr/>
          <p:nvPr/>
        </p:nvSpPr>
        <p:spPr>
          <a:xfrm>
            <a:off x="816429" y="1443841"/>
            <a:ext cx="7494814" cy="3447098"/>
          </a:xfrm>
          <a:prstGeom prst="rect">
            <a:avLst/>
          </a:prstGeom>
        </p:spPr>
        <p:txBody>
          <a:bodyPr wrap="square">
            <a:spAutoFit/>
          </a:bodyPr>
          <a:lstStyle/>
          <a:p>
            <a:r>
              <a:rPr lang="en-US" sz="2000" dirty="0" err="1">
                <a:latin typeface="Consolas" panose="020B0609020204030204" pitchFamily="49" charset="0"/>
              </a:rPr>
              <a:t>app.Use</a:t>
            </a:r>
            <a:r>
              <a:rPr lang="en-US" sz="2000" dirty="0">
                <a:latin typeface="Consolas" panose="020B0609020204030204" pitchFamily="49" charset="0"/>
              </a:rPr>
              <a:t>(</a:t>
            </a:r>
            <a:r>
              <a:rPr lang="en-US" sz="2000" dirty="0" err="1">
                <a:latin typeface="Consolas" panose="020B0609020204030204" pitchFamily="49" charset="0"/>
              </a:rPr>
              <a:t>async</a:t>
            </a:r>
            <a:r>
              <a:rPr lang="en-US" sz="2000" dirty="0">
                <a:latin typeface="Consolas" panose="020B0609020204030204" pitchFamily="49" charset="0"/>
              </a:rPr>
              <a:t> (context, </a:t>
            </a:r>
            <a:r>
              <a:rPr lang="en-US" sz="2000" dirty="0" err="1">
                <a:latin typeface="Consolas" panose="020B0609020204030204" pitchFamily="49" charset="0"/>
              </a:rPr>
              <a:t>nextMiddleware</a:t>
            </a:r>
            <a:r>
              <a:rPr lang="en-US" sz="2000" dirty="0">
                <a:latin typeface="Consolas" panose="020B0609020204030204" pitchFamily="49" charset="0"/>
              </a:rPr>
              <a:t>) =&gt;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context.Response.OnStarting</a:t>
            </a:r>
            <a:r>
              <a:rPr lang="en-US" sz="2000" dirty="0">
                <a:latin typeface="Consolas" panose="020B0609020204030204" pitchFamily="49" charset="0"/>
              </a:rPr>
              <a:t>(() =&gt;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context.Response.Headers.Add</a:t>
            </a:r>
            <a:r>
              <a:rPr lang="en-US" sz="2000" dirty="0">
                <a:latin typeface="Consolas" panose="020B0609020204030204" pitchFamily="49" charset="0"/>
              </a:rPr>
              <a:t>("hello", "world");</a:t>
            </a:r>
          </a:p>
          <a:p>
            <a:r>
              <a:rPr lang="en-US" sz="2000" dirty="0">
                <a:latin typeface="Consolas" panose="020B0609020204030204" pitchFamily="49" charset="0"/>
              </a:rPr>
              <a:t>        return </a:t>
            </a:r>
            <a:r>
              <a:rPr lang="en-US" sz="2000" dirty="0" err="1">
                <a:latin typeface="Consolas" panose="020B0609020204030204" pitchFamily="49" charset="0"/>
              </a:rPr>
              <a:t>Task.FromResult</a:t>
            </a:r>
            <a:r>
              <a:rPr lang="en-US" sz="2000" dirty="0">
                <a:latin typeface="Consolas" panose="020B0609020204030204" pitchFamily="49" charset="0"/>
              </a:rPr>
              <a:t>(0);</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await </a:t>
            </a:r>
            <a:r>
              <a:rPr lang="en-US" sz="2000" dirty="0" err="1">
                <a:latin typeface="Consolas" panose="020B0609020204030204" pitchFamily="49" charset="0"/>
              </a:rPr>
              <a:t>nextMiddleware</a:t>
            </a:r>
            <a:r>
              <a:rPr lang="en-US" sz="2000"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124312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Middleware to be added to the pipeline and configured</a:t>
            </a:r>
          </a:p>
          <a:p>
            <a:r>
              <a:rPr lang="en-US" dirty="0"/>
              <a:t> Only configured middleware runs</a:t>
            </a:r>
          </a:p>
          <a:p>
            <a:r>
              <a:rPr lang="en-US" dirty="0"/>
              <a:t> All you have is only all you add (and configure)</a:t>
            </a:r>
          </a:p>
        </p:txBody>
      </p:sp>
      <p:sp>
        <p:nvSpPr>
          <p:cNvPr id="3" name="Title 2"/>
          <p:cNvSpPr>
            <a:spLocks noGrp="1"/>
          </p:cNvSpPr>
          <p:nvPr>
            <p:ph type="title"/>
          </p:nvPr>
        </p:nvSpPr>
        <p:spPr/>
        <p:txBody>
          <a:bodyPr/>
          <a:lstStyle/>
          <a:p>
            <a:r>
              <a:rPr lang="en-US" dirty="0"/>
              <a:t>Startup</a:t>
            </a:r>
          </a:p>
        </p:txBody>
      </p:sp>
    </p:spTree>
    <p:extLst>
      <p:ext uri="{BB962C8B-B14F-4D97-AF65-F5344CB8AC3E}">
        <p14:creationId xmlns:p14="http://schemas.microsoft.com/office/powerpoint/2010/main" val="425274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Configure MVC</a:t>
            </a:r>
          </a:p>
        </p:txBody>
      </p:sp>
      <p:sp>
        <p:nvSpPr>
          <p:cNvPr id="4" name="Rectangle 3"/>
          <p:cNvSpPr/>
          <p:nvPr/>
        </p:nvSpPr>
        <p:spPr>
          <a:xfrm>
            <a:off x="511279" y="1473719"/>
            <a:ext cx="8404122" cy="1384995"/>
          </a:xfrm>
          <a:prstGeom prst="rect">
            <a:avLst/>
          </a:prstGeom>
          <a:ln w="38100">
            <a:solidFill>
              <a:schemeClr val="tx1"/>
            </a:solidFill>
          </a:ln>
        </p:spPr>
        <p:txBody>
          <a:bodyPr wrap="square">
            <a:spAutoFit/>
          </a:bodyPr>
          <a:lstStyle/>
          <a:p>
            <a:r>
              <a:rPr lang="en-US" sz="2000" dirty="0">
                <a:latin typeface="Consolas" panose="020B0609020204030204" pitchFamily="49" charset="0"/>
              </a:rPr>
              <a:t>public void </a:t>
            </a:r>
            <a:r>
              <a:rPr lang="en-US" sz="2000" dirty="0" err="1">
                <a:latin typeface="Consolas" panose="020B0609020204030204" pitchFamily="49" charset="0"/>
              </a:rPr>
              <a:t>ConfigureServices</a:t>
            </a:r>
            <a:r>
              <a:rPr lang="en-US" sz="2000" dirty="0">
                <a:latin typeface="Consolas" panose="020B0609020204030204" pitchFamily="49" charset="0"/>
              </a:rPr>
              <a:t>(</a:t>
            </a:r>
            <a:r>
              <a:rPr lang="en-US" sz="2000" dirty="0" err="1">
                <a:latin typeface="Consolas" panose="020B0609020204030204" pitchFamily="49" charset="0"/>
              </a:rPr>
              <a:t>IServiceCollection</a:t>
            </a:r>
            <a:r>
              <a:rPr lang="en-US" sz="2000" dirty="0">
                <a:latin typeface="Consolas" panose="020B0609020204030204" pitchFamily="49" charset="0"/>
              </a:rPr>
              <a:t> services)</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services.AddMvc</a:t>
            </a:r>
            <a:r>
              <a:rPr lang="en-US" sz="2000" dirty="0">
                <a:latin typeface="Consolas" panose="020B0609020204030204" pitchFamily="49" charset="0"/>
              </a:rPr>
              <a:t>();</a:t>
            </a:r>
          </a:p>
          <a:p>
            <a:r>
              <a:rPr lang="en-US" sz="2400" dirty="0">
                <a:latin typeface="Consolas" panose="020B0609020204030204" pitchFamily="49" charset="0"/>
              </a:rPr>
              <a:t>}</a:t>
            </a:r>
          </a:p>
        </p:txBody>
      </p:sp>
      <p:sp>
        <p:nvSpPr>
          <p:cNvPr id="5" name="Rectangle 4"/>
          <p:cNvSpPr/>
          <p:nvPr/>
        </p:nvSpPr>
        <p:spPr>
          <a:xfrm>
            <a:off x="457201" y="3456183"/>
            <a:ext cx="8458200" cy="2246769"/>
          </a:xfrm>
          <a:prstGeom prst="rect">
            <a:avLst/>
          </a:prstGeom>
          <a:ln w="38100">
            <a:solidFill>
              <a:schemeClr val="tx1"/>
            </a:solidFill>
          </a:ln>
        </p:spPr>
        <p:txBody>
          <a:bodyPr wrap="square">
            <a:spAutoFit/>
          </a:bodyPr>
          <a:lstStyle/>
          <a:p>
            <a:r>
              <a:rPr lang="en-US" sz="2000" dirty="0">
                <a:latin typeface="Consolas" panose="020B0609020204030204" pitchFamily="49" charset="0"/>
              </a:rPr>
              <a:t>public void </a:t>
            </a:r>
            <a:r>
              <a:rPr lang="en-US" sz="2000" dirty="0" err="1">
                <a:latin typeface="Consolas" panose="020B0609020204030204" pitchFamily="49" charset="0"/>
              </a:rPr>
              <a:t>ConfigureServices</a:t>
            </a:r>
            <a:r>
              <a:rPr lang="en-US" sz="2000" dirty="0">
                <a:latin typeface="Consolas" panose="020B0609020204030204" pitchFamily="49" charset="0"/>
              </a:rPr>
              <a:t>(</a:t>
            </a:r>
            <a:r>
              <a:rPr lang="en-US" sz="2000" dirty="0" err="1">
                <a:latin typeface="Consolas" panose="020B0609020204030204" pitchFamily="49" charset="0"/>
              </a:rPr>
              <a:t>IServiceCollection</a:t>
            </a:r>
            <a:r>
              <a:rPr lang="en-US" sz="2000" dirty="0">
                <a:latin typeface="Consolas" panose="020B0609020204030204" pitchFamily="49" charset="0"/>
              </a:rPr>
              <a:t> services)</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var</a:t>
            </a:r>
            <a:r>
              <a:rPr lang="en-US" sz="2000" dirty="0">
                <a:latin typeface="Consolas" panose="020B0609020204030204" pitchFamily="49" charset="0"/>
              </a:rPr>
              <a:t> builder = </a:t>
            </a:r>
            <a:r>
              <a:rPr lang="en-US" sz="2000" dirty="0" err="1">
                <a:latin typeface="Consolas" panose="020B0609020204030204" pitchFamily="49" charset="0"/>
              </a:rPr>
              <a:t>services.AddMvcCore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builder.AddViews</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builder.AddRazorViewEngine</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builder.AddJsonFormatters</a:t>
            </a:r>
            <a:r>
              <a:rPr lang="en-US" sz="2000" dirty="0">
                <a:latin typeface="Consolas" panose="020B0609020204030204" pitchFamily="49" charset="0"/>
              </a:rPr>
              <a:t>();</a:t>
            </a:r>
          </a:p>
          <a:p>
            <a:r>
              <a:rPr lang="en-US" sz="2000" dirty="0">
                <a:latin typeface="Consolas" panose="020B0609020204030204" pitchFamily="49" charset="0"/>
              </a:rPr>
              <a:t>}</a:t>
            </a:r>
          </a:p>
        </p:txBody>
      </p:sp>
    </p:spTree>
    <p:extLst>
      <p:ext uri="{BB962C8B-B14F-4D97-AF65-F5344CB8AC3E}">
        <p14:creationId xmlns:p14="http://schemas.microsoft.com/office/powerpoint/2010/main" val="254843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215256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105276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cNvSpPr>
            <a:spLocks noGrp="1"/>
          </p:cNvSpPr>
          <p:nvPr>
            <p:ph idx="1"/>
          </p:nvPr>
        </p:nvSpPr>
        <p:spPr/>
        <p:txBody>
          <a:bodyPr>
            <a:normAutofit/>
          </a:bodyPr>
          <a:lstStyle/>
          <a:p>
            <a:r>
              <a:rPr lang="en-US" dirty="0"/>
              <a:t>NET Core</a:t>
            </a:r>
          </a:p>
          <a:p>
            <a:r>
              <a:rPr lang="en-US" dirty="0"/>
              <a:t>MVC</a:t>
            </a:r>
          </a:p>
          <a:p>
            <a:pPr marL="914400" lvl="1" indent="-514350"/>
            <a:r>
              <a:rPr lang="en-US" dirty="0"/>
              <a:t>Introduction</a:t>
            </a:r>
          </a:p>
          <a:p>
            <a:pPr marL="914400" lvl="1" indent="-514350"/>
            <a:r>
              <a:rPr lang="en-US" dirty="0"/>
              <a:t>First Project</a:t>
            </a:r>
          </a:p>
          <a:p>
            <a:pPr marL="0" lvl="0" indent="0">
              <a:buNone/>
            </a:pPr>
            <a:endParaRPr lang="en-US" dirty="0"/>
          </a:p>
        </p:txBody>
      </p:sp>
      <p:sp>
        <p:nvSpPr>
          <p:cNvPr id="2" name="Title"/>
          <p:cNvSpPr>
            <a:spLocks noGrp="1"/>
          </p:cNvSpPr>
          <p:nvPr>
            <p:ph type="title"/>
          </p:nvPr>
        </p:nvSpPr>
        <p:spPr/>
        <p:txBody>
          <a:bodyPr>
            <a:normAutofit/>
          </a:bodyPr>
          <a:lstStyle/>
          <a:p>
            <a:r>
              <a:rPr lang="en-US" sz="4800" dirty="0">
                <a:latin typeface="+mj-lt"/>
              </a:rPr>
              <a:t>Content</a:t>
            </a:r>
          </a:p>
        </p:txBody>
      </p:sp>
    </p:spTree>
    <p:extLst>
      <p:ext uri="{BB962C8B-B14F-4D97-AF65-F5344CB8AC3E}">
        <p14:creationId xmlns:p14="http://schemas.microsoft.com/office/powerpoint/2010/main" val="50831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normAutofit/>
          </a:bodyPr>
          <a:lstStyle/>
          <a:p>
            <a:r>
              <a:rPr lang="en-US" sz="4800" dirty="0">
                <a:latin typeface="+mj-lt"/>
              </a:rPr>
              <a:t>One Common Goal</a:t>
            </a: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 y="1256964"/>
            <a:ext cx="7498247" cy="4996879"/>
          </a:xfrm>
          <a:prstGeom prst="rect">
            <a:avLst/>
          </a:prstGeom>
        </p:spPr>
      </p:pic>
    </p:spTree>
    <p:extLst>
      <p:ext uri="{BB962C8B-B14F-4D97-AF65-F5344CB8AC3E}">
        <p14:creationId xmlns:p14="http://schemas.microsoft.com/office/powerpoint/2010/main" val="37358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 CORE</a:t>
            </a:r>
          </a:p>
        </p:txBody>
      </p:sp>
      <p:sp>
        <p:nvSpPr>
          <p:cNvPr id="4" name="TextBox 3"/>
          <p:cNvSpPr txBox="1"/>
          <p:nvPr/>
        </p:nvSpPr>
        <p:spPr>
          <a:xfrm>
            <a:off x="948266" y="1851378"/>
            <a:ext cx="7337777" cy="4524315"/>
          </a:xfrm>
          <a:prstGeom prst="rect">
            <a:avLst/>
          </a:prstGeom>
          <a:noFill/>
        </p:spPr>
        <p:txBody>
          <a:bodyPr wrap="square" rtlCol="0">
            <a:spAutoFit/>
          </a:bodyPr>
          <a:lstStyle/>
          <a:p>
            <a:r>
              <a:rPr lang="en-US" dirty="0"/>
              <a:t>.NET Core is a general purpose development platform</a:t>
            </a:r>
          </a:p>
          <a:p>
            <a:endParaRPr lang="en-US" dirty="0"/>
          </a:p>
          <a:p>
            <a:r>
              <a:rPr lang="en-US" dirty="0"/>
              <a:t>Characteristics:</a:t>
            </a:r>
          </a:p>
          <a:p>
            <a:pPr lvl="1"/>
            <a:r>
              <a:rPr lang="en-US" b="1" dirty="0"/>
              <a:t>Flexible deployment</a:t>
            </a:r>
            <a:endParaRPr lang="en-US" dirty="0"/>
          </a:p>
          <a:p>
            <a:pPr lvl="1"/>
            <a:r>
              <a:rPr lang="en-US" b="1" dirty="0"/>
              <a:t>Cross-platform</a:t>
            </a:r>
          </a:p>
          <a:p>
            <a:pPr lvl="1"/>
            <a:r>
              <a:rPr lang="en-US" b="1" dirty="0"/>
              <a:t>Command-line tools</a:t>
            </a:r>
            <a:endParaRPr lang="en-US" dirty="0"/>
          </a:p>
          <a:p>
            <a:pPr lvl="1"/>
            <a:r>
              <a:rPr lang="en-US" b="1" dirty="0"/>
              <a:t>Compatible with the other .NET implementations</a:t>
            </a:r>
          </a:p>
          <a:p>
            <a:pPr lvl="1"/>
            <a:r>
              <a:rPr lang="en-US" b="1" dirty="0"/>
              <a:t>	 (via .NET Standard library)</a:t>
            </a:r>
            <a:endParaRPr lang="en-US" dirty="0"/>
          </a:p>
          <a:p>
            <a:pPr lvl="1"/>
            <a:r>
              <a:rPr lang="en-US" b="1" dirty="0"/>
              <a:t>Open source</a:t>
            </a:r>
            <a:endParaRPr lang="en-US" dirty="0"/>
          </a:p>
          <a:p>
            <a:pPr lvl="1"/>
            <a:r>
              <a:rPr lang="en-US" b="1" dirty="0"/>
              <a:t>Supported by Microsoft</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097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 Core</a:t>
            </a:r>
          </a:p>
        </p:txBody>
      </p:sp>
      <p:pic>
        <p:nvPicPr>
          <p:cNvPr id="1026" name="Picture 2" descr="Imagini pentru net co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743" y="1912338"/>
            <a:ext cx="7509650" cy="358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3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ASP.NET Core is a new open-source and cross-platform framework for building modern cloud based internet connected applications</a:t>
            </a:r>
          </a:p>
          <a:p>
            <a:pPr marL="0" indent="0">
              <a:buNone/>
            </a:pPr>
            <a:endParaRPr lang="en-US" dirty="0"/>
          </a:p>
        </p:txBody>
      </p:sp>
      <p:sp>
        <p:nvSpPr>
          <p:cNvPr id="3" name="Title 2"/>
          <p:cNvSpPr>
            <a:spLocks noGrp="1"/>
          </p:cNvSpPr>
          <p:nvPr>
            <p:ph type="title"/>
          </p:nvPr>
        </p:nvSpPr>
        <p:spPr/>
        <p:txBody>
          <a:bodyPr/>
          <a:lstStyle/>
          <a:p>
            <a:r>
              <a:rPr lang="en-US" dirty="0"/>
              <a:t>ASP NET Core</a:t>
            </a:r>
          </a:p>
        </p:txBody>
      </p:sp>
    </p:spTree>
    <p:extLst>
      <p:ext uri="{BB962C8B-B14F-4D97-AF65-F5344CB8AC3E}">
        <p14:creationId xmlns:p14="http://schemas.microsoft.com/office/powerpoint/2010/main" val="240851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A unified story for building web UI and web APIs</a:t>
            </a:r>
          </a:p>
          <a:p>
            <a:r>
              <a:rPr lang="en-US" dirty="0"/>
              <a:t>Integration of modern client-side frameworks and development workflows</a:t>
            </a:r>
          </a:p>
          <a:p>
            <a:r>
              <a:rPr lang="en-US" dirty="0"/>
              <a:t>A cloud-ready environment-based configuration system</a:t>
            </a:r>
          </a:p>
          <a:p>
            <a:r>
              <a:rPr lang="en-US" dirty="0"/>
              <a:t>Built-in dependency injection</a:t>
            </a:r>
          </a:p>
          <a:p>
            <a:r>
              <a:rPr lang="en-US" dirty="0"/>
              <a:t>New light-weight and modular HTTP request pipeline</a:t>
            </a:r>
          </a:p>
          <a:p>
            <a:r>
              <a:rPr lang="en-US" dirty="0"/>
              <a:t>Ability to host on IIS or self-host in your own process</a:t>
            </a:r>
          </a:p>
          <a:p>
            <a:r>
              <a:rPr lang="en-US" dirty="0"/>
              <a:t>Built on .NET Core, which supports true side-by-side app versioning</a:t>
            </a:r>
          </a:p>
          <a:p>
            <a:r>
              <a:rPr lang="en-US" dirty="0"/>
              <a:t>Ships entirely as </a:t>
            </a:r>
            <a:r>
              <a:rPr lang="en-US" dirty="0" err="1"/>
              <a:t>NuGet</a:t>
            </a:r>
            <a:r>
              <a:rPr lang="en-US" dirty="0"/>
              <a:t> packages</a:t>
            </a:r>
          </a:p>
          <a:p>
            <a:r>
              <a:rPr lang="en-US" dirty="0"/>
              <a:t>New tooling that simplifies modern web development</a:t>
            </a:r>
          </a:p>
          <a:p>
            <a:r>
              <a:rPr lang="en-US" dirty="0"/>
              <a:t>Build and run cross-platform ASP.NET apps on Windows, Mac and Linux</a:t>
            </a:r>
          </a:p>
          <a:p>
            <a:r>
              <a:rPr lang="en-US" dirty="0"/>
              <a:t>Open source and community focused</a:t>
            </a:r>
          </a:p>
          <a:p>
            <a:endParaRPr lang="en-US" dirty="0"/>
          </a:p>
        </p:txBody>
      </p:sp>
      <p:sp>
        <p:nvSpPr>
          <p:cNvPr id="3" name="Title 2"/>
          <p:cNvSpPr>
            <a:spLocks noGrp="1"/>
          </p:cNvSpPr>
          <p:nvPr>
            <p:ph type="title"/>
          </p:nvPr>
        </p:nvSpPr>
        <p:spPr/>
        <p:txBody>
          <a:bodyPr/>
          <a:lstStyle/>
          <a:p>
            <a:r>
              <a:rPr lang="en-US" dirty="0"/>
              <a:t>ASP NET CORE</a:t>
            </a:r>
          </a:p>
        </p:txBody>
      </p:sp>
    </p:spTree>
    <p:extLst>
      <p:ext uri="{BB962C8B-B14F-4D97-AF65-F5344CB8AC3E}">
        <p14:creationId xmlns:p14="http://schemas.microsoft.com/office/powerpoint/2010/main" val="148644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 NET CORE MVC</a:t>
            </a:r>
          </a:p>
        </p:txBody>
      </p:sp>
      <p:pic>
        <p:nvPicPr>
          <p:cNvPr id="2050" name="Picture 2" descr="MVC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4662" y="2374106"/>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4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Model in an MVC application represents the state of the application and any business logic or operations that should be performed by it.</a:t>
            </a:r>
          </a:p>
          <a:p>
            <a:endParaRPr lang="en-US" dirty="0"/>
          </a:p>
          <a:p>
            <a:r>
              <a:rPr lang="en-US" dirty="0"/>
              <a:t> Business logic should be encapsulated in the model, along with any implementation logic for persisting the state of the application.</a:t>
            </a:r>
          </a:p>
          <a:p>
            <a:pPr marL="0" indent="0">
              <a:buNone/>
            </a:pPr>
            <a:endParaRPr lang="en-US" dirty="0"/>
          </a:p>
        </p:txBody>
      </p:sp>
      <p:sp>
        <p:nvSpPr>
          <p:cNvPr id="3" name="Title 2"/>
          <p:cNvSpPr>
            <a:spLocks noGrp="1"/>
          </p:cNvSpPr>
          <p:nvPr>
            <p:ph type="title"/>
          </p:nvPr>
        </p:nvSpPr>
        <p:spPr/>
        <p:txBody>
          <a:bodyPr/>
          <a:lstStyle/>
          <a:p>
            <a:r>
              <a:rPr lang="en-US" dirty="0"/>
              <a:t>MODEL</a:t>
            </a:r>
          </a:p>
        </p:txBody>
      </p:sp>
    </p:spTree>
    <p:extLst>
      <p:ext uri="{BB962C8B-B14F-4D97-AF65-F5344CB8AC3E}">
        <p14:creationId xmlns:p14="http://schemas.microsoft.com/office/powerpoint/2010/main" val="222787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Views are responsible for presenting content through the user interface. </a:t>
            </a:r>
          </a:p>
          <a:p>
            <a:endParaRPr lang="en-US" dirty="0"/>
          </a:p>
          <a:p>
            <a:r>
              <a:rPr lang="en-US" dirty="0"/>
              <a:t>They use the </a:t>
            </a:r>
            <a:r>
              <a:rPr lang="en-US" dirty="0">
                <a:hlinkClick r:id="rId3"/>
              </a:rPr>
              <a:t>Razor view engine</a:t>
            </a:r>
            <a:r>
              <a:rPr lang="en-US" dirty="0"/>
              <a:t> to embed .NET code in HTML markup. </a:t>
            </a:r>
          </a:p>
          <a:p>
            <a:endParaRPr lang="en-US" dirty="0"/>
          </a:p>
          <a:p>
            <a:r>
              <a:rPr lang="en-US" dirty="0"/>
              <a:t> Minimal logic within views </a:t>
            </a:r>
          </a:p>
          <a:p>
            <a:pPr marL="0" indent="0">
              <a:buNone/>
            </a:pPr>
            <a:endParaRPr lang="en-US" dirty="0"/>
          </a:p>
          <a:p>
            <a:r>
              <a:rPr lang="en-US" dirty="0"/>
              <a:t>Logic in views should relate to presenting content.</a:t>
            </a:r>
          </a:p>
          <a:p>
            <a:endParaRPr lang="en-US" dirty="0"/>
          </a:p>
          <a:p>
            <a:endParaRPr lang="en-US" dirty="0"/>
          </a:p>
        </p:txBody>
      </p:sp>
      <p:sp>
        <p:nvSpPr>
          <p:cNvPr id="3" name="Title 2"/>
          <p:cNvSpPr>
            <a:spLocks noGrp="1"/>
          </p:cNvSpPr>
          <p:nvPr>
            <p:ph type="title"/>
          </p:nvPr>
        </p:nvSpPr>
        <p:spPr/>
        <p:txBody>
          <a:bodyPr/>
          <a:lstStyle/>
          <a:p>
            <a:r>
              <a:rPr lang="en-US" dirty="0"/>
              <a:t>VIEW</a:t>
            </a:r>
          </a:p>
        </p:txBody>
      </p:sp>
    </p:spTree>
    <p:extLst>
      <p:ext uri="{BB962C8B-B14F-4D97-AF65-F5344CB8AC3E}">
        <p14:creationId xmlns:p14="http://schemas.microsoft.com/office/powerpoint/2010/main" val="3240031728"/>
      </p:ext>
    </p:extLst>
  </p:cSld>
  <p:clrMapOvr>
    <a:masterClrMapping/>
  </p:clrMapOvr>
</p:sld>
</file>

<file path=ppt/theme/theme1.xml><?xml version="1.0" encoding="utf-8"?>
<a:theme xmlns:a="http://schemas.openxmlformats.org/drawingml/2006/main" name="Titl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vi9 Basic presentation template_rebranding_2016" id="{D6497E85-D60D-EA4E-9940-AD8FC497C16B}" vid="{4398D590-D86E-B344-9519-09ACBD9B78EB}"/>
    </a:ext>
  </a:extLst>
</a:theme>
</file>

<file path=ppt/theme/theme2.xml><?xml version="1.0" encoding="utf-8"?>
<a:theme xmlns:a="http://schemas.openxmlformats.org/drawingml/2006/main" name="Office Thema">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Levi9 Basic presentation template_rebranding_2016" id="{D6497E85-D60D-EA4E-9940-AD8FC497C16B}" vid="{8E8FBF20-083A-3047-8C10-E234E74C7FB4}"/>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Levi9 Basic presentation template_rebranding_2016" id="{D6497E85-D60D-EA4E-9940-AD8FC497C16B}" vid="{354A85A7-180C-0947-A5DE-106EB4A153E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Y5ANCCKZ2MDQ-10-1980</_dlc_DocId>
    <_dlc_DocIdUrl xmlns="696890a7-2738-473a-8580-15948eca3069">
      <Url>https://internal.levi9.com/_layouts/15/DocIdRedir.aspx?ID=Y5ANCCKZ2MDQ-10-1980</Url>
      <Description>Y5ANCCKZ2MDQ-10-1980</Description>
    </_dlc_DocIdUrl>
  </documentManagement>
</p:properties>
</file>

<file path=customXml/itemProps1.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BE2CE3-A764-49E9-945D-1AE464F7016A}">
  <ds:schemaRefs>
    <ds:schemaRef ds:uri="http://schemas.microsoft.com/sharepoint/events"/>
  </ds:schemaRefs>
</ds:datastoreItem>
</file>

<file path=customXml/itemProps3.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4.xml><?xml version="1.0" encoding="utf-8"?>
<ds:datastoreItem xmlns:ds="http://schemas.openxmlformats.org/officeDocument/2006/customXml" ds:itemID="{61631425-235C-4781-93DD-7928AF7173EF}">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96890a7-2738-473a-8580-15948eca306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Levi9 Basic presentation template_rebranding_2016 (1)</Template>
  <TotalTime>776</TotalTime>
  <Words>478</Words>
  <Application>Microsoft Office PowerPoint</Application>
  <PresentationFormat>On-screen Show (4:3)</PresentationFormat>
  <Paragraphs>116</Paragraphs>
  <Slides>20</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Consolas</vt:lpstr>
      <vt:lpstr>Helvetica Neue Light</vt:lpstr>
      <vt:lpstr>Segoe Semibold</vt:lpstr>
      <vt:lpstr>Segoe UI</vt:lpstr>
      <vt:lpstr>Title</vt:lpstr>
      <vt:lpstr>Office Thema</vt:lpstr>
      <vt:lpstr>Empty Thema</vt:lpstr>
      <vt:lpstr>PowerPoint Presentation</vt:lpstr>
      <vt:lpstr>Content</vt:lpstr>
      <vt:lpstr>NET CORE</vt:lpstr>
      <vt:lpstr>NET Core</vt:lpstr>
      <vt:lpstr>ASP NET Core</vt:lpstr>
      <vt:lpstr>ASP NET CORE</vt:lpstr>
      <vt:lpstr>ASP NET CORE MVC</vt:lpstr>
      <vt:lpstr>MODEL</vt:lpstr>
      <vt:lpstr>VIEW</vt:lpstr>
      <vt:lpstr>Controller</vt:lpstr>
      <vt:lpstr>Demo – First MVC Project</vt:lpstr>
      <vt:lpstr>WEB Application</vt:lpstr>
      <vt:lpstr>WEB Application</vt:lpstr>
      <vt:lpstr>MiDDLEWare</vt:lpstr>
      <vt:lpstr>MiddleWare</vt:lpstr>
      <vt:lpstr>Startup</vt:lpstr>
      <vt:lpstr>Configure MVC</vt:lpstr>
      <vt:lpstr>Controllers</vt:lpstr>
      <vt:lpstr>Views</vt:lpstr>
      <vt:lpstr>One Common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Alexandru Vornicu</dc:creator>
  <cp:lastModifiedBy>Tudor Teodoru</cp:lastModifiedBy>
  <cp:revision>61</cp:revision>
  <dcterms:created xsi:type="dcterms:W3CDTF">2016-07-11T09:48:35Z</dcterms:created>
  <dcterms:modified xsi:type="dcterms:W3CDTF">2018-06-18T11:47:14Z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8e8c196d-e4eb-4971-8513-4fd2a4eb7288</vt:lpwstr>
  </property>
</Properties>
</file>