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62" r:id="rId16"/>
    <p:sldId id="276" r:id="rId17"/>
    <p:sldId id="277" r:id="rId18"/>
    <p:sldId id="272" r:id="rId19"/>
    <p:sldId id="274" r:id="rId20"/>
    <p:sldId id="275" r:id="rId21"/>
    <p:sldId id="271" r:id="rId22"/>
    <p:sldId id="27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to.aer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eing.com/assets/pdf/commercial/airports/acaps/737.pdf" TargetMode="External"/><Relationship Id="rId2" Type="http://schemas.openxmlformats.org/officeDocument/2006/relationships/hyperlink" Target="https://www.superjetinternational.com/wp-content/uploads/SSJ100_Datashee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to.soyuz.aero/?mode=cont&amp;id=3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distance.to/AAQ/EGO" TargetMode="External"/><Relationship Id="rId2" Type="http://schemas.openxmlformats.org/officeDocument/2006/relationships/hyperlink" Target="https://ru.distance.to/AAQ/SV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to.soyuz.aero/?mode=cont&amp;id=3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Авиарейсы без потерь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6400800" cy="1473200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Отчёт подготовлен </a:t>
            </a:r>
          </a:p>
          <a:p>
            <a:pPr algn="r"/>
            <a:r>
              <a:rPr lang="ru-RU" dirty="0" err="1" smtClean="0"/>
              <a:t>Переборовой</a:t>
            </a:r>
            <a:r>
              <a:rPr lang="ru-RU" dirty="0" smtClean="0"/>
              <a:t> Анастасией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0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Обслуживание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различным источникам,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мной в интернете, в общей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самолёта (аэронавигация, осмотры, трапы ко входу для пассажиров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лизинг обходятся приблизительно в 40% от всего дохода за полёт.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Убытки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43924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Зарплаты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зарплата бортпроводника 80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командира 400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второго пилота 250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бортинженера 250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борту, как правило, находятся 5 бортпроводников, и по одному из остальных вышеперечисленных. Таким образом получаем: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* 5+400+250+250=1 300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./месяц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посчитать, 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выйдет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каждый полёт, нужно умножить на три месяца (т.к. данные используются только за три)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количество полётов.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полётов 127, а не 118, т.к. на рейсах без пассажиров всё равно есть персонал.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 * 3/127 =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/полёт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Убытки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732381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Еда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борту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еда на борт заказывается на все места, которые есть в самолёте + персонал.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эконом-класса примерная цена обеда составляет 550 рублей, а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-класса - 3000 рублей, который занимает 15% от всех мест в салоне самолёта.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получаем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Boeing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737-300: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138 * 550 * 0,85 + 138 * 3000 * 0,15 =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126 000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/полёт)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Sukhoi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Superjet-100: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 * 550 * 0,85 + 116 * 3000 * 0,15 =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(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/полёт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Убытки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732381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Стоимость топлива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за 2017 год стоимость топлива с учётом НДС и заправки была равна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44 800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/т.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взяты с сайта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www.bato.aero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Убытки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4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Траты</a:t>
            </a:r>
            <a:endParaRPr lang="ru-RU" dirty="0"/>
          </a:p>
        </p:txBody>
      </p:sp>
      <p:pic>
        <p:nvPicPr>
          <p:cNvPr id="2050" name="Picture 2" descr="C:\Users\user\Desktop\An\Notebooks Jupiter\p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Соотношение трат и дохода</a:t>
            </a:r>
            <a:endParaRPr lang="ru-RU" dirty="0"/>
          </a:p>
        </p:txBody>
      </p:sp>
      <p:pic>
        <p:nvPicPr>
          <p:cNvPr id="3076" name="Picture 4" descr="C:\Users\user\Desktop\An\Notebooks Jupiter\pr4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7"/>
            <a:ext cx="9144000" cy="68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270892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подсчёта прибыли из доходов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ticket_rev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вычли все учтённые ранее расходы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(loss)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Получился следующий датасет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Прибыль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776864" cy="502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user\Desktop\An\Notebooks Jupiter\pr4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3"/>
            <a:ext cx="9144000" cy="68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рейсов: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13 622 646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отмене рейсов: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433 603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отмене рейсов в процентах: 3.085 %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убыточных рейсов: 12 шт.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рейсов (без убыточных):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14 056 249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Отменяем все рейсы, прибыль которых ниже нуля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4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3204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flight_id</a:t>
            </a:r>
            <a:r>
              <a:rPr lang="ru-RU" dirty="0"/>
              <a:t> - </a:t>
            </a:r>
            <a:r>
              <a:rPr lang="ru-RU" dirty="0" smtClean="0"/>
              <a:t>индивидуальный </a:t>
            </a:r>
            <a:r>
              <a:rPr lang="ru-RU" dirty="0"/>
              <a:t>номер полёта</a:t>
            </a:r>
          </a:p>
          <a:p>
            <a:r>
              <a:rPr lang="ru-RU" b="1" dirty="0" err="1"/>
              <a:t>arrival_airport</a:t>
            </a:r>
            <a:r>
              <a:rPr lang="ru-RU" dirty="0"/>
              <a:t> - аэропорт прибытия</a:t>
            </a:r>
          </a:p>
          <a:p>
            <a:r>
              <a:rPr lang="ru-RU" b="1" dirty="0" err="1"/>
              <a:t>model</a:t>
            </a:r>
            <a:r>
              <a:rPr lang="ru-RU" dirty="0"/>
              <a:t> - Модель самолёта</a:t>
            </a:r>
          </a:p>
          <a:p>
            <a:r>
              <a:rPr lang="ru-RU" b="1" dirty="0" err="1"/>
              <a:t>time_of_flying</a:t>
            </a:r>
            <a:r>
              <a:rPr lang="ru-RU" dirty="0"/>
              <a:t> - время полёта</a:t>
            </a:r>
          </a:p>
          <a:p>
            <a:r>
              <a:rPr lang="ru-RU" b="1" dirty="0" err="1"/>
              <a:t>pass_count</a:t>
            </a:r>
            <a:r>
              <a:rPr lang="ru-RU" dirty="0"/>
              <a:t> - количество пассажиров</a:t>
            </a:r>
          </a:p>
          <a:p>
            <a:r>
              <a:rPr lang="ru-RU" b="1" dirty="0" err="1"/>
              <a:t>ticket_rev</a:t>
            </a:r>
            <a:r>
              <a:rPr lang="ru-RU" dirty="0"/>
              <a:t> - стоимость билетов (по сути, прибыль)</a:t>
            </a:r>
          </a:p>
          <a:p>
            <a:r>
              <a:rPr lang="ru-RU" b="1" dirty="0" err="1"/>
              <a:t>max_fuel_mass</a:t>
            </a:r>
            <a:r>
              <a:rPr lang="ru-RU" dirty="0"/>
              <a:t> - максимальная масса топлива, которую можно загрузить в </a:t>
            </a:r>
            <a:r>
              <a:rPr lang="ru-RU" dirty="0" smtClean="0"/>
              <a:t>самолёт*</a:t>
            </a:r>
            <a:endParaRPr lang="ru-RU" dirty="0"/>
          </a:p>
          <a:p>
            <a:r>
              <a:rPr lang="ru-RU" b="1" dirty="0" err="1"/>
              <a:t>fuel_cons</a:t>
            </a:r>
            <a:r>
              <a:rPr lang="ru-RU" dirty="0"/>
              <a:t> - расход топлива в круиз-режиме (кг/ч</a:t>
            </a:r>
            <a:r>
              <a:rPr lang="ru-RU" dirty="0" smtClean="0"/>
              <a:t>)*</a:t>
            </a:r>
            <a:endParaRPr lang="ru-RU" dirty="0"/>
          </a:p>
          <a:p>
            <a:r>
              <a:rPr lang="ru-RU" b="1" dirty="0" err="1"/>
              <a:t>avg_speed</a:t>
            </a:r>
            <a:r>
              <a:rPr lang="ru-RU" dirty="0"/>
              <a:t> - средняя скорость в </a:t>
            </a:r>
            <a:r>
              <a:rPr lang="ru-RU" dirty="0" smtClean="0"/>
              <a:t>круиз-режиме*</a:t>
            </a:r>
            <a:endParaRPr lang="ru-RU" dirty="0"/>
          </a:p>
          <a:p>
            <a:r>
              <a:rPr lang="ru-RU" b="1" dirty="0" err="1"/>
              <a:t>specific_fuel_cons</a:t>
            </a:r>
            <a:r>
              <a:rPr lang="ru-RU" dirty="0"/>
              <a:t> - удельный расход </a:t>
            </a:r>
            <a:r>
              <a:rPr lang="ru-RU" dirty="0" smtClean="0"/>
              <a:t>топлива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500" dirty="0" smtClean="0"/>
              <a:t>*взято с сайтов </a:t>
            </a:r>
            <a:r>
              <a:rPr lang="en-US" sz="1500" dirty="0">
                <a:hlinkClick r:id="rId2"/>
              </a:rPr>
              <a:t>https://www.superjetinternational.com/wp-content/uploads/SSJ100_Datasheet.pdf</a:t>
            </a:r>
            <a:r>
              <a:rPr lang="en-US" sz="1500" dirty="0"/>
              <a:t>, </a:t>
            </a:r>
            <a:r>
              <a:rPr lang="en-US" sz="1500" dirty="0">
                <a:hlinkClick r:id="rId3"/>
              </a:rPr>
              <a:t>http://www.boeing.com/assets/pdf/commercial/airports/acaps/737.pdf</a:t>
            </a:r>
            <a:r>
              <a:rPr lang="en-US" sz="1500" dirty="0"/>
              <a:t>)</a:t>
            </a:r>
            <a:endParaRPr lang="ru-RU" sz="15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Количество убыточных зимних рейсов - 12 шт. Это следующие рейсы: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328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user\Desktop\An\Notebooks Jupiter\pr4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0"/>
            <a:ext cx="9144000" cy="68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user\Desktop\An\Notebooks Jupiter\pr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915816" y="51571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1942" y="4365104"/>
            <a:ext cx="394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 – количество рейсов, при отмене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 прибыль не поменяется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2780928"/>
                <a:ext cx="7408333" cy="345069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Удельный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расход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топлива рассчитывается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как: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расход топлива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средняя круизная скорость∗максимальная масса груза на борту</m:t>
                          </m:r>
                        </m:den>
                      </m:f>
                    </m:oMath>
                  </m:oMathPara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Boeing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737-300 это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0,000234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Sukhoi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Superjet-100 -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0,000192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2780928"/>
                <a:ext cx="7408333" cy="3450696"/>
              </a:xfrm>
              <a:blipFill rotWithShape="1">
                <a:blip r:embed="rId2"/>
                <a:stretch>
                  <a:fillRect l="-905" t="-1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Удельный </a:t>
            </a:r>
            <a:r>
              <a:rPr lang="ru-RU" dirty="0"/>
              <a:t>расход топлива</a:t>
            </a:r>
          </a:p>
        </p:txBody>
      </p:sp>
    </p:spTree>
    <p:extLst>
      <p:ext uri="{BB962C8B-B14F-4D97-AF65-F5344CB8AC3E}">
        <p14:creationId xmlns:p14="http://schemas.microsoft.com/office/powerpoint/2010/main" val="20260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масса груза на борту рассчитывается следующим образом: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макс_м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вес пассажира (86 кг) * его багаж (18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* количество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пассажиров + количество персонала(6) * их средняя масса (77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 получаем,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что: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Boeing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737-300 это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13 982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кг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Sukhoi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Superjet-100 -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10 654 кг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*формула расчёта с сайта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https://ato.soyuz.aero/?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mode=cont&amp;id=38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Максимальная масса груза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4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Датасет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0" y="2204864"/>
            <a:ext cx="8636768" cy="350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3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2168" y="2348880"/>
            <a:ext cx="7408333" cy="432048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Полёты, в которых нет пассажиров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осуществлялись в аэропорт NOZ, их девять. Не имеет значения, для чего они нужны компании, но нам для расчётов они не пригодятся, так что мы их убрали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Данные</a:t>
            </a:r>
            <a:r>
              <a:rPr lang="ru-RU" dirty="0"/>
              <a:t>, которые были </a:t>
            </a:r>
            <a:r>
              <a:rPr lang="ru-RU" dirty="0" smtClean="0"/>
              <a:t>убраны из </a:t>
            </a:r>
            <a:r>
              <a:rPr lang="ru-RU" dirty="0" err="1" smtClean="0"/>
              <a:t>датасета</a:t>
            </a:r>
            <a:r>
              <a:rPr lang="ru-RU" dirty="0" smtClean="0"/>
              <a:t> в </a:t>
            </a:r>
            <a:r>
              <a:rPr lang="ru-RU" dirty="0"/>
              <a:t>процессе </a:t>
            </a:r>
            <a:r>
              <a:rPr lang="ru-RU" dirty="0" smtClean="0"/>
              <a:t>расчётов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7344816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3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между аэропортами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distance)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нас только три аэропорта - NOZ, SVO, EGO - один из которых 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убрали,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что этот параметр проще посчитать вручную: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AAQ - SVO -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1 220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https://ru.distance.to/AAQ/SVO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берём с этого сайта, потому что самолёт летит по заранее проложенному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маршруту (воздушной трассе),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он может отличаться от того результата, если мы просто посчитаем расстояние по координатам.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AAQ - EGO -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553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https://ru.distance.to/AAQ/EGO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Данные</a:t>
            </a:r>
            <a:r>
              <a:rPr lang="ru-RU" dirty="0"/>
              <a:t>, которые были добавлены к </a:t>
            </a:r>
            <a:r>
              <a:rPr lang="ru-RU" dirty="0" err="1"/>
              <a:t>датасету</a:t>
            </a:r>
            <a:r>
              <a:rPr lang="ru-RU" dirty="0"/>
              <a:t> в процессе </a:t>
            </a:r>
            <a:r>
              <a:rPr lang="ru-RU" dirty="0" smtClean="0"/>
              <a:t>расчётов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3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248472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mass_fuel_cruis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расчёта необходимого количества топлива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формулу: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необходимого топлива для основной части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mass_fuel_cruis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Расход топлива * время полёта + удельный расход топлива * расстояние * масса пассажиров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формуле, указанной в начале)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полёта, взятым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сайта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https://ato.soyuz.aero/?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mode=cont&amp;id=38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основную часть идёт только 60% топлива, 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получить всю массу топлива, которая понадобится в полёте, нужно разделить на 0,6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Данные</a:t>
            </a:r>
            <a:r>
              <a:rPr lang="ru-RU" dirty="0"/>
              <a:t>, которые были добавлены к </a:t>
            </a:r>
            <a:r>
              <a:rPr lang="ru-RU" dirty="0" err="1"/>
              <a:t>датасету</a:t>
            </a:r>
            <a:r>
              <a:rPr lang="ru-RU" dirty="0"/>
              <a:t> в процессе </a:t>
            </a:r>
            <a:r>
              <a:rPr lang="ru-RU" dirty="0" smtClean="0"/>
              <a:t>расчётов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1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них входят следующие пункты: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лизинг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Зарплаты персонала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Еда на борту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Убытки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4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12130</TotalTime>
  <Words>521</Words>
  <Application>Microsoft Office PowerPoint</Application>
  <PresentationFormat>Экран (4:3)</PresentationFormat>
  <Paragraphs>69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Волна</vt:lpstr>
      <vt:lpstr>Авиарейсы без потерь</vt:lpstr>
      <vt:lpstr>Структура датасета</vt:lpstr>
      <vt:lpstr>Удельный расход топлива</vt:lpstr>
      <vt:lpstr>Максимальная масса груза</vt:lpstr>
      <vt:lpstr>Датасет</vt:lpstr>
      <vt:lpstr>Данные, которые были убраны из датасета в процессе расчётов</vt:lpstr>
      <vt:lpstr>Данные, которые были добавлены к датасету в процессе расчётов</vt:lpstr>
      <vt:lpstr>Данные, которые были добавлены к датасету в процессе расчётов</vt:lpstr>
      <vt:lpstr>Убытки</vt:lpstr>
      <vt:lpstr>Убытки</vt:lpstr>
      <vt:lpstr>Убытки</vt:lpstr>
      <vt:lpstr>Убытки</vt:lpstr>
      <vt:lpstr>Убытки</vt:lpstr>
      <vt:lpstr>Траты</vt:lpstr>
      <vt:lpstr>Соотношение трат и дохода</vt:lpstr>
      <vt:lpstr>Прибыль</vt:lpstr>
      <vt:lpstr>Презентация PowerPoint</vt:lpstr>
      <vt:lpstr>Презентация PowerPoint</vt:lpstr>
      <vt:lpstr>Отменяем все рейсы, прибыль которых ниже нуля</vt:lpstr>
      <vt:lpstr>Количество убыточных зимних рейсов - 12 шт. Это следующие рейсы: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user</dc:creator>
  <cp:lastModifiedBy>user</cp:lastModifiedBy>
  <cp:revision>17</cp:revision>
  <dcterms:created xsi:type="dcterms:W3CDTF">2021-05-06T11:24:38Z</dcterms:created>
  <dcterms:modified xsi:type="dcterms:W3CDTF">2021-05-14T21:43:34Z</dcterms:modified>
</cp:coreProperties>
</file>