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" initials="S" lastIdx="1" clrIdx="0">
    <p:extLst>
      <p:ext uri="{19B8F6BF-5375-455C-9EA6-DF929625EA0E}">
        <p15:presenceInfo xmlns:p15="http://schemas.microsoft.com/office/powerpoint/2012/main" userId="Stef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0E59B-F266-41C8-B2BA-03C81B12277C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55C9-4796-46A6-8B4F-E4874B991A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042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Despre bara de cautare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555C9-4796-46A6-8B4F-E4874B991A7F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318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649C-2B6E-49EB-9B01-9C8B6CFA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E1750-4745-4279-9AD9-EFBF75058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A3C2-7CB3-4E36-8F37-45DBE45C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7E75-DE9F-4233-A434-C65A7735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8546-FE0F-4D26-8FA5-FB12DC5D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26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200F-C53B-4813-8B09-52CBF26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86863-6581-474C-B1DC-417F6D3FE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D217-709A-4CA4-AAE4-5F48DF1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E3FB-A321-4E1A-BC93-F50E63A3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12E3-20F3-440E-951F-0FDD406F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70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9B0AB-2160-4217-A1E6-52BFE77BD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327B-F209-4DAC-9F86-1EC03028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8390-AFFD-4B26-9B88-4CEFD36C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E3FF-6A0D-443D-B945-924908E5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B64D-7885-4BB2-B7F5-E32D0964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87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57F4-6A26-442B-8C5F-08FEBF2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AE1E-B414-4CF9-B696-8F2922FB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E0B9-8973-469A-AE2D-1F9D4720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3C26-160D-4F37-8C1B-75F543FA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4920-AD7C-4545-A03A-752C4DC5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800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9757-E7DF-4C59-8243-EA4B8EF3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093D-9831-4F18-803F-7B0F615E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F8E5E-E745-4755-AFD6-22D8F8D9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66E7-13FF-46AD-8B43-FE99B780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238F-933A-4C86-88BC-749C3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90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953A-B8E4-412B-B04B-B1160FEF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6DEC-E2A3-4979-9988-6DA1BAC46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81DCF-86D1-4407-8DF5-DC63E7465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B3642-0C84-4532-ADDC-B038872F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DABE-F459-4FDB-9515-1AA9C627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D53D-FE49-47D4-AA99-BA39501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301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49FA-E8AF-4B12-BB51-10194858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9FB8C-2F95-484C-863E-291C6D93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A2454-BAB1-4829-872F-6CCB3F4F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7F864-317E-4C84-988C-2BBB02F43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746AE-383D-4C33-A4DA-1637A955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69D87-2C20-4CD3-9B59-C6E016B2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2B11-A04A-4169-BBB4-0859BAF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81995-9D80-4D52-AA3A-6F66FAEF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59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67F-5987-49A3-9D9C-1B1E036B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B629C-E962-4FC2-9841-1C8F494F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F395C-ED9A-4CD0-8FE4-390F0C66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20AB4-F211-4C36-A0D5-B08F689B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73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30B78-04F1-4A5E-9131-1F8F48CF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56DFA-23F1-454B-8C6F-E986050D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753F-652A-4540-AFFA-0817EE95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221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7F79-16ED-41BD-B426-B3E59F84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D4D7-CA7D-40DC-8FF9-DB6453EE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4205-942B-4479-8753-33266067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F5B5-9BB5-4152-B619-A9AFEC44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355B-4355-4B56-BAB5-8D73D4E8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61DBD-630A-40F6-9AF1-7BA8A42B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623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B3A6-12AB-47F9-BF89-E75940B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AA061-4800-4D9A-B579-68B30B3B1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7027-7347-499B-A661-47B9643D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B9DCD-9377-48A3-9D54-DE343526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6A72-A728-4EFA-9F66-B205D757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3E5C-4A25-4F9C-ADB7-0D5C40B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05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C5D1D-8D32-4E45-ADF2-52680B34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1B27-4594-4C2E-9DB2-4105B8D6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3B70-A30A-44CE-920E-4FD38913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3174-F49E-4611-A100-DC86151D4A7E}" type="datetimeFigureOut">
              <a:rPr lang="ro-RO" smtClean="0"/>
              <a:t>24.05.2020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436D-9AA8-415B-B353-7FF37C5A6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CC5D-7EAF-4379-98EB-569C8A9BB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5EB8-0912-4236-9E49-901D059D809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42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88BE-3241-42B7-864B-8BB872603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292436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Humanity against cards</a:t>
            </a:r>
            <a:endParaRPr lang="ro-RO">
              <a:solidFill>
                <a:schemeClr val="bg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B875-9598-44D4-8276-5EFBC84E2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292436" cy="1655762"/>
          </a:xfrm>
        </p:spPr>
        <p:txBody>
          <a:bodyPr anchor="ctr"/>
          <a:lstStyle/>
          <a:p>
            <a:r>
              <a:rPr lang="en-US">
                <a:solidFill>
                  <a:schemeClr val="bg1"/>
                </a:solidFill>
              </a:rPr>
              <a:t>The supreme leader is the funniest being</a:t>
            </a:r>
            <a:endParaRPr lang="ro-RO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C2F64-3D3E-4851-B388-CA20ECA6E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93" y="760694"/>
            <a:ext cx="2855480" cy="568268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D53CDF-60C5-4B5A-8B7C-31ADF8F17B4A}"/>
              </a:ext>
            </a:extLst>
          </p:cNvPr>
          <p:cNvSpPr/>
          <p:nvPr/>
        </p:nvSpPr>
        <p:spPr>
          <a:xfrm>
            <a:off x="8950763" y="2943657"/>
            <a:ext cx="969819" cy="1366981"/>
          </a:xfrm>
          <a:prstGeom prst="roundRect">
            <a:avLst>
              <a:gd name="adj" fmla="val 904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033E66-DDCC-407B-B028-F8697E2AD6F6}"/>
              </a:ext>
            </a:extLst>
          </p:cNvPr>
          <p:cNvSpPr/>
          <p:nvPr/>
        </p:nvSpPr>
        <p:spPr>
          <a:xfrm>
            <a:off x="9204034" y="3509963"/>
            <a:ext cx="969819" cy="1366981"/>
          </a:xfrm>
          <a:prstGeom prst="roundRect">
            <a:avLst>
              <a:gd name="adj" fmla="val 904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D047B9-BEA0-4440-93E3-D4D8F1D6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652" y="3806776"/>
            <a:ext cx="820582" cy="773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5C3FF-1D65-4452-B968-1725B6D940B1}"/>
              </a:ext>
            </a:extLst>
          </p:cNvPr>
          <p:cNvSpPr txBox="1"/>
          <p:nvPr/>
        </p:nvSpPr>
        <p:spPr>
          <a:xfrm>
            <a:off x="6096000" y="5633884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solidFill>
                  <a:schemeClr val="bg1"/>
                </a:solidFill>
              </a:rPr>
              <a:t>Grupa IIA5</a:t>
            </a:r>
          </a:p>
        </p:txBody>
      </p:sp>
    </p:spTree>
    <p:extLst>
      <p:ext uri="{BB962C8B-B14F-4D97-AF65-F5344CB8AC3E}">
        <p14:creationId xmlns:p14="http://schemas.microsoft.com/office/powerpoint/2010/main" val="294633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2CBDBD-3885-4E7B-B117-FCA825FE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2D640-5464-4B5A-9244-557611F4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C0042F-22F5-4E84-8EC5-1D3955280D18}"/>
              </a:ext>
            </a:extLst>
          </p:cNvPr>
          <p:cNvCxnSpPr>
            <a:cxnSpLocks/>
          </p:cNvCxnSpPr>
          <p:nvPr/>
        </p:nvCxnSpPr>
        <p:spPr>
          <a:xfrm flipH="1">
            <a:off x="6233653" y="2163097"/>
            <a:ext cx="3628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552C8B-90E5-4BB7-941D-64F4A0C4C6F2}"/>
              </a:ext>
            </a:extLst>
          </p:cNvPr>
          <p:cNvCxnSpPr>
            <a:cxnSpLocks/>
          </p:cNvCxnSpPr>
          <p:nvPr/>
        </p:nvCxnSpPr>
        <p:spPr>
          <a:xfrm flipH="1" flipV="1">
            <a:off x="5034117" y="1582995"/>
            <a:ext cx="4827638" cy="117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4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D44F7-0F44-4BB9-8C69-B1F31A43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067A3C-327A-4691-B985-C333F7F0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CBE36-F316-4262-AFBE-F8CE4183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29148"/>
          </a:xfrm>
        </p:spPr>
        <p:txBody>
          <a:bodyPr>
            <a:normAutofit fontScale="90000"/>
          </a:bodyPr>
          <a:lstStyle/>
          <a:p>
            <a:r>
              <a:rPr lang="ro-RO">
                <a:solidFill>
                  <a:schemeClr val="bg1"/>
                </a:solidFill>
              </a:rPr>
              <a:t>Cum sunt organizate camerele de joc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75195-DF85-4016-A463-6C21F653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2826"/>
            <a:ext cx="4135335" cy="4807973"/>
          </a:xfrm>
        </p:spPr>
        <p:txBody>
          <a:bodyPr>
            <a:normAutofit/>
          </a:bodyPr>
          <a:lstStyle/>
          <a:p>
            <a:r>
              <a:rPr lang="ro-RO" sz="2400">
                <a:solidFill>
                  <a:schemeClr val="bg1"/>
                </a:solidFill>
              </a:rPr>
              <a:t>Fiecare obiect GameClient comunică cu un obiect asociat camerei de joc, numit GameManager. </a:t>
            </a:r>
          </a:p>
          <a:p>
            <a:r>
              <a:rPr lang="ro-RO" sz="2400">
                <a:solidFill>
                  <a:schemeClr val="bg1"/>
                </a:solidFill>
              </a:rPr>
              <a:t>GameManager</a:t>
            </a:r>
            <a:r>
              <a:rPr lang="en-US" sz="2400">
                <a:solidFill>
                  <a:schemeClr val="bg1"/>
                </a:solidFill>
              </a:rPr>
              <a:t>ul</a:t>
            </a:r>
            <a:r>
              <a:rPr lang="ro-RO" sz="2400">
                <a:solidFill>
                  <a:schemeClr val="bg1"/>
                </a:solidFill>
              </a:rPr>
              <a:t> comunică cu toți utilizatorii din cameră și simulează serviciul de inteligență artificială ca un jucător virtual.</a:t>
            </a:r>
          </a:p>
          <a:p>
            <a:r>
              <a:rPr lang="ro-RO" sz="2400">
                <a:solidFill>
                  <a:schemeClr val="bg1"/>
                </a:solidFill>
              </a:rPr>
              <a:t>Serverul se asigură că serviciul de AI pornește și rezolvă cererile GameManager-ului.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CDB7A2-4F10-4A5B-B5D8-F8C5D8525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81"/>
          <a:stretch/>
        </p:blipFill>
        <p:spPr>
          <a:xfrm>
            <a:off x="5561167" y="457200"/>
            <a:ext cx="6142293" cy="541178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58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207C-874D-46B1-9E6C-3AAE185F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Serviciul de inteligență artificială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6A4C72-BAFF-44D3-B0EE-E8E2DE77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20"/>
            <a:ext cx="10515600" cy="5053780"/>
          </a:xfrm>
        </p:spPr>
        <p:txBody>
          <a:bodyPr/>
          <a:lstStyle/>
          <a:p>
            <a:pPr marL="0" indent="0">
              <a:buNone/>
            </a:pPr>
            <a:r>
              <a:rPr lang="ro-RO">
                <a:solidFill>
                  <a:schemeClr val="bg1"/>
                </a:solidFill>
              </a:rPr>
              <a:t>Funcționalitatea alegerilor inteligente este încapsulată într-un microserviciu pornit odată cu serverul. El expune un api de tip REST, primește mai multe seturi de cărți albe și cartea neagră și alege setul cel mai amuzant.</a:t>
            </a:r>
          </a:p>
          <a:p>
            <a:pPr marL="0" indent="0">
              <a:buNone/>
            </a:pPr>
            <a:r>
              <a:rPr lang="ro-RO">
                <a:solidFill>
                  <a:schemeClr val="bg1"/>
                </a:solidFill>
              </a:rPr>
              <a:t>Algoritmul se bazează pe informațiile învățate anterior și pe o euristică bine-calculată, luând în considerare și parcusul jocului curent. Procesul de învățare folosește categoriile</a:t>
            </a:r>
            <a:r>
              <a:rPr lang="en-US">
                <a:solidFill>
                  <a:schemeClr val="bg1"/>
                </a:solidFill>
              </a:rPr>
              <a:t> c</a:t>
            </a:r>
            <a:r>
              <a:rPr lang="ro-RO">
                <a:solidFill>
                  <a:schemeClr val="bg1"/>
                </a:solidFill>
              </a:rPr>
              <a:t>ărților și creează conexiuni între ele, salvate într-o bază de date. Algoritmul a fost scris în JavaScript.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ni</a:t>
            </a:r>
            <a:r>
              <a:rPr lang="ro-RO">
                <a:solidFill>
                  <a:schemeClr val="bg1"/>
                </a:solidFill>
              </a:rPr>
              <a:t>țial antrenarea conexiunilor a fost realizată cu o aplicație în Java, pe care am înlocuit-o ulterior cu un comportament de auto-învățare.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8DBFAF-4A90-46BD-B70A-67A91A41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ro-RO" altLang="ro-RO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ro-RO" altLang="ro-RO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Whitne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OnePathSilkworm</a:t>
            </a:r>
            <a:r>
              <a:rPr kumimoji="0" lang="ro-RO" altLang="ro-RO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Today at 8:17 PM</a:t>
            </a:r>
            <a:endParaRPr kumimoji="0" lang="ro-RO" altLang="ro-RO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Whitne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o-R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 ">
            <a:extLst>
              <a:ext uri="{FF2B5EF4-FFF2-40B4-BE49-F238E27FC236}">
                <a16:creationId xmlns:a16="http://schemas.microsoft.com/office/drawing/2014/main" id="{3131F2B5-5F4D-4DDD-A87C-B31BD4917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968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443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832-0434-42D3-9E01-5505365C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În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773B-E7C4-4B4F-BFE5-7D47B6C9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>
                <a:solidFill>
                  <a:schemeClr val="bg1"/>
                </a:solidFill>
              </a:rPr>
              <a:t>Mulțumim domnului profesor Olariu Florin pentru îndrumare pe parcursul acestui proiect.</a:t>
            </a:r>
          </a:p>
          <a:p>
            <a:pPr marL="0" indent="0">
              <a:buNone/>
            </a:pPr>
            <a:endParaRPr lang="ro-RO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o-RO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o-RO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o-RO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o-RO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>
                <a:solidFill>
                  <a:schemeClr val="bg1"/>
                </a:solidFill>
              </a:rPr>
              <a:t>Grupa IIA5</a:t>
            </a:r>
          </a:p>
        </p:txBody>
      </p:sp>
    </p:spTree>
    <p:extLst>
      <p:ext uri="{BB962C8B-B14F-4D97-AF65-F5344CB8AC3E}">
        <p14:creationId xmlns:p14="http://schemas.microsoft.com/office/powerpoint/2010/main" val="376897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38B-967E-4496-B611-C5F18145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946"/>
          </a:xfrm>
          <a:prstGeom prst="roundRect">
            <a:avLst>
              <a:gd name="adj" fmla="val 8306"/>
            </a:avLst>
          </a:prstGeom>
          <a:solidFill>
            <a:srgbClr val="808080"/>
          </a:solidFill>
        </p:spPr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Ce este Humanity Against Cards?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13C2-9C21-4B41-92C0-930C3A9B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848"/>
            <a:ext cx="7203726" cy="4551115"/>
          </a:xfrm>
          <a:prstGeom prst="roundRect">
            <a:avLst>
              <a:gd name="adj" fmla="val 3294"/>
            </a:avLst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>
                <a:solidFill>
                  <a:schemeClr val="bg1"/>
                </a:solidFill>
              </a:rPr>
              <a:t>Acest proiect se bazează pe jocul de societate „Cards Against Humanity”, după cum indică și titlul.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b="0" i="0">
                <a:solidFill>
                  <a:schemeClr val="bg1"/>
                </a:solidFill>
                <a:effectLst/>
                <a:latin typeface="Whitney"/>
              </a:rPr>
              <a:t>In acest joc, „Cărțile”, o inteligență artificială, provoacă umanitatea într-un duel c</a:t>
            </a:r>
            <a:r>
              <a:rPr lang="en-US" b="0" i="0">
                <a:solidFill>
                  <a:schemeClr val="bg1"/>
                </a:solidFill>
                <a:effectLst/>
                <a:latin typeface="Whitney"/>
              </a:rPr>
              <a:t>are</a:t>
            </a:r>
            <a:r>
              <a:rPr lang="ro-RO" b="0" i="0">
                <a:solidFill>
                  <a:schemeClr val="bg1"/>
                </a:solidFill>
                <a:effectLst/>
                <a:latin typeface="Whitney"/>
              </a:rPr>
              <a:t> va decide cine poate spune glumele</a:t>
            </a:r>
            <a:r>
              <a:rPr lang="en-US" b="0" i="0">
                <a:solidFill>
                  <a:schemeClr val="bg1"/>
                </a:solidFill>
                <a:effectLst/>
                <a:latin typeface="Whitney"/>
              </a:rPr>
              <a:t> cele</a:t>
            </a:r>
            <a:r>
              <a:rPr lang="ro-RO" b="0" i="0">
                <a:solidFill>
                  <a:schemeClr val="bg1"/>
                </a:solidFill>
                <a:effectLst/>
                <a:latin typeface="Whitney"/>
              </a:rPr>
              <a:t> mai bune. Jucătorii și</a:t>
            </a:r>
            <a:r>
              <a:rPr lang="en-US" b="0" i="0">
                <a:solidFill>
                  <a:schemeClr val="bg1"/>
                </a:solidFill>
                <a:effectLst/>
                <a:latin typeface="Whitney"/>
              </a:rPr>
              <a:t> </a:t>
            </a:r>
            <a:r>
              <a:rPr lang="ro-RO" b="0" i="0">
                <a:solidFill>
                  <a:schemeClr val="bg1"/>
                </a:solidFill>
                <a:effectLst/>
                <a:latin typeface="Whitney"/>
              </a:rPr>
              <a:t>AI</a:t>
            </a:r>
            <a:r>
              <a:rPr lang="en-US" b="0" i="0">
                <a:solidFill>
                  <a:schemeClr val="bg1"/>
                </a:solidFill>
                <a:effectLst/>
                <a:latin typeface="Whitney"/>
              </a:rPr>
              <a:t>-ul</a:t>
            </a:r>
            <a:r>
              <a:rPr lang="ro-RO" b="0" i="0">
                <a:solidFill>
                  <a:schemeClr val="bg1"/>
                </a:solidFill>
                <a:effectLst/>
                <a:latin typeface="Whitney"/>
              </a:rPr>
              <a:t> vor strânge puncte pentru a determina </a:t>
            </a:r>
            <a:r>
              <a:rPr lang="en-US" b="0" i="0">
                <a:solidFill>
                  <a:schemeClr val="bg1"/>
                </a:solidFill>
                <a:effectLst/>
                <a:latin typeface="Whitney"/>
              </a:rPr>
              <a:t>c</a:t>
            </a:r>
            <a:r>
              <a:rPr lang="ro-RO" b="0" i="0">
                <a:solidFill>
                  <a:schemeClr val="bg1"/>
                </a:solidFill>
                <a:effectLst/>
                <a:latin typeface="Whitney"/>
              </a:rPr>
              <a:t>ine este mai amuzant.</a:t>
            </a:r>
            <a:endParaRPr lang="ro-RO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EE393B-AEBC-4A6C-95B5-A43014CF3A1F}"/>
              </a:ext>
            </a:extLst>
          </p:cNvPr>
          <p:cNvGrpSpPr/>
          <p:nvPr/>
        </p:nvGrpSpPr>
        <p:grpSpPr>
          <a:xfrm>
            <a:off x="8262762" y="1625848"/>
            <a:ext cx="2870202" cy="4351338"/>
            <a:chOff x="9259452" y="4525963"/>
            <a:chExt cx="969819" cy="136698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6482-BFD3-4532-BA7F-67401DB2BC0D}"/>
                </a:ext>
              </a:extLst>
            </p:cNvPr>
            <p:cNvSpPr/>
            <p:nvPr/>
          </p:nvSpPr>
          <p:spPr>
            <a:xfrm>
              <a:off x="9259452" y="4525963"/>
              <a:ext cx="969819" cy="1366981"/>
            </a:xfrm>
            <a:prstGeom prst="roundRect">
              <a:avLst>
                <a:gd name="adj" fmla="val 904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97B3E6-F0D2-4E75-8817-B103562D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4070" y="4822776"/>
              <a:ext cx="820582" cy="77335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908B64-F659-48BF-9AC1-D65DF856262F}"/>
              </a:ext>
            </a:extLst>
          </p:cNvPr>
          <p:cNvGrpSpPr/>
          <p:nvPr/>
        </p:nvGrpSpPr>
        <p:grpSpPr>
          <a:xfrm>
            <a:off x="8483598" y="1825625"/>
            <a:ext cx="2870202" cy="4351338"/>
            <a:chOff x="9259452" y="4525963"/>
            <a:chExt cx="969819" cy="13669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2B32864-2B10-4AE4-9712-624D94E8020E}"/>
                </a:ext>
              </a:extLst>
            </p:cNvPr>
            <p:cNvSpPr/>
            <p:nvPr/>
          </p:nvSpPr>
          <p:spPr>
            <a:xfrm>
              <a:off x="9259452" y="4525963"/>
              <a:ext cx="969819" cy="1366981"/>
            </a:xfrm>
            <a:prstGeom prst="roundRect">
              <a:avLst>
                <a:gd name="adj" fmla="val 904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2CD0BC-9FC5-4B2F-802C-9DAACC84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4070" y="4822776"/>
              <a:ext cx="820582" cy="77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75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642E95-7221-4A91-B410-8740449B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461818"/>
            <a:ext cx="3122784" cy="59851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>
                <a:solidFill>
                  <a:schemeClr val="bg1"/>
                </a:solidFill>
              </a:rPr>
              <a:t>Utilizatorii pot accesa site-ul prin două modalități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ro-RO">
              <a:solidFill>
                <a:schemeClr val="bg1"/>
              </a:solidFill>
            </a:endParaRPr>
          </a:p>
          <a:p>
            <a:r>
              <a:rPr lang="ro-RO">
                <a:solidFill>
                  <a:schemeClr val="bg1"/>
                </a:solidFill>
              </a:rPr>
              <a:t>c</a:t>
            </a:r>
            <a:r>
              <a:rPr lang="en-US">
                <a:solidFill>
                  <a:schemeClr val="bg1"/>
                </a:solidFill>
              </a:rPr>
              <a:t>u un</a:t>
            </a:r>
            <a:r>
              <a:rPr lang="ro-RO">
                <a:solidFill>
                  <a:schemeClr val="bg1"/>
                </a:solidFill>
              </a:rPr>
              <a:t> cont t</a:t>
            </a:r>
            <a:r>
              <a:rPr lang="en-US">
                <a:solidFill>
                  <a:schemeClr val="bg1"/>
                </a:solidFill>
              </a:rPr>
              <a:t>emporar, </a:t>
            </a:r>
            <a:r>
              <a:rPr lang="ro-RO">
                <a:solidFill>
                  <a:schemeClr val="bg1"/>
                </a:solidFill>
              </a:rPr>
              <a:t>cu care pot încerca jocul</a:t>
            </a:r>
          </a:p>
          <a:p>
            <a:pPr marL="0" indent="0">
              <a:buNone/>
            </a:pPr>
            <a:endParaRPr lang="ro-RO">
              <a:solidFill>
                <a:schemeClr val="bg1"/>
              </a:solidFill>
            </a:endParaRPr>
          </a:p>
          <a:p>
            <a:r>
              <a:rPr lang="ro-RO">
                <a:solidFill>
                  <a:schemeClr val="bg1"/>
                </a:solidFill>
              </a:rPr>
              <a:t>sau înregistrându-se, </a:t>
            </a:r>
            <a:r>
              <a:rPr lang="en-US">
                <a:solidFill>
                  <a:schemeClr val="bg1"/>
                </a:solidFill>
              </a:rPr>
              <a:t>astfel </a:t>
            </a:r>
            <a:r>
              <a:rPr lang="ro-RO">
                <a:solidFill>
                  <a:schemeClr val="bg1"/>
                </a:solidFill>
              </a:rPr>
              <a:t>păstrându-și numărul de jocuri în care au participat și numărul de victorii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B3EAB60-598F-4538-B407-475FEE47F430}"/>
              </a:ext>
            </a:extLst>
          </p:cNvPr>
          <p:cNvSpPr txBox="1">
            <a:spLocks/>
          </p:cNvSpPr>
          <p:nvPr/>
        </p:nvSpPr>
        <p:spPr>
          <a:xfrm>
            <a:off x="8705272" y="2098963"/>
            <a:ext cx="2964872" cy="271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>
                <a:solidFill>
                  <a:schemeClr val="bg1"/>
                </a:solidFill>
              </a:rPr>
              <a:t>Tot pe această pagină sunt trecute și regulile jocului, deasupra formularului de login.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o-R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E1ACE-3A30-470E-9F9D-7A652F1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Aplicația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459661-FC91-4472-B606-072A7DE3B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37"/>
          <a:stretch/>
        </p:blipFill>
        <p:spPr>
          <a:xfrm>
            <a:off x="5301408" y="457200"/>
            <a:ext cx="6252958" cy="541178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666A-7CE2-4880-8A4B-ED7DE64B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068097"/>
          </a:xfrm>
        </p:spPr>
        <p:txBody>
          <a:bodyPr>
            <a:normAutofit/>
          </a:bodyPr>
          <a:lstStyle/>
          <a:p>
            <a:r>
              <a:rPr lang="ro-RO" sz="2400">
                <a:solidFill>
                  <a:schemeClr val="bg1"/>
                </a:solidFill>
              </a:rPr>
              <a:t>Utilizatorii interacționează cu aplicația prin interfața web. După ce utilizatorul se înregistrează, el primește un email cu un cod de confirmare pentru activarea contului.</a:t>
            </a:r>
          </a:p>
          <a:p>
            <a:r>
              <a:rPr lang="ro-RO" sz="2400">
                <a:solidFill>
                  <a:schemeClr val="bg1"/>
                </a:solidFill>
              </a:rPr>
              <a:t>Aplicația trimite către server input-ul utilizatorului comunicând cu serverul, folosind arhitectura REST.</a:t>
            </a:r>
          </a:p>
        </p:txBody>
      </p:sp>
    </p:spTree>
    <p:extLst>
      <p:ext uri="{BB962C8B-B14F-4D97-AF65-F5344CB8AC3E}">
        <p14:creationId xmlns:p14="http://schemas.microsoft.com/office/powerpoint/2010/main" val="105225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C3A8E-6EE3-4C1E-AB89-6B36C36C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84080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99B81C-9115-4A72-84F5-9220821F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5CD6CD-4640-4BDE-8B22-1D9F75B7C4B5}"/>
              </a:ext>
            </a:extLst>
          </p:cNvPr>
          <p:cNvSpPr/>
          <p:nvPr/>
        </p:nvSpPr>
        <p:spPr>
          <a:xfrm>
            <a:off x="4958080" y="2184400"/>
            <a:ext cx="6888480" cy="4348480"/>
          </a:xfrm>
          <a:prstGeom prst="rect">
            <a:avLst/>
          </a:prstGeom>
          <a:solidFill>
            <a:srgbClr val="B2B2B2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o-RO" sz="2800">
                <a:solidFill>
                  <a:schemeClr val="bg1"/>
                </a:solidFill>
              </a:rPr>
              <a:t>Pagina „Lobbies” permite jucătorilor să creeze camere de joc sau să intre în camerele deja existente.</a:t>
            </a:r>
          </a:p>
          <a:p>
            <a:r>
              <a:rPr lang="ro-RO" sz="2800">
                <a:solidFill>
                  <a:schemeClr val="bg1"/>
                </a:solidFill>
              </a:rPr>
              <a:t>Camerele pot fi create cu un număr customizabil de participanți, entități AI, scorul de câștig, etc.</a:t>
            </a:r>
          </a:p>
          <a:p>
            <a:r>
              <a:rPr lang="ro-RO" sz="2800">
                <a:solidFill>
                  <a:schemeClr val="bg1"/>
                </a:solidFill>
              </a:rPr>
              <a:t>Serverul preia informații despre acțiunile utilizatorului și întoarce răspunsuri potrivite precum numărul de camere disponibile, jucătorii aflați în joc etc.</a:t>
            </a:r>
          </a:p>
        </p:txBody>
      </p:sp>
    </p:spTree>
    <p:extLst>
      <p:ext uri="{BB962C8B-B14F-4D97-AF65-F5344CB8AC3E}">
        <p14:creationId xmlns:p14="http://schemas.microsoft.com/office/powerpoint/2010/main" val="2546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1CF36-EC54-4208-A0CD-FD2F013F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D53CC3-DA69-4CD9-AF87-DA11A1BCFEAB}"/>
              </a:ext>
            </a:extLst>
          </p:cNvPr>
          <p:cNvSpPr/>
          <p:nvPr/>
        </p:nvSpPr>
        <p:spPr>
          <a:xfrm>
            <a:off x="7403690" y="2733368"/>
            <a:ext cx="4442869" cy="3736258"/>
          </a:xfrm>
          <a:prstGeom prst="rect">
            <a:avLst/>
          </a:prstGeom>
          <a:solidFill>
            <a:srgbClr val="B2B2B2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o-RO" sz="2400">
                <a:solidFill>
                  <a:schemeClr val="bg1"/>
                </a:solidFill>
              </a:rPr>
              <a:t>Pagina de așteptare arată jucătorii care participă într-o anumită cameră de joc la momentul curent.</a:t>
            </a:r>
          </a:p>
          <a:p>
            <a:r>
              <a:rPr lang="ro-RO" sz="2400">
                <a:solidFill>
                  <a:schemeClr val="bg1"/>
                </a:solidFill>
              </a:rPr>
              <a:t>Creatorul camerei poate începe jocul când toți jucătorii sunt </a:t>
            </a:r>
            <a:r>
              <a:rPr lang="en-US" sz="2400">
                <a:solidFill>
                  <a:schemeClr val="bg1"/>
                </a:solidFill>
              </a:rPr>
              <a:t>preg</a:t>
            </a:r>
            <a:r>
              <a:rPr lang="ro-RO" sz="2400">
                <a:solidFill>
                  <a:schemeClr val="bg1"/>
                </a:solidFill>
              </a:rPr>
              <a:t>ătiți. Atunci, toți participanții sunt mutați pe pagina cu camera de joc respectivă.</a:t>
            </a:r>
          </a:p>
        </p:txBody>
      </p:sp>
    </p:spTree>
    <p:extLst>
      <p:ext uri="{BB962C8B-B14F-4D97-AF65-F5344CB8AC3E}">
        <p14:creationId xmlns:p14="http://schemas.microsoft.com/office/powerpoint/2010/main" val="222183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68FFF-157A-4A62-A2DD-F841FE5A4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7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24CF487-F4AD-4743-AF84-BBF54923D41B}"/>
              </a:ext>
            </a:extLst>
          </p:cNvPr>
          <p:cNvSpPr/>
          <p:nvPr/>
        </p:nvSpPr>
        <p:spPr>
          <a:xfrm>
            <a:off x="9861755" y="1499419"/>
            <a:ext cx="2202426" cy="363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C9E78-8F14-437E-A05D-BB32D20ADAE1}"/>
              </a:ext>
            </a:extLst>
          </p:cNvPr>
          <p:cNvSpPr txBox="1"/>
          <p:nvPr/>
        </p:nvSpPr>
        <p:spPr>
          <a:xfrm>
            <a:off x="1219200" y="1863212"/>
            <a:ext cx="189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>
                <a:solidFill>
                  <a:srgbClr val="FF0000"/>
                </a:solidFill>
              </a:rPr>
              <a:t>Current black card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076E8-EFF4-4B46-BFE6-235D3270E11F}"/>
              </a:ext>
            </a:extLst>
          </p:cNvPr>
          <p:cNvSpPr txBox="1"/>
          <p:nvPr/>
        </p:nvSpPr>
        <p:spPr>
          <a:xfrm>
            <a:off x="4989870" y="3244334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>
                <a:solidFill>
                  <a:srgbClr val="FF0000"/>
                </a:solidFill>
              </a:rPr>
              <a:t>Other player cards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56768-887C-4632-91A4-928425E17CD1}"/>
              </a:ext>
            </a:extLst>
          </p:cNvPr>
          <p:cNvSpPr txBox="1"/>
          <p:nvPr/>
        </p:nvSpPr>
        <p:spPr>
          <a:xfrm>
            <a:off x="9792928" y="2511831"/>
            <a:ext cx="161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>
                <a:solidFill>
                  <a:srgbClr val="FF0000"/>
                </a:solidFill>
              </a:rPr>
              <a:t>The score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3E7C1-80CD-4AAB-B3B6-D87A3EE9B007}"/>
              </a:ext>
            </a:extLst>
          </p:cNvPr>
          <p:cNvSpPr txBox="1"/>
          <p:nvPr/>
        </p:nvSpPr>
        <p:spPr>
          <a:xfrm>
            <a:off x="6255793" y="5992450"/>
            <a:ext cx="128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>
                <a:solidFill>
                  <a:srgbClr val="FF0000"/>
                </a:solidFill>
              </a:rPr>
              <a:t>Player hand</a:t>
            </a:r>
          </a:p>
        </p:txBody>
      </p:sp>
    </p:spTree>
    <p:extLst>
      <p:ext uri="{BB962C8B-B14F-4D97-AF65-F5344CB8AC3E}">
        <p14:creationId xmlns:p14="http://schemas.microsoft.com/office/powerpoint/2010/main" val="106034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D82736-91D4-4681-BDFA-DC1536A6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Comunicarea dintre frontend și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EF2A7-8E9F-44CC-8E42-41F30F13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5482354" cy="4471219"/>
          </a:xfrm>
        </p:spPr>
        <p:txBody>
          <a:bodyPr>
            <a:normAutofit/>
          </a:bodyPr>
          <a:lstStyle/>
          <a:p>
            <a:r>
              <a:rPr lang="ro-RO" sz="2800">
                <a:solidFill>
                  <a:schemeClr val="bg1"/>
                </a:solidFill>
              </a:rPr>
              <a:t>Pe pagina jocului aplicația folosește un obiect GameClient care comunică cu serverul în timp real și transmite informații precum acțiunile permise jucătorului, cărțile din mână, etc.</a:t>
            </a:r>
          </a:p>
          <a:p>
            <a:r>
              <a:rPr lang="ro-RO" sz="2800">
                <a:solidFill>
                  <a:schemeClr val="bg1"/>
                </a:solidFill>
              </a:rPr>
              <a:t>Serverul analizează cerințele și comunică cu baza de date când este nevoie.</a:t>
            </a:r>
          </a:p>
          <a:p>
            <a:r>
              <a:rPr lang="ro-RO" sz="2800">
                <a:solidFill>
                  <a:schemeClr val="bg1"/>
                </a:solidFill>
              </a:rPr>
              <a:t>Interfața transmite input-ul utilizatorului către </a:t>
            </a:r>
            <a:r>
              <a:rPr lang="en-US" sz="2800">
                <a:solidFill>
                  <a:schemeClr val="bg1"/>
                </a:solidFill>
              </a:rPr>
              <a:t>GameClient</a:t>
            </a:r>
            <a:r>
              <a:rPr lang="ro-RO" sz="28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61A53D3-CC67-41D8-B5ED-FE86DF345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6" r="17833" b="29319"/>
          <a:stretch/>
        </p:blipFill>
        <p:spPr>
          <a:xfrm>
            <a:off x="6706266" y="150095"/>
            <a:ext cx="4257368" cy="655781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156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538</Words>
  <Application>Microsoft Office PowerPoint</Application>
  <PresentationFormat>Widescreen</PresentationFormat>
  <Paragraphs>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Nirmala UI</vt:lpstr>
      <vt:lpstr>Whitney</vt:lpstr>
      <vt:lpstr>Office Theme</vt:lpstr>
      <vt:lpstr>Humanity against cards</vt:lpstr>
      <vt:lpstr>Ce este Humanity Against Cards? </vt:lpstr>
      <vt:lpstr>PowerPoint Presentation</vt:lpstr>
      <vt:lpstr>Aplicația</vt:lpstr>
      <vt:lpstr>Login Page</vt:lpstr>
      <vt:lpstr>PowerPoint Presentation</vt:lpstr>
      <vt:lpstr>PowerPoint Presentation</vt:lpstr>
      <vt:lpstr>PowerPoint Presentation</vt:lpstr>
      <vt:lpstr>Comunicarea dintre frontend și server</vt:lpstr>
      <vt:lpstr>PowerPoint Presentation</vt:lpstr>
      <vt:lpstr>PowerPoint Presentation</vt:lpstr>
      <vt:lpstr>PowerPoint Presentation</vt:lpstr>
      <vt:lpstr>PowerPoint Presentation</vt:lpstr>
      <vt:lpstr>Cum sunt organizate camerele de joc</vt:lpstr>
      <vt:lpstr>Serviciul de inteligență artificială</vt:lpstr>
      <vt:lpstr>În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Humanity against cards</dc:title>
  <dc:creator>Stefan</dc:creator>
  <cp:lastModifiedBy>Stefan</cp:lastModifiedBy>
  <cp:revision>50</cp:revision>
  <dcterms:created xsi:type="dcterms:W3CDTF">2020-05-24T11:54:50Z</dcterms:created>
  <dcterms:modified xsi:type="dcterms:W3CDTF">2020-05-24T18:35:14Z</dcterms:modified>
</cp:coreProperties>
</file>