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Sorts Mill Goudy" panose="020B0600000101010101" charset="0"/>
      <p:regular r:id="rId8"/>
      <p: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A+T2qUX0nG7BvH4WGSNBuXrlg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FAB6DA-7DC1-48EE-818B-1C186964B114}">
  <a:tblStyle styleId="{24FAB6DA-7DC1-48EE-818B-1C186964B114}" styleName="Table_0">
    <a:wholeTbl>
      <a:tcTxStyle b="off" i="off">
        <a:font>
          <a:latin typeface="Goudy Old Style"/>
          <a:ea typeface="Goudy Old Style"/>
          <a:cs typeface="Goudy Old Style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CE6"/>
          </a:solidFill>
        </a:fill>
      </a:tcStyle>
    </a:wholeTbl>
    <a:band1H>
      <a:tcTxStyle/>
      <a:tcStyle>
        <a:tcBdr/>
        <a:fill>
          <a:solidFill>
            <a:srgbClr val="EC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C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oudy Old Style"/>
          <a:ea typeface="Goudy Old Style"/>
          <a:cs typeface="Goudy Old Style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슬라이드 1: AI 활용 실무 업스킬링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Script:</a:t>
            </a:r>
            <a:r>
              <a:rPr lang="en-US"/>
              <a:t> "안녕하세요. 이번 시간에는 AI 활용 실무 업스킬링을 위한 Python 프로그래밍에 대해 알아보겠습니다. AI와 빅데이터를 다루는 데 있어서 Python은 중요한 역할을 하며, 특히 변수와 데이터 타입을 이해하는 것이 매우 중요합니다. 이 강의에서는 파이썬을 활용한 변수의 이해와 기본적인 데이터 타입을 다루게 될 것입니다."</a:t>
            </a:r>
            <a:endParaRPr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54" name="Google Shape;154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2025-02-10</a:t>
            </a:r>
            <a:endParaRPr/>
          </a:p>
        </p:txBody>
      </p:sp>
      <p:sp>
        <p:nvSpPr>
          <p:cNvPr id="155" name="Google Shape;1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588125" cy="370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슬라이드 2: Python 프로그래밍 변수의 이해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Script:</a:t>
            </a:r>
            <a:r>
              <a:rPr lang="en-US"/>
              <a:t> "파이썬 프로그래밍에서 '변수'는 데이터를 저장하는 공간을 의미합니다. 변수는 값이 할당되는 메모리 공간을 가리키며, 다양한 데이터 타입을 가질 수 있습니다. 예를 들어, 숫자, 문자열, 불린 값 등이 있을 수 있습니다. 이번 강의에서는 변수와 그 타입에 대해 더 자세히 알아보겠습니다."</a:t>
            </a:r>
            <a:endParaRPr/>
          </a:p>
        </p:txBody>
      </p:sp>
      <p:sp>
        <p:nvSpPr>
          <p:cNvPr id="163" name="Google Shape;16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588125" cy="370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슬라이드 2: Python 프로그래밍 변수의 이해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Script:</a:t>
            </a:r>
            <a:r>
              <a:rPr lang="en-US"/>
              <a:t> "파이썬 프로그래밍에서 '변수'는 데이터를 저장하는 공간을 의미합니다. 변수는 값이 할당되는 메모리 공간을 가리키며, 다양한 데이터 타입을 가질 수 있습니다. 예를 들어, 숫자, 문자열, 불린 값 등이 있을 수 있습니다. 이번 강의에서는 변수와 그 타입에 대해 더 자세히 알아보겠습니다."</a:t>
            </a:r>
            <a:endParaRPr/>
          </a:p>
        </p:txBody>
      </p:sp>
      <p:sp>
        <p:nvSpPr>
          <p:cNvPr id="174" name="Google Shape;17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588125" cy="370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슬라이드 2: Python 프로그래밍 변수의 이해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Script:</a:t>
            </a:r>
            <a:r>
              <a:rPr lang="en-US"/>
              <a:t> "파이썬 프로그래밍에서 '변수'는 데이터를 저장하는 공간을 의미합니다. 변수는 값이 할당되는 메모리 공간을 가리키며, 다양한 데이터 타입을 가질 수 있습니다. 예를 들어, 숫자, 문자열, 불린 값 등이 있을 수 있습니다. 이번 강의에서는 변수와 그 타입에 대해 더 자세히 알아보겠습니다."</a:t>
            </a:r>
            <a:endParaRPr/>
          </a:p>
        </p:txBody>
      </p:sp>
      <p:sp>
        <p:nvSpPr>
          <p:cNvPr id="185" name="Google Shape;18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588125" cy="370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슬라이드 2: Python 프로그래밍 변수의 이해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Script:</a:t>
            </a:r>
            <a:r>
              <a:rPr lang="en-US"/>
              <a:t> "파이썬 프로그래밍에서 '변수'는 데이터를 저장하는 공간을 의미합니다. 변수는 값이 할당되는 메모리 공간을 가리키며, 다양한 데이터 타입을 가질 수 있습니다. 예를 들어, 숫자, 문자열, 불린 값 등이 있을 수 있습니다. 이번 강의에서는 변수와 그 타입에 대해 더 자세히 알아보겠습니다."</a:t>
            </a:r>
            <a:endParaRPr/>
          </a:p>
        </p:txBody>
      </p:sp>
      <p:sp>
        <p:nvSpPr>
          <p:cNvPr id="194" name="Google Shape;19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Batang"/>
              <a:buNone/>
              <a:defRPr sz="54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None/>
              <a:defRPr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Batang"/>
              <a:buNone/>
              <a:defRPr sz="40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Batang"/>
              <a:buNone/>
              <a:defRPr sz="36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Batang"/>
              <a:buNone/>
            </a:pPr>
            <a:r>
              <a:rPr lang="en-US" sz="8000" b="0" cap="non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“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Batang"/>
              <a:buNone/>
            </a:pPr>
            <a:r>
              <a:rPr lang="en-US" sz="8000" b="0" cap="none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  <a:defRPr sz="32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열">
  <p:cSld name="3열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2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3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4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5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sz="22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6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그림 열">
  <p:cSld name="3 그림 열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9" name="Google Shape;129;p24"/>
          <p:cNvSpPr txBox="1">
            <a:spLocks noGrp="1"/>
          </p:cNvSpPr>
          <p:nvPr>
            <p:ph type="body" idx="3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4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24"/>
          <p:cNvSpPr>
            <a:spLocks noGrp="1"/>
          </p:cNvSpPr>
          <p:nvPr>
            <p:ph type="pic" idx="5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32" name="Google Shape;132;p24"/>
          <p:cNvSpPr txBox="1">
            <a:spLocks noGrp="1"/>
          </p:cNvSpPr>
          <p:nvPr>
            <p:ph type="body" idx="6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7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134" name="Google Shape;134;p24"/>
          <p:cNvSpPr>
            <a:spLocks noGrp="1"/>
          </p:cNvSpPr>
          <p:nvPr>
            <p:ph type="pic" idx="8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35" name="Google Shape;135;p24"/>
          <p:cNvSpPr txBox="1">
            <a:spLocks noGrp="1"/>
          </p:cNvSpPr>
          <p:nvPr>
            <p:ph type="body" idx="9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 rot="5400000">
            <a:off x="4233302" y="-1243057"/>
            <a:ext cx="3714749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tang"/>
              <a:buNone/>
              <a:defRPr sz="2800" b="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1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2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Batang"/>
              <a:buNone/>
              <a:defRPr sz="4000" b="0" cap="none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835" algn="l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SzPts val="161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1pPr>
            <a:lvl2pPr marL="914400" lvl="1" indent="-321944" algn="l">
              <a:spcBef>
                <a:spcPts val="600"/>
              </a:spcBef>
              <a:spcAft>
                <a:spcPts val="0"/>
              </a:spcAft>
              <a:buSzPts val="147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99720" algn="l">
              <a:spcBef>
                <a:spcPts val="600"/>
              </a:spcBef>
              <a:spcAft>
                <a:spcPts val="0"/>
              </a:spcAft>
              <a:buSzPts val="1120"/>
              <a:buChar char="◈"/>
              <a:defRPr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pic>
        <p:nvPicPr>
          <p:cNvPr id="47" name="Google Shape;4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5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5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 b="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99719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>
                <a:latin typeface="Batang"/>
                <a:ea typeface="Batang"/>
                <a:cs typeface="Batang"/>
                <a:sym typeface="Batang"/>
              </a:defRPr>
            </a:lvl2pPr>
            <a:lvl3pPr marL="1371600" lvl="2" indent="-29083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>
                <a:latin typeface="Batang"/>
                <a:ea typeface="Batang"/>
                <a:cs typeface="Batang"/>
                <a:sym typeface="Batang"/>
              </a:defRPr>
            </a:lvl3pPr>
            <a:lvl4pPr marL="1828800" lvl="3" indent="-281939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>
                <a:latin typeface="Batang"/>
                <a:ea typeface="Batang"/>
                <a:cs typeface="Batang"/>
                <a:sym typeface="Batang"/>
              </a:defRPr>
            </a:lvl4pPr>
            <a:lvl5pPr marL="2286000" lvl="4" indent="-281939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>
                <a:latin typeface="Batang"/>
                <a:ea typeface="Batang"/>
                <a:cs typeface="Batang"/>
                <a:sym typeface="Batang"/>
              </a:defRPr>
            </a:lvl5pPr>
            <a:lvl6pPr marL="2743200" lvl="5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924" y="6365874"/>
            <a:ext cx="355393" cy="3935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7678736" y="63381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913795" y="6338113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10514011" y="6338113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8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atang"/>
              <a:buNone/>
              <a:defRPr sz="3200" b="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>
            <a:spLocks noGrp="1"/>
          </p:cNvSpPr>
          <p:nvPr>
            <p:ph type="pic" idx="2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파노라마 그림">
  <p:cSld name="캡션 있는 파노라마 그림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atang"/>
              <a:buNone/>
              <a:defRPr sz="28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>
            <a:spLocks noGrp="1"/>
          </p:cNvSpPr>
          <p:nvPr>
            <p:ph type="pic" idx="2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Batang"/>
                <a:ea typeface="Batang"/>
                <a:cs typeface="Batang"/>
                <a:sym typeface="Batang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600"/>
              <a:buFont typeface="Batang"/>
              <a:buNone/>
              <a:defRPr sz="46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835" algn="l" rtl="0">
              <a:lnSpc>
                <a:spcPct val="110000"/>
              </a:lnSpc>
              <a:spcBef>
                <a:spcPts val="460"/>
              </a:spcBef>
              <a:spcAft>
                <a:spcPts val="0"/>
              </a:spcAft>
              <a:buClr>
                <a:schemeClr val="lt2"/>
              </a:buClr>
              <a:buSzPts val="1610"/>
              <a:buFont typeface="Noto Sans Symbols"/>
              <a:buChar char="◈"/>
              <a:defRPr sz="23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914400" marR="0" lvl="1" indent="-321944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70"/>
              <a:buFont typeface="Noto Sans Symbols"/>
              <a:buChar char="🞚"/>
              <a:defRPr sz="21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1371600" marR="0" lvl="2" indent="-30861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◈"/>
              <a:defRPr sz="18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🞚"/>
              <a:defRPr sz="16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sz="1600" b="0" i="0" u="none" strike="noStrike" cap="none">
                <a:solidFill>
                  <a:schemeClr val="lt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2743200" marR="0" lvl="5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L="3200400" marR="0" lvl="6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L="3657600" marR="0" lvl="7" indent="-290829" algn="l" rtl="0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L="4114800" marR="0" lvl="8" indent="-290829" algn="l" rtl="0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sz="1400" b="0" i="0" u="none" strike="noStrike" cap="none">
                <a:solidFill>
                  <a:schemeClr val="lt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F2F2F2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houmann/fastapi-boo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" descr="컵, 커피, 음식, 음료 그림&#10;&#10;자동 생성되는 설명"/>
          <p:cNvPicPr preferRelativeResize="0"/>
          <p:nvPr/>
        </p:nvPicPr>
        <p:blipFill rotWithShape="1">
          <a:blip r:embed="rId3">
            <a:alphaModFix amt="35000"/>
          </a:blip>
          <a:srcRect/>
          <a:stretch/>
        </p:blipFill>
        <p:spPr>
          <a:xfrm>
            <a:off x="21" y="10"/>
            <a:ext cx="12191980" cy="68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"/>
          <p:cNvSpPr txBox="1">
            <a:spLocks noGrp="1"/>
          </p:cNvSpPr>
          <p:nvPr>
            <p:ph type="ctrTitle"/>
          </p:nvPr>
        </p:nvSpPr>
        <p:spPr>
          <a:xfrm>
            <a:off x="1370694" y="1087120"/>
            <a:ext cx="8983543" cy="26483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600"/>
              <a:buFont typeface="Arial"/>
              <a:buNone/>
            </a:pPr>
            <a:r>
              <a:rPr lang="en-US" sz="6600" b="1">
                <a:latin typeface="Arial"/>
                <a:ea typeface="Arial"/>
                <a:cs typeface="Arial"/>
                <a:sym typeface="Arial"/>
              </a:rPr>
              <a:t>Fast API</a:t>
            </a:r>
            <a:endParaRPr sz="66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 txBox="1">
            <a:spLocks noGrp="1"/>
          </p:cNvSpPr>
          <p:nvPr>
            <p:ph type="subTitle" idx="1"/>
          </p:nvPr>
        </p:nvSpPr>
        <p:spPr>
          <a:xfrm>
            <a:off x="1375983" y="4822613"/>
            <a:ext cx="9440035" cy="13979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경복대학교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ct val="70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빅데이터과 조상구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0000"/>
              </a:lnSpc>
              <a:spcBef>
                <a:spcPts val="970"/>
              </a:spcBef>
              <a:spcAft>
                <a:spcPts val="0"/>
              </a:spcAft>
              <a:buSzPct val="70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2025년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/>
          <p:nvPr/>
        </p:nvSpPr>
        <p:spPr>
          <a:xfrm>
            <a:off x="671612" y="5834336"/>
            <a:ext cx="60944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https://github.com/chhoumann/fastapi-book/</a:t>
            </a:r>
            <a:r>
              <a:rPr lang="en-US" sz="1800" b="0" i="0" u="none" strike="noStrike" cap="none">
                <a:solidFill>
                  <a:srgbClr val="FFFF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endParaRPr sz="1800">
              <a:solidFill>
                <a:srgbClr val="FFFF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66" name="Google Shape;166;p2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Architecture - Simple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612" y="1085484"/>
            <a:ext cx="7019805" cy="451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0676" y="1705691"/>
            <a:ext cx="5581151" cy="456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"/>
          <p:cNvSpPr txBox="1">
            <a:spLocks noGrp="1"/>
          </p:cNvSpPr>
          <p:nvPr>
            <p:ph type="sldNum" idx="12"/>
          </p:nvPr>
        </p:nvSpPr>
        <p:spPr>
          <a:xfrm>
            <a:off x="11267557" y="637930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2"/>
          <p:cNvCxnSpPr/>
          <p:nvPr/>
        </p:nvCxnSpPr>
        <p:spPr>
          <a:xfrm rot="10800000" flipH="1">
            <a:off x="2185416" y="2560320"/>
            <a:ext cx="4133088" cy="164592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913795" y="393192"/>
            <a:ext cx="10353762" cy="51233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폴더 및 파일 기능 설명</a:t>
            </a:r>
            <a:endParaRPr/>
          </a:p>
        </p:txBody>
      </p:sp>
      <p:sp>
        <p:nvSpPr>
          <p:cNvPr id="177" name="Google Shape;177;p3"/>
          <p:cNvSpPr txBox="1">
            <a:spLocks noGrp="1"/>
          </p:cNvSpPr>
          <p:nvPr>
            <p:ph type="sldNum" idx="12"/>
          </p:nvPr>
        </p:nvSpPr>
        <p:spPr>
          <a:xfrm>
            <a:off x="11267557" y="637930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3"/>
          <p:cNvCxnSpPr/>
          <p:nvPr/>
        </p:nvCxnSpPr>
        <p:spPr>
          <a:xfrm rot="10800000" flipH="1">
            <a:off x="2185416" y="2560320"/>
            <a:ext cx="4133088" cy="164592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79" name="Google Shape;179;p3"/>
          <p:cNvGraphicFramePr/>
          <p:nvPr/>
        </p:nvGraphicFramePr>
        <p:xfrm>
          <a:off x="709431" y="1077722"/>
          <a:ext cx="10967450" cy="2255325"/>
        </p:xfrm>
        <a:graphic>
          <a:graphicData uri="http://schemas.openxmlformats.org/drawingml/2006/table">
            <a:tbl>
              <a:tblPr>
                <a:noFill/>
                <a:tableStyleId>{24FAB6DA-7DC1-48EE-818B-1C186964B114}</a:tableStyleId>
              </a:tblPr>
              <a:tblGrid>
                <a:gridCol w="92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8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디렉토리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주요 파일 및 설명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정적 데이터 저장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CSV, JSON 등의 데이터 파일 및 데이터 처리 스크립트(CRUD)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</a:t>
                      </a:r>
                      <a:endParaRPr sz="1500" b="1" u="none" strike="noStrike" cap="none">
                        <a:solidFill>
                          <a:srgbClr val="0070C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데이터베이스 관리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database.py (DB 연결)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fake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테스트용 가짜 데이터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fake_data.py (모의 데이터 생성), fixtures/ (테스트용 데이터셋)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models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모델 정의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creature.py, explore.py 데이터스키마 정의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비즈니스 로직 처리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creature.py, explore.py를 사용하여 use case 정의, 비즈니스 로직(조회, 생성, 수정 등) 구현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웹 및 API 엔드포인트 관리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Noto Sans Symbols"/>
                        <a:buChar char="▪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routes/ (API 엔드포인트), templates/ (HTML 템플릿), static/ (CSS, JS, 이미지)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0" name="Google Shape;180;p3"/>
          <p:cNvGraphicFramePr/>
          <p:nvPr/>
        </p:nvGraphicFramePr>
        <p:xfrm>
          <a:off x="714755" y="4236720"/>
          <a:ext cx="10962125" cy="1905000"/>
        </p:xfrm>
        <a:graphic>
          <a:graphicData uri="http://schemas.openxmlformats.org/drawingml/2006/table">
            <a:tbl>
              <a:tblPr>
                <a:noFill/>
                <a:tableStyleId>{24FAB6DA-7DC1-48EE-818B-1C186964B114}</a:tableStyleId>
              </a:tblPr>
              <a:tblGrid>
                <a:gridCol w="271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단계</a:t>
                      </a:r>
                      <a:endParaRPr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/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관련 디렉토리 및 파일</a:t>
                      </a:r>
                      <a:endParaRPr/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클라이언트 요청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사용자가 API 요청을 보냄 (GET, POST 등)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/routes/ (라우트 처리)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라우팅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FastAPI가 적절한 경로 핸들러로 요청을 전달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main.py, </a:t>
                      </a: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/routes/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데이터 검증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요청 데이터가 Pydantic 모델을 통해 검증됨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models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/, schemas.py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비즈니스 로직 처리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요청을 서비스 계층에서 처리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(비즈니스 로직)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데이터베이스 연동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필요 시 DB에서 데이터를 조회 또는 저장 (db에 저장)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 (sqllite, cursor, conn)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6. 응답 생성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JSON 데이터 또는 HTML 페이지 반환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b="1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/templates/, web/static/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7. 클라이언트 응답 수신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브라우저 또는 API 클라이언트가 응답을 받음</a:t>
                      </a:r>
                      <a:endParaRPr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Char char="•"/>
                      </a:pPr>
                      <a:r>
                        <a:rPr lang="en-US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FastAPI Response</a:t>
                      </a:r>
                      <a:endParaRPr/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1" name="Google Shape;181;p3"/>
          <p:cNvSpPr txBox="1"/>
          <p:nvPr/>
        </p:nvSpPr>
        <p:spPr>
          <a:xfrm>
            <a:off x="1020327" y="3693544"/>
            <a:ext cx="10353762" cy="51233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</a:pPr>
            <a:r>
              <a:rPr lang="en-US" sz="2400" b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Fast API 작동 방식</a:t>
            </a:r>
            <a:endParaRPr sz="2400" b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Architecture - Simple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7271" y="1324356"/>
            <a:ext cx="695325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>
            <a:spLocks noGrp="1"/>
          </p:cNvSpPr>
          <p:nvPr>
            <p:ph type="sldNum" idx="12"/>
          </p:nvPr>
        </p:nvSpPr>
        <p:spPr>
          <a:xfrm>
            <a:off x="11267557" y="637930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4"/>
          <p:cNvGraphicFramePr/>
          <p:nvPr/>
        </p:nvGraphicFramePr>
        <p:xfrm>
          <a:off x="1787271" y="4707636"/>
          <a:ext cx="4970150" cy="1946875"/>
        </p:xfrm>
        <a:graphic>
          <a:graphicData uri="http://schemas.openxmlformats.org/drawingml/2006/table">
            <a:tbl>
              <a:tblPr>
                <a:noFill/>
                <a:tableStyleId>{24FAB6DA-7DC1-48EE-818B-1C186964B114}</a:tableStyleId>
              </a:tblPr>
              <a:tblGrid>
                <a:gridCol w="160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디렉토리(깃허브)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역할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Storage warpper (Interface)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fake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1968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Noto Sans Symbols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models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모델 정의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service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 case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</a:t>
                      </a:r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▪"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웹 및 API 엔드포인트 관리</a:t>
                      </a:r>
                      <a:endParaRPr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작동순서</a:t>
            </a:r>
            <a:endParaRPr/>
          </a:p>
        </p:txBody>
      </p:sp>
      <p:pic>
        <p:nvPicPr>
          <p:cNvPr id="197" name="Google Shape;197;p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437882"/>
            <a:ext cx="996696" cy="9966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11267557" y="637930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40" y="2092490"/>
            <a:ext cx="4909266" cy="4286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7834" y="1110900"/>
            <a:ext cx="3012885" cy="18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"/>
          <p:cNvSpPr txBox="1"/>
          <p:nvPr/>
        </p:nvSpPr>
        <p:spPr>
          <a:xfrm>
            <a:off x="270606" y="1400734"/>
            <a:ext cx="64318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1,2 </a:t>
            </a:r>
            <a:endParaRPr sz="2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3257834" y="558985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3 </a:t>
            </a:r>
            <a:endParaRPr sz="2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03" name="Google Shape;203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2337" y="2057325"/>
            <a:ext cx="3523939" cy="451358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/>
        </p:nvSpPr>
        <p:spPr>
          <a:xfrm>
            <a:off x="6874977" y="1512770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4 </a:t>
            </a:r>
            <a:endParaRPr sz="2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05" name="Google Shape;205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814595" y="1061788"/>
            <a:ext cx="3438563" cy="4071393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"/>
          <p:cNvSpPr txBox="1"/>
          <p:nvPr/>
        </p:nvSpPr>
        <p:spPr>
          <a:xfrm>
            <a:off x="9257359" y="489444"/>
            <a:ext cx="4154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5 </a:t>
            </a:r>
            <a:endParaRPr sz="2400" b="1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VTI">
  <a:themeElements>
    <a:clrScheme name="Coffee">
      <a:dk1>
        <a:srgbClr val="000000"/>
      </a:dk1>
      <a:lt1>
        <a:srgbClr val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와이드스크린</PresentationFormat>
  <Paragraphs>92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Batang</vt:lpstr>
      <vt:lpstr>Sorts Mill Goudy</vt:lpstr>
      <vt:lpstr>Noto Sans Symbols</vt:lpstr>
      <vt:lpstr>Calibri</vt:lpstr>
      <vt:lpstr>Arial</vt:lpstr>
      <vt:lpstr>SlateVTI</vt:lpstr>
      <vt:lpstr>Fast API</vt:lpstr>
      <vt:lpstr>Architecture - Simple</vt:lpstr>
      <vt:lpstr>폴더 및 파일 기능 설명</vt:lpstr>
      <vt:lpstr>Architecture - Simple</vt:lpstr>
      <vt:lpstr>작동순서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Sanggoo Cho</dc:creator>
  <cp:lastModifiedBy>Sanggoo Cho</cp:lastModifiedBy>
  <cp:revision>1</cp:revision>
  <dcterms:created xsi:type="dcterms:W3CDTF">2023-11-06T08:03:36Z</dcterms:created>
  <dcterms:modified xsi:type="dcterms:W3CDTF">2025-10-04T14:36:27Z</dcterms:modified>
</cp:coreProperties>
</file>