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259" r:id="rId2"/>
    <p:sldId id="623" r:id="rId3"/>
    <p:sldId id="549" r:id="rId4"/>
    <p:sldId id="843" r:id="rId5"/>
    <p:sldId id="842" r:id="rId6"/>
    <p:sldId id="848" r:id="rId7"/>
    <p:sldId id="844" r:id="rId8"/>
    <p:sldId id="845" r:id="rId9"/>
    <p:sldId id="847" r:id="rId10"/>
    <p:sldId id="846" r:id="rId11"/>
    <p:sldId id="84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33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2024-10-16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2024-10-16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2024-10-16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gmatart.dev/series/2021/02/17/UDL-6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gebra1course.wordpress.com/2013/02/19/3-matrix-operations-dot-products-and-inverses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7200" b="1" dirty="0"/>
              <a:t>선형대수</a:t>
            </a:r>
            <a:br>
              <a:rPr lang="en-US" altLang="ko-KR" sz="7200" b="1" dirty="0"/>
            </a:br>
            <a:r>
              <a:rPr lang="en-US" altLang="ko" b="1" dirty="0"/>
              <a:t>Linear Algebra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800" b="1" dirty="0"/>
              <a:t>2024.10.17</a:t>
            </a:r>
            <a:endParaRPr lang="ko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760059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내적</a:t>
            </a:r>
            <a:r>
              <a:rPr lang="en-US" altLang="ko-KR" sz="1800" dirty="0"/>
              <a:t>, (</a:t>
            </a:r>
            <a:r>
              <a:rPr lang="ko-KR" altLang="en-US" sz="1800" dirty="0"/>
              <a:t>단순</a:t>
            </a:r>
            <a:r>
              <a:rPr lang="en-US" altLang="ko-KR" sz="1800" dirty="0"/>
              <a:t>)</a:t>
            </a:r>
            <a:r>
              <a:rPr lang="ko-KR" altLang="en-US" sz="1800" dirty="0" err="1"/>
              <a:t>회귀식</a:t>
            </a:r>
            <a:r>
              <a:rPr lang="en-US" altLang="ko-KR" sz="1800" dirty="0"/>
              <a:t>, Perceptron, </a:t>
            </a:r>
            <a:r>
              <a:rPr lang="ko-KR" altLang="en-US" sz="1800" dirty="0" err="1"/>
              <a:t>딥러닝</a:t>
            </a:r>
            <a:r>
              <a:rPr lang="en-US" altLang="ko-KR" sz="1800" dirty="0"/>
              <a:t> </a:t>
            </a:r>
            <a:r>
              <a:rPr lang="ko-KR" altLang="en-US" sz="1800" dirty="0"/>
              <a:t>등 인공신경망의 관계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https://magmatart.dev/assets/posts/images/UDL6/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35" y="1999420"/>
            <a:ext cx="4743596" cy="3272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1305322" y="5576473"/>
            <a:ext cx="539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https://magmatart.dev/series/2021/02/17/UDL-6.html</a:t>
            </a:r>
            <a:r>
              <a:rPr lang="ko-KR" altLang="en-US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989" y="1887523"/>
            <a:ext cx="3911816" cy="30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Linear Algebra?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5040254"/>
          </a:xfrm>
        </p:spPr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Linear algebra is to machine </a:t>
            </a:r>
            <a:r>
              <a:rPr lang="en-US" altLang="ko-KR" sz="2000" dirty="0">
                <a:effectLst/>
              </a:rPr>
              <a:t>learning</a:t>
            </a:r>
            <a:r>
              <a:rPr lang="en-US" altLang="ko-KR" dirty="0">
                <a:effectLst/>
              </a:rPr>
              <a:t> as flour to bakery: </a:t>
            </a:r>
            <a:r>
              <a:rPr lang="en-US" altLang="ko-KR" b="1" dirty="0">
                <a:effectLst/>
              </a:rPr>
              <a:t>every machine learning model is based in linear algebra, as every cake is based in flour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>
                <a:effectLst/>
              </a:rPr>
              <a:t>Machine learning models need vector calculus, probability, and optimization, as cakes need sugar, eggs, and butter.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8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Linear Algebra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0AB36-3B78-CC6C-27EE-F885DBBE7434}"/>
              </a:ext>
            </a:extLst>
          </p:cNvPr>
          <p:cNvSpPr txBox="1"/>
          <p:nvPr/>
        </p:nvSpPr>
        <p:spPr>
          <a:xfrm>
            <a:off x="3675529" y="41049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Source : </a:t>
            </a:r>
            <a:r>
              <a:rPr lang="ko-KR" altLang="en-US" dirty="0"/>
              <a:t>https://pabloinsente.github.io/intro-linear-algebra</a:t>
            </a:r>
          </a:p>
        </p:txBody>
      </p:sp>
    </p:spTree>
    <p:extLst>
      <p:ext uri="{BB962C8B-B14F-4D97-AF65-F5344CB8AC3E}">
        <p14:creationId xmlns:p14="http://schemas.microsoft.com/office/powerpoint/2010/main" val="2763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5"/>
            <a:ext cx="10260342" cy="80200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좌표 </a:t>
            </a:r>
            <a:r>
              <a:rPr lang="en-US" altLang="ko-KR" dirty="0"/>
              <a:t>(1,1)</a:t>
            </a:r>
            <a:r>
              <a:rPr lang="ko-KR" altLang="en-US" dirty="0"/>
              <a:t>을 </a:t>
            </a:r>
            <a:r>
              <a:rPr lang="en-US" altLang="ko-KR" dirty="0"/>
              <a:t>(3,5)</a:t>
            </a:r>
            <a:r>
              <a:rPr lang="ko-KR" altLang="en-US" dirty="0"/>
              <a:t>로 선형 변환하는 방법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Find </a:t>
            </a:r>
            <a:r>
              <a:rPr lang="ko-KR" altLang="en-US" dirty="0"/>
              <a:t>행렬 </a:t>
            </a:r>
            <a:r>
              <a:rPr lang="en-US" altLang="ko-KR" dirty="0"/>
              <a:t>A</a:t>
            </a:r>
          </a:p>
          <a:p>
            <a:r>
              <a:rPr lang="ko-KR" altLang="en-US" dirty="0"/>
              <a:t>벡터</a:t>
            </a:r>
            <a:r>
              <a:rPr lang="en-US" altLang="ko-KR" dirty="0"/>
              <a:t> (1,1)</a:t>
            </a:r>
            <a:r>
              <a:rPr lang="ko-KR" altLang="en-US" dirty="0"/>
              <a:t>은 행렬 </a:t>
            </a:r>
            <a:r>
              <a:rPr lang="en-US" altLang="ko-KR" dirty="0"/>
              <a:t>A</a:t>
            </a:r>
            <a:r>
              <a:rPr lang="ko-KR" altLang="en-US" dirty="0"/>
              <a:t>를 만나 선형변환되어 벡터 </a:t>
            </a:r>
            <a:r>
              <a:rPr lang="en-US" altLang="ko-KR" dirty="0"/>
              <a:t>(3,5)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출력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42" y="2105635"/>
            <a:ext cx="4046436" cy="41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23" y="2105635"/>
            <a:ext cx="1428949" cy="7906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764" y="2158712"/>
            <a:ext cx="1733792" cy="466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764" y="2973080"/>
            <a:ext cx="1810003" cy="41915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825218" y="3548543"/>
            <a:ext cx="0" cy="78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582" y="4762542"/>
            <a:ext cx="1827271" cy="9839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765" y="4762542"/>
            <a:ext cx="519151" cy="9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0428121" cy="91945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행렬 </a:t>
            </a:r>
            <a:r>
              <a:rPr lang="en-US" altLang="ko-KR" sz="1800" dirty="0"/>
              <a:t>A</a:t>
            </a:r>
            <a:r>
              <a:rPr lang="ko-KR" altLang="en-US" sz="1800" dirty="0"/>
              <a:t>를 구하고 원래 벡터</a:t>
            </a:r>
            <a:r>
              <a:rPr lang="en-US" altLang="ko-KR" sz="1800" dirty="0"/>
              <a:t>(1,1)</a:t>
            </a:r>
            <a:r>
              <a:rPr lang="ko-KR" altLang="en-US" sz="1800" dirty="0"/>
              <a:t>과 행렬 </a:t>
            </a:r>
            <a:r>
              <a:rPr lang="en-US" altLang="ko-KR" sz="1800" dirty="0"/>
              <a:t>A</a:t>
            </a:r>
            <a:r>
              <a:rPr lang="ko-KR" altLang="en-US" sz="1800" dirty="0"/>
              <a:t>의 내적</a:t>
            </a:r>
            <a:r>
              <a:rPr lang="en-US" altLang="ko-KR" sz="1800" dirty="0"/>
              <a:t>(Inner Product)</a:t>
            </a:r>
            <a:r>
              <a:rPr lang="ko-KR" altLang="en-US" sz="1800" dirty="0"/>
              <a:t>를 구하면 </a:t>
            </a:r>
            <a:r>
              <a:rPr lang="ko-KR" altLang="en-US" sz="1800" dirty="0" err="1"/>
              <a:t>선형변환된</a:t>
            </a:r>
            <a:r>
              <a:rPr lang="ko-KR" altLang="en-US" sz="1800" dirty="0"/>
              <a:t> 벡터</a:t>
            </a:r>
            <a:r>
              <a:rPr lang="en-US" altLang="ko-KR" sz="1800" dirty="0"/>
              <a:t>(3,5)</a:t>
            </a:r>
            <a:r>
              <a:rPr lang="ko-KR" altLang="en-US" sz="1800" dirty="0"/>
              <a:t>를 구함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46" y="2109465"/>
            <a:ext cx="309605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760059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2</a:t>
            </a:r>
            <a:r>
              <a:rPr lang="ko-KR" altLang="en-US" sz="1800" dirty="0"/>
              <a:t>차원 좌표 넓이 </a:t>
            </a:r>
            <a:r>
              <a:rPr lang="en-US" altLang="ko-KR" sz="1800" dirty="0"/>
              <a:t>1 </a:t>
            </a:r>
            <a:r>
              <a:rPr lang="ko-KR" altLang="en-US" sz="1800" dirty="0"/>
              <a:t>안에 있는 모든 포인트를 행렬 </a:t>
            </a:r>
            <a:r>
              <a:rPr lang="en-US" altLang="ko-KR" sz="1800" dirty="0"/>
              <a:t>A</a:t>
            </a:r>
            <a:r>
              <a:rPr lang="ko-KR" altLang="en-US" sz="1800" dirty="0"/>
              <a:t>로 선형 변환시키려면</a:t>
            </a:r>
            <a:r>
              <a:rPr lang="en-US" altLang="ko-KR" sz="1800" dirty="0"/>
              <a:t>, </a:t>
            </a:r>
            <a:r>
              <a:rPr lang="ko-KR" altLang="en-US" sz="1800" dirty="0"/>
              <a:t>주어진 영역의 모든 포인트를 변환하는 과정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610" y="2115756"/>
            <a:ext cx="1409897" cy="762106"/>
          </a:xfrm>
          <a:prstGeom prst="rect">
            <a:avLst/>
          </a:prstGeom>
        </p:spPr>
      </p:pic>
      <p:pic>
        <p:nvPicPr>
          <p:cNvPr id="1028" name="Picture 4" descr="출력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31" y="2141934"/>
            <a:ext cx="5194388" cy="387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760059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행렬과 벡터의 내적 공식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194" name="Picture 2" descr="Slid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32" y="178755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93432" y="5713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https://algebra1course.wordpress.com/2013/02/19/3-matrix-operations-dot-products-and-inverses/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03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235174" cy="609975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내적과 평균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가중평균의</a:t>
            </a:r>
            <a:r>
              <a:rPr lang="ko-KR" altLang="en-US" sz="1800" dirty="0"/>
              <a:t> 관계</a:t>
            </a:r>
            <a:endParaRPr lang="en-US" altLang="ko-KR" sz="1800" dirty="0"/>
          </a:p>
          <a:p>
            <a:r>
              <a:rPr lang="en-US" altLang="ko-KR" sz="1800" dirty="0"/>
              <a:t>5</a:t>
            </a:r>
            <a:r>
              <a:rPr lang="ko-KR" altLang="en-US" sz="1800" dirty="0"/>
              <a:t>명 각 학생의 국어 점수와 수학 점수를 벡터 가중치를 적용하여</a:t>
            </a:r>
            <a:r>
              <a:rPr lang="en-US" altLang="ko-KR" sz="1800" b="1" dirty="0">
                <a:solidFill>
                  <a:srgbClr val="FFFF00"/>
                </a:solidFill>
              </a:rPr>
              <a:t>(</a:t>
            </a:r>
            <a:r>
              <a:rPr lang="ko-KR" altLang="en-US" sz="1800" b="1" dirty="0">
                <a:solidFill>
                  <a:srgbClr val="FFFF00"/>
                </a:solidFill>
              </a:rPr>
              <a:t>내적</a:t>
            </a:r>
            <a:r>
              <a:rPr lang="en-US" altLang="ko-KR" sz="1800" b="1" dirty="0">
                <a:solidFill>
                  <a:srgbClr val="FFFF00"/>
                </a:solidFill>
              </a:rPr>
              <a:t>)</a:t>
            </a:r>
            <a:r>
              <a:rPr lang="ko-KR" altLang="en-US" sz="1800" dirty="0"/>
              <a:t> 계산한 산술평균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81" y="2272551"/>
            <a:ext cx="4683450" cy="23833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942" y="2436047"/>
            <a:ext cx="1400073" cy="13915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064" y="2436047"/>
            <a:ext cx="1066949" cy="819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42" y="4185242"/>
            <a:ext cx="5150573" cy="14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760059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내적과 단순회귀식의 관계</a:t>
            </a:r>
            <a:endParaRPr lang="en-US" altLang="ko-KR" sz="1800" dirty="0"/>
          </a:p>
          <a:p>
            <a:r>
              <a:rPr lang="ko-KR" altLang="en-US" sz="1800" dirty="0"/>
              <a:t>관측치가</a:t>
            </a:r>
            <a:r>
              <a:rPr lang="en-US" altLang="ko-KR" sz="1800" dirty="0"/>
              <a:t> n </a:t>
            </a:r>
            <a:r>
              <a:rPr lang="ko-KR" altLang="en-US" sz="1800" dirty="0"/>
              <a:t>개이고 변수는 </a:t>
            </a:r>
            <a:r>
              <a:rPr lang="en-US" altLang="ko-KR" sz="1800" dirty="0"/>
              <a:t>2</a:t>
            </a:r>
            <a:r>
              <a:rPr lang="ko-KR" altLang="en-US" sz="1800" dirty="0"/>
              <a:t>개 </a:t>
            </a:r>
            <a:r>
              <a:rPr lang="en-US" altLang="ko-KR" sz="1800" dirty="0"/>
              <a:t>(</a:t>
            </a:r>
            <a:r>
              <a:rPr lang="ko-KR" altLang="en-US" sz="1800" dirty="0"/>
              <a:t>절편과 기울기</a:t>
            </a:r>
            <a:r>
              <a:rPr lang="en-US" altLang="ko-KR" sz="1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122" y="3549195"/>
            <a:ext cx="2857899" cy="1600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82" y="2732205"/>
            <a:ext cx="1333686" cy="419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82" y="3642040"/>
            <a:ext cx="4393538" cy="14147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490" y="2705425"/>
            <a:ext cx="1476581" cy="47631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6325299" y="3365202"/>
            <a:ext cx="1182848" cy="75379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회귀식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6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Brain_Storming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760059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내적과 다중회귀식의 관계</a:t>
            </a:r>
            <a:endParaRPr lang="en-US" altLang="ko-KR" sz="1800" dirty="0"/>
          </a:p>
          <a:p>
            <a:r>
              <a:rPr lang="ko-KR" altLang="en-US" sz="1800" dirty="0"/>
              <a:t>관측치가</a:t>
            </a:r>
            <a:r>
              <a:rPr lang="en-US" altLang="ko-KR" sz="1800" dirty="0"/>
              <a:t> n </a:t>
            </a:r>
            <a:r>
              <a:rPr lang="ko-KR" altLang="en-US" sz="1800" dirty="0"/>
              <a:t>개이고 변수는 </a:t>
            </a:r>
            <a:r>
              <a:rPr lang="en-US" altLang="ko-KR" sz="1800" dirty="0"/>
              <a:t>p</a:t>
            </a:r>
            <a:r>
              <a:rPr lang="ko-KR" altLang="en-US" sz="1800" dirty="0"/>
              <a:t>개 </a:t>
            </a:r>
            <a:r>
              <a:rPr lang="en-US" altLang="ko-KR" sz="1800" dirty="0"/>
              <a:t>(</a:t>
            </a:r>
            <a:r>
              <a:rPr lang="ko-KR" altLang="en-US" sz="1800" dirty="0"/>
              <a:t>절편과 </a:t>
            </a:r>
            <a:r>
              <a:rPr lang="en-US" altLang="ko-KR" sz="1800" dirty="0"/>
              <a:t>p</a:t>
            </a:r>
            <a:r>
              <a:rPr lang="ko-KR" altLang="en-US" sz="1800" dirty="0"/>
              <a:t>개 기울기</a:t>
            </a:r>
            <a:r>
              <a:rPr lang="en-US" altLang="ko-KR" sz="1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46" y="3376966"/>
            <a:ext cx="4143953" cy="495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07" y="3818109"/>
            <a:ext cx="4542064" cy="15311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607" y="2347847"/>
            <a:ext cx="3762900" cy="58110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499252" y="3247756"/>
            <a:ext cx="1182848" cy="75379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회귀식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30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4922</TotalTime>
  <Words>280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Batang</vt:lpstr>
      <vt:lpstr>함초롬돋움</vt:lpstr>
      <vt:lpstr>Calibri</vt:lpstr>
      <vt:lpstr>Wingdings</vt:lpstr>
      <vt:lpstr>Wingdings 2</vt:lpstr>
      <vt:lpstr>SlateVTI</vt:lpstr>
      <vt:lpstr>선형대수 Linear Algebra</vt:lpstr>
      <vt:lpstr>Linear Algebra</vt:lpstr>
      <vt:lpstr>Brain_Storming</vt:lpstr>
      <vt:lpstr>Brain_Storming</vt:lpstr>
      <vt:lpstr>Brain_Storming</vt:lpstr>
      <vt:lpstr>Brain_Storming</vt:lpstr>
      <vt:lpstr>Brain_Storming</vt:lpstr>
      <vt:lpstr>Brain_Storming</vt:lpstr>
      <vt:lpstr>Brain_Storming</vt:lpstr>
      <vt:lpstr>Brain_Storming</vt:lpstr>
      <vt:lpstr>What is Linear Algebra?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121</cp:revision>
  <dcterms:created xsi:type="dcterms:W3CDTF">2023-11-06T08:03:36Z</dcterms:created>
  <dcterms:modified xsi:type="dcterms:W3CDTF">2024-10-16T05:13:02Z</dcterms:modified>
</cp:coreProperties>
</file>