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91" r:id="rId14"/>
    <p:sldId id="290" r:id="rId15"/>
    <p:sldId id="289" r:id="rId16"/>
    <p:sldId id="295" r:id="rId17"/>
    <p:sldId id="296" r:id="rId18"/>
    <p:sldId id="292" r:id="rId19"/>
    <p:sldId id="293" r:id="rId20"/>
    <p:sldId id="294" r:id="rId21"/>
    <p:sldId id="285" r:id="rId22"/>
    <p:sldId id="287" r:id="rId23"/>
    <p:sldId id="288" r:id="rId2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9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754" autoAdjust="0"/>
    <p:restoredTop sz="95057" autoAdjust="0"/>
  </p:normalViewPr>
  <p:slideViewPr>
    <p:cSldViewPr snapToGrid="0" snapToObjects="1">
      <p:cViewPr varScale="1">
        <p:scale>
          <a:sx n="81" d="100"/>
          <a:sy n="81" d="100"/>
        </p:scale>
        <p:origin x="122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71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3"/>
    </p:cViewPr>
  </p:sorterViewPr>
  <p:notesViewPr>
    <p:cSldViewPr snapToGrid="0" snapToObjects="1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F794E3-A799-40B2-8112-A2D83E33F673}" type="datetime1">
              <a:rPr lang="ko-KR" altLang="en-US" smtClean="0">
                <a:latin typeface="+mj-ea"/>
                <a:ea typeface="+mj-ea"/>
              </a:rPr>
              <a:t>2024-10-10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63A931C-479A-420A-A186-93978D9C5478}" type="datetime1">
              <a:rPr lang="ko-KR" altLang="en-US" smtClean="0"/>
              <a:pPr/>
              <a:t>2024-10-10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3544625-0ADF-4414-89A2-9E135F0C849F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C834297D-F0C2-4AB8-AF19-2C57BA75827F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8FE7F9E-2A89-49F6-9CF1-C9F51954F0C8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996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0E79701-2303-4181-9DB7-F07F65373552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>
                <a:latin typeface="+mj-ea"/>
                <a:ea typeface="+mj-ea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816ACB6-6092-4C02-ADE2-5AC6DD2C3548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AA67CF15-568F-4926-9E91-83D981F9594C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”</a:t>
            </a:r>
          </a:p>
        </p:txBody>
      </p:sp>
      <p:sp>
        <p:nvSpPr>
          <p:cNvPr id="14" name="텍스트 상자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-KR" altLang="en-US" sz="8000" noProof="0">
                <a:solidFill>
                  <a:schemeClr val="tx1"/>
                </a:solidFill>
                <a:effectLst/>
                <a:latin typeface="+mj-ea"/>
                <a:ea typeface="+mj-ea"/>
              </a:rPr>
              <a:t>“</a:t>
            </a: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117B776-2D10-4AF9-A6BE-7DD72A0D2CDC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또는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>
                <a:latin typeface="+mj-ea"/>
                <a:ea typeface="+mj-ea"/>
              </a:defRPr>
            </a:lvl1pPr>
          </a:lstStyle>
          <a:p>
            <a:pPr marL="0" lvl="0" rtl="0"/>
            <a:r>
              <a:rPr lang="ko-KR" altLang="en-US" noProof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B7FF45D-B73A-4C5D-8DFE-DF3E2726B46C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F30A46B-A127-4C29-B3BD-6713685EE907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B547FAB-F4C0-4E15-9CB0-A0F94E1219A7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8DBADCB-5704-4578-9F6F-41ADA0C5E0D3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082D112-6B41-42BB-A652-FA61D2EEDF2D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7830686-2D1B-4BE7-9722-FFE869D73444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78445EB-BA9D-4870-AFD1-94D341EE5BA0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18A607B-8E33-4053-875B-92DFF3D34BF2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483976E-C27E-4916-B608-8F0F583C7E42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4A085639-D7C4-4029-AC13-12282D4A3463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4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+mj-ea"/>
                <a:ea typeface="+mj-ea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25EA296-9F33-44E9-862D-B7555EAE875A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FEE0AF7C-546E-4BD2-9A60-639A600CC4AC}" type="datetime1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j-ea"/>
                <a:ea typeface="+mj-ea"/>
              </a:defRPr>
            </a:lvl1pPr>
          </a:lstStyle>
          <a:p>
            <a:fld id="{69E57DC2-970A-4B3E-BB1C-7A09969E49D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j-ea"/>
          <a:ea typeface="+mj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levikul09/status/167688410701855129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1.5/modules/generated/sklearn.linear_model.LogisticRegress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projector.tensorflow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vision.stanford.edu/teaching/cs231n/2024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.uk/using-ai-tools/what-is-machine-learn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cestor9/24_spring_python-programimming-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ancestor9/24_fall_Big-Data-Processing-coding-/blob/ma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cestor9/24_spring_python-programimming-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087" y="1274884"/>
            <a:ext cx="5070470" cy="1756179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sz="5400" b="1"/>
              <a:t>빅데이터 처리</a:t>
            </a:r>
            <a:r>
              <a:rPr lang="en-US" altLang="ko-KR" sz="5400" b="1" dirty="0"/>
              <a:t> 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경복대학교 </a:t>
            </a:r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빅데이터과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ko-KR" alt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조상구교수</a:t>
            </a:r>
            <a:endParaRPr lang="en-US" altLang="ko-K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rtl="0"/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2024.10.10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Fashion </a:t>
            </a:r>
            <a:r>
              <a:rPr lang="en-US" altLang="ko-KR" sz="2800" b="1" dirty="0">
                <a:solidFill>
                  <a:srgbClr val="FFFF00"/>
                </a:solidFill>
              </a:rPr>
              <a:t>model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10</a:t>
            </a:fld>
            <a:endParaRPr lang="ko-KR" altLang="en-US" sz="1200" b="1" dirty="0"/>
          </a:p>
        </p:txBody>
      </p:sp>
      <p:pic>
        <p:nvPicPr>
          <p:cNvPr id="1028" name="Picture 4" descr="people fashion show on stage">
            <a:extLst>
              <a:ext uri="{FF2B5EF4-FFF2-40B4-BE49-F238E27FC236}">
                <a16:creationId xmlns:a16="http://schemas.microsoft.com/office/drawing/2014/main" id="{171CD5A3-FAB6-526F-715E-656B9AD1C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043" y="938114"/>
            <a:ext cx="7457666" cy="49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58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 </a:t>
            </a:r>
            <a:r>
              <a:rPr lang="en-US" altLang="ko-KR" sz="2800" b="1" dirty="0">
                <a:solidFill>
                  <a:srgbClr val="FFFF00"/>
                </a:solidFill>
              </a:rPr>
              <a:t>model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11</a:t>
            </a:fld>
            <a:endParaRPr lang="ko-KR" altLang="en-US" sz="1200" b="1" dirty="0"/>
          </a:p>
        </p:txBody>
      </p: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CD993558-82CA-9891-0122-9EF55734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65" y="2110208"/>
            <a:ext cx="6203034" cy="348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E2EB49-5C8A-15C2-AA66-D57C3AEFACD3}"/>
              </a:ext>
            </a:extLst>
          </p:cNvPr>
          <p:cNvSpPr txBox="1"/>
          <p:nvPr/>
        </p:nvSpPr>
        <p:spPr>
          <a:xfrm>
            <a:off x="910226" y="5692426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https://x.com/levikul09/status/1676884107018551296</a:t>
            </a:r>
            <a:r>
              <a:rPr lang="ko-KR" altLang="en-US" sz="14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131F4-773C-8B8F-ABD2-D0FF3BCB6781}"/>
                  </a:ext>
                </a:extLst>
              </p:cNvPr>
              <p:cNvSpPr txBox="1"/>
              <p:nvPr/>
            </p:nvSpPr>
            <p:spPr>
              <a:xfrm>
                <a:off x="7850421" y="2110208"/>
                <a:ext cx="3725694" cy="2776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Data 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𝑋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,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𝑦</m:t>
                    </m:r>
                  </m:oMath>
                </a14:m>
                <a:endParaRPr lang="en-US" altLang="ko-KR" sz="2400" dirty="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Algorithm :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𝑓</m:t>
                    </m:r>
                  </m:oMath>
                </a14:m>
                <a:endParaRPr lang="en-US" altLang="ko-KR" sz="2400" dirty="0">
                  <a:latin typeface="Cascadia Code SemiLight" panose="020B0609020000020004" pitchFamily="49" charset="0"/>
                  <a:ea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2400" dirty="0">
                    <a:latin typeface="Cascadia Code SemiLight" panose="020B0609020000020004" pitchFamily="49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Model :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𝑓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𝑋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)</m:t>
                    </m:r>
                  </m:oMath>
                </a14:m>
                <a:endParaRPr lang="en-US" altLang="ko-KR" sz="2400" dirty="0">
                  <a:latin typeface="Cascadia Code SemiLight" panose="020B0609020000020004" pitchFamily="49" charset="0"/>
                  <a:cs typeface="Cascadia Code SemiLight" panose="020B0609020000020004" pitchFamily="49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131F4-773C-8B8F-ABD2-D0FF3BCB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421" y="2110208"/>
                <a:ext cx="3725694" cy="2776979"/>
              </a:xfrm>
              <a:prstGeom prst="rect">
                <a:avLst/>
              </a:prstGeom>
              <a:blipFill>
                <a:blip r:embed="rId4"/>
                <a:stretch>
                  <a:fillRect l="-2619" b="-1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644639F-662E-7DBB-3872-09C944502C04}"/>
              </a:ext>
            </a:extLst>
          </p:cNvPr>
          <p:cNvSpPr txBox="1"/>
          <p:nvPr/>
        </p:nvSpPr>
        <p:spPr>
          <a:xfrm>
            <a:off x="499620" y="1222602"/>
            <a:ext cx="7956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유일한 데이터를 바탕으로 여러 가지 알고리즘으로 여러 가지 모델을 생성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5FA18-0E01-72B3-DE81-1F4E7421C27E}"/>
                  </a:ext>
                </a:extLst>
              </p:cNvPr>
              <p:cNvSpPr txBox="1"/>
              <p:nvPr/>
            </p:nvSpPr>
            <p:spPr>
              <a:xfrm>
                <a:off x="7918516" y="5199983"/>
                <a:ext cx="372569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𝑔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scadia Code SemiLight" panose="020B0609020000020004" pitchFamily="49" charset="0"/>
                            <a:cs typeface="Cascadia Code SemiLight" panose="020B0609020000020004" pitchFamily="49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scadia Code SemiLight" panose="020B0609020000020004" pitchFamily="49" charset="0"/>
                            <a:cs typeface="Cascadia Code SemiLight" panose="020B0609020000020004" pitchFamily="49" charset="0"/>
                          </a:rPr>
                          <m:t>𝑋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scadia Code SemiLight" panose="020B0609020000020004" pitchFamily="49" charset="0"/>
                        <a:cs typeface="Cascadia Code SemiLight" panose="020B0609020000020004" pitchFamily="49" charset="0"/>
                      </a:rPr>
                      <m:t>h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scadia Code SemiLight" panose="020B0609020000020004" pitchFamily="49" charset="0"/>
                            <a:cs typeface="Cascadia Code SemiLight" panose="020B0609020000020004" pitchFamily="49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scadia Code SemiLight" panose="020B0609020000020004" pitchFamily="49" charset="0"/>
                            <a:cs typeface="Cascadia Code SemiLight" panose="020B0609020000020004" pitchFamily="49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600" b="0" i="1" dirty="0">
                    <a:latin typeface="Cambria Math" panose="02040503050406030204" pitchFamily="18" charset="0"/>
                    <a:ea typeface="Cascadia Code SemiLight" panose="020B0609020000020004" pitchFamily="49" charset="0"/>
                    <a:cs typeface="Cascadia Code SemiLight" panose="020B0609020000020004" pitchFamily="49" charset="0"/>
                  </a:rPr>
                  <a:t>, ……………….,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m:t>𝑑𝑒𝑒𝑝𝑙𝑒𝑎𝑟𝑛𝑖𝑛𝑔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scadia Code SemiLight" panose="020B0609020000020004" pitchFamily="49" charset="0"/>
                              <a:cs typeface="Cascadia Code SemiLight" panose="020B0609020000020004" pitchFamily="49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scadia Code SemiLight" panose="020B0609020000020004" pitchFamily="49" charset="0"/>
                              <a:cs typeface="Cascadia Code SemiLight" panose="020B0609020000020004" pitchFamily="49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m:t>,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m:t>𝑐h𝑎𝑡𝐺𝑃𝑇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m:t>𝑋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scadia Code SemiLight" panose="020B0609020000020004" pitchFamily="49" charset="0"/>
                          <a:cs typeface="Cascadia Code SemiLight" panose="020B0609020000020004" pitchFamily="49" charset="0"/>
                        </a:rPr>
                        <m:t>)</m:t>
                      </m:r>
                    </m:oMath>
                  </m:oMathPara>
                </a14:m>
                <a:endParaRPr lang="ko-KR" altLang="en-US" sz="1600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5FA18-0E01-72B3-DE81-1F4E7421C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516" y="5199983"/>
                <a:ext cx="3725694" cy="584775"/>
              </a:xfrm>
              <a:prstGeom prst="rect">
                <a:avLst/>
              </a:prstGeom>
              <a:blipFill>
                <a:blip r:embed="rId5"/>
                <a:stretch>
                  <a:fillRect l="-164" t="-4167" b="-72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1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12</a:t>
            </a:fld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3DECA-039E-7BC5-A5FD-159E2E408129}"/>
              </a:ext>
            </a:extLst>
          </p:cNvPr>
          <p:cNvSpPr txBox="1"/>
          <p:nvPr/>
        </p:nvSpPr>
        <p:spPr>
          <a:xfrm>
            <a:off x="4152779" y="2227791"/>
            <a:ext cx="3162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C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학습</a:t>
            </a:r>
            <a:r>
              <a:rPr lang="en-US" altLang="ko-KR" sz="1600" dirty="0">
                <a:solidFill>
                  <a:srgbClr val="FFC0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(Learn/Fit/Training)</a:t>
            </a:r>
            <a:endParaRPr lang="ko-KR" altLang="en-US" sz="1600" dirty="0">
              <a:solidFill>
                <a:srgbClr val="FFC0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5500B18-95DB-1300-FA29-EE9BE82E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70" y="2470483"/>
            <a:ext cx="3322209" cy="17406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CFA3248-95DD-D596-5BFE-5FF095B75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020" y="2659471"/>
            <a:ext cx="1611371" cy="136270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BBFB907-3721-0A64-F122-345685018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706" y="2768446"/>
            <a:ext cx="3928957" cy="86536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D2A976C-E103-8CD0-D643-D14C89444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328" y="4711999"/>
            <a:ext cx="5554160" cy="14523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67C115F-3504-0058-AC09-3EB123CD9ABB}"/>
              </a:ext>
            </a:extLst>
          </p:cNvPr>
          <p:cNvSpPr txBox="1"/>
          <p:nvPr/>
        </p:nvSpPr>
        <p:spPr>
          <a:xfrm>
            <a:off x="7896707" y="4375002"/>
            <a:ext cx="16800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FFFF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예측</a:t>
            </a:r>
            <a:r>
              <a:rPr lang="en-US" altLang="ko-KR" sz="1600" dirty="0">
                <a:solidFill>
                  <a:srgbClr val="FFFF0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(Predict)</a:t>
            </a:r>
            <a:endParaRPr lang="ko-KR" altLang="en-US" sz="1600" dirty="0">
              <a:solidFill>
                <a:srgbClr val="FFFF00"/>
              </a:solidFill>
              <a:latin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E34A87-9BFA-5F23-BC33-2363281BA916}"/>
              </a:ext>
            </a:extLst>
          </p:cNvPr>
          <p:cNvSpPr txBox="1"/>
          <p:nvPr/>
        </p:nvSpPr>
        <p:spPr>
          <a:xfrm>
            <a:off x="499620" y="1222602"/>
            <a:ext cx="993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과거의 데이터에 숨겨진 패턴을 찾아내기 위해 컴퓨터에게 알고리즘을 학습시켜 목적을 달성</a:t>
            </a:r>
          </a:p>
        </p:txBody>
      </p:sp>
    </p:spTree>
    <p:extLst>
      <p:ext uri="{BB962C8B-B14F-4D97-AF65-F5344CB8AC3E}">
        <p14:creationId xmlns:p14="http://schemas.microsoft.com/office/powerpoint/2010/main" val="22429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13</a:t>
            </a:fld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E34A87-9BFA-5F23-BC33-2363281BA916}"/>
              </a:ext>
            </a:extLst>
          </p:cNvPr>
          <p:cNvSpPr txBox="1"/>
          <p:nvPr/>
        </p:nvSpPr>
        <p:spPr>
          <a:xfrm>
            <a:off x="499620" y="1222602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알고리즘의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종류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FE3038-BE9F-7553-C7B6-D9698308C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407" y="2184480"/>
            <a:ext cx="7696867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5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14</a:t>
            </a:fld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E34A87-9BFA-5F23-BC33-2363281BA916}"/>
              </a:ext>
            </a:extLst>
          </p:cNvPr>
          <p:cNvSpPr txBox="1"/>
          <p:nvPr/>
        </p:nvSpPr>
        <p:spPr>
          <a:xfrm>
            <a:off x="499620" y="1222602"/>
            <a:ext cx="2468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머신러닝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모델의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종류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31F7FA-832A-DAFF-A375-D2EEB6C1C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74" y="2362773"/>
            <a:ext cx="9723963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76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15</a:t>
            </a:fld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E34A87-9BFA-5F23-BC33-2363281BA916}"/>
              </a:ext>
            </a:extLst>
          </p:cNvPr>
          <p:cNvSpPr txBox="1"/>
          <p:nvPr/>
        </p:nvSpPr>
        <p:spPr>
          <a:xfrm>
            <a:off x="499620" y="1222602"/>
            <a:ext cx="836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데이터와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알고리즘을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선택하여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컴퓨터에게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학습시켜 목적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예측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변환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E374BD-2596-B09A-47D5-0BC47BEF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70" y="1968692"/>
            <a:ext cx="7006651" cy="37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6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16</a:t>
            </a:fld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BA815-1326-DCEA-7705-0ABBEAA09DE9}"/>
              </a:ext>
            </a:extLst>
          </p:cNvPr>
          <p:cNvSpPr txBox="1"/>
          <p:nvPr/>
        </p:nvSpPr>
        <p:spPr>
          <a:xfrm>
            <a:off x="1626271" y="2149241"/>
            <a:ext cx="8271873" cy="3970318"/>
          </a:xfrm>
          <a:prstGeom prst="rect">
            <a:avLst/>
          </a:prstGeom>
          <a:solidFill>
            <a:srgbClr val="009EDE"/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#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Load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iris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dataset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&amp;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use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'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target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'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as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labels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and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'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data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'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as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features</a:t>
            </a:r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iris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load_iris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()</a:t>
            </a:r>
          </a:p>
          <a:p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X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iris.data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;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y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iris.target</a:t>
            </a:r>
            <a:endParaRPr lang="ko-KR" altLang="en-US" b="1" dirty="0">
              <a:solidFill>
                <a:schemeClr val="bg1"/>
              </a:solidFill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#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Split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dataset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into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training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and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testing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sets</a:t>
            </a:r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X_train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X_test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y_train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y_test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train_test_split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(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X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y</a:t>
            </a:r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,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test_size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=0.3)</a:t>
            </a:r>
          </a:p>
          <a:p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#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Initialize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logistic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regression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model</a:t>
            </a:r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log_reg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LogisticRegression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()</a:t>
            </a:r>
          </a:p>
          <a:p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#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Fit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model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to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training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data</a:t>
            </a:r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log_reg.fit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X_train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y_train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)</a:t>
            </a:r>
          </a:p>
          <a:p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#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Predict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on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the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test</a:t>
            </a:r>
            <a:r>
              <a:rPr lang="ko-KR" altLang="en-US" dirty="0">
                <a:latin typeface="Segoe UI Variable Small Semilig" pitchFamily="2" charset="0"/>
                <a:ea typeface="HY신명조" panose="02030600000101010101" pitchFamily="18" charset="-127"/>
              </a:rPr>
              <a:t> </a:t>
            </a:r>
            <a:r>
              <a:rPr lang="ko-KR" altLang="en-US" dirty="0" err="1">
                <a:latin typeface="Segoe UI Variable Small Semilig" pitchFamily="2" charset="0"/>
                <a:ea typeface="HY신명조" panose="02030600000101010101" pitchFamily="18" charset="-127"/>
              </a:rPr>
              <a:t>data</a:t>
            </a:r>
            <a:endParaRPr lang="ko-KR" altLang="en-US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y_pred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 = 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log_reg.predict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</a:t>
            </a:r>
            <a:r>
              <a:rPr lang="ko-KR" altLang="en-US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X_test</a:t>
            </a:r>
            <a:r>
              <a:rPr lang="ko-KR" altLang="en-US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93044-8F15-A736-A0EE-583349AC3310}"/>
              </a:ext>
            </a:extLst>
          </p:cNvPr>
          <p:cNvSpPr txBox="1"/>
          <p:nvPr/>
        </p:nvSpPr>
        <p:spPr>
          <a:xfrm>
            <a:off x="499620" y="1222602"/>
            <a:ext cx="836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데이터와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알고리즘을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선택하여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컴퓨터에게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학습시켜 목적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예측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변환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45B-045B-29EB-9238-47D9A35649E6}"/>
              </a:ext>
            </a:extLst>
          </p:cNvPr>
          <p:cNvSpPr txBox="1"/>
          <p:nvPr/>
        </p:nvSpPr>
        <p:spPr>
          <a:xfrm>
            <a:off x="1531106" y="6127839"/>
            <a:ext cx="9743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2"/>
              </a:rPr>
              <a:t>https://scikit-learn.org/1.5/modules/generated/sklearn.linear_model.LogisticRegression.html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557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17</a:t>
            </a:fld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BA815-1326-DCEA-7705-0ABBEAA09DE9}"/>
              </a:ext>
            </a:extLst>
          </p:cNvPr>
          <p:cNvSpPr txBox="1"/>
          <p:nvPr/>
        </p:nvSpPr>
        <p:spPr>
          <a:xfrm>
            <a:off x="1875933" y="2147801"/>
            <a:ext cx="8267308" cy="3416320"/>
          </a:xfrm>
          <a:prstGeom prst="rect">
            <a:avLst/>
          </a:prstGeom>
          <a:solidFill>
            <a:srgbClr val="009EDE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# Build the </a:t>
            </a:r>
            <a:r>
              <a:rPr lang="en-US" altLang="ko-KR" dirty="0" err="1">
                <a:latin typeface="Segoe UI Variable Small Semilig" pitchFamily="2" charset="0"/>
                <a:ea typeface="HY신명조" panose="02030600000101010101" pitchFamily="18" charset="-127"/>
              </a:rPr>
              <a:t>Keras</a:t>
            </a:r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 model with Single logistic regression layer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model = Sequential() 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model.add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(Dense(1, </a:t>
            </a:r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input_dim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=4, activation='sigmoid’)) </a:t>
            </a:r>
          </a:p>
          <a:p>
            <a:endParaRPr lang="en-US" altLang="ko-KR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# Compile the model 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model.compile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(optimizer=SGD) </a:t>
            </a:r>
          </a:p>
          <a:p>
            <a:endParaRPr lang="en-US" altLang="ko-KR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# Train the model 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model.fit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X_train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, </a:t>
            </a:r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y_train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) </a:t>
            </a:r>
          </a:p>
          <a:p>
            <a:endParaRPr lang="en-US" altLang="ko-KR" dirty="0">
              <a:latin typeface="Segoe UI Variable Small Semilig" pitchFamily="2" charset="0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Segoe UI Variable Small Semilig" pitchFamily="2" charset="0"/>
                <a:ea typeface="HY신명조" panose="02030600000101010101" pitchFamily="18" charset="-127"/>
              </a:rPr>
              <a:t># Predict on test data </a:t>
            </a:r>
          </a:p>
          <a:p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y_pred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 = (</a:t>
            </a:r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model.predict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X_test</a:t>
            </a:r>
            <a:r>
              <a:rPr lang="en-US" altLang="ko-KR" b="1" dirty="0">
                <a:solidFill>
                  <a:schemeClr val="bg1"/>
                </a:solidFill>
                <a:latin typeface="Segoe UI Variable Small Semilig" pitchFamily="2" charset="0"/>
                <a:ea typeface="HY신명조" panose="02030600000101010101" pitchFamily="18" charset="-127"/>
              </a:rPr>
              <a:t>)</a:t>
            </a:r>
            <a:endParaRPr lang="ko-KR" altLang="en-US" b="1" dirty="0">
              <a:solidFill>
                <a:schemeClr val="bg1"/>
              </a:solidFill>
              <a:latin typeface="Segoe UI Variable Small Semilig" pitchFamily="2" charset="0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93044-8F15-A736-A0EE-583349AC3310}"/>
              </a:ext>
            </a:extLst>
          </p:cNvPr>
          <p:cNvSpPr txBox="1"/>
          <p:nvPr/>
        </p:nvSpPr>
        <p:spPr>
          <a:xfrm>
            <a:off x="499620" y="1222602"/>
            <a:ext cx="836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데이터와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알고리즘을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선택하여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컴퓨터에게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학습시켜 목적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예측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변환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달성</a:t>
            </a:r>
          </a:p>
        </p:txBody>
      </p:sp>
    </p:spTree>
    <p:extLst>
      <p:ext uri="{BB962C8B-B14F-4D97-AF65-F5344CB8AC3E}">
        <p14:creationId xmlns:p14="http://schemas.microsoft.com/office/powerpoint/2010/main" val="3570514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Deep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18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6280046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https://playground.tensorflow.org/</a:t>
            </a:r>
            <a:r>
              <a:rPr lang="en-US" altLang="ko-KR" sz="1400" dirty="0"/>
              <a:t>  </a:t>
            </a:r>
            <a:r>
              <a:rPr lang="ko-KR" altLang="en-US" sz="14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57ECF8-F9D4-F648-12CB-439F56FB0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94" y="968338"/>
            <a:ext cx="8021421" cy="52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905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Deep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19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102936" y="5972269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https://projector.tensorflow.org/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1CB968-BA6D-BE71-C4D0-44FAE3226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36" y="1206990"/>
            <a:ext cx="10410334" cy="46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0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55076"/>
            <a:ext cx="10131425" cy="89690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CEC9F6-E8A4-7305-4491-573B278C7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51873"/>
            <a:ext cx="10131425" cy="36491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Python</a:t>
            </a:r>
            <a:r>
              <a:rPr lang="ko-KR" altLang="en-US" sz="2400" dirty="0"/>
              <a:t> </a:t>
            </a:r>
            <a:r>
              <a:rPr lang="en-US" altLang="ko-KR" sz="2400" dirty="0"/>
              <a:t>(Syntax, Module, Package, Class)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Data Wrangling Visualization (Pandas, Matplotlib, Seaborn)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Network &amp; Database (REST API, </a:t>
            </a:r>
            <a:r>
              <a:rPr lang="en-US" altLang="ko-KR" sz="2400" dirty="0" err="1"/>
              <a:t>Sqlite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FastAPI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Streamlit</a:t>
            </a:r>
            <a:r>
              <a:rPr lang="en-US" altLang="ko-KR" sz="2400" dirty="0"/>
              <a:t>/</a:t>
            </a:r>
            <a:r>
              <a:rPr lang="en-US" altLang="ko-KR" sz="2400" dirty="0" err="1"/>
              <a:t>Gradio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Machine Learning (Scikit-learn, </a:t>
            </a:r>
            <a:r>
              <a:rPr lang="en-US" altLang="ko-KR" sz="2400" dirty="0" err="1"/>
              <a:t>Pycaret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/>
              <a:t>Deep Learning (</a:t>
            </a:r>
            <a:r>
              <a:rPr lang="en-US" altLang="ko-KR" sz="2400" dirty="0" err="1"/>
              <a:t>Keras</a:t>
            </a:r>
            <a:r>
              <a:rPr lang="en-US" altLang="ko-KR" sz="2400" dirty="0"/>
              <a:t>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3CB93F-D403-E1BB-34DA-7A7C03E1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2</a:t>
            </a:fld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5384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Deep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20</a:t>
            </a:fld>
            <a:endParaRPr lang="ko-KR" altLang="en-US" sz="1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D566B4-D09F-10B6-7136-3022096E1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77" y="929423"/>
            <a:ext cx="9754445" cy="4999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81C05A-D7AF-0063-83D4-0C1AA951351D}"/>
              </a:ext>
            </a:extLst>
          </p:cNvPr>
          <p:cNvSpPr txBox="1"/>
          <p:nvPr/>
        </p:nvSpPr>
        <p:spPr>
          <a:xfrm>
            <a:off x="1133574" y="6013527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http://vision.stanford.edu/teaching/cs231n/2024/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29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 err="1"/>
              <a:t>머신러닝</a:t>
            </a:r>
            <a:r>
              <a:rPr lang="ko-KR" altLang="en-US" sz="2800" b="1" dirty="0"/>
              <a:t> 절차</a:t>
            </a: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3</a:t>
            </a:fld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E5A961-6A0A-A7EF-5FF5-FDB2B62A8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94" y="1753522"/>
            <a:ext cx="9348757" cy="22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4903733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3"/>
              </a:rPr>
              <a:t>https://www.scribbr.co.uk/using-ai-tools/what-is-machine-learning/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454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Python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4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6280046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https://github.com/ancestor9/24_spring_python-programimming-1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</a:p>
        </p:txBody>
      </p:sp>
      <p:graphicFrame>
        <p:nvGraphicFramePr>
          <p:cNvPr id="3" name="내용 개체 틀 4">
            <a:extLst>
              <a:ext uri="{FF2B5EF4-FFF2-40B4-BE49-F238E27FC236}">
                <a16:creationId xmlns:a16="http://schemas.microsoft.com/office/drawing/2014/main" id="{E08CDAFF-B493-B1F2-F435-37A44B098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549365"/>
              </p:ext>
            </p:extLst>
          </p:nvPr>
        </p:nvGraphicFramePr>
        <p:xfrm>
          <a:off x="461913" y="1229360"/>
          <a:ext cx="11323688" cy="4958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30922">
                  <a:extLst>
                    <a:ext uri="{9D8B030D-6E8A-4147-A177-3AD203B41FA5}">
                      <a16:colId xmlns:a16="http://schemas.microsoft.com/office/drawing/2014/main" val="1292183571"/>
                    </a:ext>
                  </a:extLst>
                </a:gridCol>
                <a:gridCol w="2830922">
                  <a:extLst>
                    <a:ext uri="{9D8B030D-6E8A-4147-A177-3AD203B41FA5}">
                      <a16:colId xmlns:a16="http://schemas.microsoft.com/office/drawing/2014/main" val="713938405"/>
                    </a:ext>
                  </a:extLst>
                </a:gridCol>
                <a:gridCol w="2830922">
                  <a:extLst>
                    <a:ext uri="{9D8B030D-6E8A-4147-A177-3AD203B41FA5}">
                      <a16:colId xmlns:a16="http://schemas.microsoft.com/office/drawing/2014/main" val="349712780"/>
                    </a:ext>
                  </a:extLst>
                </a:gridCol>
                <a:gridCol w="2830922">
                  <a:extLst>
                    <a:ext uri="{9D8B030D-6E8A-4147-A177-3AD203B41FA5}">
                      <a16:colId xmlns:a16="http://schemas.microsoft.com/office/drawing/2014/main" val="782521234"/>
                    </a:ext>
                  </a:extLst>
                </a:gridCol>
              </a:tblGrid>
              <a:tr h="427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Task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Single Value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Multiple Values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numpy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, pandas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531392"/>
                  </a:ext>
                </a:extLst>
              </a:tr>
              <a:tr h="72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Presentation (value, variable)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int, float, string,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boolean</a:t>
                      </a:r>
                      <a:endParaRPr lang="en-US" altLang="ko-KR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  <a:ea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list, tuple, dictionary,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ndarray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, Series, 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DataFrame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31754"/>
                  </a:ext>
                </a:extLst>
              </a:tr>
              <a:tr h="7266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Operation (algebra)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expressions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operations,</a:t>
                      </a:r>
                    </a:p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mutable operations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expressions, get, set, reshape, …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771352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Control flow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if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for</a:t>
                      </a:r>
                    </a:p>
                    <a:p>
                      <a:pPr marL="0" algn="ctr" defTabSz="457200" rtl="0" eaLnBrk="1" latinLnBrk="1" hangingPunct="1"/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  <a:cs typeface="+mn-cs"/>
                        </a:rPr>
                        <a:t>while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26003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Use and reuse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Functions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Standard libraries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Modules and Packages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084762"/>
                  </a:ext>
                </a:extLst>
              </a:tr>
              <a:tr h="10258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Input and output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File I/O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Standard I/O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File I/O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Yu Gothic UI" panose="020B0500000000000000" pitchFamily="34" charset="-128"/>
                          <a:ea typeface="Yu Gothic UI" panose="020B0500000000000000" pitchFamily="34" charset="-128"/>
                        </a:rPr>
                        <a:t>CSV, Excel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Yu Gothic UI" panose="020B05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8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29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Network &amp; Database 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5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3" y="6280046"/>
            <a:ext cx="9999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https://github.com/ancestor9/24_fall_Big-Data-Processing-coding-/blob/main/</a:t>
            </a:r>
            <a:r>
              <a:rPr lang="ko-KR" altLang="en-US" sz="1400" dirty="0" err="1"/>
              <a:t>빅데이터처리</a:t>
            </a:r>
            <a:r>
              <a:rPr lang="en-US" altLang="ko-KR" sz="1400" dirty="0"/>
              <a:t>_</a:t>
            </a:r>
            <a:r>
              <a:rPr lang="ko-KR" altLang="en-US" sz="1400" dirty="0"/>
              <a:t>네트워크</a:t>
            </a:r>
            <a:r>
              <a:rPr lang="en-US" altLang="ko-KR" sz="1400" dirty="0"/>
              <a:t>_DB_20241010.pptx </a:t>
            </a:r>
            <a:r>
              <a:rPr lang="ko-KR" altLang="en-US" sz="14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DD93C7-00DF-E919-88B4-08866279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93" y="1292244"/>
            <a:ext cx="6790338" cy="47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6</a:t>
            </a:fld>
            <a:endParaRPr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12B4DA-F7CD-CC3A-A5CA-9F6585EF67AE}"/>
              </a:ext>
            </a:extLst>
          </p:cNvPr>
          <p:cNvSpPr txBox="1"/>
          <p:nvPr/>
        </p:nvSpPr>
        <p:spPr>
          <a:xfrm>
            <a:off x="1661694" y="6280046"/>
            <a:ext cx="8170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https://github.com/ancestor9/24_spring_python-programimming-1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782862-5462-743F-D07D-8DD6EF002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85" y="1175791"/>
            <a:ext cx="6360469" cy="25803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5CFFD34-108D-330C-5982-68193F8B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047" y="3359166"/>
            <a:ext cx="5566380" cy="21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6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Machine Learning</a:t>
            </a:r>
            <a:endParaRPr lang="ko-KR" altLang="en-US" sz="2800" b="1" dirty="0"/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7</a:t>
            </a:fld>
            <a:endParaRPr lang="ko-KR" altLang="en-US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CC308B-0CD1-D0AB-2011-C1F6A877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11" y="1401904"/>
            <a:ext cx="5928874" cy="20270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86D791-947A-FD27-D3EA-4348165B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3575712"/>
            <a:ext cx="6553768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참고교재</a:t>
            </a: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8</a:t>
            </a:fld>
            <a:endParaRPr lang="ko-KR" altLang="en-US" sz="1200" b="1" dirty="0"/>
          </a:p>
        </p:txBody>
      </p:sp>
      <p:pic>
        <p:nvPicPr>
          <p:cNvPr id="1026" name="Picture 2" descr="Python for Data Analysis: Data Wrangling with pandas, NumPy, and Jupyter">
            <a:extLst>
              <a:ext uri="{FF2B5EF4-FFF2-40B4-BE49-F238E27FC236}">
                <a16:creationId xmlns:a16="http://schemas.microsoft.com/office/drawing/2014/main" id="{5B495EC1-30D5-7AF0-3E57-6E4A7ADCE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95" y="1416614"/>
            <a:ext cx="2300912" cy="346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k Cover">
            <a:extLst>
              <a:ext uri="{FF2B5EF4-FFF2-40B4-BE49-F238E27FC236}">
                <a16:creationId xmlns:a16="http://schemas.microsoft.com/office/drawing/2014/main" id="{B1475355-9CC7-F719-12BC-40DAD0A79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378" y="1380148"/>
            <a:ext cx="2566091" cy="338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9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8128C-D73F-1FBA-6E47-3A0ECCF5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6" y="217270"/>
            <a:ext cx="10131425" cy="65935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A new programming paradigm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바닥글 개체 틀 3">
            <a:extLst>
              <a:ext uri="{FF2B5EF4-FFF2-40B4-BE49-F238E27FC236}">
                <a16:creationId xmlns:a16="http://schemas.microsoft.com/office/drawing/2014/main" id="{F6006E43-C489-7FA1-AF2E-6F499291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3399" y="6426758"/>
            <a:ext cx="7827659" cy="377825"/>
          </a:xfrm>
        </p:spPr>
        <p:txBody>
          <a:bodyPr/>
          <a:lstStyle/>
          <a:p>
            <a:pPr algn="r"/>
            <a:fld id="{77860235-9F74-41DF-BC51-71A4257E4966}" type="slidenum">
              <a:rPr lang="ko-KR" altLang="en-US" sz="1200" b="1" smtClean="0"/>
              <a:pPr algn="r"/>
              <a:t>9</a:t>
            </a:fld>
            <a:endParaRPr lang="ko-KR" altLang="en-US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22B70-E19A-78A0-C5FE-29DDE2EE5E9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780740" y="1873917"/>
            <a:ext cx="6630519" cy="34523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72961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35_TF22566005_Win32" id="{EE06C824-1B92-470C-8E88-3AE879248508}" vid="{AC89CD01-4E1E-44D2-892E-6F197EACE3F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16c05727-aa75-4e4a-9b5f-8a80a1165891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미래 디자인</Template>
  <TotalTime>1564</TotalTime>
  <Words>637</Words>
  <Application>Microsoft Office PowerPoint</Application>
  <PresentationFormat>와이드스크린</PresentationFormat>
  <Paragraphs>124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Yu Gothic UI</vt:lpstr>
      <vt:lpstr>맑은 고딕</vt:lpstr>
      <vt:lpstr>한컴 고딕</vt:lpstr>
      <vt:lpstr>Arial</vt:lpstr>
      <vt:lpstr>Cambria Math</vt:lpstr>
      <vt:lpstr>Cascadia Code SemiBold</vt:lpstr>
      <vt:lpstr>Cascadia Code SemiLight</vt:lpstr>
      <vt:lpstr>Segoe UI Variable Small Semilig</vt:lpstr>
      <vt:lpstr>Wingdings</vt:lpstr>
      <vt:lpstr>천체</vt:lpstr>
      <vt:lpstr>빅데이터 처리 </vt:lpstr>
      <vt:lpstr>목차</vt:lpstr>
      <vt:lpstr>머신러닝 절차</vt:lpstr>
      <vt:lpstr>Python</vt:lpstr>
      <vt:lpstr>Network &amp; Database </vt:lpstr>
      <vt:lpstr>Machine Learning</vt:lpstr>
      <vt:lpstr>Machine Learning</vt:lpstr>
      <vt:lpstr>참고교재</vt:lpstr>
      <vt:lpstr>A new programming paradigm</vt:lpstr>
      <vt:lpstr>Fashion model</vt:lpstr>
      <vt:lpstr>Machine Learning model</vt:lpstr>
      <vt:lpstr>Machine Learning</vt:lpstr>
      <vt:lpstr>Machine Learning</vt:lpstr>
      <vt:lpstr>Machine Learning</vt:lpstr>
      <vt:lpstr>Machine Learning</vt:lpstr>
      <vt:lpstr>Machine Learning</vt:lpstr>
      <vt:lpstr>Machine Learning</vt:lpstr>
      <vt:lpstr>Deep Learning</vt:lpstr>
      <vt:lpstr>Deep Learning</vt:lpstr>
      <vt:lpstr>Deep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모델 운영</dc:title>
  <dc:creator>Sanggoo Cho</dc:creator>
  <cp:lastModifiedBy>Sanggoo Cho</cp:lastModifiedBy>
  <cp:revision>33</cp:revision>
  <dcterms:created xsi:type="dcterms:W3CDTF">2024-08-02T13:36:42Z</dcterms:created>
  <dcterms:modified xsi:type="dcterms:W3CDTF">2024-10-09T21:44:08Z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