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44"/>
  </p:notesMasterIdLst>
  <p:handoutMasterIdLst>
    <p:handoutMasterId r:id="rId45"/>
  </p:handoutMasterIdLst>
  <p:sldIdLst>
    <p:sldId id="259" r:id="rId2"/>
    <p:sldId id="623" r:id="rId3"/>
    <p:sldId id="538" r:id="rId4"/>
    <p:sldId id="549" r:id="rId5"/>
    <p:sldId id="748" r:id="rId6"/>
    <p:sldId id="749" r:id="rId7"/>
    <p:sldId id="747" r:id="rId8"/>
    <p:sldId id="750" r:id="rId9"/>
    <p:sldId id="751" r:id="rId10"/>
    <p:sldId id="752" r:id="rId11"/>
    <p:sldId id="755" r:id="rId12"/>
    <p:sldId id="754" r:id="rId13"/>
    <p:sldId id="761" r:id="rId14"/>
    <p:sldId id="753" r:id="rId15"/>
    <p:sldId id="757" r:id="rId16"/>
    <p:sldId id="756" r:id="rId17"/>
    <p:sldId id="760" r:id="rId18"/>
    <p:sldId id="758" r:id="rId19"/>
    <p:sldId id="762" r:id="rId20"/>
    <p:sldId id="763" r:id="rId21"/>
    <p:sldId id="764" r:id="rId22"/>
    <p:sldId id="759" r:id="rId23"/>
    <p:sldId id="765" r:id="rId24"/>
    <p:sldId id="767" r:id="rId25"/>
    <p:sldId id="766" r:id="rId26"/>
    <p:sldId id="768" r:id="rId27"/>
    <p:sldId id="769" r:id="rId28"/>
    <p:sldId id="770" r:id="rId29"/>
    <p:sldId id="771" r:id="rId30"/>
    <p:sldId id="772" r:id="rId31"/>
    <p:sldId id="773" r:id="rId32"/>
    <p:sldId id="774" r:id="rId33"/>
    <p:sldId id="775" r:id="rId34"/>
    <p:sldId id="776" r:id="rId35"/>
    <p:sldId id="777" r:id="rId36"/>
    <p:sldId id="778" r:id="rId37"/>
    <p:sldId id="780" r:id="rId38"/>
    <p:sldId id="781" r:id="rId39"/>
    <p:sldId id="809" r:id="rId40"/>
    <p:sldId id="808" r:id="rId41"/>
    <p:sldId id="810" r:id="rId42"/>
    <p:sldId id="811" r:id="rId4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650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2024-09-10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2024-09-10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420DF4F-28CD-42CA-8484-F6571F4C08CC}" type="datetime1">
              <a:rPr lang="ko-KR" altLang="en-US" smtClean="0"/>
              <a:t>2024-09-10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6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2024-09-10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2024-09-10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2024-09-10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2024-09-10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2024-09-10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2024-09-10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2024-09-10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2024-09-10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2024-09-10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2024-09-10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2024-09-10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2024-09-10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2024-09-10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2024-09-10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2024-09-10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2024-09-10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2024-09-10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2024-09-10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7200" b="1" dirty="0">
                <a:latin typeface="Batang" panose="02030600000101010101" pitchFamily="18" charset="-127"/>
                <a:ea typeface="Batang" panose="02030600000101010101" pitchFamily="18" charset="-127"/>
              </a:rPr>
              <a:t>Class</a:t>
            </a:r>
            <a:endParaRPr lang="ko" sz="7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2800" b="1" dirty="0">
                <a:latin typeface="Batang" panose="02030600000101010101" pitchFamily="18" charset="-127"/>
                <a:ea typeface="Batang" panose="02030600000101010101" pitchFamily="18" charset="-127"/>
              </a:rPr>
              <a:t>week 1</a:t>
            </a:r>
            <a:endParaRPr lang="ko" sz="28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Single class &amp; many instances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5" y="1056344"/>
            <a:ext cx="9600216" cy="1585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class Cheff: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    pass</a:t>
            </a:r>
          </a:p>
          <a:p>
            <a:pPr marL="0" indent="0">
              <a:buNone/>
            </a:pPr>
            <a:endParaRPr lang="en-US" altLang="ko-K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600" dirty="0"/>
              <a:t>Cheff</a:t>
            </a:r>
          </a:p>
          <a:p>
            <a:pPr marL="0" indent="0">
              <a:buNone/>
            </a:pPr>
            <a:r>
              <a:rPr lang="en-US" altLang="ko-KR" sz="1600" dirty="0"/>
              <a:t>Cheff()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EF8A45-C9CB-A7D3-430C-353994336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33" y="3429000"/>
            <a:ext cx="9729198" cy="269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4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Attributes and Method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056344"/>
            <a:ext cx="6807805" cy="4805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class Cheff:</a:t>
            </a:r>
          </a:p>
          <a:p>
            <a:pPr marL="0" indent="0">
              <a:buNone/>
            </a:pPr>
            <a:r>
              <a:rPr lang="en-US" altLang="ko-KR" sz="1800" b="1" dirty="0"/>
              <a:t>    </a:t>
            </a:r>
            <a:r>
              <a:rPr lang="en-US" altLang="ko-KR" sz="1800" b="1" dirty="0">
                <a:solidFill>
                  <a:srgbClr val="FF0000"/>
                </a:solidFill>
              </a:rPr>
              <a:t>pass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user_01 = Cheff()</a:t>
            </a:r>
          </a:p>
          <a:p>
            <a:pPr marL="0" indent="0">
              <a:buNone/>
            </a:pPr>
            <a:r>
              <a:rPr lang="en-US" altLang="ko-KR" sz="1400" dirty="0"/>
              <a:t># 1. </a:t>
            </a:r>
            <a:r>
              <a:rPr lang="ko-KR" altLang="en-US" sz="1400" dirty="0"/>
              <a:t>두 개의 객체가 생성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# 2. Chef</a:t>
            </a:r>
            <a:r>
              <a:rPr lang="ko-KR" altLang="en-US" sz="1400" dirty="0"/>
              <a:t>라는 </a:t>
            </a:r>
            <a:r>
              <a:rPr lang="ko-KR" altLang="en-US" sz="1400" dirty="0" err="1"/>
              <a:t>클라스이름은</a:t>
            </a:r>
            <a:r>
              <a:rPr lang="ko-KR" altLang="en-US" sz="1400" dirty="0"/>
              <a:t> 클래스 객체를 바인딩</a:t>
            </a:r>
            <a:r>
              <a:rPr lang="en-US" altLang="ko-KR" sz="1400" dirty="0"/>
              <a:t>(Binding)</a:t>
            </a:r>
          </a:p>
          <a:p>
            <a:pPr marL="0" indent="0">
              <a:buNone/>
            </a:pPr>
            <a:r>
              <a:rPr lang="en-US" altLang="ko-KR" sz="1400" dirty="0"/>
              <a:t># 3. user_1 </a:t>
            </a:r>
            <a:r>
              <a:rPr lang="ko-KR" altLang="en-US" sz="1400" dirty="0"/>
              <a:t>변수는 </a:t>
            </a:r>
            <a:r>
              <a:rPr lang="en-US" altLang="ko-KR" sz="1400" dirty="0"/>
              <a:t>Cheff </a:t>
            </a:r>
            <a:r>
              <a:rPr lang="ko-KR" altLang="en-US" sz="1400" dirty="0"/>
              <a:t>클래스 타입의 객체를 바인딩</a:t>
            </a:r>
          </a:p>
          <a:p>
            <a:pPr marL="36900" indent="0">
              <a:buNone/>
            </a:pPr>
            <a:r>
              <a:rPr lang="en-US" altLang="ko-KR" sz="1400" dirty="0"/>
              <a:t># 4. </a:t>
            </a:r>
            <a:r>
              <a:rPr lang="ko-KR" altLang="en-US" sz="1400" dirty="0"/>
              <a:t>클래스와 객체가 각자 고유의 메모리 공간을 갖는다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id(Cheff)</a:t>
            </a:r>
          </a:p>
          <a:p>
            <a:pPr marL="0" indent="0">
              <a:buNone/>
            </a:pPr>
            <a:r>
              <a:rPr lang="en-US" altLang="ko-KR" sz="1400" dirty="0"/>
              <a:t>id(user_1)</a:t>
            </a:r>
          </a:p>
          <a:p>
            <a:pPr marL="0" indent="0">
              <a:buNone/>
            </a:pPr>
            <a:br>
              <a:rPr lang="ko-KR" altLang="en-US" sz="1400" dirty="0"/>
            </a:br>
            <a:r>
              <a:rPr lang="en-US" altLang="ko-KR" sz="1400" dirty="0"/>
              <a:t># class Cheff</a:t>
            </a:r>
            <a:r>
              <a:rPr lang="ko-KR" altLang="en-US" sz="1400" dirty="0"/>
              <a:t>는 </a:t>
            </a:r>
            <a:r>
              <a:rPr lang="en-US" altLang="ko-KR" sz="1400" dirty="0"/>
              <a:t>Frame(Template)</a:t>
            </a:r>
            <a:r>
              <a:rPr lang="ko-KR" altLang="en-US" sz="1400" dirty="0"/>
              <a:t>로 </a:t>
            </a:r>
            <a:r>
              <a:rPr lang="en-US" altLang="ko-KR" sz="1400" dirty="0"/>
              <a:t>instance(user_1)</a:t>
            </a:r>
            <a:r>
              <a:rPr lang="ko-KR" altLang="en-US" sz="1400" dirty="0"/>
              <a:t>를 </a:t>
            </a:r>
            <a:r>
              <a:rPr lang="en-US" altLang="ko-KR" sz="1400" dirty="0"/>
              <a:t>cloning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90FE38-100C-594C-575A-4B163F1F8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353" y="2503111"/>
            <a:ext cx="2690093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Attributes and Method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056344"/>
            <a:ext cx="6807805" cy="4805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class Cheff:</a:t>
            </a:r>
          </a:p>
          <a:p>
            <a:pPr marL="0" indent="0">
              <a:buNone/>
            </a:pPr>
            <a:r>
              <a:rPr lang="en-US" altLang="ko-KR" sz="1800" b="1" dirty="0"/>
              <a:t>    </a:t>
            </a:r>
            <a:r>
              <a:rPr lang="en-US" altLang="ko-KR" sz="1800" b="1" dirty="0">
                <a:solidFill>
                  <a:srgbClr val="FF0000"/>
                </a:solidFill>
              </a:rPr>
              <a:t>pass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400" dirty="0"/>
              <a:t># user_1 </a:t>
            </a:r>
            <a:r>
              <a:rPr lang="ko-KR" altLang="en-US" sz="1400" dirty="0"/>
              <a:t>인스턴스에 새로운 인스턴스 속성을 추가</a:t>
            </a:r>
          </a:p>
          <a:p>
            <a:pPr marL="0" indent="0">
              <a:buNone/>
            </a:pPr>
            <a:r>
              <a:rPr lang="en-US" altLang="ko-KR" sz="1400" dirty="0"/>
              <a:t># user</a:t>
            </a:r>
            <a:r>
              <a:rPr lang="ko-KR" altLang="en-US" sz="1400" dirty="0"/>
              <a:t>의 </a:t>
            </a:r>
            <a:r>
              <a:rPr lang="en-US" altLang="ko-KR" sz="1400" dirty="0"/>
              <a:t>attributes 'id'</a:t>
            </a:r>
            <a:r>
              <a:rPr lang="ko-KR" altLang="en-US" sz="1400" dirty="0"/>
              <a:t>를 생성하고 </a:t>
            </a:r>
            <a:r>
              <a:rPr lang="en-US" altLang="ko-KR" sz="1400" dirty="0"/>
              <a:t>attributes</a:t>
            </a:r>
            <a:r>
              <a:rPr lang="ko-KR" altLang="en-US" sz="1400" dirty="0"/>
              <a:t>의 값</a:t>
            </a:r>
            <a:r>
              <a:rPr lang="en-US" altLang="ko-KR" sz="1400" dirty="0"/>
              <a:t>(</a:t>
            </a:r>
            <a:r>
              <a:rPr lang="en-US" altLang="ko-KR" sz="1400" dirty="0" err="1"/>
              <a:t>vlaue</a:t>
            </a:r>
            <a:r>
              <a:rPr lang="en-US" altLang="ko-KR" sz="1400" dirty="0"/>
              <a:t>)</a:t>
            </a:r>
            <a:r>
              <a:rPr lang="ko-KR" altLang="en-US" sz="1400" dirty="0"/>
              <a:t>을 </a:t>
            </a:r>
            <a:r>
              <a:rPr lang="en-US" altLang="ko-KR" sz="1400" dirty="0"/>
              <a:t>'001'</a:t>
            </a:r>
            <a:r>
              <a:rPr lang="ko-KR" altLang="en-US" sz="1400" dirty="0"/>
              <a:t>이라고 함</a:t>
            </a:r>
          </a:p>
          <a:p>
            <a:pPr marL="0" indent="0">
              <a:buNone/>
            </a:pPr>
            <a:br>
              <a:rPr lang="ko-KR" altLang="en-US" sz="1400" dirty="0"/>
            </a:br>
            <a:r>
              <a:rPr lang="en-US" altLang="ko-KR" sz="1400" dirty="0"/>
              <a:t>user_1.id = '001'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user_1.username = ‘Tom'</a:t>
            </a:r>
          </a:p>
          <a:p>
            <a:pPr marL="0" indent="0">
              <a:buNone/>
            </a:pPr>
            <a:r>
              <a:rPr lang="en-US" altLang="ko-KR" sz="1400" dirty="0"/>
              <a:t>user_1.marry = True</a:t>
            </a:r>
          </a:p>
          <a:p>
            <a:pPr marL="0" indent="0">
              <a:buNone/>
            </a:pPr>
            <a:r>
              <a:rPr lang="en-US" altLang="ko-KR" sz="1400" dirty="0"/>
              <a:t>user_1.age = 25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print(user_1.id)</a:t>
            </a:r>
          </a:p>
          <a:p>
            <a:pPr marL="0" indent="0">
              <a:buNone/>
            </a:pPr>
            <a:r>
              <a:rPr lang="en-US" altLang="ko-KR" sz="1400" dirty="0"/>
              <a:t>print(user_1.username)</a:t>
            </a:r>
          </a:p>
          <a:p>
            <a:pPr marL="0" indent="0">
              <a:buNone/>
            </a:pPr>
            <a:r>
              <a:rPr lang="en-US" altLang="ko-KR" sz="1400" dirty="0"/>
              <a:t>print(user_1.age)</a:t>
            </a:r>
          </a:p>
          <a:p>
            <a:pPr marL="0" indent="0">
              <a:buNone/>
            </a:pPr>
            <a:r>
              <a:rPr lang="en-US" altLang="ko-KR" sz="1400" dirty="0"/>
              <a:t>print(user_1.marry)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27AE46-5890-098E-2239-F9736B3D3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200" y="2293521"/>
            <a:ext cx="3215919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0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127464"/>
            <a:ext cx="7397085" cy="2431525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What is class</a:t>
            </a:r>
          </a:p>
          <a:p>
            <a:r>
              <a:rPr lang="en-US" altLang="ko-KR" sz="2000" dirty="0"/>
              <a:t>Core</a:t>
            </a:r>
          </a:p>
          <a:p>
            <a:r>
              <a:rPr lang="en-US" altLang="ko-KR" sz="2000" dirty="0"/>
              <a:t>Object Creation</a:t>
            </a:r>
          </a:p>
          <a:p>
            <a:r>
              <a:rPr lang="en-US" altLang="ko-KR" sz="2000" b="1" i="1" dirty="0"/>
              <a:t>Attributes and Method</a:t>
            </a:r>
          </a:p>
          <a:p>
            <a:r>
              <a:rPr lang="en-US" altLang="ko-KR" sz="2000" dirty="0"/>
              <a:t>Why self ? or Why 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 ?</a:t>
            </a:r>
          </a:p>
          <a:p>
            <a:r>
              <a:rPr lang="en-US" altLang="ko-KR" sz="2000" dirty="0"/>
              <a:t>Inheritance</a:t>
            </a:r>
          </a:p>
          <a:p>
            <a:r>
              <a:rPr lang="en-US" altLang="ko-KR" sz="2000" dirty="0"/>
              <a:t>Packages and Modules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F2168A-7DD0-9D0F-B847-FB5D1838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906" y="2445644"/>
            <a:ext cx="3582877" cy="286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8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Attributes and Method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056344"/>
            <a:ext cx="9256366" cy="4805976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수천명을 만들려면 </a:t>
            </a:r>
            <a:r>
              <a:rPr lang="en-US" altLang="ko-KR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ko-KR" altLang="en-US" sz="1600" dirty="0"/>
              <a:t>클래스에 속성을 추가하면 해당 클래스의 모든 인스턴스가 이 새로운 속성을 공유하게 한다</a:t>
            </a:r>
          </a:p>
          <a:p>
            <a:r>
              <a:rPr lang="ko-KR" altLang="en-US" sz="1600" dirty="0"/>
              <a:t>즉</a:t>
            </a:r>
            <a:r>
              <a:rPr lang="en-US" altLang="ko-KR" sz="1600" dirty="0"/>
              <a:t>, id</a:t>
            </a:r>
            <a:r>
              <a:rPr lang="ko-KR" altLang="en-US" sz="1600" dirty="0"/>
              <a:t>와 </a:t>
            </a:r>
            <a:r>
              <a:rPr lang="en-US" altLang="ko-KR" sz="1600" dirty="0"/>
              <a:t>name </a:t>
            </a:r>
            <a:r>
              <a:rPr lang="ko-KR" altLang="en-US" sz="1600" dirty="0"/>
              <a:t>속성</a:t>
            </a:r>
            <a:r>
              <a:rPr lang="en-US" altLang="ko-KR" sz="1600" dirty="0"/>
              <a:t>(attributes)</a:t>
            </a:r>
            <a:r>
              <a:rPr lang="ko-KR" altLang="en-US" sz="1600" dirty="0"/>
              <a:t>를 모든 인스턴스에 적용하면 된다</a:t>
            </a:r>
            <a:r>
              <a:rPr lang="en-US" altLang="ko-KR" sz="1600" dirty="0"/>
              <a:t>(__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__(self, *attributes)) </a:t>
            </a:r>
            <a:r>
              <a:rPr lang="en-US" altLang="ko-KR" sz="1600" dirty="0">
                <a:sym typeface="Wingdings" panose="05000000000000000000" pitchFamily="2" charset="2"/>
              </a:rPr>
              <a:t> initialize attributes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36900" indent="0">
              <a:buNone/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 marL="3690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class User:</a:t>
            </a:r>
          </a:p>
          <a:p>
            <a:pPr marL="3690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    def __</a:t>
            </a:r>
            <a:r>
              <a:rPr lang="en-US" altLang="ko-KR" sz="1400" b="1" dirty="0" err="1">
                <a:solidFill>
                  <a:srgbClr val="FFFF00"/>
                </a:solidFill>
              </a:rPr>
              <a:t>init</a:t>
            </a:r>
            <a:r>
              <a:rPr lang="en-US" altLang="ko-KR" sz="1400" b="1" dirty="0">
                <a:solidFill>
                  <a:srgbClr val="FFFF00"/>
                </a:solidFill>
              </a:rPr>
              <a:t>__(self,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user_id</a:t>
            </a:r>
            <a:r>
              <a:rPr lang="en-US" altLang="ko-KR" sz="1400" b="1" dirty="0">
                <a:solidFill>
                  <a:srgbClr val="FFFF00"/>
                </a:solidFill>
              </a:rPr>
              <a:t>,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user_name</a:t>
            </a:r>
            <a:r>
              <a:rPr lang="en-US" altLang="ko-KR" sz="1400" b="1" dirty="0">
                <a:solidFill>
                  <a:srgbClr val="FFFF00"/>
                </a:solidFill>
              </a:rPr>
              <a:t>):</a:t>
            </a:r>
          </a:p>
          <a:p>
            <a:pPr marL="3690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        self.id =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user_id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marL="3690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        self.name =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user_name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marL="36900" indent="0">
              <a:buNone/>
            </a:pPr>
            <a:br>
              <a:rPr lang="en-US" altLang="ko-KR" sz="1400" dirty="0"/>
            </a:br>
            <a:r>
              <a:rPr lang="en-US" altLang="ko-KR" sz="1400" b="1" dirty="0"/>
              <a:t>user_1 = User('001', 'Tom')</a:t>
            </a:r>
          </a:p>
          <a:p>
            <a:pPr marL="36900" indent="0">
              <a:buNone/>
            </a:pPr>
            <a:r>
              <a:rPr lang="en-US" altLang="ko-KR" sz="1400" b="1" dirty="0"/>
              <a:t>user_2 = User('002', 'Jerry’)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3564BBB3-FBBA-F0B8-7695-95C26E10C0A8}"/>
              </a:ext>
            </a:extLst>
          </p:cNvPr>
          <p:cNvSpPr txBox="1">
            <a:spLocks/>
          </p:cNvSpPr>
          <p:nvPr/>
        </p:nvSpPr>
        <p:spPr>
          <a:xfrm>
            <a:off x="6458773" y="1595410"/>
            <a:ext cx="5453538" cy="48059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 marL="36900" indent="0">
              <a:buNone/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 marL="36900" indent="0">
              <a:buNone/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 marL="3690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class User:</a:t>
            </a:r>
          </a:p>
          <a:p>
            <a:pPr marL="3690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    def __</a:t>
            </a:r>
            <a:r>
              <a:rPr lang="en-US" altLang="ko-KR" sz="1400" b="1" dirty="0" err="1">
                <a:solidFill>
                  <a:srgbClr val="FFFF00"/>
                </a:solidFill>
              </a:rPr>
              <a:t>init</a:t>
            </a:r>
            <a:r>
              <a:rPr lang="en-US" altLang="ko-KR" sz="1400" b="1" dirty="0">
                <a:solidFill>
                  <a:srgbClr val="FFFF00"/>
                </a:solidFill>
              </a:rPr>
              <a:t>__(self,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user_id</a:t>
            </a:r>
            <a:r>
              <a:rPr lang="en-US" altLang="ko-KR" sz="1400" b="1" dirty="0">
                <a:solidFill>
                  <a:srgbClr val="FFFF00"/>
                </a:solidFill>
              </a:rPr>
              <a:t>,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user_name</a:t>
            </a:r>
            <a:r>
              <a:rPr lang="en-US" altLang="ko-KR" sz="1400" b="1" dirty="0">
                <a:solidFill>
                  <a:srgbClr val="FFFF00"/>
                </a:solidFill>
              </a:rPr>
              <a:t>,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user_age</a:t>
            </a:r>
            <a:r>
              <a:rPr lang="en-US" altLang="ko-KR" sz="1400" b="1" dirty="0">
                <a:solidFill>
                  <a:srgbClr val="FFFF00"/>
                </a:solidFill>
              </a:rPr>
              <a:t>):</a:t>
            </a:r>
          </a:p>
          <a:p>
            <a:pPr marL="3690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        self.id =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user_id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marL="3690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        self.name =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user_name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marL="3690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        </a:t>
            </a:r>
            <a:r>
              <a:rPr lang="en-US" altLang="ko-KR" sz="1400" b="1" dirty="0" err="1">
                <a:solidFill>
                  <a:srgbClr val="FFFF00"/>
                </a:solidFill>
              </a:rPr>
              <a:t>self.age</a:t>
            </a:r>
            <a:r>
              <a:rPr lang="en-US" altLang="ko-KR" sz="1400" b="1" dirty="0">
                <a:solidFill>
                  <a:srgbClr val="FFFF00"/>
                </a:solidFill>
              </a:rPr>
              <a:t> =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user_age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marL="36900" indent="0">
              <a:buNone/>
            </a:pPr>
            <a:br>
              <a:rPr lang="en-US" altLang="ko-KR" sz="1400" b="1" dirty="0">
                <a:solidFill>
                  <a:schemeClr val="tx1"/>
                </a:solidFill>
              </a:rPr>
            </a:br>
            <a:r>
              <a:rPr lang="en-US" altLang="ko-KR" sz="1400" b="1" dirty="0">
                <a:solidFill>
                  <a:schemeClr val="tx1"/>
                </a:solidFill>
              </a:rPr>
              <a:t>user_1 = User('001', 'Tom', 35)</a:t>
            </a:r>
          </a:p>
          <a:p>
            <a:pPr marL="36900" indent="0">
              <a:buNone/>
            </a:pPr>
            <a:r>
              <a:rPr lang="en-US" altLang="ko-KR" sz="1400" b="1" dirty="0">
                <a:solidFill>
                  <a:schemeClr val="tx1"/>
                </a:solidFill>
              </a:rPr>
              <a:t>user_2 = User('002', 'Jerry', 33)</a:t>
            </a:r>
          </a:p>
          <a:p>
            <a:pPr marL="36900" indent="0">
              <a:buNone/>
            </a:pPr>
            <a:r>
              <a:rPr lang="en-US" altLang="ko-KR" sz="1400" b="1" dirty="0">
                <a:solidFill>
                  <a:schemeClr val="tx1"/>
                </a:solidFill>
              </a:rPr>
              <a:t>user_3 = User(‘003', ‘Json’, 28)</a:t>
            </a:r>
          </a:p>
          <a:p>
            <a:pPr marL="0" indent="0">
              <a:buFont typeface="Wingdings 2" charset="2"/>
              <a:buNone/>
            </a:pPr>
            <a:endParaRPr lang="en-US" altLang="ko-KR" sz="1400" dirty="0"/>
          </a:p>
          <a:p>
            <a:pPr marL="0" indent="0">
              <a:buFont typeface="Wingdings 2" charset="2"/>
              <a:buNone/>
            </a:pPr>
            <a:endParaRPr lang="en-US" altLang="ko-KR" sz="1400" dirty="0"/>
          </a:p>
          <a:p>
            <a:pPr marL="0" indent="0">
              <a:buFont typeface="Wingdings 2" charset="2"/>
              <a:buNone/>
            </a:pPr>
            <a:endParaRPr lang="en-US" altLang="ko-KR" sz="1400" dirty="0"/>
          </a:p>
          <a:p>
            <a:pPr marL="0" indent="0">
              <a:buFont typeface="Wingdings 2" charset="2"/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4594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Attributes and Method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B79335-E203-EBEF-475B-015E0993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62" y="976642"/>
            <a:ext cx="4022533" cy="1933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219972-6AE7-EF4E-8BD1-A1EFF548E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880" y="2154851"/>
            <a:ext cx="4003147" cy="32471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AD9A8A-D73B-8DE7-E41F-07EBBA750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574" y="3151132"/>
            <a:ext cx="3678437" cy="3237413"/>
          </a:xfrm>
          <a:prstGeom prst="rect">
            <a:avLst/>
          </a:prstGeom>
        </p:spPr>
      </p:pic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681C5A8A-CCC8-46A8-8787-2A4823380055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4631695" y="1943504"/>
            <a:ext cx="1099759" cy="21134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CD264697-1FEE-6956-7CF2-FBAA4FA656A0}"/>
              </a:ext>
            </a:extLst>
          </p:cNvPr>
          <p:cNvCxnSpPr>
            <a:cxnSpLocks/>
            <a:stCxn id="13" idx="0"/>
            <a:endCxn id="9" idx="0"/>
          </p:cNvCxnSpPr>
          <p:nvPr/>
        </p:nvCxnSpPr>
        <p:spPr>
          <a:xfrm rot="16200000" flipH="1">
            <a:off x="6704982" y="1181322"/>
            <a:ext cx="996281" cy="2943339"/>
          </a:xfrm>
          <a:prstGeom prst="curvedConnector3">
            <a:avLst>
              <a:gd name="adj1" fmla="val -229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8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Attributes and Method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056344"/>
            <a:ext cx="6807805" cy="4805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class Cheff:</a:t>
            </a:r>
          </a:p>
          <a:p>
            <a:pPr marL="0" indent="0">
              <a:buNone/>
            </a:pPr>
            <a:r>
              <a:rPr lang="en-US" altLang="ko-KR" sz="1800" b="1" dirty="0"/>
              <a:t>    </a:t>
            </a:r>
            <a:r>
              <a:rPr lang="en-US" altLang="ko-KR" sz="1800" b="1" dirty="0">
                <a:solidFill>
                  <a:srgbClr val="FF0000"/>
                </a:solidFill>
              </a:rPr>
              <a:t>pass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user_01 = Cheff()</a:t>
            </a:r>
          </a:p>
          <a:p>
            <a:pPr marL="0" indent="0">
              <a:buNone/>
            </a:pPr>
            <a:r>
              <a:rPr lang="en-US" altLang="ko-KR" sz="1400" dirty="0"/>
              <a:t># 1. </a:t>
            </a:r>
            <a:r>
              <a:rPr lang="ko-KR" altLang="en-US" sz="1400" dirty="0"/>
              <a:t>두 개의 객체가 생성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# 2. Chef</a:t>
            </a:r>
            <a:r>
              <a:rPr lang="ko-KR" altLang="en-US" sz="1400" dirty="0"/>
              <a:t>라는 </a:t>
            </a:r>
            <a:r>
              <a:rPr lang="ko-KR" altLang="en-US" sz="1400" dirty="0" err="1"/>
              <a:t>클라스이름은</a:t>
            </a:r>
            <a:r>
              <a:rPr lang="ko-KR" altLang="en-US" sz="1400" dirty="0"/>
              <a:t> 클래스 객체를 바인딩</a:t>
            </a:r>
            <a:r>
              <a:rPr lang="en-US" altLang="ko-KR" sz="1400" dirty="0"/>
              <a:t>(Binding)</a:t>
            </a:r>
          </a:p>
          <a:p>
            <a:pPr marL="0" indent="0">
              <a:buNone/>
            </a:pPr>
            <a:r>
              <a:rPr lang="en-US" altLang="ko-KR" sz="1400" dirty="0"/>
              <a:t># 3. user_1 </a:t>
            </a:r>
            <a:r>
              <a:rPr lang="ko-KR" altLang="en-US" sz="1400" dirty="0"/>
              <a:t>변수는 </a:t>
            </a:r>
            <a:r>
              <a:rPr lang="en-US" altLang="ko-KR" sz="1400" dirty="0"/>
              <a:t>Cheff </a:t>
            </a:r>
            <a:r>
              <a:rPr lang="ko-KR" altLang="en-US" sz="1400" dirty="0"/>
              <a:t>클래스 타입의 객체를 바인딩</a:t>
            </a:r>
          </a:p>
          <a:p>
            <a:pPr marL="36900" indent="0">
              <a:buNone/>
            </a:pPr>
            <a:r>
              <a:rPr lang="en-US" altLang="ko-KR" sz="1400" dirty="0"/>
              <a:t># 4. </a:t>
            </a:r>
            <a:r>
              <a:rPr lang="ko-KR" altLang="en-US" sz="1400" dirty="0"/>
              <a:t>클래스와 객체가 각자 고유의 메모리 공간을 갖는다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id(Cheff)</a:t>
            </a:r>
          </a:p>
          <a:p>
            <a:pPr marL="0" indent="0">
              <a:buNone/>
            </a:pPr>
            <a:r>
              <a:rPr lang="en-US" altLang="ko-KR" sz="1400" dirty="0"/>
              <a:t>id(user_01)</a:t>
            </a:r>
          </a:p>
          <a:p>
            <a:pPr marL="0" indent="0">
              <a:buNone/>
            </a:pPr>
            <a:br>
              <a:rPr lang="ko-KR" altLang="en-US" sz="1400" dirty="0"/>
            </a:br>
            <a:r>
              <a:rPr lang="en-US" altLang="ko-KR" sz="1400" dirty="0"/>
              <a:t># class Cheff</a:t>
            </a:r>
            <a:r>
              <a:rPr lang="ko-KR" altLang="en-US" sz="1400" dirty="0"/>
              <a:t>는 </a:t>
            </a:r>
            <a:r>
              <a:rPr lang="en-US" altLang="ko-KR" sz="1400" dirty="0"/>
              <a:t>Frame(Template)</a:t>
            </a:r>
            <a:r>
              <a:rPr lang="ko-KR" altLang="en-US" sz="1400" dirty="0"/>
              <a:t>로 </a:t>
            </a:r>
            <a:r>
              <a:rPr lang="en-US" altLang="ko-KR" sz="1400" dirty="0"/>
              <a:t>instance(user_1)</a:t>
            </a:r>
            <a:r>
              <a:rPr lang="ko-KR" altLang="en-US" sz="1400" dirty="0"/>
              <a:t>를 </a:t>
            </a:r>
            <a:r>
              <a:rPr lang="en-US" altLang="ko-KR" sz="1400" dirty="0"/>
              <a:t>cloning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8CADC7CD-B9AF-5E58-2F20-1B40CC5F8810}"/>
              </a:ext>
            </a:extLst>
          </p:cNvPr>
          <p:cNvSpPr txBox="1">
            <a:spLocks/>
          </p:cNvSpPr>
          <p:nvPr/>
        </p:nvSpPr>
        <p:spPr>
          <a:xfrm>
            <a:off x="6367333" y="1056344"/>
            <a:ext cx="5453538" cy="48059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사용자정의함수와 비교해 보고 차이점</a:t>
            </a:r>
            <a:endParaRPr lang="en-US" altLang="ko-KR" sz="1400" dirty="0"/>
          </a:p>
          <a:p>
            <a:pPr marL="36900" indent="0">
              <a:buFont typeface="Wingdings 2" charset="2"/>
              <a:buNone/>
            </a:pPr>
            <a:r>
              <a:rPr lang="en-US" altLang="ko-KR" sz="1400" dirty="0"/>
              <a:t>def hello():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400" dirty="0"/>
              <a:t>    print('Hi Hello’)</a:t>
            </a:r>
          </a:p>
          <a:p>
            <a:pPr marL="0" indent="0">
              <a:buFont typeface="Wingdings 2" charset="2"/>
              <a:buNone/>
            </a:pPr>
            <a:endParaRPr lang="en-US" altLang="ko-KR" sz="1400" dirty="0"/>
          </a:p>
          <a:p>
            <a:pPr marL="0" indent="0">
              <a:buFont typeface="Wingdings 2" charset="2"/>
              <a:buNone/>
            </a:pPr>
            <a:r>
              <a:rPr lang="en-US" altLang="ko-KR" sz="1400" dirty="0"/>
              <a:t>hello</a:t>
            </a:r>
          </a:p>
          <a:p>
            <a:pPr marL="0" indent="0">
              <a:buFont typeface="Wingdings 2" charset="2"/>
              <a:buNone/>
            </a:pPr>
            <a:endParaRPr lang="en-US" altLang="ko-KR" sz="1400" dirty="0"/>
          </a:p>
          <a:p>
            <a:pPr marL="0" indent="0">
              <a:buFont typeface="Wingdings 2" charset="2"/>
              <a:buNone/>
            </a:pPr>
            <a:r>
              <a:rPr lang="en-US" altLang="ko-KR" sz="1400" dirty="0"/>
              <a:t>hello() </a:t>
            </a:r>
          </a:p>
          <a:p>
            <a:pPr marL="0" indent="0">
              <a:buFont typeface="Wingdings 2" charset="2"/>
              <a:buNone/>
            </a:pPr>
            <a:endParaRPr lang="en-US" altLang="ko-KR" sz="1400" dirty="0"/>
          </a:p>
          <a:p>
            <a:pPr marL="0" indent="0">
              <a:buFont typeface="Wingdings 2" charset="2"/>
              <a:buNone/>
            </a:pPr>
            <a:endParaRPr lang="en-US" altLang="ko-KR" sz="1400" dirty="0"/>
          </a:p>
          <a:p>
            <a:pPr marL="0" indent="0">
              <a:buFont typeface="Wingdings 2" charset="2"/>
              <a:buNone/>
            </a:pPr>
            <a:endParaRPr lang="en-US" altLang="ko-KR" sz="1400" dirty="0"/>
          </a:p>
          <a:p>
            <a:pPr marL="0" indent="0">
              <a:buFont typeface="Wingdings 2" charset="2"/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7270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Practice_Tom</a:t>
            </a:r>
            <a:r>
              <a:rPr lang="en-US" altLang="ko-KR" dirty="0"/>
              <a:t> &amp; Jerry show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056344"/>
            <a:ext cx="10760046" cy="4805976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altLang="ko-KR" sz="1400" dirty="0"/>
              <a:t>class User:</a:t>
            </a:r>
          </a:p>
          <a:p>
            <a:pPr marL="36900" indent="0">
              <a:buNone/>
            </a:pPr>
            <a:r>
              <a:rPr lang="en-US" altLang="ko-KR" sz="1400" dirty="0"/>
              <a:t>    def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</a:t>
            </a:r>
            <a:r>
              <a:rPr lang="en-US" altLang="ko-KR" sz="1400" dirty="0" err="1"/>
              <a:t>user_id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user_name</a:t>
            </a:r>
            <a:r>
              <a:rPr lang="en-US" altLang="ko-KR" sz="1400" dirty="0"/>
              <a:t>):</a:t>
            </a:r>
          </a:p>
          <a:p>
            <a:pPr marL="36900" indent="0">
              <a:buNone/>
            </a:pPr>
            <a:r>
              <a:rPr lang="en-US" altLang="ko-KR" sz="1400" dirty="0"/>
              <a:t>        self.id = </a:t>
            </a:r>
            <a:r>
              <a:rPr lang="en-US" altLang="ko-KR" sz="1400" dirty="0" err="1"/>
              <a:t>user_id</a:t>
            </a:r>
            <a:r>
              <a:rPr lang="en-US" altLang="ko-KR" sz="1400" dirty="0"/>
              <a:t>                  # </a:t>
            </a:r>
            <a:r>
              <a:rPr lang="en-US" altLang="ko-KR" sz="1400" dirty="0" err="1"/>
              <a:t>object.attributes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user_id</a:t>
            </a:r>
            <a:r>
              <a:rPr lang="ko-KR" altLang="en-US" sz="1400" dirty="0"/>
              <a:t>라는 속성</a:t>
            </a:r>
            <a:r>
              <a:rPr lang="en-US" altLang="ko-KR" sz="1400" dirty="0"/>
              <a:t>(</a:t>
            </a:r>
            <a:r>
              <a:rPr lang="ko-KR" altLang="en-US" sz="1400" dirty="0"/>
              <a:t>변수</a:t>
            </a:r>
            <a:r>
              <a:rPr lang="en-US" altLang="ko-KR" sz="1400" dirty="0"/>
              <a:t>)</a:t>
            </a:r>
            <a:r>
              <a:rPr lang="ko-KR" altLang="en-US" sz="1400" dirty="0"/>
              <a:t>로 정의</a:t>
            </a:r>
          </a:p>
          <a:p>
            <a:pPr marL="36900" indent="0">
              <a:buNone/>
            </a:pPr>
            <a:r>
              <a:rPr lang="ko-KR" altLang="en-US" sz="1400" dirty="0"/>
              <a:t>        </a:t>
            </a:r>
            <a:r>
              <a:rPr lang="en-US" altLang="ko-KR" sz="1400" dirty="0"/>
              <a:t>self.name = </a:t>
            </a:r>
            <a:r>
              <a:rPr lang="en-US" altLang="ko-KR" sz="1400" dirty="0" err="1"/>
              <a:t>user_name</a:t>
            </a:r>
            <a:r>
              <a:rPr lang="en-US" altLang="ko-KR" sz="1400" dirty="0"/>
              <a:t>        </a:t>
            </a:r>
            <a:endParaRPr lang="ko-KR" altLang="en-US" sz="1400" dirty="0"/>
          </a:p>
          <a:p>
            <a:pPr marL="36900" indent="0">
              <a:buNone/>
            </a:pPr>
            <a:r>
              <a:rPr lang="ko-KR" altLang="en-US" sz="1400" dirty="0"/>
              <a:t>        </a:t>
            </a:r>
            <a:r>
              <a:rPr lang="en-US" altLang="ko-KR" sz="1400" dirty="0" err="1"/>
              <a:t>self.followers</a:t>
            </a:r>
            <a:r>
              <a:rPr lang="en-US" altLang="ko-KR" sz="1400" dirty="0"/>
              <a:t> = 0                 # </a:t>
            </a:r>
            <a:r>
              <a:rPr lang="en-US" altLang="ko-KR" sz="1400" dirty="0" err="1"/>
              <a:t>object.attributes</a:t>
            </a:r>
            <a:r>
              <a:rPr lang="ko-KR" altLang="en-US" sz="1400" dirty="0"/>
              <a:t>를 </a:t>
            </a:r>
            <a:r>
              <a:rPr lang="en-US" altLang="ko-KR" sz="1400" dirty="0"/>
              <a:t>'0'</a:t>
            </a:r>
            <a:r>
              <a:rPr lang="ko-KR" altLang="en-US" sz="1400" dirty="0"/>
              <a:t>이라는 상수로 정의</a:t>
            </a:r>
            <a:r>
              <a:rPr lang="en-US" altLang="ko-KR" sz="1400" dirty="0"/>
              <a:t>(follow </a:t>
            </a:r>
            <a:r>
              <a:rPr lang="ko-KR" altLang="en-US" sz="1400" dirty="0"/>
              <a:t>함수에 의해 변동 예정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36900" indent="0">
              <a:buNone/>
            </a:pPr>
            <a:r>
              <a:rPr lang="ko-KR" altLang="en-US" sz="1400" dirty="0"/>
              <a:t>        </a:t>
            </a:r>
            <a:r>
              <a:rPr lang="en-US" altLang="ko-KR" sz="1400" dirty="0" err="1"/>
              <a:t>self.following</a:t>
            </a:r>
            <a:r>
              <a:rPr lang="en-US" altLang="ko-KR" sz="1400" dirty="0"/>
              <a:t> = 0                </a:t>
            </a:r>
            <a:endParaRPr lang="ko-KR" altLang="en-US" sz="1400" dirty="0"/>
          </a:p>
          <a:p>
            <a:pPr marL="36900" indent="0">
              <a:buNone/>
            </a:pPr>
            <a:br>
              <a:rPr lang="ko-KR" altLang="en-US" sz="1400" dirty="0"/>
            </a:br>
            <a:r>
              <a:rPr lang="ko-KR" altLang="en-US" sz="1400" dirty="0"/>
              <a:t>    </a:t>
            </a:r>
            <a:r>
              <a:rPr lang="en-US" altLang="ko-KR" sz="1400" dirty="0"/>
              <a:t>def follow(self, user):                # follow</a:t>
            </a:r>
            <a:r>
              <a:rPr lang="ko-KR" altLang="en-US" sz="1400" dirty="0"/>
              <a:t>함수를 호출할 때 불려지는 </a:t>
            </a:r>
            <a:r>
              <a:rPr lang="en-US" altLang="ko-KR" sz="1400" dirty="0"/>
              <a:t>object</a:t>
            </a:r>
            <a:r>
              <a:rPr lang="ko-KR" altLang="en-US" sz="1400" dirty="0"/>
              <a:t>가 </a:t>
            </a:r>
            <a:r>
              <a:rPr lang="en-US" altLang="ko-KR" sz="1400" dirty="0"/>
              <a:t>self</a:t>
            </a:r>
            <a:r>
              <a:rPr lang="ko-KR" altLang="en-US" sz="1400" dirty="0"/>
              <a:t>라는 의미</a:t>
            </a:r>
            <a:r>
              <a:rPr lang="en-US" altLang="ko-KR" sz="1400" dirty="0"/>
              <a:t>, user</a:t>
            </a:r>
            <a:r>
              <a:rPr lang="ko-KR" altLang="en-US" sz="1400" dirty="0"/>
              <a:t>는 인자</a:t>
            </a:r>
          </a:p>
          <a:p>
            <a:pPr marL="36900" indent="0">
              <a:buNone/>
            </a:pPr>
            <a:r>
              <a:rPr lang="ko-KR" altLang="en-US" sz="1400" dirty="0"/>
              <a:t>        </a:t>
            </a:r>
            <a:r>
              <a:rPr lang="en-US" altLang="ko-KR" sz="1400" dirty="0" err="1"/>
              <a:t>user.followers</a:t>
            </a:r>
            <a:r>
              <a:rPr lang="en-US" altLang="ko-KR" sz="1400" dirty="0"/>
              <a:t> += 1</a:t>
            </a:r>
          </a:p>
          <a:p>
            <a:pPr marL="36900" indent="0">
              <a:buNone/>
            </a:pPr>
            <a:r>
              <a:rPr lang="en-US" altLang="ko-KR" sz="1400" dirty="0"/>
              <a:t>        </a:t>
            </a:r>
            <a:r>
              <a:rPr lang="en-US" altLang="ko-KR" sz="1400" dirty="0" err="1"/>
              <a:t>self.following</a:t>
            </a:r>
            <a:r>
              <a:rPr lang="en-US" altLang="ko-KR" sz="1400" dirty="0"/>
              <a:t> += 1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r>
              <a:rPr lang="en-US" altLang="ko-KR" sz="1400" dirty="0"/>
              <a:t>user_1 = User('001', 'Tom’)           # pursuer(Tom) </a:t>
            </a:r>
          </a:p>
          <a:p>
            <a:pPr marL="36900" indent="0">
              <a:buNone/>
            </a:pPr>
            <a:r>
              <a:rPr lang="en-US" altLang="ko-KR" sz="1400" dirty="0"/>
              <a:t>user_2 = User('002', 'Jerry’)          # fugitive(Jerry)</a:t>
            </a:r>
          </a:p>
          <a:p>
            <a:pPr marL="36900" indent="0">
              <a:buNone/>
            </a:pPr>
            <a:endParaRPr lang="en-US" altLang="ko-KR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8501B3-FB0B-E2E1-ABB7-EFA4C4931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659" y="4252427"/>
            <a:ext cx="2184775" cy="214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9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Practice_Tom</a:t>
            </a:r>
            <a:r>
              <a:rPr lang="en-US" altLang="ko-KR" dirty="0"/>
              <a:t> &amp; Jerry show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056344"/>
            <a:ext cx="10760046" cy="4805976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altLang="ko-KR" sz="1400" dirty="0"/>
              <a:t># View the attributes of instances</a:t>
            </a:r>
          </a:p>
          <a:p>
            <a:pPr marL="36900" indent="0">
              <a:buNone/>
            </a:pPr>
            <a:r>
              <a:rPr lang="en-US" altLang="ko-KR" sz="1400" dirty="0"/>
              <a:t>print(user_1.name)</a:t>
            </a:r>
          </a:p>
          <a:p>
            <a:pPr marL="36900" indent="0">
              <a:buNone/>
            </a:pPr>
            <a:r>
              <a:rPr lang="en-US" altLang="ko-KR" sz="1400" dirty="0"/>
              <a:t>print(user_2.name)</a:t>
            </a:r>
          </a:p>
          <a:p>
            <a:pPr marL="36900" indent="0">
              <a:buNone/>
            </a:pPr>
            <a:r>
              <a:rPr lang="en-US" altLang="ko-KR" sz="1400" dirty="0"/>
              <a:t># View the methos of instances</a:t>
            </a:r>
          </a:p>
          <a:p>
            <a:pPr marL="36900" indent="0">
              <a:buNone/>
            </a:pPr>
            <a:r>
              <a:rPr lang="en-US" altLang="ko-KR" sz="1400" dirty="0"/>
              <a:t>print(user_1.followers); print(user_1.following) 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r>
              <a:rPr lang="en-US" altLang="ko-KR" sz="1400" dirty="0"/>
              <a:t># View the methos of instances after</a:t>
            </a:r>
            <a:r>
              <a:rPr lang="ko-KR" altLang="en-US" sz="1400" dirty="0"/>
              <a:t> </a:t>
            </a:r>
            <a:r>
              <a:rPr lang="en-US" altLang="ko-KR" sz="1400" dirty="0"/>
              <a:t>TV</a:t>
            </a:r>
            <a:r>
              <a:rPr lang="ko-KR" altLang="en-US" sz="1400" dirty="0"/>
              <a:t> </a:t>
            </a:r>
            <a:r>
              <a:rPr lang="en-US" altLang="ko-KR" sz="1400" dirty="0"/>
              <a:t>show</a:t>
            </a:r>
            <a:r>
              <a:rPr lang="ko-KR" altLang="en-US" sz="1400" dirty="0"/>
              <a:t> </a:t>
            </a:r>
            <a:r>
              <a:rPr lang="en-US" altLang="ko-KR" sz="1400" dirty="0"/>
              <a:t>ends.</a:t>
            </a:r>
          </a:p>
          <a:p>
            <a:pPr marL="36900" indent="0">
              <a:buNone/>
            </a:pPr>
            <a:r>
              <a:rPr lang="en-US" altLang="ko-KR" sz="1400" dirty="0"/>
              <a:t>user_1.follow(user_2)                                                    # Tom</a:t>
            </a:r>
            <a:r>
              <a:rPr lang="ko-KR" altLang="en-US" sz="1400" dirty="0"/>
              <a:t>이 </a:t>
            </a:r>
            <a:r>
              <a:rPr lang="en-US" altLang="ko-KR" sz="1400" dirty="0"/>
              <a:t>Jerry</a:t>
            </a:r>
            <a:r>
              <a:rPr lang="ko-KR" altLang="en-US" sz="1400" dirty="0"/>
              <a:t>를 </a:t>
            </a:r>
            <a:r>
              <a:rPr lang="en-US" altLang="ko-KR" sz="1400" dirty="0"/>
              <a:t>follow</a:t>
            </a:r>
            <a:r>
              <a:rPr lang="ko-KR" altLang="en-US" sz="1400" dirty="0"/>
              <a:t>하라</a:t>
            </a:r>
          </a:p>
          <a:p>
            <a:pPr marL="36900" indent="0"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f'Tom</a:t>
            </a:r>
            <a:r>
              <a:rPr lang="ko-KR" altLang="en-US" sz="1400" dirty="0"/>
              <a:t>을 따라오는 것은 </a:t>
            </a:r>
            <a:r>
              <a:rPr lang="en-US" altLang="ko-KR" sz="1400" dirty="0"/>
              <a:t>{user_1.followers}</a:t>
            </a:r>
            <a:r>
              <a:rPr lang="ko-KR" altLang="en-US" sz="1400" dirty="0"/>
              <a:t> 건</a:t>
            </a:r>
            <a:r>
              <a:rPr lang="en-US" altLang="ko-KR" sz="1400" dirty="0"/>
              <a:t>')          # Jerry</a:t>
            </a:r>
            <a:r>
              <a:rPr lang="ko-KR" altLang="en-US" sz="1400" dirty="0"/>
              <a:t>가 </a:t>
            </a:r>
            <a:r>
              <a:rPr lang="en-US" altLang="ko-KR" sz="1400" dirty="0"/>
              <a:t>Tom</a:t>
            </a:r>
            <a:r>
              <a:rPr lang="ko-KR" altLang="en-US" sz="1400" dirty="0"/>
              <a:t>을 </a:t>
            </a:r>
            <a:r>
              <a:rPr lang="en-US" altLang="ko-KR" sz="1400" dirty="0"/>
              <a:t>follow</a:t>
            </a:r>
            <a:r>
              <a:rPr lang="ko-KR" altLang="en-US" sz="1400" dirty="0"/>
              <a:t>한 횟수</a:t>
            </a:r>
          </a:p>
          <a:p>
            <a:pPr marL="36900" indent="0"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f＇Tome</a:t>
            </a:r>
            <a:r>
              <a:rPr lang="ko-KR" altLang="en-US" sz="1400" dirty="0"/>
              <a:t>이 </a:t>
            </a:r>
            <a:r>
              <a:rPr lang="ko-KR" altLang="en-US" sz="1400" dirty="0" err="1"/>
              <a:t>쫒아가는</a:t>
            </a:r>
            <a:r>
              <a:rPr lang="ko-KR" altLang="en-US" sz="1400" dirty="0"/>
              <a:t> 것은 </a:t>
            </a:r>
            <a:r>
              <a:rPr lang="en-US" altLang="ko-KR" sz="1400" dirty="0"/>
              <a:t>{user_1.following}</a:t>
            </a:r>
            <a:r>
              <a:rPr lang="ko-KR" altLang="en-US" sz="1400" dirty="0"/>
              <a:t> 건</a:t>
            </a:r>
            <a:r>
              <a:rPr lang="en-US" altLang="ko-KR" sz="1400" dirty="0"/>
              <a:t>＇)     # Tom</a:t>
            </a:r>
            <a:r>
              <a:rPr lang="ko-KR" altLang="en-US" sz="1400" dirty="0"/>
              <a:t>이 </a:t>
            </a:r>
            <a:r>
              <a:rPr lang="en-US" altLang="ko-KR" sz="1400" dirty="0"/>
              <a:t>Jerry</a:t>
            </a:r>
            <a:r>
              <a:rPr lang="ko-KR" altLang="en-US" sz="1400" dirty="0"/>
              <a:t>를 </a:t>
            </a:r>
            <a:r>
              <a:rPr lang="en-US" altLang="ko-KR" sz="1400" dirty="0"/>
              <a:t>follow</a:t>
            </a:r>
            <a:r>
              <a:rPr lang="ko-KR" altLang="en-US" sz="1400" dirty="0"/>
              <a:t>한 횟수</a:t>
            </a:r>
            <a:endParaRPr lang="en-US" altLang="ko-KR" sz="1400" dirty="0"/>
          </a:p>
          <a:p>
            <a:pPr marL="36900" indent="0">
              <a:buNone/>
            </a:pPr>
            <a:r>
              <a:rPr lang="en-US" altLang="ko-KR" sz="1400" dirty="0"/>
              <a:t>for _ in range(10):</a:t>
            </a:r>
          </a:p>
          <a:p>
            <a:pPr marL="36900" indent="0">
              <a:buNone/>
            </a:pPr>
            <a:r>
              <a:rPr lang="en-US" altLang="ko-KR" sz="1400" dirty="0"/>
              <a:t>    user_1.follow(user_2)</a:t>
            </a:r>
          </a:p>
          <a:p>
            <a:pPr marL="36900" indent="0">
              <a:buNone/>
            </a:pPr>
            <a:r>
              <a:rPr lang="en-US" altLang="ko-KR" sz="1400" dirty="0"/>
              <a:t>user_2.followers</a:t>
            </a:r>
          </a:p>
          <a:p>
            <a:pPr marL="36900" indent="0">
              <a:buNone/>
            </a:pPr>
            <a:r>
              <a:rPr lang="en-US" altLang="ko-KR" sz="1400" dirty="0"/>
              <a:t>user_2.following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71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127464"/>
            <a:ext cx="7397085" cy="2431525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What is class</a:t>
            </a:r>
          </a:p>
          <a:p>
            <a:r>
              <a:rPr lang="en-US" altLang="ko-KR" sz="2000" dirty="0"/>
              <a:t>Core</a:t>
            </a:r>
          </a:p>
          <a:p>
            <a:r>
              <a:rPr lang="en-US" altLang="ko-KR" sz="2000" dirty="0"/>
              <a:t>Object Creation</a:t>
            </a:r>
          </a:p>
          <a:p>
            <a:r>
              <a:rPr lang="en-US" altLang="ko-KR" sz="2000" dirty="0"/>
              <a:t>Attributes and Method</a:t>
            </a:r>
          </a:p>
          <a:p>
            <a:r>
              <a:rPr lang="en-US" altLang="ko-KR" sz="2000" b="1" i="1" dirty="0"/>
              <a:t>Why self ? or Why __</a:t>
            </a:r>
            <a:r>
              <a:rPr lang="en-US" altLang="ko-KR" sz="2000" b="1" i="1" dirty="0" err="1"/>
              <a:t>init</a:t>
            </a:r>
            <a:r>
              <a:rPr lang="en-US" altLang="ko-KR" sz="2000" b="1" i="1" dirty="0"/>
              <a:t>__ ?</a:t>
            </a:r>
          </a:p>
          <a:p>
            <a:r>
              <a:rPr lang="en-US" altLang="ko-KR" sz="2000" dirty="0"/>
              <a:t>Inheritance</a:t>
            </a:r>
          </a:p>
          <a:p>
            <a:r>
              <a:rPr lang="en-US" altLang="ko-KR" sz="2000" dirty="0"/>
              <a:t>Packages and Modules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1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class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6344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Why __</a:t>
            </a:r>
            <a:r>
              <a:rPr lang="en-US" altLang="ko-KR" dirty="0" err="1"/>
              <a:t>init</a:t>
            </a:r>
            <a:r>
              <a:rPr lang="en-US" altLang="ko-KR" dirty="0"/>
              <a:t>__() 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056344"/>
            <a:ext cx="9764366" cy="48059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/>
              <a:t>생일</a:t>
            </a:r>
            <a:r>
              <a:rPr lang="en-US" altLang="ko-KR" sz="1400" dirty="0"/>
              <a:t> </a:t>
            </a:r>
            <a:r>
              <a:rPr lang="ko-KR" altLang="en-US" sz="1400" dirty="0"/>
              <a:t>축하인사말을 하는 아주 간단한 </a:t>
            </a:r>
            <a:r>
              <a:rPr lang="en-US" altLang="ko-KR" sz="1400" dirty="0"/>
              <a:t>class</a:t>
            </a:r>
            <a:r>
              <a:rPr lang="ko-KR" altLang="en-US" sz="1400" dirty="0"/>
              <a:t>를 만들어 보자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class Person: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    def </a:t>
            </a:r>
            <a:r>
              <a:rPr lang="en-US" altLang="ko-KR" sz="1400" b="1" dirty="0" err="1">
                <a:solidFill>
                  <a:srgbClr val="FFFF00"/>
                </a:solidFill>
              </a:rPr>
              <a:t>say_hello</a:t>
            </a:r>
            <a:r>
              <a:rPr lang="en-US" altLang="ko-KR" sz="1400" b="1" dirty="0">
                <a:solidFill>
                  <a:srgbClr val="FFFF00"/>
                </a:solidFill>
              </a:rPr>
              <a:t>():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        print('Hi!,   Happy Birthday to you !’)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p = Person()</a:t>
            </a:r>
          </a:p>
          <a:p>
            <a:pPr marL="0" indent="0">
              <a:buNone/>
            </a:pPr>
            <a:r>
              <a:rPr lang="en-US" altLang="ko-KR" sz="1400" dirty="0" err="1"/>
              <a:t>p.say_hello</a:t>
            </a:r>
            <a:r>
              <a:rPr lang="en-US" altLang="ko-KR" sz="14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# 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# </a:t>
            </a:r>
            <a:r>
              <a:rPr lang="en-US" altLang="ko-KR" sz="1400" dirty="0" err="1"/>
              <a:t>TypeError</a:t>
            </a:r>
            <a:r>
              <a:rPr lang="en-US" altLang="ko-KR" sz="1400" dirty="0"/>
              <a:t>                                 Traceback (most recent call last)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# &lt;ipython-input-4-b59e5dc06d54&gt; in &lt;cell line: 1&gt;()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# ----&gt; 1 </a:t>
            </a:r>
            <a:r>
              <a:rPr lang="en-US" altLang="ko-KR" sz="1400" dirty="0" err="1"/>
              <a:t>p.say_hello</a:t>
            </a:r>
            <a:r>
              <a:rPr lang="en-US" altLang="ko-KR" sz="14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# </a:t>
            </a:r>
            <a:r>
              <a:rPr lang="en-US" altLang="ko-KR" sz="1400" dirty="0" err="1"/>
              <a:t>TypeError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Person.say_hello</a:t>
            </a:r>
            <a:r>
              <a:rPr lang="en-US" altLang="ko-KR" sz="1400" dirty="0"/>
              <a:t>() takes 0 positional arguments but 1 was given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08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Why __</a:t>
            </a:r>
            <a:r>
              <a:rPr lang="en-US" altLang="ko-KR" dirty="0" err="1"/>
              <a:t>init</a:t>
            </a:r>
            <a:r>
              <a:rPr lang="en-US" altLang="ko-KR" dirty="0"/>
              <a:t>__() 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056344"/>
            <a:ext cx="9764366" cy="48059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/>
              <a:t>Error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/>
              <a:t>Person.say_hello</a:t>
            </a:r>
            <a:r>
              <a:rPr lang="en-US" altLang="ko-KR" sz="1400" dirty="0"/>
              <a:t>()</a:t>
            </a:r>
            <a:r>
              <a:rPr lang="ko-KR" altLang="en-US" sz="1400" dirty="0"/>
              <a:t>에 인자</a:t>
            </a:r>
            <a:r>
              <a:rPr lang="en-US" altLang="ko-KR" sz="1400" dirty="0"/>
              <a:t>(</a:t>
            </a:r>
            <a:r>
              <a:rPr lang="ko-KR" altLang="en-US" sz="1400" dirty="0"/>
              <a:t>파라미터</a:t>
            </a:r>
            <a:r>
              <a:rPr lang="en-US" altLang="ko-KR" sz="1400" dirty="0"/>
              <a:t>)</a:t>
            </a:r>
            <a:r>
              <a:rPr lang="ko-KR" altLang="en-US" sz="1400" dirty="0"/>
              <a:t>가 없다고 하는데 겉보기에는 없어 보이지만 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/>
              <a:t>p</a:t>
            </a:r>
            <a:r>
              <a:rPr lang="ko-KR" altLang="en-US" sz="1400" dirty="0"/>
              <a:t>라는 객체가 </a:t>
            </a:r>
            <a:r>
              <a:rPr lang="en-US" altLang="ko-KR" sz="1400" dirty="0"/>
              <a:t>Class</a:t>
            </a:r>
            <a:r>
              <a:rPr lang="ko-KR" altLang="en-US" sz="1400" dirty="0"/>
              <a:t>에서 인스턴스</a:t>
            </a:r>
            <a:r>
              <a:rPr lang="en-US" altLang="ko-KR" sz="1400" dirty="0"/>
              <a:t>(instance)</a:t>
            </a:r>
            <a:r>
              <a:rPr lang="ko-KR" altLang="en-US" sz="1400" dirty="0"/>
              <a:t>를 만드는 순간 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/>
              <a:t>이 것을 인식하기 위해 </a:t>
            </a:r>
            <a:r>
              <a:rPr lang="en-US" altLang="ko-KR" sz="1400" dirty="0"/>
              <a:t>1</a:t>
            </a:r>
            <a:r>
              <a:rPr lang="ko-KR" altLang="en-US" sz="1400" dirty="0"/>
              <a:t>개의 인자를 달라고 하는 것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/>
              <a:t>Class </a:t>
            </a:r>
            <a:r>
              <a:rPr lang="ko-KR" altLang="en-US" sz="1400" dirty="0"/>
              <a:t>안에 </a:t>
            </a:r>
            <a:r>
              <a:rPr lang="en-US" altLang="ko-KR" sz="1400" dirty="0"/>
              <a:t>instance</a:t>
            </a:r>
            <a:r>
              <a:rPr lang="ko-KR" altLang="en-US" sz="1400" dirty="0"/>
              <a:t>가 생성되면서 인자가 생성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/>
              <a:t> 아무거나 인자</a:t>
            </a:r>
            <a:r>
              <a:rPr lang="en-US" altLang="ko-KR" sz="1400" dirty="0"/>
              <a:t>(attributes)</a:t>
            </a:r>
            <a:r>
              <a:rPr lang="ko-KR" altLang="en-US" sz="1400" dirty="0"/>
              <a:t>를 넣으면 되는데 </a:t>
            </a:r>
            <a:r>
              <a:rPr lang="en-US" altLang="ko-KR" sz="1400" dirty="0"/>
              <a:t>‘self’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넣어보자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764816-B23E-F04B-B5B8-D27EE39C2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897" y="2584237"/>
            <a:ext cx="3543607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56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Why __</a:t>
            </a:r>
            <a:r>
              <a:rPr lang="en-US" altLang="ko-KR" dirty="0" err="1"/>
              <a:t>init</a:t>
            </a:r>
            <a:r>
              <a:rPr lang="en-US" altLang="ko-KR" dirty="0"/>
              <a:t>__() 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056344"/>
            <a:ext cx="5182206" cy="48059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/>
              <a:t>생일</a:t>
            </a:r>
            <a:r>
              <a:rPr lang="en-US" altLang="ko-KR" sz="1400" dirty="0"/>
              <a:t> </a:t>
            </a:r>
            <a:r>
              <a:rPr lang="ko-KR" altLang="en-US" sz="1400" dirty="0"/>
              <a:t>축하인사말을 하는 아주 간단한 </a:t>
            </a:r>
            <a:r>
              <a:rPr lang="en-US" altLang="ko-KR" sz="1400" dirty="0"/>
              <a:t>class</a:t>
            </a:r>
            <a:r>
              <a:rPr lang="ko-KR" altLang="en-US" sz="1400" dirty="0"/>
              <a:t>를 만들어 보자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class Person:</a:t>
            </a:r>
          </a:p>
          <a:p>
            <a:pPr marL="0" indent="0">
              <a:buNone/>
            </a:pPr>
            <a:r>
              <a:rPr lang="en-US" altLang="ko-KR" sz="1400" dirty="0"/>
              <a:t>    def </a:t>
            </a:r>
            <a:r>
              <a:rPr lang="en-US" altLang="ko-KR" sz="1400" dirty="0" err="1"/>
              <a:t>say_hello</a:t>
            </a:r>
            <a:r>
              <a:rPr lang="en-US" altLang="ko-KR" sz="1400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self</a:t>
            </a:r>
            <a:r>
              <a:rPr lang="en-US" altLang="ko-KR" sz="1400" dirty="0"/>
              <a:t>):</a:t>
            </a:r>
          </a:p>
          <a:p>
            <a:pPr marL="0" indent="0">
              <a:buNone/>
            </a:pPr>
            <a:r>
              <a:rPr lang="en-US" altLang="ko-KR" sz="1400" dirty="0"/>
              <a:t>        print('Hi!,   Happy Birthday to you !')</a:t>
            </a:r>
          </a:p>
          <a:p>
            <a:pPr marL="0" indent="0">
              <a:buNone/>
            </a:pPr>
            <a:r>
              <a:rPr lang="en-US" altLang="ko-KR" sz="1400" dirty="0"/>
              <a:t>p = Person()</a:t>
            </a:r>
          </a:p>
          <a:p>
            <a:pPr marL="0" indent="0">
              <a:buNone/>
            </a:pPr>
            <a:r>
              <a:rPr lang="en-US" altLang="ko-KR" sz="1400" dirty="0" err="1"/>
              <a:t>p.say_hello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0CC7BE-B695-8E1B-910A-6AF9DDF16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765" y="2006460"/>
            <a:ext cx="4038950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56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Why __</a:t>
            </a:r>
            <a:r>
              <a:rPr lang="en-US" altLang="ko-KR" dirty="0" err="1"/>
              <a:t>init</a:t>
            </a:r>
            <a:r>
              <a:rPr lang="en-US" altLang="ko-KR" dirty="0"/>
              <a:t>__() 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3" y="1056344"/>
            <a:ext cx="10638127" cy="337341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생일</a:t>
            </a:r>
            <a:r>
              <a:rPr lang="en-US" altLang="ko-KR" sz="1600" dirty="0"/>
              <a:t> </a:t>
            </a:r>
            <a:r>
              <a:rPr lang="ko-KR" altLang="en-US" sz="1600" dirty="0"/>
              <a:t>축하인사말에</a:t>
            </a:r>
            <a:r>
              <a:rPr lang="en-US" altLang="ko-KR" sz="1600" dirty="0"/>
              <a:t> </a:t>
            </a:r>
            <a:r>
              <a:rPr lang="ko-KR" altLang="en-US" sz="1600" dirty="0"/>
              <a:t>나의 이름을 입력한 아주 간단한 </a:t>
            </a:r>
            <a:r>
              <a:rPr lang="en-US" altLang="ko-KR" sz="1600" dirty="0"/>
              <a:t>class</a:t>
            </a:r>
            <a:r>
              <a:rPr lang="ko-KR" altLang="en-US" sz="1600" dirty="0"/>
              <a:t>를 만들어 보자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400" dirty="0"/>
              <a:t>class Person:</a:t>
            </a:r>
          </a:p>
          <a:p>
            <a:pPr marL="0" indent="0">
              <a:buNone/>
            </a:pPr>
            <a:r>
              <a:rPr lang="en-US" altLang="ko-KR" sz="1400" dirty="0"/>
              <a:t>    </a:t>
            </a:r>
            <a:r>
              <a:rPr lang="en-US" altLang="ko-KR" sz="1400" dirty="0">
                <a:solidFill>
                  <a:srgbClr val="FF0000"/>
                </a:solidFill>
              </a:rPr>
              <a:t>name</a:t>
            </a:r>
            <a:r>
              <a:rPr lang="en-US" altLang="ko-KR" sz="1400" dirty="0"/>
              <a:t> = '</a:t>
            </a:r>
            <a:r>
              <a:rPr lang="ko-KR" altLang="en-US" sz="1400" dirty="0" err="1"/>
              <a:t>조상구</a:t>
            </a:r>
            <a:r>
              <a:rPr lang="en-US" altLang="ko-KR" sz="1400" dirty="0"/>
              <a:t>’         # attributes</a:t>
            </a:r>
            <a:endParaRPr lang="ko-KR" altLang="en-US" sz="1400" dirty="0"/>
          </a:p>
          <a:p>
            <a:pPr marL="0" indent="0">
              <a:buNone/>
            </a:pPr>
            <a:br>
              <a:rPr lang="ko-KR" altLang="en-US" sz="1400" dirty="0"/>
            </a:br>
            <a:r>
              <a:rPr lang="ko-KR" altLang="en-US" sz="1400" dirty="0"/>
              <a:t>    </a:t>
            </a:r>
            <a:r>
              <a:rPr lang="en-US" altLang="ko-KR" sz="1400" dirty="0"/>
              <a:t>def </a:t>
            </a:r>
            <a:r>
              <a:rPr lang="en-US" altLang="ko-KR" sz="1400" dirty="0" err="1"/>
              <a:t>say_hello</a:t>
            </a:r>
            <a:r>
              <a:rPr lang="en-US" altLang="ko-KR" sz="1400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self</a:t>
            </a:r>
            <a:r>
              <a:rPr lang="en-US" altLang="ko-KR" sz="1400" dirty="0"/>
              <a:t>):    # </a:t>
            </a:r>
            <a:r>
              <a:rPr lang="ko-KR" altLang="en-US" sz="1400" dirty="0"/>
              <a:t>아래 오브젝트도 하나의 변수로 만들어줘야 함</a:t>
            </a:r>
          </a:p>
          <a:p>
            <a:pPr marL="0" indent="0">
              <a:buNone/>
            </a:pPr>
            <a:r>
              <a:rPr lang="ko-KR" altLang="en-US" sz="1400" dirty="0"/>
              <a:t>        </a:t>
            </a:r>
            <a:r>
              <a:rPr lang="en-US" altLang="ko-KR" sz="1400" dirty="0"/>
              <a:t>print('Hi!,   Happy Birthday to you !',  'I am ', </a:t>
            </a:r>
            <a:r>
              <a:rPr lang="en-US" altLang="ko-KR" sz="1400" dirty="0">
                <a:solidFill>
                  <a:srgbClr val="FF0000"/>
                </a:solidFill>
              </a:rPr>
              <a:t>name</a:t>
            </a:r>
            <a:r>
              <a:rPr lang="en-US" altLang="ko-KR" sz="1400" dirty="0"/>
              <a:t>, '.’)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p = Person()</a:t>
            </a:r>
          </a:p>
          <a:p>
            <a:pPr marL="0" indent="0">
              <a:buNone/>
            </a:pPr>
            <a:r>
              <a:rPr lang="en-US" altLang="ko-KR" sz="1400" dirty="0" err="1"/>
              <a:t>p.say_hello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# Hi!, Happy Birthday to you ! I am </a:t>
            </a:r>
            <a:r>
              <a:rPr lang="en-US" altLang="ko-KR" sz="1400" dirty="0">
                <a:solidFill>
                  <a:srgbClr val="FF0000"/>
                </a:solidFill>
              </a:rPr>
              <a:t>&lt;__</a:t>
            </a:r>
            <a:r>
              <a:rPr lang="en-US" altLang="ko-KR" sz="1400" dirty="0" err="1">
                <a:solidFill>
                  <a:srgbClr val="FF0000"/>
                </a:solidFill>
              </a:rPr>
              <a:t>main__.Person</a:t>
            </a:r>
            <a:r>
              <a:rPr lang="en-US" altLang="ko-KR" sz="1400" dirty="0">
                <a:solidFill>
                  <a:srgbClr val="FF0000"/>
                </a:solidFill>
              </a:rPr>
              <a:t> object at 0x7ab03ec0c550&gt; 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# The issue in your code is that you're trying to access the variable name directly within the </a:t>
            </a:r>
            <a:r>
              <a:rPr lang="en-US" altLang="ko-KR" sz="1400" dirty="0" err="1"/>
              <a:t>say_hello</a:t>
            </a:r>
            <a:r>
              <a:rPr lang="en-US" altLang="ko-KR" sz="1400" dirty="0"/>
              <a:t> method, </a:t>
            </a:r>
          </a:p>
          <a:p>
            <a:pPr marL="0" indent="0">
              <a:buNone/>
            </a:pPr>
            <a:r>
              <a:rPr lang="en-US" altLang="ko-KR" sz="1400" dirty="0"/>
              <a:t># but it's not defined in that scope. Instead, you should use </a:t>
            </a:r>
            <a:r>
              <a:rPr lang="en-US" altLang="ko-KR" sz="1400" b="1" dirty="0">
                <a:solidFill>
                  <a:srgbClr val="FF0000"/>
                </a:solidFill>
              </a:rPr>
              <a:t>self.name </a:t>
            </a:r>
            <a:r>
              <a:rPr lang="en-US" altLang="ko-KR" sz="1400" dirty="0"/>
              <a:t>to access the class attribute name.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16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Why __</a:t>
            </a:r>
            <a:r>
              <a:rPr lang="en-US" altLang="ko-KR" dirty="0" err="1"/>
              <a:t>init</a:t>
            </a:r>
            <a:r>
              <a:rPr lang="en-US" altLang="ko-KR" dirty="0"/>
              <a:t>__() 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3" y="1056344"/>
            <a:ext cx="10961832" cy="337341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생일</a:t>
            </a:r>
            <a:r>
              <a:rPr lang="en-US" altLang="ko-KR" sz="1600" dirty="0"/>
              <a:t> </a:t>
            </a:r>
            <a:r>
              <a:rPr lang="ko-KR" altLang="en-US" sz="1600" dirty="0"/>
              <a:t>축하인사말에</a:t>
            </a:r>
            <a:r>
              <a:rPr lang="en-US" altLang="ko-KR" sz="1600" dirty="0"/>
              <a:t> </a:t>
            </a:r>
            <a:r>
              <a:rPr lang="ko-KR" altLang="en-US" sz="1600" dirty="0"/>
              <a:t>나의 이름을 입력한 아주 간단한 </a:t>
            </a:r>
            <a:r>
              <a:rPr lang="en-US" altLang="ko-KR" sz="1600" dirty="0"/>
              <a:t>class</a:t>
            </a:r>
            <a:r>
              <a:rPr lang="ko-KR" altLang="en-US" sz="1600" dirty="0"/>
              <a:t>를 만들어 보자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400" dirty="0"/>
              <a:t>class Person:</a:t>
            </a:r>
          </a:p>
          <a:p>
            <a:pPr marL="0" indent="0">
              <a:buNone/>
            </a:pPr>
            <a:r>
              <a:rPr lang="en-US" altLang="ko-KR" sz="1400" dirty="0"/>
              <a:t>    </a:t>
            </a:r>
            <a:r>
              <a:rPr lang="en-US" altLang="ko-KR" sz="1400" dirty="0">
                <a:solidFill>
                  <a:srgbClr val="FF0000"/>
                </a:solidFill>
              </a:rPr>
              <a:t>name</a:t>
            </a:r>
            <a:r>
              <a:rPr lang="en-US" altLang="ko-KR" sz="1400" dirty="0"/>
              <a:t> = '</a:t>
            </a:r>
            <a:r>
              <a:rPr lang="ko-KR" altLang="en-US" sz="1400" dirty="0" err="1"/>
              <a:t>조상구</a:t>
            </a:r>
            <a:r>
              <a:rPr lang="en-US" altLang="ko-KR" sz="1400" dirty="0"/>
              <a:t>’         # attributes</a:t>
            </a:r>
            <a:endParaRPr lang="ko-KR" altLang="en-US" sz="1400" dirty="0"/>
          </a:p>
          <a:p>
            <a:pPr marL="0" indent="0">
              <a:buNone/>
            </a:pPr>
            <a:br>
              <a:rPr lang="ko-KR" altLang="en-US" sz="1400" dirty="0"/>
            </a:br>
            <a:r>
              <a:rPr lang="ko-KR" altLang="en-US" sz="1400" dirty="0"/>
              <a:t>    </a:t>
            </a:r>
            <a:r>
              <a:rPr lang="en-US" altLang="ko-KR" sz="1400" dirty="0"/>
              <a:t>def </a:t>
            </a:r>
            <a:r>
              <a:rPr lang="en-US" altLang="ko-KR" sz="1400" dirty="0" err="1"/>
              <a:t>say_hello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self</a:t>
            </a:r>
            <a:r>
              <a:rPr lang="en-US" altLang="ko-KR" sz="1400" dirty="0"/>
              <a:t>):    # </a:t>
            </a:r>
            <a:r>
              <a:rPr lang="ko-KR" altLang="en-US" sz="1400" dirty="0"/>
              <a:t>아래 오브젝트도 하나의 변수로 만들어줘야 함</a:t>
            </a:r>
          </a:p>
          <a:p>
            <a:pPr marL="0" indent="0">
              <a:buNone/>
            </a:pPr>
            <a:r>
              <a:rPr lang="ko-KR" altLang="en-US" sz="1400" dirty="0"/>
              <a:t>        </a:t>
            </a:r>
            <a:r>
              <a:rPr lang="en-US" altLang="ko-KR" sz="1400" dirty="0"/>
              <a:t>print('Hi!,   Happy Birthday to you !',  'I am ＇, </a:t>
            </a:r>
            <a:r>
              <a:rPr lang="en-US" altLang="ko-KR" sz="1400" dirty="0">
                <a:solidFill>
                  <a:srgbClr val="FF0000"/>
                </a:solidFill>
              </a:rPr>
              <a:t>self.name</a:t>
            </a:r>
            <a:r>
              <a:rPr lang="en-US" altLang="ko-KR" sz="1400" dirty="0"/>
              <a:t>, '.’)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p = Person()</a:t>
            </a:r>
          </a:p>
          <a:p>
            <a:pPr marL="0" indent="0">
              <a:buNone/>
            </a:pPr>
            <a:r>
              <a:rPr lang="en-US" altLang="ko-KR" sz="1400" dirty="0" err="1"/>
              <a:t>p.say_hello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# Hi!, Happy Birthday to you ! I am </a:t>
            </a:r>
            <a:r>
              <a:rPr lang="ko-KR" altLang="en-US" sz="1400" dirty="0" err="1">
                <a:solidFill>
                  <a:srgbClr val="FF0000"/>
                </a:solidFill>
              </a:rPr>
              <a:t>조상구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# If you want </a:t>
            </a:r>
            <a:r>
              <a:rPr lang="en-US" altLang="ko-KR" sz="1400" b="1" dirty="0">
                <a:solidFill>
                  <a:srgbClr val="FF0000"/>
                </a:solidFill>
              </a:rPr>
              <a:t>to customize the name for each instance</a:t>
            </a:r>
            <a:r>
              <a:rPr lang="en-US" altLang="ko-KR" sz="1400" dirty="0"/>
              <a:t>, you can modify the </a:t>
            </a:r>
            <a:r>
              <a:rPr lang="en-US" altLang="ko-KR" sz="1400" b="1" dirty="0">
                <a:solidFill>
                  <a:srgbClr val="FF0000"/>
                </a:solidFill>
              </a:rPr>
              <a:t>__</a:t>
            </a:r>
            <a:r>
              <a:rPr lang="en-US" altLang="ko-KR" sz="1400" b="1" dirty="0" err="1">
                <a:solidFill>
                  <a:srgbClr val="FF0000"/>
                </a:solidFill>
              </a:rPr>
              <a:t>init</a:t>
            </a:r>
            <a:r>
              <a:rPr lang="en-US" altLang="ko-KR" sz="1400" b="1" dirty="0">
                <a:solidFill>
                  <a:srgbClr val="FF0000"/>
                </a:solidFill>
              </a:rPr>
              <a:t>__ </a:t>
            </a:r>
            <a:r>
              <a:rPr lang="en-US" altLang="ko-KR" sz="1400" dirty="0"/>
              <a:t>method to take an argument for the name: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61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Why __</a:t>
            </a:r>
            <a:r>
              <a:rPr lang="en-US" altLang="ko-KR" dirty="0" err="1"/>
              <a:t>init</a:t>
            </a:r>
            <a:r>
              <a:rPr lang="en-US" altLang="ko-KR" dirty="0"/>
              <a:t>__() 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056344"/>
            <a:ext cx="10983566" cy="48059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rgbClr val="FF0000"/>
                </a:solidFill>
              </a:rPr>
              <a:t>__</a:t>
            </a:r>
            <a:r>
              <a:rPr lang="en-US" altLang="ko-KR" sz="1600" b="1" dirty="0" err="1">
                <a:solidFill>
                  <a:srgbClr val="FF0000"/>
                </a:solidFill>
              </a:rPr>
              <a:t>init</a:t>
            </a:r>
            <a:r>
              <a:rPr lang="en-US" altLang="ko-KR" sz="1600" b="1" dirty="0">
                <a:solidFill>
                  <a:srgbClr val="FF0000"/>
                </a:solidFill>
              </a:rPr>
              <a:t>__()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초기화 함수를 사용하라</a:t>
            </a:r>
            <a:r>
              <a:rPr lang="en-US" altLang="ko-KR" sz="1600" dirty="0"/>
              <a:t>. </a:t>
            </a:r>
            <a:r>
              <a:rPr lang="ko-KR" altLang="en-US" sz="1600" dirty="0"/>
              <a:t>생일</a:t>
            </a:r>
            <a:r>
              <a:rPr lang="en-US" altLang="ko-KR" sz="1600" dirty="0"/>
              <a:t> </a:t>
            </a:r>
            <a:r>
              <a:rPr lang="ko-KR" altLang="en-US" sz="1600" dirty="0"/>
              <a:t>축하인사말에</a:t>
            </a:r>
            <a:r>
              <a:rPr lang="en-US" altLang="ko-KR" sz="1600" dirty="0"/>
              <a:t> </a:t>
            </a:r>
            <a:r>
              <a:rPr lang="ko-KR" altLang="en-US" sz="1600" dirty="0"/>
              <a:t>나의 이름을 입력한 아주 간단한 </a:t>
            </a:r>
            <a:r>
              <a:rPr lang="en-US" altLang="ko-KR" sz="1600" dirty="0"/>
              <a:t>class</a:t>
            </a:r>
            <a:r>
              <a:rPr lang="ko-KR" altLang="en-US" sz="1600" dirty="0"/>
              <a:t>를 만들어 보자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400" dirty="0"/>
              <a:t>class Person: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    def __</a:t>
            </a:r>
            <a:r>
              <a:rPr lang="en-US" altLang="ko-KR" sz="1400" dirty="0" err="1">
                <a:solidFill>
                  <a:srgbClr val="FF0000"/>
                </a:solidFill>
              </a:rPr>
              <a:t>init</a:t>
            </a:r>
            <a:r>
              <a:rPr lang="en-US" altLang="ko-KR" sz="1400" dirty="0">
                <a:solidFill>
                  <a:srgbClr val="FF0000"/>
                </a:solidFill>
              </a:rPr>
              <a:t>__(self, name):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        self.name = name</a:t>
            </a:r>
          </a:p>
          <a:p>
            <a:pPr marL="0" indent="0">
              <a:buNone/>
            </a:pPr>
            <a:br>
              <a:rPr lang="en-US" altLang="ko-KR" sz="1400" dirty="0"/>
            </a:br>
            <a:r>
              <a:rPr lang="en-US" altLang="ko-KR" sz="1400" dirty="0"/>
              <a:t>    def </a:t>
            </a:r>
            <a:r>
              <a:rPr lang="en-US" altLang="ko-KR" sz="1400" dirty="0" err="1"/>
              <a:t>say_hello</a:t>
            </a:r>
            <a:r>
              <a:rPr lang="en-US" altLang="ko-KR" sz="1400" dirty="0"/>
              <a:t>(self):    # </a:t>
            </a:r>
            <a:r>
              <a:rPr lang="ko-KR" altLang="en-US" sz="1400" dirty="0"/>
              <a:t>아래 오브젝트도 하나의 변수로 만들어줘야 함</a:t>
            </a:r>
          </a:p>
          <a:p>
            <a:pPr marL="0" indent="0">
              <a:buNone/>
            </a:pPr>
            <a:r>
              <a:rPr lang="ko-KR" altLang="en-US" sz="1400" dirty="0"/>
              <a:t>        </a:t>
            </a:r>
            <a:r>
              <a:rPr lang="en-US" altLang="ko-KR" sz="1400" dirty="0"/>
              <a:t>print('</a:t>
            </a:r>
            <a:r>
              <a:rPr lang="ko-KR" altLang="en-US" sz="1400" dirty="0"/>
              <a:t>안녕</a:t>
            </a:r>
            <a:r>
              <a:rPr lang="en-US" altLang="ko-KR" sz="1400" dirty="0"/>
              <a:t>! </a:t>
            </a:r>
            <a:r>
              <a:rPr lang="ko-KR" altLang="en-US" sz="1400" dirty="0"/>
              <a:t>입학을 축하해</a:t>
            </a:r>
            <a:r>
              <a:rPr lang="en-US" altLang="ko-KR" sz="1400" dirty="0"/>
              <a:t>! </a:t>
            </a:r>
            <a:r>
              <a:rPr lang="ko-KR" altLang="en-US" sz="1400" dirty="0"/>
              <a:t>나는</a:t>
            </a:r>
            <a:r>
              <a:rPr lang="en-US" altLang="ko-KR" sz="1400" dirty="0"/>
              <a:t>',  </a:t>
            </a:r>
            <a:r>
              <a:rPr lang="en-US" altLang="ko-KR" sz="1400" dirty="0">
                <a:solidFill>
                  <a:srgbClr val="FF0000"/>
                </a:solidFill>
              </a:rPr>
              <a:t>self.name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p0 = Person('Tom')</a:t>
            </a:r>
          </a:p>
          <a:p>
            <a:pPr marL="0" indent="0">
              <a:buNone/>
            </a:pPr>
            <a:r>
              <a:rPr lang="en-US" altLang="ko-KR" sz="1400" dirty="0"/>
              <a:t>p1 = Person('Jerry')</a:t>
            </a:r>
          </a:p>
          <a:p>
            <a:pPr marL="0" indent="0">
              <a:buNone/>
            </a:pPr>
            <a:r>
              <a:rPr lang="en-US" altLang="ko-KR" sz="1400" dirty="0"/>
              <a:t>p2 = Person('Jason’)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p1.name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p1.say_hello()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26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Why __</a:t>
            </a:r>
            <a:r>
              <a:rPr lang="en-US" altLang="ko-KR" dirty="0" err="1"/>
              <a:t>init</a:t>
            </a:r>
            <a:r>
              <a:rPr lang="en-US" altLang="ko-KR" dirty="0"/>
              <a:t>__() 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056344"/>
            <a:ext cx="10983566" cy="48059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rgbClr val="FF0000"/>
                </a:solidFill>
              </a:rPr>
              <a:t>__</a:t>
            </a:r>
            <a:r>
              <a:rPr lang="en-US" altLang="ko-KR" sz="1600" b="1" dirty="0" err="1">
                <a:solidFill>
                  <a:srgbClr val="FF0000"/>
                </a:solidFill>
              </a:rPr>
              <a:t>init</a:t>
            </a:r>
            <a:r>
              <a:rPr lang="en-US" altLang="ko-KR" sz="1600" b="1" dirty="0">
                <a:solidFill>
                  <a:srgbClr val="FF0000"/>
                </a:solidFill>
              </a:rPr>
              <a:t>__()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초기화 함수를 사용하라</a:t>
            </a:r>
            <a:r>
              <a:rPr lang="en-US" altLang="ko-KR" sz="1600" dirty="0"/>
              <a:t>. </a:t>
            </a:r>
            <a:r>
              <a:rPr lang="ko-KR" altLang="en-US" sz="1600" dirty="0"/>
              <a:t>생일</a:t>
            </a:r>
            <a:r>
              <a:rPr lang="en-US" altLang="ko-KR" sz="1600" dirty="0"/>
              <a:t> </a:t>
            </a:r>
            <a:r>
              <a:rPr lang="ko-KR" altLang="en-US" sz="1600" dirty="0"/>
              <a:t>축하인사를 서로에게 해보기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400" dirty="0"/>
              <a:t>class Person:</a:t>
            </a:r>
          </a:p>
          <a:p>
            <a:pPr marL="0" indent="0">
              <a:buNone/>
            </a:pPr>
            <a:r>
              <a:rPr lang="en-US" altLang="ko-KR" sz="1400" dirty="0"/>
              <a:t>    def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name):</a:t>
            </a:r>
          </a:p>
          <a:p>
            <a:pPr marL="0" indent="0">
              <a:buNone/>
            </a:pPr>
            <a:r>
              <a:rPr lang="en-US" altLang="ko-KR" sz="1400" dirty="0"/>
              <a:t>        self.name = name</a:t>
            </a:r>
          </a:p>
          <a:p>
            <a:pPr marL="0" indent="0">
              <a:buNone/>
            </a:pPr>
            <a:br>
              <a:rPr lang="en-US" altLang="ko-KR" sz="1400" dirty="0"/>
            </a:br>
            <a:r>
              <a:rPr lang="en-US" altLang="ko-KR" sz="1400" dirty="0"/>
              <a:t>    def </a:t>
            </a:r>
            <a:r>
              <a:rPr lang="en-US" altLang="ko-KR" sz="1400" dirty="0" err="1"/>
              <a:t>say_hello</a:t>
            </a:r>
            <a:r>
              <a:rPr lang="en-US" altLang="ko-KR" sz="1400" dirty="0"/>
              <a:t>(self, </a:t>
            </a:r>
            <a:r>
              <a:rPr lang="en-US" altLang="ko-KR" sz="1400" dirty="0" err="1">
                <a:solidFill>
                  <a:srgbClr val="FF0000"/>
                </a:solidFill>
              </a:rPr>
              <a:t>to_name</a:t>
            </a:r>
            <a:r>
              <a:rPr lang="en-US" altLang="ko-KR" sz="1400" dirty="0"/>
              <a:t>):    # </a:t>
            </a:r>
            <a:r>
              <a:rPr lang="ko-KR" altLang="en-US" sz="1400" dirty="0"/>
              <a:t>아래 오브젝트도 하나의 변수로 만들어줘야 함</a:t>
            </a:r>
          </a:p>
          <a:p>
            <a:pPr marL="0" indent="0">
              <a:buNone/>
            </a:pPr>
            <a:r>
              <a:rPr lang="ko-KR" altLang="en-US" sz="1400" dirty="0"/>
              <a:t>        </a:t>
            </a:r>
            <a:r>
              <a:rPr lang="en-US" altLang="ko-KR" sz="1400" dirty="0"/>
              <a:t>print('</a:t>
            </a:r>
            <a:r>
              <a:rPr lang="ko-KR" altLang="en-US" sz="1400" dirty="0"/>
              <a:t>안녕</a:t>
            </a:r>
            <a:r>
              <a:rPr lang="en-US" altLang="ko-KR" sz="1400" dirty="0"/>
              <a:t>! </a:t>
            </a:r>
            <a:r>
              <a:rPr lang="ko-KR" altLang="en-US" sz="1400" dirty="0"/>
              <a:t>입학을 축하해</a:t>
            </a:r>
            <a:r>
              <a:rPr lang="en-US" altLang="ko-KR" sz="1400" dirty="0"/>
              <a:t>!', </a:t>
            </a:r>
            <a:r>
              <a:rPr lang="en-US" altLang="ko-KR" sz="1400" dirty="0" err="1"/>
              <a:t>to_name</a:t>
            </a:r>
            <a:r>
              <a:rPr lang="en-US" altLang="ko-KR" sz="1400" dirty="0"/>
              <a:t>, '</a:t>
            </a:r>
            <a:r>
              <a:rPr lang="ko-KR" altLang="en-US" sz="1400" dirty="0"/>
              <a:t>나는</a:t>
            </a:r>
            <a:r>
              <a:rPr lang="en-US" altLang="ko-KR" sz="1400" dirty="0"/>
              <a:t>',  self.name, '</a:t>
            </a:r>
            <a:r>
              <a:rPr lang="ko-KR" altLang="en-US" sz="1400" dirty="0"/>
              <a:t>라고 해</a:t>
            </a:r>
            <a:r>
              <a:rPr lang="en-US" altLang="ko-KR" sz="1400" dirty="0"/>
              <a:t>')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p0 = Person('Tom')</a:t>
            </a:r>
          </a:p>
          <a:p>
            <a:pPr marL="0" indent="0">
              <a:buNone/>
            </a:pPr>
            <a:r>
              <a:rPr lang="en-US" altLang="ko-KR" sz="1400" dirty="0"/>
              <a:t>p1 = Person('Jerry')</a:t>
            </a:r>
          </a:p>
          <a:p>
            <a:pPr marL="0" indent="0">
              <a:buNone/>
            </a:pPr>
            <a:r>
              <a:rPr lang="en-US" altLang="ko-KR" sz="1400" dirty="0"/>
              <a:t>p2 = Person('Jason’)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p1.name</a:t>
            </a:r>
          </a:p>
          <a:p>
            <a:pPr marL="0" indent="0">
              <a:buNone/>
            </a:pPr>
            <a:r>
              <a:rPr lang="en-US" altLang="ko-KR" sz="1400" dirty="0"/>
              <a:t>p0.say_hello(</a:t>
            </a:r>
            <a:r>
              <a:rPr lang="en-US" altLang="ko-KR" sz="1400" dirty="0">
                <a:solidFill>
                  <a:srgbClr val="FF0000"/>
                </a:solidFill>
              </a:rPr>
              <a:t>'Jerry'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p1.say_hello(</a:t>
            </a:r>
            <a:r>
              <a:rPr lang="en-US" altLang="ko-KR" sz="1400" dirty="0">
                <a:solidFill>
                  <a:srgbClr val="FF0000"/>
                </a:solidFill>
              </a:rPr>
              <a:t>'Json</a:t>
            </a:r>
            <a:r>
              <a:rPr lang="en-US" altLang="ko-KR" sz="1400" dirty="0"/>
              <a:t>')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20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Why __</a:t>
            </a:r>
            <a:r>
              <a:rPr lang="en-US" altLang="ko-KR" dirty="0" err="1"/>
              <a:t>init</a:t>
            </a:r>
            <a:r>
              <a:rPr lang="en-US" altLang="ko-KR" dirty="0"/>
              <a:t>__() 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056344"/>
            <a:ext cx="10983566" cy="48059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rgbClr val="FF0000"/>
                </a:solidFill>
              </a:rPr>
              <a:t>__</a:t>
            </a:r>
            <a:r>
              <a:rPr lang="en-US" altLang="ko-KR" sz="1600" b="1" dirty="0" err="1">
                <a:solidFill>
                  <a:srgbClr val="FF0000"/>
                </a:solidFill>
              </a:rPr>
              <a:t>init</a:t>
            </a:r>
            <a:r>
              <a:rPr lang="en-US" altLang="ko-KR" sz="1600" b="1" dirty="0">
                <a:solidFill>
                  <a:srgbClr val="FF0000"/>
                </a:solidFill>
              </a:rPr>
              <a:t>__()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초기화 함수를 사용하라</a:t>
            </a:r>
            <a:r>
              <a:rPr lang="en-US" altLang="ko-KR" sz="1600" dirty="0"/>
              <a:t>. </a:t>
            </a:r>
            <a:r>
              <a:rPr lang="ko-KR" altLang="en-US" sz="1600" dirty="0"/>
              <a:t>생일</a:t>
            </a:r>
            <a:r>
              <a:rPr lang="en-US" altLang="ko-KR" sz="1600" dirty="0"/>
              <a:t> </a:t>
            </a:r>
            <a:r>
              <a:rPr lang="ko-KR" altLang="en-US" sz="1600" dirty="0"/>
              <a:t>축하인사를 서로에게 해보기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class Person: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def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name, age):                     # </a:t>
            </a:r>
            <a:r>
              <a:rPr lang="ko-KR" altLang="en-US" sz="1400" dirty="0"/>
              <a:t>기본 속성정보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/>
              <a:t>        </a:t>
            </a:r>
            <a:r>
              <a:rPr lang="en-US" altLang="ko-KR" sz="1400" dirty="0"/>
              <a:t>self.name =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</a:t>
            </a:r>
            <a:r>
              <a:rPr lang="en-US" altLang="ko-KR" sz="1400" dirty="0" err="1"/>
              <a:t>self.age</a:t>
            </a:r>
            <a:r>
              <a:rPr lang="en-US" altLang="ko-KR" sz="1400" dirty="0"/>
              <a:t> = age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altLang="ko-KR" sz="1400" dirty="0"/>
            </a:br>
            <a:r>
              <a:rPr lang="en-US" altLang="ko-KR" sz="1400" dirty="0"/>
              <a:t>    def </a:t>
            </a:r>
            <a:r>
              <a:rPr lang="en-US" altLang="ko-KR" sz="1400" dirty="0" err="1"/>
              <a:t>say_hello</a:t>
            </a:r>
            <a:r>
              <a:rPr lang="en-US" altLang="ko-KR" sz="1400" dirty="0"/>
              <a:t>(self, </a:t>
            </a:r>
            <a:r>
              <a:rPr lang="en-US" altLang="ko-KR" sz="1400" dirty="0" err="1"/>
              <a:t>to_name</a:t>
            </a:r>
            <a:r>
              <a:rPr lang="en-US" altLang="ko-KR" sz="1400" dirty="0"/>
              <a:t>):                      # </a:t>
            </a:r>
            <a:r>
              <a:rPr lang="ko-KR" altLang="en-US" sz="1400" dirty="0"/>
              <a:t>타인에게 인사하는 행위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/>
              <a:t>        </a:t>
            </a:r>
            <a:r>
              <a:rPr lang="en-US" altLang="ko-KR" sz="1400" dirty="0"/>
              <a:t>print('</a:t>
            </a:r>
            <a:r>
              <a:rPr lang="ko-KR" altLang="en-US" sz="1400" dirty="0"/>
              <a:t>안녕</a:t>
            </a:r>
            <a:r>
              <a:rPr lang="en-US" altLang="ko-KR" sz="1400" dirty="0"/>
              <a:t>! </a:t>
            </a:r>
            <a:r>
              <a:rPr lang="ko-KR" altLang="en-US" sz="1400" dirty="0"/>
              <a:t>입학을 축하해</a:t>
            </a:r>
            <a:r>
              <a:rPr lang="en-US" altLang="ko-KR" sz="1400" dirty="0"/>
              <a:t>!', </a:t>
            </a:r>
            <a:r>
              <a:rPr lang="en-US" altLang="ko-KR" sz="1400" dirty="0" err="1"/>
              <a:t>to_name</a:t>
            </a:r>
            <a:r>
              <a:rPr lang="en-US" altLang="ko-KR" sz="1400" dirty="0"/>
              <a:t>, ',   ', '</a:t>
            </a:r>
            <a:r>
              <a:rPr lang="ko-KR" altLang="en-US" sz="1400" dirty="0"/>
              <a:t>나는</a:t>
            </a:r>
            <a:r>
              <a:rPr lang="en-US" altLang="ko-KR" sz="1400" dirty="0"/>
              <a:t>',  self.name, '</a:t>
            </a:r>
            <a:r>
              <a:rPr lang="ko-KR" altLang="en-US" sz="1400" dirty="0"/>
              <a:t>라고 해</a:t>
            </a:r>
            <a:r>
              <a:rPr lang="en-US" altLang="ko-KR" sz="1400" dirty="0"/>
              <a:t>')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altLang="ko-KR" sz="1400" dirty="0"/>
            </a:br>
            <a:r>
              <a:rPr lang="en-US" altLang="ko-KR" sz="1400" dirty="0"/>
              <a:t>    def </a:t>
            </a:r>
            <a:r>
              <a:rPr lang="en-US" altLang="ko-KR" sz="1400" dirty="0">
                <a:solidFill>
                  <a:srgbClr val="FF0000"/>
                </a:solidFill>
              </a:rPr>
              <a:t>introduce(self)</a:t>
            </a:r>
            <a:r>
              <a:rPr lang="en-US" altLang="ko-KR" sz="1400" dirty="0"/>
              <a:t>:                                    # </a:t>
            </a:r>
            <a:r>
              <a:rPr lang="ko-KR" altLang="en-US" sz="1400" dirty="0"/>
              <a:t>자신을 소개하는 행위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/>
              <a:t>        </a:t>
            </a:r>
            <a:r>
              <a:rPr lang="en-US" altLang="ko-KR" sz="1400" dirty="0"/>
              <a:t>print('</a:t>
            </a:r>
            <a:r>
              <a:rPr lang="ko-KR" altLang="en-US" sz="1400" dirty="0"/>
              <a:t>내 이름은 </a:t>
            </a:r>
            <a:r>
              <a:rPr lang="en-US" altLang="ko-KR" sz="1400" dirty="0"/>
              <a:t>'</a:t>
            </a:r>
            <a:r>
              <a:rPr lang="ko-KR" altLang="en-US" sz="1400" dirty="0"/>
              <a:t> </a:t>
            </a:r>
            <a:r>
              <a:rPr lang="en-US" altLang="ko-KR" sz="1400" dirty="0"/>
              <a:t>+ self.name + ',   ', '</a:t>
            </a:r>
            <a:r>
              <a:rPr lang="ko-KR" altLang="en-US" sz="1400" dirty="0"/>
              <a:t>나는</a:t>
            </a:r>
            <a:r>
              <a:rPr lang="en-US" altLang="ko-KR" sz="1400" dirty="0"/>
              <a:t>'</a:t>
            </a:r>
            <a:r>
              <a:rPr lang="ko-KR" altLang="en-US" sz="1400" dirty="0"/>
              <a:t> </a:t>
            </a:r>
            <a:r>
              <a:rPr lang="en-US" altLang="ko-KR" sz="1400" dirty="0"/>
              <a:t>+ str(</a:t>
            </a:r>
            <a:r>
              <a:rPr lang="en-US" altLang="ko-KR" sz="1400" dirty="0" err="1"/>
              <a:t>self.age</a:t>
            </a:r>
            <a:r>
              <a:rPr lang="en-US" altLang="ko-KR" sz="1400" dirty="0"/>
              <a:t>) + '</a:t>
            </a:r>
            <a:r>
              <a:rPr lang="ko-KR" altLang="en-US" sz="1400" dirty="0"/>
              <a:t>살이야</a:t>
            </a:r>
            <a:r>
              <a:rPr lang="en-US" altLang="ko-KR" sz="1400" dirty="0"/>
              <a:t>')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p0 = Person('Tom’); p1 = Person('Jerry’); p2 = Person('Jason’)</a:t>
            </a:r>
          </a:p>
          <a:p>
            <a:pPr marL="0" indent="0">
              <a:buNone/>
            </a:pPr>
            <a:r>
              <a:rPr lang="en-US" altLang="ko-KR" sz="1400" dirty="0"/>
              <a:t>p1.name; p1.age</a:t>
            </a:r>
          </a:p>
          <a:p>
            <a:pPr marL="0" indent="0">
              <a:buNone/>
            </a:pPr>
            <a:r>
              <a:rPr lang="en-US" altLang="ko-KR" sz="1400" dirty="0"/>
              <a:t>p0.say_hello(</a:t>
            </a:r>
            <a:r>
              <a:rPr lang="en-US" altLang="ko-KR" sz="1400" dirty="0">
                <a:solidFill>
                  <a:srgbClr val="FF0000"/>
                </a:solidFill>
              </a:rPr>
              <a:t>'Jerry’</a:t>
            </a:r>
            <a:r>
              <a:rPr lang="en-US" altLang="ko-KR" sz="1400" dirty="0"/>
              <a:t>); p1.say_hello(</a:t>
            </a:r>
            <a:r>
              <a:rPr lang="en-US" altLang="ko-KR" sz="1400" dirty="0">
                <a:solidFill>
                  <a:srgbClr val="FF0000"/>
                </a:solidFill>
              </a:rPr>
              <a:t>'Json</a:t>
            </a:r>
            <a:r>
              <a:rPr lang="en-US" altLang="ko-KR" sz="1400" dirty="0"/>
              <a:t>’)      # </a:t>
            </a:r>
            <a:r>
              <a:rPr lang="ko-KR" altLang="en-US" sz="1400" dirty="0"/>
              <a:t>서로에게 인사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p0</a:t>
            </a:r>
            <a:r>
              <a:rPr lang="en-US" altLang="ko-KR" sz="1400" dirty="0">
                <a:solidFill>
                  <a:srgbClr val="FF0000"/>
                </a:solidFill>
              </a:rPr>
              <a:t>.introduce()</a:t>
            </a:r>
            <a:r>
              <a:rPr lang="en-US" altLang="ko-KR" sz="1400" dirty="0"/>
              <a:t>                                             # </a:t>
            </a:r>
            <a:r>
              <a:rPr lang="ko-KR" altLang="en-US" sz="1400" dirty="0"/>
              <a:t>자기 소개</a:t>
            </a:r>
            <a:r>
              <a:rPr lang="en-US" altLang="ko-KR" sz="1400" dirty="0"/>
              <a:t>. </a:t>
            </a:r>
            <a:r>
              <a:rPr lang="ko-KR" altLang="en-US" sz="1400" dirty="0"/>
              <a:t>인자가 </a:t>
            </a:r>
            <a:r>
              <a:rPr lang="ko-KR" altLang="en-US" sz="1400" dirty="0" err="1"/>
              <a:t>필요없음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71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127464"/>
            <a:ext cx="7397085" cy="2431525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What is class</a:t>
            </a:r>
          </a:p>
          <a:p>
            <a:r>
              <a:rPr lang="en-US" altLang="ko-KR" sz="2000" dirty="0"/>
              <a:t>Core</a:t>
            </a:r>
          </a:p>
          <a:p>
            <a:r>
              <a:rPr lang="en-US" altLang="ko-KR" sz="2000" dirty="0"/>
              <a:t>Object Creation</a:t>
            </a:r>
          </a:p>
          <a:p>
            <a:r>
              <a:rPr lang="en-US" altLang="ko-KR" sz="2000" dirty="0"/>
              <a:t>Attributes and Method</a:t>
            </a:r>
          </a:p>
          <a:p>
            <a:r>
              <a:rPr lang="en-US" altLang="ko-KR" sz="2000" dirty="0"/>
              <a:t>Why self ? or Why 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 ?</a:t>
            </a:r>
          </a:p>
          <a:p>
            <a:r>
              <a:rPr lang="en-US" altLang="ko-KR" sz="2000" b="1" i="1" dirty="0"/>
              <a:t>Inheritance</a:t>
            </a:r>
          </a:p>
          <a:p>
            <a:r>
              <a:rPr lang="en-US" altLang="ko-KR" sz="2000" dirty="0"/>
              <a:t>Packages and Modules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1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Inheritance(</a:t>
            </a:r>
            <a:r>
              <a:rPr lang="ko-KR" altLang="en-US" dirty="0"/>
              <a:t>상속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056344"/>
            <a:ext cx="10983566" cy="48059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chemeClr val="tx1"/>
                </a:solidFill>
              </a:rPr>
              <a:t>경찰</a:t>
            </a:r>
            <a:r>
              <a:rPr lang="en-US" altLang="ko-KR" sz="1600" b="1" dirty="0">
                <a:solidFill>
                  <a:schemeClr val="tx1"/>
                </a:solidFill>
              </a:rPr>
              <a:t>(police)</a:t>
            </a:r>
            <a:r>
              <a:rPr lang="ko-KR" altLang="en-US" sz="1600" b="1" dirty="0">
                <a:solidFill>
                  <a:schemeClr val="tx1"/>
                </a:solidFill>
              </a:rPr>
              <a:t>과 프로그래머</a:t>
            </a:r>
            <a:r>
              <a:rPr lang="en-US" altLang="ko-KR" sz="1600" b="1" dirty="0">
                <a:solidFill>
                  <a:schemeClr val="tx1"/>
                </a:solidFill>
              </a:rPr>
              <a:t>(Programmer)</a:t>
            </a:r>
            <a:r>
              <a:rPr lang="ko-KR" altLang="en-US" sz="1600" b="1" dirty="0">
                <a:solidFill>
                  <a:schemeClr val="tx1"/>
                </a:solidFill>
              </a:rPr>
              <a:t>를 하나의</a:t>
            </a:r>
            <a:r>
              <a:rPr lang="en-US" altLang="ko-KR" sz="1600" b="1" dirty="0">
                <a:solidFill>
                  <a:schemeClr val="tx1"/>
                </a:solidFill>
              </a:rPr>
              <a:t> class</a:t>
            </a:r>
            <a:r>
              <a:rPr lang="ko-KR" altLang="en-US" sz="1600" b="1" dirty="0">
                <a:solidFill>
                  <a:schemeClr val="tx1"/>
                </a:solidFill>
              </a:rPr>
              <a:t>로 만들어보자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class Person: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altLang="ko-KR" sz="1400" dirty="0"/>
            </a:br>
            <a:r>
              <a:rPr lang="en-US" altLang="ko-KR" sz="1400" dirty="0"/>
              <a:t>    def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name, age):                     # </a:t>
            </a:r>
            <a:r>
              <a:rPr lang="ko-KR" altLang="en-US" sz="1400" dirty="0"/>
              <a:t>기본 속성정보 </a:t>
            </a:r>
            <a:r>
              <a:rPr lang="en-US" altLang="ko-KR" sz="1400" dirty="0"/>
              <a:t>(attributes)</a:t>
            </a:r>
            <a:endParaRPr lang="ko-KR" alt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/>
              <a:t>        </a:t>
            </a:r>
            <a:r>
              <a:rPr lang="en-US" altLang="ko-KR" sz="1400" dirty="0"/>
              <a:t>self.name = name;  </a:t>
            </a:r>
            <a:r>
              <a:rPr lang="en-US" altLang="ko-KR" sz="1400" dirty="0" err="1"/>
              <a:t>self.age</a:t>
            </a:r>
            <a:r>
              <a:rPr lang="en-US" altLang="ko-KR" sz="1400" dirty="0"/>
              <a:t> = age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altLang="ko-KR" sz="1400" dirty="0"/>
            </a:br>
            <a:r>
              <a:rPr lang="en-US" altLang="ko-KR" sz="1400" dirty="0"/>
              <a:t>    def </a:t>
            </a:r>
            <a:r>
              <a:rPr lang="en-US" altLang="ko-KR" sz="1400" dirty="0" err="1"/>
              <a:t>say_hello</a:t>
            </a:r>
            <a:r>
              <a:rPr lang="en-US" altLang="ko-KR" sz="1400" dirty="0"/>
              <a:t>(self, </a:t>
            </a:r>
            <a:r>
              <a:rPr lang="en-US" altLang="ko-KR" sz="1400" dirty="0" err="1"/>
              <a:t>to_name</a:t>
            </a:r>
            <a:r>
              <a:rPr lang="en-US" altLang="ko-KR" sz="1400" dirty="0"/>
              <a:t>):                      # </a:t>
            </a:r>
            <a:r>
              <a:rPr lang="ko-KR" altLang="en-US" sz="1400" dirty="0"/>
              <a:t>타인에게 인사하는 행위 </a:t>
            </a:r>
            <a:r>
              <a:rPr lang="en-US" altLang="ko-KR" sz="1400" dirty="0"/>
              <a:t>(method)</a:t>
            </a:r>
            <a:endParaRPr lang="ko-KR" alt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/>
              <a:t>        </a:t>
            </a:r>
            <a:r>
              <a:rPr lang="en-US" altLang="ko-KR" sz="1400" dirty="0"/>
              <a:t>print('</a:t>
            </a:r>
            <a:r>
              <a:rPr lang="ko-KR" altLang="en-US" sz="1400" dirty="0"/>
              <a:t>안녕</a:t>
            </a:r>
            <a:r>
              <a:rPr lang="en-US" altLang="ko-KR" sz="1400" dirty="0"/>
              <a:t>! </a:t>
            </a:r>
            <a:r>
              <a:rPr lang="ko-KR" altLang="en-US" sz="1400" dirty="0"/>
              <a:t>입학을 축하해</a:t>
            </a:r>
            <a:r>
              <a:rPr lang="en-US" altLang="ko-KR" sz="1400" dirty="0"/>
              <a:t>!', </a:t>
            </a:r>
            <a:r>
              <a:rPr lang="en-US" altLang="ko-KR" sz="1400" dirty="0" err="1"/>
              <a:t>to_name</a:t>
            </a:r>
            <a:r>
              <a:rPr lang="en-US" altLang="ko-KR" sz="1400" dirty="0"/>
              <a:t>, ',   ', '</a:t>
            </a:r>
            <a:r>
              <a:rPr lang="ko-KR" altLang="en-US" sz="1400" dirty="0"/>
              <a:t>나는</a:t>
            </a:r>
            <a:r>
              <a:rPr lang="en-US" altLang="ko-KR" sz="1400" dirty="0"/>
              <a:t>',  self.name, '</a:t>
            </a:r>
            <a:r>
              <a:rPr lang="ko-KR" altLang="en-US" sz="1400" dirty="0"/>
              <a:t>라고 해</a:t>
            </a:r>
            <a:r>
              <a:rPr lang="en-US" altLang="ko-KR" sz="1400" dirty="0"/>
              <a:t>')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altLang="ko-KR" sz="1400" dirty="0"/>
            </a:br>
            <a:r>
              <a:rPr lang="en-US" altLang="ko-KR" sz="1400" dirty="0"/>
              <a:t>    def introduce(self):                                    # </a:t>
            </a:r>
            <a:r>
              <a:rPr lang="ko-KR" altLang="en-US" sz="1400" dirty="0"/>
              <a:t>자신을 소개하는 행위 </a:t>
            </a:r>
            <a:r>
              <a:rPr lang="en-US" altLang="ko-KR" sz="1400" dirty="0"/>
              <a:t>(method)</a:t>
            </a:r>
            <a:endParaRPr lang="ko-KR" alt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/>
              <a:t>        </a:t>
            </a:r>
            <a:r>
              <a:rPr lang="en-US" altLang="ko-KR" sz="1400" dirty="0"/>
              <a:t>print('</a:t>
            </a:r>
            <a:r>
              <a:rPr lang="ko-KR" altLang="en-US" sz="1400" dirty="0"/>
              <a:t>내 이름은 </a:t>
            </a:r>
            <a:r>
              <a:rPr lang="en-US" altLang="ko-KR" sz="1400" dirty="0"/>
              <a:t>'</a:t>
            </a:r>
            <a:r>
              <a:rPr lang="ko-KR" altLang="en-US" sz="1400" dirty="0"/>
              <a:t> </a:t>
            </a:r>
            <a:r>
              <a:rPr lang="en-US" altLang="ko-KR" sz="1400" dirty="0"/>
              <a:t>+ self.name + ',   ', '</a:t>
            </a:r>
            <a:r>
              <a:rPr lang="ko-KR" altLang="en-US" sz="1400" dirty="0"/>
              <a:t>나는</a:t>
            </a:r>
            <a:r>
              <a:rPr lang="en-US" altLang="ko-KR" sz="1400" dirty="0"/>
              <a:t>'</a:t>
            </a:r>
            <a:r>
              <a:rPr lang="ko-KR" altLang="en-US" sz="1400" dirty="0"/>
              <a:t> </a:t>
            </a:r>
            <a:r>
              <a:rPr lang="en-US" altLang="ko-KR" sz="1400" dirty="0"/>
              <a:t>+ str(</a:t>
            </a:r>
            <a:r>
              <a:rPr lang="en-US" altLang="ko-KR" sz="1400" dirty="0" err="1"/>
              <a:t>self.age</a:t>
            </a:r>
            <a:r>
              <a:rPr lang="en-US" altLang="ko-KR" sz="1400" dirty="0"/>
              <a:t>) + '</a:t>
            </a:r>
            <a:r>
              <a:rPr lang="ko-KR" altLang="en-US" sz="1400" dirty="0"/>
              <a:t>살이야</a:t>
            </a:r>
            <a:r>
              <a:rPr lang="en-US" altLang="ko-KR" sz="1400" dirty="0"/>
              <a:t>')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altLang="ko-KR" sz="1400" dirty="0"/>
            </a:br>
            <a:r>
              <a:rPr lang="en-US" altLang="ko-KR" sz="1400" dirty="0"/>
              <a:t>    def arrest(self, </a:t>
            </a:r>
            <a:r>
              <a:rPr lang="en-US" altLang="ko-KR" sz="1400" dirty="0" err="1"/>
              <a:t>to_arrest</a:t>
            </a:r>
            <a:r>
              <a:rPr lang="en-US" altLang="ko-KR" sz="1400" dirty="0"/>
              <a:t>):                           # </a:t>
            </a:r>
            <a:r>
              <a:rPr lang="ko-KR" altLang="en-US" sz="1400" dirty="0"/>
              <a:t>누군가를 체포하는 행위 </a:t>
            </a:r>
            <a:r>
              <a:rPr lang="en-US" altLang="ko-KR" sz="1400" dirty="0"/>
              <a:t>(method)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print('</a:t>
            </a:r>
            <a:r>
              <a:rPr lang="ko-KR" altLang="en-US" sz="1400" dirty="0"/>
              <a:t>넌 체포되었다</a:t>
            </a:r>
            <a:r>
              <a:rPr lang="en-US" altLang="ko-KR" sz="1400" dirty="0"/>
              <a:t>, '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to_arrest</a:t>
            </a:r>
            <a:r>
              <a:rPr lang="en-US" altLang="ko-KR" sz="1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def code(self, </a:t>
            </a:r>
            <a:r>
              <a:rPr lang="en-US" altLang="ko-KR" sz="1400" dirty="0" err="1"/>
              <a:t>to_program</a:t>
            </a:r>
            <a:r>
              <a:rPr lang="en-US" altLang="ko-KR" sz="1400" dirty="0"/>
              <a:t>):                          # </a:t>
            </a:r>
            <a:r>
              <a:rPr lang="ko-KR" altLang="en-US" sz="1400" dirty="0"/>
              <a:t>프로그램을 </a:t>
            </a:r>
            <a:r>
              <a:rPr lang="ko-KR" altLang="en-US" sz="1400" dirty="0" err="1"/>
              <a:t>만ㄷ는</a:t>
            </a:r>
            <a:r>
              <a:rPr lang="ko-KR" altLang="en-US" sz="1400" dirty="0"/>
              <a:t> 행위 </a:t>
            </a:r>
            <a:r>
              <a:rPr lang="en-US" altLang="ko-KR" sz="1400" dirty="0"/>
              <a:t>(method)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print('</a:t>
            </a:r>
            <a:r>
              <a:rPr lang="ko-KR" altLang="en-US" sz="1400" dirty="0"/>
              <a:t>만들어볼까</a:t>
            </a:r>
            <a:r>
              <a:rPr lang="en-US" altLang="ko-KR" sz="1400" dirty="0"/>
              <a:t>, </a:t>
            </a:r>
            <a:r>
              <a:rPr lang="ko-KR" altLang="en-US" sz="1400" dirty="0"/>
              <a:t>요 것을 </a:t>
            </a:r>
            <a:r>
              <a:rPr lang="en-US" altLang="ko-KR" sz="1400" dirty="0"/>
              <a:t>'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to_program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0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127464"/>
            <a:ext cx="9429085" cy="2431525"/>
          </a:xfrm>
        </p:spPr>
        <p:txBody>
          <a:bodyPr>
            <a:noAutofit/>
          </a:bodyPr>
          <a:lstStyle/>
          <a:p>
            <a:r>
              <a:rPr lang="en-US" altLang="ko-KR" sz="2000" b="1" u="sng" dirty="0"/>
              <a:t>What is class</a:t>
            </a:r>
          </a:p>
          <a:p>
            <a:r>
              <a:rPr lang="en-US" altLang="ko-KR" sz="2000" dirty="0"/>
              <a:t>Core</a:t>
            </a:r>
          </a:p>
          <a:p>
            <a:r>
              <a:rPr lang="en-US" altLang="ko-KR" sz="2000" dirty="0"/>
              <a:t>Object Creation</a:t>
            </a:r>
            <a:endParaRPr lang="en-US" altLang="ko-KR" sz="2000" b="1" i="1" dirty="0"/>
          </a:p>
          <a:p>
            <a:r>
              <a:rPr lang="en-US" altLang="ko-KR" sz="2000" dirty="0"/>
              <a:t>Attributes and Method</a:t>
            </a:r>
          </a:p>
          <a:p>
            <a:r>
              <a:rPr lang="en-US" altLang="ko-KR" sz="2000" dirty="0"/>
              <a:t>Why self ? or Why 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 ?</a:t>
            </a:r>
          </a:p>
          <a:p>
            <a:r>
              <a:rPr lang="en-US" altLang="ko-KR" sz="2000" dirty="0"/>
              <a:t>Inheritance</a:t>
            </a:r>
          </a:p>
          <a:p>
            <a:r>
              <a:rPr lang="en-US" altLang="ko-KR" sz="2000" dirty="0"/>
              <a:t>Packages and Modules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74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Inheritance(</a:t>
            </a:r>
            <a:r>
              <a:rPr lang="ko-KR" altLang="en-US" dirty="0"/>
              <a:t>상속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056344"/>
            <a:ext cx="10983566" cy="48059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chemeClr val="tx1"/>
                </a:solidFill>
              </a:rPr>
              <a:t>경찰</a:t>
            </a:r>
            <a:r>
              <a:rPr lang="en-US" altLang="ko-KR" sz="1600" b="1" dirty="0">
                <a:solidFill>
                  <a:schemeClr val="tx1"/>
                </a:solidFill>
              </a:rPr>
              <a:t>(police)</a:t>
            </a:r>
            <a:r>
              <a:rPr lang="ko-KR" altLang="en-US" sz="1600" b="1" dirty="0">
                <a:solidFill>
                  <a:schemeClr val="tx1"/>
                </a:solidFill>
              </a:rPr>
              <a:t>과 프로그래머</a:t>
            </a:r>
            <a:r>
              <a:rPr lang="en-US" altLang="ko-KR" sz="1600" b="1" dirty="0">
                <a:solidFill>
                  <a:schemeClr val="tx1"/>
                </a:solidFill>
              </a:rPr>
              <a:t>(Programmer)</a:t>
            </a:r>
            <a:r>
              <a:rPr lang="ko-KR" altLang="en-US" sz="1600" b="1" dirty="0">
                <a:solidFill>
                  <a:schemeClr val="tx1"/>
                </a:solidFill>
              </a:rPr>
              <a:t>를 하나의</a:t>
            </a:r>
            <a:r>
              <a:rPr lang="en-US" altLang="ko-KR" sz="1600" b="1" dirty="0">
                <a:solidFill>
                  <a:schemeClr val="tx1"/>
                </a:solidFill>
              </a:rPr>
              <a:t> class</a:t>
            </a:r>
            <a:r>
              <a:rPr lang="ko-KR" altLang="en-US" sz="1600" b="1" dirty="0">
                <a:solidFill>
                  <a:schemeClr val="tx1"/>
                </a:solidFill>
              </a:rPr>
              <a:t>로 만들어보자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기본적이고 공통적인 속성과 메서드를</a:t>
            </a:r>
            <a:r>
              <a:rPr lang="en-US" altLang="ko-KR" sz="1600" b="1" dirty="0">
                <a:solidFill>
                  <a:schemeClr val="tx1"/>
                </a:solidFill>
              </a:rPr>
              <a:t> Person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class</a:t>
            </a:r>
            <a:r>
              <a:rPr lang="ko-KR" altLang="en-US" sz="1600" b="1" dirty="0">
                <a:solidFill>
                  <a:schemeClr val="tx1"/>
                </a:solidFill>
              </a:rPr>
              <a:t>로 만든다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class Person: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altLang="ko-KR" sz="1400" dirty="0"/>
            </a:br>
            <a:r>
              <a:rPr lang="en-US" altLang="ko-KR" sz="1400" dirty="0"/>
              <a:t>    def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name, age):                     # </a:t>
            </a:r>
            <a:r>
              <a:rPr lang="ko-KR" altLang="en-US" sz="1400" dirty="0"/>
              <a:t>기본 속성정보 </a:t>
            </a:r>
            <a:r>
              <a:rPr lang="en-US" altLang="ko-KR" sz="1400" dirty="0"/>
              <a:t>(attributes)</a:t>
            </a:r>
            <a:endParaRPr lang="ko-KR" alt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/>
              <a:t>        </a:t>
            </a:r>
            <a:r>
              <a:rPr lang="en-US" altLang="ko-KR" sz="1400" dirty="0"/>
              <a:t>self.name = name;  </a:t>
            </a:r>
            <a:r>
              <a:rPr lang="en-US" altLang="ko-KR" sz="1400" dirty="0" err="1"/>
              <a:t>self.age</a:t>
            </a:r>
            <a:r>
              <a:rPr lang="en-US" altLang="ko-KR" sz="1400" dirty="0"/>
              <a:t> = age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altLang="ko-KR" sz="1400" dirty="0"/>
            </a:br>
            <a:r>
              <a:rPr lang="en-US" altLang="ko-KR" sz="1400" dirty="0"/>
              <a:t>    def </a:t>
            </a:r>
            <a:r>
              <a:rPr lang="en-US" altLang="ko-KR" sz="1400" dirty="0" err="1"/>
              <a:t>say_hello</a:t>
            </a:r>
            <a:r>
              <a:rPr lang="en-US" altLang="ko-KR" sz="1400" dirty="0"/>
              <a:t>(self, </a:t>
            </a:r>
            <a:r>
              <a:rPr lang="en-US" altLang="ko-KR" sz="1400" dirty="0" err="1"/>
              <a:t>to_name</a:t>
            </a:r>
            <a:r>
              <a:rPr lang="en-US" altLang="ko-KR" sz="1400" dirty="0"/>
              <a:t>):                      # </a:t>
            </a:r>
            <a:r>
              <a:rPr lang="ko-KR" altLang="en-US" sz="1400" dirty="0"/>
              <a:t>타인에게 인사하는 행위 </a:t>
            </a:r>
            <a:r>
              <a:rPr lang="en-US" altLang="ko-KR" sz="1400" dirty="0"/>
              <a:t>(method)</a:t>
            </a:r>
            <a:endParaRPr lang="ko-KR" alt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/>
              <a:t>        </a:t>
            </a:r>
            <a:r>
              <a:rPr lang="en-US" altLang="ko-KR" sz="1400" dirty="0"/>
              <a:t>print('</a:t>
            </a:r>
            <a:r>
              <a:rPr lang="ko-KR" altLang="en-US" sz="1400" dirty="0"/>
              <a:t>안녕</a:t>
            </a:r>
            <a:r>
              <a:rPr lang="en-US" altLang="ko-KR" sz="1400" dirty="0"/>
              <a:t>! </a:t>
            </a:r>
            <a:r>
              <a:rPr lang="ko-KR" altLang="en-US" sz="1400" dirty="0"/>
              <a:t>입학을 축하해</a:t>
            </a:r>
            <a:r>
              <a:rPr lang="en-US" altLang="ko-KR" sz="1400" dirty="0"/>
              <a:t>!', </a:t>
            </a:r>
            <a:r>
              <a:rPr lang="en-US" altLang="ko-KR" sz="1400" dirty="0" err="1"/>
              <a:t>to_name</a:t>
            </a:r>
            <a:r>
              <a:rPr lang="en-US" altLang="ko-KR" sz="1400" dirty="0"/>
              <a:t>, ',   ', '</a:t>
            </a:r>
            <a:r>
              <a:rPr lang="ko-KR" altLang="en-US" sz="1400" dirty="0"/>
              <a:t>나는</a:t>
            </a:r>
            <a:r>
              <a:rPr lang="en-US" altLang="ko-KR" sz="1400" dirty="0"/>
              <a:t>',  self.name, '</a:t>
            </a:r>
            <a:r>
              <a:rPr lang="ko-KR" altLang="en-US" sz="1400" dirty="0"/>
              <a:t>라고 해</a:t>
            </a:r>
            <a:r>
              <a:rPr lang="en-US" altLang="ko-KR" sz="1400" dirty="0"/>
              <a:t>')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altLang="ko-KR" sz="1400" dirty="0"/>
            </a:br>
            <a:r>
              <a:rPr lang="en-US" altLang="ko-KR" sz="1400" dirty="0"/>
              <a:t>    def introduce(self):                                    # </a:t>
            </a:r>
            <a:r>
              <a:rPr lang="ko-KR" altLang="en-US" sz="1400" dirty="0"/>
              <a:t>자신을 소개하는 행위 </a:t>
            </a:r>
            <a:r>
              <a:rPr lang="en-US" altLang="ko-KR" sz="1400" dirty="0"/>
              <a:t>(method)</a:t>
            </a:r>
            <a:endParaRPr lang="ko-KR" alt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/>
              <a:t>        </a:t>
            </a:r>
            <a:r>
              <a:rPr lang="en-US" altLang="ko-KR" sz="1400" dirty="0"/>
              <a:t>print('</a:t>
            </a:r>
            <a:r>
              <a:rPr lang="ko-KR" altLang="en-US" sz="1400" dirty="0"/>
              <a:t>내 이름은 </a:t>
            </a:r>
            <a:r>
              <a:rPr lang="en-US" altLang="ko-KR" sz="1400" dirty="0"/>
              <a:t>'</a:t>
            </a:r>
            <a:r>
              <a:rPr lang="ko-KR" altLang="en-US" sz="1400" dirty="0"/>
              <a:t> </a:t>
            </a:r>
            <a:r>
              <a:rPr lang="en-US" altLang="ko-KR" sz="1400" dirty="0"/>
              <a:t>+ self.name + ',   ', '</a:t>
            </a:r>
            <a:r>
              <a:rPr lang="ko-KR" altLang="en-US" sz="1400" dirty="0"/>
              <a:t>나는</a:t>
            </a:r>
            <a:r>
              <a:rPr lang="en-US" altLang="ko-KR" sz="1400" dirty="0"/>
              <a:t>'</a:t>
            </a:r>
            <a:r>
              <a:rPr lang="ko-KR" altLang="en-US" sz="1400" dirty="0"/>
              <a:t> </a:t>
            </a:r>
            <a:r>
              <a:rPr lang="en-US" altLang="ko-KR" sz="1400" dirty="0"/>
              <a:t>+ str(</a:t>
            </a:r>
            <a:r>
              <a:rPr lang="en-US" altLang="ko-KR" sz="1400" dirty="0" err="1"/>
              <a:t>self.age</a:t>
            </a:r>
            <a:r>
              <a:rPr lang="en-US" altLang="ko-KR" sz="1400" dirty="0"/>
              <a:t>) + '</a:t>
            </a:r>
            <a:r>
              <a:rPr lang="ko-KR" altLang="en-US" sz="1400" dirty="0"/>
              <a:t>살이야</a:t>
            </a:r>
            <a:r>
              <a:rPr lang="en-US" altLang="ko-KR" sz="1400" dirty="0"/>
              <a:t>'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57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Inheritance(</a:t>
            </a:r>
            <a:r>
              <a:rPr lang="ko-KR" altLang="en-US" dirty="0"/>
              <a:t>상속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056344"/>
            <a:ext cx="10983566" cy="48059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chemeClr val="tx1"/>
                </a:solidFill>
              </a:rPr>
              <a:t>기본적이고 공통적인 속성과 메서드를</a:t>
            </a:r>
            <a:r>
              <a:rPr lang="en-US" altLang="ko-KR" sz="1600" b="1" dirty="0">
                <a:solidFill>
                  <a:schemeClr val="tx1"/>
                </a:solidFill>
              </a:rPr>
              <a:t> Person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class</a:t>
            </a:r>
            <a:r>
              <a:rPr lang="ko-KR" altLang="en-US" sz="1600" b="1" dirty="0">
                <a:solidFill>
                  <a:schemeClr val="tx1"/>
                </a:solidFill>
              </a:rPr>
              <a:t>로 만들고 경찰</a:t>
            </a:r>
            <a:r>
              <a:rPr lang="en-US" altLang="ko-KR" sz="1600" b="1" dirty="0">
                <a:solidFill>
                  <a:schemeClr val="tx1"/>
                </a:solidFill>
              </a:rPr>
              <a:t>(police)</a:t>
            </a:r>
            <a:r>
              <a:rPr lang="ko-KR" altLang="en-US" sz="1600" b="1" dirty="0">
                <a:solidFill>
                  <a:schemeClr val="tx1"/>
                </a:solidFill>
              </a:rPr>
              <a:t>과 프로그래머</a:t>
            </a:r>
            <a:r>
              <a:rPr lang="en-US" altLang="ko-KR" sz="1600" b="1" dirty="0">
                <a:solidFill>
                  <a:schemeClr val="tx1"/>
                </a:solidFill>
              </a:rPr>
              <a:t>(Programmer)</a:t>
            </a:r>
            <a:r>
              <a:rPr lang="ko-KR" altLang="en-US" sz="1600" b="1" dirty="0">
                <a:solidFill>
                  <a:schemeClr val="tx1"/>
                </a:solidFill>
              </a:rPr>
              <a:t> 각각</a:t>
            </a:r>
            <a:r>
              <a:rPr lang="en-US" altLang="ko-KR" sz="1600" b="1" dirty="0">
                <a:solidFill>
                  <a:schemeClr val="tx1"/>
                </a:solidFill>
              </a:rPr>
              <a:t> class </a:t>
            </a:r>
            <a:r>
              <a:rPr lang="en-US" altLang="ko-KR" sz="1600" b="1" dirty="0" err="1">
                <a:solidFill>
                  <a:schemeClr val="tx1"/>
                </a:solidFill>
              </a:rPr>
              <a:t>class</a:t>
            </a:r>
            <a:r>
              <a:rPr lang="ko-KR" altLang="en-US" sz="1600" b="1" dirty="0">
                <a:solidFill>
                  <a:schemeClr val="tx1"/>
                </a:solidFill>
              </a:rPr>
              <a:t>는 </a:t>
            </a:r>
            <a:r>
              <a:rPr lang="en-US" altLang="ko-KR" sz="1600" b="1" dirty="0">
                <a:solidFill>
                  <a:schemeClr val="tx1"/>
                </a:solidFill>
              </a:rPr>
              <a:t>Person</a:t>
            </a:r>
            <a:r>
              <a:rPr lang="ko-KR" altLang="en-US" sz="1600" b="1" dirty="0">
                <a:solidFill>
                  <a:schemeClr val="tx1"/>
                </a:solidFill>
              </a:rPr>
              <a:t>의 속성과 메서드를 상속하면 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class </a:t>
            </a:r>
            <a:r>
              <a:rPr lang="en-US" altLang="ko-KR" sz="1400" dirty="0">
                <a:solidFill>
                  <a:srgbClr val="FF0000"/>
                </a:solidFill>
              </a:rPr>
              <a:t>Police(Person):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def arrest(self, </a:t>
            </a:r>
            <a:r>
              <a:rPr lang="en-US" altLang="ko-KR" sz="1400" dirty="0" err="1"/>
              <a:t>to_arrest</a:t>
            </a:r>
            <a:r>
              <a:rPr lang="en-US" altLang="ko-KR" sz="1400" dirty="0"/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print('</a:t>
            </a:r>
            <a:r>
              <a:rPr lang="ko-KR" altLang="en-US" sz="1400" dirty="0"/>
              <a:t>넌 체포되었다</a:t>
            </a:r>
            <a:r>
              <a:rPr lang="en-US" altLang="ko-KR" sz="1400" dirty="0"/>
              <a:t>, '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to_arrest</a:t>
            </a:r>
            <a:r>
              <a:rPr lang="en-US" altLang="ko-KR" sz="1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altLang="ko-KR" sz="1400" dirty="0"/>
            </a:br>
            <a:r>
              <a:rPr lang="en-US" altLang="ko-KR" sz="1400" dirty="0"/>
              <a:t>class </a:t>
            </a:r>
            <a:r>
              <a:rPr lang="en-US" altLang="ko-KR" sz="1400" dirty="0">
                <a:solidFill>
                  <a:srgbClr val="FF0000"/>
                </a:solidFill>
              </a:rPr>
              <a:t>Programmer(Person):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def code(self, </a:t>
            </a:r>
            <a:r>
              <a:rPr lang="en-US" altLang="ko-KR" sz="1400" dirty="0" err="1"/>
              <a:t>to_program</a:t>
            </a:r>
            <a:r>
              <a:rPr lang="en-US" altLang="ko-KR" sz="1400" dirty="0"/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print('</a:t>
            </a:r>
            <a:r>
              <a:rPr lang="ko-KR" altLang="en-US" sz="1400" dirty="0"/>
              <a:t>만들어볼까</a:t>
            </a:r>
            <a:r>
              <a:rPr lang="en-US" altLang="ko-KR" sz="1400" dirty="0"/>
              <a:t>, </a:t>
            </a:r>
            <a:r>
              <a:rPr lang="ko-KR" altLang="en-US" sz="1400" dirty="0"/>
              <a:t>요 것을 </a:t>
            </a:r>
            <a:r>
              <a:rPr lang="en-US" altLang="ko-KR" sz="1400" dirty="0"/>
              <a:t>'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to_program</a:t>
            </a:r>
            <a:r>
              <a:rPr lang="en-US" altLang="ko-KR" sz="1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p0 = Person('Tom', 15)                                    # class Person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p1 = </a:t>
            </a:r>
            <a:r>
              <a:rPr lang="en-US" altLang="ko-KR" sz="1400" dirty="0">
                <a:solidFill>
                  <a:srgbClr val="FF0000"/>
                </a:solidFill>
              </a:rPr>
              <a:t>Police('Jerry', 34)</a:t>
            </a:r>
            <a:r>
              <a:rPr lang="en-US" altLang="ko-KR" sz="1400" dirty="0"/>
              <a:t>                                     # class Person + class Police(Inheritance)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p2 = </a:t>
            </a:r>
            <a:r>
              <a:rPr lang="en-US" altLang="ko-KR" sz="1400" dirty="0">
                <a:solidFill>
                  <a:srgbClr val="FF0000"/>
                </a:solidFill>
              </a:rPr>
              <a:t>Programmer('Jason', 28)</a:t>
            </a:r>
            <a:r>
              <a:rPr lang="en-US" altLang="ko-KR" sz="1400" dirty="0"/>
              <a:t>                           # class Person + class Programmer(Inheritance)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70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Inheritance(</a:t>
            </a:r>
            <a:r>
              <a:rPr lang="ko-KR" altLang="en-US" dirty="0"/>
              <a:t>상속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056344"/>
            <a:ext cx="10983566" cy="48059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chemeClr val="tx1"/>
                </a:solidFill>
              </a:rPr>
              <a:t>기본적이고 공통적인 속성과 메서드를</a:t>
            </a:r>
            <a:r>
              <a:rPr lang="en-US" altLang="ko-KR" sz="1600" b="1" dirty="0">
                <a:solidFill>
                  <a:schemeClr val="tx1"/>
                </a:solidFill>
              </a:rPr>
              <a:t> Person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class</a:t>
            </a:r>
            <a:r>
              <a:rPr lang="ko-KR" altLang="en-US" sz="1600" b="1" dirty="0">
                <a:solidFill>
                  <a:schemeClr val="tx1"/>
                </a:solidFill>
              </a:rPr>
              <a:t>로 만들고 경찰</a:t>
            </a:r>
            <a:r>
              <a:rPr lang="en-US" altLang="ko-KR" sz="1600" b="1" dirty="0">
                <a:solidFill>
                  <a:schemeClr val="tx1"/>
                </a:solidFill>
              </a:rPr>
              <a:t>(police)</a:t>
            </a:r>
            <a:r>
              <a:rPr lang="ko-KR" altLang="en-US" sz="1600" b="1" dirty="0">
                <a:solidFill>
                  <a:schemeClr val="tx1"/>
                </a:solidFill>
              </a:rPr>
              <a:t>과 프로그래머</a:t>
            </a:r>
            <a:r>
              <a:rPr lang="en-US" altLang="ko-KR" sz="1600" b="1" dirty="0">
                <a:solidFill>
                  <a:schemeClr val="tx1"/>
                </a:solidFill>
              </a:rPr>
              <a:t>(Programmer)</a:t>
            </a:r>
            <a:r>
              <a:rPr lang="ko-KR" altLang="en-US" sz="1600" b="1" dirty="0">
                <a:solidFill>
                  <a:schemeClr val="tx1"/>
                </a:solidFill>
              </a:rPr>
              <a:t> 각각</a:t>
            </a:r>
            <a:r>
              <a:rPr lang="en-US" altLang="ko-KR" sz="1600" b="1" dirty="0">
                <a:solidFill>
                  <a:schemeClr val="tx1"/>
                </a:solidFill>
              </a:rPr>
              <a:t> class </a:t>
            </a:r>
            <a:r>
              <a:rPr lang="en-US" altLang="ko-KR" sz="1600" b="1" dirty="0" err="1">
                <a:solidFill>
                  <a:schemeClr val="tx1"/>
                </a:solidFill>
              </a:rPr>
              <a:t>class</a:t>
            </a:r>
            <a:r>
              <a:rPr lang="ko-KR" altLang="en-US" sz="1600" b="1" dirty="0">
                <a:solidFill>
                  <a:schemeClr val="tx1"/>
                </a:solidFill>
              </a:rPr>
              <a:t>는 </a:t>
            </a:r>
            <a:r>
              <a:rPr lang="en-US" altLang="ko-KR" sz="1600" b="1" dirty="0">
                <a:solidFill>
                  <a:schemeClr val="tx1"/>
                </a:solidFill>
              </a:rPr>
              <a:t>Person</a:t>
            </a:r>
            <a:r>
              <a:rPr lang="ko-KR" altLang="en-US" sz="1600" b="1" dirty="0">
                <a:solidFill>
                  <a:schemeClr val="tx1"/>
                </a:solidFill>
              </a:rPr>
              <a:t>의 속성과 메서드를 상속하면 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p0.introduce()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p1.introduce()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p2.introduce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p0.arrest('Lupin')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p1.arrest('Lupin')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p2.arrest('Lupin’)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p0.code('Python')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p1.code('Python')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p2.code('Python')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57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127464"/>
            <a:ext cx="7397085" cy="2431525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What is class</a:t>
            </a:r>
          </a:p>
          <a:p>
            <a:r>
              <a:rPr lang="en-US" altLang="ko-KR" sz="2000" dirty="0"/>
              <a:t>Core</a:t>
            </a:r>
          </a:p>
          <a:p>
            <a:r>
              <a:rPr lang="en-US" altLang="ko-KR" sz="2000" dirty="0"/>
              <a:t>Object Creation</a:t>
            </a:r>
          </a:p>
          <a:p>
            <a:r>
              <a:rPr lang="en-US" altLang="ko-KR" sz="2000" dirty="0"/>
              <a:t>Attributes and Method</a:t>
            </a:r>
          </a:p>
          <a:p>
            <a:r>
              <a:rPr lang="en-US" altLang="ko-KR" sz="2000" dirty="0"/>
              <a:t>Why self ? or Why 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 ?</a:t>
            </a:r>
          </a:p>
          <a:p>
            <a:r>
              <a:rPr lang="en-US" altLang="ko-KR" sz="2000" dirty="0"/>
              <a:t>Inheritance</a:t>
            </a:r>
          </a:p>
          <a:p>
            <a:r>
              <a:rPr lang="en-US" altLang="ko-KR" sz="2000" b="1" i="1" dirty="0"/>
              <a:t>Packages and Modules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22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905522"/>
            <a:ext cx="10874792" cy="470796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>
                <a:solidFill>
                  <a:schemeClr val="tx1"/>
                </a:solidFill>
              </a:rPr>
              <a:t>모듈은 함수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변수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클래스를 모아 놓은 파일</a:t>
            </a:r>
            <a:r>
              <a:rPr lang="en-US" altLang="ko-KR" sz="1400" b="1" dirty="0">
                <a:solidFill>
                  <a:schemeClr val="tx1"/>
                </a:solidFill>
              </a:rPr>
              <a:t>(A file(.</a:t>
            </a:r>
            <a:r>
              <a:rPr lang="en-US" altLang="ko-KR" sz="1400" b="1" dirty="0" err="1">
                <a:solidFill>
                  <a:schemeClr val="tx1"/>
                </a:solidFill>
              </a:rPr>
              <a:t>py</a:t>
            </a:r>
            <a:r>
              <a:rPr lang="en-US" altLang="ko-KR" sz="1400" b="1" dirty="0">
                <a:solidFill>
                  <a:schemeClr val="tx1"/>
                </a:solidFill>
              </a:rPr>
              <a:t>) containing a set of functions you want to include in your application.)</a:t>
            </a:r>
          </a:p>
          <a:p>
            <a:pPr marL="0" indent="0">
              <a:buNone/>
            </a:pPr>
            <a:r>
              <a:rPr lang="en-US" altLang="ko-KR" sz="1200" dirty="0"/>
              <a:t>%%</a:t>
            </a:r>
            <a:r>
              <a:rPr lang="en-US" altLang="ko-KR" sz="1200" dirty="0" err="1"/>
              <a:t>writefile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zosang.py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sz="1200" dirty="0"/>
            </a:br>
            <a:r>
              <a:rPr lang="en-US" altLang="ko-KR" sz="1200" dirty="0"/>
              <a:t>text = "you can use this module.“							# variable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/>
              <a:t>number = 2023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sz="1200" dirty="0"/>
            </a:br>
            <a:r>
              <a:rPr lang="en-US" altLang="ko-KR" sz="1200" dirty="0"/>
              <a:t>def add(a, b):										# user defined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/>
              <a:t>    return a + 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sz="1200" dirty="0"/>
            </a:br>
            <a:r>
              <a:rPr lang="en-US" altLang="ko-KR" sz="1200" dirty="0"/>
              <a:t>def 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(a, b):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/>
              <a:t>    return a * 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sz="1200" dirty="0"/>
            </a:br>
            <a:r>
              <a:rPr lang="en-US" altLang="ko-KR" sz="1200" dirty="0"/>
              <a:t>class Person:										# 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sz="1200" dirty="0"/>
            </a:br>
            <a:r>
              <a:rPr lang="en-US" altLang="ko-KR" sz="1200" dirty="0"/>
              <a:t>    def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name, age):                     # </a:t>
            </a:r>
            <a:r>
              <a:rPr lang="ko-KR" altLang="en-US" sz="1200" dirty="0"/>
              <a:t>기본 속성정보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        </a:t>
            </a:r>
            <a:r>
              <a:rPr lang="en-US" altLang="ko-KR" sz="1200" dirty="0"/>
              <a:t>self.name =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/>
              <a:t>        </a:t>
            </a:r>
            <a:r>
              <a:rPr lang="en-US" altLang="ko-KR" sz="1200" dirty="0" err="1"/>
              <a:t>self.age</a:t>
            </a:r>
            <a:r>
              <a:rPr lang="en-US" altLang="ko-KR" sz="1200" dirty="0"/>
              <a:t> = 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sz="1200" dirty="0"/>
            </a:br>
            <a:r>
              <a:rPr lang="en-US" altLang="ko-KR" sz="1200" dirty="0"/>
              <a:t>    def </a:t>
            </a:r>
            <a:r>
              <a:rPr lang="en-US" altLang="ko-KR" sz="1200" dirty="0" err="1"/>
              <a:t>say_hello</a:t>
            </a:r>
            <a:r>
              <a:rPr lang="en-US" altLang="ko-KR" sz="1200" dirty="0"/>
              <a:t>(self, </a:t>
            </a:r>
            <a:r>
              <a:rPr lang="en-US" altLang="ko-KR" sz="1200" dirty="0" err="1"/>
              <a:t>to_name</a:t>
            </a:r>
            <a:r>
              <a:rPr lang="en-US" altLang="ko-KR" sz="1200" dirty="0"/>
              <a:t>):                      # </a:t>
            </a:r>
            <a:r>
              <a:rPr lang="ko-KR" altLang="en-US" sz="1200" dirty="0"/>
              <a:t>타인에게 인사하는 행위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        </a:t>
            </a:r>
            <a:r>
              <a:rPr lang="en-US" altLang="ko-KR" sz="1200" dirty="0"/>
              <a:t>print('</a:t>
            </a:r>
            <a:r>
              <a:rPr lang="ko-KR" altLang="en-US" sz="1200" dirty="0"/>
              <a:t>안녕</a:t>
            </a:r>
            <a:r>
              <a:rPr lang="en-US" altLang="ko-KR" sz="1200" dirty="0"/>
              <a:t>! </a:t>
            </a:r>
            <a:r>
              <a:rPr lang="ko-KR" altLang="en-US" sz="1200" dirty="0"/>
              <a:t>입학을 축하해</a:t>
            </a:r>
            <a:r>
              <a:rPr lang="en-US" altLang="ko-KR" sz="1200" dirty="0"/>
              <a:t>!', </a:t>
            </a:r>
            <a:r>
              <a:rPr lang="en-US" altLang="ko-KR" sz="1200" dirty="0" err="1"/>
              <a:t>to_name</a:t>
            </a:r>
            <a:r>
              <a:rPr lang="en-US" altLang="ko-KR" sz="1200" dirty="0"/>
              <a:t>, ',   ', '</a:t>
            </a:r>
            <a:r>
              <a:rPr lang="ko-KR" altLang="en-US" sz="1200" dirty="0"/>
              <a:t>나는</a:t>
            </a:r>
            <a:r>
              <a:rPr lang="en-US" altLang="ko-KR" sz="1200" dirty="0"/>
              <a:t>',  self.name, '</a:t>
            </a:r>
            <a:r>
              <a:rPr lang="ko-KR" altLang="en-US" sz="1200" dirty="0"/>
              <a:t>라고 해</a:t>
            </a:r>
            <a:r>
              <a:rPr lang="en-US" altLang="ko-KR" sz="1200" dirty="0"/>
              <a:t>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sz="1200" dirty="0"/>
            </a:br>
            <a:r>
              <a:rPr lang="en-US" altLang="ko-KR" sz="1200" dirty="0"/>
              <a:t>    def introduce(self):                               # </a:t>
            </a:r>
            <a:r>
              <a:rPr lang="ko-KR" altLang="en-US" sz="1200" dirty="0"/>
              <a:t>자신을 소개하는 행위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        </a:t>
            </a:r>
            <a:r>
              <a:rPr lang="en-US" altLang="ko-KR" sz="1200" dirty="0"/>
              <a:t>print('</a:t>
            </a:r>
            <a:r>
              <a:rPr lang="ko-KR" altLang="en-US" sz="1200" dirty="0"/>
              <a:t>내 이름은 </a:t>
            </a:r>
            <a:r>
              <a:rPr lang="en-US" altLang="ko-KR" sz="1200" dirty="0"/>
              <a:t>' + self.name + ',   ', '</a:t>
            </a:r>
            <a:r>
              <a:rPr lang="ko-KR" altLang="en-US" sz="1200" dirty="0"/>
              <a:t>나는</a:t>
            </a:r>
            <a:r>
              <a:rPr lang="en-US" altLang="ko-KR" sz="1200" dirty="0"/>
              <a:t>' + str(</a:t>
            </a:r>
            <a:r>
              <a:rPr lang="en-US" altLang="ko-KR" sz="1200" dirty="0" err="1"/>
              <a:t>self.age</a:t>
            </a:r>
            <a:r>
              <a:rPr lang="en-US" altLang="ko-KR" sz="1200" dirty="0"/>
              <a:t>) + '</a:t>
            </a:r>
            <a:r>
              <a:rPr lang="ko-KR" altLang="en-US" sz="1200" dirty="0"/>
              <a:t>살이야</a:t>
            </a:r>
            <a:r>
              <a:rPr lang="en-US" altLang="ko-KR" sz="1200" dirty="0"/>
              <a:t>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sz="1200" dirty="0"/>
            </a:br>
            <a:r>
              <a:rPr lang="en-US" altLang="ko-KR" sz="1200" dirty="0"/>
              <a:t>    def arrest(self, </a:t>
            </a:r>
            <a:r>
              <a:rPr lang="en-US" altLang="ko-KR" sz="1200" dirty="0" err="1"/>
              <a:t>to_arrest</a:t>
            </a:r>
            <a:r>
              <a:rPr lang="en-US" altLang="ko-KR" sz="1200" dirty="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/>
              <a:t>        print('</a:t>
            </a:r>
            <a:r>
              <a:rPr lang="ko-KR" altLang="en-US" sz="1200" dirty="0"/>
              <a:t>넌 체포되었다</a:t>
            </a:r>
            <a:r>
              <a:rPr lang="en-US" altLang="ko-KR" sz="1200" dirty="0"/>
              <a:t>, ' + </a:t>
            </a:r>
            <a:r>
              <a:rPr lang="en-US" altLang="ko-KR" sz="1200" dirty="0" err="1"/>
              <a:t>to_arrest</a:t>
            </a:r>
            <a:r>
              <a:rPr lang="en-US" altLang="ko-KR" sz="12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sz="1200" dirty="0"/>
            </a:br>
            <a:r>
              <a:rPr lang="en-US" altLang="ko-KR" sz="1200" dirty="0"/>
              <a:t>    def code(self, </a:t>
            </a:r>
            <a:r>
              <a:rPr lang="en-US" altLang="ko-KR" sz="1200" dirty="0" err="1"/>
              <a:t>to_program</a:t>
            </a:r>
            <a:r>
              <a:rPr lang="en-US" altLang="ko-KR" sz="1200" dirty="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/>
              <a:t>        print('</a:t>
            </a:r>
            <a:r>
              <a:rPr lang="ko-KR" altLang="en-US" sz="1200" dirty="0"/>
              <a:t>만들어볼까</a:t>
            </a:r>
            <a:r>
              <a:rPr lang="en-US" altLang="ko-KR" sz="1200" dirty="0"/>
              <a:t>, </a:t>
            </a:r>
            <a:r>
              <a:rPr lang="ko-KR" altLang="en-US" sz="1200" dirty="0"/>
              <a:t>요 것을 </a:t>
            </a:r>
            <a:r>
              <a:rPr lang="en-US" altLang="ko-KR" sz="1200" dirty="0"/>
              <a:t>' + </a:t>
            </a:r>
            <a:r>
              <a:rPr lang="en-US" altLang="ko-KR" sz="1200" dirty="0" err="1"/>
              <a:t>to_program</a:t>
            </a:r>
            <a:r>
              <a:rPr lang="en-US" altLang="ko-KR" sz="1200" dirty="0"/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81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905522"/>
            <a:ext cx="10874792" cy="4707962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altLang="ko-KR" sz="1400" b="1" dirty="0"/>
              <a:t>import </a:t>
            </a:r>
            <a:r>
              <a:rPr lang="en-US" altLang="ko-KR" sz="1400" b="1" dirty="0" err="1"/>
              <a:t>zosang</a:t>
            </a:r>
            <a:r>
              <a:rPr lang="en-US" altLang="ko-KR" sz="1400" b="1" dirty="0"/>
              <a:t> as zs</a:t>
            </a:r>
          </a:p>
          <a:p>
            <a:pPr marL="36900" indent="0">
              <a:buNone/>
            </a:pPr>
            <a:r>
              <a:rPr lang="nl-NL" altLang="ko-KR" sz="1400" dirty="0"/>
              <a:t>p1 = zs.Person('zoro', 33)</a:t>
            </a:r>
          </a:p>
          <a:p>
            <a:pPr marL="36900" indent="0">
              <a:buNone/>
            </a:pPr>
            <a:r>
              <a:rPr lang="nl-NL" altLang="ko-KR" sz="1400" dirty="0"/>
              <a:t>p1.name</a:t>
            </a:r>
          </a:p>
          <a:p>
            <a:pPr marL="36900" indent="0">
              <a:buNone/>
            </a:pPr>
            <a:endParaRPr lang="nl-NL" altLang="ko-KR" sz="1400" dirty="0"/>
          </a:p>
          <a:p>
            <a:pPr marL="36900" indent="0">
              <a:buNone/>
            </a:pPr>
            <a:endParaRPr lang="nl-NL" altLang="ko-KR" sz="1400" dirty="0"/>
          </a:p>
          <a:p>
            <a:pPr marL="36900" indent="0">
              <a:buNone/>
            </a:pPr>
            <a:endParaRPr lang="nl-NL" altLang="ko-KR" sz="1400" dirty="0"/>
          </a:p>
          <a:p>
            <a:pPr marL="36900" indent="0">
              <a:buNone/>
            </a:pPr>
            <a:endParaRPr lang="nl-NL" altLang="ko-KR" sz="1400" dirty="0"/>
          </a:p>
          <a:p>
            <a:pPr marL="36900" indent="0">
              <a:buNone/>
            </a:pPr>
            <a:endParaRPr lang="nl-NL" altLang="ko-KR" sz="1400" dirty="0"/>
          </a:p>
          <a:p>
            <a:pPr marL="36900" indent="0">
              <a:buNone/>
            </a:pPr>
            <a:r>
              <a:rPr lang="en-US" altLang="ko-KR" sz="1400" dirty="0" err="1"/>
              <a:t>zs.mul</a:t>
            </a:r>
            <a:r>
              <a:rPr lang="en-US" altLang="ko-KR" sz="1400" dirty="0"/>
              <a:t>(10, 20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altLang="ko-KR" sz="1400" dirty="0" err="1"/>
              <a:t>zs.text</a:t>
            </a:r>
            <a:endParaRPr lang="en-US" altLang="ko-KR" sz="1400" dirty="0"/>
          </a:p>
          <a:p>
            <a:pPr marL="36900" indent="0">
              <a:buNone/>
            </a:pPr>
            <a:endParaRPr lang="nl-NL" altLang="ko-KR" sz="1400" dirty="0"/>
          </a:p>
          <a:p>
            <a:pPr marL="36900" indent="0">
              <a:buNone/>
            </a:pPr>
            <a:endParaRPr lang="nl-NL" altLang="ko-KR" sz="1400" dirty="0"/>
          </a:p>
          <a:p>
            <a:pPr marL="36900" indent="0">
              <a:buNone/>
            </a:pPr>
            <a:endParaRPr lang="en-US" altLang="ko-KR" sz="1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035245-5861-8E34-8F19-0328173D1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92" y="2020809"/>
            <a:ext cx="4592137" cy="14245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D21E25-482E-5336-B9A1-BD7543863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92" y="4590325"/>
            <a:ext cx="4519052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46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Package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905522"/>
            <a:ext cx="10874792" cy="430219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b="0" i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A Python package usually </a:t>
            </a:r>
            <a:r>
              <a:rPr lang="en-US" altLang="ko-KR" sz="1600" b="1" i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consists of several modules.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600" dirty="0">
              <a:solidFill>
                <a:schemeClr val="tx1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600" dirty="0">
              <a:solidFill>
                <a:schemeClr val="tx1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600" dirty="0">
              <a:solidFill>
                <a:schemeClr val="tx1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600" dirty="0">
              <a:solidFill>
                <a:schemeClr val="tx1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600" dirty="0">
              <a:solidFill>
                <a:schemeClr val="tx1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600" dirty="0">
              <a:solidFill>
                <a:schemeClr val="tx1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600" dirty="0">
              <a:solidFill>
                <a:schemeClr val="tx1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Although  a package is also a directory, the main distinction between these two is that the package contains __init__.py file and the directory doesn’t.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934AC9-57AD-264E-72FF-8B17F3708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95" y="1335741"/>
            <a:ext cx="4199784" cy="25190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4CD631-D0BB-C3F0-A438-24858D650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496142"/>
            <a:ext cx="4572000" cy="178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43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ko-KR" altLang="en-US" dirty="0"/>
              <a:t>코딩하는 방법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056344"/>
            <a:ext cx="10983566" cy="2979628"/>
          </a:xfrm>
        </p:spPr>
        <p:txBody>
          <a:bodyPr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800" dirty="0"/>
              <a:t>분해</a:t>
            </a:r>
            <a:r>
              <a:rPr lang="en-US" altLang="ko-KR" sz="1800" dirty="0"/>
              <a:t>(decomposition) : </a:t>
            </a:r>
            <a:r>
              <a:rPr lang="ko-KR" altLang="en-US" sz="1800" dirty="0"/>
              <a:t>기능</a:t>
            </a:r>
            <a:r>
              <a:rPr lang="en-US" altLang="ko-KR" sz="1800" dirty="0"/>
              <a:t>, </a:t>
            </a:r>
            <a:r>
              <a:rPr lang="ko-KR" altLang="en-US" sz="1800" dirty="0"/>
              <a:t>역할</a:t>
            </a:r>
            <a:r>
              <a:rPr lang="en-US" altLang="ko-KR" sz="1800" dirty="0"/>
              <a:t> </a:t>
            </a:r>
            <a:r>
              <a:rPr lang="ko-KR" altLang="en-US" sz="1800" dirty="0"/>
              <a:t>및 규모 등의 분해</a:t>
            </a:r>
            <a:endParaRPr lang="en-US" altLang="ko-KR" sz="1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800" dirty="0"/>
              <a:t>패턴인식</a:t>
            </a:r>
            <a:r>
              <a:rPr lang="en-US" altLang="ko-KR" sz="1800" dirty="0"/>
              <a:t>(pattern recognition) : </a:t>
            </a:r>
            <a:r>
              <a:rPr lang="ko-KR" altLang="en-US" sz="1800" dirty="0"/>
              <a:t>반복</a:t>
            </a:r>
            <a:r>
              <a:rPr lang="en-US" altLang="ko-KR" sz="1800" dirty="0"/>
              <a:t>, </a:t>
            </a:r>
            <a:r>
              <a:rPr lang="ko-KR" altLang="en-US" sz="1800" dirty="0"/>
              <a:t>규칙 등의 발견</a:t>
            </a:r>
            <a:endParaRPr lang="en-US" altLang="ko-KR" sz="1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800" dirty="0"/>
              <a:t>일반화</a:t>
            </a:r>
            <a:r>
              <a:rPr lang="en-US" altLang="ko-KR" sz="1800" dirty="0"/>
              <a:t>(generalization)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구체적인 사례를 핵심요소를 중심으로 일반화</a:t>
            </a:r>
            <a:r>
              <a:rPr lang="en-US" altLang="ko-KR" sz="1800" dirty="0"/>
              <a:t>, </a:t>
            </a:r>
            <a:r>
              <a:rPr lang="ko-KR" altLang="en-US" sz="1800" dirty="0"/>
              <a:t>추상화</a:t>
            </a:r>
            <a:r>
              <a:rPr lang="en-US" altLang="ko-KR" sz="1800" dirty="0"/>
              <a:t>, </a:t>
            </a:r>
            <a:r>
              <a:rPr lang="ko-KR" altLang="en-US" sz="1800" dirty="0"/>
              <a:t>모델링</a:t>
            </a:r>
            <a:endParaRPr lang="en-US" altLang="ko-KR" sz="1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800" dirty="0"/>
              <a:t>알고리즘</a:t>
            </a:r>
            <a:r>
              <a:rPr lang="en-US" altLang="ko-KR" sz="1800" dirty="0"/>
              <a:t>(algorithm) : </a:t>
            </a:r>
            <a:r>
              <a:rPr lang="ko-KR" altLang="en-US" sz="1800" dirty="0"/>
              <a:t>순서대로 나열하여 전체적인 구조를 파악</a:t>
            </a:r>
            <a:r>
              <a:rPr lang="en-US" altLang="ko-KR" sz="1800" dirty="0"/>
              <a:t>(</a:t>
            </a:r>
            <a:r>
              <a:rPr lang="ko-KR" altLang="en-US" sz="1800" dirty="0"/>
              <a:t>글짓기</a:t>
            </a:r>
            <a:r>
              <a:rPr lang="en-US" altLang="ko-KR" sz="1800" dirty="0"/>
              <a:t>, flow chart, </a:t>
            </a:r>
            <a:r>
              <a:rPr lang="en-US" altLang="ko-KR" sz="1800" dirty="0" err="1"/>
              <a:t>psudo</a:t>
            </a:r>
            <a:r>
              <a:rPr lang="ko-KR" altLang="en-US" sz="1800" dirty="0"/>
              <a:t> 코드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15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ko-KR" altLang="en-US" dirty="0"/>
              <a:t>코딩하는 방법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056344"/>
            <a:ext cx="10983566" cy="2979628"/>
          </a:xfrm>
        </p:spPr>
        <p:txBody>
          <a:bodyPr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800" dirty="0"/>
              <a:t>분해</a:t>
            </a:r>
            <a:r>
              <a:rPr lang="en-US" altLang="ko-KR" sz="1800" dirty="0"/>
              <a:t>(decomposition) : </a:t>
            </a:r>
            <a:r>
              <a:rPr lang="ko-KR" altLang="en-US" sz="1800" dirty="0"/>
              <a:t>기능</a:t>
            </a:r>
            <a:r>
              <a:rPr lang="en-US" altLang="ko-KR" sz="1800" dirty="0"/>
              <a:t>, </a:t>
            </a:r>
            <a:r>
              <a:rPr lang="ko-KR" altLang="en-US" sz="1800" dirty="0"/>
              <a:t>역할</a:t>
            </a:r>
            <a:r>
              <a:rPr lang="en-US" altLang="ko-KR" sz="1800" dirty="0"/>
              <a:t> </a:t>
            </a:r>
            <a:r>
              <a:rPr lang="ko-KR" altLang="en-US" sz="1800" dirty="0"/>
              <a:t>및 규모 등의 분해</a:t>
            </a:r>
            <a:endParaRPr lang="en-US" altLang="ko-KR" sz="1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800" dirty="0"/>
              <a:t>패턴인식</a:t>
            </a:r>
            <a:r>
              <a:rPr lang="en-US" altLang="ko-KR" sz="1800" dirty="0"/>
              <a:t>(pattern recognition) : </a:t>
            </a:r>
            <a:r>
              <a:rPr lang="ko-KR" altLang="en-US" sz="1800" dirty="0"/>
              <a:t>반복</a:t>
            </a:r>
            <a:r>
              <a:rPr lang="en-US" altLang="ko-KR" sz="1800" dirty="0"/>
              <a:t>, </a:t>
            </a:r>
            <a:r>
              <a:rPr lang="ko-KR" altLang="en-US" sz="1800" dirty="0"/>
              <a:t>규칙 등의 발견</a:t>
            </a:r>
            <a:endParaRPr lang="en-US" altLang="ko-KR" sz="1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800" dirty="0"/>
              <a:t>일반화</a:t>
            </a:r>
            <a:r>
              <a:rPr lang="en-US" altLang="ko-KR" sz="1800" dirty="0"/>
              <a:t>(generalization)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구체적인 사례를 핵심요소를 중심으로 일반화</a:t>
            </a:r>
            <a:r>
              <a:rPr lang="en-US" altLang="ko-KR" sz="1800" dirty="0"/>
              <a:t>, </a:t>
            </a:r>
            <a:r>
              <a:rPr lang="ko-KR" altLang="en-US" sz="1800" dirty="0"/>
              <a:t>추상화</a:t>
            </a:r>
            <a:r>
              <a:rPr lang="en-US" altLang="ko-KR" sz="1800" dirty="0"/>
              <a:t>, </a:t>
            </a:r>
            <a:r>
              <a:rPr lang="ko-KR" altLang="en-US" sz="1800" dirty="0"/>
              <a:t>모델링</a:t>
            </a:r>
            <a:endParaRPr lang="en-US" altLang="ko-KR" sz="1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800" dirty="0"/>
              <a:t>알고리즘</a:t>
            </a:r>
            <a:r>
              <a:rPr lang="en-US" altLang="ko-KR" sz="1800" dirty="0"/>
              <a:t>(algorithm) : </a:t>
            </a:r>
            <a:r>
              <a:rPr lang="ko-KR" altLang="en-US" sz="1800" dirty="0"/>
              <a:t>순서대로 나열하여 전체적인 구조를 파악</a:t>
            </a:r>
            <a:r>
              <a:rPr lang="en-US" altLang="ko-KR" sz="1800" dirty="0"/>
              <a:t>(</a:t>
            </a:r>
            <a:r>
              <a:rPr lang="ko-KR" altLang="en-US" sz="1800" dirty="0"/>
              <a:t>글짓기</a:t>
            </a:r>
            <a:r>
              <a:rPr lang="en-US" altLang="ko-KR" sz="1800" dirty="0"/>
              <a:t>, flow chart, </a:t>
            </a:r>
            <a:r>
              <a:rPr lang="en-US" altLang="ko-KR" sz="1800" dirty="0" err="1"/>
              <a:t>psudo</a:t>
            </a:r>
            <a:r>
              <a:rPr lang="ko-KR" altLang="en-US" sz="1800" dirty="0"/>
              <a:t> 코드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67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ko-KR" altLang="en-US" dirty="0"/>
              <a:t>모듈과 패키지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B961A0-2CEB-DF59-4B9C-D0C60FBC9668}"/>
              </a:ext>
            </a:extLst>
          </p:cNvPr>
          <p:cNvSpPr/>
          <p:nvPr/>
        </p:nvSpPr>
        <p:spPr>
          <a:xfrm>
            <a:off x="1975943" y="1303283"/>
            <a:ext cx="2984938" cy="55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latin typeface="Arial Narrow" panose="020B0606020202030204" pitchFamily="34" charset="0"/>
              </a:rPr>
              <a:t>package_KBU</a:t>
            </a:r>
            <a:endParaRPr lang="ko-KR" alt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2220DA-3961-8357-DB13-87F28645D796}"/>
              </a:ext>
            </a:extLst>
          </p:cNvPr>
          <p:cNvSpPr/>
          <p:nvPr/>
        </p:nvSpPr>
        <p:spPr>
          <a:xfrm>
            <a:off x="4377556" y="2635319"/>
            <a:ext cx="2984938" cy="5570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latin typeface="Arial Narrow" panose="020B0606020202030204" pitchFamily="34" charset="0"/>
              </a:rPr>
              <a:t>module_professor</a:t>
            </a:r>
            <a:endParaRPr lang="ko-KR" alt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159351-ACD7-343B-CECE-D7AF066A7A80}"/>
              </a:ext>
            </a:extLst>
          </p:cNvPr>
          <p:cNvSpPr/>
          <p:nvPr/>
        </p:nvSpPr>
        <p:spPr>
          <a:xfrm>
            <a:off x="4377556" y="3955756"/>
            <a:ext cx="2984938" cy="5570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latin typeface="Arial Narrow" panose="020B0606020202030204" pitchFamily="34" charset="0"/>
              </a:rPr>
              <a:t>module_Korean</a:t>
            </a:r>
            <a:r>
              <a:rPr lang="en-US" altLang="ko-KR" sz="2000" b="1" dirty="0">
                <a:latin typeface="Arial Narrow" panose="020B0606020202030204" pitchFamily="34" charset="0"/>
              </a:rPr>
              <a:t> Student</a:t>
            </a:r>
            <a:endParaRPr lang="ko-KR" alt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E4BFBA-3FB3-975A-AD85-FE1682E71F4A}"/>
              </a:ext>
            </a:extLst>
          </p:cNvPr>
          <p:cNvSpPr/>
          <p:nvPr/>
        </p:nvSpPr>
        <p:spPr>
          <a:xfrm>
            <a:off x="4377556" y="5276193"/>
            <a:ext cx="2984938" cy="5570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latin typeface="Arial Narrow" panose="020B0606020202030204" pitchFamily="34" charset="0"/>
              </a:rPr>
              <a:t>module_Foreign</a:t>
            </a:r>
            <a:r>
              <a:rPr lang="en-US" altLang="ko-KR" sz="2000" b="1" dirty="0">
                <a:latin typeface="Arial Narrow" panose="020B0606020202030204" pitchFamily="34" charset="0"/>
              </a:rPr>
              <a:t> Student</a:t>
            </a:r>
            <a:endParaRPr lang="ko-KR" alt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0DCC32-85E1-02B1-24F6-3CB66AECDEAC}"/>
              </a:ext>
            </a:extLst>
          </p:cNvPr>
          <p:cNvSpPr/>
          <p:nvPr/>
        </p:nvSpPr>
        <p:spPr>
          <a:xfrm>
            <a:off x="7362494" y="2670684"/>
            <a:ext cx="2984938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teach.py</a:t>
            </a:r>
          </a:p>
          <a:p>
            <a:r>
              <a:rPr lang="en-US" altLang="ko-KR" sz="1600" dirty="0"/>
              <a:t>study.py</a:t>
            </a:r>
          </a:p>
          <a:p>
            <a:r>
              <a:rPr lang="en-US" altLang="ko-KR" sz="1600" dirty="0"/>
              <a:t>speak.py</a:t>
            </a:r>
          </a:p>
          <a:p>
            <a:r>
              <a:rPr lang="en-US" altLang="ko-KR" sz="1600" dirty="0"/>
              <a:t>__init__.py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912AE7-5FC6-C9AD-CDD9-DF2BDAC421FC}"/>
              </a:ext>
            </a:extLst>
          </p:cNvPr>
          <p:cNvSpPr/>
          <p:nvPr/>
        </p:nvSpPr>
        <p:spPr>
          <a:xfrm>
            <a:off x="4960881" y="1213372"/>
            <a:ext cx="2984938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__init__.py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811400-7E6F-100C-818E-143A1604B94A}"/>
              </a:ext>
            </a:extLst>
          </p:cNvPr>
          <p:cNvSpPr/>
          <p:nvPr/>
        </p:nvSpPr>
        <p:spPr>
          <a:xfrm>
            <a:off x="7362494" y="3995848"/>
            <a:ext cx="2984938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learn.py</a:t>
            </a:r>
          </a:p>
          <a:p>
            <a:r>
              <a:rPr lang="en-US" altLang="ko-KR" sz="1600" dirty="0"/>
              <a:t>play.py</a:t>
            </a:r>
          </a:p>
          <a:p>
            <a:r>
              <a:rPr lang="en-US" altLang="ko-KR" sz="1600" dirty="0"/>
              <a:t>study.py</a:t>
            </a:r>
          </a:p>
          <a:p>
            <a:r>
              <a:rPr lang="en-US" altLang="ko-KR" sz="1600" dirty="0"/>
              <a:t>__init__.py</a:t>
            </a:r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F994FB-5668-F87C-3FB0-A578DE9D976D}"/>
              </a:ext>
            </a:extLst>
          </p:cNvPr>
          <p:cNvSpPr/>
          <p:nvPr/>
        </p:nvSpPr>
        <p:spPr>
          <a:xfrm>
            <a:off x="7362494" y="5316285"/>
            <a:ext cx="2984938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learn.py</a:t>
            </a:r>
          </a:p>
          <a:p>
            <a:r>
              <a:rPr lang="en-US" altLang="ko-KR" sz="1600" dirty="0"/>
              <a:t>arbeit.py</a:t>
            </a:r>
          </a:p>
          <a:p>
            <a:r>
              <a:rPr lang="en-US" altLang="ko-KR" sz="1600" dirty="0"/>
              <a:t>study.py</a:t>
            </a:r>
          </a:p>
          <a:p>
            <a:r>
              <a:rPr lang="en-US" altLang="ko-KR" sz="1600" dirty="0"/>
              <a:t>__init__.py</a:t>
            </a:r>
            <a:endParaRPr lang="ko-KR" altLang="en-US" sz="16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D207ADB-4F29-29B8-9CA4-EFD8F6EB932C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3396228" y="1932515"/>
            <a:ext cx="1053512" cy="9091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F868FF1-5BEB-2F1C-9B6C-C185F67E7DE3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2736010" y="2592733"/>
            <a:ext cx="2373949" cy="9091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A53A33D-8AF8-30FD-E058-7E7E1B5E29C4}"/>
              </a:ext>
            </a:extLst>
          </p:cNvPr>
          <p:cNvCxnSpPr>
            <a:cxnSpLocks/>
            <a:stCxn id="9" idx="2"/>
            <a:endCxn id="13" idx="1"/>
          </p:cNvCxnSpPr>
          <p:nvPr/>
        </p:nvCxnSpPr>
        <p:spPr>
          <a:xfrm rot="16200000" flipH="1">
            <a:off x="2075791" y="3252952"/>
            <a:ext cx="3694386" cy="9091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5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504025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In Object-Oriented Programming (OOP)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A class is a blueprint or a template for creating objects in programming languages that support object-oriented programming.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Objects are instances of classes and encapsulate data and behavior.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python, all is object. (a=3, sum(), print())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You can create a simple class and instantiate objects from that class. Here's a basic example: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15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037" name="Picture 13" descr="나무 배경에 영화 클래퍼입니다. 3d 그림">
            <a:extLst>
              <a:ext uri="{FF2B5EF4-FFF2-40B4-BE49-F238E27FC236}">
                <a16:creationId xmlns:a16="http://schemas.microsoft.com/office/drawing/2014/main" id="{7FE3FDFA-C629-51E7-0D54-98961BF4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4775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CF1663-7AB4-820D-216C-0413A2A1F5A8}"/>
              </a:ext>
            </a:extLst>
          </p:cNvPr>
          <p:cNvSpPr txBox="1"/>
          <p:nvPr/>
        </p:nvSpPr>
        <p:spPr>
          <a:xfrm rot="1558658">
            <a:off x="3545490" y="3885280"/>
            <a:ext cx="1956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airflow_01</a:t>
            </a:r>
            <a:endParaRPr lang="ko-KR" altLang="en-US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00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ko-KR" altLang="en-US" dirty="0"/>
              <a:t>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4C525D-9AAF-AD67-8493-331B1C9E3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57" y="1641933"/>
            <a:ext cx="6984083" cy="21628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7214C9-B30A-131A-C051-FF7094FC9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971" y="1150400"/>
            <a:ext cx="6111770" cy="28120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430621-2672-2664-9BF6-7CD417904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419" y="4112809"/>
            <a:ext cx="5928874" cy="2446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86A8DD4-CFDC-6AD4-503B-33FC1125C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9083"/>
            <a:ext cx="1163891" cy="112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93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박수 보드 길가 제이콥과 라이언">
            <a:extLst>
              <a:ext uri="{FF2B5EF4-FFF2-40B4-BE49-F238E27FC236}">
                <a16:creationId xmlns:a16="http://schemas.microsoft.com/office/drawing/2014/main" id="{0FED0204-0D0F-9095-5DB0-61E060D65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3" y="1273761"/>
            <a:ext cx="7045118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Flipped learning with </a:t>
            </a:r>
            <a:r>
              <a:rPr lang="en-US" altLang="ko-KR" dirty="0" err="1"/>
              <a:t>chatGPT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F1663-7AB4-820D-216C-0413A2A1F5A8}"/>
              </a:ext>
            </a:extLst>
          </p:cNvPr>
          <p:cNvSpPr txBox="1"/>
          <p:nvPr/>
        </p:nvSpPr>
        <p:spPr>
          <a:xfrm>
            <a:off x="8034393" y="1473774"/>
            <a:ext cx="3807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due date : 1 week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name.pdf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65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Attributes and Method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056344"/>
            <a:ext cx="10353761" cy="52225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# a</a:t>
            </a:r>
            <a:r>
              <a:rPr lang="ko-KR" altLang="en-US" dirty="0"/>
              <a:t>는 </a:t>
            </a:r>
            <a:r>
              <a:rPr lang="en-US" altLang="ko-KR" dirty="0"/>
              <a:t>Object</a:t>
            </a:r>
          </a:p>
          <a:p>
            <a:pPr marL="0" indent="0">
              <a:buNone/>
            </a:pPr>
            <a:r>
              <a:rPr lang="en-US" altLang="ko-KR" dirty="0"/>
              <a:t>a = 3             # id(a), b=3; id(b), id(3) ‘3’ </a:t>
            </a:r>
            <a:r>
              <a:rPr lang="ko-KR" altLang="en-US" dirty="0"/>
              <a:t>정수가 메모리에 저장된 물리적 주소</a:t>
            </a:r>
            <a:r>
              <a:rPr lang="en-US" altLang="ko-KR" dirty="0"/>
              <a:t>, 3.0?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print(a)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# </a:t>
            </a:r>
            <a:r>
              <a:rPr lang="ko-KR" altLang="en-US" dirty="0"/>
              <a:t>객체</a:t>
            </a:r>
            <a:r>
              <a:rPr lang="en-US" altLang="ko-KR" dirty="0"/>
              <a:t> a</a:t>
            </a:r>
            <a:r>
              <a:rPr lang="ko-KR" altLang="en-US" dirty="0"/>
              <a:t>의 모든 속성</a:t>
            </a:r>
            <a:r>
              <a:rPr lang="en-US" altLang="ko-KR" dirty="0"/>
              <a:t>(attributes)</a:t>
            </a:r>
            <a:r>
              <a:rPr lang="ko-KR" altLang="en-US" dirty="0"/>
              <a:t>와 내장함수</a:t>
            </a:r>
            <a:r>
              <a:rPr lang="en-US" altLang="ko-KR" dirty="0"/>
              <a:t>(method)</a:t>
            </a:r>
            <a:r>
              <a:rPr lang="ko-KR" altLang="en-US" dirty="0"/>
              <a:t>를 볼 수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dir</a:t>
            </a:r>
            <a:r>
              <a:rPr lang="en-US" altLang="ko-KR" dirty="0"/>
              <a:t>(a)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# </a:t>
            </a:r>
            <a:r>
              <a:rPr lang="ko-KR" altLang="en-US" dirty="0"/>
              <a:t>객체</a:t>
            </a:r>
            <a:r>
              <a:rPr lang="en-US" altLang="ko-KR" dirty="0"/>
              <a:t> a</a:t>
            </a:r>
            <a:r>
              <a:rPr lang="ko-KR" altLang="en-US" dirty="0"/>
              <a:t>의 모든 속성과 메서드의 사용법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help(a)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method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의 사용법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a.__add</a:t>
            </a:r>
            <a:r>
              <a:rPr lang="en-US" altLang="ko-KR" dirty="0"/>
              <a:t>__(4)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a + 4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dir</a:t>
            </a:r>
            <a:r>
              <a:rPr lang="en-US" altLang="ko-KR" dirty="0"/>
              <a:t>(print)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200" dirty="0"/>
              <a:t>print(</a:t>
            </a:r>
            <a:r>
              <a:rPr lang="en-US" altLang="ko-KR" sz="2200" dirty="0" err="1"/>
              <a:t>print.__doc</a:t>
            </a:r>
            <a:r>
              <a:rPr lang="en-US" altLang="ko-KR" sz="2200" dirty="0"/>
              <a:t>__)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3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127464"/>
            <a:ext cx="7397085" cy="2431525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What is class</a:t>
            </a:r>
          </a:p>
          <a:p>
            <a:r>
              <a:rPr lang="en-US" altLang="ko-KR" sz="2000" b="1" i="1" dirty="0"/>
              <a:t>Core</a:t>
            </a:r>
          </a:p>
          <a:p>
            <a:r>
              <a:rPr lang="en-US" altLang="ko-KR" sz="2000" dirty="0"/>
              <a:t>Object Creation</a:t>
            </a:r>
            <a:endParaRPr lang="en-US" altLang="ko-KR" sz="2000" b="1" i="1" dirty="0"/>
          </a:p>
          <a:p>
            <a:r>
              <a:rPr lang="en-US" altLang="ko-KR" sz="2000" dirty="0"/>
              <a:t>Attributes and Method</a:t>
            </a:r>
          </a:p>
          <a:p>
            <a:r>
              <a:rPr lang="en-US" altLang="ko-KR" sz="2000" dirty="0"/>
              <a:t>Why self ? or Why 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 ?</a:t>
            </a:r>
          </a:p>
          <a:p>
            <a:r>
              <a:rPr lang="en-US" altLang="ko-KR" sz="2000" dirty="0"/>
              <a:t>Inheritance</a:t>
            </a:r>
          </a:p>
          <a:p>
            <a:r>
              <a:rPr lang="en-US" altLang="ko-KR" sz="2000" dirty="0"/>
              <a:t>Packages and Modules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1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Object-Oriented Programming (OOP)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6BA56-A636-B792-EA74-991B7E58B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34" y="1575873"/>
            <a:ext cx="4765646" cy="3140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AC6DEF-D181-9EBF-45F0-EEF3EFF3960F}"/>
              </a:ext>
            </a:extLst>
          </p:cNvPr>
          <p:cNvSpPr txBox="1"/>
          <p:nvPr/>
        </p:nvSpPr>
        <p:spPr>
          <a:xfrm>
            <a:off x="6921348" y="1575873"/>
            <a:ext cx="48672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Define a class named the Cheff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Instantiate an object of  the Chef class.</a:t>
            </a:r>
            <a:endParaRPr lang="ko-KR" altLang="en-US" sz="2000" b="1" dirty="0">
              <a:solidFill>
                <a:srgbClr val="FF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Mary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is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an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object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that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attribute(</a:t>
            </a:r>
            <a:r>
              <a:rPr lang="ko-KR" altLang="en-US" sz="2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속성</a:t>
            </a:r>
            <a:r>
              <a:rPr lang="en-US" altLang="ko-KR" sz="2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such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as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en-US" alt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female, age, 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method(</a:t>
            </a:r>
            <a:r>
              <a:rPr lang="ko-KR" altLang="en-US" sz="2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메서드</a:t>
            </a:r>
            <a:r>
              <a:rPr lang="en-US" altLang="ko-KR" sz="2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such 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make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 spaghetti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speaks two languages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drive a F1 car….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4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127464"/>
            <a:ext cx="7397085" cy="2431525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What is class</a:t>
            </a:r>
          </a:p>
          <a:p>
            <a:r>
              <a:rPr lang="en-US" altLang="ko-KR" sz="2000" dirty="0"/>
              <a:t>Core</a:t>
            </a:r>
          </a:p>
          <a:p>
            <a:r>
              <a:rPr lang="en-US" altLang="ko-KR" sz="2000" b="1" i="1" dirty="0"/>
              <a:t>Object Creation</a:t>
            </a:r>
          </a:p>
          <a:p>
            <a:r>
              <a:rPr lang="en-US" altLang="ko-KR" sz="2000" dirty="0"/>
              <a:t>Attributes and Method</a:t>
            </a:r>
          </a:p>
          <a:p>
            <a:r>
              <a:rPr lang="en-US" altLang="ko-KR" sz="2000" dirty="0"/>
              <a:t>Why self ? or Why 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 ?</a:t>
            </a:r>
          </a:p>
          <a:p>
            <a:r>
              <a:rPr lang="en-US" altLang="ko-KR" sz="2000" dirty="0"/>
              <a:t>Inheritance</a:t>
            </a:r>
          </a:p>
          <a:p>
            <a:r>
              <a:rPr lang="en-US" altLang="ko-KR" sz="2000" dirty="0"/>
              <a:t>Packages and Modules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F2168A-7DD0-9D0F-B847-FB5D1838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243" y="2323724"/>
            <a:ext cx="3582877" cy="286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3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913794" y="139083"/>
            <a:ext cx="10874793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Define the class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5" y="1056344"/>
            <a:ext cx="5453538" cy="4805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class Cheff:</a:t>
            </a:r>
          </a:p>
          <a:p>
            <a:pPr marL="0" indent="0">
              <a:buNone/>
            </a:pPr>
            <a:r>
              <a:rPr lang="en-US" altLang="ko-KR" sz="1800" b="1" dirty="0"/>
              <a:t>    </a:t>
            </a:r>
            <a:r>
              <a:rPr lang="en-US" altLang="ko-KR" sz="1800" b="1" dirty="0">
                <a:solidFill>
                  <a:srgbClr val="FF0000"/>
                </a:solidFill>
              </a:rPr>
              <a:t>pass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Cheff</a:t>
            </a:r>
          </a:p>
          <a:p>
            <a:pPr marL="0" indent="0">
              <a:buNone/>
            </a:pPr>
            <a:r>
              <a:rPr lang="en-US" altLang="ko-KR" sz="1400" dirty="0"/>
              <a:t># __</a:t>
            </a:r>
            <a:r>
              <a:rPr lang="en-US" altLang="ko-KR" sz="1400" dirty="0" err="1"/>
              <a:t>main__.Cheff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__name__</a:t>
            </a:r>
          </a:p>
          <a:p>
            <a:pPr marL="0" indent="0">
              <a:buNone/>
            </a:pPr>
            <a:r>
              <a:rPr lang="en-US" altLang="ko-KR" sz="1400" dirty="0"/>
              <a:t># ‘__main__’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__name__ == "__main__”</a:t>
            </a:r>
          </a:p>
          <a:p>
            <a:pPr marL="0" indent="0">
              <a:buNone/>
            </a:pPr>
            <a:r>
              <a:rPr lang="en-US" altLang="ko-KR" sz="1400" dirty="0"/>
              <a:t># True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Cheff()</a:t>
            </a:r>
          </a:p>
          <a:p>
            <a:pPr marL="0" indent="0">
              <a:buNone/>
            </a:pPr>
            <a:r>
              <a:rPr lang="en-US" altLang="ko-KR" sz="1400" dirty="0"/>
              <a:t># &lt;__</a:t>
            </a:r>
            <a:r>
              <a:rPr lang="en-US" altLang="ko-KR" sz="1400" dirty="0" err="1"/>
              <a:t>main__.Cheff</a:t>
            </a:r>
            <a:r>
              <a:rPr lang="en-US" altLang="ko-KR" sz="1400" dirty="0"/>
              <a:t> at 0x7e29c8b00ca0&gt;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8CADC7CD-B9AF-5E58-2F20-1B40CC5F8810}"/>
              </a:ext>
            </a:extLst>
          </p:cNvPr>
          <p:cNvSpPr txBox="1">
            <a:spLocks/>
          </p:cNvSpPr>
          <p:nvPr/>
        </p:nvSpPr>
        <p:spPr>
          <a:xfrm>
            <a:off x="6367333" y="1056344"/>
            <a:ext cx="5453538" cy="48059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사용자정의함수와 비교해 보고 차이점</a:t>
            </a:r>
            <a:endParaRPr lang="en-US" altLang="ko-KR" sz="1400" dirty="0"/>
          </a:p>
          <a:p>
            <a:pPr marL="36900" indent="0">
              <a:buFont typeface="Wingdings 2" charset="2"/>
              <a:buNone/>
            </a:pPr>
            <a:r>
              <a:rPr lang="en-US" altLang="ko-KR" sz="1400" dirty="0"/>
              <a:t>def hello():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400" dirty="0"/>
              <a:t>    print('Hi Hello’)</a:t>
            </a:r>
          </a:p>
          <a:p>
            <a:pPr marL="0" indent="0">
              <a:buFont typeface="Wingdings 2" charset="2"/>
              <a:buNone/>
            </a:pPr>
            <a:endParaRPr lang="en-US" altLang="ko-KR" sz="1400" dirty="0"/>
          </a:p>
          <a:p>
            <a:pPr marL="0" indent="0">
              <a:buFont typeface="Wingdings 2" charset="2"/>
              <a:buNone/>
            </a:pPr>
            <a:r>
              <a:rPr lang="en-US" altLang="ko-KR" sz="1400" dirty="0"/>
              <a:t>hello</a:t>
            </a:r>
          </a:p>
          <a:p>
            <a:pPr marL="0" indent="0">
              <a:buFont typeface="Wingdings 2" charset="2"/>
              <a:buNone/>
            </a:pPr>
            <a:endParaRPr lang="en-US" altLang="ko-KR" sz="1400" dirty="0"/>
          </a:p>
          <a:p>
            <a:pPr marL="0" indent="0">
              <a:buFont typeface="Wingdings 2" charset="2"/>
              <a:buNone/>
            </a:pPr>
            <a:r>
              <a:rPr lang="en-US" altLang="ko-KR" sz="1400" dirty="0"/>
              <a:t>hello() </a:t>
            </a:r>
          </a:p>
          <a:p>
            <a:pPr marL="0" indent="0">
              <a:buFont typeface="Wingdings 2" charset="2"/>
              <a:buNone/>
            </a:pPr>
            <a:endParaRPr lang="en-US" altLang="ko-KR" sz="1400" dirty="0"/>
          </a:p>
          <a:p>
            <a:pPr marL="0" indent="0">
              <a:buFont typeface="Wingdings 2" charset="2"/>
              <a:buNone/>
            </a:pPr>
            <a:endParaRPr lang="en-US" altLang="ko-KR" sz="1400" dirty="0"/>
          </a:p>
          <a:p>
            <a:pPr marL="0" indent="0">
              <a:buFont typeface="Wingdings 2" charset="2"/>
              <a:buNone/>
            </a:pPr>
            <a:endParaRPr lang="en-US" altLang="ko-KR" sz="1400" dirty="0"/>
          </a:p>
          <a:p>
            <a:pPr marL="0" indent="0">
              <a:buFont typeface="Wingdings 2" charset="2"/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79065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3018</TotalTime>
  <Words>3204</Words>
  <Application>Microsoft Office PowerPoint</Application>
  <PresentationFormat>와이드스크린</PresentationFormat>
  <Paragraphs>504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Malgun Gothic Semilight</vt:lpstr>
      <vt:lpstr>Batang</vt:lpstr>
      <vt:lpstr>Batang</vt:lpstr>
      <vt:lpstr>Arial</vt:lpstr>
      <vt:lpstr>Arial Narrow</vt:lpstr>
      <vt:lpstr>Calibri</vt:lpstr>
      <vt:lpstr>Courier New</vt:lpstr>
      <vt:lpstr>Wingdings</vt:lpstr>
      <vt:lpstr>Wingdings 2</vt:lpstr>
      <vt:lpstr>SlateVTI</vt:lpstr>
      <vt:lpstr>Class</vt:lpstr>
      <vt:lpstr>class</vt:lpstr>
      <vt:lpstr>Learning Objectives</vt:lpstr>
      <vt:lpstr>What is class</vt:lpstr>
      <vt:lpstr>Attributes and Method</vt:lpstr>
      <vt:lpstr>Learning Objectives</vt:lpstr>
      <vt:lpstr>Object-Oriented Programming (OOP)</vt:lpstr>
      <vt:lpstr>Learning Objectives</vt:lpstr>
      <vt:lpstr>Define the class</vt:lpstr>
      <vt:lpstr>Single class &amp; many instances</vt:lpstr>
      <vt:lpstr>Attributes and Method</vt:lpstr>
      <vt:lpstr>Attributes and Method</vt:lpstr>
      <vt:lpstr>Learning Objectives</vt:lpstr>
      <vt:lpstr>Attributes and Method</vt:lpstr>
      <vt:lpstr>Attributes and Method</vt:lpstr>
      <vt:lpstr>Attributes and Method</vt:lpstr>
      <vt:lpstr>Practice_Tom &amp; Jerry show</vt:lpstr>
      <vt:lpstr>Practice_Tom &amp; Jerry show</vt:lpstr>
      <vt:lpstr>Learning Objectives</vt:lpstr>
      <vt:lpstr>Why __init__() ?</vt:lpstr>
      <vt:lpstr>Why __init__() ?</vt:lpstr>
      <vt:lpstr>Why __init__() ?</vt:lpstr>
      <vt:lpstr>Why __init__() ?</vt:lpstr>
      <vt:lpstr>Why __init__() ?</vt:lpstr>
      <vt:lpstr>Why __init__() ?</vt:lpstr>
      <vt:lpstr>Why __init__() ?</vt:lpstr>
      <vt:lpstr>Why __init__() ?</vt:lpstr>
      <vt:lpstr>Learning Objectives</vt:lpstr>
      <vt:lpstr>Inheritance(상속)</vt:lpstr>
      <vt:lpstr>Inheritance(상속)</vt:lpstr>
      <vt:lpstr>Inheritance(상속)</vt:lpstr>
      <vt:lpstr>Inheritance(상속)</vt:lpstr>
      <vt:lpstr>Learning Objectives</vt:lpstr>
      <vt:lpstr>Module</vt:lpstr>
      <vt:lpstr>Module</vt:lpstr>
      <vt:lpstr>Package</vt:lpstr>
      <vt:lpstr>코딩하는 방법</vt:lpstr>
      <vt:lpstr>코딩하는 방법</vt:lpstr>
      <vt:lpstr>모듈과 패키지</vt:lpstr>
      <vt:lpstr>실습하기</vt:lpstr>
      <vt:lpstr>실습</vt:lpstr>
      <vt:lpstr>Flipped learning with chatGPT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Sanggoo Cho</cp:lastModifiedBy>
  <cp:revision>40</cp:revision>
  <dcterms:created xsi:type="dcterms:W3CDTF">2023-11-06T08:03:36Z</dcterms:created>
  <dcterms:modified xsi:type="dcterms:W3CDTF">2024-09-09T20:55:01Z</dcterms:modified>
</cp:coreProperties>
</file>