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49"/>
  </p:notesMasterIdLst>
  <p:handoutMasterIdLst>
    <p:handoutMasterId r:id="rId50"/>
  </p:handoutMasterIdLst>
  <p:sldIdLst>
    <p:sldId id="2419" r:id="rId2"/>
    <p:sldId id="2491" r:id="rId3"/>
    <p:sldId id="2430" r:id="rId4"/>
    <p:sldId id="2463" r:id="rId5"/>
    <p:sldId id="2422" r:id="rId6"/>
    <p:sldId id="2461" r:id="rId7"/>
    <p:sldId id="2480" r:id="rId8"/>
    <p:sldId id="2483" r:id="rId9"/>
    <p:sldId id="2448" r:id="rId10"/>
    <p:sldId id="2449" r:id="rId11"/>
    <p:sldId id="2450" r:id="rId12"/>
    <p:sldId id="2451" r:id="rId13"/>
    <p:sldId id="2452" r:id="rId14"/>
    <p:sldId id="2453" r:id="rId15"/>
    <p:sldId id="2488" r:id="rId16"/>
    <p:sldId id="2490" r:id="rId17"/>
    <p:sldId id="2482" r:id="rId18"/>
    <p:sldId id="2489" r:id="rId19"/>
    <p:sldId id="2478" r:id="rId20"/>
    <p:sldId id="2479" r:id="rId21"/>
    <p:sldId id="2437" r:id="rId22"/>
    <p:sldId id="2477" r:id="rId23"/>
    <p:sldId id="2459" r:id="rId24"/>
    <p:sldId id="2460" r:id="rId25"/>
    <p:sldId id="2484" r:id="rId26"/>
    <p:sldId id="2424" r:id="rId27"/>
    <p:sldId id="2428" r:id="rId28"/>
    <p:sldId id="2426" r:id="rId29"/>
    <p:sldId id="2429" r:id="rId30"/>
    <p:sldId id="2427" r:id="rId31"/>
    <p:sldId id="2486" r:id="rId32"/>
    <p:sldId id="2433" r:id="rId33"/>
    <p:sldId id="2438" r:id="rId34"/>
    <p:sldId id="2439" r:id="rId35"/>
    <p:sldId id="2440" r:id="rId36"/>
    <p:sldId id="2441" r:id="rId37"/>
    <p:sldId id="2442" r:id="rId38"/>
    <p:sldId id="2443" r:id="rId39"/>
    <p:sldId id="2444" r:id="rId40"/>
    <p:sldId id="2487" r:id="rId41"/>
    <p:sldId id="2468" r:id="rId42"/>
    <p:sldId id="2471" r:id="rId43"/>
    <p:sldId id="2475" r:id="rId44"/>
    <p:sldId id="2472" r:id="rId45"/>
    <p:sldId id="2473" r:id="rId46"/>
    <p:sldId id="2474" r:id="rId47"/>
    <p:sldId id="2476" r:id="rId48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85" d="100"/>
          <a:sy n="85" d="100"/>
        </p:scale>
        <p:origin x="1157" y="48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2024-10-03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03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357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075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77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519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60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473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10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17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3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08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6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2946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7669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77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2538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66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711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25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54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1974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817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256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96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930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3854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08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140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857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9370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0955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4190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97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455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93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6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40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1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262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2815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1033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06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8581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913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00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87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74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79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ko-KR" sz="14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85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bin.org/get?key1=value1&amp;key2=value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gpt.com/share/66faab27-6e90-800f-9664-ea78e430d619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tutorial/handling-errors/#import-httpexcep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www.evertop.pl/en/frontend-vs-backend/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farawaykeenruntimeerror.ancestor9.repl.co/redoc" TargetMode="Externa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4.png"/><Relationship Id="rId4" Type="http://schemas.openxmlformats.org/officeDocument/2006/relationships/hyperlink" Target="https://www.evertop.pl/en/frontend-vs-backen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hyperlink" Target="https://www.data.go.kr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" TargetMode="External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rtop.pl/en/frontend-vs-backen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6faab27-6e90-800f-9664-ea78e430d6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python-requests.org/en/latest/user/quick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7220814" cy="149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네트워크</a:t>
            </a:r>
            <a:endParaRPr lang="en-US" altLang="ko-KR" sz="3200" b="1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데이터베이스</a:t>
            </a:r>
            <a:endParaRPr lang="en-US" altLang="ko-KR" sz="3200" b="1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파이썬 프로그래밍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3152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4" y="2337261"/>
            <a:ext cx="8896685" cy="3323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requests</a:t>
            </a:r>
          </a:p>
          <a:p>
            <a:r>
              <a:rPr lang="en-US" altLang="ko-KR" sz="1400" dirty="0"/>
              <a:t># HTTP GET </a:t>
            </a:r>
            <a:r>
              <a:rPr lang="ko-KR" altLang="en-US" sz="1400" dirty="0"/>
              <a:t>요청은 웹 서버에서 정보를 검색하는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요청은 데이터를 서버로 보내지 않고</a:t>
            </a:r>
            <a:r>
              <a:rPr lang="en-US" altLang="ko-KR" sz="1400" dirty="0"/>
              <a:t>,</a:t>
            </a:r>
            <a:endParaRPr lang="ko-KR" altLang="en-US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서버에서 제공하는 정보나 리소스를 가져옵니다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r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('https://api.github.com/events')</a:t>
            </a:r>
          </a:p>
          <a:p>
            <a:r>
              <a:rPr lang="en-US" altLang="ko-KR" sz="1400" dirty="0"/>
              <a:t>r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HTTP POST </a:t>
            </a:r>
            <a:r>
              <a:rPr lang="ko-KR" altLang="en-US" sz="1400" dirty="0"/>
              <a:t>요청을 </a:t>
            </a:r>
            <a:r>
              <a:rPr lang="en-US" altLang="ko-KR" sz="1400" dirty="0"/>
              <a:t>'https://httpbin.org/post URL</a:t>
            </a:r>
            <a:r>
              <a:rPr lang="ko-KR" altLang="en-US" sz="1400" dirty="0"/>
              <a:t>로 보냅니다</a:t>
            </a:r>
            <a:r>
              <a:rPr lang="en-US" altLang="ko-KR" sz="1400" dirty="0"/>
              <a:t>. '.</a:t>
            </a:r>
            <a:endParaRPr lang="ko-KR" altLang="en-US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 요청으로 보내는 데이터는 </a:t>
            </a:r>
            <a:r>
              <a:rPr lang="en-US" altLang="ko-KR" sz="1400" dirty="0"/>
              <a:t>{'key': 'value'} </a:t>
            </a:r>
            <a:r>
              <a:rPr lang="ko-KR" altLang="en-US" sz="1400" dirty="0"/>
              <a:t>사전 형식입니다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데이터는 요청 본문의 일부로 서버에 전송됩니다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br>
              <a:rPr lang="ko-KR" altLang="en-US" sz="1400" dirty="0"/>
            </a:br>
            <a:r>
              <a:rPr lang="en-US" altLang="ko-KR" sz="1400" dirty="0"/>
              <a:t>r = </a:t>
            </a:r>
            <a:r>
              <a:rPr lang="en-US" altLang="ko-KR" sz="1400" dirty="0" err="1"/>
              <a:t>requests.post</a:t>
            </a:r>
            <a:r>
              <a:rPr lang="en-US" altLang="ko-KR" sz="1400" dirty="0"/>
              <a:t>('https://httpbin.org/post', data={'key': 'value'})</a:t>
            </a:r>
          </a:p>
          <a:p>
            <a:r>
              <a:rPr lang="en-US" altLang="ko-KR" sz="1400" dirty="0"/>
              <a:t>r</a:t>
            </a:r>
          </a:p>
          <a:p>
            <a:endParaRPr lang="en-US" altLang="ko-KR" sz="1400" dirty="0"/>
          </a:p>
          <a:p>
            <a:r>
              <a:rPr lang="pt-BR" altLang="ko-KR" sz="1400" dirty="0"/>
              <a:t>r = requests.delete('https://httpbin.org/delete')</a:t>
            </a:r>
          </a:p>
          <a:p>
            <a:r>
              <a:rPr lang="pt-BR" altLang="ko-KR" sz="1400" dirty="0"/>
              <a:t>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4" y="1448357"/>
            <a:ext cx="2381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92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4" y="1605612"/>
            <a:ext cx="8896685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# HTTP HEAD </a:t>
            </a:r>
            <a:r>
              <a:rPr lang="ko-KR" altLang="en-US" sz="1400" dirty="0"/>
              <a:t>방법은 리소스의 본문 내용을 실제로 요청하지 않고 웹 서버에서 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리소스의 헤더를 요청하는 데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# HTTP HEAD </a:t>
            </a:r>
            <a:r>
              <a:rPr lang="ko-KR" altLang="en-US" sz="1400" dirty="0"/>
              <a:t>요청을 보내면 서버는 콘텐츠 유형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 길이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다양한 메타데이터 등의 정보를 포함하여 리소스와 관련된 헤더로 응답하지만</a:t>
            </a: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리소스의 실제 콘텐츠를 보내지는 않습니다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리소스에 대한 메타데이터만 필요하고 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전체 리소스를 다운로드하고 싶지 않을 때 유용합니다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r = </a:t>
            </a:r>
            <a:r>
              <a:rPr lang="en-US" altLang="ko-KR" sz="1400" dirty="0" err="1"/>
              <a:t>requests.head</a:t>
            </a:r>
            <a:r>
              <a:rPr lang="en-US" altLang="ko-KR" sz="1400" dirty="0"/>
              <a:t>('https://httpbin.org/get')</a:t>
            </a:r>
          </a:p>
          <a:p>
            <a:r>
              <a:rPr lang="en-US" altLang="ko-KR" sz="1400" dirty="0"/>
              <a:t>r</a:t>
            </a:r>
          </a:p>
          <a:p>
            <a:r>
              <a:rPr lang="en-US" altLang="ko-KR" sz="1400" dirty="0" err="1"/>
              <a:t>r.headers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HTTP OPTIONS </a:t>
            </a:r>
            <a:r>
              <a:rPr lang="ko-KR" altLang="en-US" sz="1400" dirty="0"/>
              <a:t>메서드는 서버에서 지원하는 </a:t>
            </a:r>
            <a:r>
              <a:rPr lang="en-US" altLang="ko-KR" sz="1400" dirty="0"/>
              <a:t>HTTP </a:t>
            </a:r>
            <a:r>
              <a:rPr lang="ko-KR" altLang="en-US" sz="1400" dirty="0"/>
              <a:t>메서드 및 헤더 옵션을 조회하기 위해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# OPTIONS </a:t>
            </a:r>
            <a:r>
              <a:rPr lang="ko-KR" altLang="en-US" sz="1400" dirty="0"/>
              <a:t>요청을 보내면 서버는 해당 </a:t>
            </a:r>
            <a:r>
              <a:rPr lang="ko-KR" altLang="en-US" sz="1400" dirty="0" err="1"/>
              <a:t>엔드포인트</a:t>
            </a:r>
            <a:r>
              <a:rPr lang="ko-KR" altLang="en-US" sz="1400" dirty="0"/>
              <a:t> 또는 리소스에 대한 지원되는 </a:t>
            </a:r>
            <a:r>
              <a:rPr lang="en-US" altLang="ko-KR" sz="1400" dirty="0"/>
              <a:t>HTTP </a:t>
            </a:r>
            <a:r>
              <a:rPr lang="ko-KR" altLang="en-US" sz="1400" dirty="0"/>
              <a:t>메서드 목록과 다른 헤더 옵션을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 메서드는 주로 </a:t>
            </a:r>
            <a:r>
              <a:rPr lang="en-US" altLang="ko-KR" sz="1400" dirty="0"/>
              <a:t>CORS (Cross-Origin Resource Sharing)</a:t>
            </a:r>
            <a:r>
              <a:rPr lang="ko-KR" altLang="en-US" sz="1400" dirty="0"/>
              <a:t>와 같은 웹 보안 및 권한 관련 설정을 확인하기 위해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r = </a:t>
            </a:r>
            <a:r>
              <a:rPr lang="en-US" altLang="ko-KR" sz="1400" dirty="0" err="1"/>
              <a:t>requests.options</a:t>
            </a:r>
            <a:r>
              <a:rPr lang="en-US" altLang="ko-KR" sz="1400" dirty="0"/>
              <a:t>('https://httpbin.org/get')</a:t>
            </a:r>
          </a:p>
          <a:p>
            <a:r>
              <a:rPr lang="en-US" altLang="ko-KR" sz="1400" dirty="0"/>
              <a:t>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8732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4" y="2001614"/>
            <a:ext cx="8896685" cy="4185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payload = {'key1': 'value1', 'key2': 'value2'}</a:t>
            </a:r>
          </a:p>
          <a:p>
            <a:r>
              <a:rPr lang="en-US" altLang="ko-KR" sz="1400" dirty="0"/>
              <a:t>r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('https://httpbin.org/get',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=payload)</a:t>
            </a:r>
          </a:p>
          <a:p>
            <a:r>
              <a:rPr lang="en-US" altLang="ko-KR" sz="1400" dirty="0"/>
              <a:t>r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print(r.url)</a:t>
            </a:r>
          </a:p>
          <a:p>
            <a:r>
              <a:rPr lang="en-US" altLang="ko-KR" sz="1400" dirty="0"/>
              <a:t># ? </a:t>
            </a:r>
            <a:r>
              <a:rPr lang="ko-KR" altLang="en-US" sz="1400" dirty="0"/>
              <a:t>는 </a:t>
            </a:r>
            <a:r>
              <a:rPr lang="en-US" altLang="ko-KR" sz="1400" dirty="0"/>
              <a:t>query, &amp; </a:t>
            </a:r>
            <a:r>
              <a:rPr lang="ko-KR" altLang="en-US" sz="1400" dirty="0" err="1"/>
              <a:t>조건문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print(r.url)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r.text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pt-BR" altLang="ko-KR" sz="1400" dirty="0"/>
              <a:t>r = requests.get('https://httpbin.org/get')</a:t>
            </a:r>
          </a:p>
          <a:p>
            <a:r>
              <a:rPr lang="pt-BR" altLang="ko-KR" sz="1400" dirty="0"/>
              <a:t>r</a:t>
            </a:r>
          </a:p>
          <a:p>
            <a:r>
              <a:rPr lang="en-US" altLang="ko-KR" sz="1400" dirty="0"/>
              <a:t>print(r.url)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r.text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payload = {'key1': 'value1', 'key2': ['value2', 'value3']}</a:t>
            </a:r>
            <a:br>
              <a:rPr lang="en-US" altLang="ko-KR" sz="1400" dirty="0"/>
            </a:br>
            <a:r>
              <a:rPr lang="en-US" altLang="ko-KR" sz="1400" dirty="0"/>
              <a:t>r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('https://httpbin.org/get',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=payload)</a:t>
            </a:r>
            <a:br>
              <a:rPr lang="en-US" altLang="ko-KR" sz="1400" dirty="0"/>
            </a:br>
            <a:r>
              <a:rPr lang="en-US" altLang="ko-KR" sz="1400" dirty="0"/>
              <a:t>print(r.url)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409575"/>
            <a:ext cx="3524250" cy="542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6834" y="3356992"/>
            <a:ext cx="7010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https://httpbin.org/get?key1=value1&amp;key2=value2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5629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4" y="2001614"/>
            <a:ext cx="8896685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400" dirty="0"/>
              <a:t>r = requests.get('https://api.github.com/events')</a:t>
            </a:r>
          </a:p>
          <a:p>
            <a:r>
              <a:rPr lang="pt-BR" altLang="ko-KR" sz="1400" dirty="0"/>
              <a:t>r.text</a:t>
            </a:r>
          </a:p>
          <a:p>
            <a:endParaRPr lang="pt-BR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r.text</a:t>
            </a:r>
            <a:r>
              <a:rPr lang="en-US" altLang="ko-KR" sz="1400" dirty="0"/>
              <a:t>)</a:t>
            </a:r>
          </a:p>
          <a:p>
            <a:endParaRPr lang="pt-BR" altLang="ko-KR" sz="1400" dirty="0"/>
          </a:p>
          <a:p>
            <a:endParaRPr lang="pt-BR" altLang="ko-KR" sz="1400" dirty="0"/>
          </a:p>
          <a:p>
            <a:endParaRPr lang="pt-BR" altLang="ko-KR" sz="1400" dirty="0"/>
          </a:p>
          <a:p>
            <a:endParaRPr lang="pt-BR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pprint</a:t>
            </a:r>
            <a:endParaRPr lang="en-US" altLang="ko-KR" sz="1400" dirty="0"/>
          </a:p>
          <a:p>
            <a:r>
              <a:rPr lang="en-US" altLang="ko-KR" sz="1400" dirty="0" err="1"/>
              <a:t>pprint.pprint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r.text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r.encoding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438932"/>
            <a:ext cx="2619375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3140968"/>
            <a:ext cx="7534275" cy="600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34" y="5241316"/>
            <a:ext cx="3136046" cy="4999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0528" y="5818624"/>
            <a:ext cx="889668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r.content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5053749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4" y="2001614"/>
            <a:ext cx="8896685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400" dirty="0"/>
              <a:t>r = requests.get('https://api.github.com/events')</a:t>
            </a:r>
          </a:p>
          <a:p>
            <a:r>
              <a:rPr lang="pt-BR" altLang="ko-KR" sz="1400" dirty="0"/>
              <a:t>r.json()</a:t>
            </a:r>
          </a:p>
          <a:p>
            <a:endParaRPr lang="pt-BR" altLang="ko-KR" sz="1400" dirty="0"/>
          </a:p>
          <a:p>
            <a:r>
              <a:rPr lang="en-US" altLang="ko-KR" sz="1400" dirty="0" err="1"/>
              <a:t>d_json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r.json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type(</a:t>
            </a:r>
            <a:r>
              <a:rPr lang="en-US" altLang="ko-KR" sz="1400" dirty="0" err="1"/>
              <a:t>d_json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d_json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text in </a:t>
            </a:r>
            <a:r>
              <a:rPr lang="en-US" altLang="ko-KR" sz="1400" dirty="0" err="1"/>
              <a:t>d_json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    print(text)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5" y="1439568"/>
            <a:ext cx="3105150" cy="457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2180" y="5119740"/>
            <a:ext cx="8896685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</a:t>
            </a:r>
            <a:r>
              <a:rPr lang="en-US" altLang="ko-KR" sz="1400" dirty="0" err="1"/>
              <a:t>pd</a:t>
            </a:r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for text in </a:t>
            </a:r>
            <a:r>
              <a:rPr lang="en-US" altLang="ko-KR" sz="1400" dirty="0" err="1"/>
              <a:t>d_json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    display(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(text))</a:t>
            </a:r>
          </a:p>
          <a:p>
            <a:r>
              <a:rPr lang="en-US" altLang="ko-KR" sz="1400" dirty="0"/>
              <a:t>    print('*'*100)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4670798"/>
            <a:ext cx="2520280" cy="414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97684-019E-6DF9-4FAF-913BBD2A97FF}"/>
              </a:ext>
            </a:extLst>
          </p:cNvPr>
          <p:cNvSpPr txBox="1"/>
          <p:nvPr/>
        </p:nvSpPr>
        <p:spPr>
          <a:xfrm>
            <a:off x="2476500" y="3105835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https://chatgpt.com/share/66faab27-6e90-800f-9664-ea78e430d619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4116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API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6496" y="2708920"/>
            <a:ext cx="5066188" cy="36009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fastapi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FastAPI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HTTPException</a:t>
            </a:r>
            <a:endParaRPr lang="en-US" altLang="ko-KR" sz="12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b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app =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FastAPI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()</a:t>
            </a:r>
          </a:p>
          <a:p>
            <a:b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items = {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"foo"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: 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"The Foo Wrestlers"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"bar"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: 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"The Bar Brawlers"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}</a:t>
            </a:r>
          </a:p>
          <a:p>
            <a:b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@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app.get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"/"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async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root():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{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"message"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: 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"Welcome to my API!"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}</a:t>
            </a:r>
          </a:p>
          <a:p>
            <a:b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@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app.get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"/items"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async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get_items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items</a:t>
            </a:r>
          </a:p>
          <a:p>
            <a:b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@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app.get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"/items/{</a:t>
            </a:r>
            <a:r>
              <a:rPr lang="en-US" altLang="ko-KR" sz="1200" dirty="0" err="1">
                <a:solidFill>
                  <a:srgbClr val="A31515"/>
                </a:solidFill>
                <a:latin typeface="Bahnschrift" panose="020B0502040204020203" pitchFamily="34" charset="0"/>
              </a:rPr>
              <a:t>item_id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async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read_item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item_id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str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item_id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items: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       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raise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HTTPException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status_code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=</a:t>
            </a:r>
            <a:r>
              <a:rPr lang="en-US" altLang="ko-KR" sz="1200" dirty="0">
                <a:solidFill>
                  <a:srgbClr val="098658"/>
                </a:solidFill>
                <a:latin typeface="Bahnschrift" panose="020B0502040204020203" pitchFamily="34" charset="0"/>
              </a:rPr>
              <a:t>404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, detail=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"Item not found"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Bahnschrift" panose="020B0502040204020203" pitchFamily="34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{</a:t>
            </a:r>
            <a:r>
              <a:rPr lang="en-US" altLang="ko-KR" sz="1200" dirty="0">
                <a:solidFill>
                  <a:srgbClr val="A31515"/>
                </a:solidFill>
                <a:latin typeface="Bahnschrift" panose="020B0502040204020203" pitchFamily="34" charset="0"/>
              </a:rPr>
              <a:t>"item"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: items[</a:t>
            </a:r>
            <a:r>
              <a:rPr lang="en-US" altLang="ko-KR" sz="1200" dirty="0" err="1">
                <a:solidFill>
                  <a:srgbClr val="000000"/>
                </a:solidFill>
                <a:latin typeface="Bahnschrift" panose="020B0502040204020203" pitchFamily="34" charset="0"/>
              </a:rPr>
              <a:t>item_id</a:t>
            </a:r>
            <a:r>
              <a:rPr lang="en-US" altLang="ko-KR" sz="1200" dirty="0">
                <a:solidFill>
                  <a:srgbClr val="000000"/>
                </a:solidFill>
                <a:latin typeface="Bahnschrift" panose="020B0502040204020203" pitchFamily="34" charset="0"/>
              </a:rPr>
              <a:t>]}</a:t>
            </a:r>
            <a:endParaRPr lang="en-US" altLang="ko-KR" sz="1200" b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2920" y="925035"/>
            <a:ext cx="51361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https://fastapi.tiangolo.com/tutorial/handling-errors/#import-httpexception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36" y="1202034"/>
            <a:ext cx="5501918" cy="222696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4880992" y="3510484"/>
            <a:ext cx="360040" cy="50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3120" y="386308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@decorator 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@</a:t>
            </a:r>
            <a:r>
              <a:rPr lang="en-US" altLang="ko-KR" b="1" dirty="0" err="1">
                <a:solidFill>
                  <a:srgbClr val="FF0000"/>
                </a:solidFill>
              </a:rPr>
              <a:t>app.get</a:t>
            </a:r>
            <a:r>
              <a:rPr lang="en-US" altLang="ko-KR" b="1" dirty="0">
                <a:solidFill>
                  <a:srgbClr val="FF0000"/>
                </a:solidFill>
              </a:rPr>
              <a:t>(“/”) </a:t>
            </a:r>
            <a:r>
              <a:rPr lang="ko-KR" altLang="en-US" b="1" dirty="0">
                <a:solidFill>
                  <a:srgbClr val="FF0000"/>
                </a:solidFill>
              </a:rPr>
              <a:t>의미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2329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  <a:r>
              <a:rPr lang="ko-KR" altLang="en-US" dirty="0"/>
              <a:t> </a:t>
            </a:r>
            <a:r>
              <a:rPr lang="en-US" altLang="ko-KR" dirty="0"/>
              <a:t>code </a:t>
            </a:r>
            <a:r>
              <a:rPr lang="ko-KR" altLang="en-US" dirty="0"/>
              <a:t>종류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AD61F0-9743-7B2C-2D1E-4E50E9E8B24A}"/>
              </a:ext>
            </a:extLst>
          </p:cNvPr>
          <p:cNvGraphicFramePr>
            <a:graphicFrameLocks noGrp="1"/>
          </p:cNvGraphicFramePr>
          <p:nvPr/>
        </p:nvGraphicFramePr>
        <p:xfrm>
          <a:off x="416496" y="1772816"/>
          <a:ext cx="9357048" cy="39134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78543">
                  <a:extLst>
                    <a:ext uri="{9D8B030D-6E8A-4147-A177-3AD203B41FA5}">
                      <a16:colId xmlns:a16="http://schemas.microsoft.com/office/drawing/2014/main" val="3252991727"/>
                    </a:ext>
                  </a:extLst>
                </a:gridCol>
                <a:gridCol w="2050386">
                  <a:extLst>
                    <a:ext uri="{9D8B030D-6E8A-4147-A177-3AD203B41FA5}">
                      <a16:colId xmlns:a16="http://schemas.microsoft.com/office/drawing/2014/main" val="1074868507"/>
                    </a:ext>
                  </a:extLst>
                </a:gridCol>
                <a:gridCol w="6128119">
                  <a:extLst>
                    <a:ext uri="{9D8B030D-6E8A-4147-A177-3AD203B41FA5}">
                      <a16:colId xmlns:a16="http://schemas.microsoft.com/office/drawing/2014/main" val="5462568"/>
                    </a:ext>
                  </a:extLst>
                </a:gridCol>
              </a:tblGrid>
              <a:tr h="17933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Status </a:t>
                      </a:r>
                      <a:r>
                        <a:rPr lang="ko-KR" altLang="en-US" sz="1400" u="none" strike="noStrike" dirty="0">
                          <a:effectLst/>
                        </a:rPr>
                        <a:t>계열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계열 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주요 </a:t>
                      </a:r>
                      <a:r>
                        <a:rPr lang="en-US" sz="1400" u="none" strike="noStrike" dirty="0">
                          <a:effectLst/>
                        </a:rPr>
                        <a:t>Status Code </a:t>
                      </a:r>
                      <a:r>
                        <a:rPr lang="ko-KR" altLang="en-US" sz="1400" u="none" strike="noStrike" dirty="0">
                          <a:effectLst/>
                        </a:rPr>
                        <a:t>및 설명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2694633036"/>
                  </a:ext>
                </a:extLst>
              </a:tr>
              <a:tr h="17933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추가 정보 </a:t>
                      </a:r>
                      <a:r>
                        <a:rPr lang="en-US" altLang="ko-KR" sz="1400" u="none" strike="noStrike" dirty="0">
                          <a:effectLst/>
                        </a:rPr>
                        <a:t>Client </a:t>
                      </a:r>
                      <a:r>
                        <a:rPr lang="ko-KR" altLang="en-US" sz="1400" u="none" strike="noStrike" dirty="0">
                          <a:effectLst/>
                        </a:rPr>
                        <a:t>제공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654338341"/>
                  </a:ext>
                </a:extLst>
              </a:tr>
              <a:tr h="53798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2xx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성공적으로 요청 수행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200 OK: Get/Post </a:t>
                      </a:r>
                      <a:r>
                        <a:rPr lang="ko-KR" altLang="en-US" sz="1400" u="none" strike="noStrike" dirty="0">
                          <a:effectLst/>
                        </a:rPr>
                        <a:t>등의 </a:t>
                      </a:r>
                      <a:r>
                        <a:rPr lang="en-US" altLang="ko-KR" sz="1400" u="none" strike="noStrike" dirty="0">
                          <a:effectLst/>
                        </a:rPr>
                        <a:t>request</a:t>
                      </a:r>
                      <a:r>
                        <a:rPr lang="ko-KR" altLang="en-US" sz="1400" u="none" strike="noStrike" dirty="0">
                          <a:effectLst/>
                        </a:rPr>
                        <a:t>를 성공적으로 수행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201 Created: </a:t>
                      </a:r>
                      <a:r>
                        <a:rPr lang="ko-KR" altLang="en-US" sz="1400" u="none" strike="noStrike" dirty="0">
                          <a:effectLst/>
                        </a:rPr>
                        <a:t>새로운 리소스를 성공적으로 생성 </a:t>
                      </a:r>
                      <a:r>
                        <a:rPr lang="en-US" altLang="ko-KR" sz="1400" u="none" strike="noStrike" dirty="0">
                          <a:effectLst/>
                        </a:rPr>
                        <a:t>(Post </a:t>
                      </a:r>
                      <a:r>
                        <a:rPr lang="ko-KR" altLang="en-US" sz="1400" u="none" strike="noStrike" dirty="0">
                          <a:effectLst/>
                        </a:rPr>
                        <a:t>등</a:t>
                      </a:r>
                      <a:r>
                        <a:rPr lang="en-US" altLang="ko-KR" sz="1400" u="none" strike="noStrike" dirty="0">
                          <a:effectLst/>
                        </a:rPr>
                        <a:t>).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204 No Content: </a:t>
                      </a:r>
                      <a:r>
                        <a:rPr lang="ko-KR" altLang="en-US" sz="1400" u="none" strike="noStrike" dirty="0">
                          <a:effectLst/>
                        </a:rPr>
                        <a:t>요청을 성공 수행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어떤 </a:t>
                      </a:r>
                      <a:r>
                        <a:rPr lang="en-US" altLang="ko-KR" sz="1400" u="none" strike="noStrike" dirty="0">
                          <a:effectLst/>
                        </a:rPr>
                        <a:t>content</a:t>
                      </a:r>
                      <a:r>
                        <a:rPr lang="ko-KR" altLang="en-US" sz="1400" u="none" strike="noStrike" dirty="0">
                          <a:effectLst/>
                        </a:rPr>
                        <a:t>도 반환하지 않음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2985369971"/>
                  </a:ext>
                </a:extLst>
              </a:tr>
              <a:tr h="35865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추가적인 </a:t>
                      </a:r>
                      <a:r>
                        <a:rPr lang="en-US" sz="1400" u="none" strike="noStrike" dirty="0">
                          <a:effectLst/>
                        </a:rPr>
                        <a:t>Redirection </a:t>
                      </a:r>
                    </a:p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요청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302 Found: </a:t>
                      </a:r>
                      <a:r>
                        <a:rPr lang="ko-KR" altLang="en-US" sz="1400" u="none" strike="noStrike" dirty="0">
                          <a:effectLst/>
                        </a:rPr>
                        <a:t>다른 </a:t>
                      </a:r>
                      <a:r>
                        <a:rPr lang="en-US" altLang="ko-KR" sz="1400" u="none" strike="noStrike" dirty="0">
                          <a:effectLst/>
                        </a:rPr>
                        <a:t>URL</a:t>
                      </a:r>
                      <a:r>
                        <a:rPr lang="ko-KR" altLang="en-US" sz="1400" u="none" strike="noStrike" dirty="0">
                          <a:effectLst/>
                        </a:rPr>
                        <a:t>에 있는 자원을 요청</a:t>
                      </a:r>
                      <a:r>
                        <a:rPr lang="en-US" altLang="ko-KR" sz="1400" u="none" strike="noStrike" dirty="0">
                          <a:effectLst/>
                        </a:rPr>
                        <a:t>. HTTP </a:t>
                      </a:r>
                      <a:r>
                        <a:rPr lang="ko-KR" altLang="en-US" sz="1400" u="none" strike="noStrike" dirty="0">
                          <a:effectLst/>
                        </a:rPr>
                        <a:t>메소드 변경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307 Temporary Redirect: </a:t>
                      </a:r>
                      <a:r>
                        <a:rPr lang="ko-KR" altLang="en-US" sz="1400" u="none" strike="noStrike" dirty="0">
                          <a:effectLst/>
                        </a:rPr>
                        <a:t>요청 </a:t>
                      </a:r>
                      <a:r>
                        <a:rPr lang="en-US" altLang="ko-KR" sz="1400" u="none" strike="noStrike" dirty="0">
                          <a:effectLst/>
                        </a:rPr>
                        <a:t>Resource</a:t>
                      </a:r>
                      <a:r>
                        <a:rPr lang="ko-KR" altLang="en-US" sz="1400" u="none" strike="noStrike" dirty="0">
                          <a:effectLst/>
                        </a:rPr>
                        <a:t>가 임시로 다른 </a:t>
                      </a:r>
                      <a:r>
                        <a:rPr lang="en-US" altLang="ko-KR" sz="1400" u="none" strike="noStrike" dirty="0">
                          <a:effectLst/>
                        </a:rPr>
                        <a:t>URL</a:t>
                      </a:r>
                      <a:r>
                        <a:rPr lang="ko-KR" altLang="en-US" sz="1400" u="none" strike="noStrike" dirty="0">
                          <a:effectLst/>
                        </a:rPr>
                        <a:t>로 이전됨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1432203664"/>
                  </a:ext>
                </a:extLst>
              </a:tr>
              <a:tr h="71731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Client</a:t>
                      </a:r>
                      <a:r>
                        <a:rPr lang="ko-KR" altLang="en-US" sz="1400" u="none" strike="noStrike" dirty="0">
                          <a:effectLst/>
                        </a:rPr>
                        <a:t>의 잘못된 요청 등의 오류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400 Bad Request: Server</a:t>
                      </a:r>
                      <a:r>
                        <a:rPr lang="ko-KR" altLang="en-US" sz="1400" u="none" strike="noStrike" dirty="0">
                          <a:effectLst/>
                        </a:rPr>
                        <a:t>가 </a:t>
                      </a:r>
                      <a:r>
                        <a:rPr lang="en-US" altLang="ko-KR" sz="1400" u="none" strike="noStrike" dirty="0">
                          <a:effectLst/>
                        </a:rPr>
                        <a:t>client </a:t>
                      </a:r>
                      <a:r>
                        <a:rPr lang="ko-KR" altLang="en-US" sz="1400" u="none" strike="noStrike" dirty="0">
                          <a:effectLst/>
                        </a:rPr>
                        <a:t>요구를 이해할 수 없음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잘못된 </a:t>
                      </a:r>
                      <a:r>
                        <a:rPr lang="en-US" altLang="ko-KR" sz="1400" u="none" strike="noStrike" dirty="0">
                          <a:effectLst/>
                        </a:rPr>
                        <a:t>syntax </a:t>
                      </a:r>
                      <a:r>
                        <a:rPr lang="ko-KR" altLang="en-US" sz="1400" u="none" strike="noStrike" dirty="0">
                          <a:effectLst/>
                        </a:rPr>
                        <a:t>등</a:t>
                      </a:r>
                      <a:r>
                        <a:rPr lang="en-US" altLang="ko-KR" sz="1400" u="none" strike="noStrike" dirty="0">
                          <a:effectLst/>
                        </a:rPr>
                        <a:t>).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404 Not Found: </a:t>
                      </a:r>
                      <a:r>
                        <a:rPr lang="ko-KR" altLang="en-US" sz="1400" u="none" strike="noStrike" dirty="0">
                          <a:effectLst/>
                        </a:rPr>
                        <a:t>요청한 </a:t>
                      </a:r>
                      <a:r>
                        <a:rPr lang="en-US" altLang="ko-KR" sz="1400" u="none" strike="noStrike" dirty="0">
                          <a:effectLst/>
                        </a:rPr>
                        <a:t>Request </a:t>
                      </a:r>
                      <a:r>
                        <a:rPr lang="ko-KR" altLang="en-US" sz="1400" u="none" strike="noStrike" dirty="0">
                          <a:effectLst/>
                        </a:rPr>
                        <a:t>자원을 찾을 수 없음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405 Method Not Allowed: </a:t>
                      </a:r>
                      <a:r>
                        <a:rPr lang="ko-KR" altLang="en-US" sz="1400" u="none" strike="noStrike" dirty="0">
                          <a:effectLst/>
                        </a:rPr>
                        <a:t>잘못된 </a:t>
                      </a:r>
                      <a:r>
                        <a:rPr lang="en-US" altLang="ko-KR" sz="1400" u="none" strike="noStrike" dirty="0">
                          <a:effectLst/>
                        </a:rPr>
                        <a:t>HTTP </a:t>
                      </a:r>
                      <a:r>
                        <a:rPr lang="ko-KR" altLang="en-US" sz="1400" u="none" strike="noStrike" dirty="0">
                          <a:effectLst/>
                        </a:rPr>
                        <a:t>메소드로 요청함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422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Unprocessable</a:t>
                      </a:r>
                      <a:r>
                        <a:rPr lang="en-US" altLang="ko-KR" sz="1400" u="none" strike="noStrike" dirty="0">
                          <a:effectLst/>
                        </a:rPr>
                        <a:t> Entity: </a:t>
                      </a:r>
                      <a:r>
                        <a:rPr lang="ko-KR" altLang="en-US" sz="1400" u="none" strike="noStrike" dirty="0">
                          <a:effectLst/>
                        </a:rPr>
                        <a:t>요청 포맷은 맞지만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문맥적인 해석 불가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3126741041"/>
                  </a:ext>
                </a:extLst>
              </a:tr>
              <a:tr h="358659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5xx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Server </a:t>
                      </a:r>
                      <a:r>
                        <a:rPr lang="ko-KR" altLang="en-US" sz="1400" u="none" strike="noStrike">
                          <a:effectLst/>
                        </a:rPr>
                        <a:t>오류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500 Internal Server Error: </a:t>
                      </a:r>
                      <a:r>
                        <a:rPr lang="ko-KR" altLang="en-US" sz="1400" u="none" strike="noStrike" dirty="0">
                          <a:effectLst/>
                        </a:rPr>
                        <a:t>비정상적인 상황의 오류 발생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</a:p>
                    <a:p>
                      <a:pPr marL="285750" indent="-285750" algn="l" fontAlgn="b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u="none" strike="noStrike" dirty="0">
                          <a:effectLst/>
                        </a:rPr>
                        <a:t>503 Service Unavailable: </a:t>
                      </a:r>
                      <a:r>
                        <a:rPr lang="ko-KR" altLang="en-US" sz="1400" u="none" strike="noStrike" dirty="0">
                          <a:effectLst/>
                        </a:rPr>
                        <a:t>과부하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</a:rPr>
                        <a:t>장애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</a:rPr>
                        <a:t>유지보수 이유로 잠시 서비스 불가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184" marR="6184" marT="6184" marB="0" anchor="ctr"/>
                </a:tc>
                <a:extLst>
                  <a:ext uri="{0D108BD9-81ED-4DB2-BD59-A6C34878D82A}">
                    <a16:rowId xmlns:a16="http://schemas.microsoft.com/office/drawing/2014/main" val="219589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0915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0486" y="3140971"/>
            <a:ext cx="6622954" cy="432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640871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atin typeface="-apple-system"/>
              </a:rPr>
              <a:t>네트워크 기초</a:t>
            </a: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Requests API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REST</a:t>
            </a:r>
            <a:r>
              <a:rPr lang="ko-KR" altLang="en-US" sz="2400" dirty="0">
                <a:latin typeface="-apple-system"/>
              </a:rPr>
              <a:t> </a:t>
            </a:r>
            <a:r>
              <a:rPr lang="en-US" altLang="ko-KR" sz="2400" dirty="0">
                <a:latin typeface="-apple-system"/>
              </a:rPr>
              <a:t>API (Fast API)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네트워크 기초</a:t>
            </a:r>
          </a:p>
        </p:txBody>
      </p:sp>
    </p:spTree>
    <p:extLst>
      <p:ext uri="{BB962C8B-B14F-4D97-AF65-F5344CB8AC3E}">
        <p14:creationId xmlns:p14="http://schemas.microsoft.com/office/powerpoint/2010/main" val="14267995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54B56-E010-DD06-3529-6EBCC99C36C5}"/>
              </a:ext>
            </a:extLst>
          </p:cNvPr>
          <p:cNvSpPr txBox="1"/>
          <p:nvPr/>
        </p:nvSpPr>
        <p:spPr>
          <a:xfrm>
            <a:off x="632520" y="1556792"/>
            <a:ext cx="4608512" cy="3371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REST(</a:t>
            </a:r>
            <a:r>
              <a:rPr lang="en-US" altLang="ko-KR" b="0" i="0" u="none" strike="noStrike" baseline="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</a:t>
            </a: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API</a:t>
            </a:r>
            <a:r>
              <a:rPr lang="ko-KR" altLang="en-US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REST(</a:t>
            </a:r>
            <a:r>
              <a:rPr lang="en-US" altLang="ko-KR" b="0" i="0" u="none" strike="noStrike" baseline="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Reprentational</a:t>
            </a: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State Transfer) </a:t>
            </a:r>
            <a:r>
              <a:rPr lang="ko-KR" altLang="en-US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스타일의 설계 원칙을 준수하는 </a:t>
            </a: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 </a:t>
            </a:r>
            <a:r>
              <a:rPr lang="ko-KR" altLang="en-US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프로그래밍 인터페이스</a:t>
            </a:r>
            <a:r>
              <a:rPr lang="en-US" altLang="ko-KR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 </a:t>
            </a:r>
            <a:endParaRPr lang="en-US" altLang="ko-KR" b="0" i="0" u="none" strike="noStrike" baseline="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0" i="0" u="none" strike="noStrike" baseline="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u="none" strike="noStrike" baseline="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뿐만 아니라 네트워크 기반 분산 시스템 애플리케이션 구현 아키텍처 전반에 대한 제언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E524866-DD5F-C7D8-8594-5577CBA9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12" y="1556792"/>
            <a:ext cx="3647902" cy="4464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39019C-9024-35B7-05C2-C98770F0EB3D}"/>
              </a:ext>
            </a:extLst>
          </p:cNvPr>
          <p:cNvSpPr txBox="1"/>
          <p:nvPr/>
        </p:nvSpPr>
        <p:spPr>
          <a:xfrm>
            <a:off x="5961112" y="6021288"/>
            <a:ext cx="2376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https://unsplash.com/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44677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의 </a:t>
            </a:r>
            <a:r>
              <a:rPr lang="en-US" altLang="ko-KR" dirty="0"/>
              <a:t>Resource, Request , Method, Response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B6424-0F74-8EAA-3A70-07E42732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41" y="3212977"/>
            <a:ext cx="7571407" cy="2084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C8D92-0843-A712-18DE-E55086462EC5}"/>
              </a:ext>
            </a:extLst>
          </p:cNvPr>
          <p:cNvSpPr txBox="1"/>
          <p:nvPr/>
        </p:nvSpPr>
        <p:spPr>
          <a:xfrm>
            <a:off x="780528" y="1438925"/>
            <a:ext cx="8780984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클라이언트는 HTTP </a:t>
            </a:r>
            <a:r>
              <a:rPr lang="ko-KR" altLang="en-US" sz="1600" dirty="0" err="1"/>
              <a:t>URI를</a:t>
            </a:r>
            <a:r>
              <a:rPr lang="ko-KR" altLang="en-US" sz="1600" dirty="0"/>
              <a:t> 통해 자원</a:t>
            </a:r>
            <a:r>
              <a:rPr lang="en-US" altLang="ko-KR" sz="1600" dirty="0"/>
              <a:t>(Resource)</a:t>
            </a:r>
            <a:r>
              <a:rPr lang="ko-KR" altLang="en-US" sz="1600" dirty="0"/>
              <a:t>을 지정하고 , HTTP </a:t>
            </a:r>
            <a:r>
              <a:rPr lang="ko-KR" altLang="en-US" sz="1600" dirty="0" err="1"/>
              <a:t>Method</a:t>
            </a:r>
            <a:r>
              <a:rPr lang="en-US" altLang="ko-KR" sz="1600" dirty="0"/>
              <a:t>(Get/Post)</a:t>
            </a:r>
            <a:r>
              <a:rPr lang="ko-KR" altLang="en-US" sz="1600" dirty="0"/>
              <a:t>를 통해 해당 자원에 대한 CRUD 작업을 요청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서버는 요청에 대한 답변을 메시지 본문 (JSON, XML, </a:t>
            </a:r>
            <a:r>
              <a:rPr lang="en-US" altLang="ko-KR" sz="1600" dirty="0"/>
              <a:t>HTML)</a:t>
            </a:r>
            <a:r>
              <a:rPr lang="ko-KR" altLang="en-US" sz="1600" dirty="0"/>
              <a:t>으로 성공 또는 실패에 대한 상태</a:t>
            </a:r>
            <a:r>
              <a:rPr lang="en-US" altLang="ko-KR" sz="1600" dirty="0"/>
              <a:t> </a:t>
            </a:r>
            <a:r>
              <a:rPr lang="ko-KR" altLang="en-US" sz="1600" dirty="0"/>
              <a:t>및 이유를 HTTP </a:t>
            </a:r>
            <a:r>
              <a:rPr lang="ko-KR" altLang="en-US" sz="1600" dirty="0" err="1"/>
              <a:t>Status</a:t>
            </a:r>
            <a:r>
              <a:rPr lang="ko-KR" altLang="en-US" sz="1600" dirty="0"/>
              <a:t> 로 , 추가적인 컨텍스트를 메시지 본문 또는 </a:t>
            </a:r>
            <a:r>
              <a:rPr lang="ko-KR" altLang="en-US" sz="1600" dirty="0" err="1"/>
              <a:t>Header로</a:t>
            </a:r>
            <a:r>
              <a:rPr lang="ko-KR" altLang="en-US" sz="1600" dirty="0"/>
              <a:t>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107C5-EDB5-2F93-5132-C62B78EEA7F9}"/>
              </a:ext>
            </a:extLst>
          </p:cNvPr>
          <p:cNvSpPr txBox="1"/>
          <p:nvPr/>
        </p:nvSpPr>
        <p:spPr>
          <a:xfrm>
            <a:off x="1445672" y="5805264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이외의 다른 네트웍 기반 솔루션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(AWS S3 API, MS Azure API, Google API)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HTTP 기반의 웹 방식과 유사한 방식으로 개발 확산</a:t>
            </a:r>
          </a:p>
        </p:txBody>
      </p:sp>
    </p:spTree>
    <p:extLst>
      <p:ext uri="{BB962C8B-B14F-4D97-AF65-F5344CB8AC3E}">
        <p14:creationId xmlns:p14="http://schemas.microsoft.com/office/powerpoint/2010/main" val="45597782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네트워크와 데이터베이스</a:t>
            </a:r>
          </a:p>
        </p:txBody>
      </p:sp>
      <p:pic>
        <p:nvPicPr>
          <p:cNvPr id="2050" name="Picture 2" descr="Request Response Cycle">
            <a:extLst>
              <a:ext uri="{FF2B5EF4-FFF2-40B4-BE49-F238E27FC236}">
                <a16:creationId xmlns:a16="http://schemas.microsoft.com/office/drawing/2014/main" id="{3C048179-9260-BCA4-9538-EE28FF7C9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7" y="1756680"/>
            <a:ext cx="7056785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54683-6C47-852B-4205-67A0667A6E26}"/>
              </a:ext>
            </a:extLst>
          </p:cNvPr>
          <p:cNvSpPr txBox="1"/>
          <p:nvPr/>
        </p:nvSpPr>
        <p:spPr>
          <a:xfrm>
            <a:off x="2000672" y="4911114"/>
            <a:ext cx="6240217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import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requests</a:t>
            </a:r>
            <a:endParaRPr lang="ko-KR" altLang="en-US" sz="1200" dirty="0">
              <a:latin typeface="Cascadia Code" panose="020B0609020000020004" pitchFamily="49" charset="0"/>
              <a:ea typeface="돋움체" panose="020B0609000101010101" pitchFamily="49" charset="-127"/>
              <a:cs typeface="Cascadia Code" panose="020B0609020000020004" pitchFamily="49" charset="0"/>
            </a:endParaRPr>
          </a:p>
          <a:p>
            <a:endParaRPr lang="en-US" altLang="ko-KR" sz="1200" dirty="0">
              <a:latin typeface="Cascadia Code" panose="020B0609020000020004" pitchFamily="49" charset="0"/>
              <a:ea typeface="돋움체" panose="020B0609000101010101" pitchFamily="49" charset="-127"/>
              <a:cs typeface="Cascadia Code" panose="020B0609020000020004" pitchFamily="49" charset="0"/>
            </a:endParaRPr>
          </a:p>
          <a:p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url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 = "https://jsonplaceholder.typicode.com/posts/1"</a:t>
            </a:r>
          </a:p>
          <a:p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response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 =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requests.get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(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url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)</a:t>
            </a:r>
          </a:p>
          <a:p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print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("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Status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Code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:",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response.status_code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)</a:t>
            </a:r>
          </a:p>
          <a:p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print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("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Response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Body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:", </a:t>
            </a:r>
            <a:r>
              <a:rPr lang="ko-KR" altLang="en-US" sz="1200" dirty="0" err="1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response.json</a:t>
            </a:r>
            <a:r>
              <a:rPr lang="ko-KR" altLang="en-US" sz="1200" dirty="0">
                <a:latin typeface="Cascadia Code" panose="020B0609020000020004" pitchFamily="49" charset="0"/>
                <a:ea typeface="돋움체" panose="020B0609000101010101" pitchFamily="49" charset="-127"/>
                <a:cs typeface="Cascadia Code" panose="020B06090200000200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3372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4DACA-9E8A-3EAC-FD3E-DC39E494DFED}"/>
              </a:ext>
            </a:extLst>
          </p:cNvPr>
          <p:cNvSpPr txBox="1"/>
          <p:nvPr/>
        </p:nvSpPr>
        <p:spPr>
          <a:xfrm>
            <a:off x="780528" y="1340768"/>
            <a:ext cx="8997008" cy="503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CRUD에</a:t>
            </a:r>
            <a:r>
              <a:rPr lang="ko-KR" altLang="en-US" sz="1600" dirty="0"/>
              <a:t> 요건에 맞춰서 HTTP </a:t>
            </a:r>
            <a:r>
              <a:rPr lang="ko-KR" altLang="en-US" sz="1600" dirty="0" err="1"/>
              <a:t>Method를</a:t>
            </a:r>
            <a:r>
              <a:rPr lang="ko-KR" altLang="en-US" sz="1600" dirty="0"/>
              <a:t> 부여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Resource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나타낼 때는 명사를 사용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GET /</a:t>
            </a:r>
            <a:r>
              <a:rPr lang="en-US" altLang="ko-KR" sz="1400" dirty="0"/>
              <a:t>ancestor9</a:t>
            </a:r>
            <a:r>
              <a:rPr lang="ko-KR" altLang="en-US" sz="1400" dirty="0"/>
              <a:t> ( 블로그 리스트를 가져옴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POST /</a:t>
            </a:r>
            <a:r>
              <a:rPr lang="en-US" altLang="ko-KR" sz="1400" dirty="0"/>
              <a:t>ancestor9</a:t>
            </a:r>
            <a:r>
              <a:rPr lang="ko-KR" altLang="en-US" sz="1400" dirty="0"/>
              <a:t> ( 신규 블로그를 생성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Resource의</a:t>
            </a:r>
            <a:r>
              <a:rPr lang="ko-KR" altLang="en-US" sz="1600" dirty="0"/>
              <a:t> 마지막에 </a:t>
            </a:r>
            <a:r>
              <a:rPr lang="ko-KR" altLang="en-US" sz="1600" dirty="0" err="1"/>
              <a:t>슬래쉬를</a:t>
            </a:r>
            <a:r>
              <a:rPr lang="ko-KR" altLang="en-US" sz="1600" dirty="0"/>
              <a:t> 포함하지 않으며 , 파일 확장자는 </a:t>
            </a:r>
            <a:r>
              <a:rPr lang="ko-KR" altLang="en-US" sz="1600" dirty="0" err="1"/>
              <a:t>URI에</a:t>
            </a:r>
            <a:r>
              <a:rPr lang="ko-KR" altLang="en-US" sz="1600" dirty="0"/>
              <a:t> 포함하지 않음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잘못된 예시 : http://www.example.com/blogs</a:t>
            </a:r>
            <a:r>
              <a:rPr lang="en-US" altLang="ko-KR" sz="1400" dirty="0"/>
              <a:t>(</a:t>
            </a:r>
            <a:r>
              <a:rPr lang="ko-KR" altLang="en-US" sz="1400" dirty="0"/>
              <a:t>즉 @app.get(“/blogs/“) 하지 않음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잘못된 예시 : http://www.example.com/blogs.png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Query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paramete</a:t>
            </a:r>
            <a:r>
              <a:rPr lang="en-US" altLang="ko-KR" sz="1600" dirty="0"/>
              <a:t>r</a:t>
            </a:r>
            <a:r>
              <a:rPr lang="ko-KR" altLang="en-US" sz="1600" dirty="0"/>
              <a:t> 는 주로 필터링 , 정렬 , </a:t>
            </a:r>
            <a:r>
              <a:rPr lang="ko-KR" altLang="en-US" sz="1600" dirty="0" err="1"/>
              <a:t>페이지네이션</a:t>
            </a:r>
            <a:r>
              <a:rPr lang="ko-KR" altLang="en-US" sz="1600" dirty="0"/>
              <a:t> 용도로 , </a:t>
            </a:r>
            <a:r>
              <a:rPr lang="ko-KR" altLang="en-US" sz="1600" dirty="0" err="1"/>
              <a:t>path는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resource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instance의</a:t>
            </a:r>
            <a:r>
              <a:rPr lang="ko-KR" altLang="en-US" sz="1600" dirty="0"/>
              <a:t> 고유 </a:t>
            </a:r>
            <a:r>
              <a:rPr lang="ko-KR" altLang="en-US" sz="1600" dirty="0" err="1"/>
              <a:t>id로</a:t>
            </a:r>
            <a:r>
              <a:rPr lang="ko-KR" altLang="en-US" sz="1600" dirty="0"/>
              <a:t> 주로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아래</a:t>
            </a:r>
            <a:r>
              <a:rPr lang="en-US" altLang="ko-KR" sz="1600" dirty="0"/>
              <a:t> </a:t>
            </a:r>
            <a:r>
              <a:rPr lang="ko-KR" altLang="en-US" sz="1600" dirty="0"/>
              <a:t>예시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GET / </a:t>
            </a:r>
            <a:r>
              <a:rPr lang="ko-KR" altLang="en-US" sz="1400" dirty="0" err="1"/>
              <a:t>products?category</a:t>
            </a:r>
            <a:r>
              <a:rPr lang="ko-KR" altLang="en-US" sz="1400" dirty="0"/>
              <a:t>=</a:t>
            </a:r>
            <a:r>
              <a:rPr lang="ko-KR" altLang="en-US" sz="1400" dirty="0" err="1"/>
              <a:t>electronics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/>
              <a:t>GET / </a:t>
            </a:r>
            <a:r>
              <a:rPr lang="ko-KR" altLang="en-US" sz="1400" dirty="0" err="1"/>
              <a:t>products?page</a:t>
            </a:r>
            <a:r>
              <a:rPr lang="ko-KR" altLang="en-US" sz="1400" dirty="0"/>
              <a:t>=2&amp;limit=50</a:t>
            </a:r>
            <a:r>
              <a:rPr lang="en-US" altLang="ko-KR" sz="1400" dirty="0"/>
              <a:t>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/>
              <a:t>G</a:t>
            </a:r>
            <a:r>
              <a:rPr lang="ko-KR" altLang="en-US" sz="1400" dirty="0"/>
              <a:t>ET /</a:t>
            </a:r>
            <a:r>
              <a:rPr lang="ko-KR" altLang="en-US" sz="1400" dirty="0" err="1"/>
              <a:t>product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show</a:t>
            </a:r>
            <a:r>
              <a:rPr lang="ko-KR" altLang="en-US" sz="1400" dirty="0"/>
              <a:t>/32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HTTP </a:t>
            </a:r>
            <a:r>
              <a:rPr lang="ko-KR" altLang="en-US" sz="1600" dirty="0" err="1"/>
              <a:t>Status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Code</a:t>
            </a:r>
            <a:r>
              <a:rPr lang="ko-KR" altLang="en-US" sz="1600" dirty="0"/>
              <a:t> 기반으로 수행 결과 및 에러 발생 시 </a:t>
            </a:r>
            <a:r>
              <a:rPr lang="ko-KR" altLang="en-US" sz="1600" dirty="0" err="1"/>
              <a:t>Client에게</a:t>
            </a:r>
            <a:r>
              <a:rPr lang="ko-KR" altLang="en-US" sz="1600" dirty="0"/>
              <a:t> 의미 있는 메시지를 전달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(</a:t>
            </a:r>
            <a:r>
              <a:rPr lang="ko-KR" altLang="en-US" sz="1600" dirty="0"/>
              <a:t>가급적이면 ) JSON 을 기반으로 주요 데이터 포맷으로 활용</a:t>
            </a:r>
          </a:p>
        </p:txBody>
      </p:sp>
    </p:spTree>
    <p:extLst>
      <p:ext uri="{BB962C8B-B14F-4D97-AF65-F5344CB8AC3E}">
        <p14:creationId xmlns:p14="http://schemas.microsoft.com/office/powerpoint/2010/main" val="333592417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</a:t>
            </a:r>
            <a:r>
              <a:rPr lang="en-US" altLang="ko-KR" dirty="0"/>
              <a:t> </a:t>
            </a:r>
            <a:r>
              <a:rPr lang="ko-KR" altLang="en-US" dirty="0"/>
              <a:t>스킬</a:t>
            </a:r>
            <a:r>
              <a:rPr lang="en-US" altLang="ko-KR" dirty="0"/>
              <a:t>(Hard Skill)</a:t>
            </a:r>
            <a:endParaRPr lang="ko-KR" altLang="en-US" dirty="0"/>
          </a:p>
        </p:txBody>
      </p:sp>
      <p:pic>
        <p:nvPicPr>
          <p:cNvPr id="5" name="Picture 2" descr="Web Application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63" y="1736497"/>
            <a:ext cx="6264696" cy="40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30" y="4715270"/>
            <a:ext cx="753480" cy="5248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19001" y="5994675"/>
            <a:ext cx="39166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https://www.evertop.pl/en/frontend-vs-backend/</a:t>
            </a:r>
            <a:r>
              <a:rPr lang="ko-KR" altLang="en-US" sz="11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51138" y="4077072"/>
            <a:ext cx="2467863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731" y="5193849"/>
            <a:ext cx="1174813" cy="4802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30683" y="4897025"/>
            <a:ext cx="2030667" cy="777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731" y="4437784"/>
            <a:ext cx="565870" cy="821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3126" y="4221088"/>
            <a:ext cx="2041367" cy="129614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26" y="2858460"/>
            <a:ext cx="1497254" cy="5001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875" y="3604040"/>
            <a:ext cx="1035156" cy="431875"/>
          </a:xfrm>
          <a:prstGeom prst="rect">
            <a:avLst/>
          </a:prstGeom>
        </p:spPr>
      </p:pic>
      <p:pic>
        <p:nvPicPr>
          <p:cNvPr id="1026" name="Picture 2" descr="CRUD operations on ODATA services using different techniques. #1. | SAP  Blog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6" y="3562095"/>
            <a:ext cx="2058019" cy="6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6820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REST API(Fast API)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3" y="1628800"/>
            <a:ext cx="8220353" cy="2714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72" y="2236216"/>
            <a:ext cx="4509638" cy="34221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8504" y="2060848"/>
            <a:ext cx="1224136" cy="3507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56656" y="2708920"/>
            <a:ext cx="2592288" cy="11428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898" y="3914644"/>
            <a:ext cx="4104310" cy="239652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41248" y="5877272"/>
            <a:ext cx="2592288" cy="566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6959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REST API(Fast API)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484784"/>
            <a:ext cx="7997011" cy="35121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04" y="2256649"/>
            <a:ext cx="5186363" cy="690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52" y="2847164"/>
            <a:ext cx="5186363" cy="33143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802933" y="1414524"/>
            <a:ext cx="1224136" cy="3507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6334" y="3407434"/>
            <a:ext cx="1224136" cy="3507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984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REST API(Fast API)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17096" y="820261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REQUEST_APIs_quickstart.ipynb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" y="1556792"/>
            <a:ext cx="4269110" cy="16777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283" y="2564904"/>
            <a:ext cx="4896544" cy="28226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85388" y="4223958"/>
            <a:ext cx="45365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https://farawaykeenruntimeerror.ancestor9.repl.co/redoc</a:t>
            </a:r>
            <a:r>
              <a:rPr lang="ko-KR" altLang="en-US" sz="1200" dirty="0"/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991" y="4639004"/>
            <a:ext cx="5434758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6833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9113" y="2060851"/>
            <a:ext cx="6622954" cy="432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640871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"/>
              </a:rPr>
              <a:t>Database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"/>
              </a:rPr>
              <a:t>Python sqlite3</a:t>
            </a: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46328088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b="1" dirty="0"/>
              <a:t>What is Database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2C0E7-AE4D-45B2-7E84-FDFA7473F958}"/>
              </a:ext>
            </a:extLst>
          </p:cNvPr>
          <p:cNvSpPr txBox="1"/>
          <p:nvPr/>
        </p:nvSpPr>
        <p:spPr>
          <a:xfrm>
            <a:off x="780528" y="1268760"/>
            <a:ext cx="8708976" cy="508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i="0" dirty="0">
                <a:solidFill>
                  <a:srgbClr val="004E74"/>
                </a:solidFill>
                <a:effectLst/>
                <a:latin typeface="+mn-ea"/>
              </a:rPr>
              <a:t>데이터베이스</a:t>
            </a:r>
            <a:r>
              <a:rPr lang="en-US" altLang="ko-KR" sz="1600" b="1" i="0" dirty="0">
                <a:solidFill>
                  <a:srgbClr val="004E74"/>
                </a:solidFill>
                <a:effectLst/>
                <a:latin typeface="+mn-ea"/>
              </a:rPr>
              <a:t>(Database, DB)</a:t>
            </a:r>
            <a:r>
              <a:rPr lang="ko-KR" altLang="en-US" sz="1600" b="0" i="0" dirty="0">
                <a:solidFill>
                  <a:srgbClr val="004E74"/>
                </a:solidFill>
                <a:effectLst/>
                <a:latin typeface="+mn-ea"/>
              </a:rPr>
              <a:t> </a:t>
            </a:r>
            <a:r>
              <a:rPr lang="en-US" altLang="ko-KR" sz="1600" b="0" i="0" dirty="0">
                <a:solidFill>
                  <a:srgbClr val="004E74"/>
                </a:solidFill>
                <a:effectLst/>
                <a:latin typeface="+mn-ea"/>
              </a:rPr>
              <a:t>: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 데이터 저장소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i="0" dirty="0">
                <a:solidFill>
                  <a:srgbClr val="004E74"/>
                </a:solidFill>
                <a:effectLst/>
                <a:latin typeface="+mn-ea"/>
              </a:rPr>
              <a:t>DBMS(Database Management System, </a:t>
            </a:r>
            <a:r>
              <a:rPr lang="ko-KR" altLang="en-US" sz="1600" b="1" i="0" dirty="0">
                <a:solidFill>
                  <a:srgbClr val="004E74"/>
                </a:solidFill>
                <a:effectLst/>
                <a:latin typeface="+mn-ea"/>
              </a:rPr>
              <a:t>데이터베이스 관리 시스템</a:t>
            </a:r>
            <a:r>
              <a:rPr lang="en-US" altLang="ko-KR" sz="1600" b="1" i="0" dirty="0">
                <a:solidFill>
                  <a:srgbClr val="004E74"/>
                </a:solidFill>
                <a:effectLst/>
                <a:latin typeface="+mn-ea"/>
              </a:rPr>
              <a:t>)</a:t>
            </a:r>
            <a:r>
              <a:rPr lang="ko-KR" altLang="en-US" sz="1600" b="1" dirty="0">
                <a:solidFill>
                  <a:srgbClr val="004E74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4E74"/>
                </a:solidFill>
                <a:latin typeface="+mn-ea"/>
              </a:rPr>
              <a:t>:</a:t>
            </a:r>
            <a:r>
              <a:rPr lang="ko-KR" altLang="en-US" sz="1600" b="1" dirty="0">
                <a:solidFill>
                  <a:srgbClr val="004E74"/>
                </a:solidFill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004E74"/>
                </a:solidFill>
                <a:effectLst/>
                <a:latin typeface="+mn-ea"/>
              </a:rPr>
              <a:t>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데이터베이스를 운영하고 관리하는 소프트웨어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20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계층형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망형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관계형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DBMS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중 대부분의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DBMS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가 테이블로 구성된 관계형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DBMS(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RDMBS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n-ea"/>
              </a:rPr>
              <a:t>형태</a:t>
            </a:r>
            <a:endParaRPr lang="en-US" altLang="ko-KR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33333"/>
              </a:solidFill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i="0" dirty="0">
                <a:solidFill>
                  <a:srgbClr val="004E74"/>
                </a:solidFill>
                <a:effectLst/>
                <a:latin typeface="+mn-ea"/>
              </a:rPr>
              <a:t>SQL(Structured Query Language)</a:t>
            </a:r>
            <a:r>
              <a:rPr lang="ko-KR" altLang="en-US" sz="1600" b="1" dirty="0">
                <a:solidFill>
                  <a:srgbClr val="004E74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4E74"/>
                </a:solidFill>
                <a:latin typeface="+mn-ea"/>
              </a:rPr>
              <a:t>:</a:t>
            </a:r>
            <a:r>
              <a:rPr lang="ko-KR" altLang="en-US" sz="1600" b="1" dirty="0">
                <a:solidFill>
                  <a:srgbClr val="004E74"/>
                </a:solidFill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구조화된 질의 언어라는 뜻으로 관계형 데이터베이스에서 사용되는 언어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표준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SQL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을 배우면 대부분의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DBMS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를 사용할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20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45F369-9CDE-526E-AB0A-C8A506B9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2852936"/>
            <a:ext cx="609407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4394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BE2A80F6-CAEA-19A6-B95F-F2AD9B9A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" y="2962783"/>
            <a:ext cx="1163109" cy="139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b="1" dirty="0"/>
              <a:t>ERD(Entity Relational Diagram)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04B53-E0C3-27FB-BC29-A3B11D010577}"/>
              </a:ext>
            </a:extLst>
          </p:cNvPr>
          <p:cNvSpPr txBox="1"/>
          <p:nvPr/>
        </p:nvSpPr>
        <p:spPr>
          <a:xfrm>
            <a:off x="719296" y="1544017"/>
            <a:ext cx="3009568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  <a:latin typeface="Söhne"/>
              </a:rPr>
              <a:t>Professors Table: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ProfessorID</a:t>
            </a:r>
            <a:r>
              <a:rPr lang="en-US" altLang="ko-KR" sz="1400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>
                <a:effectLst/>
                <a:latin typeface="Söhne"/>
              </a:rPr>
              <a:t>FirstName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LastName</a:t>
            </a:r>
            <a:endParaRPr lang="en-US" altLang="ko-KR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>
                <a:effectLst/>
                <a:latin typeface="Söhne"/>
              </a:rPr>
              <a:t>Department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EFBB8-D94D-A43A-6ED2-BC071D59A808}"/>
              </a:ext>
            </a:extLst>
          </p:cNvPr>
          <p:cNvSpPr txBox="1"/>
          <p:nvPr/>
        </p:nvSpPr>
        <p:spPr>
          <a:xfrm>
            <a:off x="4808984" y="4941168"/>
            <a:ext cx="309634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  <a:latin typeface="Söhne"/>
              </a:rPr>
              <a:t>Subjects Table: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SubjectID</a:t>
            </a:r>
            <a:r>
              <a:rPr lang="en-US" altLang="ko-KR" sz="1400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SubjectName</a:t>
            </a:r>
            <a:endParaRPr lang="en-US" altLang="ko-KR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>
                <a:effectLst/>
                <a:latin typeface="Söhne"/>
              </a:rPr>
              <a:t>Department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C4BF9-AC18-ECA0-CC5D-56237660E4DE}"/>
              </a:ext>
            </a:extLst>
          </p:cNvPr>
          <p:cNvSpPr txBox="1"/>
          <p:nvPr/>
        </p:nvSpPr>
        <p:spPr>
          <a:xfrm>
            <a:off x="712532" y="4872051"/>
            <a:ext cx="2944324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  <a:latin typeface="Söhne"/>
              </a:rPr>
              <a:t>Students Table: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StudentID</a:t>
            </a:r>
            <a:r>
              <a:rPr lang="en-US" altLang="ko-KR" sz="1400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>
                <a:effectLst/>
                <a:latin typeface="Söhne"/>
              </a:rPr>
              <a:t>FirstName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 err="1">
                <a:effectLst/>
                <a:latin typeface="Söhne"/>
              </a:rPr>
              <a:t>LastName</a:t>
            </a:r>
            <a:endParaRPr lang="en-US" altLang="ko-KR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b="0" i="0" dirty="0">
                <a:effectLst/>
                <a:latin typeface="Söhne"/>
              </a:rPr>
              <a:t>Major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229ED-ECC1-FEFD-C5EC-9F7AE98ED0BB}"/>
              </a:ext>
            </a:extLst>
          </p:cNvPr>
          <p:cNvSpPr txBox="1"/>
          <p:nvPr/>
        </p:nvSpPr>
        <p:spPr>
          <a:xfrm>
            <a:off x="4522975" y="2404626"/>
            <a:ext cx="4534481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accent2"/>
                </a:solidFill>
                <a:effectLst/>
                <a:latin typeface="Söhne"/>
              </a:rPr>
              <a:t>Course Registration Table :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accent2"/>
                </a:solidFill>
                <a:latin typeface="Söhne"/>
              </a:rPr>
              <a:t>RegistrationID</a:t>
            </a: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accent2"/>
                </a:solidFill>
                <a:latin typeface="Söhne"/>
              </a:rPr>
              <a:t>StudentID</a:t>
            </a: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 (Foreign Key : Students Table)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accent2"/>
                </a:solidFill>
                <a:latin typeface="Söhne"/>
              </a:rPr>
              <a:t>ProfessorID</a:t>
            </a: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 (Foreign Key : Professors Table)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accent2"/>
                </a:solidFill>
                <a:latin typeface="Söhne"/>
              </a:rPr>
              <a:t>SubjectID</a:t>
            </a: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 (Foreign Key : Subjects Table)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Semester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400" dirty="0">
                <a:solidFill>
                  <a:schemeClr val="accent2"/>
                </a:solidFill>
                <a:latin typeface="Söhne"/>
              </a:rPr>
              <a:t>Grade</a:t>
            </a:r>
            <a:endParaRPr lang="ko-KR" altLang="en-US" sz="1400" dirty="0">
              <a:solidFill>
                <a:schemeClr val="accent2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52A6E-C632-BA6F-3D37-B29B6A00DE33}"/>
              </a:ext>
            </a:extLst>
          </p:cNvPr>
          <p:cNvSpPr txBox="1"/>
          <p:nvPr/>
        </p:nvSpPr>
        <p:spPr>
          <a:xfrm>
            <a:off x="4368037" y="2035295"/>
            <a:ext cx="5400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1" dirty="0">
                <a:effectLst/>
                <a:latin typeface="Söhne"/>
              </a:rPr>
              <a:t>to represent the relationship between students, professors</a:t>
            </a:r>
            <a:r>
              <a:rPr lang="en-US" altLang="ko-KR" sz="1200" i="1" dirty="0">
                <a:latin typeface="Söhne"/>
              </a:rPr>
              <a:t> &amp;</a:t>
            </a:r>
            <a:r>
              <a:rPr lang="en-US" altLang="ko-KR" sz="1200" b="0" i="1" dirty="0">
                <a:effectLst/>
                <a:latin typeface="Söhne"/>
              </a:rPr>
              <a:t> subjects</a:t>
            </a:r>
            <a:endParaRPr lang="ko-KR" altLang="en-US" sz="1200" i="1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C16B43A-1A1B-5B0E-1CCA-4576C29BD3F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728864" y="2128793"/>
            <a:ext cx="794111" cy="1076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923CF14-6DA8-9282-A1EB-8C5A8D4B81C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5400000" flipH="1" flipV="1">
            <a:off x="4053962" y="2135797"/>
            <a:ext cx="866987" cy="4605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3DCD2FC-9A06-23EE-1F9C-891B7CB5406A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 flipV="1">
            <a:off x="7905328" y="3204845"/>
            <a:ext cx="1152128" cy="2213377"/>
          </a:xfrm>
          <a:prstGeom prst="bentConnector3">
            <a:avLst>
              <a:gd name="adj1" fmla="val 119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69700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b="1" dirty="0"/>
              <a:t>Relational Database (RDB)</a:t>
            </a:r>
            <a:endParaRPr lang="ko-KR" altLang="en-US" b="1" dirty="0"/>
          </a:p>
        </p:txBody>
      </p:sp>
      <p:pic>
        <p:nvPicPr>
          <p:cNvPr id="2052" name="Picture 4" descr="데이터 모델링이란 무엇입니까? (관계형 DB) ⋆ 비트나인글로벌(주)">
            <a:extLst>
              <a:ext uri="{FF2B5EF4-FFF2-40B4-BE49-F238E27FC236}">
                <a16:creationId xmlns:a16="http://schemas.microsoft.com/office/drawing/2014/main" id="{76A26CBC-FF42-9FFA-7938-B8124B1D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6" y="2060848"/>
            <a:ext cx="835084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8748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is a database? Definition, types and examples | Blog | Fivetran">
            <a:extLst>
              <a:ext uri="{FF2B5EF4-FFF2-40B4-BE49-F238E27FC236}">
                <a16:creationId xmlns:a16="http://schemas.microsoft.com/office/drawing/2014/main" id="{39A72C3D-43B7-6FC6-916D-A7BC0938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6" y="1552722"/>
            <a:ext cx="4561630" cy="260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b="1" dirty="0"/>
              <a:t>Table in Database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F07A7-1DBD-6943-5E42-B2C7D334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86" y="4161038"/>
            <a:ext cx="2520280" cy="1036629"/>
          </a:xfrm>
          <a:prstGeom prst="rect">
            <a:avLst/>
          </a:prstGeom>
        </p:spPr>
      </p:pic>
      <p:pic>
        <p:nvPicPr>
          <p:cNvPr id="6148" name="Picture 4" descr="Database basics">
            <a:extLst>
              <a:ext uri="{FF2B5EF4-FFF2-40B4-BE49-F238E27FC236}">
                <a16:creationId xmlns:a16="http://schemas.microsoft.com/office/drawing/2014/main" id="{C4B7A27E-629B-00FD-F878-20311257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39" y="4223123"/>
            <a:ext cx="4147099" cy="21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0046DE-8D16-C828-FAFB-1A61D7AE8B5E}"/>
              </a:ext>
            </a:extLst>
          </p:cNvPr>
          <p:cNvSpPr/>
          <p:nvPr/>
        </p:nvSpPr>
        <p:spPr>
          <a:xfrm>
            <a:off x="3800872" y="1916831"/>
            <a:ext cx="216024" cy="26564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1411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4C3C8-F15C-D148-5BC8-7B4872D122AB}"/>
              </a:ext>
            </a:extLst>
          </p:cNvPr>
          <p:cNvSpPr txBox="1"/>
          <p:nvPr/>
        </p:nvSpPr>
        <p:spPr>
          <a:xfrm>
            <a:off x="1136576" y="1772816"/>
            <a:ext cx="7515836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/>
              </a:rPr>
              <a:t>웹 </a:t>
            </a:r>
            <a:r>
              <a:rPr lang="en-US" altLang="ko-KR" sz="2000" dirty="0">
                <a:latin typeface="나눔스퀘어"/>
              </a:rPr>
              <a:t>API, REST</a:t>
            </a:r>
            <a:r>
              <a:rPr lang="ko-KR" altLang="en-US" sz="2000" dirty="0">
                <a:latin typeface="나눔스퀘어"/>
              </a:rPr>
              <a:t> </a:t>
            </a:r>
            <a:r>
              <a:rPr lang="en-US" altLang="ko-KR" sz="2000" dirty="0">
                <a:latin typeface="나눔스퀘어"/>
              </a:rPr>
              <a:t>API</a:t>
            </a:r>
            <a:r>
              <a:rPr lang="ko-KR" altLang="en-US" sz="2000" dirty="0">
                <a:latin typeface="나눔스퀘어"/>
              </a:rPr>
              <a:t> 이해</a:t>
            </a:r>
            <a:r>
              <a:rPr lang="en-US" altLang="ko-KR" sz="2000" dirty="0">
                <a:latin typeface="나눔스퀘어"/>
              </a:rPr>
              <a:t>/</a:t>
            </a:r>
            <a:r>
              <a:rPr lang="ko-KR" altLang="en-US" sz="2000" dirty="0">
                <a:latin typeface="나눔스퀘어"/>
              </a:rPr>
              <a:t>실습</a:t>
            </a:r>
            <a:r>
              <a:rPr lang="en-US" altLang="ko-KR" sz="2000" dirty="0">
                <a:latin typeface="나눔스퀘어"/>
              </a:rPr>
              <a:t> : Requests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/>
              </a:rPr>
              <a:t>웹</a:t>
            </a:r>
            <a:r>
              <a:rPr lang="en-US" altLang="ko-KR" sz="2000" dirty="0">
                <a:latin typeface="나눔스퀘어"/>
              </a:rPr>
              <a:t> Publishing</a:t>
            </a:r>
            <a:r>
              <a:rPr lang="ko-KR" altLang="en-US" sz="2000" dirty="0">
                <a:latin typeface="나눔스퀘어"/>
              </a:rPr>
              <a:t>을 위한 </a:t>
            </a:r>
            <a:r>
              <a:rPr lang="en-US" altLang="ko-KR" sz="2000" dirty="0">
                <a:latin typeface="나눔스퀘어"/>
              </a:rPr>
              <a:t>API </a:t>
            </a:r>
            <a:r>
              <a:rPr lang="ko-KR" altLang="en-US" sz="2000" dirty="0">
                <a:latin typeface="나눔스퀘어"/>
              </a:rPr>
              <a:t>이해</a:t>
            </a:r>
            <a:r>
              <a:rPr lang="en-US" altLang="ko-KR" sz="2000" dirty="0">
                <a:latin typeface="나눔스퀘어"/>
              </a:rPr>
              <a:t>/</a:t>
            </a:r>
            <a:r>
              <a:rPr lang="ko-KR" altLang="en-US" sz="2000" dirty="0">
                <a:latin typeface="나눔스퀘어"/>
              </a:rPr>
              <a:t>실습 </a:t>
            </a:r>
            <a:r>
              <a:rPr lang="en-US" altLang="ko-KR" sz="2000" dirty="0">
                <a:latin typeface="나눔스퀘어"/>
              </a:rPr>
              <a:t>: Fast API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/>
              </a:rPr>
              <a:t>데이터베이스와 </a:t>
            </a:r>
            <a:r>
              <a:rPr lang="en-US" altLang="ko-KR" sz="2000" dirty="0">
                <a:latin typeface="나눔스퀘어"/>
              </a:rPr>
              <a:t>DBMS</a:t>
            </a:r>
            <a:r>
              <a:rPr lang="ko-KR" altLang="en-US" sz="2000" dirty="0">
                <a:latin typeface="나눔스퀘어"/>
              </a:rPr>
              <a:t>의 이해</a:t>
            </a:r>
            <a:r>
              <a:rPr lang="en-US" altLang="ko-KR" sz="2000" dirty="0">
                <a:latin typeface="나눔스퀘어"/>
              </a:rPr>
              <a:t>/</a:t>
            </a:r>
            <a:r>
              <a:rPr lang="ko-KR" altLang="en-US" sz="2000" dirty="0">
                <a:latin typeface="나눔스퀘어"/>
              </a:rPr>
              <a:t>실습</a:t>
            </a:r>
            <a:r>
              <a:rPr lang="en-US" altLang="ko-KR" sz="2000" dirty="0">
                <a:latin typeface="나눔스퀘어"/>
              </a:rPr>
              <a:t> : </a:t>
            </a:r>
            <a:r>
              <a:rPr lang="en-US" altLang="ko-KR" sz="2000" dirty="0" err="1">
                <a:latin typeface="나눔스퀘어"/>
              </a:rPr>
              <a:t>sqlite</a:t>
            </a:r>
            <a:endParaRPr lang="en-US" altLang="ko-KR" sz="2000" dirty="0">
              <a:latin typeface="나눔스퀘어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"/>
              </a:rPr>
              <a:t>공공데이터 </a:t>
            </a:r>
            <a:r>
              <a:rPr lang="en-US" altLang="ko-KR" sz="2000" dirty="0">
                <a:latin typeface="나눔스퀘어"/>
              </a:rPr>
              <a:t>Open</a:t>
            </a:r>
            <a:r>
              <a:rPr lang="ko-KR" altLang="en-US" sz="2000" dirty="0">
                <a:latin typeface="나눔스퀘어"/>
              </a:rPr>
              <a:t> </a:t>
            </a:r>
            <a:r>
              <a:rPr lang="en-US" altLang="ko-KR" sz="2000" dirty="0">
                <a:latin typeface="나눔스퀘어"/>
              </a:rPr>
              <a:t>API </a:t>
            </a:r>
            <a:r>
              <a:rPr lang="ko-KR" altLang="en-US" sz="2000" dirty="0">
                <a:latin typeface="나눔스퀘어"/>
              </a:rPr>
              <a:t>이해</a:t>
            </a:r>
            <a:r>
              <a:rPr lang="en-US" altLang="ko-KR" sz="2000" dirty="0">
                <a:latin typeface="나눔스퀘어"/>
              </a:rPr>
              <a:t>/</a:t>
            </a:r>
            <a:r>
              <a:rPr lang="ko-KR" altLang="en-US" sz="2000" dirty="0">
                <a:latin typeface="나눔스퀘어"/>
              </a:rPr>
              <a:t>실습 </a:t>
            </a:r>
            <a:r>
              <a:rPr lang="en-US" altLang="ko-KR" sz="2000" dirty="0">
                <a:latin typeface="나눔스퀘어"/>
              </a:rPr>
              <a:t>: xml, </a:t>
            </a:r>
            <a:r>
              <a:rPr lang="en-US" altLang="ko-KR" sz="2000" dirty="0" err="1">
                <a:latin typeface="나눔스퀘어"/>
              </a:rPr>
              <a:t>json</a:t>
            </a:r>
            <a:r>
              <a:rPr lang="ko-KR" altLang="en-US" sz="2000" dirty="0">
                <a:latin typeface="나눔스퀘어"/>
              </a:rPr>
              <a:t>을 </a:t>
            </a:r>
            <a:r>
              <a:rPr lang="en-US" altLang="ko-KR" sz="2000" dirty="0">
                <a:latin typeface="나눔스퀘어"/>
              </a:rPr>
              <a:t>pandas</a:t>
            </a:r>
            <a:r>
              <a:rPr lang="ko-KR" altLang="en-US" sz="2000" dirty="0">
                <a:latin typeface="나눔스퀘어"/>
              </a:rPr>
              <a:t>로 변환</a:t>
            </a:r>
            <a:endParaRPr lang="en-US" altLang="ko-KR" sz="2000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78716064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en-US" altLang="ko-KR" b="1" dirty="0"/>
              <a:t>The Popular Database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EF21B0-C389-B803-B3B3-6D9DAD94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32" y="1484784"/>
            <a:ext cx="56393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352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9113" y="2636915"/>
            <a:ext cx="6622954" cy="432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640871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"/>
              </a:rPr>
              <a:t>Database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"/>
              </a:rPr>
              <a:t>Python sqlite3</a:t>
            </a: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3665922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pic>
        <p:nvPicPr>
          <p:cNvPr id="5" name="Picture 2" descr="Web Application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736497"/>
            <a:ext cx="6264696" cy="40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166873" y="5994675"/>
            <a:ext cx="39166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https://www.evertop.pl/en/frontend-vs-backend/</a:t>
            </a:r>
            <a:r>
              <a:rPr lang="ko-KR" altLang="en-US" sz="1100" dirty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720" y="5193849"/>
            <a:ext cx="1174813" cy="4802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64672" y="4897025"/>
            <a:ext cx="2030667" cy="7770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280" y="4005064"/>
            <a:ext cx="1987232" cy="10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4338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4528" y="1412776"/>
            <a:ext cx="8309148" cy="133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SQLite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는 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MySQL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나 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PostgreSQL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와 같은 데이터베이스 관리 시스템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서버가 아니라 응용 프로그램에 넣어 사용하는 비교적 가벼운 데이터베이스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'</a:t>
            </a:r>
            <a:r>
              <a:rPr lang="ko-KR" altLang="en-US" sz="1400" dirty="0" err="1">
                <a:solidFill>
                  <a:srgbClr val="212121"/>
                </a:solidFill>
                <a:latin typeface="Roboto"/>
              </a:rPr>
              <a:t>에스큐엘라이트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'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또는 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'</a:t>
            </a:r>
            <a:r>
              <a:rPr lang="ko-KR" altLang="en-US" sz="1400" dirty="0" err="1">
                <a:solidFill>
                  <a:srgbClr val="212121"/>
                </a:solidFill>
                <a:latin typeface="Roboto"/>
              </a:rPr>
              <a:t>시퀄라이트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'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라고 읽는다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. [</a:t>
            </a:r>
            <a:r>
              <a:rPr lang="ko-KR" altLang="en-US" sz="1400" dirty="0">
                <a:solidFill>
                  <a:srgbClr val="212121"/>
                </a:solidFill>
                <a:latin typeface="Roboto"/>
              </a:rPr>
              <a:t>위키백과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212121"/>
                </a:solidFill>
                <a:latin typeface="Roboto"/>
                <a:hlinkClick r:id="rId3"/>
              </a:rPr>
              <a:t>https://www.sqlite.org/index.html</a:t>
            </a:r>
            <a:r>
              <a:rPr lang="en-US" altLang="ko-KR" sz="1400" dirty="0">
                <a:solidFill>
                  <a:srgbClr val="212121"/>
                </a:solidFill>
                <a:latin typeface="Roboto"/>
              </a:rPr>
              <a:t> </a:t>
            </a:r>
            <a:endParaRPr lang="ko-KR" altLang="en-US" sz="14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3140968"/>
            <a:ext cx="880682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020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4528" y="1412776"/>
            <a:ext cx="8309148" cy="4555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import sqlite3</a:t>
            </a:r>
          </a:p>
          <a:p>
            <a:br>
              <a:rPr lang="en-US" altLang="ko-KR" sz="1600" dirty="0"/>
            </a:br>
            <a:r>
              <a:rPr lang="en-US" altLang="ko-KR" sz="1600" dirty="0"/>
              <a:t># Connect to a database (creates a new one if it doesn't exist)</a:t>
            </a:r>
          </a:p>
          <a:p>
            <a:r>
              <a:rPr lang="en-US" altLang="ko-KR" sz="1600" dirty="0"/>
              <a:t>conn = sqlite3.connect('</a:t>
            </a:r>
            <a:r>
              <a:rPr lang="en-US" altLang="ko-KR" sz="1600" dirty="0" err="1"/>
              <a:t>example.db</a:t>
            </a:r>
            <a:r>
              <a:rPr lang="en-US" altLang="ko-KR" sz="1600" dirty="0"/>
              <a:t>')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br>
              <a:rPr lang="en-US" altLang="ko-KR" sz="1600" dirty="0"/>
            </a:br>
            <a:r>
              <a:rPr lang="en-US" altLang="ko-KR" sz="1600" dirty="0"/>
              <a:t># Create a cursor object to execute SQL commands</a:t>
            </a:r>
          </a:p>
          <a:p>
            <a:r>
              <a:rPr lang="en-US" altLang="ko-KR" sz="1600" dirty="0"/>
              <a:t>cursor = 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2050" name="Picture 2" descr="https://blog.kakaocdn.net/dn/CnnR8/btrpoW6BEIL/s7qQSo3H1LSRk7UYxmKlMK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81" y="5374203"/>
            <a:ext cx="3156595" cy="8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64" y="2645901"/>
            <a:ext cx="6197129" cy="2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634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6835" y="1605612"/>
            <a:ext cx="8309148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# Create the table</a:t>
            </a:r>
          </a:p>
          <a:p>
            <a:r>
              <a:rPr lang="en-US" altLang="ko-KR" sz="1600" dirty="0" err="1"/>
              <a:t>cursor.execute</a:t>
            </a:r>
            <a:r>
              <a:rPr lang="en-US" altLang="ko-KR" sz="1600" dirty="0"/>
              <a:t>('''</a:t>
            </a:r>
          </a:p>
          <a:p>
            <a:r>
              <a:rPr lang="en-US" altLang="ko-KR" sz="1600" dirty="0"/>
              <a:t>    CREATE TABLE IF NOT EXISTS users (</a:t>
            </a:r>
          </a:p>
          <a:p>
            <a:r>
              <a:rPr lang="en-US" altLang="ko-KR" sz="1600" dirty="0"/>
              <a:t>        id INTEGER PRIMARY KEY AUTOINCREMENT,</a:t>
            </a:r>
          </a:p>
          <a:p>
            <a:r>
              <a:rPr lang="en-US" altLang="ko-KR" sz="1600" dirty="0"/>
              <a:t>        name TEXT NOT NULL,</a:t>
            </a:r>
          </a:p>
          <a:p>
            <a:r>
              <a:rPr lang="en-US" altLang="ko-KR" sz="1600" dirty="0"/>
              <a:t>        age INTEGER</a:t>
            </a:r>
          </a:p>
          <a:p>
            <a:r>
              <a:rPr lang="en-US" altLang="ko-KR" sz="1600" dirty="0"/>
              <a:t>    )</a:t>
            </a:r>
          </a:p>
          <a:p>
            <a:r>
              <a:rPr lang="en-US" altLang="ko-KR" sz="1600" dirty="0"/>
              <a:t>''')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5" y="4077072"/>
            <a:ext cx="6972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8098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556792"/>
            <a:ext cx="6219825" cy="3562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85248" y="4077072"/>
            <a:ext cx="252028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74151"/>
                </a:solidFill>
                <a:latin typeface="Söhne"/>
              </a:rPr>
              <a:t>데이터베이스 연결 및 커서를 올바르게 열고 닫는 것은 데이터베이스 작업을 수행할 때 중요</a:t>
            </a:r>
            <a:endParaRPr lang="en-US" altLang="ko-KR" sz="1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185248" y="2348880"/>
            <a:ext cx="251684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latinLnBrk="0">
              <a:buFont typeface="Wingdings" panose="05000000000000000000" pitchFamily="2" charset="2"/>
              <a:buChar char="Ø"/>
            </a:pPr>
            <a:r>
              <a:rPr lang="ko-KR" altLang="ko-KR" sz="1400" dirty="0">
                <a:solidFill>
                  <a:srgbClr val="374151"/>
                </a:solidFill>
                <a:latin typeface="Söhne"/>
              </a:rPr>
              <a:t>데이터베이스로부터 선택된 데이터를 모두 가져와서 </a:t>
            </a:r>
            <a:r>
              <a:rPr lang="ko-KR" altLang="ko-KR" sz="1400" dirty="0" err="1">
                <a:solidFill>
                  <a:srgbClr val="374151"/>
                </a:solidFill>
                <a:latin typeface="Söhne"/>
              </a:rPr>
              <a:t>rows라는</a:t>
            </a:r>
            <a:r>
              <a:rPr lang="ko-KR" altLang="ko-KR" sz="1400" dirty="0">
                <a:solidFill>
                  <a:srgbClr val="374151"/>
                </a:solidFill>
                <a:latin typeface="Söhne"/>
              </a:rPr>
              <a:t> 변수에 저장</a:t>
            </a: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ko-KR" sz="1400" dirty="0">
                <a:solidFill>
                  <a:srgbClr val="374151"/>
                </a:solidFill>
                <a:latin typeface="Söhne"/>
              </a:rPr>
              <a:t>선택된 결과 집합을 행의 목록으로 반환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43212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6" y="1484784"/>
            <a:ext cx="7104291" cy="49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72364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sqlite3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700808"/>
            <a:ext cx="4135863" cy="313525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7367" y="1728870"/>
            <a:ext cx="2516849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latinLnBrk="0">
              <a:buFont typeface="Wingdings" panose="05000000000000000000" pitchFamily="2" charset="2"/>
              <a:buChar char="Ø"/>
            </a:pPr>
            <a:r>
              <a:rPr lang="ko-KR" altLang="en-US" sz="1400" dirty="0"/>
              <a:t>데이터베이스 연결을 다시 열고 커서를 만들면 </a:t>
            </a:r>
            <a:r>
              <a:rPr lang="en-US" altLang="ko-KR" sz="1400" dirty="0"/>
              <a:t>OK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563460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실전문제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17096" y="820261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w02_1_python </a:t>
            </a:r>
            <a:r>
              <a:rPr lang="ko-KR" altLang="en-US" dirty="0" err="1"/>
              <a:t>connect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sql.ipynb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4528" y="1412776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121"/>
                </a:solidFill>
                <a:latin typeface="Roboto"/>
              </a:rPr>
              <a:t>fake 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모듈을 사용하여 가상의 데이터</a:t>
            </a:r>
            <a:r>
              <a:rPr lang="en-US" altLang="ko-KR" sz="1600" dirty="0">
                <a:solidFill>
                  <a:srgbClr val="212121"/>
                </a:solidFill>
                <a:latin typeface="Roboto"/>
              </a:rPr>
              <a:t>(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성명</a:t>
            </a:r>
            <a:r>
              <a:rPr lang="en-US" altLang="ko-KR" sz="1600" dirty="0">
                <a:solidFill>
                  <a:srgbClr val="212121"/>
                </a:solidFill>
                <a:latin typeface="Roboto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주소</a:t>
            </a:r>
            <a:r>
              <a:rPr lang="en-US" altLang="ko-KR" sz="1600" dirty="0">
                <a:solidFill>
                  <a:srgbClr val="212121"/>
                </a:solidFill>
                <a:latin typeface="Roboto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이메일</a:t>
            </a:r>
            <a:r>
              <a:rPr lang="en-US" altLang="ko-KR" sz="1600" dirty="0">
                <a:solidFill>
                  <a:srgbClr val="212121"/>
                </a:solidFill>
                <a:latin typeface="Roboto"/>
              </a:rPr>
              <a:t>) 1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만개를 만들고 </a:t>
            </a:r>
            <a:r>
              <a:rPr lang="en-US" altLang="ko-KR" sz="1600" dirty="0" err="1">
                <a:solidFill>
                  <a:srgbClr val="212121"/>
                </a:solidFill>
                <a:latin typeface="Roboto"/>
              </a:rPr>
              <a:t>db</a:t>
            </a:r>
            <a:r>
              <a:rPr lang="ko-KR" altLang="en-US" sz="1600" dirty="0">
                <a:solidFill>
                  <a:srgbClr val="212121"/>
                </a:solidFill>
                <a:latin typeface="Roboto"/>
              </a:rPr>
              <a:t>에 저장하라</a:t>
            </a:r>
            <a:endParaRPr lang="ko-KR" altLang="en-US" sz="16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974513"/>
            <a:ext cx="4320480" cy="2282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64" y="3284984"/>
            <a:ext cx="5856709" cy="29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19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0486" y="2060848"/>
            <a:ext cx="6622954" cy="432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640871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atin typeface="-apple-system"/>
              </a:rPr>
              <a:t>네트워크 기초</a:t>
            </a: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Requests API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REST</a:t>
            </a:r>
            <a:r>
              <a:rPr lang="ko-KR" altLang="en-US" sz="2400" dirty="0">
                <a:latin typeface="-apple-system"/>
              </a:rPr>
              <a:t> </a:t>
            </a:r>
            <a:r>
              <a:rPr lang="en-US" altLang="ko-KR" sz="2400" dirty="0">
                <a:latin typeface="-apple-system"/>
              </a:rPr>
              <a:t>API (Fast API)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2628419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공공데이터베이스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API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52096730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9FDB1-A9F3-7713-2186-D1E9D945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" y="2381057"/>
            <a:ext cx="4199609" cy="16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A4727-390B-DE42-2482-95C30543A24D}"/>
              </a:ext>
            </a:extLst>
          </p:cNvPr>
          <p:cNvSpPr txBox="1"/>
          <p:nvPr/>
        </p:nvSpPr>
        <p:spPr>
          <a:xfrm>
            <a:off x="780528" y="4079499"/>
            <a:ext cx="2300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https://www.data.go.kr/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CADDB-01D4-1B65-9DAD-1EC0EBFE489B}"/>
              </a:ext>
            </a:extLst>
          </p:cNvPr>
          <p:cNvSpPr txBox="1"/>
          <p:nvPr/>
        </p:nvSpPr>
        <p:spPr>
          <a:xfrm>
            <a:off x="780528" y="1429694"/>
            <a:ext cx="892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공공데이터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사이트 로그인하고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국토교통부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아파트매매 </a:t>
            </a:r>
            <a:r>
              <a:rPr lang="ko-KR" altLang="en-US" sz="1600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실거래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상세 자료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검색하여 해당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자료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(XML)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다운로드 신청하여 인증키 받은 후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60CEA0-271E-9603-B9BD-9B223C01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864" y="2381057"/>
            <a:ext cx="5681928" cy="4135548"/>
          </a:xfrm>
          <a:prstGeom prst="rect">
            <a:avLst/>
          </a:prstGeom>
        </p:spPr>
      </p:pic>
      <p:pic>
        <p:nvPicPr>
          <p:cNvPr id="16" name="그래픽 15" descr="뒤로 RTL">
            <a:extLst>
              <a:ext uri="{FF2B5EF4-FFF2-40B4-BE49-F238E27FC236}">
                <a16:creationId xmlns:a16="http://schemas.microsoft.com/office/drawing/2014/main" id="{F2FAF63C-4FAD-2843-4BC6-40FCAEA946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8824" y="5733256"/>
            <a:ext cx="476492" cy="476492"/>
          </a:xfrm>
          <a:prstGeom prst="rect">
            <a:avLst/>
          </a:prstGeom>
        </p:spPr>
      </p:pic>
      <p:pic>
        <p:nvPicPr>
          <p:cNvPr id="17" name="그래픽 16" descr="뒤로 RTL">
            <a:extLst>
              <a:ext uri="{FF2B5EF4-FFF2-40B4-BE49-F238E27FC236}">
                <a16:creationId xmlns:a16="http://schemas.microsoft.com/office/drawing/2014/main" id="{D271374B-B81C-613C-9C8E-860E3E67DA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193548">
            <a:off x="6290290" y="2857289"/>
            <a:ext cx="476492" cy="4764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A8F768-3F37-D940-1D50-A32CEED0650A}"/>
              </a:ext>
            </a:extLst>
          </p:cNvPr>
          <p:cNvSpPr txBox="1"/>
          <p:nvPr/>
        </p:nvSpPr>
        <p:spPr>
          <a:xfrm>
            <a:off x="4960096" y="877068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</p:spTree>
    <p:extLst>
      <p:ext uri="{BB962C8B-B14F-4D97-AF65-F5344CB8AC3E}">
        <p14:creationId xmlns:p14="http://schemas.microsoft.com/office/powerpoint/2010/main" val="1203423802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CADDB-01D4-1B65-9DAD-1EC0EBFE489B}"/>
              </a:ext>
            </a:extLst>
          </p:cNvPr>
          <p:cNvSpPr txBox="1"/>
          <p:nvPr/>
        </p:nvSpPr>
        <p:spPr>
          <a:xfrm>
            <a:off x="780528" y="1429694"/>
            <a:ext cx="892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샘플코드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Requests API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자료 다운받고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B47315-38CD-B371-0D39-6A3BBD92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20" y="2132857"/>
            <a:ext cx="4432612" cy="2631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AD512-0C38-4097-C4B5-F17E7D48D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22" y="3619958"/>
            <a:ext cx="6825208" cy="2447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B933D-6D1B-3E42-4716-E2B6C99D9153}"/>
              </a:ext>
            </a:extLst>
          </p:cNvPr>
          <p:cNvSpPr txBox="1"/>
          <p:nvPr/>
        </p:nvSpPr>
        <p:spPr>
          <a:xfrm>
            <a:off x="4953000" y="801642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11" name="그래픽 10" descr="뒤로 RTL">
            <a:extLst>
              <a:ext uri="{FF2B5EF4-FFF2-40B4-BE49-F238E27FC236}">
                <a16:creationId xmlns:a16="http://schemas.microsoft.com/office/drawing/2014/main" id="{4FE69A7D-81CA-E828-FAD9-730CFADA33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193548">
            <a:off x="6329492" y="3397173"/>
            <a:ext cx="476492" cy="4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5042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CADDB-01D4-1B65-9DAD-1EC0EBFE489B}"/>
              </a:ext>
            </a:extLst>
          </p:cNvPr>
          <p:cNvSpPr txBox="1"/>
          <p:nvPr/>
        </p:nvSpPr>
        <p:spPr>
          <a:xfrm>
            <a:off x="754342" y="2859109"/>
            <a:ext cx="8087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https://codebeautify.org/</a:t>
            </a:r>
            <a:r>
              <a:rPr lang="en-US" altLang="ko-KR" sz="1600" dirty="0"/>
              <a:t> viewer</a:t>
            </a:r>
            <a:r>
              <a:rPr lang="ko-KR" altLang="en-US" sz="1600" dirty="0"/>
              <a:t> 사이트로</a:t>
            </a:r>
            <a:r>
              <a:rPr lang="en-US" altLang="ko-KR" sz="1600" dirty="0"/>
              <a:t> </a:t>
            </a:r>
            <a:r>
              <a:rPr lang="ko-KR" altLang="en-US" sz="1600" dirty="0"/>
              <a:t>복사하여 확인하고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파일로 다운로드 후 클립보드에 복사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93ED0-3241-4C59-B9AE-09C1BCDD07D4}"/>
              </a:ext>
            </a:extLst>
          </p:cNvPr>
          <p:cNvSpPr txBox="1"/>
          <p:nvPr/>
        </p:nvSpPr>
        <p:spPr>
          <a:xfrm>
            <a:off x="4953000" y="77114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76047F-C4BC-B929-7EDB-577A923F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42" y="3660338"/>
            <a:ext cx="8035485" cy="1706769"/>
          </a:xfrm>
          <a:prstGeom prst="rect">
            <a:avLst/>
          </a:prstGeom>
        </p:spPr>
      </p:pic>
      <p:pic>
        <p:nvPicPr>
          <p:cNvPr id="11" name="그래픽 10" descr="뒤로 RTL">
            <a:extLst>
              <a:ext uri="{FF2B5EF4-FFF2-40B4-BE49-F238E27FC236}">
                <a16:creationId xmlns:a16="http://schemas.microsoft.com/office/drawing/2014/main" id="{93286909-86EC-18E8-97DD-AFA153073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193548">
            <a:off x="4040106" y="5128860"/>
            <a:ext cx="476492" cy="476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30063F-DA88-02CC-A259-7684B168DD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87" y="1371816"/>
            <a:ext cx="8512278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27585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CADDB-01D4-1B65-9DAD-1EC0EBFE489B}"/>
              </a:ext>
            </a:extLst>
          </p:cNvPr>
          <p:cNvSpPr txBox="1"/>
          <p:nvPr/>
        </p:nvSpPr>
        <p:spPr>
          <a:xfrm>
            <a:off x="780528" y="1429694"/>
            <a:ext cx="892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https://codebeautify.org/</a:t>
            </a:r>
            <a:r>
              <a:rPr lang="en-US" altLang="ko-KR" sz="1600" dirty="0"/>
              <a:t> viewer</a:t>
            </a:r>
            <a:r>
              <a:rPr lang="ko-KR" altLang="en-US" sz="1600" dirty="0"/>
              <a:t> 사이트로</a:t>
            </a:r>
            <a:r>
              <a:rPr lang="en-US" altLang="ko-KR" sz="1600" dirty="0"/>
              <a:t> </a:t>
            </a:r>
            <a:r>
              <a:rPr lang="ko-KR" altLang="en-US" sz="1600" dirty="0"/>
              <a:t>복사하여 확인하고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파일로 다운로드 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93ED0-3241-4C59-B9AE-09C1BCDD07D4}"/>
              </a:ext>
            </a:extLst>
          </p:cNvPr>
          <p:cNvSpPr txBox="1"/>
          <p:nvPr/>
        </p:nvSpPr>
        <p:spPr>
          <a:xfrm>
            <a:off x="4953000" y="77114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244AB0-DEAC-88B3-151F-B308D049E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06" y="2057462"/>
            <a:ext cx="8878346" cy="3819809"/>
          </a:xfrm>
          <a:prstGeom prst="rect">
            <a:avLst/>
          </a:prstGeom>
        </p:spPr>
      </p:pic>
      <p:pic>
        <p:nvPicPr>
          <p:cNvPr id="12" name="그래픽 11" descr="뒤로 RTL">
            <a:extLst>
              <a:ext uri="{FF2B5EF4-FFF2-40B4-BE49-F238E27FC236}">
                <a16:creationId xmlns:a16="http://schemas.microsoft.com/office/drawing/2014/main" id="{C06A8CFE-1649-78DB-F1E7-CCB1E24CA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47385">
            <a:off x="5620490" y="5846839"/>
            <a:ext cx="480027" cy="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28590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93ED0-3241-4C59-B9AE-09C1BCDD07D4}"/>
              </a:ext>
            </a:extLst>
          </p:cNvPr>
          <p:cNvSpPr txBox="1"/>
          <p:nvPr/>
        </p:nvSpPr>
        <p:spPr>
          <a:xfrm>
            <a:off x="4953000" y="77114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B45F66-083B-7408-0DD0-74679E87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" y="1700808"/>
            <a:ext cx="8712968" cy="31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17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93ED0-3241-4C59-B9AE-09C1BCDD07D4}"/>
              </a:ext>
            </a:extLst>
          </p:cNvPr>
          <p:cNvSpPr txBox="1"/>
          <p:nvPr/>
        </p:nvSpPr>
        <p:spPr>
          <a:xfrm>
            <a:off x="4953000" y="77114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B7BB8-4153-82E3-24B4-F4DD582A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5" y="2420888"/>
            <a:ext cx="9015241" cy="1806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BBD4F-E964-5F58-EE71-AF861FA1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4" y="1353739"/>
            <a:ext cx="6416596" cy="685859"/>
          </a:xfrm>
          <a:prstGeom prst="rect">
            <a:avLst/>
          </a:prstGeom>
        </p:spPr>
      </p:pic>
      <p:pic>
        <p:nvPicPr>
          <p:cNvPr id="7" name="그래픽 6" descr="뒤로 RTL">
            <a:extLst>
              <a:ext uri="{FF2B5EF4-FFF2-40B4-BE49-F238E27FC236}">
                <a16:creationId xmlns:a16="http://schemas.microsoft.com/office/drawing/2014/main" id="{6143B050-5F27-E102-C092-6A6DC524E7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94649">
            <a:off x="2170036" y="3641262"/>
            <a:ext cx="476492" cy="47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CDB278-4B39-FA4A-5F87-0547A6C4FF78}"/>
              </a:ext>
            </a:extLst>
          </p:cNvPr>
          <p:cNvSpPr txBox="1"/>
          <p:nvPr/>
        </p:nvSpPr>
        <p:spPr>
          <a:xfrm>
            <a:off x="672925" y="2039598"/>
            <a:ext cx="8087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params</a:t>
            </a:r>
            <a:r>
              <a:rPr lang="ko-KR" altLang="en-US" sz="1600" dirty="0"/>
              <a:t>를 변경하면서 읽은 후 매번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실습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0C847-A105-4221-E216-33B94F0009EB}"/>
              </a:ext>
            </a:extLst>
          </p:cNvPr>
          <p:cNvSpPr txBox="1"/>
          <p:nvPr/>
        </p:nvSpPr>
        <p:spPr>
          <a:xfrm>
            <a:off x="848544" y="4437112"/>
            <a:ext cx="8712968" cy="1345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AF00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b="0" dirty="0">
                <a:solidFill>
                  <a:srgbClr val="098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page = </a:t>
            </a:r>
            <a:r>
              <a:rPr lang="en-US" altLang="ko-KR" sz="1400" b="0" dirty="0">
                <a:solidFill>
                  <a:srgbClr val="25769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page_num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params ={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serviceKey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:’</a:t>
            </a:r>
            <a:r>
              <a:rPr lang="ko-KR" altLang="en-US" sz="14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인증키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pageNo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page,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numOfRows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~~~~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085592408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공공데이터</a:t>
            </a:r>
            <a:r>
              <a:rPr lang="en-US" altLang="ko-KR" dirty="0"/>
              <a:t> open 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93ED0-3241-4C59-B9AE-09C1BCDD07D4}"/>
              </a:ext>
            </a:extLst>
          </p:cNvPr>
          <p:cNvSpPr txBox="1"/>
          <p:nvPr/>
        </p:nvSpPr>
        <p:spPr>
          <a:xfrm>
            <a:off x="4953000" y="77114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week2_04_공공데이터_xml_to_dataframe.ipynb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2DB370-746C-91E1-20F4-A70F91E0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484784"/>
            <a:ext cx="7552074" cy="22633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DCC4D7-B90D-742C-CF57-9BFD60C6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4021483"/>
            <a:ext cx="4616450" cy="967191"/>
          </a:xfrm>
          <a:prstGeom prst="rect">
            <a:avLst/>
          </a:prstGeom>
        </p:spPr>
      </p:pic>
      <p:pic>
        <p:nvPicPr>
          <p:cNvPr id="17" name="그래픽 16" descr="뒤로 RTL">
            <a:extLst>
              <a:ext uri="{FF2B5EF4-FFF2-40B4-BE49-F238E27FC236}">
                <a16:creationId xmlns:a16="http://schemas.microsoft.com/office/drawing/2014/main" id="{67D92CE4-1FEC-D893-7BE9-548043EA4A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94649">
            <a:off x="297829" y="4462461"/>
            <a:ext cx="476492" cy="4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674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Modern Network with DB</a:t>
            </a:r>
            <a:endParaRPr lang="ko-KR" altLang="en-US" dirty="0"/>
          </a:p>
        </p:txBody>
      </p:sp>
      <p:pic>
        <p:nvPicPr>
          <p:cNvPr id="5" name="Picture 2" descr="Web Application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252222"/>
            <a:ext cx="7810872" cy="498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89104" y="6215281"/>
            <a:ext cx="39166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https://www.evertop.pl/en/frontend-vs-backend/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15292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</a:t>
            </a:r>
            <a:r>
              <a:rPr lang="en-US" altLang="ko-KR" dirty="0"/>
              <a:t>IP </a:t>
            </a:r>
            <a:r>
              <a:rPr lang="ko-KR" altLang="en-US" dirty="0"/>
              <a:t>주소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20" y="2924944"/>
            <a:ext cx="3752850" cy="1866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76" y="2924944"/>
            <a:ext cx="3820058" cy="3468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5280" y="1546596"/>
            <a:ext cx="869221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Windows </a:t>
            </a:r>
            <a:r>
              <a:rPr lang="ko-KR" altLang="en-US" sz="1600" dirty="0" err="1">
                <a:solidFill>
                  <a:srgbClr val="000000"/>
                </a:solidFill>
                <a:latin typeface="나눔스퀘어"/>
              </a:rPr>
              <a:t>실행키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(</a:t>
            </a:r>
            <a:r>
              <a:rPr lang="en-US" altLang="ko-KR" sz="1600" dirty="0">
                <a:solidFill>
                  <a:srgbClr val="EE2323"/>
                </a:solidFill>
                <a:latin typeface="나눔스퀘어"/>
              </a:rPr>
              <a:t>Windows + R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을 열면 다음과 같은 화면이 뜬다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‘</a:t>
            </a:r>
            <a:r>
              <a:rPr lang="en-US" altLang="ko-KR" sz="1600" dirty="0" err="1">
                <a:solidFill>
                  <a:srgbClr val="000000"/>
                </a:solidFill>
                <a:latin typeface="나눔스퀘어"/>
              </a:rPr>
              <a:t>cmd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’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를 타이핑하고 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‘Enter’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prompt 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화면에서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 ‘ipconfig’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를 치면 현재 로컬컴퓨터의 </a:t>
            </a:r>
            <a:r>
              <a:rPr lang="en-US" altLang="ko-KR" sz="1600" dirty="0">
                <a:solidFill>
                  <a:srgbClr val="000000"/>
                </a:solidFill>
                <a:latin typeface="나눔스퀘어"/>
              </a:rPr>
              <a:t>IP</a:t>
            </a:r>
            <a:r>
              <a:rPr lang="ko-KR" altLang="en-US" sz="1600" dirty="0">
                <a:solidFill>
                  <a:srgbClr val="000000"/>
                </a:solidFill>
                <a:latin typeface="나눔스퀘어"/>
              </a:rPr>
              <a:t>주소를 확인</a:t>
            </a:r>
            <a:endParaRPr lang="ko-KR" altLang="en-US" sz="1600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36468825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네트워크 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7684-019E-6DF9-4FAF-913BBD2A97FF}"/>
              </a:ext>
            </a:extLst>
          </p:cNvPr>
          <p:cNvSpPr txBox="1"/>
          <p:nvPr/>
        </p:nvSpPr>
        <p:spPr>
          <a:xfrm>
            <a:off x="780528" y="1484784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https://chatgpt.com/share/66faab27-6e90-800f-9664-ea78e430d619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07B8F9-B95C-9BD0-7869-3A5EBC09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00" y="1854116"/>
            <a:ext cx="6541714" cy="4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05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0486" y="2636915"/>
            <a:ext cx="6622954" cy="432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1915192"/>
            <a:ext cx="640871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atin typeface="-apple-system"/>
              </a:rPr>
              <a:t>네트워크 기초</a:t>
            </a: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Requests API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-apple-system"/>
              </a:rPr>
              <a:t>Python REST</a:t>
            </a:r>
            <a:r>
              <a:rPr lang="ko-KR" altLang="en-US" sz="2400" dirty="0">
                <a:latin typeface="-apple-system"/>
              </a:rPr>
              <a:t> </a:t>
            </a:r>
            <a:r>
              <a:rPr lang="en-US" altLang="ko-KR" sz="2400" dirty="0">
                <a:latin typeface="-apple-system"/>
              </a:rPr>
              <a:t>API (Fast API)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-apple-syste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네트워크 기초</a:t>
            </a:r>
          </a:p>
        </p:txBody>
      </p:sp>
    </p:spTree>
    <p:extLst>
      <p:ext uri="{BB962C8B-B14F-4D97-AF65-F5344CB8AC3E}">
        <p14:creationId xmlns:p14="http://schemas.microsoft.com/office/powerpoint/2010/main" val="34145267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0098556-BB3A-FA69-754C-18A6B62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Requests API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" y="2007535"/>
            <a:ext cx="4503907" cy="3456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97476" y="5877272"/>
            <a:ext cx="48965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https://docs.python-requests.org/en/latest/user/quickstart/</a:t>
            </a:r>
            <a:r>
              <a:rPr lang="ko-KR" altLang="en-US" sz="11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880" y="2986810"/>
            <a:ext cx="5400600" cy="2821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4528" y="1389341"/>
            <a:ext cx="876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E4349"/>
                </a:solidFill>
                <a:latin typeface="Georgia" panose="02040502050405020303" pitchFamily="18" charset="0"/>
              </a:rPr>
              <a:t>Requests</a:t>
            </a:r>
            <a:r>
              <a:rPr lang="en-US" altLang="ko-KR" dirty="0">
                <a:solidFill>
                  <a:srgbClr val="3E4349"/>
                </a:solidFill>
                <a:latin typeface="Georgia" panose="02040502050405020303" pitchFamily="18" charset="0"/>
              </a:rPr>
              <a:t> is an elegant and simple HTTP library for Python, built for human beings.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43163" y="2917798"/>
            <a:ext cx="3293471" cy="5040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4529" y="5132034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850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18120</TotalTime>
  <Words>2257</Words>
  <Application>Microsoft Office PowerPoint</Application>
  <PresentationFormat>A4 용지(210x297mm)</PresentationFormat>
  <Paragraphs>370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2" baseType="lpstr">
      <vt:lpstr>-apple-system</vt:lpstr>
      <vt:lpstr>Söhne</vt:lpstr>
      <vt:lpstr>나눔바른고딕 UltraLight</vt:lpstr>
      <vt:lpstr>나눔스퀘어</vt:lpstr>
      <vt:lpstr>나눔스퀘어 ExtraBold</vt:lpstr>
      <vt:lpstr>맑은 고딕</vt:lpstr>
      <vt:lpstr>맑은 고딕</vt:lpstr>
      <vt:lpstr>휴먼엑스포</vt:lpstr>
      <vt:lpstr>Arial</vt:lpstr>
      <vt:lpstr>Bahnschrift</vt:lpstr>
      <vt:lpstr>Cascadia Code</vt:lpstr>
      <vt:lpstr>Georgia</vt:lpstr>
      <vt:lpstr>Roboto</vt:lpstr>
      <vt:lpstr>Wingdings</vt:lpstr>
      <vt:lpstr>챕터 1</vt:lpstr>
      <vt:lpstr>PowerPoint 프레젠테이션</vt:lpstr>
      <vt:lpstr>네트워크와 데이터베이스</vt:lpstr>
      <vt:lpstr>강의 목적</vt:lpstr>
      <vt:lpstr>PowerPoint 프레젠테이션</vt:lpstr>
      <vt:lpstr>Modern Network with DB</vt:lpstr>
      <vt:lpstr>나의 IP 주소 확인</vt:lpstr>
      <vt:lpstr>Python 네트워크 기초</vt:lpstr>
      <vt:lpstr>PowerPoint 프레젠테이션</vt:lpstr>
      <vt:lpstr>Python Requests API</vt:lpstr>
      <vt:lpstr>Python Requests API</vt:lpstr>
      <vt:lpstr>Python Requests API</vt:lpstr>
      <vt:lpstr>Python Requests API</vt:lpstr>
      <vt:lpstr>Python Requests API</vt:lpstr>
      <vt:lpstr>Python Requests API</vt:lpstr>
      <vt:lpstr>Fast API</vt:lpstr>
      <vt:lpstr>HTTP Status code 종류</vt:lpstr>
      <vt:lpstr>PowerPoint 프레젠테이션</vt:lpstr>
      <vt:lpstr>REST API</vt:lpstr>
      <vt:lpstr>REST API의 Resource, Request , Method, Response</vt:lpstr>
      <vt:lpstr>REST API 설계 예시</vt:lpstr>
      <vt:lpstr>하드 스킬(Hard Skill)</vt:lpstr>
      <vt:lpstr>Python REST API(Fast API)</vt:lpstr>
      <vt:lpstr>Python REST API(Fast API)</vt:lpstr>
      <vt:lpstr>Python REST API(Fast API)</vt:lpstr>
      <vt:lpstr>PowerPoint 프레젠테이션</vt:lpstr>
      <vt:lpstr>What is Database</vt:lpstr>
      <vt:lpstr>ERD(Entity Relational Diagram)</vt:lpstr>
      <vt:lpstr>Relational Database (RDB)</vt:lpstr>
      <vt:lpstr>Table in Database</vt:lpstr>
      <vt:lpstr>The Popular Database</vt:lpstr>
      <vt:lpstr>PowerPoint 프레젠테이션</vt:lpstr>
      <vt:lpstr>Python sqlite3</vt:lpstr>
      <vt:lpstr>Python sqlite3</vt:lpstr>
      <vt:lpstr>Python sqlite3</vt:lpstr>
      <vt:lpstr>Python sqlite3</vt:lpstr>
      <vt:lpstr>Python sqlite3</vt:lpstr>
      <vt:lpstr>Python sqlite3</vt:lpstr>
      <vt:lpstr>Python sqlite3</vt:lpstr>
      <vt:lpstr>실전문제</vt:lpstr>
      <vt:lpstr>PowerPoint 프레젠테이션</vt:lpstr>
      <vt:lpstr>공공데이터 open API</vt:lpstr>
      <vt:lpstr>공공데이터 open API</vt:lpstr>
      <vt:lpstr>공공데이터 open API</vt:lpstr>
      <vt:lpstr>공공데이터 open API</vt:lpstr>
      <vt:lpstr>공공데이터 open API</vt:lpstr>
      <vt:lpstr>공공데이터 open API</vt:lpstr>
      <vt:lpstr>공공데이터 open API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Sanggoo Cho</cp:lastModifiedBy>
  <cp:revision>2313</cp:revision>
  <cp:lastPrinted>2023-01-27T02:16:17Z</cp:lastPrinted>
  <dcterms:created xsi:type="dcterms:W3CDTF">2013-11-05T14:26:13Z</dcterms:created>
  <dcterms:modified xsi:type="dcterms:W3CDTF">2024-10-03T12:59:24Z</dcterms:modified>
  <cp:version/>
</cp:coreProperties>
</file>