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4" r:id="rId4"/>
  </p:sldMasterIdLst>
  <p:notesMasterIdLst>
    <p:notesMasterId r:id="rId24"/>
  </p:notesMasterIdLst>
  <p:handoutMasterIdLst>
    <p:handoutMasterId r:id="rId25"/>
  </p:handoutMasterIdLst>
  <p:sldIdLst>
    <p:sldId id="256" r:id="rId5"/>
    <p:sldId id="276" r:id="rId6"/>
    <p:sldId id="277" r:id="rId7"/>
    <p:sldId id="278" r:id="rId8"/>
    <p:sldId id="279" r:id="rId9"/>
    <p:sldId id="282" r:id="rId10"/>
    <p:sldId id="281" r:id="rId11"/>
    <p:sldId id="280" r:id="rId12"/>
    <p:sldId id="286" r:id="rId13"/>
    <p:sldId id="287" r:id="rId14"/>
    <p:sldId id="283" r:id="rId15"/>
    <p:sldId id="284" r:id="rId16"/>
    <p:sldId id="288" r:id="rId17"/>
    <p:sldId id="289" r:id="rId18"/>
    <p:sldId id="290" r:id="rId19"/>
    <p:sldId id="291" r:id="rId20"/>
    <p:sldId id="292" r:id="rId21"/>
    <p:sldId id="293" r:id="rId22"/>
    <p:sldId id="285" r:id="rId23"/>
  </p:sldIdLst>
  <p:sldSz cx="12192000" cy="6858000"/>
  <p:notesSz cx="6858000" cy="9144000"/>
  <p:defaultTextStyle>
    <a:defPPr rtl="0">
      <a:defRPr lang="ko-k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754" autoAdjust="0"/>
    <p:restoredTop sz="95057" autoAdjust="0"/>
  </p:normalViewPr>
  <p:slideViewPr>
    <p:cSldViewPr snapToGrid="0" snapToObjects="1">
      <p:cViewPr varScale="1">
        <p:scale>
          <a:sx n="78" d="100"/>
          <a:sy n="78" d="100"/>
        </p:scale>
        <p:origin x="1349" y="7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3671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3317"/>
    </p:cViewPr>
  </p:sorterViewPr>
  <p:notesViewPr>
    <p:cSldViewPr snapToGrid="0" snapToObjects="1">
      <p:cViewPr varScale="1">
        <p:scale>
          <a:sx n="99" d="100"/>
          <a:sy n="99" d="100"/>
        </p:scale>
        <p:origin x="28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737F2D40-DF92-4ADE-A761-CBF896599C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74F42E9-55BA-437C-85B3-324B4E2BF2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5F794E3-A799-40B2-8112-A2D83E33F673}" type="datetime1">
              <a:rPr lang="ko-KR" altLang="en-US" smtClean="0">
                <a:latin typeface="+mj-ea"/>
                <a:ea typeface="+mj-ea"/>
              </a:rPr>
              <a:t>2024-10-14</a:t>
            </a:fld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07DF0FD-84A5-462F-A0AC-B2CEF6020C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D85C710-014C-4C89-9B64-843B9863CE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EC605DA-80A8-4B7B-B889-6C5700BB4CEA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665392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963A931C-479A-420A-A186-93978D9C5478}" type="datetime1">
              <a:rPr lang="ko-KR" altLang="en-US" smtClean="0"/>
              <a:pPr/>
              <a:t>2024-10-14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F3544625-0ADF-4414-89A2-9E135F0C849F}" type="slidenum">
              <a:rPr lang="en-US" altLang="ko-KR" smtClean="0"/>
              <a:pPr/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222280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en-US" altLang="ko-KR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808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rtlCol="0" anchor="b">
            <a:normAutofit/>
          </a:bodyPr>
          <a:lstStyle>
            <a:lvl1pPr algn="r">
              <a:defRPr sz="4800">
                <a:effectLst/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C834297D-F0C2-4AB8-AF19-2C57BA75827F}" type="datetime1">
              <a:rPr lang="ko-KR" altLang="en-US" smtClean="0"/>
              <a:t>2024-10-14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69E57DC2-970A-4B3E-BB1C-7A09969E49DF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그림 개체 틀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+mj-ea"/>
                <a:ea typeface="+mj-ea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5299603"/>
            <a:ext cx="10131427" cy="49371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18FE7F9E-2A89-49F6-9CF1-C9F51954F0C8}" type="datetime1">
              <a:rPr lang="ko-KR" altLang="en-US" smtClean="0"/>
              <a:t>2024-10-14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69E57DC2-970A-4B3E-BB1C-7A09969E49DF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45996"/>
            <a:ext cx="12188825" cy="685621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685800" y="4343400"/>
            <a:ext cx="10131428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00E79701-2303-4181-9DB7-F07F65373552}" type="datetime1">
              <a:rPr lang="ko-KR" altLang="en-US" smtClean="0"/>
              <a:t>2024-10-14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69E57DC2-970A-4B3E-BB1C-7A09969E49DF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텍스트 상자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ko-KR" altLang="en-US" sz="8000" noProof="0">
                <a:solidFill>
                  <a:schemeClr val="tx1"/>
                </a:solidFill>
                <a:effectLst/>
                <a:latin typeface="+mj-ea"/>
                <a:ea typeface="+mj-ea"/>
              </a:rPr>
              <a:t>”</a:t>
            </a:r>
          </a:p>
        </p:txBody>
      </p:sp>
      <p:sp>
        <p:nvSpPr>
          <p:cNvPr id="14" name="텍스트 상자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ko-KR" altLang="en-US" sz="8000" noProof="0">
                <a:solidFill>
                  <a:schemeClr val="tx1"/>
                </a:solidFill>
                <a:effectLst/>
                <a:latin typeface="+mj-ea"/>
                <a:ea typeface="+mj-ea"/>
              </a:rPr>
              <a:t>“</a:t>
            </a:r>
          </a:p>
        </p:txBody>
      </p:sp>
      <p:sp>
        <p:nvSpPr>
          <p:cNvPr id="16" name="제목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1097875" y="3352800"/>
            <a:ext cx="9339184" cy="381000"/>
          </a:xfrm>
        </p:spPr>
        <p:txBody>
          <a:bodyPr rtlCol="0" anchor="ctr"/>
          <a:lstStyle>
            <a:lvl1pPr marL="0" indent="0">
              <a:buFontTx/>
              <a:buNone/>
              <a:defRPr>
                <a:latin typeface="+mj-ea"/>
                <a:ea typeface="+mj-ea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687465" y="4343400"/>
            <a:ext cx="10152367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2816ACB6-6092-4C02-ADE2-5AC6DD2C3548}" type="datetime1">
              <a:rPr lang="ko-KR" altLang="en-US" smtClean="0"/>
              <a:t>2024-10-14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69E57DC2-970A-4B3E-BB1C-7A09969E49DF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rtlCol="0" anchor="b">
            <a:normAutofit/>
          </a:bodyPr>
          <a:lstStyle>
            <a:lvl1pPr algn="l">
              <a:defRPr sz="3200" b="0" cap="none"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685801" y="4777381"/>
            <a:ext cx="10131426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AA67CF15-568F-4926-9E91-83D981F9594C}" type="datetime1">
              <a:rPr lang="ko-KR" altLang="en-US" smtClean="0"/>
              <a:t>2024-10-14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69E57DC2-970A-4B3E-BB1C-7A09969E49DF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텍스트 상자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ko-KR" altLang="en-US" sz="8000" noProof="0">
                <a:solidFill>
                  <a:schemeClr val="tx1"/>
                </a:solidFill>
                <a:effectLst/>
                <a:latin typeface="+mj-ea"/>
                <a:ea typeface="+mj-ea"/>
              </a:rPr>
              <a:t>”</a:t>
            </a:r>
          </a:p>
        </p:txBody>
      </p:sp>
      <p:sp>
        <p:nvSpPr>
          <p:cNvPr id="14" name="텍스트 상자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ko-KR" altLang="en-US" sz="8000" noProof="0">
                <a:solidFill>
                  <a:schemeClr val="tx1"/>
                </a:solidFill>
                <a:effectLst/>
                <a:latin typeface="+mj-ea"/>
                <a:ea typeface="+mj-ea"/>
              </a:rPr>
              <a:t>“</a:t>
            </a:r>
          </a:p>
        </p:txBody>
      </p:sp>
      <p:sp>
        <p:nvSpPr>
          <p:cNvPr id="16" name="제목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685799" y="4775200"/>
            <a:ext cx="10135436" cy="10160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D117B776-2D10-4AF9-A6BE-7DD72A0D2CDC}" type="datetime1">
              <a:rPr lang="ko-KR" altLang="en-US" smtClean="0"/>
              <a:t>2024-10-14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69E57DC2-970A-4B3E-BB1C-7A09969E49DF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또는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>
                <a:latin typeface="+mj-ea"/>
                <a:ea typeface="+mj-ea"/>
              </a:defRPr>
            </a:lvl1pPr>
          </a:lstStyle>
          <a:p>
            <a:pPr marL="0" lvl="0" rtl="0"/>
            <a:r>
              <a:rPr lang="ko-KR" altLang="en-US" noProof="0"/>
              <a:t>마스터 제목 스타일 편집</a:t>
            </a: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685800" y="4343400"/>
            <a:ext cx="10131428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2B7FF45D-B73A-4C5D-8DFE-DF3E2726B46C}" type="datetime1">
              <a:rPr lang="ko-KR" altLang="en-US" smtClean="0"/>
              <a:t>2024-10-14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69E57DC2-970A-4B3E-BB1C-7A09969E49DF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F30A46B-A127-4C29-B3BD-6713685EE907}" type="datetime1">
              <a:rPr lang="ko-KR" altLang="en-US" smtClean="0"/>
              <a:t>2024-10-14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69E57DC2-970A-4B3E-BB1C-7A09969E49DF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>
          <a:xfrm>
            <a:off x="685800" y="609600"/>
            <a:ext cx="7832116" cy="5181600"/>
          </a:xfrm>
        </p:spPr>
        <p:txBody>
          <a:bodyPr vert="eaVert" rtlCol="0" anchor="t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8B547FAB-F4C0-4E15-9CB0-A0F94E1219A7}" type="datetime1">
              <a:rPr lang="ko-KR" altLang="en-US" smtClean="0"/>
              <a:t>2024-10-14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69E57DC2-970A-4B3E-BB1C-7A09969E49DF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 rtlCol="0" anchor="ctr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8DBADCB-5704-4578-9F6F-41ADA0C5E0D3}" type="datetime1">
              <a:rPr lang="ko-KR" altLang="en-US" smtClean="0"/>
              <a:t>2024-10-14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69E57DC2-970A-4B3E-BB1C-7A09969E49DF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rtlCol="0" anchor="b"/>
          <a:lstStyle>
            <a:lvl1pPr algn="l">
              <a:defRPr sz="4000" b="0" cap="all"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685799" y="4777381"/>
            <a:ext cx="10131428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082D112-6B41-42BB-A652-FA61D2EEDF2D}" type="datetime1">
              <a:rPr lang="ko-KR" altLang="en-US" smtClean="0"/>
              <a:t>2024-10-14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69E57DC2-970A-4B3E-BB1C-7A09969E49DF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685802" y="2142067"/>
            <a:ext cx="4995334" cy="3649134"/>
          </a:xfrm>
        </p:spPr>
        <p:txBody>
          <a:bodyPr rtlCol="0">
            <a:normAutofit/>
          </a:bodyPr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5821895" y="2142067"/>
            <a:ext cx="4995332" cy="3649133"/>
          </a:xfrm>
        </p:spPr>
        <p:txBody>
          <a:bodyPr rtlCol="0">
            <a:normAutofit/>
          </a:bodyPr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87830686-2D1B-4BE7-9722-FFE869D73444}" type="datetime1">
              <a:rPr lang="ko-KR" altLang="en-US" smtClean="0"/>
              <a:t>2024-10-14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69E57DC2-970A-4B3E-BB1C-7A09969E49DF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>
                <a:latin typeface="+mj-ea"/>
                <a:ea typeface="+mj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685801" y="2870201"/>
            <a:ext cx="4996923" cy="2920998"/>
          </a:xfrm>
        </p:spPr>
        <p:txBody>
          <a:bodyPr rtlCol="0" anchor="t">
            <a:normAutofit/>
          </a:bodyPr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>
                <a:latin typeface="+mj-ea"/>
                <a:ea typeface="+mj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5823483" y="2870201"/>
            <a:ext cx="4995334" cy="2920998"/>
          </a:xfrm>
        </p:spPr>
        <p:txBody>
          <a:bodyPr rtlCol="0" anchor="t">
            <a:normAutofit/>
          </a:bodyPr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F78445EB-BA9D-4870-AFD1-94D341EE5BA0}" type="datetime1">
              <a:rPr lang="ko-KR" altLang="en-US" smtClean="0"/>
              <a:t>2024-10-14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69E57DC2-970A-4B3E-BB1C-7A09969E49DF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418A607B-8E33-4053-875B-92DFF3D34BF2}" type="datetime1">
              <a:rPr lang="ko-KR" altLang="en-US" smtClean="0"/>
              <a:t>2024-10-14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69E57DC2-970A-4B3E-BB1C-7A09969E49DF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1483976E-C27E-4916-B608-8F0F583C7E42}" type="datetime1">
              <a:rPr lang="ko-KR" altLang="en-US" smtClean="0"/>
              <a:t>2024-10-14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69E57DC2-970A-4B3E-BB1C-7A09969E49DF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rtlCol="0" anchor="b">
            <a:normAutofit/>
          </a:bodyPr>
          <a:lstStyle>
            <a:lvl1pPr algn="l">
              <a:defRPr sz="2400" b="0"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4648201" y="609601"/>
            <a:ext cx="6169026" cy="5181600"/>
          </a:xfrm>
        </p:spPr>
        <p:txBody>
          <a:bodyPr rtlCol="0" anchor="ctr">
            <a:normAutofit/>
          </a:bodyPr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3445933"/>
            <a:ext cx="3680885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4A085639-D7C4-4029-AC13-12282D4A3463}" type="datetime1">
              <a:rPr lang="ko-KR" altLang="en-US" smtClean="0"/>
              <a:t>2024-10-14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69E57DC2-970A-4B3E-BB1C-7A09969E49DF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rtlCol="0" anchor="b">
            <a:normAutofit/>
          </a:bodyPr>
          <a:lstStyle>
            <a:lvl1pPr algn="l">
              <a:defRPr sz="2800" b="0"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14" name="그림 개체 틀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+mj-ea"/>
                <a:ea typeface="+mj-ea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2971800"/>
            <a:ext cx="6164653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725EA296-9F33-44E9-862D-B7555EAE875A}" type="datetime1">
              <a:rPr lang="ko-KR" altLang="en-US" smtClean="0"/>
              <a:t>2024-10-14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69E57DC2-970A-4B3E-BB1C-7A09969E49DF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j-ea"/>
                <a:ea typeface="+mj-ea"/>
              </a:defRPr>
            </a:lvl1pPr>
          </a:lstStyle>
          <a:p>
            <a:fld id="{FEE0AF7C-546E-4BD2-9A60-639A600CC4AC}" type="datetime1">
              <a:rPr lang="ko-KR" altLang="en-US" smtClean="0"/>
              <a:t>2024-10-14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j-ea"/>
                <a:ea typeface="+mj-ea"/>
              </a:defRPr>
            </a:lvl1pPr>
          </a:lstStyle>
          <a:p>
            <a:fld id="{69E57DC2-970A-4B3E-BB1C-7A09969E49DF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hf sldNum="0" hdr="0" dt="0"/>
  <p:txStyles>
    <p:titleStyle>
      <a:lvl1pPr algn="l" defTabSz="457200" rtl="0" eaLnBrk="1" latinLnBrk="1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ea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j-ea"/>
          <a:ea typeface="+mj-ea"/>
          <a:cs typeface="+mn-cs"/>
        </a:defRPr>
      </a:lvl1pPr>
      <a:lvl2pPr marL="7429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j-ea"/>
          <a:ea typeface="+mj-ea"/>
          <a:cs typeface="+mn-cs"/>
        </a:defRPr>
      </a:lvl2pPr>
      <a:lvl3pPr marL="12001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j-ea"/>
          <a:ea typeface="+mj-ea"/>
          <a:cs typeface="+mn-cs"/>
        </a:defRPr>
      </a:lvl3pPr>
      <a:lvl4pPr marL="1543050" indent="-1714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j-ea"/>
          <a:ea typeface="+mj-ea"/>
          <a:cs typeface="+mn-cs"/>
        </a:defRPr>
      </a:lvl4pPr>
      <a:lvl5pPr marL="2000250" indent="-1714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j-ea"/>
          <a:ea typeface="+mj-ea"/>
          <a:cs typeface="+mn-cs"/>
        </a:defRPr>
      </a:lvl5pPr>
      <a:lvl6pPr marL="25146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cestor9/24_fall_textmining_NLP/blob/main/1015_%EA%B5%B0%EC%A7%91%EB%B6%84%EC%84%9D.ipynb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biclustering.html#biclustering-evaluation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media.fastcampus.co.kr/knowledge/about-text-mining/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ovit/soynlp/blob/master/notes/unskonlp.pdf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지평선에 멀리있는 산과 밤하늘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4087" y="1274884"/>
            <a:ext cx="4364728" cy="1756179"/>
          </a:xfrm>
        </p:spPr>
        <p:txBody>
          <a:bodyPr rtlCol="0">
            <a:normAutofit/>
          </a:bodyPr>
          <a:lstStyle/>
          <a:p>
            <a:pPr algn="ctr"/>
            <a:r>
              <a:rPr lang="ko-KR" altLang="en-US" sz="5400" b="1" dirty="0"/>
              <a:t>인공지능</a:t>
            </a:r>
            <a:br>
              <a:rPr lang="en-US" altLang="ko-KR" sz="5400" b="1" dirty="0"/>
            </a:br>
            <a:r>
              <a:rPr lang="ko-KR" altLang="en-US" sz="5400" b="1" dirty="0"/>
              <a:t>모델 운영</a:t>
            </a:r>
            <a:r>
              <a:rPr lang="en-US" altLang="ko-KR" sz="5400" b="1" dirty="0"/>
              <a:t> </a:t>
            </a:r>
            <a:endParaRPr lang="ko-KR" altLang="en-US" sz="5400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76282"/>
            <a:ext cx="7197726" cy="1405467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경복대학교 </a:t>
            </a:r>
            <a:r>
              <a:rPr lang="ko-KR" alt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빅데이터과</a:t>
            </a:r>
            <a:endParaRPr lang="en-US" altLang="ko-KR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rtl="0"/>
            <a:r>
              <a:rPr lang="ko-KR" alt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조상구교수</a:t>
            </a:r>
            <a:endParaRPr lang="en-US" altLang="ko-KR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rtl="0"/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2024.10.07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C1AA6368-EA16-A777-450C-94E8CA33DDEB}"/>
              </a:ext>
            </a:extLst>
          </p:cNvPr>
          <p:cNvSpPr txBox="1">
            <a:spLocks/>
          </p:cNvSpPr>
          <p:nvPr/>
        </p:nvSpPr>
        <p:spPr>
          <a:xfrm>
            <a:off x="4208462" y="3640654"/>
            <a:ext cx="4979499" cy="999078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1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ko-KR" sz="2800" b="1" dirty="0"/>
              <a:t>part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01</a:t>
            </a:r>
          </a:p>
          <a:p>
            <a:pPr algn="ctr"/>
            <a:r>
              <a:rPr lang="ko-KR" altLang="en-US" sz="2800" dirty="0"/>
              <a:t>텍스트 데이터 분석 방법론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A8128C-D73F-1FBA-6E47-3A0ECCF53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37" y="212592"/>
            <a:ext cx="10131425" cy="659352"/>
          </a:xfrm>
        </p:spPr>
        <p:txBody>
          <a:bodyPr>
            <a:normAutofit/>
          </a:bodyPr>
          <a:lstStyle/>
          <a:p>
            <a:r>
              <a:rPr lang="en-US" altLang="ko-KR" sz="2800" b="1" dirty="0"/>
              <a:t>TF-IDF</a:t>
            </a:r>
            <a:endParaRPr lang="ko-KR" altLang="en-US" sz="2800" b="1" dirty="0"/>
          </a:p>
        </p:txBody>
      </p:sp>
      <p:sp>
        <p:nvSpPr>
          <p:cNvPr id="10" name="바닥글 개체 틀 3">
            <a:extLst>
              <a:ext uri="{FF2B5EF4-FFF2-40B4-BE49-F238E27FC236}">
                <a16:creationId xmlns:a16="http://schemas.microsoft.com/office/drawing/2014/main" id="{F6006E43-C489-7FA1-AF2E-6F4992912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43399" y="6426758"/>
            <a:ext cx="7827659" cy="377825"/>
          </a:xfrm>
        </p:spPr>
        <p:txBody>
          <a:bodyPr/>
          <a:lstStyle/>
          <a:p>
            <a:pPr algn="r"/>
            <a:fld id="{77860235-9F74-41DF-BC51-71A4257E4966}" type="slidenum">
              <a:rPr lang="ko-KR" altLang="en-US" sz="1200" b="1" smtClean="0"/>
              <a:pPr algn="r"/>
              <a:t>10</a:t>
            </a:fld>
            <a:endParaRPr lang="ko-KR" altLang="en-US" sz="1200" b="1" dirty="0"/>
          </a:p>
        </p:txBody>
      </p:sp>
      <p:sp>
        <p:nvSpPr>
          <p:cNvPr id="9" name="직사각형 8"/>
          <p:cNvSpPr/>
          <p:nvPr/>
        </p:nvSpPr>
        <p:spPr>
          <a:xfrm>
            <a:off x="984313" y="871944"/>
            <a:ext cx="905650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총 </a:t>
            </a:r>
            <a:r>
              <a:rPr lang="en-US" altLang="ko-KR" sz="1600" dirty="0"/>
              <a:t>100</a:t>
            </a:r>
            <a:r>
              <a:rPr lang="ko-KR" altLang="en-US" sz="1600" dirty="0"/>
              <a:t>개의 제품을 생산하고 있는 공장에서</a:t>
            </a:r>
            <a:r>
              <a:rPr lang="en-US" altLang="ko-KR" sz="1600" dirty="0"/>
              <a:t>,</a:t>
            </a:r>
            <a:r>
              <a:rPr lang="ko-KR" altLang="en-US" sz="1600" dirty="0"/>
              <a:t> </a:t>
            </a:r>
            <a:r>
              <a:rPr lang="en-US" altLang="ko-KR" sz="1600" dirty="0"/>
              <a:t>A </a:t>
            </a:r>
            <a:r>
              <a:rPr lang="ko-KR" altLang="en-US" sz="1600" dirty="0"/>
              <a:t>유형은 </a:t>
            </a:r>
            <a:r>
              <a:rPr lang="en-US" altLang="ko-KR" sz="1600" dirty="0"/>
              <a:t>5</a:t>
            </a:r>
            <a:r>
              <a:rPr lang="ko-KR" altLang="en-US" sz="1600" dirty="0"/>
              <a:t>번 나타나서 </a:t>
            </a:r>
            <a:r>
              <a:rPr lang="en-US" altLang="ko-KR" sz="1600" dirty="0"/>
              <a:t>1</a:t>
            </a:r>
            <a:r>
              <a:rPr lang="ko-KR" altLang="en-US" sz="1600" dirty="0"/>
              <a:t>건이 불량이며</a:t>
            </a:r>
            <a:r>
              <a:rPr lang="en-US" altLang="ko-KR" sz="1600" dirty="0"/>
              <a:t>, B </a:t>
            </a:r>
            <a:r>
              <a:rPr lang="ko-KR" altLang="en-US" sz="1600" dirty="0"/>
              <a:t>유형은 </a:t>
            </a:r>
            <a:r>
              <a:rPr lang="en-US" altLang="ko-KR" sz="1600" dirty="0"/>
              <a:t>100</a:t>
            </a:r>
            <a:r>
              <a:rPr lang="ko-KR" altLang="en-US" sz="1600" dirty="0"/>
              <a:t>번 나타나서 </a:t>
            </a:r>
            <a:r>
              <a:rPr lang="en-US" altLang="ko-KR" sz="1600" dirty="0"/>
              <a:t>20</a:t>
            </a:r>
            <a:r>
              <a:rPr lang="ko-KR" altLang="en-US" sz="1600" dirty="0"/>
              <a:t>건이 불량이다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b="1" dirty="0">
                <a:solidFill>
                  <a:srgbClr val="FFFF00"/>
                </a:solidFill>
              </a:rPr>
              <a:t>A </a:t>
            </a:r>
            <a:r>
              <a:rPr lang="ko-KR" altLang="en-US" sz="1600" b="1" dirty="0">
                <a:solidFill>
                  <a:srgbClr val="FFFF00"/>
                </a:solidFill>
              </a:rPr>
              <a:t>와 </a:t>
            </a:r>
            <a:r>
              <a:rPr lang="en-US" altLang="ko-KR" sz="1600" b="1" dirty="0">
                <a:solidFill>
                  <a:srgbClr val="FFFF00"/>
                </a:solidFill>
              </a:rPr>
              <a:t>B </a:t>
            </a:r>
            <a:r>
              <a:rPr lang="ko-KR" altLang="en-US" sz="1600" b="1" dirty="0">
                <a:solidFill>
                  <a:srgbClr val="FFFF00"/>
                </a:solidFill>
              </a:rPr>
              <a:t>유형중 어느 유형의 불량률이 더 높다고 말할 수 있는가</a:t>
            </a:r>
            <a:r>
              <a:rPr lang="en-US" altLang="ko-KR" sz="1600" b="1" dirty="0">
                <a:solidFill>
                  <a:srgbClr val="FFFF00"/>
                </a:solidFill>
              </a:rPr>
              <a:t>?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879875" y="2285696"/>
            <a:ext cx="9919401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ko-KR" altLang="ko-KR" sz="1600" b="1" dirty="0">
                <a:latin typeface="Arial" panose="020B0604020202020204" pitchFamily="34" charset="0"/>
              </a:rPr>
              <a:t>TF(</a:t>
            </a:r>
            <a:r>
              <a:rPr lang="ko-KR" altLang="ko-KR" sz="1600" b="1" dirty="0" err="1">
                <a:latin typeface="Arial" panose="020B0604020202020204" pitchFamily="34" charset="0"/>
              </a:rPr>
              <a:t>Term</a:t>
            </a:r>
            <a:r>
              <a:rPr lang="ko-KR" altLang="ko-KR" sz="1600" b="1" dirty="0">
                <a:latin typeface="Arial" panose="020B0604020202020204" pitchFamily="34" charset="0"/>
              </a:rPr>
              <a:t> </a:t>
            </a:r>
            <a:r>
              <a:rPr lang="ko-KR" altLang="ko-KR" sz="1600" b="1" dirty="0" err="1">
                <a:latin typeface="Arial" panose="020B0604020202020204" pitchFamily="34" charset="0"/>
              </a:rPr>
              <a:t>Frequency</a:t>
            </a:r>
            <a:r>
              <a:rPr lang="ko-KR" altLang="ko-KR" sz="1600" b="1" dirty="0">
                <a:latin typeface="Arial" panose="020B0604020202020204" pitchFamily="34" charset="0"/>
              </a:rPr>
              <a:t>)</a:t>
            </a:r>
            <a:r>
              <a:rPr lang="ko-KR" altLang="ko-KR" sz="1600" dirty="0">
                <a:latin typeface="Arial" panose="020B0604020202020204" pitchFamily="34" charset="0"/>
              </a:rPr>
              <a:t>: 불량의 빈도</a:t>
            </a:r>
          </a:p>
          <a:p>
            <a:pPr marL="742950" lvl="1" indent="-2857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ko-KR" altLang="ko-KR" sz="1400" dirty="0">
                <a:latin typeface="Arial" panose="020B0604020202020204" pitchFamily="34" charset="0"/>
              </a:rPr>
              <a:t>각 경우의 불량률(= 빈도)은 </a:t>
            </a:r>
            <a:r>
              <a:rPr lang="en-US" altLang="ko-KR" sz="1400" dirty="0">
                <a:latin typeface="Arial" panose="020B0604020202020204" pitchFamily="34" charset="0"/>
              </a:rPr>
              <a:t>20%</a:t>
            </a:r>
            <a:r>
              <a:rPr lang="ko-KR" altLang="en-US" sz="1400" dirty="0">
                <a:latin typeface="Arial" panose="020B0604020202020204" pitchFamily="34" charset="0"/>
              </a:rPr>
              <a:t>로 </a:t>
            </a:r>
            <a:r>
              <a:rPr lang="ko-KR" altLang="ko-KR" sz="1400" dirty="0">
                <a:latin typeface="Arial" panose="020B0604020202020204" pitchFamily="34" charset="0"/>
              </a:rPr>
              <a:t>같지만, 표본 크기</a:t>
            </a:r>
            <a:r>
              <a:rPr lang="ko-KR" altLang="en-US" sz="1400" dirty="0">
                <a:latin typeface="Arial" panose="020B0604020202020204" pitchFamily="34" charset="0"/>
              </a:rPr>
              <a:t>의 차이가 있음</a:t>
            </a:r>
            <a:endParaRPr lang="ko-KR" altLang="ko-KR" sz="1400" dirty="0">
              <a:latin typeface="Arial" panose="020B0604020202020204" pitchFamily="34" charset="0"/>
            </a:endParaRPr>
          </a:p>
          <a:p>
            <a:pPr marL="285750" lvl="0" indent="-2857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endParaRPr lang="en-US" altLang="ko-KR" sz="1600" b="1" dirty="0">
              <a:latin typeface="Arial" panose="020B0604020202020204" pitchFamily="34" charset="0"/>
            </a:endParaRPr>
          </a:p>
          <a:p>
            <a:pPr marL="285750" lvl="0" indent="-2857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ko-KR" altLang="ko-KR" sz="1600" b="1" dirty="0">
                <a:latin typeface="Arial" panose="020B0604020202020204" pitchFamily="34" charset="0"/>
              </a:rPr>
              <a:t>IDF(</a:t>
            </a:r>
            <a:r>
              <a:rPr lang="ko-KR" altLang="ko-KR" sz="1600" b="1" dirty="0" err="1">
                <a:latin typeface="Arial" panose="020B0604020202020204" pitchFamily="34" charset="0"/>
              </a:rPr>
              <a:t>Inverse</a:t>
            </a:r>
            <a:r>
              <a:rPr lang="ko-KR" altLang="ko-KR" sz="1600" b="1" dirty="0">
                <a:latin typeface="Arial" panose="020B0604020202020204" pitchFamily="34" charset="0"/>
              </a:rPr>
              <a:t> </a:t>
            </a:r>
            <a:r>
              <a:rPr lang="ko-KR" altLang="ko-KR" sz="1600" b="1" dirty="0" err="1">
                <a:latin typeface="Arial" panose="020B0604020202020204" pitchFamily="34" charset="0"/>
              </a:rPr>
              <a:t>Document</a:t>
            </a:r>
            <a:r>
              <a:rPr lang="ko-KR" altLang="ko-KR" sz="1600" b="1" dirty="0">
                <a:latin typeface="Arial" panose="020B0604020202020204" pitchFamily="34" charset="0"/>
              </a:rPr>
              <a:t> </a:t>
            </a:r>
            <a:r>
              <a:rPr lang="ko-KR" altLang="ko-KR" sz="1600" b="1" dirty="0" err="1">
                <a:latin typeface="Arial" panose="020B0604020202020204" pitchFamily="34" charset="0"/>
              </a:rPr>
              <a:t>Frequency</a:t>
            </a:r>
            <a:r>
              <a:rPr lang="ko-KR" altLang="ko-KR" sz="1600" b="1" dirty="0">
                <a:latin typeface="Arial" panose="020B0604020202020204" pitchFamily="34" charset="0"/>
              </a:rPr>
              <a:t>)</a:t>
            </a:r>
            <a:r>
              <a:rPr lang="ko-KR" altLang="ko-KR" sz="1600" dirty="0">
                <a:latin typeface="Arial" panose="020B0604020202020204" pitchFamily="34" charset="0"/>
              </a:rPr>
              <a:t>: 표본 크기에 대한 보정</a:t>
            </a:r>
          </a:p>
          <a:p>
            <a:pPr marL="742950" lvl="1" indent="-2857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ko-KR" altLang="ko-KR" sz="1400" dirty="0">
                <a:latin typeface="Arial" panose="020B0604020202020204" pitchFamily="34" charset="0"/>
              </a:rPr>
              <a:t>전체 문서에서 특정 단어의 드문 정도를 반영하는 지표</a:t>
            </a:r>
            <a:r>
              <a:rPr lang="ko-KR" altLang="en-US" sz="1400" dirty="0">
                <a:latin typeface="Arial" panose="020B0604020202020204" pitchFamily="34" charset="0"/>
              </a:rPr>
              <a:t>로</a:t>
            </a:r>
            <a:r>
              <a:rPr lang="en-US" altLang="ko-KR" sz="1400" dirty="0">
                <a:latin typeface="Arial" panose="020B0604020202020204" pitchFamily="34" charset="0"/>
              </a:rPr>
              <a:t>,</a:t>
            </a:r>
            <a:r>
              <a:rPr lang="ko-KR" altLang="ko-KR" sz="1400" dirty="0">
                <a:latin typeface="Arial" panose="020B0604020202020204" pitchFamily="34" charset="0"/>
              </a:rPr>
              <a:t> 표본 크기가 작을수록 IDF 값이 더 높아지는 경향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621" y="4458421"/>
            <a:ext cx="4328417" cy="1599943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8608" y="4468789"/>
            <a:ext cx="5843954" cy="157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782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A8128C-D73F-1FBA-6E47-3A0ECCF53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37" y="212592"/>
            <a:ext cx="10131425" cy="659352"/>
          </a:xfrm>
        </p:spPr>
        <p:txBody>
          <a:bodyPr>
            <a:normAutofit/>
          </a:bodyPr>
          <a:lstStyle/>
          <a:p>
            <a:r>
              <a:rPr lang="ko-KR" altLang="en-US" sz="2800" b="1" dirty="0"/>
              <a:t>인공지능 적용</a:t>
            </a:r>
          </a:p>
        </p:txBody>
      </p:sp>
      <p:sp>
        <p:nvSpPr>
          <p:cNvPr id="10" name="바닥글 개체 틀 3">
            <a:extLst>
              <a:ext uri="{FF2B5EF4-FFF2-40B4-BE49-F238E27FC236}">
                <a16:creationId xmlns:a16="http://schemas.microsoft.com/office/drawing/2014/main" id="{F6006E43-C489-7FA1-AF2E-6F4992912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43399" y="6426758"/>
            <a:ext cx="7827659" cy="377825"/>
          </a:xfrm>
        </p:spPr>
        <p:txBody>
          <a:bodyPr/>
          <a:lstStyle/>
          <a:p>
            <a:pPr algn="r"/>
            <a:fld id="{77860235-9F74-41DF-BC51-71A4257E4966}" type="slidenum">
              <a:rPr lang="ko-KR" altLang="en-US" sz="1200" b="1" smtClean="0"/>
              <a:pPr algn="r"/>
              <a:t>11</a:t>
            </a:fld>
            <a:endParaRPr lang="ko-KR" altLang="en-US" sz="12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412" y="1283231"/>
            <a:ext cx="6411220" cy="3677163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>
            <a:off x="7051431" y="3846868"/>
            <a:ext cx="527538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7735728" y="1954042"/>
            <a:ext cx="437856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텍스트문장의 단어</a:t>
            </a:r>
            <a:r>
              <a:rPr lang="en-US" altLang="ko-KR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(word)</a:t>
            </a:r>
            <a:r>
              <a:rPr lang="ko-KR" altLang="en-US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를 변수</a:t>
            </a:r>
            <a:r>
              <a:rPr lang="en-US" altLang="ko-KR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(feature)</a:t>
            </a:r>
            <a:r>
              <a:rPr lang="ko-KR" altLang="en-US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로 하고 해당 문서의 단어의 </a:t>
            </a:r>
            <a:r>
              <a:rPr lang="ko-KR" altLang="en-US" sz="1600" dirty="0" err="1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출련빈도를</a:t>
            </a:r>
            <a:r>
              <a:rPr lang="ko-KR" altLang="en-US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값으로 하면</a:t>
            </a:r>
            <a:r>
              <a:rPr lang="en-US" altLang="ko-KR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,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16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600" dirty="0">
                <a:ea typeface="KoPub돋움체 Medium" panose="00000600000000000000" pitchFamily="2" charset="-127"/>
              </a:rPr>
              <a:t>수치화 행렬</a:t>
            </a:r>
            <a:r>
              <a:rPr lang="en-US" altLang="ko-KR" sz="1600" dirty="0">
                <a:ea typeface="KoPub돋움체 Medium" panose="00000600000000000000" pitchFamily="2" charset="-127"/>
              </a:rPr>
              <a:t>(matrix)</a:t>
            </a:r>
            <a:r>
              <a:rPr lang="ko-KR" altLang="en-US" sz="1600" dirty="0">
                <a:ea typeface="KoPub돋움체 Medium" panose="00000600000000000000" pitchFamily="2" charset="-127"/>
              </a:rPr>
              <a:t>이 가능하고 </a:t>
            </a:r>
            <a:endParaRPr lang="en-US" altLang="ko-KR" sz="1600" dirty="0">
              <a:ea typeface="KoPub돋움체 Medium" panose="00000600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1600" dirty="0">
              <a:ea typeface="KoPub돋움체 Medium" panose="00000600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600" dirty="0">
                <a:ea typeface="KoPub돋움체 Medium" panose="00000600000000000000" pitchFamily="2" charset="-127"/>
              </a:rPr>
              <a:t>이를 </a:t>
            </a:r>
            <a:r>
              <a:rPr lang="ko-KR" altLang="en-US" sz="1600" dirty="0" err="1">
                <a:ea typeface="KoPub돋움체 Medium" panose="00000600000000000000" pitchFamily="2" charset="-127"/>
              </a:rPr>
              <a:t>입력변수로</a:t>
            </a:r>
            <a:r>
              <a:rPr lang="ko-KR" altLang="en-US" sz="1600" dirty="0">
                <a:ea typeface="KoPub돋움체 Medium" panose="00000600000000000000" pitchFamily="2" charset="-127"/>
              </a:rPr>
              <a:t> 하여 </a:t>
            </a:r>
            <a:endParaRPr lang="en-US" altLang="ko-KR" sz="1600" dirty="0">
              <a:ea typeface="KoPub돋움체 Medium" panose="00000600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1600" dirty="0">
              <a:ea typeface="KoPub돋움체 Medium" panose="00000600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600" dirty="0">
                <a:ea typeface="KoPub돋움체 Medium" panose="00000600000000000000" pitchFamily="2" charset="-127"/>
              </a:rPr>
              <a:t>인공지능의 분류</a:t>
            </a:r>
            <a:r>
              <a:rPr lang="en-US" altLang="ko-KR" sz="1600" dirty="0">
                <a:ea typeface="KoPub돋움체 Medium" panose="00000600000000000000" pitchFamily="2" charset="-127"/>
              </a:rPr>
              <a:t> </a:t>
            </a:r>
            <a:r>
              <a:rPr lang="ko-KR" altLang="en-US" sz="1600" dirty="0">
                <a:ea typeface="KoPub돋움체 Medium" panose="00000600000000000000" pitchFamily="2" charset="-127"/>
              </a:rPr>
              <a:t>혹은 </a:t>
            </a:r>
            <a:r>
              <a:rPr lang="ko-KR" altLang="en-US" sz="1600" dirty="0" err="1">
                <a:ea typeface="KoPub돋움체 Medium" panose="00000600000000000000" pitchFamily="2" charset="-127"/>
              </a:rPr>
              <a:t>차원축소</a:t>
            </a:r>
            <a:r>
              <a:rPr lang="ko-KR" altLang="en-US" sz="1600" dirty="0">
                <a:ea typeface="KoPub돋움체 Medium" panose="00000600000000000000" pitchFamily="2" charset="-127"/>
              </a:rPr>
              <a:t> 알고리즘을 적요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35642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A8128C-D73F-1FBA-6E47-3A0ECCF53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37" y="212592"/>
            <a:ext cx="10131425" cy="659352"/>
          </a:xfrm>
        </p:spPr>
        <p:txBody>
          <a:bodyPr>
            <a:normAutofit/>
          </a:bodyPr>
          <a:lstStyle/>
          <a:p>
            <a:r>
              <a:rPr lang="ko-KR" altLang="en-US" sz="2800" b="1" dirty="0"/>
              <a:t>코사인 유사성</a:t>
            </a:r>
            <a:r>
              <a:rPr lang="en-US" altLang="ko-KR" sz="2800" b="1"/>
              <a:t>(cosine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similarity)</a:t>
            </a:r>
            <a:endParaRPr lang="ko-KR" altLang="en-US" sz="2800" b="1" dirty="0"/>
          </a:p>
        </p:txBody>
      </p:sp>
      <p:sp>
        <p:nvSpPr>
          <p:cNvPr id="10" name="바닥글 개체 틀 3">
            <a:extLst>
              <a:ext uri="{FF2B5EF4-FFF2-40B4-BE49-F238E27FC236}">
                <a16:creationId xmlns:a16="http://schemas.microsoft.com/office/drawing/2014/main" id="{F6006E43-C489-7FA1-AF2E-6F4992912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43399" y="6426758"/>
            <a:ext cx="7827659" cy="377825"/>
          </a:xfrm>
        </p:spPr>
        <p:txBody>
          <a:bodyPr/>
          <a:lstStyle/>
          <a:p>
            <a:pPr algn="r"/>
            <a:fld id="{77860235-9F74-41DF-BC51-71A4257E4966}" type="slidenum">
              <a:rPr lang="ko-KR" altLang="en-US" sz="1200" b="1" smtClean="0"/>
              <a:pPr algn="r"/>
              <a:t>12</a:t>
            </a:fld>
            <a:endParaRPr lang="ko-KR" altLang="en-US" sz="12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323" y="2303584"/>
            <a:ext cx="4992624" cy="3692769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473281" y="871944"/>
            <a:ext cx="7035350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ko-KR" altLang="en-US" b="1" dirty="0" err="1">
                <a:solidFill>
                  <a:srgbClr val="FFFF00"/>
                </a:solidFill>
                <a:ea typeface="KoPub돋움체 Medium" panose="00000600000000000000" pitchFamily="2" charset="-127"/>
              </a:rPr>
              <a:t>캣우먼은</a:t>
            </a:r>
            <a:r>
              <a:rPr lang="ko-KR" altLang="en-US" b="1" dirty="0">
                <a:solidFill>
                  <a:srgbClr val="FFFF00"/>
                </a:solidFill>
                <a:ea typeface="KoPub돋움체 Medium" panose="00000600000000000000" pitchFamily="2" charset="-127"/>
              </a:rPr>
              <a:t> </a:t>
            </a:r>
            <a:r>
              <a:rPr lang="ko-KR" altLang="en-US" b="1" dirty="0" err="1">
                <a:solidFill>
                  <a:srgbClr val="FFFF00"/>
                </a:solidFill>
                <a:ea typeface="KoPub돋움체 Medium" panose="00000600000000000000" pitchFamily="2" charset="-127"/>
              </a:rPr>
              <a:t>배트맨과</a:t>
            </a:r>
            <a:r>
              <a:rPr lang="ko-KR" altLang="en-US" b="1" dirty="0">
                <a:solidFill>
                  <a:srgbClr val="FFFF00"/>
                </a:solidFill>
                <a:ea typeface="KoPub돋움체 Medium" panose="00000600000000000000" pitchFamily="2" charset="-127"/>
              </a:rPr>
              <a:t> 조커 중 누구와 가까운가</a:t>
            </a:r>
            <a:r>
              <a:rPr lang="en-US" altLang="ko-KR" b="1" dirty="0">
                <a:solidFill>
                  <a:srgbClr val="FFFF00"/>
                </a:solidFill>
                <a:ea typeface="KoPub돋움체 Medium" panose="00000600000000000000" pitchFamily="2" charset="-127"/>
              </a:rPr>
              <a:t>?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b="1" dirty="0">
                <a:solidFill>
                  <a:srgbClr val="FFFF00"/>
                </a:solidFill>
                <a:ea typeface="KoPub돋움체 Medium" panose="00000600000000000000" pitchFamily="2" charset="-127"/>
              </a:rPr>
              <a:t>“</a:t>
            </a:r>
            <a:r>
              <a:rPr lang="ko-KR" altLang="en-US" b="1" dirty="0">
                <a:solidFill>
                  <a:srgbClr val="FFFF00"/>
                </a:solidFill>
                <a:ea typeface="KoPub돋움체 Medium" panose="00000600000000000000" pitchFamily="2" charset="-127"/>
              </a:rPr>
              <a:t>가깝다</a:t>
            </a:r>
            <a:r>
              <a:rPr lang="en-US" altLang="ko-KR" b="1" dirty="0">
                <a:solidFill>
                  <a:srgbClr val="FFFF00"/>
                </a:solidFill>
                <a:ea typeface="KoPub돋움체 Medium" panose="00000600000000000000" pitchFamily="2" charset="-127"/>
              </a:rPr>
              <a:t>”</a:t>
            </a:r>
            <a:r>
              <a:rPr lang="ko-KR" altLang="en-US" b="1" dirty="0">
                <a:solidFill>
                  <a:srgbClr val="FFFF00"/>
                </a:solidFill>
                <a:ea typeface="KoPub돋움체 Medium" panose="00000600000000000000" pitchFamily="2" charset="-127"/>
              </a:rPr>
              <a:t>는 의미는 무엇인가</a:t>
            </a:r>
            <a:r>
              <a:rPr lang="en-US" altLang="ko-KR" b="1" dirty="0">
                <a:solidFill>
                  <a:srgbClr val="FFFF00"/>
                </a:solidFill>
                <a:ea typeface="KoPub돋움체 Medium" panose="00000600000000000000" pitchFamily="2" charset="-127"/>
              </a:rPr>
              <a:t>?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737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A8128C-D73F-1FBA-6E47-3A0ECCF53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37" y="212592"/>
            <a:ext cx="10131425" cy="659352"/>
          </a:xfrm>
        </p:spPr>
        <p:txBody>
          <a:bodyPr>
            <a:normAutofit/>
          </a:bodyPr>
          <a:lstStyle/>
          <a:p>
            <a:r>
              <a:rPr lang="ko-KR" altLang="en-US" sz="2800" b="1" dirty="0"/>
              <a:t>군집분석</a:t>
            </a:r>
            <a:r>
              <a:rPr lang="en-US" altLang="ko-KR" sz="2800" b="1" dirty="0"/>
              <a:t>_1. PCA</a:t>
            </a:r>
            <a:endParaRPr lang="ko-KR" altLang="en-US" sz="2800" b="1" dirty="0"/>
          </a:p>
        </p:txBody>
      </p:sp>
      <p:sp>
        <p:nvSpPr>
          <p:cNvPr id="10" name="바닥글 개체 틀 3">
            <a:extLst>
              <a:ext uri="{FF2B5EF4-FFF2-40B4-BE49-F238E27FC236}">
                <a16:creationId xmlns:a16="http://schemas.microsoft.com/office/drawing/2014/main" id="{F6006E43-C489-7FA1-AF2E-6F4992912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43399" y="6426758"/>
            <a:ext cx="7827659" cy="377825"/>
          </a:xfrm>
        </p:spPr>
        <p:txBody>
          <a:bodyPr/>
          <a:lstStyle/>
          <a:p>
            <a:pPr algn="r"/>
            <a:fld id="{77860235-9F74-41DF-BC51-71A4257E4966}" type="slidenum">
              <a:rPr lang="ko-KR" altLang="en-US" sz="1200" b="1" smtClean="0"/>
              <a:pPr algn="r"/>
              <a:t>13</a:t>
            </a:fld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445478" y="1028435"/>
            <a:ext cx="7058908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Bahnschrift SemiLight SemiConde" panose="020B0502040204020203" pitchFamily="34" charset="0"/>
              </a:rPr>
              <a:t>import </a:t>
            </a:r>
            <a:r>
              <a:rPr lang="en-US" altLang="ko-KR" sz="1400" dirty="0" err="1">
                <a:latin typeface="Bahnschrift SemiLight SemiConde" panose="020B0502040204020203" pitchFamily="34" charset="0"/>
              </a:rPr>
              <a:t>numpy</a:t>
            </a:r>
            <a:r>
              <a:rPr lang="en-US" altLang="ko-KR" sz="1400" dirty="0">
                <a:latin typeface="Bahnschrift SemiLight SemiConde" panose="020B0502040204020203" pitchFamily="34" charset="0"/>
              </a:rPr>
              <a:t> as np</a:t>
            </a:r>
          </a:p>
          <a:p>
            <a:r>
              <a:rPr lang="en-US" altLang="ko-KR" sz="1400" dirty="0">
                <a:latin typeface="Bahnschrift SemiLight SemiConde" panose="020B0502040204020203" pitchFamily="34" charset="0"/>
              </a:rPr>
              <a:t>import pandas as </a:t>
            </a:r>
            <a:r>
              <a:rPr lang="en-US" altLang="ko-KR" sz="1400" dirty="0" err="1">
                <a:latin typeface="Bahnschrift SemiLight SemiConde" panose="020B0502040204020203" pitchFamily="34" charset="0"/>
              </a:rPr>
              <a:t>pd</a:t>
            </a:r>
            <a:endParaRPr lang="en-US" altLang="ko-KR" sz="1400" dirty="0">
              <a:latin typeface="Bahnschrift SemiLight SemiConde" panose="020B0502040204020203" pitchFamily="34" charset="0"/>
            </a:endParaRPr>
          </a:p>
          <a:p>
            <a:r>
              <a:rPr lang="en-US" altLang="ko-KR" sz="1400" dirty="0">
                <a:latin typeface="Bahnschrift SemiLight SemiConde" panose="020B0502040204020203" pitchFamily="34" charset="0"/>
              </a:rPr>
              <a:t>import </a:t>
            </a:r>
            <a:r>
              <a:rPr lang="en-US" altLang="ko-KR" sz="1400" dirty="0" err="1">
                <a:latin typeface="Bahnschrift SemiLight SemiConde" panose="020B0502040204020203" pitchFamily="34" charset="0"/>
              </a:rPr>
              <a:t>matplotlib.pyplot</a:t>
            </a:r>
            <a:r>
              <a:rPr lang="en-US" altLang="ko-KR" sz="1400" dirty="0">
                <a:latin typeface="Bahnschrift SemiLight SemiConde" panose="020B0502040204020203" pitchFamily="34" charset="0"/>
              </a:rPr>
              <a:t> as </a:t>
            </a:r>
            <a:r>
              <a:rPr lang="en-US" altLang="ko-KR" sz="1400" dirty="0" err="1">
                <a:latin typeface="Bahnschrift SemiLight SemiConde" panose="020B0502040204020203" pitchFamily="34" charset="0"/>
              </a:rPr>
              <a:t>plt</a:t>
            </a:r>
            <a:endParaRPr lang="en-US" altLang="ko-KR" sz="1400" dirty="0">
              <a:latin typeface="Bahnschrift SemiLight SemiConde" panose="020B0502040204020203" pitchFamily="34" charset="0"/>
            </a:endParaRPr>
          </a:p>
          <a:p>
            <a:r>
              <a:rPr lang="en-US" altLang="ko-KR" sz="1400" dirty="0">
                <a:latin typeface="Bahnschrift SemiLight SemiConde" panose="020B0502040204020203" pitchFamily="34" charset="0"/>
              </a:rPr>
              <a:t>from </a:t>
            </a:r>
            <a:r>
              <a:rPr lang="en-US" altLang="ko-KR" sz="1400" dirty="0" err="1">
                <a:latin typeface="Bahnschrift SemiLight SemiConde" panose="020B0502040204020203" pitchFamily="34" charset="0"/>
              </a:rPr>
              <a:t>sklearn.datasets</a:t>
            </a:r>
            <a:r>
              <a:rPr lang="en-US" altLang="ko-KR" sz="1400" dirty="0">
                <a:latin typeface="Bahnschrift SemiLight SemiConde" panose="020B0502040204020203" pitchFamily="34" charset="0"/>
              </a:rPr>
              <a:t> import </a:t>
            </a:r>
            <a:r>
              <a:rPr lang="en-US" altLang="ko-KR" sz="1400" dirty="0" err="1">
                <a:latin typeface="Bahnschrift SemiLight SemiConde" panose="020B0502040204020203" pitchFamily="34" charset="0"/>
              </a:rPr>
              <a:t>make_blobs</a:t>
            </a:r>
            <a:endParaRPr lang="en-US" altLang="ko-KR" sz="1400" dirty="0">
              <a:latin typeface="Bahnschrift SemiLight SemiConde" panose="020B0502040204020203" pitchFamily="34" charset="0"/>
            </a:endParaRPr>
          </a:p>
          <a:p>
            <a:r>
              <a:rPr lang="en-US" altLang="ko-KR" sz="1400" dirty="0">
                <a:latin typeface="Bahnschrift SemiLight SemiConde" panose="020B0502040204020203" pitchFamily="34" charset="0"/>
              </a:rPr>
              <a:t>from </a:t>
            </a:r>
            <a:r>
              <a:rPr lang="en-US" altLang="ko-KR" sz="1400" dirty="0" err="1">
                <a:latin typeface="Bahnschrift SemiLight SemiConde" panose="020B0502040204020203" pitchFamily="34" charset="0"/>
              </a:rPr>
              <a:t>sklearn.decomposition</a:t>
            </a:r>
            <a:r>
              <a:rPr lang="en-US" altLang="ko-KR" sz="1400" dirty="0">
                <a:latin typeface="Bahnschrift SemiLight SemiConde" panose="020B0502040204020203" pitchFamily="34" charset="0"/>
              </a:rPr>
              <a:t> import PCA</a:t>
            </a:r>
          </a:p>
          <a:p>
            <a:endParaRPr lang="en-US" altLang="ko-KR" sz="1400" dirty="0">
              <a:latin typeface="Bahnschrift SemiLight SemiConde" panose="020B0502040204020203" pitchFamily="34" charset="0"/>
            </a:endParaRPr>
          </a:p>
          <a:p>
            <a:r>
              <a:rPr lang="en-US" altLang="ko-KR" sz="1400" dirty="0">
                <a:latin typeface="Bahnschrift SemiLight SemiConde" panose="020B0502040204020203" pitchFamily="34" charset="0"/>
              </a:rPr>
              <a:t># 1. </a:t>
            </a:r>
            <a:r>
              <a:rPr lang="ko-KR" altLang="en-US" sz="1400" dirty="0">
                <a:latin typeface="Bahnschrift SemiLight SemiConde" panose="020B0502040204020203" pitchFamily="34" charset="0"/>
              </a:rPr>
              <a:t>가상 데이터 생성 </a:t>
            </a:r>
            <a:r>
              <a:rPr lang="en-US" altLang="ko-KR" sz="1400" dirty="0">
                <a:latin typeface="Bahnschrift SemiLight SemiConde" panose="020B0502040204020203" pitchFamily="34" charset="0"/>
              </a:rPr>
              <a:t>(10</a:t>
            </a:r>
            <a:r>
              <a:rPr lang="ko-KR" altLang="en-US" sz="1400" dirty="0">
                <a:latin typeface="Bahnschrift SemiLight SemiConde" panose="020B0502040204020203" pitchFamily="34" charset="0"/>
              </a:rPr>
              <a:t>차원</a:t>
            </a:r>
            <a:r>
              <a:rPr lang="en-US" altLang="ko-KR" sz="1400" dirty="0">
                <a:latin typeface="Bahnschrift SemiLight SemiConde" panose="020B0502040204020203" pitchFamily="34" charset="0"/>
              </a:rPr>
              <a:t>, 100</a:t>
            </a:r>
            <a:r>
              <a:rPr lang="ko-KR" altLang="en-US" sz="1400" dirty="0">
                <a:latin typeface="Bahnschrift SemiLight SemiConde" panose="020B0502040204020203" pitchFamily="34" charset="0"/>
              </a:rPr>
              <a:t>개의 샘플</a:t>
            </a:r>
            <a:r>
              <a:rPr lang="en-US" altLang="ko-KR" sz="1400" dirty="0">
                <a:latin typeface="Bahnschrift SemiLight SemiConde" panose="020B0502040204020203" pitchFamily="34" charset="0"/>
              </a:rPr>
              <a:t>)</a:t>
            </a:r>
          </a:p>
          <a:p>
            <a:r>
              <a:rPr lang="en-US" altLang="ko-KR" sz="1400" dirty="0">
                <a:latin typeface="Bahnschrift SemiLight SemiConde" panose="020B0502040204020203" pitchFamily="34" charset="0"/>
              </a:rPr>
              <a:t>X, _ = </a:t>
            </a:r>
            <a:r>
              <a:rPr lang="en-US" altLang="ko-KR" sz="1400" dirty="0" err="1">
                <a:latin typeface="Bahnschrift SemiLight SemiConde" panose="020B0502040204020203" pitchFamily="34" charset="0"/>
              </a:rPr>
              <a:t>make_blobs</a:t>
            </a:r>
            <a:r>
              <a:rPr lang="en-US" altLang="ko-KR" sz="1400" dirty="0">
                <a:latin typeface="Bahnschrift SemiLight SemiConde" panose="020B0502040204020203" pitchFamily="34" charset="0"/>
              </a:rPr>
              <a:t>(</a:t>
            </a:r>
            <a:r>
              <a:rPr lang="en-US" altLang="ko-KR" sz="1400" dirty="0" err="1">
                <a:latin typeface="Bahnschrift SemiLight SemiConde" panose="020B0502040204020203" pitchFamily="34" charset="0"/>
              </a:rPr>
              <a:t>n_samples</a:t>
            </a:r>
            <a:r>
              <a:rPr lang="en-US" altLang="ko-KR" sz="1400" dirty="0">
                <a:latin typeface="Bahnschrift SemiLight SemiConde" panose="020B0502040204020203" pitchFamily="34" charset="0"/>
              </a:rPr>
              <a:t>=100, </a:t>
            </a:r>
            <a:r>
              <a:rPr lang="en-US" altLang="ko-KR" sz="1400" dirty="0" err="1">
                <a:latin typeface="Bahnschrift SemiLight SemiConde" panose="020B0502040204020203" pitchFamily="34" charset="0"/>
              </a:rPr>
              <a:t>n_features</a:t>
            </a:r>
            <a:r>
              <a:rPr lang="en-US" altLang="ko-KR" sz="1400" dirty="0">
                <a:latin typeface="Bahnschrift SemiLight SemiConde" panose="020B0502040204020203" pitchFamily="34" charset="0"/>
              </a:rPr>
              <a:t>=10, centers=2, </a:t>
            </a:r>
            <a:r>
              <a:rPr lang="en-US" altLang="ko-KR" sz="1400" dirty="0" err="1">
                <a:latin typeface="Bahnschrift SemiLight SemiConde" panose="020B0502040204020203" pitchFamily="34" charset="0"/>
              </a:rPr>
              <a:t>random_state</a:t>
            </a:r>
            <a:r>
              <a:rPr lang="en-US" altLang="ko-KR" sz="1400" dirty="0">
                <a:latin typeface="Bahnschrift SemiLight SemiConde" panose="020B0502040204020203" pitchFamily="34" charset="0"/>
              </a:rPr>
              <a:t>=42)</a:t>
            </a:r>
          </a:p>
          <a:p>
            <a:endParaRPr lang="en-US" altLang="ko-KR" sz="1400" dirty="0">
              <a:latin typeface="Bahnschrift SemiLight SemiConde" panose="020B0502040204020203" pitchFamily="34" charset="0"/>
            </a:endParaRPr>
          </a:p>
          <a:p>
            <a:r>
              <a:rPr lang="en-US" altLang="ko-KR" sz="1400" dirty="0">
                <a:latin typeface="Bahnschrift SemiLight SemiConde" panose="020B0502040204020203" pitchFamily="34" charset="0"/>
              </a:rPr>
              <a:t># 2. PCA</a:t>
            </a:r>
            <a:r>
              <a:rPr lang="ko-KR" altLang="en-US" sz="1400" dirty="0">
                <a:latin typeface="Bahnschrift SemiLight SemiConde" panose="020B0502040204020203" pitchFamily="34" charset="0"/>
              </a:rPr>
              <a:t>를 사용한 차원 축소 </a:t>
            </a:r>
            <a:r>
              <a:rPr lang="en-US" altLang="ko-KR" sz="1400" dirty="0">
                <a:latin typeface="Bahnschrift SemiLight SemiConde" panose="020B0502040204020203" pitchFamily="34" charset="0"/>
              </a:rPr>
              <a:t>(2</a:t>
            </a:r>
            <a:r>
              <a:rPr lang="ko-KR" altLang="en-US" sz="1400" dirty="0">
                <a:latin typeface="Bahnschrift SemiLight SemiConde" panose="020B0502040204020203" pitchFamily="34" charset="0"/>
              </a:rPr>
              <a:t>차원으로</a:t>
            </a:r>
            <a:r>
              <a:rPr lang="en-US" altLang="ko-KR" sz="1400" dirty="0">
                <a:latin typeface="Bahnschrift SemiLight SemiConde" panose="020B0502040204020203" pitchFamily="34" charset="0"/>
              </a:rPr>
              <a:t>)</a:t>
            </a:r>
          </a:p>
          <a:p>
            <a:r>
              <a:rPr lang="en-US" altLang="ko-KR" sz="1400" dirty="0" err="1">
                <a:latin typeface="Bahnschrift SemiLight SemiConde" panose="020B0502040204020203" pitchFamily="34" charset="0"/>
              </a:rPr>
              <a:t>pca</a:t>
            </a:r>
            <a:r>
              <a:rPr lang="en-US" altLang="ko-KR" sz="1400" dirty="0">
                <a:latin typeface="Bahnschrift SemiLight SemiConde" panose="020B0502040204020203" pitchFamily="34" charset="0"/>
              </a:rPr>
              <a:t> = PCA(</a:t>
            </a:r>
            <a:r>
              <a:rPr lang="en-US" altLang="ko-KR" sz="1400" dirty="0" err="1">
                <a:latin typeface="Bahnschrift SemiLight SemiConde" panose="020B0502040204020203" pitchFamily="34" charset="0"/>
              </a:rPr>
              <a:t>n_components</a:t>
            </a:r>
            <a:r>
              <a:rPr lang="en-US" altLang="ko-KR" sz="1400" dirty="0">
                <a:latin typeface="Bahnschrift SemiLight SemiConde" panose="020B0502040204020203" pitchFamily="34" charset="0"/>
              </a:rPr>
              <a:t>=2)</a:t>
            </a:r>
          </a:p>
          <a:p>
            <a:r>
              <a:rPr lang="en-US" altLang="ko-KR" sz="1400" dirty="0" err="1">
                <a:latin typeface="Bahnschrift SemiLight SemiConde" panose="020B0502040204020203" pitchFamily="34" charset="0"/>
              </a:rPr>
              <a:t>X_pca</a:t>
            </a:r>
            <a:r>
              <a:rPr lang="en-US" altLang="ko-KR" sz="1400" dirty="0">
                <a:latin typeface="Bahnschrift SemiLight SemiConde" panose="020B0502040204020203" pitchFamily="34" charset="0"/>
              </a:rPr>
              <a:t> = </a:t>
            </a:r>
            <a:r>
              <a:rPr lang="en-US" altLang="ko-KR" sz="1400" dirty="0" err="1">
                <a:latin typeface="Bahnschrift SemiLight SemiConde" panose="020B0502040204020203" pitchFamily="34" charset="0"/>
              </a:rPr>
              <a:t>pca.fit_transform</a:t>
            </a:r>
            <a:r>
              <a:rPr lang="en-US" altLang="ko-KR" sz="1400" dirty="0">
                <a:latin typeface="Bahnschrift SemiLight SemiConde" panose="020B0502040204020203" pitchFamily="34" charset="0"/>
              </a:rPr>
              <a:t>(X)</a:t>
            </a:r>
          </a:p>
          <a:p>
            <a:endParaRPr lang="en-US" altLang="ko-KR" sz="1400" dirty="0">
              <a:latin typeface="Bahnschrift SemiLight SemiConde" panose="020B0502040204020203" pitchFamily="34" charset="0"/>
            </a:endParaRPr>
          </a:p>
          <a:p>
            <a:r>
              <a:rPr lang="en-US" altLang="ko-KR" sz="1400" dirty="0">
                <a:latin typeface="Bahnschrift SemiLight SemiConde" panose="020B0502040204020203" pitchFamily="34" charset="0"/>
              </a:rPr>
              <a:t># 3. </a:t>
            </a:r>
            <a:r>
              <a:rPr lang="ko-KR" altLang="en-US" sz="1400" dirty="0">
                <a:latin typeface="Bahnschrift SemiLight SemiConde" panose="020B0502040204020203" pitchFamily="34" charset="0"/>
              </a:rPr>
              <a:t>시각화</a:t>
            </a:r>
          </a:p>
          <a:p>
            <a:r>
              <a:rPr lang="en-US" altLang="ko-KR" sz="1400" dirty="0" err="1">
                <a:latin typeface="Bahnschrift SemiLight SemiConde" panose="020B0502040204020203" pitchFamily="34" charset="0"/>
              </a:rPr>
              <a:t>plt.figure</a:t>
            </a:r>
            <a:r>
              <a:rPr lang="en-US" altLang="ko-KR" sz="1400" dirty="0">
                <a:latin typeface="Bahnschrift SemiLight SemiConde" panose="020B0502040204020203" pitchFamily="34" charset="0"/>
              </a:rPr>
              <a:t>(</a:t>
            </a:r>
            <a:r>
              <a:rPr lang="en-US" altLang="ko-KR" sz="1400" dirty="0" err="1">
                <a:latin typeface="Bahnschrift SemiLight SemiConde" panose="020B0502040204020203" pitchFamily="34" charset="0"/>
              </a:rPr>
              <a:t>figsize</a:t>
            </a:r>
            <a:r>
              <a:rPr lang="en-US" altLang="ko-KR" sz="1400" dirty="0">
                <a:latin typeface="Bahnschrift SemiLight SemiConde" panose="020B0502040204020203" pitchFamily="34" charset="0"/>
              </a:rPr>
              <a:t>=(10, 6))</a:t>
            </a:r>
          </a:p>
          <a:p>
            <a:endParaRPr lang="en-US" altLang="ko-KR" sz="1400" dirty="0">
              <a:latin typeface="Bahnschrift SemiLight SemiConde" panose="020B0502040204020203" pitchFamily="34" charset="0"/>
            </a:endParaRPr>
          </a:p>
          <a:p>
            <a:r>
              <a:rPr lang="en-US" altLang="ko-KR" sz="1400" dirty="0">
                <a:latin typeface="Bahnschrift SemiLight SemiConde" panose="020B0502040204020203" pitchFamily="34" charset="0"/>
              </a:rPr>
              <a:t># </a:t>
            </a:r>
            <a:r>
              <a:rPr lang="ko-KR" altLang="en-US" sz="1400" dirty="0">
                <a:latin typeface="Bahnschrift SemiLight SemiConde" panose="020B0502040204020203" pitchFamily="34" charset="0"/>
              </a:rPr>
              <a:t>각 클러스터의 데이터 포인트를 시각화 </a:t>
            </a:r>
            <a:endParaRPr lang="en-US" altLang="ko-KR" sz="1400" dirty="0">
              <a:latin typeface="Bahnschrift SemiLight SemiConde" panose="020B0502040204020203" pitchFamily="34" charset="0"/>
            </a:endParaRPr>
          </a:p>
          <a:p>
            <a:r>
              <a:rPr lang="en-US" altLang="ko-KR" sz="1400" dirty="0" err="1">
                <a:latin typeface="Bahnschrift SemiLight SemiConde" panose="020B0502040204020203" pitchFamily="34" charset="0"/>
              </a:rPr>
              <a:t>plt.scatter</a:t>
            </a:r>
            <a:r>
              <a:rPr lang="en-US" altLang="ko-KR" sz="1400" dirty="0">
                <a:latin typeface="Bahnschrift SemiLight SemiConde" panose="020B0502040204020203" pitchFamily="34" charset="0"/>
              </a:rPr>
              <a:t>(</a:t>
            </a:r>
            <a:r>
              <a:rPr lang="en-US" altLang="ko-KR" sz="1400" dirty="0" err="1">
                <a:latin typeface="Bahnschrift SemiLight SemiConde" panose="020B0502040204020203" pitchFamily="34" charset="0"/>
              </a:rPr>
              <a:t>X_pca</a:t>
            </a:r>
            <a:r>
              <a:rPr lang="en-US" altLang="ko-KR" sz="1400" dirty="0">
                <a:latin typeface="Bahnschrift SemiLight SemiConde" panose="020B0502040204020203" pitchFamily="34" charset="0"/>
              </a:rPr>
              <a:t>[:, 0], </a:t>
            </a:r>
            <a:r>
              <a:rPr lang="en-US" altLang="ko-KR" sz="1400" dirty="0" err="1">
                <a:latin typeface="Bahnschrift SemiLight SemiConde" panose="020B0502040204020203" pitchFamily="34" charset="0"/>
              </a:rPr>
              <a:t>X_pca</a:t>
            </a:r>
            <a:r>
              <a:rPr lang="en-US" altLang="ko-KR" sz="1400" dirty="0">
                <a:latin typeface="Bahnschrift SemiLight SemiConde" panose="020B0502040204020203" pitchFamily="34" charset="0"/>
              </a:rPr>
              <a:t>[:, 1], c='b', alpha=0.5)</a:t>
            </a:r>
          </a:p>
          <a:p>
            <a:r>
              <a:rPr lang="en-US" altLang="ko-KR" sz="1400" dirty="0" err="1">
                <a:latin typeface="Bahnschrift SemiLight SemiConde" panose="020B0502040204020203" pitchFamily="34" charset="0"/>
              </a:rPr>
              <a:t>plt.title</a:t>
            </a:r>
            <a:r>
              <a:rPr lang="en-US" altLang="ko-KR" sz="1400" dirty="0">
                <a:latin typeface="Bahnschrift SemiLight SemiConde" panose="020B0502040204020203" pitchFamily="34" charset="0"/>
              </a:rPr>
              <a:t>('PCA Projection of 10-Dimensional Synthetic Data')</a:t>
            </a:r>
          </a:p>
          <a:p>
            <a:r>
              <a:rPr lang="en-US" altLang="ko-KR" sz="1400" dirty="0" err="1">
                <a:latin typeface="Bahnschrift SemiLight SemiConde" panose="020B0502040204020203" pitchFamily="34" charset="0"/>
              </a:rPr>
              <a:t>plt.xlabel</a:t>
            </a:r>
            <a:r>
              <a:rPr lang="en-US" altLang="ko-KR" sz="1400" dirty="0">
                <a:latin typeface="Bahnschrift SemiLight SemiConde" panose="020B0502040204020203" pitchFamily="34" charset="0"/>
              </a:rPr>
              <a:t>('PCA Component 1')</a:t>
            </a:r>
          </a:p>
          <a:p>
            <a:r>
              <a:rPr lang="en-US" altLang="ko-KR" sz="1400" dirty="0" err="1">
                <a:latin typeface="Bahnschrift SemiLight SemiConde" panose="020B0502040204020203" pitchFamily="34" charset="0"/>
              </a:rPr>
              <a:t>plt.ylabel</a:t>
            </a:r>
            <a:r>
              <a:rPr lang="en-US" altLang="ko-KR" sz="1400" dirty="0">
                <a:latin typeface="Bahnschrift SemiLight SemiConde" panose="020B0502040204020203" pitchFamily="34" charset="0"/>
              </a:rPr>
              <a:t>('PCA Component 2')</a:t>
            </a:r>
          </a:p>
          <a:p>
            <a:r>
              <a:rPr lang="en-US" altLang="ko-KR" sz="1400" dirty="0" err="1">
                <a:latin typeface="Bahnschrift SemiLight SemiConde" panose="020B0502040204020203" pitchFamily="34" charset="0"/>
              </a:rPr>
              <a:t>plt.show</a:t>
            </a:r>
            <a:r>
              <a:rPr lang="en-US" altLang="ko-KR" sz="1400" dirty="0">
                <a:latin typeface="Bahnschrift SemiLight SemiConde" panose="020B0502040204020203" pitchFamily="34" charset="0"/>
              </a:rPr>
              <a:t>()</a:t>
            </a:r>
            <a:endParaRPr lang="ko-KR" altLang="en-US" sz="1400" dirty="0">
              <a:latin typeface="Bahnschrift SemiLight SemiConde" panose="020B0502040204020203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5904" y="1580549"/>
            <a:ext cx="5565531" cy="3578276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217989" y="5540390"/>
            <a:ext cx="57282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hlinkClick r:id="rId3"/>
              </a:rPr>
              <a:t>https://github.com/ancestor9/24_fall_textmining_NLP/blob/main/1015_%EA%B5%B0%EC%A7%91%EB%B6%84%EC%84%9D.ipynb</a:t>
            </a:r>
            <a:r>
              <a:rPr lang="ko-KR" altLang="en-US" sz="14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7142432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A8128C-D73F-1FBA-6E47-3A0ECCF53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37" y="212592"/>
            <a:ext cx="10131425" cy="659352"/>
          </a:xfrm>
        </p:spPr>
        <p:txBody>
          <a:bodyPr>
            <a:normAutofit/>
          </a:bodyPr>
          <a:lstStyle/>
          <a:p>
            <a:r>
              <a:rPr lang="ko-KR" altLang="en-US" sz="2800" b="1" dirty="0"/>
              <a:t>군집분석</a:t>
            </a:r>
            <a:r>
              <a:rPr lang="en-US" altLang="ko-KR" sz="2800" b="1" dirty="0"/>
              <a:t>_2. KMEANS</a:t>
            </a:r>
            <a:endParaRPr lang="ko-KR" altLang="en-US" sz="2800" b="1" dirty="0"/>
          </a:p>
        </p:txBody>
      </p:sp>
      <p:sp>
        <p:nvSpPr>
          <p:cNvPr id="10" name="바닥글 개체 틀 3">
            <a:extLst>
              <a:ext uri="{FF2B5EF4-FFF2-40B4-BE49-F238E27FC236}">
                <a16:creationId xmlns:a16="http://schemas.microsoft.com/office/drawing/2014/main" id="{F6006E43-C489-7FA1-AF2E-6F4992912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43399" y="6426758"/>
            <a:ext cx="7827659" cy="377825"/>
          </a:xfrm>
        </p:spPr>
        <p:txBody>
          <a:bodyPr/>
          <a:lstStyle/>
          <a:p>
            <a:pPr algn="r"/>
            <a:fld id="{77860235-9F74-41DF-BC51-71A4257E4966}" type="slidenum">
              <a:rPr lang="ko-KR" altLang="en-US" sz="1200" b="1" smtClean="0"/>
              <a:pPr algn="r"/>
              <a:t>14</a:t>
            </a:fld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558829" y="1409293"/>
            <a:ext cx="8355622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Bahnschrift SemiLight SemiConde" panose="020B0502040204020203" pitchFamily="34" charset="0"/>
              </a:rPr>
              <a:t>from </a:t>
            </a:r>
            <a:r>
              <a:rPr lang="en-US" altLang="ko-KR" sz="1400" dirty="0" err="1">
                <a:latin typeface="Bahnschrift SemiLight SemiConde" panose="020B0502040204020203" pitchFamily="34" charset="0"/>
              </a:rPr>
              <a:t>sklearn.cluster</a:t>
            </a:r>
            <a:r>
              <a:rPr lang="en-US" altLang="ko-KR" sz="1400" dirty="0">
                <a:latin typeface="Bahnschrift SemiLight SemiConde" panose="020B0502040204020203" pitchFamily="34" charset="0"/>
              </a:rPr>
              <a:t> import </a:t>
            </a:r>
            <a:r>
              <a:rPr lang="en-US" altLang="ko-KR" sz="1400" dirty="0" err="1">
                <a:latin typeface="Bahnschrift SemiLight SemiConde" panose="020B0502040204020203" pitchFamily="34" charset="0"/>
              </a:rPr>
              <a:t>KMeans</a:t>
            </a:r>
            <a:endParaRPr lang="en-US" altLang="ko-KR" sz="1400" dirty="0">
              <a:latin typeface="Bahnschrift SemiLight SemiConde" panose="020B0502040204020203" pitchFamily="34" charset="0"/>
            </a:endParaRPr>
          </a:p>
          <a:p>
            <a:br>
              <a:rPr lang="en-US" altLang="ko-KR" sz="1400" dirty="0">
                <a:latin typeface="Bahnschrift SemiLight SemiConde" panose="020B0502040204020203" pitchFamily="34" charset="0"/>
              </a:rPr>
            </a:br>
            <a:r>
              <a:rPr lang="en-US" altLang="ko-KR" sz="1400" dirty="0">
                <a:latin typeface="Bahnschrift SemiLight SemiConde" panose="020B0502040204020203" pitchFamily="34" charset="0"/>
              </a:rPr>
              <a:t># 3. </a:t>
            </a:r>
            <a:r>
              <a:rPr lang="en-US" altLang="ko-KR" sz="1400" dirty="0" err="1">
                <a:latin typeface="Bahnschrift SemiLight SemiConde" panose="020B0502040204020203" pitchFamily="34" charset="0"/>
              </a:rPr>
              <a:t>KMeans</a:t>
            </a:r>
            <a:r>
              <a:rPr lang="en-US" altLang="ko-KR" sz="1400" dirty="0">
                <a:latin typeface="Bahnschrift SemiLight SemiConde" panose="020B0502040204020203" pitchFamily="34" charset="0"/>
              </a:rPr>
              <a:t> </a:t>
            </a:r>
            <a:r>
              <a:rPr lang="ko-KR" altLang="en-US" sz="1400" dirty="0" err="1">
                <a:latin typeface="Bahnschrift SemiLight SemiConde" panose="020B0502040204020203" pitchFamily="34" charset="0"/>
              </a:rPr>
              <a:t>클러스터링</a:t>
            </a:r>
            <a:r>
              <a:rPr lang="ko-KR" altLang="en-US" sz="1400" dirty="0">
                <a:latin typeface="Bahnschrift SemiLight SemiConde" panose="020B0502040204020203" pitchFamily="34" charset="0"/>
              </a:rPr>
              <a:t> </a:t>
            </a:r>
            <a:r>
              <a:rPr lang="en-US" altLang="ko-KR" sz="1400" dirty="0">
                <a:latin typeface="Bahnschrift SemiLight SemiConde" panose="020B0502040204020203" pitchFamily="34" charset="0"/>
              </a:rPr>
              <a:t>(2</a:t>
            </a:r>
            <a:r>
              <a:rPr lang="ko-KR" altLang="en-US" sz="1400" dirty="0">
                <a:latin typeface="Bahnschrift SemiLight SemiConde" panose="020B0502040204020203" pitchFamily="34" charset="0"/>
              </a:rPr>
              <a:t>개의 클러스터로 분할</a:t>
            </a:r>
            <a:r>
              <a:rPr lang="en-US" altLang="ko-KR" sz="1400" dirty="0">
                <a:latin typeface="Bahnschrift SemiLight SemiConde" panose="020B0502040204020203" pitchFamily="34" charset="0"/>
              </a:rPr>
              <a:t>)</a:t>
            </a:r>
            <a:endParaRPr lang="ko-KR" altLang="en-US" sz="1400" dirty="0">
              <a:latin typeface="Bahnschrift SemiLight SemiConde" panose="020B0502040204020203" pitchFamily="34" charset="0"/>
            </a:endParaRPr>
          </a:p>
          <a:p>
            <a:r>
              <a:rPr lang="en-US" altLang="ko-KR" sz="1400" dirty="0" err="1">
                <a:latin typeface="Bahnschrift SemiLight SemiConde" panose="020B0502040204020203" pitchFamily="34" charset="0"/>
              </a:rPr>
              <a:t>kmeans</a:t>
            </a:r>
            <a:r>
              <a:rPr lang="en-US" altLang="ko-KR" sz="1400" dirty="0">
                <a:latin typeface="Bahnschrift SemiLight SemiConde" panose="020B0502040204020203" pitchFamily="34" charset="0"/>
              </a:rPr>
              <a:t> = </a:t>
            </a:r>
            <a:r>
              <a:rPr lang="en-US" altLang="ko-KR" sz="1400" dirty="0" err="1">
                <a:latin typeface="Bahnschrift SemiLight SemiConde" panose="020B0502040204020203" pitchFamily="34" charset="0"/>
              </a:rPr>
              <a:t>KMeans</a:t>
            </a:r>
            <a:r>
              <a:rPr lang="en-US" altLang="ko-KR" sz="1400" dirty="0">
                <a:latin typeface="Bahnschrift SemiLight SemiConde" panose="020B0502040204020203" pitchFamily="34" charset="0"/>
              </a:rPr>
              <a:t>(</a:t>
            </a:r>
            <a:r>
              <a:rPr lang="en-US" altLang="ko-KR" sz="1400" dirty="0" err="1">
                <a:latin typeface="Bahnschrift SemiLight SemiConde" panose="020B0502040204020203" pitchFamily="34" charset="0"/>
              </a:rPr>
              <a:t>n_clusters</a:t>
            </a:r>
            <a:r>
              <a:rPr lang="en-US" altLang="ko-KR" sz="1400" dirty="0">
                <a:latin typeface="Bahnschrift SemiLight SemiConde" panose="020B0502040204020203" pitchFamily="34" charset="0"/>
              </a:rPr>
              <a:t>=2, </a:t>
            </a:r>
            <a:r>
              <a:rPr lang="en-US" altLang="ko-KR" sz="1400" dirty="0" err="1">
                <a:latin typeface="Bahnschrift SemiLight SemiConde" panose="020B0502040204020203" pitchFamily="34" charset="0"/>
              </a:rPr>
              <a:t>random_state</a:t>
            </a:r>
            <a:r>
              <a:rPr lang="en-US" altLang="ko-KR" sz="1400" dirty="0">
                <a:latin typeface="Bahnschrift SemiLight SemiConde" panose="020B0502040204020203" pitchFamily="34" charset="0"/>
              </a:rPr>
              <a:t>=42)</a:t>
            </a:r>
          </a:p>
          <a:p>
            <a:r>
              <a:rPr lang="en-US" altLang="ko-KR" sz="1400" dirty="0">
                <a:latin typeface="Bahnschrift SemiLight SemiConde" panose="020B0502040204020203" pitchFamily="34" charset="0"/>
              </a:rPr>
              <a:t>labels = </a:t>
            </a:r>
            <a:r>
              <a:rPr lang="en-US" altLang="ko-KR" sz="1400" dirty="0" err="1">
                <a:latin typeface="Bahnschrift SemiLight SemiConde" panose="020B0502040204020203" pitchFamily="34" charset="0"/>
              </a:rPr>
              <a:t>kmeans.fit_predict</a:t>
            </a:r>
            <a:r>
              <a:rPr lang="en-US" altLang="ko-KR" sz="1400" dirty="0">
                <a:latin typeface="Bahnschrift SemiLight SemiConde" panose="020B0502040204020203" pitchFamily="34" charset="0"/>
              </a:rPr>
              <a:t>(</a:t>
            </a:r>
            <a:r>
              <a:rPr lang="en-US" altLang="ko-KR" sz="1400" dirty="0" err="1">
                <a:latin typeface="Bahnschrift SemiLight SemiConde" panose="020B0502040204020203" pitchFamily="34" charset="0"/>
              </a:rPr>
              <a:t>X_pca</a:t>
            </a:r>
            <a:r>
              <a:rPr lang="en-US" altLang="ko-KR" sz="1400" dirty="0">
                <a:latin typeface="Bahnschrift SemiLight SemiConde" panose="020B0502040204020203" pitchFamily="34" charset="0"/>
              </a:rPr>
              <a:t>)</a:t>
            </a:r>
          </a:p>
          <a:p>
            <a:br>
              <a:rPr lang="en-US" altLang="ko-KR" sz="1400" dirty="0">
                <a:latin typeface="Bahnschrift SemiLight SemiConde" panose="020B0502040204020203" pitchFamily="34" charset="0"/>
              </a:rPr>
            </a:br>
            <a:r>
              <a:rPr lang="en-US" altLang="ko-KR" sz="1400" dirty="0">
                <a:latin typeface="Bahnschrift SemiLight SemiConde" panose="020B0502040204020203" pitchFamily="34" charset="0"/>
              </a:rPr>
              <a:t># </a:t>
            </a:r>
            <a:r>
              <a:rPr lang="ko-KR" altLang="en-US" sz="1400" dirty="0">
                <a:latin typeface="Bahnschrift SemiLight SemiConde" panose="020B0502040204020203" pitchFamily="34" charset="0"/>
              </a:rPr>
              <a:t>단순히 </a:t>
            </a:r>
            <a:r>
              <a:rPr lang="en-US" altLang="ko-KR" sz="1400" dirty="0" err="1">
                <a:latin typeface="Bahnschrift SemiLight SemiConde" panose="020B0502040204020203" pitchFamily="34" charset="0"/>
              </a:rPr>
              <a:t>KMeans</a:t>
            </a:r>
            <a:r>
              <a:rPr lang="en-US" altLang="ko-KR" sz="1400" dirty="0">
                <a:latin typeface="Bahnschrift SemiLight SemiConde" panose="020B0502040204020203" pitchFamily="34" charset="0"/>
              </a:rPr>
              <a:t> </a:t>
            </a:r>
            <a:r>
              <a:rPr lang="ko-KR" altLang="en-US" sz="1400" dirty="0">
                <a:latin typeface="Bahnschrift SemiLight SemiConde" panose="020B0502040204020203" pitchFamily="34" charset="0"/>
              </a:rPr>
              <a:t>레이블을 사용하여 시각화</a:t>
            </a:r>
          </a:p>
          <a:p>
            <a:r>
              <a:rPr lang="en-US" altLang="ko-KR" sz="1400" dirty="0">
                <a:latin typeface="Bahnschrift SemiLight SemiConde" panose="020B0502040204020203" pitchFamily="34" charset="0"/>
              </a:rPr>
              <a:t># 4. </a:t>
            </a:r>
            <a:r>
              <a:rPr lang="ko-KR" altLang="en-US" sz="1400" dirty="0">
                <a:latin typeface="Bahnschrift SemiLight SemiConde" panose="020B0502040204020203" pitchFamily="34" charset="0"/>
              </a:rPr>
              <a:t>시각화</a:t>
            </a:r>
          </a:p>
          <a:p>
            <a:r>
              <a:rPr lang="en-US" altLang="ko-KR" sz="1400" dirty="0" err="1">
                <a:latin typeface="Bahnschrift SemiLight SemiConde" panose="020B0502040204020203" pitchFamily="34" charset="0"/>
              </a:rPr>
              <a:t>plt.figure</a:t>
            </a:r>
            <a:r>
              <a:rPr lang="en-US" altLang="ko-KR" sz="1400" dirty="0">
                <a:latin typeface="Bahnschrift SemiLight SemiConde" panose="020B0502040204020203" pitchFamily="34" charset="0"/>
              </a:rPr>
              <a:t>(</a:t>
            </a:r>
            <a:r>
              <a:rPr lang="en-US" altLang="ko-KR" sz="1400" dirty="0" err="1">
                <a:latin typeface="Bahnschrift SemiLight SemiConde" panose="020B0502040204020203" pitchFamily="34" charset="0"/>
              </a:rPr>
              <a:t>figsize</a:t>
            </a:r>
            <a:r>
              <a:rPr lang="en-US" altLang="ko-KR" sz="1400" dirty="0">
                <a:latin typeface="Bahnschrift SemiLight SemiConde" panose="020B0502040204020203" pitchFamily="34" charset="0"/>
              </a:rPr>
              <a:t>=(10, 6))</a:t>
            </a:r>
          </a:p>
          <a:p>
            <a:br>
              <a:rPr lang="en-US" altLang="ko-KR" sz="1400" dirty="0">
                <a:latin typeface="Bahnschrift SemiLight SemiConde" panose="020B0502040204020203" pitchFamily="34" charset="0"/>
              </a:rPr>
            </a:br>
            <a:r>
              <a:rPr lang="en-US" altLang="ko-KR" sz="1400" dirty="0">
                <a:latin typeface="Bahnschrift SemiLight SemiConde" panose="020B0502040204020203" pitchFamily="34" charset="0"/>
              </a:rPr>
              <a:t># </a:t>
            </a:r>
            <a:r>
              <a:rPr lang="ko-KR" altLang="en-US" sz="1400" dirty="0">
                <a:latin typeface="Bahnschrift SemiLight SemiConde" panose="020B0502040204020203" pitchFamily="34" charset="0"/>
              </a:rPr>
              <a:t>각 클러스터의 데이터 포인트를 시각화</a:t>
            </a:r>
          </a:p>
          <a:p>
            <a:r>
              <a:rPr lang="en-US" altLang="ko-KR" sz="1400" dirty="0">
                <a:latin typeface="Bahnschrift SemiLight SemiConde" panose="020B0502040204020203" pitchFamily="34" charset="0"/>
              </a:rPr>
              <a:t>for label in </a:t>
            </a:r>
            <a:r>
              <a:rPr lang="en-US" altLang="ko-KR" sz="1400" dirty="0" err="1">
                <a:latin typeface="Bahnschrift SemiLight SemiConde" panose="020B0502040204020203" pitchFamily="34" charset="0"/>
              </a:rPr>
              <a:t>np.unique</a:t>
            </a:r>
            <a:r>
              <a:rPr lang="en-US" altLang="ko-KR" sz="1400" dirty="0">
                <a:latin typeface="Bahnschrift SemiLight SemiConde" panose="020B0502040204020203" pitchFamily="34" charset="0"/>
              </a:rPr>
              <a:t>(labels):</a:t>
            </a:r>
          </a:p>
          <a:p>
            <a:r>
              <a:rPr lang="en-US" altLang="ko-KR" sz="1400" dirty="0">
                <a:latin typeface="Bahnschrift SemiLight SemiConde" panose="020B0502040204020203" pitchFamily="34" charset="0"/>
              </a:rPr>
              <a:t>    </a:t>
            </a:r>
            <a:r>
              <a:rPr lang="en-US" altLang="ko-KR" sz="1400" dirty="0" err="1">
                <a:latin typeface="Bahnschrift SemiLight SemiConde" panose="020B0502040204020203" pitchFamily="34" charset="0"/>
              </a:rPr>
              <a:t>plt.scatter</a:t>
            </a:r>
            <a:r>
              <a:rPr lang="en-US" altLang="ko-KR" sz="1400" dirty="0">
                <a:latin typeface="Bahnschrift SemiLight SemiConde" panose="020B0502040204020203" pitchFamily="34" charset="0"/>
              </a:rPr>
              <a:t>(</a:t>
            </a:r>
            <a:r>
              <a:rPr lang="en-US" altLang="ko-KR" sz="1400" dirty="0" err="1">
                <a:latin typeface="Bahnschrift SemiLight SemiConde" panose="020B0502040204020203" pitchFamily="34" charset="0"/>
              </a:rPr>
              <a:t>X_pca</a:t>
            </a:r>
            <a:r>
              <a:rPr lang="en-US" altLang="ko-KR" sz="1400" dirty="0">
                <a:latin typeface="Bahnschrift SemiLight SemiConde" panose="020B0502040204020203" pitchFamily="34" charset="0"/>
              </a:rPr>
              <a:t>[labels == label, 0], </a:t>
            </a:r>
          </a:p>
          <a:p>
            <a:r>
              <a:rPr lang="en-US" altLang="ko-KR" sz="1400" dirty="0">
                <a:latin typeface="Bahnschrift SemiLight SemiConde" panose="020B0502040204020203" pitchFamily="34" charset="0"/>
              </a:rPr>
              <a:t>                      </a:t>
            </a:r>
            <a:r>
              <a:rPr lang="en-US" altLang="ko-KR" sz="1400" dirty="0" err="1">
                <a:latin typeface="Bahnschrift SemiLight SemiConde" panose="020B0502040204020203" pitchFamily="34" charset="0"/>
              </a:rPr>
              <a:t>X_pca</a:t>
            </a:r>
            <a:r>
              <a:rPr lang="en-US" altLang="ko-KR" sz="1400" dirty="0">
                <a:latin typeface="Bahnschrift SemiLight SemiConde" panose="020B0502040204020203" pitchFamily="34" charset="0"/>
              </a:rPr>
              <a:t>[labels == label, 1], </a:t>
            </a:r>
          </a:p>
          <a:p>
            <a:r>
              <a:rPr lang="en-US" altLang="ko-KR" sz="1400" dirty="0">
                <a:latin typeface="Bahnschrift SemiLight SemiConde" panose="020B0502040204020203" pitchFamily="34" charset="0"/>
              </a:rPr>
              <a:t>                      label=</a:t>
            </a:r>
            <a:r>
              <a:rPr lang="en-US" altLang="ko-KR" sz="1400" dirty="0" err="1">
                <a:latin typeface="Bahnschrift SemiLight SemiConde" panose="020B0502040204020203" pitchFamily="34" charset="0"/>
              </a:rPr>
              <a:t>f'Cluster</a:t>
            </a:r>
            <a:r>
              <a:rPr lang="en-US" altLang="ko-KR" sz="1400" dirty="0">
                <a:latin typeface="Bahnschrift SemiLight SemiConde" panose="020B0502040204020203" pitchFamily="34" charset="0"/>
              </a:rPr>
              <a:t> {label + 1}', alpha=0.5)</a:t>
            </a:r>
          </a:p>
          <a:p>
            <a:br>
              <a:rPr lang="en-US" altLang="ko-KR" sz="1400" dirty="0">
                <a:latin typeface="Bahnschrift SemiLight SemiConde" panose="020B0502040204020203" pitchFamily="34" charset="0"/>
              </a:rPr>
            </a:br>
            <a:r>
              <a:rPr lang="en-US" altLang="ko-KR" sz="1400" dirty="0" err="1">
                <a:latin typeface="Bahnschrift SemiLight SemiConde" panose="020B0502040204020203" pitchFamily="34" charset="0"/>
              </a:rPr>
              <a:t>plt.title</a:t>
            </a:r>
            <a:r>
              <a:rPr lang="en-US" altLang="ko-KR" sz="1400" dirty="0">
                <a:latin typeface="Bahnschrift SemiLight SemiConde" panose="020B0502040204020203" pitchFamily="34" charset="0"/>
              </a:rPr>
              <a:t>('PCA Projection with Cosine Similarity-based Clustering')</a:t>
            </a:r>
          </a:p>
          <a:p>
            <a:r>
              <a:rPr lang="en-US" altLang="ko-KR" sz="1400" dirty="0" err="1">
                <a:latin typeface="Bahnschrift SemiLight SemiConde" panose="020B0502040204020203" pitchFamily="34" charset="0"/>
              </a:rPr>
              <a:t>plt.xlabel</a:t>
            </a:r>
            <a:r>
              <a:rPr lang="en-US" altLang="ko-KR" sz="1400" dirty="0">
                <a:latin typeface="Bahnschrift SemiLight SemiConde" panose="020B0502040204020203" pitchFamily="34" charset="0"/>
              </a:rPr>
              <a:t>('PCA Component 1')</a:t>
            </a:r>
          </a:p>
          <a:p>
            <a:r>
              <a:rPr lang="en-US" altLang="ko-KR" sz="1400" dirty="0" err="1">
                <a:latin typeface="Bahnschrift SemiLight SemiConde" panose="020B0502040204020203" pitchFamily="34" charset="0"/>
              </a:rPr>
              <a:t>plt.ylabel</a:t>
            </a:r>
            <a:r>
              <a:rPr lang="en-US" altLang="ko-KR" sz="1400" dirty="0">
                <a:latin typeface="Bahnschrift SemiLight SemiConde" panose="020B0502040204020203" pitchFamily="34" charset="0"/>
              </a:rPr>
              <a:t>('PCA Component 2')</a:t>
            </a:r>
          </a:p>
          <a:p>
            <a:r>
              <a:rPr lang="en-US" altLang="ko-KR" sz="1400" dirty="0" err="1">
                <a:latin typeface="Bahnschrift SemiLight SemiConde" panose="020B0502040204020203" pitchFamily="34" charset="0"/>
              </a:rPr>
              <a:t>plt.legend</a:t>
            </a:r>
            <a:r>
              <a:rPr lang="en-US" altLang="ko-KR" sz="1400" dirty="0">
                <a:latin typeface="Bahnschrift SemiLight SemiConde" panose="020B0502040204020203" pitchFamily="34" charset="0"/>
              </a:rPr>
              <a:t>()</a:t>
            </a:r>
          </a:p>
          <a:p>
            <a:r>
              <a:rPr lang="en-US" altLang="ko-KR" sz="1400" dirty="0" err="1">
                <a:latin typeface="Bahnschrift SemiLight SemiConde" panose="020B0502040204020203" pitchFamily="34" charset="0"/>
              </a:rPr>
              <a:t>plt.show</a:t>
            </a:r>
            <a:r>
              <a:rPr lang="en-US" altLang="ko-KR" sz="1400" dirty="0">
                <a:latin typeface="Bahnschrift SemiLight SemiConde" panose="020B0502040204020203" pitchFamily="34" charset="0"/>
              </a:rPr>
              <a:t>()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5147" y="1596497"/>
            <a:ext cx="5607593" cy="3580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5828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A8128C-D73F-1FBA-6E47-3A0ECCF53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37" y="212592"/>
            <a:ext cx="10131425" cy="659352"/>
          </a:xfrm>
        </p:spPr>
        <p:txBody>
          <a:bodyPr>
            <a:normAutofit/>
          </a:bodyPr>
          <a:lstStyle/>
          <a:p>
            <a:r>
              <a:rPr lang="ko-KR" altLang="en-US" sz="2800" b="1" dirty="0"/>
              <a:t>군집분석</a:t>
            </a:r>
            <a:r>
              <a:rPr lang="en-US" altLang="ko-KR" sz="2800" b="1" dirty="0"/>
              <a:t>_3. </a:t>
            </a:r>
            <a:r>
              <a:rPr lang="ko-KR" altLang="en-US" sz="2800" b="1" dirty="0"/>
              <a:t>코사인유사성</a:t>
            </a:r>
            <a:r>
              <a:rPr lang="en-US" altLang="ko-KR" sz="2800" b="1" dirty="0"/>
              <a:t>_</a:t>
            </a:r>
            <a:r>
              <a:rPr lang="en-US" altLang="ko-KR" sz="2800" b="1" dirty="0" err="1"/>
              <a:t>Biclustering</a:t>
            </a:r>
            <a:endParaRPr lang="ko-KR" altLang="en-US" sz="2800" b="1" dirty="0"/>
          </a:p>
        </p:txBody>
      </p:sp>
      <p:sp>
        <p:nvSpPr>
          <p:cNvPr id="10" name="바닥글 개체 틀 3">
            <a:extLst>
              <a:ext uri="{FF2B5EF4-FFF2-40B4-BE49-F238E27FC236}">
                <a16:creationId xmlns:a16="http://schemas.microsoft.com/office/drawing/2014/main" id="{F6006E43-C489-7FA1-AF2E-6F4992912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43399" y="6426758"/>
            <a:ext cx="7827659" cy="377825"/>
          </a:xfrm>
        </p:spPr>
        <p:txBody>
          <a:bodyPr/>
          <a:lstStyle/>
          <a:p>
            <a:pPr algn="r"/>
            <a:fld id="{77860235-9F74-41DF-BC51-71A4257E4966}" type="slidenum">
              <a:rPr lang="ko-KR" altLang="en-US" sz="1200" b="1" smtClean="0"/>
              <a:pPr algn="r"/>
              <a:t>15</a:t>
            </a:fld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411772" y="1232154"/>
            <a:ext cx="7529145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Bahnschrift SemiLight SemiConde" panose="020B0502040204020203" pitchFamily="34" charset="0"/>
              </a:rPr>
              <a:t>from </a:t>
            </a:r>
            <a:r>
              <a:rPr lang="en-US" altLang="ko-KR" sz="1400" dirty="0" err="1">
                <a:latin typeface="Bahnschrift SemiLight SemiConde" panose="020B0502040204020203" pitchFamily="34" charset="0"/>
              </a:rPr>
              <a:t>sklearn.metrics.pairwise</a:t>
            </a:r>
            <a:r>
              <a:rPr lang="en-US" altLang="ko-KR" sz="1400" dirty="0">
                <a:latin typeface="Bahnschrift SemiLight SemiConde" panose="020B0502040204020203" pitchFamily="34" charset="0"/>
              </a:rPr>
              <a:t> import </a:t>
            </a:r>
            <a:r>
              <a:rPr lang="en-US" altLang="ko-KR" sz="1400" dirty="0" err="1">
                <a:latin typeface="Bahnschrift SemiLight SemiConde" panose="020B0502040204020203" pitchFamily="34" charset="0"/>
              </a:rPr>
              <a:t>cosine_similarity</a:t>
            </a:r>
            <a:endParaRPr lang="en-US" altLang="ko-KR" sz="1400" dirty="0">
              <a:latin typeface="Bahnschrift SemiLight SemiConde" panose="020B0502040204020203" pitchFamily="34" charset="0"/>
            </a:endParaRPr>
          </a:p>
          <a:p>
            <a:r>
              <a:rPr lang="en-US" altLang="ko-KR" sz="1400" dirty="0">
                <a:latin typeface="Bahnschrift SemiLight SemiConde" panose="020B0502040204020203" pitchFamily="34" charset="0"/>
              </a:rPr>
              <a:t>from </a:t>
            </a:r>
            <a:r>
              <a:rPr lang="en-US" altLang="ko-KR" sz="1400" dirty="0" err="1">
                <a:latin typeface="Bahnschrift SemiLight SemiConde" panose="020B0502040204020203" pitchFamily="34" charset="0"/>
              </a:rPr>
              <a:t>sklearn.cluster</a:t>
            </a:r>
            <a:r>
              <a:rPr lang="en-US" altLang="ko-KR" sz="1400" dirty="0">
                <a:latin typeface="Bahnschrift SemiLight SemiConde" panose="020B0502040204020203" pitchFamily="34" charset="0"/>
              </a:rPr>
              <a:t> import </a:t>
            </a:r>
            <a:r>
              <a:rPr lang="en-US" altLang="ko-KR" sz="1400" dirty="0" err="1">
                <a:latin typeface="Bahnschrift SemiLight SemiConde" panose="020B0502040204020203" pitchFamily="34" charset="0"/>
              </a:rPr>
              <a:t>SpectralCoclustering</a:t>
            </a:r>
            <a:endParaRPr lang="en-US" altLang="ko-KR" sz="1400" dirty="0">
              <a:latin typeface="Bahnschrift SemiLight SemiConde" panose="020B0502040204020203" pitchFamily="34" charset="0"/>
            </a:endParaRPr>
          </a:p>
          <a:p>
            <a:br>
              <a:rPr lang="en-US" altLang="ko-KR" sz="1400" dirty="0">
                <a:latin typeface="Bahnschrift SemiLight SemiConde" panose="020B0502040204020203" pitchFamily="34" charset="0"/>
              </a:rPr>
            </a:br>
            <a:r>
              <a:rPr lang="en-US" altLang="ko-KR" sz="1400" dirty="0">
                <a:latin typeface="Bahnschrift SemiLight SemiConde" panose="020B0502040204020203" pitchFamily="34" charset="0"/>
              </a:rPr>
              <a:t># 3. </a:t>
            </a:r>
            <a:r>
              <a:rPr lang="ko-KR" altLang="en-US" sz="1400" dirty="0">
                <a:latin typeface="Bahnschrift SemiLight SemiConde" panose="020B0502040204020203" pitchFamily="34" charset="0"/>
              </a:rPr>
              <a:t>코사인 유사성 행렬 계산</a:t>
            </a:r>
          </a:p>
          <a:p>
            <a:r>
              <a:rPr lang="en-US" altLang="ko-KR" sz="1400" dirty="0" err="1">
                <a:latin typeface="Bahnschrift SemiLight SemiConde" panose="020B0502040204020203" pitchFamily="34" charset="0"/>
              </a:rPr>
              <a:t>cosine_sim</a:t>
            </a:r>
            <a:r>
              <a:rPr lang="en-US" altLang="ko-KR" sz="1400" dirty="0">
                <a:latin typeface="Bahnschrift SemiLight SemiConde" panose="020B0502040204020203" pitchFamily="34" charset="0"/>
              </a:rPr>
              <a:t> = </a:t>
            </a:r>
            <a:r>
              <a:rPr lang="en-US" altLang="ko-KR" sz="1400" dirty="0" err="1">
                <a:latin typeface="Bahnschrift SemiLight SemiConde" panose="020B0502040204020203" pitchFamily="34" charset="0"/>
              </a:rPr>
              <a:t>cosine_similarity</a:t>
            </a:r>
            <a:r>
              <a:rPr lang="en-US" altLang="ko-KR" sz="1400" dirty="0">
                <a:latin typeface="Bahnschrift SemiLight SemiConde" panose="020B0502040204020203" pitchFamily="34" charset="0"/>
              </a:rPr>
              <a:t>(</a:t>
            </a:r>
            <a:r>
              <a:rPr lang="en-US" altLang="ko-KR" sz="1400" dirty="0" err="1">
                <a:latin typeface="Bahnschrift SemiLight SemiConde" panose="020B0502040204020203" pitchFamily="34" charset="0"/>
              </a:rPr>
              <a:t>X_pca</a:t>
            </a:r>
            <a:r>
              <a:rPr lang="en-US" altLang="ko-KR" sz="1400" dirty="0">
                <a:latin typeface="Bahnschrift SemiLight SemiConde" panose="020B0502040204020203" pitchFamily="34" charset="0"/>
              </a:rPr>
              <a:t>)</a:t>
            </a:r>
          </a:p>
          <a:p>
            <a:br>
              <a:rPr lang="en-US" altLang="ko-KR" sz="1400" dirty="0">
                <a:latin typeface="Bahnschrift SemiLight SemiConde" panose="020B0502040204020203" pitchFamily="34" charset="0"/>
              </a:rPr>
            </a:br>
            <a:r>
              <a:rPr lang="en-US" altLang="ko-KR" sz="1400" dirty="0">
                <a:latin typeface="Bahnschrift SemiLight SemiConde" panose="020B0502040204020203" pitchFamily="34" charset="0"/>
              </a:rPr>
              <a:t># 4. </a:t>
            </a:r>
            <a:r>
              <a:rPr lang="en-US" altLang="ko-KR" sz="1400" dirty="0" err="1">
                <a:latin typeface="Bahnschrift SemiLight SemiConde" panose="020B0502040204020203" pitchFamily="34" charset="0"/>
              </a:rPr>
              <a:t>Biclustering</a:t>
            </a:r>
            <a:r>
              <a:rPr lang="ko-KR" altLang="en-US" sz="1400" dirty="0">
                <a:latin typeface="Bahnschrift SemiLight SemiConde" panose="020B0502040204020203" pitchFamily="34" charset="0"/>
              </a:rPr>
              <a:t>을 사용하여 코사인 유사성 행렬에 기반한 바이클러스터링 수행</a:t>
            </a:r>
          </a:p>
          <a:p>
            <a:r>
              <a:rPr lang="en-US" altLang="ko-KR" sz="1400" dirty="0" err="1">
                <a:latin typeface="Bahnschrift SemiLight SemiConde" panose="020B0502040204020203" pitchFamily="34" charset="0"/>
              </a:rPr>
              <a:t>biclustering</a:t>
            </a:r>
            <a:r>
              <a:rPr lang="en-US" altLang="ko-KR" sz="1400" dirty="0">
                <a:latin typeface="Bahnschrift SemiLight SemiConde" panose="020B0502040204020203" pitchFamily="34" charset="0"/>
              </a:rPr>
              <a:t> = </a:t>
            </a:r>
            <a:r>
              <a:rPr lang="en-US" altLang="ko-KR" sz="1400" dirty="0" err="1">
                <a:latin typeface="Bahnschrift SemiLight SemiConde" panose="020B0502040204020203" pitchFamily="34" charset="0"/>
              </a:rPr>
              <a:t>SpectralCoclustering</a:t>
            </a:r>
            <a:r>
              <a:rPr lang="en-US" altLang="ko-KR" sz="1400" dirty="0">
                <a:latin typeface="Bahnschrift SemiLight SemiConde" panose="020B0502040204020203" pitchFamily="34" charset="0"/>
              </a:rPr>
              <a:t>(</a:t>
            </a:r>
            <a:r>
              <a:rPr lang="en-US" altLang="ko-KR" sz="1400" dirty="0" err="1">
                <a:latin typeface="Bahnschrift SemiLight SemiConde" panose="020B0502040204020203" pitchFamily="34" charset="0"/>
              </a:rPr>
              <a:t>n_clusters</a:t>
            </a:r>
            <a:r>
              <a:rPr lang="en-US" altLang="ko-KR" sz="1400" dirty="0">
                <a:latin typeface="Bahnschrift SemiLight SemiConde" panose="020B0502040204020203" pitchFamily="34" charset="0"/>
              </a:rPr>
              <a:t>=5, </a:t>
            </a:r>
            <a:r>
              <a:rPr lang="en-US" altLang="ko-KR" sz="1400" dirty="0" err="1">
                <a:latin typeface="Bahnschrift SemiLight SemiConde" panose="020B0502040204020203" pitchFamily="34" charset="0"/>
              </a:rPr>
              <a:t>random_state</a:t>
            </a:r>
            <a:r>
              <a:rPr lang="en-US" altLang="ko-KR" sz="1400" dirty="0">
                <a:latin typeface="Bahnschrift SemiLight SemiConde" panose="020B0502040204020203" pitchFamily="34" charset="0"/>
              </a:rPr>
              <a:t>=42)</a:t>
            </a:r>
          </a:p>
          <a:p>
            <a:r>
              <a:rPr lang="en-US" altLang="ko-KR" sz="1400" dirty="0" err="1">
                <a:latin typeface="Bahnschrift SemiLight SemiConde" panose="020B0502040204020203" pitchFamily="34" charset="0"/>
              </a:rPr>
              <a:t>biclustering.fit</a:t>
            </a:r>
            <a:r>
              <a:rPr lang="en-US" altLang="ko-KR" sz="1400" dirty="0">
                <a:latin typeface="Bahnschrift SemiLight SemiConde" panose="020B0502040204020203" pitchFamily="34" charset="0"/>
              </a:rPr>
              <a:t>(</a:t>
            </a:r>
            <a:r>
              <a:rPr lang="en-US" altLang="ko-KR" sz="1400" dirty="0" err="1">
                <a:latin typeface="Bahnschrift SemiLight SemiConde" panose="020B0502040204020203" pitchFamily="34" charset="0"/>
              </a:rPr>
              <a:t>cosine_sim</a:t>
            </a:r>
            <a:r>
              <a:rPr lang="en-US" altLang="ko-KR" sz="1400" dirty="0">
                <a:latin typeface="Bahnschrift SemiLight SemiConde" panose="020B0502040204020203" pitchFamily="34" charset="0"/>
              </a:rPr>
              <a:t>)</a:t>
            </a:r>
          </a:p>
          <a:p>
            <a:r>
              <a:rPr lang="en-US" altLang="ko-KR" sz="1400" dirty="0" err="1">
                <a:latin typeface="Bahnschrift SemiLight SemiConde" panose="020B0502040204020203" pitchFamily="34" charset="0"/>
              </a:rPr>
              <a:t>row_labels</a:t>
            </a:r>
            <a:r>
              <a:rPr lang="en-US" altLang="ko-KR" sz="1400" dirty="0">
                <a:latin typeface="Bahnschrift SemiLight SemiConde" panose="020B0502040204020203" pitchFamily="34" charset="0"/>
              </a:rPr>
              <a:t> = </a:t>
            </a:r>
            <a:r>
              <a:rPr lang="en-US" altLang="ko-KR" sz="1400" dirty="0" err="1">
                <a:latin typeface="Bahnschrift SemiLight SemiConde" panose="020B0502040204020203" pitchFamily="34" charset="0"/>
              </a:rPr>
              <a:t>biclustering.row_labels</a:t>
            </a:r>
            <a:r>
              <a:rPr lang="en-US" altLang="ko-KR" sz="1400" dirty="0">
                <a:latin typeface="Bahnschrift SemiLight SemiConde" panose="020B0502040204020203" pitchFamily="34" charset="0"/>
              </a:rPr>
              <a:t>_</a:t>
            </a:r>
          </a:p>
          <a:p>
            <a:br>
              <a:rPr lang="en-US" altLang="ko-KR" sz="1400" dirty="0">
                <a:latin typeface="Bahnschrift SemiLight SemiConde" panose="020B0502040204020203" pitchFamily="34" charset="0"/>
              </a:rPr>
            </a:br>
            <a:r>
              <a:rPr lang="en-US" altLang="ko-KR" sz="1400" dirty="0">
                <a:latin typeface="Bahnschrift SemiLight SemiConde" panose="020B0502040204020203" pitchFamily="34" charset="0"/>
              </a:rPr>
              <a:t># 5. </a:t>
            </a:r>
            <a:r>
              <a:rPr lang="ko-KR" altLang="en-US" sz="1400" dirty="0">
                <a:latin typeface="Bahnschrift SemiLight SemiConde" panose="020B0502040204020203" pitchFamily="34" charset="0"/>
              </a:rPr>
              <a:t>바이클러스터링 결과를 사용하여 행렬 재배열</a:t>
            </a:r>
          </a:p>
          <a:p>
            <a:r>
              <a:rPr lang="en-US" altLang="ko-KR" sz="1400" dirty="0" err="1">
                <a:latin typeface="Bahnschrift SemiLight SemiConde" panose="020B0502040204020203" pitchFamily="34" charset="0"/>
              </a:rPr>
              <a:t>fit_data</a:t>
            </a:r>
            <a:r>
              <a:rPr lang="en-US" altLang="ko-KR" sz="1400" dirty="0">
                <a:latin typeface="Bahnschrift SemiLight SemiConde" panose="020B0502040204020203" pitchFamily="34" charset="0"/>
              </a:rPr>
              <a:t> = </a:t>
            </a:r>
            <a:r>
              <a:rPr lang="en-US" altLang="ko-KR" sz="1400" dirty="0" err="1">
                <a:latin typeface="Bahnschrift SemiLight SemiConde" panose="020B0502040204020203" pitchFamily="34" charset="0"/>
              </a:rPr>
              <a:t>cosine_sim</a:t>
            </a:r>
            <a:r>
              <a:rPr lang="en-US" altLang="ko-KR" sz="1400" dirty="0">
                <a:latin typeface="Bahnschrift SemiLight SemiConde" panose="020B0502040204020203" pitchFamily="34" charset="0"/>
              </a:rPr>
              <a:t>[</a:t>
            </a:r>
            <a:r>
              <a:rPr lang="en-US" altLang="ko-KR" sz="1400" dirty="0" err="1">
                <a:latin typeface="Bahnschrift SemiLight SemiConde" panose="020B0502040204020203" pitchFamily="34" charset="0"/>
              </a:rPr>
              <a:t>np.argsort</a:t>
            </a:r>
            <a:r>
              <a:rPr lang="en-US" altLang="ko-KR" sz="1400" dirty="0">
                <a:latin typeface="Bahnschrift SemiLight SemiConde" panose="020B0502040204020203" pitchFamily="34" charset="0"/>
              </a:rPr>
              <a:t>(</a:t>
            </a:r>
            <a:r>
              <a:rPr lang="en-US" altLang="ko-KR" sz="1400" dirty="0" err="1">
                <a:latin typeface="Bahnschrift SemiLight SemiConde" panose="020B0502040204020203" pitchFamily="34" charset="0"/>
              </a:rPr>
              <a:t>row_labels</a:t>
            </a:r>
            <a:r>
              <a:rPr lang="en-US" altLang="ko-KR" sz="1400" dirty="0">
                <a:latin typeface="Bahnschrift SemiLight SemiConde" panose="020B0502040204020203" pitchFamily="34" charset="0"/>
              </a:rPr>
              <a:t>), :]</a:t>
            </a:r>
          </a:p>
          <a:p>
            <a:r>
              <a:rPr lang="en-US" altLang="ko-KR" sz="1400" dirty="0" err="1">
                <a:latin typeface="Bahnschrift SemiLight SemiConde" panose="020B0502040204020203" pitchFamily="34" charset="0"/>
              </a:rPr>
              <a:t>fit_data</a:t>
            </a:r>
            <a:r>
              <a:rPr lang="en-US" altLang="ko-KR" sz="1400" dirty="0">
                <a:latin typeface="Bahnschrift SemiLight SemiConde" panose="020B0502040204020203" pitchFamily="34" charset="0"/>
              </a:rPr>
              <a:t> = </a:t>
            </a:r>
            <a:r>
              <a:rPr lang="en-US" altLang="ko-KR" sz="1400" dirty="0" err="1">
                <a:latin typeface="Bahnschrift SemiLight SemiConde" panose="020B0502040204020203" pitchFamily="34" charset="0"/>
              </a:rPr>
              <a:t>fit_data</a:t>
            </a:r>
            <a:r>
              <a:rPr lang="en-US" altLang="ko-KR" sz="1400" dirty="0">
                <a:latin typeface="Bahnschrift SemiLight SemiConde" panose="020B0502040204020203" pitchFamily="34" charset="0"/>
              </a:rPr>
              <a:t>[:, </a:t>
            </a:r>
            <a:r>
              <a:rPr lang="en-US" altLang="ko-KR" sz="1400" dirty="0" err="1">
                <a:latin typeface="Bahnschrift SemiLight SemiConde" panose="020B0502040204020203" pitchFamily="34" charset="0"/>
              </a:rPr>
              <a:t>np.argsort</a:t>
            </a:r>
            <a:r>
              <a:rPr lang="en-US" altLang="ko-KR" sz="1400" dirty="0">
                <a:latin typeface="Bahnschrift SemiLight SemiConde" panose="020B0502040204020203" pitchFamily="34" charset="0"/>
              </a:rPr>
              <a:t>(</a:t>
            </a:r>
            <a:r>
              <a:rPr lang="en-US" altLang="ko-KR" sz="1400" dirty="0" err="1">
                <a:latin typeface="Bahnschrift SemiLight SemiConde" panose="020B0502040204020203" pitchFamily="34" charset="0"/>
              </a:rPr>
              <a:t>row_labels</a:t>
            </a:r>
            <a:r>
              <a:rPr lang="en-US" altLang="ko-KR" sz="1400" dirty="0">
                <a:latin typeface="Bahnschrift SemiLight SemiConde" panose="020B0502040204020203" pitchFamily="34" charset="0"/>
              </a:rPr>
              <a:t>)]</a:t>
            </a:r>
          </a:p>
          <a:p>
            <a:br>
              <a:rPr lang="en-US" altLang="ko-KR" sz="1400" dirty="0">
                <a:latin typeface="Bahnschrift SemiLight SemiConde" panose="020B0502040204020203" pitchFamily="34" charset="0"/>
              </a:rPr>
            </a:br>
            <a:r>
              <a:rPr lang="en-US" altLang="ko-KR" sz="1400" dirty="0">
                <a:latin typeface="Bahnschrift SemiLight SemiConde" panose="020B0502040204020203" pitchFamily="34" charset="0"/>
              </a:rPr>
              <a:t># 6. </a:t>
            </a:r>
            <a:r>
              <a:rPr lang="ko-KR" altLang="en-US" sz="1400" dirty="0">
                <a:latin typeface="Bahnschrift SemiLight SemiConde" panose="020B0502040204020203" pitchFamily="34" charset="0"/>
              </a:rPr>
              <a:t>시각화</a:t>
            </a:r>
          </a:p>
          <a:p>
            <a:r>
              <a:rPr lang="en-US" altLang="ko-KR" sz="1400" dirty="0" err="1">
                <a:latin typeface="Bahnschrift SemiLight SemiConde" panose="020B0502040204020203" pitchFamily="34" charset="0"/>
              </a:rPr>
              <a:t>plt.figure</a:t>
            </a:r>
            <a:r>
              <a:rPr lang="en-US" altLang="ko-KR" sz="1400" dirty="0">
                <a:latin typeface="Bahnschrift SemiLight SemiConde" panose="020B0502040204020203" pitchFamily="34" charset="0"/>
              </a:rPr>
              <a:t>(</a:t>
            </a:r>
            <a:r>
              <a:rPr lang="en-US" altLang="ko-KR" sz="1400" dirty="0" err="1">
                <a:latin typeface="Bahnschrift SemiLight SemiConde" panose="020B0502040204020203" pitchFamily="34" charset="0"/>
              </a:rPr>
              <a:t>figsize</a:t>
            </a:r>
            <a:r>
              <a:rPr lang="en-US" altLang="ko-KR" sz="1400" dirty="0">
                <a:latin typeface="Bahnschrift SemiLight SemiConde" panose="020B0502040204020203" pitchFamily="34" charset="0"/>
              </a:rPr>
              <a:t>=(8, 6))</a:t>
            </a:r>
          </a:p>
          <a:p>
            <a:r>
              <a:rPr lang="en-US" altLang="ko-KR" sz="1400" dirty="0" err="1">
                <a:latin typeface="Bahnschrift SemiLight SemiConde" panose="020B0502040204020203" pitchFamily="34" charset="0"/>
              </a:rPr>
              <a:t>plt.imshow</a:t>
            </a:r>
            <a:r>
              <a:rPr lang="en-US" altLang="ko-KR" sz="1400" dirty="0">
                <a:latin typeface="Bahnschrift SemiLight SemiConde" panose="020B0502040204020203" pitchFamily="34" charset="0"/>
              </a:rPr>
              <a:t>(</a:t>
            </a:r>
            <a:r>
              <a:rPr lang="en-US" altLang="ko-KR" sz="1400" dirty="0" err="1">
                <a:latin typeface="Bahnschrift SemiLight SemiConde" panose="020B0502040204020203" pitchFamily="34" charset="0"/>
              </a:rPr>
              <a:t>fit_data</a:t>
            </a:r>
            <a:r>
              <a:rPr lang="en-US" altLang="ko-KR" sz="1400" dirty="0">
                <a:latin typeface="Bahnschrift SemiLight SemiConde" panose="020B0502040204020203" pitchFamily="34" charset="0"/>
              </a:rPr>
              <a:t>, aspect='auto', </a:t>
            </a:r>
            <a:r>
              <a:rPr lang="en-US" altLang="ko-KR" sz="1400" dirty="0" err="1">
                <a:latin typeface="Bahnschrift SemiLight SemiConde" panose="020B0502040204020203" pitchFamily="34" charset="0"/>
              </a:rPr>
              <a:t>cmap</a:t>
            </a:r>
            <a:r>
              <a:rPr lang="en-US" altLang="ko-KR" sz="1400" dirty="0">
                <a:latin typeface="Bahnschrift SemiLight SemiConde" panose="020B0502040204020203" pitchFamily="34" charset="0"/>
              </a:rPr>
              <a:t>='Spectral')</a:t>
            </a:r>
          </a:p>
          <a:p>
            <a:r>
              <a:rPr lang="en-US" altLang="ko-KR" sz="1400" dirty="0" err="1">
                <a:latin typeface="Bahnschrift SemiLight SemiConde" panose="020B0502040204020203" pitchFamily="34" charset="0"/>
              </a:rPr>
              <a:t>plt.title</a:t>
            </a:r>
            <a:r>
              <a:rPr lang="en-US" altLang="ko-KR" sz="1400" dirty="0">
                <a:latin typeface="Bahnschrift SemiLight SemiConde" panose="020B0502040204020203" pitchFamily="34" charset="0"/>
              </a:rPr>
              <a:t>('After </a:t>
            </a:r>
            <a:r>
              <a:rPr lang="en-US" altLang="ko-KR" sz="1400" dirty="0" err="1">
                <a:latin typeface="Bahnschrift SemiLight SemiConde" panose="020B0502040204020203" pitchFamily="34" charset="0"/>
              </a:rPr>
              <a:t>Biclustering</a:t>
            </a:r>
            <a:r>
              <a:rPr lang="en-US" altLang="ko-KR" sz="1400" dirty="0">
                <a:latin typeface="Bahnschrift SemiLight SemiConde" panose="020B0502040204020203" pitchFamily="34" charset="0"/>
              </a:rPr>
              <a:t>; rearranged to show </a:t>
            </a:r>
            <a:r>
              <a:rPr lang="en-US" altLang="ko-KR" sz="1400" dirty="0" err="1">
                <a:latin typeface="Bahnschrift SemiLight SemiConde" panose="020B0502040204020203" pitchFamily="34" charset="0"/>
              </a:rPr>
              <a:t>biclusters</a:t>
            </a:r>
            <a:r>
              <a:rPr lang="en-US" altLang="ko-KR" sz="1400" dirty="0">
                <a:latin typeface="Bahnschrift SemiLight SemiConde" panose="020B0502040204020203" pitchFamily="34" charset="0"/>
              </a:rPr>
              <a:t>')</a:t>
            </a:r>
          </a:p>
          <a:p>
            <a:r>
              <a:rPr lang="en-US" altLang="ko-KR" sz="1400" dirty="0" err="1">
                <a:latin typeface="Bahnschrift SemiLight SemiConde" panose="020B0502040204020203" pitchFamily="34" charset="0"/>
              </a:rPr>
              <a:t>plt.xlabel</a:t>
            </a:r>
            <a:r>
              <a:rPr lang="en-US" altLang="ko-KR" sz="1400" dirty="0">
                <a:latin typeface="Bahnschrift SemiLight SemiConde" panose="020B0502040204020203" pitchFamily="34" charset="0"/>
              </a:rPr>
              <a:t>('Samples'); </a:t>
            </a:r>
            <a:r>
              <a:rPr lang="en-US" altLang="ko-KR" sz="1400" dirty="0" err="1">
                <a:latin typeface="Bahnschrift SemiLight SemiConde" panose="020B0502040204020203" pitchFamily="34" charset="0"/>
              </a:rPr>
              <a:t>plt.ylabel</a:t>
            </a:r>
            <a:r>
              <a:rPr lang="en-US" altLang="ko-KR" sz="1400" dirty="0">
                <a:latin typeface="Bahnschrift SemiLight SemiConde" panose="020B0502040204020203" pitchFamily="34" charset="0"/>
              </a:rPr>
              <a:t>('Samples')</a:t>
            </a:r>
          </a:p>
          <a:p>
            <a:r>
              <a:rPr lang="en-US" altLang="ko-KR" sz="1400" dirty="0" err="1">
                <a:latin typeface="Bahnschrift SemiLight SemiConde" panose="020B0502040204020203" pitchFamily="34" charset="0"/>
              </a:rPr>
              <a:t>plt.show</a:t>
            </a:r>
            <a:r>
              <a:rPr lang="en-US" altLang="ko-KR" sz="1400" dirty="0">
                <a:latin typeface="Bahnschrift SemiLight SemiConde" panose="020B0502040204020203" pitchFamily="34" charset="0"/>
              </a:rPr>
              <a:t>()</a:t>
            </a:r>
          </a:p>
          <a:p>
            <a:endParaRPr lang="en-US" altLang="ko-KR" sz="1400" dirty="0">
              <a:latin typeface="Bahnschrift SemiLight SemiConde" panose="020B0502040204020203" pitchFamily="34" charset="0"/>
            </a:endParaRPr>
          </a:p>
          <a:p>
            <a:r>
              <a:rPr lang="en-US" altLang="ko-KR" sz="1400" dirty="0" err="1">
                <a:latin typeface="Bahnschrift SemiLight SemiConde" panose="020B0502040204020203" pitchFamily="34" charset="0"/>
              </a:rPr>
              <a:t>plt.show</a:t>
            </a:r>
            <a:r>
              <a:rPr lang="en-US" altLang="ko-KR" sz="1400" dirty="0">
                <a:latin typeface="Bahnschrift SemiLight SemiConde" panose="020B0502040204020203" pitchFamily="34" charset="0"/>
              </a:rPr>
              <a:t>()</a:t>
            </a:r>
            <a:endParaRPr lang="ko-KR" altLang="en-US" sz="1400" dirty="0">
              <a:latin typeface="Bahnschrift SemiLight SemiConde" panose="020B0502040204020203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7466" y="1538654"/>
            <a:ext cx="5070007" cy="40005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621517" y="5662860"/>
            <a:ext cx="448791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hlinkClick r:id="rId3"/>
              </a:rPr>
              <a:t>https://scikit-learn.org/stable/modules/biclustering.html#biclustering-evaluation</a:t>
            </a:r>
            <a:r>
              <a:rPr lang="ko-KR" alt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263613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A8128C-D73F-1FBA-6E47-3A0ECCF53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37" y="212592"/>
            <a:ext cx="10131425" cy="659352"/>
          </a:xfrm>
        </p:spPr>
        <p:txBody>
          <a:bodyPr>
            <a:normAutofit/>
          </a:bodyPr>
          <a:lstStyle/>
          <a:p>
            <a:r>
              <a:rPr lang="ko-KR" altLang="en-US" sz="2800" b="1" dirty="0"/>
              <a:t>군집분석</a:t>
            </a:r>
            <a:r>
              <a:rPr lang="en-US" altLang="ko-KR" sz="2800" b="1" dirty="0"/>
              <a:t>_4. </a:t>
            </a:r>
            <a:r>
              <a:rPr lang="ko-KR" altLang="en-US" sz="2800" b="1" dirty="0"/>
              <a:t>코사인유사성</a:t>
            </a:r>
            <a:r>
              <a:rPr lang="en-US" altLang="ko-KR" sz="2800" b="1" dirty="0"/>
              <a:t>_</a:t>
            </a:r>
            <a:r>
              <a:rPr lang="en-US" altLang="ko-KR" sz="2800" b="1" dirty="0" err="1"/>
              <a:t>AgglomerativeClustering</a:t>
            </a:r>
            <a:endParaRPr lang="ko-KR" altLang="en-US" sz="2800" b="1" dirty="0"/>
          </a:p>
        </p:txBody>
      </p:sp>
      <p:sp>
        <p:nvSpPr>
          <p:cNvPr id="10" name="바닥글 개체 틀 3">
            <a:extLst>
              <a:ext uri="{FF2B5EF4-FFF2-40B4-BE49-F238E27FC236}">
                <a16:creationId xmlns:a16="http://schemas.microsoft.com/office/drawing/2014/main" id="{F6006E43-C489-7FA1-AF2E-6F4992912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43399" y="6426758"/>
            <a:ext cx="7827659" cy="377825"/>
          </a:xfrm>
        </p:spPr>
        <p:txBody>
          <a:bodyPr/>
          <a:lstStyle/>
          <a:p>
            <a:pPr algn="r"/>
            <a:fld id="{77860235-9F74-41DF-BC51-71A4257E4966}" type="slidenum">
              <a:rPr lang="ko-KR" altLang="en-US" sz="1200" b="1" smtClean="0"/>
              <a:pPr algn="r"/>
              <a:t>16</a:t>
            </a:fld>
            <a:endParaRPr lang="ko-KR" altLang="en-US" sz="1200" b="1" dirty="0"/>
          </a:p>
        </p:txBody>
      </p:sp>
      <p:sp>
        <p:nvSpPr>
          <p:cNvPr id="6" name="직사각형 5"/>
          <p:cNvSpPr/>
          <p:nvPr/>
        </p:nvSpPr>
        <p:spPr>
          <a:xfrm>
            <a:off x="133984" y="1489284"/>
            <a:ext cx="6530586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300" dirty="0">
                <a:latin typeface="Bahnschrift SemiLight SemiConde" panose="020B0502040204020203" pitchFamily="34" charset="0"/>
              </a:rPr>
              <a:t>import </a:t>
            </a:r>
            <a:r>
              <a:rPr lang="en-US" altLang="ko-KR" sz="1300" dirty="0" err="1">
                <a:latin typeface="Bahnschrift SemiLight SemiConde" panose="020B0502040204020203" pitchFamily="34" charset="0"/>
              </a:rPr>
              <a:t>numpy</a:t>
            </a:r>
            <a:r>
              <a:rPr lang="en-US" altLang="ko-KR" sz="1300" dirty="0">
                <a:latin typeface="Bahnschrift SemiLight SemiConde" panose="020B0502040204020203" pitchFamily="34" charset="0"/>
              </a:rPr>
              <a:t> as np</a:t>
            </a:r>
          </a:p>
          <a:p>
            <a:r>
              <a:rPr lang="en-US" altLang="ko-KR" sz="1300" dirty="0">
                <a:latin typeface="Bahnschrift SemiLight SemiConde" panose="020B0502040204020203" pitchFamily="34" charset="0"/>
              </a:rPr>
              <a:t>from </a:t>
            </a:r>
            <a:r>
              <a:rPr lang="en-US" altLang="ko-KR" sz="1300" dirty="0" err="1">
                <a:latin typeface="Bahnschrift SemiLight SemiConde" panose="020B0502040204020203" pitchFamily="34" charset="0"/>
              </a:rPr>
              <a:t>sklearn.feature_extraction.text</a:t>
            </a:r>
            <a:r>
              <a:rPr lang="en-US" altLang="ko-KR" sz="1300" dirty="0">
                <a:latin typeface="Bahnschrift SemiLight SemiConde" panose="020B0502040204020203" pitchFamily="34" charset="0"/>
              </a:rPr>
              <a:t> import </a:t>
            </a:r>
            <a:r>
              <a:rPr lang="en-US" altLang="ko-KR" sz="1300" dirty="0" err="1">
                <a:latin typeface="Bahnschrift SemiLight SemiConde" panose="020B0502040204020203" pitchFamily="34" charset="0"/>
              </a:rPr>
              <a:t>TfidfVectorizer</a:t>
            </a:r>
            <a:endParaRPr lang="en-US" altLang="ko-KR" sz="1300" dirty="0">
              <a:latin typeface="Bahnschrift SemiLight SemiConde" panose="020B0502040204020203" pitchFamily="34" charset="0"/>
            </a:endParaRPr>
          </a:p>
          <a:p>
            <a:r>
              <a:rPr lang="en-US" altLang="ko-KR" sz="1300" dirty="0">
                <a:latin typeface="Bahnschrift SemiLight SemiConde" panose="020B0502040204020203" pitchFamily="34" charset="0"/>
              </a:rPr>
              <a:t>from </a:t>
            </a:r>
            <a:r>
              <a:rPr lang="en-US" altLang="ko-KR" sz="1300" dirty="0" err="1">
                <a:latin typeface="Bahnschrift SemiLight SemiConde" panose="020B0502040204020203" pitchFamily="34" charset="0"/>
              </a:rPr>
              <a:t>sklearn.metrics.pairwise</a:t>
            </a:r>
            <a:r>
              <a:rPr lang="en-US" altLang="ko-KR" sz="1300" dirty="0">
                <a:latin typeface="Bahnschrift SemiLight SemiConde" panose="020B0502040204020203" pitchFamily="34" charset="0"/>
              </a:rPr>
              <a:t> import </a:t>
            </a:r>
            <a:r>
              <a:rPr lang="en-US" altLang="ko-KR" sz="1300" dirty="0" err="1">
                <a:latin typeface="Bahnschrift SemiLight SemiConde" panose="020B0502040204020203" pitchFamily="34" charset="0"/>
              </a:rPr>
              <a:t>cosine_similarity</a:t>
            </a:r>
            <a:endParaRPr lang="en-US" altLang="ko-KR" sz="1300" dirty="0">
              <a:latin typeface="Bahnschrift SemiLight SemiConde" panose="020B0502040204020203" pitchFamily="34" charset="0"/>
            </a:endParaRPr>
          </a:p>
          <a:p>
            <a:r>
              <a:rPr lang="en-US" altLang="ko-KR" sz="1300" dirty="0">
                <a:latin typeface="Bahnschrift SemiLight SemiConde" panose="020B0502040204020203" pitchFamily="34" charset="0"/>
              </a:rPr>
              <a:t>from </a:t>
            </a:r>
            <a:r>
              <a:rPr lang="en-US" altLang="ko-KR" sz="1300" dirty="0" err="1">
                <a:latin typeface="Bahnschrift SemiLight SemiConde" panose="020B0502040204020203" pitchFamily="34" charset="0"/>
              </a:rPr>
              <a:t>sklearn.cluster</a:t>
            </a:r>
            <a:r>
              <a:rPr lang="en-US" altLang="ko-KR" sz="1300" dirty="0">
                <a:latin typeface="Bahnschrift SemiLight SemiConde" panose="020B0502040204020203" pitchFamily="34" charset="0"/>
              </a:rPr>
              <a:t> import </a:t>
            </a:r>
            <a:r>
              <a:rPr lang="en-US" altLang="ko-KR" sz="1300" dirty="0" err="1">
                <a:latin typeface="Bahnschrift SemiLight SemiConde" panose="020B0502040204020203" pitchFamily="34" charset="0"/>
              </a:rPr>
              <a:t>AgglomerativeClustering</a:t>
            </a:r>
            <a:endParaRPr lang="en-US" altLang="ko-KR" sz="1300" dirty="0">
              <a:latin typeface="Bahnschrift SemiLight SemiConde" panose="020B0502040204020203" pitchFamily="34" charset="0"/>
            </a:endParaRPr>
          </a:p>
          <a:p>
            <a:r>
              <a:rPr lang="en-US" altLang="ko-KR" sz="1300" dirty="0">
                <a:latin typeface="Bahnschrift SemiLight SemiConde" panose="020B0502040204020203" pitchFamily="34" charset="0"/>
              </a:rPr>
              <a:t>import </a:t>
            </a:r>
            <a:r>
              <a:rPr lang="en-US" altLang="ko-KR" sz="1300" dirty="0" err="1">
                <a:latin typeface="Bahnschrift SemiLight SemiConde" panose="020B0502040204020203" pitchFamily="34" charset="0"/>
              </a:rPr>
              <a:t>seaborn</a:t>
            </a:r>
            <a:r>
              <a:rPr lang="en-US" altLang="ko-KR" sz="1300" dirty="0">
                <a:latin typeface="Bahnschrift SemiLight SemiConde" panose="020B0502040204020203" pitchFamily="34" charset="0"/>
              </a:rPr>
              <a:t> as </a:t>
            </a:r>
            <a:r>
              <a:rPr lang="en-US" altLang="ko-KR" sz="1300" dirty="0" err="1">
                <a:latin typeface="Bahnschrift SemiLight SemiConde" panose="020B0502040204020203" pitchFamily="34" charset="0"/>
              </a:rPr>
              <a:t>sns</a:t>
            </a:r>
            <a:endParaRPr lang="en-US" altLang="ko-KR" sz="1300" dirty="0">
              <a:latin typeface="Bahnschrift SemiLight SemiConde" panose="020B0502040204020203" pitchFamily="34" charset="0"/>
            </a:endParaRPr>
          </a:p>
          <a:p>
            <a:r>
              <a:rPr lang="en-US" altLang="ko-KR" sz="1300" dirty="0">
                <a:latin typeface="Bahnschrift SemiLight SemiConde" panose="020B0502040204020203" pitchFamily="34" charset="0"/>
              </a:rPr>
              <a:t>import </a:t>
            </a:r>
            <a:r>
              <a:rPr lang="en-US" altLang="ko-KR" sz="1300" dirty="0" err="1">
                <a:latin typeface="Bahnschrift SemiLight SemiConde" panose="020B0502040204020203" pitchFamily="34" charset="0"/>
              </a:rPr>
              <a:t>matplotlib.pyplot</a:t>
            </a:r>
            <a:r>
              <a:rPr lang="en-US" altLang="ko-KR" sz="1300" dirty="0">
                <a:latin typeface="Bahnschrift SemiLight SemiConde" panose="020B0502040204020203" pitchFamily="34" charset="0"/>
              </a:rPr>
              <a:t> as </a:t>
            </a:r>
            <a:r>
              <a:rPr lang="en-US" altLang="ko-KR" sz="1300" dirty="0" err="1">
                <a:latin typeface="Bahnschrift SemiLight SemiConde" panose="020B0502040204020203" pitchFamily="34" charset="0"/>
              </a:rPr>
              <a:t>plt</a:t>
            </a:r>
            <a:endParaRPr lang="en-US" altLang="ko-KR" sz="1300" dirty="0">
              <a:latin typeface="Bahnschrift SemiLight SemiConde" panose="020B0502040204020203" pitchFamily="34" charset="0"/>
            </a:endParaRPr>
          </a:p>
          <a:p>
            <a:endParaRPr lang="en-US" altLang="ko-KR" sz="1300" dirty="0">
              <a:latin typeface="Bahnschrift SemiLight SemiConde" panose="020B0502040204020203" pitchFamily="34" charset="0"/>
            </a:endParaRPr>
          </a:p>
          <a:p>
            <a:r>
              <a:rPr lang="ko-KR" altLang="en-US" sz="1300" dirty="0">
                <a:latin typeface="Bahnschrift SemiLight SemiConde" panose="020B0502040204020203" pitchFamily="34" charset="0"/>
              </a:rPr>
              <a:t># 3개 장르의 짧은 텍스트 생성</a:t>
            </a:r>
          </a:p>
          <a:p>
            <a:r>
              <a:rPr lang="ko-KR" altLang="en-US" sz="1300" dirty="0" err="1">
                <a:latin typeface="Bahnschrift SemiLight SemiConde" panose="020B0502040204020203" pitchFamily="34" charset="0"/>
              </a:rPr>
              <a:t>texts</a:t>
            </a:r>
            <a:r>
              <a:rPr lang="ko-KR" altLang="en-US" sz="1300" dirty="0">
                <a:latin typeface="Bahnschrift SemiLight SemiConde" panose="020B0502040204020203" pitchFamily="34" charset="0"/>
              </a:rPr>
              <a:t> = [</a:t>
            </a:r>
          </a:p>
          <a:p>
            <a:r>
              <a:rPr lang="ko-KR" altLang="en-US" sz="1300" dirty="0">
                <a:latin typeface="Bahnschrift SemiLight SemiConde" panose="020B0502040204020203" pitchFamily="34" charset="0"/>
              </a:rPr>
              <a:t>    "</a:t>
            </a:r>
            <a:r>
              <a:rPr lang="ko-KR" altLang="en-US" sz="1300" dirty="0" err="1">
                <a:latin typeface="Bahnschrift SemiLight SemiConde" panose="020B0502040204020203" pitchFamily="34" charset="0"/>
              </a:rPr>
              <a:t>Physics</a:t>
            </a:r>
            <a:r>
              <a:rPr lang="ko-KR" altLang="en-US" sz="1300" dirty="0">
                <a:latin typeface="Bahnschrift SemiLight SemiConde" panose="020B0502040204020203" pitchFamily="34" charset="0"/>
              </a:rPr>
              <a:t> </a:t>
            </a:r>
            <a:r>
              <a:rPr lang="ko-KR" altLang="en-US" sz="1300" dirty="0" err="1">
                <a:latin typeface="Bahnschrift SemiLight SemiConde" panose="020B0502040204020203" pitchFamily="34" charset="0"/>
              </a:rPr>
              <a:t>is</a:t>
            </a:r>
            <a:r>
              <a:rPr lang="ko-KR" altLang="en-US" sz="1300" dirty="0">
                <a:latin typeface="Bahnschrift SemiLight SemiConde" panose="020B0502040204020203" pitchFamily="34" charset="0"/>
              </a:rPr>
              <a:t> </a:t>
            </a:r>
            <a:r>
              <a:rPr lang="ko-KR" altLang="en-US" sz="1300" dirty="0" err="1">
                <a:latin typeface="Bahnschrift SemiLight SemiConde" panose="020B0502040204020203" pitchFamily="34" charset="0"/>
              </a:rPr>
              <a:t>a</a:t>
            </a:r>
            <a:r>
              <a:rPr lang="ko-KR" altLang="en-US" sz="1300" dirty="0">
                <a:latin typeface="Bahnschrift SemiLight SemiConde" panose="020B0502040204020203" pitchFamily="34" charset="0"/>
              </a:rPr>
              <a:t> </a:t>
            </a:r>
            <a:r>
              <a:rPr lang="ko-KR" altLang="en-US" sz="1300" dirty="0" err="1">
                <a:latin typeface="Bahnschrift SemiLight SemiConde" panose="020B0502040204020203" pitchFamily="34" charset="0"/>
              </a:rPr>
              <a:t>natural</a:t>
            </a:r>
            <a:r>
              <a:rPr lang="ko-KR" altLang="en-US" sz="1300" dirty="0">
                <a:latin typeface="Bahnschrift SemiLight SemiConde" panose="020B0502040204020203" pitchFamily="34" charset="0"/>
              </a:rPr>
              <a:t> </a:t>
            </a:r>
            <a:r>
              <a:rPr lang="ko-KR" altLang="en-US" sz="1300" dirty="0" err="1">
                <a:latin typeface="Bahnschrift SemiLight SemiConde" panose="020B0502040204020203" pitchFamily="34" charset="0"/>
              </a:rPr>
              <a:t>science</a:t>
            </a:r>
            <a:r>
              <a:rPr lang="ko-KR" altLang="en-US" sz="1300" dirty="0">
                <a:latin typeface="Bahnschrift SemiLight SemiConde" panose="020B0502040204020203" pitchFamily="34" charset="0"/>
              </a:rPr>
              <a:t> </a:t>
            </a:r>
            <a:r>
              <a:rPr lang="ko-KR" altLang="en-US" sz="1300" dirty="0" err="1">
                <a:latin typeface="Bahnschrift SemiLight SemiConde" panose="020B0502040204020203" pitchFamily="34" charset="0"/>
              </a:rPr>
              <a:t>that</a:t>
            </a:r>
            <a:r>
              <a:rPr lang="ko-KR" altLang="en-US" sz="1300" dirty="0">
                <a:latin typeface="Bahnschrift SemiLight SemiConde" panose="020B0502040204020203" pitchFamily="34" charset="0"/>
              </a:rPr>
              <a:t> </a:t>
            </a:r>
            <a:r>
              <a:rPr lang="ko-KR" altLang="en-US" sz="1300" dirty="0" err="1">
                <a:latin typeface="Bahnschrift SemiLight SemiConde" panose="020B0502040204020203" pitchFamily="34" charset="0"/>
              </a:rPr>
              <a:t>studies</a:t>
            </a:r>
            <a:r>
              <a:rPr lang="ko-KR" altLang="en-US" sz="1300" dirty="0">
                <a:latin typeface="Bahnschrift SemiLight SemiConde" panose="020B0502040204020203" pitchFamily="34" charset="0"/>
              </a:rPr>
              <a:t> </a:t>
            </a:r>
            <a:r>
              <a:rPr lang="ko-KR" altLang="en-US" sz="1300" dirty="0" err="1">
                <a:latin typeface="Bahnschrift SemiLight SemiConde" panose="020B0502040204020203" pitchFamily="34" charset="0"/>
              </a:rPr>
              <a:t>matter</a:t>
            </a:r>
            <a:r>
              <a:rPr lang="ko-KR" altLang="en-US" sz="1300" dirty="0">
                <a:latin typeface="Bahnschrift SemiLight SemiConde" panose="020B0502040204020203" pitchFamily="34" charset="0"/>
              </a:rPr>
              <a:t> and </a:t>
            </a:r>
            <a:r>
              <a:rPr lang="ko-KR" altLang="en-US" sz="1300" dirty="0" err="1">
                <a:latin typeface="Bahnschrift SemiLight SemiConde" panose="020B0502040204020203" pitchFamily="34" charset="0"/>
              </a:rPr>
              <a:t>its</a:t>
            </a:r>
            <a:r>
              <a:rPr lang="ko-KR" altLang="en-US" sz="1300" dirty="0">
                <a:latin typeface="Bahnschrift SemiLight SemiConde" panose="020B0502040204020203" pitchFamily="34" charset="0"/>
              </a:rPr>
              <a:t> </a:t>
            </a:r>
            <a:r>
              <a:rPr lang="ko-KR" altLang="en-US" sz="1300" dirty="0" err="1">
                <a:latin typeface="Bahnschrift SemiLight SemiConde" panose="020B0502040204020203" pitchFamily="34" charset="0"/>
              </a:rPr>
              <a:t>motion</a:t>
            </a:r>
            <a:r>
              <a:rPr lang="ko-KR" altLang="en-US" sz="1300" dirty="0">
                <a:latin typeface="Bahnschrift SemiLight SemiConde" panose="020B0502040204020203" pitchFamily="34" charset="0"/>
              </a:rPr>
              <a:t>.",  # 과학</a:t>
            </a:r>
          </a:p>
          <a:p>
            <a:r>
              <a:rPr lang="ko-KR" altLang="en-US" sz="1300" dirty="0">
                <a:latin typeface="Bahnschrift SemiLight SemiConde" panose="020B0502040204020203" pitchFamily="34" charset="0"/>
              </a:rPr>
              <a:t>    "</a:t>
            </a:r>
            <a:r>
              <a:rPr lang="ko-KR" altLang="en-US" sz="1300" dirty="0" err="1">
                <a:latin typeface="Bahnschrift SemiLight SemiConde" panose="020B0502040204020203" pitchFamily="34" charset="0"/>
              </a:rPr>
              <a:t>Chemistry</a:t>
            </a:r>
            <a:r>
              <a:rPr lang="ko-KR" altLang="en-US" sz="1300" dirty="0">
                <a:latin typeface="Bahnschrift SemiLight SemiConde" panose="020B0502040204020203" pitchFamily="34" charset="0"/>
              </a:rPr>
              <a:t> </a:t>
            </a:r>
            <a:r>
              <a:rPr lang="ko-KR" altLang="en-US" sz="1300" dirty="0" err="1">
                <a:latin typeface="Bahnschrift SemiLight SemiConde" panose="020B0502040204020203" pitchFamily="34" charset="0"/>
              </a:rPr>
              <a:t>deals</a:t>
            </a:r>
            <a:r>
              <a:rPr lang="ko-KR" altLang="en-US" sz="1300" dirty="0">
                <a:latin typeface="Bahnschrift SemiLight SemiConde" panose="020B0502040204020203" pitchFamily="34" charset="0"/>
              </a:rPr>
              <a:t> </a:t>
            </a:r>
            <a:r>
              <a:rPr lang="ko-KR" altLang="en-US" sz="1300" dirty="0" err="1">
                <a:latin typeface="Bahnschrift SemiLight SemiConde" panose="020B0502040204020203" pitchFamily="34" charset="0"/>
              </a:rPr>
              <a:t>with</a:t>
            </a:r>
            <a:r>
              <a:rPr lang="ko-KR" altLang="en-US" sz="1300" dirty="0">
                <a:latin typeface="Bahnschrift SemiLight SemiConde" panose="020B0502040204020203" pitchFamily="34" charset="0"/>
              </a:rPr>
              <a:t> </a:t>
            </a:r>
            <a:r>
              <a:rPr lang="ko-KR" altLang="en-US" sz="1300" dirty="0" err="1">
                <a:latin typeface="Bahnschrift SemiLight SemiConde" panose="020B0502040204020203" pitchFamily="34" charset="0"/>
              </a:rPr>
              <a:t>substances</a:t>
            </a:r>
            <a:r>
              <a:rPr lang="ko-KR" altLang="en-US" sz="1300" dirty="0">
                <a:latin typeface="Bahnschrift SemiLight SemiConde" panose="020B0502040204020203" pitchFamily="34" charset="0"/>
              </a:rPr>
              <a:t> of </a:t>
            </a:r>
            <a:r>
              <a:rPr lang="ko-KR" altLang="en-US" sz="1300" dirty="0" err="1">
                <a:latin typeface="Bahnschrift SemiLight SemiConde" panose="020B0502040204020203" pitchFamily="34" charset="0"/>
              </a:rPr>
              <a:t>which</a:t>
            </a:r>
            <a:r>
              <a:rPr lang="ko-KR" altLang="en-US" sz="1300" dirty="0">
                <a:latin typeface="Bahnschrift SemiLight SemiConde" panose="020B0502040204020203" pitchFamily="34" charset="0"/>
              </a:rPr>
              <a:t> </a:t>
            </a:r>
            <a:r>
              <a:rPr lang="ko-KR" altLang="en-US" sz="1300" dirty="0" err="1">
                <a:latin typeface="Bahnschrift SemiLight SemiConde" panose="020B0502040204020203" pitchFamily="34" charset="0"/>
              </a:rPr>
              <a:t>matter</a:t>
            </a:r>
            <a:r>
              <a:rPr lang="ko-KR" altLang="en-US" sz="1300" dirty="0">
                <a:latin typeface="Bahnschrift SemiLight SemiConde" panose="020B0502040204020203" pitchFamily="34" charset="0"/>
              </a:rPr>
              <a:t> </a:t>
            </a:r>
            <a:r>
              <a:rPr lang="ko-KR" altLang="en-US" sz="1300" dirty="0" err="1">
                <a:latin typeface="Bahnschrift SemiLight SemiConde" panose="020B0502040204020203" pitchFamily="34" charset="0"/>
              </a:rPr>
              <a:t>is</a:t>
            </a:r>
            <a:r>
              <a:rPr lang="ko-KR" altLang="en-US" sz="1300" dirty="0">
                <a:latin typeface="Bahnschrift SemiLight SemiConde" panose="020B0502040204020203" pitchFamily="34" charset="0"/>
              </a:rPr>
              <a:t> </a:t>
            </a:r>
            <a:r>
              <a:rPr lang="ko-KR" altLang="en-US" sz="1300" dirty="0" err="1">
                <a:latin typeface="Bahnschrift SemiLight SemiConde" panose="020B0502040204020203" pitchFamily="34" charset="0"/>
              </a:rPr>
              <a:t>composed</a:t>
            </a:r>
            <a:r>
              <a:rPr lang="ko-KR" altLang="en-US" sz="1300" dirty="0">
                <a:latin typeface="Bahnschrift SemiLight SemiConde" panose="020B0502040204020203" pitchFamily="34" charset="0"/>
              </a:rPr>
              <a:t>.",  # 과학</a:t>
            </a:r>
          </a:p>
          <a:p>
            <a:r>
              <a:rPr lang="ko-KR" altLang="en-US" sz="1300" dirty="0">
                <a:latin typeface="Bahnschrift SemiLight SemiConde" panose="020B0502040204020203" pitchFamily="34" charset="0"/>
              </a:rPr>
              <a:t>    "</a:t>
            </a:r>
            <a:r>
              <a:rPr lang="ko-KR" altLang="en-US" sz="1300" dirty="0" err="1">
                <a:latin typeface="Bahnschrift SemiLight SemiConde" panose="020B0502040204020203" pitchFamily="34" charset="0"/>
              </a:rPr>
              <a:t>Biology</a:t>
            </a:r>
            <a:r>
              <a:rPr lang="ko-KR" altLang="en-US" sz="1300" dirty="0">
                <a:latin typeface="Bahnschrift SemiLight SemiConde" panose="020B0502040204020203" pitchFamily="34" charset="0"/>
              </a:rPr>
              <a:t> </a:t>
            </a:r>
            <a:r>
              <a:rPr lang="ko-KR" altLang="en-US" sz="1300" dirty="0" err="1">
                <a:latin typeface="Bahnschrift SemiLight SemiConde" panose="020B0502040204020203" pitchFamily="34" charset="0"/>
              </a:rPr>
              <a:t>is</a:t>
            </a:r>
            <a:r>
              <a:rPr lang="ko-KR" altLang="en-US" sz="1300" dirty="0">
                <a:latin typeface="Bahnschrift SemiLight SemiConde" panose="020B0502040204020203" pitchFamily="34" charset="0"/>
              </a:rPr>
              <a:t> </a:t>
            </a:r>
            <a:r>
              <a:rPr lang="ko-KR" altLang="en-US" sz="1300" dirty="0" err="1">
                <a:latin typeface="Bahnschrift SemiLight SemiConde" panose="020B0502040204020203" pitchFamily="34" charset="0"/>
              </a:rPr>
              <a:t>the</a:t>
            </a:r>
            <a:r>
              <a:rPr lang="ko-KR" altLang="en-US" sz="1300" dirty="0">
                <a:latin typeface="Bahnschrift SemiLight SemiConde" panose="020B0502040204020203" pitchFamily="34" charset="0"/>
              </a:rPr>
              <a:t> </a:t>
            </a:r>
            <a:r>
              <a:rPr lang="ko-KR" altLang="en-US" sz="1300" dirty="0" err="1">
                <a:latin typeface="Bahnschrift SemiLight SemiConde" panose="020B0502040204020203" pitchFamily="34" charset="0"/>
              </a:rPr>
              <a:t>study</a:t>
            </a:r>
            <a:r>
              <a:rPr lang="ko-KR" altLang="en-US" sz="1300" dirty="0">
                <a:latin typeface="Bahnschrift SemiLight SemiConde" panose="020B0502040204020203" pitchFamily="34" charset="0"/>
              </a:rPr>
              <a:t> of </a:t>
            </a:r>
            <a:r>
              <a:rPr lang="ko-KR" altLang="en-US" sz="1300" dirty="0" err="1">
                <a:latin typeface="Bahnschrift SemiLight SemiConde" panose="020B0502040204020203" pitchFamily="34" charset="0"/>
              </a:rPr>
              <a:t>living</a:t>
            </a:r>
            <a:r>
              <a:rPr lang="ko-KR" altLang="en-US" sz="1300" dirty="0">
                <a:latin typeface="Bahnschrift SemiLight SemiConde" panose="020B0502040204020203" pitchFamily="34" charset="0"/>
              </a:rPr>
              <a:t> </a:t>
            </a:r>
            <a:r>
              <a:rPr lang="ko-KR" altLang="en-US" sz="1300" dirty="0" err="1">
                <a:latin typeface="Bahnschrift SemiLight SemiConde" panose="020B0502040204020203" pitchFamily="34" charset="0"/>
              </a:rPr>
              <a:t>organisms</a:t>
            </a:r>
            <a:r>
              <a:rPr lang="ko-KR" altLang="en-US" sz="1300" dirty="0">
                <a:latin typeface="Bahnschrift SemiLight SemiConde" panose="020B0502040204020203" pitchFamily="34" charset="0"/>
              </a:rPr>
              <a:t> and </a:t>
            </a:r>
            <a:r>
              <a:rPr lang="ko-KR" altLang="en-US" sz="1300" dirty="0" err="1">
                <a:latin typeface="Bahnschrift SemiLight SemiConde" panose="020B0502040204020203" pitchFamily="34" charset="0"/>
              </a:rPr>
              <a:t>their</a:t>
            </a:r>
            <a:r>
              <a:rPr lang="ko-KR" altLang="en-US" sz="1300" dirty="0">
                <a:latin typeface="Bahnschrift SemiLight SemiConde" panose="020B0502040204020203" pitchFamily="34" charset="0"/>
              </a:rPr>
              <a:t> </a:t>
            </a:r>
            <a:r>
              <a:rPr lang="ko-KR" altLang="en-US" sz="1300" dirty="0" err="1">
                <a:latin typeface="Bahnschrift SemiLight SemiConde" panose="020B0502040204020203" pitchFamily="34" charset="0"/>
              </a:rPr>
              <a:t>vital</a:t>
            </a:r>
            <a:r>
              <a:rPr lang="ko-KR" altLang="en-US" sz="1300" dirty="0">
                <a:latin typeface="Bahnschrift SemiLight SemiConde" panose="020B0502040204020203" pitchFamily="34" charset="0"/>
              </a:rPr>
              <a:t> </a:t>
            </a:r>
            <a:r>
              <a:rPr lang="ko-KR" altLang="en-US" sz="1300" dirty="0" err="1">
                <a:latin typeface="Bahnschrift SemiLight SemiConde" panose="020B0502040204020203" pitchFamily="34" charset="0"/>
              </a:rPr>
              <a:t>processes</a:t>
            </a:r>
            <a:r>
              <a:rPr lang="ko-KR" altLang="en-US" sz="1300" dirty="0">
                <a:latin typeface="Bahnschrift SemiLight SemiConde" panose="020B0502040204020203" pitchFamily="34" charset="0"/>
              </a:rPr>
              <a:t>.",  # 과학</a:t>
            </a:r>
          </a:p>
          <a:p>
            <a:r>
              <a:rPr lang="ko-KR" altLang="en-US" sz="1300" dirty="0">
                <a:latin typeface="Bahnschrift SemiLight SemiConde" panose="020B0502040204020203" pitchFamily="34" charset="0"/>
              </a:rPr>
              <a:t>    "</a:t>
            </a:r>
            <a:r>
              <a:rPr lang="ko-KR" altLang="en-US" sz="1300" dirty="0" err="1">
                <a:latin typeface="Bahnschrift SemiLight SemiConde" panose="020B0502040204020203" pitchFamily="34" charset="0"/>
              </a:rPr>
              <a:t>Literature</a:t>
            </a:r>
            <a:r>
              <a:rPr lang="ko-KR" altLang="en-US" sz="1300" dirty="0">
                <a:latin typeface="Bahnschrift SemiLight SemiConde" panose="020B0502040204020203" pitchFamily="34" charset="0"/>
              </a:rPr>
              <a:t> </a:t>
            </a:r>
            <a:r>
              <a:rPr lang="ko-KR" altLang="en-US" sz="1300" dirty="0" err="1">
                <a:latin typeface="Bahnschrift SemiLight SemiConde" panose="020B0502040204020203" pitchFamily="34" charset="0"/>
              </a:rPr>
              <a:t>is</a:t>
            </a:r>
            <a:r>
              <a:rPr lang="ko-KR" altLang="en-US" sz="1300" dirty="0">
                <a:latin typeface="Bahnschrift SemiLight SemiConde" panose="020B0502040204020203" pitchFamily="34" charset="0"/>
              </a:rPr>
              <a:t> </a:t>
            </a:r>
            <a:r>
              <a:rPr lang="ko-KR" altLang="en-US" sz="1300" dirty="0" err="1">
                <a:latin typeface="Bahnschrift SemiLight SemiConde" panose="020B0502040204020203" pitchFamily="34" charset="0"/>
              </a:rPr>
              <a:t>the</a:t>
            </a:r>
            <a:r>
              <a:rPr lang="ko-KR" altLang="en-US" sz="1300" dirty="0">
                <a:latin typeface="Bahnschrift SemiLight SemiConde" panose="020B0502040204020203" pitchFamily="34" charset="0"/>
              </a:rPr>
              <a:t> </a:t>
            </a:r>
            <a:r>
              <a:rPr lang="ko-KR" altLang="en-US" sz="1300" dirty="0" err="1">
                <a:latin typeface="Bahnschrift SemiLight SemiConde" panose="020B0502040204020203" pitchFamily="34" charset="0"/>
              </a:rPr>
              <a:t>art</a:t>
            </a:r>
            <a:r>
              <a:rPr lang="ko-KR" altLang="en-US" sz="1300" dirty="0">
                <a:latin typeface="Bahnschrift SemiLight SemiConde" panose="020B0502040204020203" pitchFamily="34" charset="0"/>
              </a:rPr>
              <a:t> of </a:t>
            </a:r>
            <a:r>
              <a:rPr lang="ko-KR" altLang="en-US" sz="1300" dirty="0" err="1">
                <a:latin typeface="Bahnschrift SemiLight SemiConde" panose="020B0502040204020203" pitchFamily="34" charset="0"/>
              </a:rPr>
              <a:t>written</a:t>
            </a:r>
            <a:r>
              <a:rPr lang="ko-KR" altLang="en-US" sz="1300" dirty="0">
                <a:latin typeface="Bahnschrift SemiLight SemiConde" panose="020B0502040204020203" pitchFamily="34" charset="0"/>
              </a:rPr>
              <a:t> </a:t>
            </a:r>
            <a:r>
              <a:rPr lang="ko-KR" altLang="en-US" sz="1300" dirty="0" err="1">
                <a:latin typeface="Bahnschrift SemiLight SemiConde" panose="020B0502040204020203" pitchFamily="34" charset="0"/>
              </a:rPr>
              <a:t>works</a:t>
            </a:r>
            <a:r>
              <a:rPr lang="ko-KR" altLang="en-US" sz="1300" dirty="0">
                <a:latin typeface="Bahnschrift SemiLight SemiConde" panose="020B0502040204020203" pitchFamily="34" charset="0"/>
              </a:rPr>
              <a:t>, and </a:t>
            </a:r>
            <a:r>
              <a:rPr lang="ko-KR" altLang="en-US" sz="1300" dirty="0" err="1">
                <a:latin typeface="Bahnschrift SemiLight SemiConde" panose="020B0502040204020203" pitchFamily="34" charset="0"/>
              </a:rPr>
              <a:t>it</a:t>
            </a:r>
            <a:r>
              <a:rPr lang="ko-KR" altLang="en-US" sz="1300" dirty="0">
                <a:latin typeface="Bahnschrift SemiLight SemiConde" panose="020B0502040204020203" pitchFamily="34" charset="0"/>
              </a:rPr>
              <a:t> </a:t>
            </a:r>
            <a:r>
              <a:rPr lang="ko-KR" altLang="en-US" sz="1300" dirty="0" err="1">
                <a:latin typeface="Bahnschrift SemiLight SemiConde" panose="020B0502040204020203" pitchFamily="34" charset="0"/>
              </a:rPr>
              <a:t>includes</a:t>
            </a:r>
            <a:r>
              <a:rPr lang="ko-KR" altLang="en-US" sz="1300" dirty="0">
                <a:latin typeface="Bahnschrift SemiLight SemiConde" panose="020B0502040204020203" pitchFamily="34" charset="0"/>
              </a:rPr>
              <a:t> </a:t>
            </a:r>
            <a:r>
              <a:rPr lang="ko-KR" altLang="en-US" sz="1300" dirty="0" err="1">
                <a:latin typeface="Bahnschrift SemiLight SemiConde" panose="020B0502040204020203" pitchFamily="34" charset="0"/>
              </a:rPr>
              <a:t>fiction</a:t>
            </a:r>
            <a:r>
              <a:rPr lang="ko-KR" altLang="en-US" sz="1300" dirty="0">
                <a:latin typeface="Bahnschrift SemiLight SemiConde" panose="020B0502040204020203" pitchFamily="34" charset="0"/>
              </a:rPr>
              <a:t>.",  # 문학</a:t>
            </a:r>
          </a:p>
          <a:p>
            <a:r>
              <a:rPr lang="ko-KR" altLang="en-US" sz="1300" dirty="0">
                <a:latin typeface="Bahnschrift SemiLight SemiConde" panose="020B0502040204020203" pitchFamily="34" charset="0"/>
              </a:rPr>
              <a:t>    "</a:t>
            </a:r>
            <a:r>
              <a:rPr lang="ko-KR" altLang="en-US" sz="1300" dirty="0" err="1">
                <a:latin typeface="Bahnschrift SemiLight SemiConde" panose="020B0502040204020203" pitchFamily="34" charset="0"/>
              </a:rPr>
              <a:t>Poetry</a:t>
            </a:r>
            <a:r>
              <a:rPr lang="ko-KR" altLang="en-US" sz="1300" dirty="0">
                <a:latin typeface="Bahnschrift SemiLight SemiConde" panose="020B0502040204020203" pitchFamily="34" charset="0"/>
              </a:rPr>
              <a:t> </a:t>
            </a:r>
            <a:r>
              <a:rPr lang="ko-KR" altLang="en-US" sz="1300" dirty="0" err="1">
                <a:latin typeface="Bahnschrift SemiLight SemiConde" panose="020B0502040204020203" pitchFamily="34" charset="0"/>
              </a:rPr>
              <a:t>is</a:t>
            </a:r>
            <a:r>
              <a:rPr lang="ko-KR" altLang="en-US" sz="1300" dirty="0">
                <a:latin typeface="Bahnschrift SemiLight SemiConde" panose="020B0502040204020203" pitchFamily="34" charset="0"/>
              </a:rPr>
              <a:t> </a:t>
            </a:r>
            <a:r>
              <a:rPr lang="ko-KR" altLang="en-US" sz="1300" dirty="0" err="1">
                <a:latin typeface="Bahnschrift SemiLight SemiConde" panose="020B0502040204020203" pitchFamily="34" charset="0"/>
              </a:rPr>
              <a:t>a</a:t>
            </a:r>
            <a:r>
              <a:rPr lang="ko-KR" altLang="en-US" sz="1300" dirty="0">
                <a:latin typeface="Bahnschrift SemiLight SemiConde" panose="020B0502040204020203" pitchFamily="34" charset="0"/>
              </a:rPr>
              <a:t> </a:t>
            </a:r>
            <a:r>
              <a:rPr lang="ko-KR" altLang="en-US" sz="1300" dirty="0" err="1">
                <a:latin typeface="Bahnschrift SemiLight SemiConde" panose="020B0502040204020203" pitchFamily="34" charset="0"/>
              </a:rPr>
              <a:t>form</a:t>
            </a:r>
            <a:r>
              <a:rPr lang="ko-KR" altLang="en-US" sz="1300" dirty="0">
                <a:latin typeface="Bahnschrift SemiLight SemiConde" panose="020B0502040204020203" pitchFamily="34" charset="0"/>
              </a:rPr>
              <a:t> of </a:t>
            </a:r>
            <a:r>
              <a:rPr lang="ko-KR" altLang="en-US" sz="1300" dirty="0" err="1">
                <a:latin typeface="Bahnschrift SemiLight SemiConde" panose="020B0502040204020203" pitchFamily="34" charset="0"/>
              </a:rPr>
              <a:t>literature</a:t>
            </a:r>
            <a:r>
              <a:rPr lang="ko-KR" altLang="en-US" sz="1300" dirty="0">
                <a:latin typeface="Bahnschrift SemiLight SemiConde" panose="020B0502040204020203" pitchFamily="34" charset="0"/>
              </a:rPr>
              <a:t> </a:t>
            </a:r>
            <a:r>
              <a:rPr lang="ko-KR" altLang="en-US" sz="1300" dirty="0" err="1">
                <a:latin typeface="Bahnschrift SemiLight SemiConde" panose="020B0502040204020203" pitchFamily="34" charset="0"/>
              </a:rPr>
              <a:t>that</a:t>
            </a:r>
            <a:r>
              <a:rPr lang="ko-KR" altLang="en-US" sz="1300" dirty="0">
                <a:latin typeface="Bahnschrift SemiLight SemiConde" panose="020B0502040204020203" pitchFamily="34" charset="0"/>
              </a:rPr>
              <a:t> </a:t>
            </a:r>
            <a:r>
              <a:rPr lang="ko-KR" altLang="en-US" sz="1300" dirty="0" err="1">
                <a:latin typeface="Bahnschrift SemiLight SemiConde" panose="020B0502040204020203" pitchFamily="34" charset="0"/>
              </a:rPr>
              <a:t>uses</a:t>
            </a:r>
            <a:r>
              <a:rPr lang="ko-KR" altLang="en-US" sz="1300" dirty="0">
                <a:latin typeface="Bahnschrift SemiLight SemiConde" panose="020B0502040204020203" pitchFamily="34" charset="0"/>
              </a:rPr>
              <a:t> </a:t>
            </a:r>
            <a:r>
              <a:rPr lang="ko-KR" altLang="en-US" sz="1300" dirty="0" err="1">
                <a:latin typeface="Bahnschrift SemiLight SemiConde" panose="020B0502040204020203" pitchFamily="34" charset="0"/>
              </a:rPr>
              <a:t>aesthetic</a:t>
            </a:r>
            <a:r>
              <a:rPr lang="ko-KR" altLang="en-US" sz="1300" dirty="0">
                <a:latin typeface="Bahnschrift SemiLight SemiConde" panose="020B0502040204020203" pitchFamily="34" charset="0"/>
              </a:rPr>
              <a:t> and </a:t>
            </a:r>
            <a:r>
              <a:rPr lang="ko-KR" altLang="en-US" sz="1300" dirty="0" err="1">
                <a:latin typeface="Bahnschrift SemiLight SemiConde" panose="020B0502040204020203" pitchFamily="34" charset="0"/>
              </a:rPr>
              <a:t>rhythmic</a:t>
            </a:r>
            <a:r>
              <a:rPr lang="ko-KR" altLang="en-US" sz="1300" dirty="0">
                <a:latin typeface="Bahnschrift SemiLight SemiConde" panose="020B0502040204020203" pitchFamily="34" charset="0"/>
              </a:rPr>
              <a:t> </a:t>
            </a:r>
            <a:r>
              <a:rPr lang="ko-KR" altLang="en-US" sz="1300" dirty="0" err="1">
                <a:latin typeface="Bahnschrift SemiLight SemiConde" panose="020B0502040204020203" pitchFamily="34" charset="0"/>
              </a:rPr>
              <a:t>qualities</a:t>
            </a:r>
            <a:r>
              <a:rPr lang="ko-KR" altLang="en-US" sz="1300" dirty="0">
                <a:latin typeface="Bahnschrift SemiLight SemiConde" panose="020B0502040204020203" pitchFamily="34" charset="0"/>
              </a:rPr>
              <a:t> of </a:t>
            </a:r>
            <a:r>
              <a:rPr lang="ko-KR" altLang="en-US" sz="1300" dirty="0" err="1">
                <a:latin typeface="Bahnschrift SemiLight SemiConde" panose="020B0502040204020203" pitchFamily="34" charset="0"/>
              </a:rPr>
              <a:t>language</a:t>
            </a:r>
            <a:r>
              <a:rPr lang="ko-KR" altLang="en-US" sz="1300" dirty="0">
                <a:latin typeface="Bahnschrift SemiLight SemiConde" panose="020B0502040204020203" pitchFamily="34" charset="0"/>
              </a:rPr>
              <a:t>.",  # 문학</a:t>
            </a:r>
          </a:p>
          <a:p>
            <a:r>
              <a:rPr lang="ko-KR" altLang="en-US" sz="1300" dirty="0">
                <a:latin typeface="Bahnschrift SemiLight SemiConde" panose="020B0502040204020203" pitchFamily="34" charset="0"/>
              </a:rPr>
              <a:t>    "</a:t>
            </a:r>
            <a:r>
              <a:rPr lang="ko-KR" altLang="en-US" sz="1300" dirty="0" err="1">
                <a:latin typeface="Bahnschrift SemiLight SemiConde" panose="020B0502040204020203" pitchFamily="34" charset="0"/>
              </a:rPr>
              <a:t>A</a:t>
            </a:r>
            <a:r>
              <a:rPr lang="ko-KR" altLang="en-US" sz="1300" dirty="0">
                <a:latin typeface="Bahnschrift SemiLight SemiConde" panose="020B0502040204020203" pitchFamily="34" charset="0"/>
              </a:rPr>
              <a:t> </a:t>
            </a:r>
            <a:r>
              <a:rPr lang="ko-KR" altLang="en-US" sz="1300" dirty="0" err="1">
                <a:latin typeface="Bahnschrift SemiLight SemiConde" panose="020B0502040204020203" pitchFamily="34" charset="0"/>
              </a:rPr>
              <a:t>novel</a:t>
            </a:r>
            <a:r>
              <a:rPr lang="ko-KR" altLang="en-US" sz="1300" dirty="0">
                <a:latin typeface="Bahnschrift SemiLight SemiConde" panose="020B0502040204020203" pitchFamily="34" charset="0"/>
              </a:rPr>
              <a:t> </a:t>
            </a:r>
            <a:r>
              <a:rPr lang="ko-KR" altLang="en-US" sz="1300" dirty="0" err="1">
                <a:latin typeface="Bahnschrift SemiLight SemiConde" panose="020B0502040204020203" pitchFamily="34" charset="0"/>
              </a:rPr>
              <a:t>is</a:t>
            </a:r>
            <a:r>
              <a:rPr lang="ko-KR" altLang="en-US" sz="1300" dirty="0">
                <a:latin typeface="Bahnschrift SemiLight SemiConde" panose="020B0502040204020203" pitchFamily="34" charset="0"/>
              </a:rPr>
              <a:t> </a:t>
            </a:r>
            <a:r>
              <a:rPr lang="ko-KR" altLang="en-US" sz="1300" dirty="0" err="1">
                <a:latin typeface="Bahnschrift SemiLight SemiConde" panose="020B0502040204020203" pitchFamily="34" charset="0"/>
              </a:rPr>
              <a:t>a</a:t>
            </a:r>
            <a:r>
              <a:rPr lang="ko-KR" altLang="en-US" sz="1300" dirty="0">
                <a:latin typeface="Bahnschrift SemiLight SemiConde" panose="020B0502040204020203" pitchFamily="34" charset="0"/>
              </a:rPr>
              <a:t> </a:t>
            </a:r>
            <a:r>
              <a:rPr lang="ko-KR" altLang="en-US" sz="1300" dirty="0" err="1">
                <a:latin typeface="Bahnschrift SemiLight SemiConde" panose="020B0502040204020203" pitchFamily="34" charset="0"/>
              </a:rPr>
              <a:t>relatively</a:t>
            </a:r>
            <a:r>
              <a:rPr lang="ko-KR" altLang="en-US" sz="1300" dirty="0">
                <a:latin typeface="Bahnschrift SemiLight SemiConde" panose="020B0502040204020203" pitchFamily="34" charset="0"/>
              </a:rPr>
              <a:t> </a:t>
            </a:r>
            <a:r>
              <a:rPr lang="ko-KR" altLang="en-US" sz="1300" dirty="0" err="1">
                <a:latin typeface="Bahnschrift SemiLight SemiConde" panose="020B0502040204020203" pitchFamily="34" charset="0"/>
              </a:rPr>
              <a:t>long</a:t>
            </a:r>
            <a:r>
              <a:rPr lang="ko-KR" altLang="en-US" sz="1300" dirty="0">
                <a:latin typeface="Bahnschrift SemiLight SemiConde" panose="020B0502040204020203" pitchFamily="34" charset="0"/>
              </a:rPr>
              <a:t> </a:t>
            </a:r>
            <a:r>
              <a:rPr lang="ko-KR" altLang="en-US" sz="1300" dirty="0" err="1">
                <a:latin typeface="Bahnschrift SemiLight SemiConde" panose="020B0502040204020203" pitchFamily="34" charset="0"/>
              </a:rPr>
              <a:t>work</a:t>
            </a:r>
            <a:r>
              <a:rPr lang="ko-KR" altLang="en-US" sz="1300" dirty="0">
                <a:latin typeface="Bahnschrift SemiLight SemiConde" panose="020B0502040204020203" pitchFamily="34" charset="0"/>
              </a:rPr>
              <a:t> of </a:t>
            </a:r>
            <a:r>
              <a:rPr lang="ko-KR" altLang="en-US" sz="1300" dirty="0" err="1">
                <a:latin typeface="Bahnschrift SemiLight SemiConde" panose="020B0502040204020203" pitchFamily="34" charset="0"/>
              </a:rPr>
              <a:t>narrative</a:t>
            </a:r>
            <a:r>
              <a:rPr lang="ko-KR" altLang="en-US" sz="1300" dirty="0">
                <a:latin typeface="Bahnschrift SemiLight SemiConde" panose="020B0502040204020203" pitchFamily="34" charset="0"/>
              </a:rPr>
              <a:t> </a:t>
            </a:r>
            <a:r>
              <a:rPr lang="ko-KR" altLang="en-US" sz="1300" dirty="0" err="1">
                <a:latin typeface="Bahnschrift SemiLight SemiConde" panose="020B0502040204020203" pitchFamily="34" charset="0"/>
              </a:rPr>
              <a:t>fiction</a:t>
            </a:r>
            <a:r>
              <a:rPr lang="ko-KR" altLang="en-US" sz="1300" dirty="0">
                <a:latin typeface="Bahnschrift SemiLight SemiConde" panose="020B0502040204020203" pitchFamily="34" charset="0"/>
              </a:rPr>
              <a:t>.",  # 문학</a:t>
            </a:r>
          </a:p>
          <a:p>
            <a:r>
              <a:rPr lang="ko-KR" altLang="en-US" sz="1300" dirty="0">
                <a:latin typeface="Bahnschrift SemiLight SemiConde" panose="020B0502040204020203" pitchFamily="34" charset="0"/>
              </a:rPr>
              <a:t>    "</a:t>
            </a:r>
            <a:r>
              <a:rPr lang="ko-KR" altLang="en-US" sz="1300" dirty="0" err="1">
                <a:latin typeface="Bahnschrift SemiLight SemiConde" panose="020B0502040204020203" pitchFamily="34" charset="0"/>
              </a:rPr>
              <a:t>Music</a:t>
            </a:r>
            <a:r>
              <a:rPr lang="ko-KR" altLang="en-US" sz="1300" dirty="0">
                <a:latin typeface="Bahnschrift SemiLight SemiConde" panose="020B0502040204020203" pitchFamily="34" charset="0"/>
              </a:rPr>
              <a:t> </a:t>
            </a:r>
            <a:r>
              <a:rPr lang="ko-KR" altLang="en-US" sz="1300" dirty="0" err="1">
                <a:latin typeface="Bahnschrift SemiLight SemiConde" panose="020B0502040204020203" pitchFamily="34" charset="0"/>
              </a:rPr>
              <a:t>is</a:t>
            </a:r>
            <a:r>
              <a:rPr lang="ko-KR" altLang="en-US" sz="1300" dirty="0">
                <a:latin typeface="Bahnschrift SemiLight SemiConde" panose="020B0502040204020203" pitchFamily="34" charset="0"/>
              </a:rPr>
              <a:t> </a:t>
            </a:r>
            <a:r>
              <a:rPr lang="ko-KR" altLang="en-US" sz="1300" dirty="0" err="1">
                <a:latin typeface="Bahnschrift SemiLight SemiConde" panose="020B0502040204020203" pitchFamily="34" charset="0"/>
              </a:rPr>
              <a:t>an</a:t>
            </a:r>
            <a:r>
              <a:rPr lang="ko-KR" altLang="en-US" sz="1300" dirty="0">
                <a:latin typeface="Bahnschrift SemiLight SemiConde" panose="020B0502040204020203" pitchFamily="34" charset="0"/>
              </a:rPr>
              <a:t> </a:t>
            </a:r>
            <a:r>
              <a:rPr lang="ko-KR" altLang="en-US" sz="1300" dirty="0" err="1">
                <a:latin typeface="Bahnschrift SemiLight SemiConde" panose="020B0502040204020203" pitchFamily="34" charset="0"/>
              </a:rPr>
              <a:t>art</a:t>
            </a:r>
            <a:r>
              <a:rPr lang="ko-KR" altLang="en-US" sz="1300" dirty="0">
                <a:latin typeface="Bahnschrift SemiLight SemiConde" panose="020B0502040204020203" pitchFamily="34" charset="0"/>
              </a:rPr>
              <a:t> </a:t>
            </a:r>
            <a:r>
              <a:rPr lang="ko-KR" altLang="en-US" sz="1300" dirty="0" err="1">
                <a:latin typeface="Bahnschrift SemiLight SemiConde" panose="020B0502040204020203" pitchFamily="34" charset="0"/>
              </a:rPr>
              <a:t>form</a:t>
            </a:r>
            <a:r>
              <a:rPr lang="ko-KR" altLang="en-US" sz="1300" dirty="0">
                <a:latin typeface="Bahnschrift SemiLight SemiConde" panose="020B0502040204020203" pitchFamily="34" charset="0"/>
              </a:rPr>
              <a:t>, and </a:t>
            </a:r>
            <a:r>
              <a:rPr lang="ko-KR" altLang="en-US" sz="1300" dirty="0" err="1">
                <a:latin typeface="Bahnschrift SemiLight SemiConde" panose="020B0502040204020203" pitchFamily="34" charset="0"/>
              </a:rPr>
              <a:t>cultural</a:t>
            </a:r>
            <a:r>
              <a:rPr lang="ko-KR" altLang="en-US" sz="1300" dirty="0">
                <a:latin typeface="Bahnschrift SemiLight SemiConde" panose="020B0502040204020203" pitchFamily="34" charset="0"/>
              </a:rPr>
              <a:t> </a:t>
            </a:r>
            <a:r>
              <a:rPr lang="ko-KR" altLang="en-US" sz="1300" dirty="0" err="1">
                <a:latin typeface="Bahnschrift SemiLight SemiConde" panose="020B0502040204020203" pitchFamily="34" charset="0"/>
              </a:rPr>
              <a:t>activity</a:t>
            </a:r>
            <a:r>
              <a:rPr lang="ko-KR" altLang="en-US" sz="1300" dirty="0">
                <a:latin typeface="Bahnschrift SemiLight SemiConde" panose="020B0502040204020203" pitchFamily="34" charset="0"/>
              </a:rPr>
              <a:t>, </a:t>
            </a:r>
            <a:r>
              <a:rPr lang="ko-KR" altLang="en-US" sz="1300" dirty="0" err="1">
                <a:latin typeface="Bahnschrift SemiLight SemiConde" panose="020B0502040204020203" pitchFamily="34" charset="0"/>
              </a:rPr>
              <a:t>that</a:t>
            </a:r>
            <a:r>
              <a:rPr lang="ko-KR" altLang="en-US" sz="1300" dirty="0">
                <a:latin typeface="Bahnschrift SemiLight SemiConde" panose="020B0502040204020203" pitchFamily="34" charset="0"/>
              </a:rPr>
              <a:t> </a:t>
            </a:r>
            <a:r>
              <a:rPr lang="ko-KR" altLang="en-US" sz="1300" dirty="0" err="1">
                <a:latin typeface="Bahnschrift SemiLight SemiConde" panose="020B0502040204020203" pitchFamily="34" charset="0"/>
              </a:rPr>
              <a:t>involves</a:t>
            </a:r>
            <a:r>
              <a:rPr lang="ko-KR" altLang="en-US" sz="1300" dirty="0">
                <a:latin typeface="Bahnschrift SemiLight SemiConde" panose="020B0502040204020203" pitchFamily="34" charset="0"/>
              </a:rPr>
              <a:t> </a:t>
            </a:r>
            <a:r>
              <a:rPr lang="ko-KR" altLang="en-US" sz="1300" dirty="0" err="1">
                <a:latin typeface="Bahnschrift SemiLight SemiConde" panose="020B0502040204020203" pitchFamily="34" charset="0"/>
              </a:rPr>
              <a:t>sound</a:t>
            </a:r>
            <a:r>
              <a:rPr lang="ko-KR" altLang="en-US" sz="1300" dirty="0">
                <a:latin typeface="Bahnschrift SemiLight SemiConde" panose="020B0502040204020203" pitchFamily="34" charset="0"/>
              </a:rPr>
              <a:t>.",  # 음악</a:t>
            </a:r>
          </a:p>
          <a:p>
            <a:r>
              <a:rPr lang="ko-KR" altLang="en-US" sz="1300" dirty="0">
                <a:latin typeface="Bahnschrift SemiLight SemiConde" panose="020B0502040204020203" pitchFamily="34" charset="0"/>
              </a:rPr>
              <a:t>    "</a:t>
            </a:r>
            <a:r>
              <a:rPr lang="ko-KR" altLang="en-US" sz="1300" dirty="0" err="1">
                <a:latin typeface="Bahnschrift SemiLight SemiConde" panose="020B0502040204020203" pitchFamily="34" charset="0"/>
              </a:rPr>
              <a:t>Jazz</a:t>
            </a:r>
            <a:r>
              <a:rPr lang="ko-KR" altLang="en-US" sz="1300" dirty="0">
                <a:latin typeface="Bahnschrift SemiLight SemiConde" panose="020B0502040204020203" pitchFamily="34" charset="0"/>
              </a:rPr>
              <a:t> </a:t>
            </a:r>
            <a:r>
              <a:rPr lang="ko-KR" altLang="en-US" sz="1300" dirty="0" err="1">
                <a:latin typeface="Bahnschrift SemiLight SemiConde" panose="020B0502040204020203" pitchFamily="34" charset="0"/>
              </a:rPr>
              <a:t>is</a:t>
            </a:r>
            <a:r>
              <a:rPr lang="ko-KR" altLang="en-US" sz="1300" dirty="0">
                <a:latin typeface="Bahnschrift SemiLight SemiConde" panose="020B0502040204020203" pitchFamily="34" charset="0"/>
              </a:rPr>
              <a:t> </a:t>
            </a:r>
            <a:r>
              <a:rPr lang="ko-KR" altLang="en-US" sz="1300" dirty="0" err="1">
                <a:latin typeface="Bahnschrift SemiLight SemiConde" panose="020B0502040204020203" pitchFamily="34" charset="0"/>
              </a:rPr>
              <a:t>a</a:t>
            </a:r>
            <a:r>
              <a:rPr lang="ko-KR" altLang="en-US" sz="1300" dirty="0">
                <a:latin typeface="Bahnschrift SemiLight SemiConde" panose="020B0502040204020203" pitchFamily="34" charset="0"/>
              </a:rPr>
              <a:t> </a:t>
            </a:r>
            <a:r>
              <a:rPr lang="ko-KR" altLang="en-US" sz="1300" dirty="0" err="1">
                <a:latin typeface="Bahnschrift SemiLight SemiConde" panose="020B0502040204020203" pitchFamily="34" charset="0"/>
              </a:rPr>
              <a:t>genre</a:t>
            </a:r>
            <a:r>
              <a:rPr lang="ko-KR" altLang="en-US" sz="1300" dirty="0">
                <a:latin typeface="Bahnschrift SemiLight SemiConde" panose="020B0502040204020203" pitchFamily="34" charset="0"/>
              </a:rPr>
              <a:t> of </a:t>
            </a:r>
            <a:r>
              <a:rPr lang="ko-KR" altLang="en-US" sz="1300" dirty="0" err="1">
                <a:latin typeface="Bahnschrift SemiLight SemiConde" panose="020B0502040204020203" pitchFamily="34" charset="0"/>
              </a:rPr>
              <a:t>music</a:t>
            </a:r>
            <a:r>
              <a:rPr lang="ko-KR" altLang="en-US" sz="1300" dirty="0">
                <a:latin typeface="Bahnschrift SemiLight SemiConde" panose="020B0502040204020203" pitchFamily="34" charset="0"/>
              </a:rPr>
              <a:t> </a:t>
            </a:r>
            <a:r>
              <a:rPr lang="ko-KR" altLang="en-US" sz="1300" dirty="0" err="1">
                <a:latin typeface="Bahnschrift SemiLight SemiConde" panose="020B0502040204020203" pitchFamily="34" charset="0"/>
              </a:rPr>
              <a:t>that</a:t>
            </a:r>
            <a:r>
              <a:rPr lang="ko-KR" altLang="en-US" sz="1300" dirty="0">
                <a:latin typeface="Bahnschrift SemiLight SemiConde" panose="020B0502040204020203" pitchFamily="34" charset="0"/>
              </a:rPr>
              <a:t> </a:t>
            </a:r>
            <a:r>
              <a:rPr lang="ko-KR" altLang="en-US" sz="1300" dirty="0" err="1">
                <a:latin typeface="Bahnschrift SemiLight SemiConde" panose="020B0502040204020203" pitchFamily="34" charset="0"/>
              </a:rPr>
              <a:t>originated</a:t>
            </a:r>
            <a:r>
              <a:rPr lang="ko-KR" altLang="en-US" sz="1300" dirty="0">
                <a:latin typeface="Bahnschrift SemiLight SemiConde" panose="020B0502040204020203" pitchFamily="34" charset="0"/>
              </a:rPr>
              <a:t> </a:t>
            </a:r>
            <a:r>
              <a:rPr lang="ko-KR" altLang="en-US" sz="1300" dirty="0" err="1">
                <a:latin typeface="Bahnschrift SemiLight SemiConde" panose="020B0502040204020203" pitchFamily="34" charset="0"/>
              </a:rPr>
              <a:t>in</a:t>
            </a:r>
            <a:r>
              <a:rPr lang="ko-KR" altLang="en-US" sz="1300" dirty="0">
                <a:latin typeface="Bahnschrift SemiLight SemiConde" panose="020B0502040204020203" pitchFamily="34" charset="0"/>
              </a:rPr>
              <a:t> </a:t>
            </a:r>
            <a:r>
              <a:rPr lang="ko-KR" altLang="en-US" sz="1300" dirty="0" err="1">
                <a:latin typeface="Bahnschrift SemiLight SemiConde" panose="020B0502040204020203" pitchFamily="34" charset="0"/>
              </a:rPr>
              <a:t>African</a:t>
            </a:r>
            <a:r>
              <a:rPr lang="ko-KR" altLang="en-US" sz="1300" dirty="0">
                <a:latin typeface="Bahnschrift SemiLight SemiConde" panose="020B0502040204020203" pitchFamily="34" charset="0"/>
              </a:rPr>
              <a:t>-American </a:t>
            </a:r>
            <a:r>
              <a:rPr lang="ko-KR" altLang="en-US" sz="1300" dirty="0" err="1">
                <a:latin typeface="Bahnschrift SemiLight SemiConde" panose="020B0502040204020203" pitchFamily="34" charset="0"/>
              </a:rPr>
              <a:t>communities</a:t>
            </a:r>
            <a:r>
              <a:rPr lang="ko-KR" altLang="en-US" sz="1300" dirty="0">
                <a:latin typeface="Bahnschrift SemiLight SemiConde" panose="020B0502040204020203" pitchFamily="34" charset="0"/>
              </a:rPr>
              <a:t>.",  # 음악</a:t>
            </a:r>
          </a:p>
          <a:p>
            <a:r>
              <a:rPr lang="ko-KR" altLang="en-US" sz="1300" dirty="0">
                <a:latin typeface="Bahnschrift SemiLight SemiConde" panose="020B0502040204020203" pitchFamily="34" charset="0"/>
              </a:rPr>
              <a:t>    "</a:t>
            </a:r>
            <a:r>
              <a:rPr lang="ko-KR" altLang="en-US" sz="1300" dirty="0" err="1">
                <a:latin typeface="Bahnschrift SemiLight SemiConde" panose="020B0502040204020203" pitchFamily="34" charset="0"/>
              </a:rPr>
              <a:t>Classical</a:t>
            </a:r>
            <a:r>
              <a:rPr lang="ko-KR" altLang="en-US" sz="1300" dirty="0">
                <a:latin typeface="Bahnschrift SemiLight SemiConde" panose="020B0502040204020203" pitchFamily="34" charset="0"/>
              </a:rPr>
              <a:t> </a:t>
            </a:r>
            <a:r>
              <a:rPr lang="ko-KR" altLang="en-US" sz="1300" dirty="0" err="1">
                <a:latin typeface="Bahnschrift SemiLight SemiConde" panose="020B0502040204020203" pitchFamily="34" charset="0"/>
              </a:rPr>
              <a:t>music</a:t>
            </a:r>
            <a:r>
              <a:rPr lang="ko-KR" altLang="en-US" sz="1300" dirty="0">
                <a:latin typeface="Bahnschrift SemiLight SemiConde" panose="020B0502040204020203" pitchFamily="34" charset="0"/>
              </a:rPr>
              <a:t> </a:t>
            </a:r>
            <a:r>
              <a:rPr lang="ko-KR" altLang="en-US" sz="1300" dirty="0" err="1">
                <a:latin typeface="Bahnschrift SemiLight SemiConde" panose="020B0502040204020203" pitchFamily="34" charset="0"/>
              </a:rPr>
              <a:t>is</a:t>
            </a:r>
            <a:r>
              <a:rPr lang="ko-KR" altLang="en-US" sz="1300" dirty="0">
                <a:latin typeface="Bahnschrift SemiLight SemiConde" panose="020B0502040204020203" pitchFamily="34" charset="0"/>
              </a:rPr>
              <a:t> </a:t>
            </a:r>
            <a:r>
              <a:rPr lang="ko-KR" altLang="en-US" sz="1300" dirty="0" err="1">
                <a:latin typeface="Bahnschrift SemiLight SemiConde" panose="020B0502040204020203" pitchFamily="34" charset="0"/>
              </a:rPr>
              <a:t>art</a:t>
            </a:r>
            <a:r>
              <a:rPr lang="ko-KR" altLang="en-US" sz="1300" dirty="0">
                <a:latin typeface="Bahnschrift SemiLight SemiConde" panose="020B0502040204020203" pitchFamily="34" charset="0"/>
              </a:rPr>
              <a:t> </a:t>
            </a:r>
            <a:r>
              <a:rPr lang="ko-KR" altLang="en-US" sz="1300" dirty="0" err="1">
                <a:latin typeface="Bahnschrift SemiLight SemiConde" panose="020B0502040204020203" pitchFamily="34" charset="0"/>
              </a:rPr>
              <a:t>music</a:t>
            </a:r>
            <a:r>
              <a:rPr lang="ko-KR" altLang="en-US" sz="1300" dirty="0">
                <a:latin typeface="Bahnschrift SemiLight SemiConde" panose="020B0502040204020203" pitchFamily="34" charset="0"/>
              </a:rPr>
              <a:t> </a:t>
            </a:r>
            <a:r>
              <a:rPr lang="ko-KR" altLang="en-US" sz="1300" dirty="0" err="1">
                <a:latin typeface="Bahnschrift SemiLight SemiConde" panose="020B0502040204020203" pitchFamily="34" charset="0"/>
              </a:rPr>
              <a:t>produced</a:t>
            </a:r>
            <a:r>
              <a:rPr lang="ko-KR" altLang="en-US" sz="1300" dirty="0">
                <a:latin typeface="Bahnschrift SemiLight SemiConde" panose="020B0502040204020203" pitchFamily="34" charset="0"/>
              </a:rPr>
              <a:t> </a:t>
            </a:r>
            <a:r>
              <a:rPr lang="ko-KR" altLang="en-US" sz="1300" dirty="0" err="1">
                <a:latin typeface="Bahnschrift SemiLight SemiConde" panose="020B0502040204020203" pitchFamily="34" charset="0"/>
              </a:rPr>
              <a:t>in</a:t>
            </a:r>
            <a:r>
              <a:rPr lang="ko-KR" altLang="en-US" sz="1300" dirty="0">
                <a:latin typeface="Bahnschrift SemiLight SemiConde" panose="020B0502040204020203" pitchFamily="34" charset="0"/>
              </a:rPr>
              <a:t> </a:t>
            </a:r>
            <a:r>
              <a:rPr lang="ko-KR" altLang="en-US" sz="1300" dirty="0" err="1">
                <a:latin typeface="Bahnschrift SemiLight SemiConde" panose="020B0502040204020203" pitchFamily="34" charset="0"/>
              </a:rPr>
              <a:t>the</a:t>
            </a:r>
            <a:r>
              <a:rPr lang="ko-KR" altLang="en-US" sz="1300" dirty="0">
                <a:latin typeface="Bahnschrift SemiLight SemiConde" panose="020B0502040204020203" pitchFamily="34" charset="0"/>
              </a:rPr>
              <a:t> </a:t>
            </a:r>
            <a:r>
              <a:rPr lang="ko-KR" altLang="en-US" sz="1300" dirty="0" err="1">
                <a:latin typeface="Bahnschrift SemiLight SemiConde" panose="020B0502040204020203" pitchFamily="34" charset="0"/>
              </a:rPr>
              <a:t>traditions</a:t>
            </a:r>
            <a:r>
              <a:rPr lang="ko-KR" altLang="en-US" sz="1300" dirty="0">
                <a:latin typeface="Bahnschrift SemiLight SemiConde" panose="020B0502040204020203" pitchFamily="34" charset="0"/>
              </a:rPr>
              <a:t> of Western </a:t>
            </a:r>
            <a:r>
              <a:rPr lang="ko-KR" altLang="en-US" sz="1300" dirty="0" err="1">
                <a:latin typeface="Bahnschrift SemiLight SemiConde" panose="020B0502040204020203" pitchFamily="34" charset="0"/>
              </a:rPr>
              <a:t>culture</a:t>
            </a:r>
            <a:r>
              <a:rPr lang="ko-KR" altLang="en-US" sz="1300" dirty="0">
                <a:latin typeface="Bahnschrift SemiLight SemiConde" panose="020B0502040204020203" pitchFamily="34" charset="0"/>
              </a:rPr>
              <a:t>.",  # 음악</a:t>
            </a:r>
          </a:p>
          <a:p>
            <a:r>
              <a:rPr lang="ko-KR" altLang="en-US" sz="1300" dirty="0">
                <a:latin typeface="Bahnschrift SemiLight SemiConde" panose="020B0502040204020203" pitchFamily="34" charset="0"/>
              </a:rPr>
              <a:t>    "</a:t>
            </a:r>
            <a:r>
              <a:rPr lang="ko-KR" altLang="en-US" sz="1300" dirty="0" err="1">
                <a:latin typeface="Bahnschrift SemiLight SemiConde" panose="020B0502040204020203" pitchFamily="34" charset="0"/>
              </a:rPr>
              <a:t>Rock</a:t>
            </a:r>
            <a:r>
              <a:rPr lang="ko-KR" altLang="en-US" sz="1300" dirty="0">
                <a:latin typeface="Bahnschrift SemiLight SemiConde" panose="020B0502040204020203" pitchFamily="34" charset="0"/>
              </a:rPr>
              <a:t> </a:t>
            </a:r>
            <a:r>
              <a:rPr lang="ko-KR" altLang="en-US" sz="1300" dirty="0" err="1">
                <a:latin typeface="Bahnschrift SemiLight SemiConde" panose="020B0502040204020203" pitchFamily="34" charset="0"/>
              </a:rPr>
              <a:t>music</a:t>
            </a:r>
            <a:r>
              <a:rPr lang="ko-KR" altLang="en-US" sz="1300" dirty="0">
                <a:latin typeface="Bahnschrift SemiLight SemiConde" panose="020B0502040204020203" pitchFamily="34" charset="0"/>
              </a:rPr>
              <a:t> </a:t>
            </a:r>
            <a:r>
              <a:rPr lang="ko-KR" altLang="en-US" sz="1300" dirty="0" err="1">
                <a:latin typeface="Bahnschrift SemiLight SemiConde" panose="020B0502040204020203" pitchFamily="34" charset="0"/>
              </a:rPr>
              <a:t>is</a:t>
            </a:r>
            <a:r>
              <a:rPr lang="ko-KR" altLang="en-US" sz="1300" dirty="0">
                <a:latin typeface="Bahnschrift SemiLight SemiConde" panose="020B0502040204020203" pitchFamily="34" charset="0"/>
              </a:rPr>
              <a:t> </a:t>
            </a:r>
            <a:r>
              <a:rPr lang="ko-KR" altLang="en-US" sz="1300" dirty="0" err="1">
                <a:latin typeface="Bahnschrift SemiLight SemiConde" panose="020B0502040204020203" pitchFamily="34" charset="0"/>
              </a:rPr>
              <a:t>a</a:t>
            </a:r>
            <a:r>
              <a:rPr lang="ko-KR" altLang="en-US" sz="1300" dirty="0">
                <a:latin typeface="Bahnschrift SemiLight SemiConde" panose="020B0502040204020203" pitchFamily="34" charset="0"/>
              </a:rPr>
              <a:t> </a:t>
            </a:r>
            <a:r>
              <a:rPr lang="ko-KR" altLang="en-US" sz="1300" dirty="0" err="1">
                <a:latin typeface="Bahnschrift SemiLight SemiConde" panose="020B0502040204020203" pitchFamily="34" charset="0"/>
              </a:rPr>
              <a:t>genre</a:t>
            </a:r>
            <a:r>
              <a:rPr lang="ko-KR" altLang="en-US" sz="1300" dirty="0">
                <a:latin typeface="Bahnschrift SemiLight SemiConde" panose="020B0502040204020203" pitchFamily="34" charset="0"/>
              </a:rPr>
              <a:t> </a:t>
            </a:r>
            <a:r>
              <a:rPr lang="ko-KR" altLang="en-US" sz="1300" dirty="0" err="1">
                <a:latin typeface="Bahnschrift SemiLight SemiConde" panose="020B0502040204020203" pitchFamily="34" charset="0"/>
              </a:rPr>
              <a:t>that</a:t>
            </a:r>
            <a:r>
              <a:rPr lang="ko-KR" altLang="en-US" sz="1300" dirty="0">
                <a:latin typeface="Bahnschrift SemiLight SemiConde" panose="020B0502040204020203" pitchFamily="34" charset="0"/>
              </a:rPr>
              <a:t> </a:t>
            </a:r>
            <a:r>
              <a:rPr lang="ko-KR" altLang="en-US" sz="1300" dirty="0" err="1">
                <a:latin typeface="Bahnschrift SemiLight SemiConde" panose="020B0502040204020203" pitchFamily="34" charset="0"/>
              </a:rPr>
              <a:t>evolved</a:t>
            </a:r>
            <a:r>
              <a:rPr lang="ko-KR" altLang="en-US" sz="1300" dirty="0">
                <a:latin typeface="Bahnschrift SemiLight SemiConde" panose="020B0502040204020203" pitchFamily="34" charset="0"/>
              </a:rPr>
              <a:t> </a:t>
            </a:r>
            <a:r>
              <a:rPr lang="ko-KR" altLang="en-US" sz="1300" dirty="0" err="1">
                <a:latin typeface="Bahnschrift SemiLight SemiConde" panose="020B0502040204020203" pitchFamily="34" charset="0"/>
              </a:rPr>
              <a:t>from</a:t>
            </a:r>
            <a:r>
              <a:rPr lang="ko-KR" altLang="en-US" sz="1300" dirty="0">
                <a:latin typeface="Bahnschrift SemiLight SemiConde" panose="020B0502040204020203" pitchFamily="34" charset="0"/>
              </a:rPr>
              <a:t> </a:t>
            </a:r>
            <a:r>
              <a:rPr lang="ko-KR" altLang="en-US" sz="1300" dirty="0" err="1">
                <a:latin typeface="Bahnschrift SemiLight SemiConde" panose="020B0502040204020203" pitchFamily="34" charset="0"/>
              </a:rPr>
              <a:t>rock</a:t>
            </a:r>
            <a:r>
              <a:rPr lang="ko-KR" altLang="en-US" sz="1300" dirty="0">
                <a:latin typeface="Bahnschrift SemiLight SemiConde" panose="020B0502040204020203" pitchFamily="34" charset="0"/>
              </a:rPr>
              <a:t> and </a:t>
            </a:r>
            <a:r>
              <a:rPr lang="ko-KR" altLang="en-US" sz="1300" dirty="0" err="1">
                <a:latin typeface="Bahnschrift SemiLight SemiConde" panose="020B0502040204020203" pitchFamily="34" charset="0"/>
              </a:rPr>
              <a:t>roll</a:t>
            </a:r>
            <a:r>
              <a:rPr lang="ko-KR" altLang="en-US" sz="1300" dirty="0">
                <a:latin typeface="Bahnschrift SemiLight SemiConde" panose="020B0502040204020203" pitchFamily="34" charset="0"/>
              </a:rPr>
              <a:t> and </a:t>
            </a:r>
            <a:r>
              <a:rPr lang="ko-KR" altLang="en-US" sz="1300" dirty="0" err="1">
                <a:latin typeface="Bahnschrift SemiLight SemiConde" panose="020B0502040204020203" pitchFamily="34" charset="0"/>
              </a:rPr>
              <a:t>pop</a:t>
            </a:r>
            <a:r>
              <a:rPr lang="ko-KR" altLang="en-US" sz="1300" dirty="0">
                <a:latin typeface="Bahnschrift SemiLight SemiConde" panose="020B0502040204020203" pitchFamily="34" charset="0"/>
              </a:rPr>
              <a:t> </a:t>
            </a:r>
            <a:r>
              <a:rPr lang="ko-KR" altLang="en-US" sz="1300" dirty="0" err="1">
                <a:latin typeface="Bahnschrift SemiLight SemiConde" panose="020B0502040204020203" pitchFamily="34" charset="0"/>
              </a:rPr>
              <a:t>music</a:t>
            </a:r>
            <a:r>
              <a:rPr lang="ko-KR" altLang="en-US" sz="1300" dirty="0">
                <a:latin typeface="Bahnschrift SemiLight SemiConde" panose="020B0502040204020203" pitchFamily="34" charset="0"/>
              </a:rPr>
              <a:t>."  # 음악</a:t>
            </a:r>
          </a:p>
          <a:p>
            <a:r>
              <a:rPr lang="ko-KR" altLang="en-US" sz="1300" dirty="0">
                <a:latin typeface="Bahnschrift SemiLight SemiConde" panose="020B0502040204020203" pitchFamily="34" charset="0"/>
              </a:rPr>
              <a:t>]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753745" y="1489284"/>
            <a:ext cx="5438255" cy="4293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300" dirty="0">
                <a:latin typeface="Bahnschrift SemiLight SemiConde" panose="020B0502040204020203" pitchFamily="34" charset="0"/>
              </a:rPr>
              <a:t># TF-IDF 행렬 생성</a:t>
            </a:r>
          </a:p>
          <a:p>
            <a:r>
              <a:rPr lang="ko-KR" altLang="en-US" sz="1300" dirty="0" err="1">
                <a:latin typeface="Bahnschrift SemiLight SemiConde" panose="020B0502040204020203" pitchFamily="34" charset="0"/>
              </a:rPr>
              <a:t>tfidf_vectorizer</a:t>
            </a:r>
            <a:r>
              <a:rPr lang="ko-KR" altLang="en-US" sz="1300" dirty="0">
                <a:latin typeface="Bahnschrift SemiLight SemiConde" panose="020B0502040204020203" pitchFamily="34" charset="0"/>
              </a:rPr>
              <a:t> = </a:t>
            </a:r>
            <a:r>
              <a:rPr lang="ko-KR" altLang="en-US" sz="1300" dirty="0" err="1">
                <a:latin typeface="Bahnschrift SemiLight SemiConde" panose="020B0502040204020203" pitchFamily="34" charset="0"/>
              </a:rPr>
              <a:t>TfidfVectorizer</a:t>
            </a:r>
            <a:r>
              <a:rPr lang="ko-KR" altLang="en-US" sz="1300" dirty="0">
                <a:latin typeface="Bahnschrift SemiLight SemiConde" panose="020B0502040204020203" pitchFamily="34" charset="0"/>
              </a:rPr>
              <a:t>()</a:t>
            </a:r>
          </a:p>
          <a:p>
            <a:r>
              <a:rPr lang="ko-KR" altLang="en-US" sz="1300" dirty="0" err="1">
                <a:latin typeface="Bahnschrift SemiLight SemiConde" panose="020B0502040204020203" pitchFamily="34" charset="0"/>
              </a:rPr>
              <a:t>tfidf_matrix</a:t>
            </a:r>
            <a:r>
              <a:rPr lang="ko-KR" altLang="en-US" sz="1300" dirty="0">
                <a:latin typeface="Bahnschrift SemiLight SemiConde" panose="020B0502040204020203" pitchFamily="34" charset="0"/>
              </a:rPr>
              <a:t> = </a:t>
            </a:r>
            <a:r>
              <a:rPr lang="ko-KR" altLang="en-US" sz="1300" dirty="0" err="1">
                <a:latin typeface="Bahnschrift SemiLight SemiConde" panose="020B0502040204020203" pitchFamily="34" charset="0"/>
              </a:rPr>
              <a:t>tfidf_vectorizer.fit_transform</a:t>
            </a:r>
            <a:r>
              <a:rPr lang="ko-KR" altLang="en-US" sz="1300" dirty="0">
                <a:latin typeface="Bahnschrift SemiLight SemiConde" panose="020B0502040204020203" pitchFamily="34" charset="0"/>
              </a:rPr>
              <a:t>(</a:t>
            </a:r>
            <a:r>
              <a:rPr lang="ko-KR" altLang="en-US" sz="1300" dirty="0" err="1">
                <a:latin typeface="Bahnschrift SemiLight SemiConde" panose="020B0502040204020203" pitchFamily="34" charset="0"/>
              </a:rPr>
              <a:t>texts</a:t>
            </a:r>
            <a:r>
              <a:rPr lang="ko-KR" altLang="en-US" sz="1300" dirty="0">
                <a:latin typeface="Bahnschrift SemiLight SemiConde" panose="020B0502040204020203" pitchFamily="34" charset="0"/>
              </a:rPr>
              <a:t>)</a:t>
            </a:r>
          </a:p>
          <a:p>
            <a:endParaRPr lang="ko-KR" altLang="en-US" sz="1300" dirty="0">
              <a:latin typeface="Bahnschrift SemiLight SemiConde" panose="020B0502040204020203" pitchFamily="34" charset="0"/>
            </a:endParaRPr>
          </a:p>
          <a:p>
            <a:r>
              <a:rPr lang="ko-KR" altLang="en-US" sz="1300" dirty="0">
                <a:latin typeface="Bahnschrift SemiLight SemiConde" panose="020B0502040204020203" pitchFamily="34" charset="0"/>
              </a:rPr>
              <a:t># 코사인 유사성 계산</a:t>
            </a:r>
          </a:p>
          <a:p>
            <a:r>
              <a:rPr lang="ko-KR" altLang="en-US" sz="1300" dirty="0" err="1">
                <a:latin typeface="Bahnschrift SemiLight SemiConde" panose="020B0502040204020203" pitchFamily="34" charset="0"/>
              </a:rPr>
              <a:t>cosine_sim</a:t>
            </a:r>
            <a:r>
              <a:rPr lang="ko-KR" altLang="en-US" sz="1300" dirty="0">
                <a:latin typeface="Bahnschrift SemiLight SemiConde" panose="020B0502040204020203" pitchFamily="34" charset="0"/>
              </a:rPr>
              <a:t> = </a:t>
            </a:r>
            <a:r>
              <a:rPr lang="ko-KR" altLang="en-US" sz="1300" dirty="0" err="1">
                <a:latin typeface="Bahnschrift SemiLight SemiConde" panose="020B0502040204020203" pitchFamily="34" charset="0"/>
              </a:rPr>
              <a:t>cosine_similarity</a:t>
            </a:r>
            <a:r>
              <a:rPr lang="ko-KR" altLang="en-US" sz="1300" dirty="0">
                <a:latin typeface="Bahnschrift SemiLight SemiConde" panose="020B0502040204020203" pitchFamily="34" charset="0"/>
              </a:rPr>
              <a:t>(</a:t>
            </a:r>
            <a:r>
              <a:rPr lang="ko-KR" altLang="en-US" sz="1300" dirty="0" err="1">
                <a:latin typeface="Bahnschrift SemiLight SemiConde" panose="020B0502040204020203" pitchFamily="34" charset="0"/>
              </a:rPr>
              <a:t>tfidf_matrix</a:t>
            </a:r>
            <a:r>
              <a:rPr lang="ko-KR" altLang="en-US" sz="1300" dirty="0">
                <a:latin typeface="Bahnschrift SemiLight SemiConde" panose="020B0502040204020203" pitchFamily="34" charset="0"/>
              </a:rPr>
              <a:t>)</a:t>
            </a:r>
          </a:p>
          <a:p>
            <a:endParaRPr lang="ko-KR" altLang="en-US" sz="1300" dirty="0">
              <a:latin typeface="Bahnschrift SemiLight SemiConde" panose="020B0502040204020203" pitchFamily="34" charset="0"/>
            </a:endParaRPr>
          </a:p>
          <a:p>
            <a:r>
              <a:rPr lang="ko-KR" altLang="en-US" sz="1300" dirty="0">
                <a:latin typeface="Bahnschrift SemiLight SemiConde" panose="020B0502040204020203" pitchFamily="34" charset="0"/>
              </a:rPr>
              <a:t># </a:t>
            </a:r>
            <a:r>
              <a:rPr lang="ko-KR" altLang="en-US" sz="1300" dirty="0" err="1">
                <a:latin typeface="Bahnschrift SemiLight SemiConde" panose="020B0502040204020203" pitchFamily="34" charset="0"/>
              </a:rPr>
              <a:t>Agglomerative</a:t>
            </a:r>
            <a:r>
              <a:rPr lang="ko-KR" altLang="en-US" sz="1300" dirty="0">
                <a:latin typeface="Bahnschrift SemiLight SemiConde" panose="020B0502040204020203" pitchFamily="34" charset="0"/>
              </a:rPr>
              <a:t> </a:t>
            </a:r>
            <a:r>
              <a:rPr lang="ko-KR" altLang="en-US" sz="1300" dirty="0" err="1">
                <a:latin typeface="Bahnschrift SemiLight SemiConde" panose="020B0502040204020203" pitchFamily="34" charset="0"/>
              </a:rPr>
              <a:t>Clustering을</a:t>
            </a:r>
            <a:r>
              <a:rPr lang="ko-KR" altLang="en-US" sz="1300" dirty="0">
                <a:latin typeface="Bahnschrift SemiLight SemiConde" panose="020B0502040204020203" pitchFamily="34" charset="0"/>
              </a:rPr>
              <a:t> 사용한 군집분석</a:t>
            </a:r>
          </a:p>
          <a:p>
            <a:r>
              <a:rPr lang="ko-KR" altLang="en-US" sz="1300" dirty="0" err="1">
                <a:latin typeface="Bahnschrift SemiLight SemiConde" panose="020B0502040204020203" pitchFamily="34" charset="0"/>
              </a:rPr>
              <a:t>clustering</a:t>
            </a:r>
            <a:r>
              <a:rPr lang="ko-KR" altLang="en-US" sz="1300" dirty="0">
                <a:latin typeface="Bahnschrift SemiLight SemiConde" panose="020B0502040204020203" pitchFamily="34" charset="0"/>
              </a:rPr>
              <a:t> = </a:t>
            </a:r>
            <a:r>
              <a:rPr lang="ko-KR" altLang="en-US" sz="1300" dirty="0" err="1">
                <a:latin typeface="Bahnschrift SemiLight SemiConde" panose="020B0502040204020203" pitchFamily="34" charset="0"/>
              </a:rPr>
              <a:t>AgglomerativeClustering</a:t>
            </a:r>
            <a:r>
              <a:rPr lang="ko-KR" altLang="en-US" sz="1300" dirty="0">
                <a:latin typeface="Bahnschrift SemiLight SemiConde" panose="020B0502040204020203" pitchFamily="34" charset="0"/>
              </a:rPr>
              <a:t>(</a:t>
            </a:r>
            <a:r>
              <a:rPr lang="ko-KR" altLang="en-US" sz="1300" dirty="0" err="1">
                <a:latin typeface="Bahnschrift SemiLight SemiConde" panose="020B0502040204020203" pitchFamily="34" charset="0"/>
              </a:rPr>
              <a:t>n_clusters</a:t>
            </a:r>
            <a:r>
              <a:rPr lang="ko-KR" altLang="en-US" sz="1300" dirty="0">
                <a:latin typeface="Bahnschrift SemiLight SemiConde" panose="020B0502040204020203" pitchFamily="34" charset="0"/>
              </a:rPr>
              <a:t>=3, </a:t>
            </a:r>
            <a:endParaRPr lang="en-US" altLang="ko-KR" sz="1300" dirty="0">
              <a:latin typeface="Bahnschrift SemiLight SemiConde" panose="020B0502040204020203" pitchFamily="34" charset="0"/>
            </a:endParaRPr>
          </a:p>
          <a:p>
            <a:r>
              <a:rPr lang="en-US" altLang="ko-KR" sz="1300" dirty="0">
                <a:latin typeface="Bahnschrift SemiLight SemiConde" panose="020B0502040204020203" pitchFamily="34" charset="0"/>
              </a:rPr>
              <a:t>                                                                </a:t>
            </a:r>
            <a:r>
              <a:rPr lang="ko-KR" altLang="en-US" sz="1300" dirty="0" err="1">
                <a:latin typeface="Bahnschrift SemiLight SemiConde" panose="020B0502040204020203" pitchFamily="34" charset="0"/>
              </a:rPr>
              <a:t>metric</a:t>
            </a:r>
            <a:r>
              <a:rPr lang="ko-KR" altLang="en-US" sz="1300" dirty="0">
                <a:latin typeface="Bahnschrift SemiLight SemiConde" panose="020B0502040204020203" pitchFamily="34" charset="0"/>
              </a:rPr>
              <a:t>='</a:t>
            </a:r>
            <a:r>
              <a:rPr lang="ko-KR" altLang="en-US" sz="1300" dirty="0" err="1">
                <a:latin typeface="Bahnschrift SemiLight SemiConde" panose="020B0502040204020203" pitchFamily="34" charset="0"/>
              </a:rPr>
              <a:t>precomputed</a:t>
            </a:r>
            <a:r>
              <a:rPr lang="ko-KR" altLang="en-US" sz="1300" dirty="0">
                <a:latin typeface="Bahnschrift SemiLight SemiConde" panose="020B0502040204020203" pitchFamily="34" charset="0"/>
              </a:rPr>
              <a:t>', </a:t>
            </a:r>
            <a:r>
              <a:rPr lang="ko-KR" altLang="en-US" sz="1300" dirty="0" err="1">
                <a:latin typeface="Bahnschrift SemiLight SemiConde" panose="020B0502040204020203" pitchFamily="34" charset="0"/>
              </a:rPr>
              <a:t>linkage</a:t>
            </a:r>
            <a:r>
              <a:rPr lang="ko-KR" altLang="en-US" sz="1300" dirty="0">
                <a:latin typeface="Bahnschrift SemiLight SemiConde" panose="020B0502040204020203" pitchFamily="34" charset="0"/>
              </a:rPr>
              <a:t>='</a:t>
            </a:r>
            <a:r>
              <a:rPr lang="ko-KR" altLang="en-US" sz="1300" dirty="0" err="1">
                <a:latin typeface="Bahnschrift SemiLight SemiConde" panose="020B0502040204020203" pitchFamily="34" charset="0"/>
              </a:rPr>
              <a:t>average</a:t>
            </a:r>
            <a:r>
              <a:rPr lang="ko-KR" altLang="en-US" sz="1300" dirty="0">
                <a:latin typeface="Bahnschrift SemiLight SemiConde" panose="020B0502040204020203" pitchFamily="34" charset="0"/>
              </a:rPr>
              <a:t>')</a:t>
            </a:r>
          </a:p>
          <a:p>
            <a:r>
              <a:rPr lang="ko-KR" altLang="en-US" sz="1300" dirty="0" err="1">
                <a:latin typeface="Bahnschrift SemiLight SemiConde" panose="020B0502040204020203" pitchFamily="34" charset="0"/>
              </a:rPr>
              <a:t>labels</a:t>
            </a:r>
            <a:r>
              <a:rPr lang="ko-KR" altLang="en-US" sz="1300" dirty="0">
                <a:latin typeface="Bahnschrift SemiLight SemiConde" panose="020B0502040204020203" pitchFamily="34" charset="0"/>
              </a:rPr>
              <a:t> = </a:t>
            </a:r>
            <a:r>
              <a:rPr lang="ko-KR" altLang="en-US" sz="1300" dirty="0" err="1">
                <a:latin typeface="Bahnschrift SemiLight SemiConde" panose="020B0502040204020203" pitchFamily="34" charset="0"/>
              </a:rPr>
              <a:t>clustering.fit_predict</a:t>
            </a:r>
            <a:r>
              <a:rPr lang="ko-KR" altLang="en-US" sz="1300" dirty="0">
                <a:latin typeface="Bahnschrift SemiLight SemiConde" panose="020B0502040204020203" pitchFamily="34" charset="0"/>
              </a:rPr>
              <a:t>(1 - </a:t>
            </a:r>
            <a:r>
              <a:rPr lang="ko-KR" altLang="en-US" sz="1300" dirty="0" err="1">
                <a:latin typeface="Bahnschrift SemiLight SemiConde" panose="020B0502040204020203" pitchFamily="34" charset="0"/>
              </a:rPr>
              <a:t>cosine_sim</a:t>
            </a:r>
            <a:r>
              <a:rPr lang="ko-KR" altLang="en-US" sz="1300" dirty="0">
                <a:latin typeface="Bahnschrift SemiLight SemiConde" panose="020B0502040204020203" pitchFamily="34" charset="0"/>
              </a:rPr>
              <a:t>)</a:t>
            </a:r>
          </a:p>
          <a:p>
            <a:endParaRPr lang="ko-KR" altLang="en-US" sz="1300" dirty="0">
              <a:latin typeface="Bahnschrift SemiLight SemiConde" panose="020B0502040204020203" pitchFamily="34" charset="0"/>
            </a:endParaRPr>
          </a:p>
          <a:p>
            <a:r>
              <a:rPr lang="ko-KR" altLang="en-US" sz="1300" dirty="0">
                <a:latin typeface="Bahnschrift SemiLight SemiConde" panose="020B0502040204020203" pitchFamily="34" charset="0"/>
              </a:rPr>
              <a:t># 코사인 유사성 행렬 시각화</a:t>
            </a:r>
          </a:p>
          <a:p>
            <a:r>
              <a:rPr lang="ko-KR" altLang="en-US" sz="1300" dirty="0" err="1">
                <a:latin typeface="Bahnschrift SemiLight SemiConde" panose="020B0502040204020203" pitchFamily="34" charset="0"/>
              </a:rPr>
              <a:t>sns.heatmap</a:t>
            </a:r>
            <a:r>
              <a:rPr lang="ko-KR" altLang="en-US" sz="1300" dirty="0">
                <a:latin typeface="Bahnschrift SemiLight SemiConde" panose="020B0502040204020203" pitchFamily="34" charset="0"/>
              </a:rPr>
              <a:t>(</a:t>
            </a:r>
            <a:r>
              <a:rPr lang="ko-KR" altLang="en-US" sz="1300" dirty="0" err="1">
                <a:latin typeface="Bahnschrift SemiLight SemiConde" panose="020B0502040204020203" pitchFamily="34" charset="0"/>
              </a:rPr>
              <a:t>cosine_sim</a:t>
            </a:r>
            <a:r>
              <a:rPr lang="ko-KR" altLang="en-US" sz="1300" dirty="0">
                <a:latin typeface="Bahnschrift SemiLight SemiConde" panose="020B0502040204020203" pitchFamily="34" charset="0"/>
              </a:rPr>
              <a:t>, </a:t>
            </a:r>
            <a:r>
              <a:rPr lang="ko-KR" altLang="en-US" sz="1300" dirty="0" err="1">
                <a:latin typeface="Bahnschrift SemiLight SemiConde" panose="020B0502040204020203" pitchFamily="34" charset="0"/>
              </a:rPr>
              <a:t>annot</a:t>
            </a:r>
            <a:r>
              <a:rPr lang="ko-KR" altLang="en-US" sz="1300" dirty="0">
                <a:latin typeface="Bahnschrift SemiLight SemiConde" panose="020B0502040204020203" pitchFamily="34" charset="0"/>
              </a:rPr>
              <a:t>=</a:t>
            </a:r>
            <a:r>
              <a:rPr lang="ko-KR" altLang="en-US" sz="1300" dirty="0" err="1">
                <a:latin typeface="Bahnschrift SemiLight SemiConde" panose="020B0502040204020203" pitchFamily="34" charset="0"/>
              </a:rPr>
              <a:t>True</a:t>
            </a:r>
            <a:r>
              <a:rPr lang="ko-KR" altLang="en-US" sz="1300" dirty="0">
                <a:latin typeface="Bahnschrift SemiLight SemiConde" panose="020B0502040204020203" pitchFamily="34" charset="0"/>
              </a:rPr>
              <a:t>, </a:t>
            </a:r>
            <a:r>
              <a:rPr lang="ko-KR" altLang="en-US" sz="1300" dirty="0" err="1">
                <a:latin typeface="Bahnschrift SemiLight SemiConde" panose="020B0502040204020203" pitchFamily="34" charset="0"/>
              </a:rPr>
              <a:t>fmt</a:t>
            </a:r>
            <a:r>
              <a:rPr lang="ko-KR" altLang="en-US" sz="1300" dirty="0">
                <a:latin typeface="Bahnschrift SemiLight SemiConde" panose="020B0502040204020203" pitchFamily="34" charset="0"/>
              </a:rPr>
              <a:t>='.1f', </a:t>
            </a:r>
            <a:r>
              <a:rPr lang="ko-KR" altLang="en-US" sz="1300" dirty="0" err="1">
                <a:latin typeface="Bahnschrift SemiLight SemiConde" panose="020B0502040204020203" pitchFamily="34" charset="0"/>
              </a:rPr>
              <a:t>cmap</a:t>
            </a:r>
            <a:r>
              <a:rPr lang="ko-KR" altLang="en-US" sz="1300" dirty="0">
                <a:latin typeface="Bahnschrift SemiLight SemiConde" panose="020B0502040204020203" pitchFamily="34" charset="0"/>
              </a:rPr>
              <a:t>="</a:t>
            </a:r>
            <a:r>
              <a:rPr lang="ko-KR" altLang="en-US" sz="1300" dirty="0" err="1">
                <a:latin typeface="Bahnschrift SemiLight SemiConde" panose="020B0502040204020203" pitchFamily="34" charset="0"/>
              </a:rPr>
              <a:t>viridis</a:t>
            </a:r>
            <a:r>
              <a:rPr lang="ko-KR" altLang="en-US" sz="1300" dirty="0">
                <a:latin typeface="Bahnschrift SemiLight SemiConde" panose="020B0502040204020203" pitchFamily="34" charset="0"/>
              </a:rPr>
              <a:t>", </a:t>
            </a:r>
            <a:r>
              <a:rPr lang="ko-KR" altLang="en-US" sz="1300" dirty="0" err="1">
                <a:latin typeface="Bahnschrift SemiLight SemiConde" panose="020B0502040204020203" pitchFamily="34" charset="0"/>
              </a:rPr>
              <a:t>cbar</a:t>
            </a:r>
            <a:r>
              <a:rPr lang="ko-KR" altLang="en-US" sz="1300" dirty="0">
                <a:latin typeface="Bahnschrift SemiLight SemiConde" panose="020B0502040204020203" pitchFamily="34" charset="0"/>
              </a:rPr>
              <a:t>=</a:t>
            </a:r>
            <a:r>
              <a:rPr lang="ko-KR" altLang="en-US" sz="1300" dirty="0" err="1">
                <a:latin typeface="Bahnschrift SemiLight SemiConde" panose="020B0502040204020203" pitchFamily="34" charset="0"/>
              </a:rPr>
              <a:t>True</a:t>
            </a:r>
            <a:r>
              <a:rPr lang="ko-KR" altLang="en-US" sz="1300" dirty="0">
                <a:latin typeface="Bahnschrift SemiLight SemiConde" panose="020B0502040204020203" pitchFamily="34" charset="0"/>
              </a:rPr>
              <a:t>)</a:t>
            </a:r>
          </a:p>
          <a:p>
            <a:r>
              <a:rPr lang="ko-KR" altLang="en-US" sz="1300" dirty="0" err="1">
                <a:latin typeface="Bahnschrift SemiLight SemiConde" panose="020B0502040204020203" pitchFamily="34" charset="0"/>
              </a:rPr>
              <a:t>plt.title</a:t>
            </a:r>
            <a:r>
              <a:rPr lang="ko-KR" altLang="en-US" sz="1300" dirty="0">
                <a:latin typeface="Bahnschrift SemiLight SemiConde" panose="020B0502040204020203" pitchFamily="34" charset="0"/>
              </a:rPr>
              <a:t>("</a:t>
            </a:r>
            <a:r>
              <a:rPr lang="ko-KR" altLang="en-US" sz="1300" dirty="0" err="1">
                <a:latin typeface="Bahnschrift SemiLight SemiConde" panose="020B0502040204020203" pitchFamily="34" charset="0"/>
              </a:rPr>
              <a:t>Cosine</a:t>
            </a:r>
            <a:r>
              <a:rPr lang="ko-KR" altLang="en-US" sz="1300" dirty="0">
                <a:latin typeface="Bahnschrift SemiLight SemiConde" panose="020B0502040204020203" pitchFamily="34" charset="0"/>
              </a:rPr>
              <a:t> </a:t>
            </a:r>
            <a:r>
              <a:rPr lang="ko-KR" altLang="en-US" sz="1300" dirty="0" err="1">
                <a:latin typeface="Bahnschrift SemiLight SemiConde" panose="020B0502040204020203" pitchFamily="34" charset="0"/>
              </a:rPr>
              <a:t>Similarity</a:t>
            </a:r>
            <a:r>
              <a:rPr lang="ko-KR" altLang="en-US" sz="1300" dirty="0">
                <a:latin typeface="Bahnschrift SemiLight SemiConde" panose="020B0502040204020203" pitchFamily="34" charset="0"/>
              </a:rPr>
              <a:t> </a:t>
            </a:r>
            <a:r>
              <a:rPr lang="ko-KR" altLang="en-US" sz="1300" dirty="0" err="1">
                <a:latin typeface="Bahnschrift SemiLight SemiConde" panose="020B0502040204020203" pitchFamily="34" charset="0"/>
              </a:rPr>
              <a:t>between</a:t>
            </a:r>
            <a:r>
              <a:rPr lang="ko-KR" altLang="en-US" sz="1300" dirty="0">
                <a:latin typeface="Bahnschrift SemiLight SemiConde" panose="020B0502040204020203" pitchFamily="34" charset="0"/>
              </a:rPr>
              <a:t> </a:t>
            </a:r>
            <a:r>
              <a:rPr lang="ko-KR" altLang="en-US" sz="1300" dirty="0" err="1">
                <a:latin typeface="Bahnschrift SemiLight SemiConde" panose="020B0502040204020203" pitchFamily="34" charset="0"/>
              </a:rPr>
              <a:t>Texts</a:t>
            </a:r>
            <a:r>
              <a:rPr lang="ko-KR" altLang="en-US" sz="1300" dirty="0">
                <a:latin typeface="Bahnschrift SemiLight SemiConde" panose="020B0502040204020203" pitchFamily="34" charset="0"/>
              </a:rPr>
              <a:t>")</a:t>
            </a:r>
          </a:p>
          <a:p>
            <a:r>
              <a:rPr lang="ko-KR" altLang="en-US" sz="1300" dirty="0" err="1">
                <a:latin typeface="Bahnschrift SemiLight SemiConde" panose="020B0502040204020203" pitchFamily="34" charset="0"/>
              </a:rPr>
              <a:t>plt.show</a:t>
            </a:r>
            <a:r>
              <a:rPr lang="ko-KR" altLang="en-US" sz="1300" dirty="0">
                <a:latin typeface="Bahnschrift SemiLight SemiConde" panose="020B0502040204020203" pitchFamily="34" charset="0"/>
              </a:rPr>
              <a:t>()</a:t>
            </a:r>
          </a:p>
          <a:p>
            <a:endParaRPr lang="ko-KR" altLang="en-US" sz="1300" dirty="0">
              <a:latin typeface="Bahnschrift SemiLight SemiConde" panose="020B0502040204020203" pitchFamily="34" charset="0"/>
            </a:endParaRPr>
          </a:p>
          <a:p>
            <a:r>
              <a:rPr lang="ko-KR" altLang="en-US" sz="1300" dirty="0">
                <a:latin typeface="Bahnschrift SemiLight SemiConde" panose="020B0502040204020203" pitchFamily="34" charset="0"/>
              </a:rPr>
              <a:t># 군집 결과 출력</a:t>
            </a:r>
          </a:p>
          <a:p>
            <a:r>
              <a:rPr lang="ko-KR" altLang="en-US" sz="1300" dirty="0" err="1">
                <a:latin typeface="Bahnschrift SemiLight SemiConde" panose="020B0502040204020203" pitchFamily="34" charset="0"/>
              </a:rPr>
              <a:t>for</a:t>
            </a:r>
            <a:r>
              <a:rPr lang="ko-KR" altLang="en-US" sz="1300" dirty="0">
                <a:latin typeface="Bahnschrift SemiLight SemiConde" panose="020B0502040204020203" pitchFamily="34" charset="0"/>
              </a:rPr>
              <a:t> </a:t>
            </a:r>
            <a:r>
              <a:rPr lang="ko-KR" altLang="en-US" sz="1300" dirty="0" err="1">
                <a:latin typeface="Bahnschrift SemiLight SemiConde" panose="020B0502040204020203" pitchFamily="34" charset="0"/>
              </a:rPr>
              <a:t>idx</a:t>
            </a:r>
            <a:r>
              <a:rPr lang="ko-KR" altLang="en-US" sz="1300" dirty="0">
                <a:latin typeface="Bahnschrift SemiLight SemiConde" panose="020B0502040204020203" pitchFamily="34" charset="0"/>
              </a:rPr>
              <a:t>, </a:t>
            </a:r>
            <a:r>
              <a:rPr lang="ko-KR" altLang="en-US" sz="1300" dirty="0" err="1">
                <a:latin typeface="Bahnschrift SemiLight SemiConde" panose="020B0502040204020203" pitchFamily="34" charset="0"/>
              </a:rPr>
              <a:t>label</a:t>
            </a:r>
            <a:r>
              <a:rPr lang="ko-KR" altLang="en-US" sz="1300" dirty="0">
                <a:latin typeface="Bahnschrift SemiLight SemiConde" panose="020B0502040204020203" pitchFamily="34" charset="0"/>
              </a:rPr>
              <a:t> </a:t>
            </a:r>
            <a:r>
              <a:rPr lang="ko-KR" altLang="en-US" sz="1300" dirty="0" err="1">
                <a:latin typeface="Bahnschrift SemiLight SemiConde" panose="020B0502040204020203" pitchFamily="34" charset="0"/>
              </a:rPr>
              <a:t>in</a:t>
            </a:r>
            <a:r>
              <a:rPr lang="ko-KR" altLang="en-US" sz="1300" dirty="0">
                <a:latin typeface="Bahnschrift SemiLight SemiConde" panose="020B0502040204020203" pitchFamily="34" charset="0"/>
              </a:rPr>
              <a:t> </a:t>
            </a:r>
            <a:r>
              <a:rPr lang="ko-KR" altLang="en-US" sz="1300" dirty="0" err="1">
                <a:latin typeface="Bahnschrift SemiLight SemiConde" panose="020B0502040204020203" pitchFamily="34" charset="0"/>
              </a:rPr>
              <a:t>enumerate</a:t>
            </a:r>
            <a:r>
              <a:rPr lang="ko-KR" altLang="en-US" sz="1300" dirty="0">
                <a:latin typeface="Bahnschrift SemiLight SemiConde" panose="020B0502040204020203" pitchFamily="34" charset="0"/>
              </a:rPr>
              <a:t>(</a:t>
            </a:r>
            <a:r>
              <a:rPr lang="ko-KR" altLang="en-US" sz="1300" dirty="0" err="1">
                <a:latin typeface="Bahnschrift SemiLight SemiConde" panose="020B0502040204020203" pitchFamily="34" charset="0"/>
              </a:rPr>
              <a:t>labels</a:t>
            </a:r>
            <a:r>
              <a:rPr lang="ko-KR" altLang="en-US" sz="1300" dirty="0">
                <a:latin typeface="Bahnschrift SemiLight SemiConde" panose="020B0502040204020203" pitchFamily="34" charset="0"/>
              </a:rPr>
              <a:t>):</a:t>
            </a:r>
          </a:p>
          <a:p>
            <a:r>
              <a:rPr lang="ko-KR" altLang="en-US" sz="1300" dirty="0">
                <a:latin typeface="Bahnschrift SemiLight SemiConde" panose="020B0502040204020203" pitchFamily="34" charset="0"/>
              </a:rPr>
              <a:t>    </a:t>
            </a:r>
            <a:r>
              <a:rPr lang="ko-KR" altLang="en-US" sz="1300" dirty="0" err="1">
                <a:latin typeface="Bahnschrift SemiLight SemiConde" panose="020B0502040204020203" pitchFamily="34" charset="0"/>
              </a:rPr>
              <a:t>genre</a:t>
            </a:r>
            <a:r>
              <a:rPr lang="ko-KR" altLang="en-US" sz="1300" dirty="0">
                <a:latin typeface="Bahnschrift SemiLight SemiConde" panose="020B0502040204020203" pitchFamily="34" charset="0"/>
              </a:rPr>
              <a:t> = "과학" </a:t>
            </a:r>
            <a:r>
              <a:rPr lang="ko-KR" altLang="en-US" sz="1300" dirty="0" err="1">
                <a:latin typeface="Bahnschrift SemiLight SemiConde" panose="020B0502040204020203" pitchFamily="34" charset="0"/>
              </a:rPr>
              <a:t>if</a:t>
            </a:r>
            <a:r>
              <a:rPr lang="ko-KR" altLang="en-US" sz="1300" dirty="0">
                <a:latin typeface="Bahnschrift SemiLight SemiConde" panose="020B0502040204020203" pitchFamily="34" charset="0"/>
              </a:rPr>
              <a:t> </a:t>
            </a:r>
            <a:r>
              <a:rPr lang="ko-KR" altLang="en-US" sz="1300" dirty="0" err="1">
                <a:latin typeface="Bahnschrift SemiLight SemiConde" panose="020B0502040204020203" pitchFamily="34" charset="0"/>
              </a:rPr>
              <a:t>idx</a:t>
            </a:r>
            <a:r>
              <a:rPr lang="ko-KR" altLang="en-US" sz="1300" dirty="0">
                <a:latin typeface="Bahnschrift SemiLight SemiConde" panose="020B0502040204020203" pitchFamily="34" charset="0"/>
              </a:rPr>
              <a:t> &lt; 3 </a:t>
            </a:r>
            <a:r>
              <a:rPr lang="ko-KR" altLang="en-US" sz="1300" dirty="0" err="1">
                <a:latin typeface="Bahnschrift SemiLight SemiConde" panose="020B0502040204020203" pitchFamily="34" charset="0"/>
              </a:rPr>
              <a:t>else</a:t>
            </a:r>
            <a:r>
              <a:rPr lang="ko-KR" altLang="en-US" sz="1300" dirty="0">
                <a:latin typeface="Bahnschrift SemiLight SemiConde" panose="020B0502040204020203" pitchFamily="34" charset="0"/>
              </a:rPr>
              <a:t> "문학" </a:t>
            </a:r>
            <a:r>
              <a:rPr lang="ko-KR" altLang="en-US" sz="1300" dirty="0" err="1">
                <a:latin typeface="Bahnschrift SemiLight SemiConde" panose="020B0502040204020203" pitchFamily="34" charset="0"/>
              </a:rPr>
              <a:t>if</a:t>
            </a:r>
            <a:r>
              <a:rPr lang="ko-KR" altLang="en-US" sz="1300" dirty="0">
                <a:latin typeface="Bahnschrift SemiLight SemiConde" panose="020B0502040204020203" pitchFamily="34" charset="0"/>
              </a:rPr>
              <a:t> </a:t>
            </a:r>
            <a:r>
              <a:rPr lang="ko-KR" altLang="en-US" sz="1300" dirty="0" err="1">
                <a:latin typeface="Bahnschrift SemiLight SemiConde" panose="020B0502040204020203" pitchFamily="34" charset="0"/>
              </a:rPr>
              <a:t>idx</a:t>
            </a:r>
            <a:r>
              <a:rPr lang="ko-KR" altLang="en-US" sz="1300" dirty="0">
                <a:latin typeface="Bahnschrift SemiLight SemiConde" panose="020B0502040204020203" pitchFamily="34" charset="0"/>
              </a:rPr>
              <a:t> &lt; 6 </a:t>
            </a:r>
            <a:r>
              <a:rPr lang="ko-KR" altLang="en-US" sz="1300" dirty="0" err="1">
                <a:latin typeface="Bahnschrift SemiLight SemiConde" panose="020B0502040204020203" pitchFamily="34" charset="0"/>
              </a:rPr>
              <a:t>else</a:t>
            </a:r>
            <a:r>
              <a:rPr lang="ko-KR" altLang="en-US" sz="1300" dirty="0">
                <a:latin typeface="Bahnschrift SemiLight SemiConde" panose="020B0502040204020203" pitchFamily="34" charset="0"/>
              </a:rPr>
              <a:t> "음악"</a:t>
            </a:r>
          </a:p>
          <a:p>
            <a:r>
              <a:rPr lang="ko-KR" altLang="en-US" sz="1300" dirty="0">
                <a:latin typeface="Bahnschrift SemiLight SemiConde" panose="020B0502040204020203" pitchFamily="34" charset="0"/>
              </a:rPr>
              <a:t>    </a:t>
            </a:r>
            <a:r>
              <a:rPr lang="ko-KR" altLang="en-US" sz="1300" dirty="0" err="1">
                <a:latin typeface="Bahnschrift SemiLight SemiConde" panose="020B0502040204020203" pitchFamily="34" charset="0"/>
              </a:rPr>
              <a:t>print</a:t>
            </a:r>
            <a:r>
              <a:rPr lang="ko-KR" altLang="en-US" sz="1300" dirty="0">
                <a:latin typeface="Bahnschrift SemiLight SemiConde" panose="020B0502040204020203" pitchFamily="34" charset="0"/>
              </a:rPr>
              <a:t>(</a:t>
            </a:r>
            <a:r>
              <a:rPr lang="ko-KR" altLang="en-US" sz="1300" dirty="0" err="1">
                <a:latin typeface="Bahnschrift SemiLight SemiConde" panose="020B0502040204020203" pitchFamily="34" charset="0"/>
              </a:rPr>
              <a:t>f"Text</a:t>
            </a:r>
            <a:r>
              <a:rPr lang="ko-KR" altLang="en-US" sz="1300" dirty="0">
                <a:latin typeface="Bahnschrift SemiLight SemiConde" panose="020B0502040204020203" pitchFamily="34" charset="0"/>
              </a:rPr>
              <a:t> {</a:t>
            </a:r>
            <a:r>
              <a:rPr lang="ko-KR" altLang="en-US" sz="1300" dirty="0" err="1">
                <a:latin typeface="Bahnschrift SemiLight SemiConde" panose="020B0502040204020203" pitchFamily="34" charset="0"/>
              </a:rPr>
              <a:t>idx</a:t>
            </a:r>
            <a:r>
              <a:rPr lang="ko-KR" altLang="en-US" sz="1300" dirty="0">
                <a:latin typeface="Bahnschrift SemiLight SemiConde" panose="020B0502040204020203" pitchFamily="34" charset="0"/>
              </a:rPr>
              <a:t>} (</a:t>
            </a:r>
            <a:r>
              <a:rPr lang="ko-KR" altLang="en-US" sz="1300" dirty="0" err="1">
                <a:latin typeface="Bahnschrift SemiLight SemiConde" panose="020B0502040204020203" pitchFamily="34" charset="0"/>
              </a:rPr>
              <a:t>Genre</a:t>
            </a:r>
            <a:r>
              <a:rPr lang="ko-KR" altLang="en-US" sz="1300" dirty="0">
                <a:latin typeface="Bahnschrift SemiLight SemiConde" panose="020B0502040204020203" pitchFamily="34" charset="0"/>
              </a:rPr>
              <a:t>: {</a:t>
            </a:r>
            <a:r>
              <a:rPr lang="ko-KR" altLang="en-US" sz="1300" dirty="0" err="1">
                <a:latin typeface="Bahnschrift SemiLight SemiConde" panose="020B0502040204020203" pitchFamily="34" charset="0"/>
              </a:rPr>
              <a:t>genre</a:t>
            </a:r>
            <a:r>
              <a:rPr lang="ko-KR" altLang="en-US" sz="1300" dirty="0">
                <a:latin typeface="Bahnschrift SemiLight SemiConde" panose="020B0502040204020203" pitchFamily="34" charset="0"/>
              </a:rPr>
              <a:t>}) </a:t>
            </a:r>
            <a:r>
              <a:rPr lang="ko-KR" altLang="en-US" sz="1300" dirty="0" err="1">
                <a:latin typeface="Bahnschrift SemiLight SemiConde" panose="020B0502040204020203" pitchFamily="34" charset="0"/>
              </a:rPr>
              <a:t>is</a:t>
            </a:r>
            <a:r>
              <a:rPr lang="ko-KR" altLang="en-US" sz="1300" dirty="0">
                <a:latin typeface="Bahnschrift SemiLight SemiConde" panose="020B0502040204020203" pitchFamily="34" charset="0"/>
              </a:rPr>
              <a:t> </a:t>
            </a:r>
            <a:r>
              <a:rPr lang="ko-KR" altLang="en-US" sz="1300" dirty="0" err="1">
                <a:latin typeface="Bahnschrift SemiLight SemiConde" panose="020B0502040204020203" pitchFamily="34" charset="0"/>
              </a:rPr>
              <a:t>in</a:t>
            </a:r>
            <a:r>
              <a:rPr lang="ko-KR" altLang="en-US" sz="1300" dirty="0">
                <a:latin typeface="Bahnschrift SemiLight SemiConde" panose="020B0502040204020203" pitchFamily="34" charset="0"/>
              </a:rPr>
              <a:t> </a:t>
            </a:r>
            <a:r>
              <a:rPr lang="ko-KR" altLang="en-US" sz="1300" dirty="0" err="1">
                <a:latin typeface="Bahnschrift SemiLight SemiConde" panose="020B0502040204020203" pitchFamily="34" charset="0"/>
              </a:rPr>
              <a:t>Cluster</a:t>
            </a:r>
            <a:r>
              <a:rPr lang="ko-KR" altLang="en-US" sz="1300" dirty="0">
                <a:latin typeface="Bahnschrift SemiLight SemiConde" panose="020B0502040204020203" pitchFamily="34" charset="0"/>
              </a:rPr>
              <a:t> {</a:t>
            </a:r>
            <a:r>
              <a:rPr lang="ko-KR" altLang="en-US" sz="1300" dirty="0" err="1">
                <a:latin typeface="Bahnschrift SemiLight SemiConde" panose="020B0502040204020203" pitchFamily="34" charset="0"/>
              </a:rPr>
              <a:t>label</a:t>
            </a:r>
            <a:r>
              <a:rPr lang="ko-KR" altLang="en-US" sz="1300" dirty="0">
                <a:latin typeface="Bahnschrift SemiLight SemiConde" panose="020B0502040204020203" pitchFamily="34" charset="0"/>
              </a:rPr>
              <a:t>}")</a:t>
            </a:r>
          </a:p>
        </p:txBody>
      </p:sp>
    </p:spTree>
    <p:extLst>
      <p:ext uri="{BB962C8B-B14F-4D97-AF65-F5344CB8AC3E}">
        <p14:creationId xmlns:p14="http://schemas.microsoft.com/office/powerpoint/2010/main" val="15982818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A8128C-D73F-1FBA-6E47-3A0ECCF53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37" y="212592"/>
            <a:ext cx="10131425" cy="659352"/>
          </a:xfrm>
        </p:spPr>
        <p:txBody>
          <a:bodyPr>
            <a:normAutofit/>
          </a:bodyPr>
          <a:lstStyle/>
          <a:p>
            <a:r>
              <a:rPr lang="ko-KR" altLang="en-US" sz="2800" b="1" dirty="0"/>
              <a:t>군집분석</a:t>
            </a:r>
            <a:r>
              <a:rPr lang="en-US" altLang="ko-KR" sz="2800" b="1" dirty="0"/>
              <a:t>_4. </a:t>
            </a:r>
            <a:r>
              <a:rPr lang="ko-KR" altLang="en-US" sz="2800" b="1" dirty="0"/>
              <a:t>코사인유사성</a:t>
            </a:r>
            <a:r>
              <a:rPr lang="en-US" altLang="ko-KR" sz="2800" b="1" dirty="0"/>
              <a:t>_</a:t>
            </a:r>
            <a:r>
              <a:rPr lang="en-US" altLang="ko-KR" sz="2800" b="1" dirty="0" err="1"/>
              <a:t>AgglomerativeClustering</a:t>
            </a:r>
            <a:endParaRPr lang="ko-KR" altLang="en-US" sz="2800" b="1" dirty="0"/>
          </a:p>
        </p:txBody>
      </p:sp>
      <p:sp>
        <p:nvSpPr>
          <p:cNvPr id="10" name="바닥글 개체 틀 3">
            <a:extLst>
              <a:ext uri="{FF2B5EF4-FFF2-40B4-BE49-F238E27FC236}">
                <a16:creationId xmlns:a16="http://schemas.microsoft.com/office/drawing/2014/main" id="{F6006E43-C489-7FA1-AF2E-6F4992912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43399" y="6426758"/>
            <a:ext cx="7827659" cy="377825"/>
          </a:xfrm>
        </p:spPr>
        <p:txBody>
          <a:bodyPr/>
          <a:lstStyle/>
          <a:p>
            <a:pPr algn="r"/>
            <a:fld id="{77860235-9F74-41DF-BC51-71A4257E4966}" type="slidenum">
              <a:rPr lang="ko-KR" altLang="en-US" sz="1200" b="1" smtClean="0"/>
              <a:pPr algn="r"/>
              <a:t>17</a:t>
            </a:fld>
            <a:endParaRPr lang="ko-KR" altLang="en-US" sz="12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5513" y="1228210"/>
            <a:ext cx="6047518" cy="508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0827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A8128C-D73F-1FBA-6E47-3A0ECCF53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37" y="212592"/>
            <a:ext cx="10131425" cy="659352"/>
          </a:xfrm>
        </p:spPr>
        <p:txBody>
          <a:bodyPr>
            <a:normAutofit/>
          </a:bodyPr>
          <a:lstStyle/>
          <a:p>
            <a:r>
              <a:rPr lang="ko-KR" altLang="en-US" sz="2800" b="1" dirty="0"/>
              <a:t>군집분석</a:t>
            </a:r>
            <a:r>
              <a:rPr lang="en-US" altLang="ko-KR" sz="2800" b="1" dirty="0"/>
              <a:t>_4. </a:t>
            </a:r>
            <a:r>
              <a:rPr lang="ko-KR" altLang="en-US" sz="2800" b="1" dirty="0"/>
              <a:t>코사인유사성</a:t>
            </a:r>
            <a:r>
              <a:rPr lang="en-US" altLang="ko-KR" sz="2800" b="1" dirty="0"/>
              <a:t>_</a:t>
            </a:r>
            <a:r>
              <a:rPr lang="en-US" altLang="ko-KR" sz="2800" b="1" dirty="0" err="1"/>
              <a:t>AgglomerativeClustering</a:t>
            </a:r>
            <a:endParaRPr lang="ko-KR" altLang="en-US" sz="2800" b="1" dirty="0"/>
          </a:p>
        </p:txBody>
      </p:sp>
      <p:sp>
        <p:nvSpPr>
          <p:cNvPr id="10" name="바닥글 개체 틀 3">
            <a:extLst>
              <a:ext uri="{FF2B5EF4-FFF2-40B4-BE49-F238E27FC236}">
                <a16:creationId xmlns:a16="http://schemas.microsoft.com/office/drawing/2014/main" id="{F6006E43-C489-7FA1-AF2E-6F4992912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43399" y="6426758"/>
            <a:ext cx="7827659" cy="377825"/>
          </a:xfrm>
        </p:spPr>
        <p:txBody>
          <a:bodyPr/>
          <a:lstStyle/>
          <a:p>
            <a:pPr algn="r"/>
            <a:fld id="{77860235-9F74-41DF-BC51-71A4257E4966}" type="slidenum">
              <a:rPr lang="ko-KR" altLang="en-US" sz="1200" b="1" smtClean="0"/>
              <a:pPr algn="r"/>
              <a:t>18</a:t>
            </a:fld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515814" y="1696186"/>
            <a:ext cx="5014547" cy="32959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FFFF00"/>
                </a:solidFill>
                <a:latin typeface="Courier New" panose="02070309020205020404" pitchFamily="49" charset="0"/>
              </a:rPr>
              <a:t>Text 0 (Genre: </a:t>
            </a:r>
            <a:r>
              <a:rPr lang="ko-KR" altLang="en-US" sz="1400" b="1" dirty="0">
                <a:solidFill>
                  <a:srgbClr val="FFFF00"/>
                </a:solidFill>
                <a:latin typeface="Courier New" panose="02070309020205020404" pitchFamily="49" charset="0"/>
              </a:rPr>
              <a:t>과학</a:t>
            </a:r>
            <a:r>
              <a:rPr lang="en-US" altLang="ko-KR" sz="1400" b="1" dirty="0">
                <a:solidFill>
                  <a:srgbClr val="FFFF00"/>
                </a:solidFill>
                <a:latin typeface="Courier New" panose="02070309020205020404" pitchFamily="49" charset="0"/>
              </a:rPr>
              <a:t>) is in Cluster 1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FFFF00"/>
                </a:solidFill>
                <a:latin typeface="Courier New" panose="02070309020205020404" pitchFamily="49" charset="0"/>
              </a:rPr>
              <a:t>Text 1 (Genre: </a:t>
            </a:r>
            <a:r>
              <a:rPr lang="ko-KR" altLang="en-US" sz="1400" b="1" dirty="0">
                <a:solidFill>
                  <a:srgbClr val="FFFF00"/>
                </a:solidFill>
                <a:latin typeface="Courier New" panose="02070309020205020404" pitchFamily="49" charset="0"/>
              </a:rPr>
              <a:t>과학</a:t>
            </a:r>
            <a:r>
              <a:rPr lang="en-US" altLang="ko-KR" sz="1400" b="1" dirty="0">
                <a:solidFill>
                  <a:srgbClr val="FFFF00"/>
                </a:solidFill>
                <a:latin typeface="Courier New" panose="02070309020205020404" pitchFamily="49" charset="0"/>
              </a:rPr>
              <a:t>) is in Cluster 1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FFFF00"/>
                </a:solidFill>
                <a:latin typeface="Courier New" panose="02070309020205020404" pitchFamily="49" charset="0"/>
              </a:rPr>
              <a:t>Text 2 (Genre: </a:t>
            </a:r>
            <a:r>
              <a:rPr lang="ko-KR" altLang="en-US" sz="1400" b="1" dirty="0">
                <a:solidFill>
                  <a:srgbClr val="FFFF00"/>
                </a:solidFill>
                <a:latin typeface="Courier New" panose="02070309020205020404" pitchFamily="49" charset="0"/>
              </a:rPr>
              <a:t>과학</a:t>
            </a:r>
            <a:r>
              <a:rPr lang="en-US" altLang="ko-KR" sz="1400" b="1" dirty="0">
                <a:solidFill>
                  <a:srgbClr val="FFFF00"/>
                </a:solidFill>
                <a:latin typeface="Courier New" panose="02070309020205020404" pitchFamily="49" charset="0"/>
              </a:rPr>
              <a:t>) is in Cluster 2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FFFF00"/>
                </a:solidFill>
                <a:latin typeface="Courier New" panose="02070309020205020404" pitchFamily="49" charset="0"/>
              </a:rPr>
              <a:t>Text 3 (Genre: </a:t>
            </a:r>
            <a:r>
              <a:rPr lang="ko-KR" altLang="en-US" sz="1400" b="1" dirty="0">
                <a:solidFill>
                  <a:srgbClr val="FFFF00"/>
                </a:solidFill>
                <a:latin typeface="Courier New" panose="02070309020205020404" pitchFamily="49" charset="0"/>
              </a:rPr>
              <a:t>문학</a:t>
            </a:r>
            <a:r>
              <a:rPr lang="en-US" altLang="ko-KR" sz="1400" b="1" dirty="0">
                <a:solidFill>
                  <a:srgbClr val="FFFF00"/>
                </a:solidFill>
                <a:latin typeface="Courier New" panose="02070309020205020404" pitchFamily="49" charset="0"/>
              </a:rPr>
              <a:t>) is in Cluster 2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FFFF00"/>
                </a:solidFill>
                <a:latin typeface="Courier New" panose="02070309020205020404" pitchFamily="49" charset="0"/>
              </a:rPr>
              <a:t>Text 4 (Genre: </a:t>
            </a:r>
            <a:r>
              <a:rPr lang="ko-KR" altLang="en-US" sz="1400" b="1" dirty="0">
                <a:solidFill>
                  <a:srgbClr val="FFFF00"/>
                </a:solidFill>
                <a:latin typeface="Courier New" panose="02070309020205020404" pitchFamily="49" charset="0"/>
              </a:rPr>
              <a:t>문학</a:t>
            </a:r>
            <a:r>
              <a:rPr lang="en-US" altLang="ko-KR" sz="1400" b="1" dirty="0">
                <a:solidFill>
                  <a:srgbClr val="FFFF00"/>
                </a:solidFill>
                <a:latin typeface="Courier New" panose="02070309020205020404" pitchFamily="49" charset="0"/>
              </a:rPr>
              <a:t>) is in Cluster 2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FFFF00"/>
                </a:solidFill>
                <a:latin typeface="Courier New" panose="02070309020205020404" pitchFamily="49" charset="0"/>
              </a:rPr>
              <a:t>Text 5 (Genre: </a:t>
            </a:r>
            <a:r>
              <a:rPr lang="ko-KR" altLang="en-US" sz="1400" b="1" dirty="0">
                <a:solidFill>
                  <a:srgbClr val="FFFF00"/>
                </a:solidFill>
                <a:latin typeface="Courier New" panose="02070309020205020404" pitchFamily="49" charset="0"/>
              </a:rPr>
              <a:t>문학</a:t>
            </a:r>
            <a:r>
              <a:rPr lang="en-US" altLang="ko-KR" sz="1400" b="1" dirty="0">
                <a:solidFill>
                  <a:srgbClr val="FFFF00"/>
                </a:solidFill>
                <a:latin typeface="Courier New" panose="02070309020205020404" pitchFamily="49" charset="0"/>
              </a:rPr>
              <a:t>) is in Cluster 0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FFFF00"/>
                </a:solidFill>
                <a:latin typeface="Courier New" panose="02070309020205020404" pitchFamily="49" charset="0"/>
              </a:rPr>
              <a:t>Text 6 (Genre: </a:t>
            </a:r>
            <a:r>
              <a:rPr lang="ko-KR" altLang="en-US" sz="1400" b="1" dirty="0">
                <a:solidFill>
                  <a:srgbClr val="FFFF00"/>
                </a:solidFill>
                <a:latin typeface="Courier New" panose="02070309020205020404" pitchFamily="49" charset="0"/>
              </a:rPr>
              <a:t>음악</a:t>
            </a:r>
            <a:r>
              <a:rPr lang="en-US" altLang="ko-KR" sz="1400" b="1" dirty="0">
                <a:solidFill>
                  <a:srgbClr val="FFFF00"/>
                </a:solidFill>
                <a:latin typeface="Courier New" panose="02070309020205020404" pitchFamily="49" charset="0"/>
              </a:rPr>
              <a:t>) is in Cluster 2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FFFF00"/>
                </a:solidFill>
                <a:latin typeface="Courier New" panose="02070309020205020404" pitchFamily="49" charset="0"/>
              </a:rPr>
              <a:t>Text 7 (Genre: </a:t>
            </a:r>
            <a:r>
              <a:rPr lang="ko-KR" altLang="en-US" sz="1400" b="1" dirty="0">
                <a:solidFill>
                  <a:srgbClr val="FFFF00"/>
                </a:solidFill>
                <a:latin typeface="Courier New" panose="02070309020205020404" pitchFamily="49" charset="0"/>
              </a:rPr>
              <a:t>음악</a:t>
            </a:r>
            <a:r>
              <a:rPr lang="en-US" altLang="ko-KR" sz="1400" b="1" dirty="0">
                <a:solidFill>
                  <a:srgbClr val="FFFF00"/>
                </a:solidFill>
                <a:latin typeface="Courier New" panose="02070309020205020404" pitchFamily="49" charset="0"/>
              </a:rPr>
              <a:t>) is in Cluster 2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FFFF00"/>
                </a:solidFill>
                <a:latin typeface="Courier New" panose="02070309020205020404" pitchFamily="49" charset="0"/>
              </a:rPr>
              <a:t>Text 8 (Genre: </a:t>
            </a:r>
            <a:r>
              <a:rPr lang="ko-KR" altLang="en-US" sz="1400" b="1" dirty="0">
                <a:solidFill>
                  <a:srgbClr val="FFFF00"/>
                </a:solidFill>
                <a:latin typeface="Courier New" panose="02070309020205020404" pitchFamily="49" charset="0"/>
              </a:rPr>
              <a:t>음악</a:t>
            </a:r>
            <a:r>
              <a:rPr lang="en-US" altLang="ko-KR" sz="1400" b="1" dirty="0">
                <a:solidFill>
                  <a:srgbClr val="FFFF00"/>
                </a:solidFill>
                <a:latin typeface="Courier New" panose="02070309020205020404" pitchFamily="49" charset="0"/>
              </a:rPr>
              <a:t>) is in Cluster 2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FFFF00"/>
                </a:solidFill>
                <a:latin typeface="Courier New" panose="02070309020205020404" pitchFamily="49" charset="0"/>
              </a:rPr>
              <a:t>Text 9 (Genre: </a:t>
            </a:r>
            <a:r>
              <a:rPr lang="ko-KR" altLang="en-US" sz="1400" b="1" dirty="0">
                <a:solidFill>
                  <a:srgbClr val="FFFF00"/>
                </a:solidFill>
                <a:latin typeface="Courier New" panose="02070309020205020404" pitchFamily="49" charset="0"/>
              </a:rPr>
              <a:t>음악</a:t>
            </a:r>
            <a:r>
              <a:rPr lang="en-US" altLang="ko-KR" sz="1400" b="1" dirty="0">
                <a:solidFill>
                  <a:srgbClr val="FFFF00"/>
                </a:solidFill>
                <a:latin typeface="Courier New" panose="02070309020205020404" pitchFamily="49" charset="0"/>
              </a:rPr>
              <a:t>) is in Cluster 2</a:t>
            </a:r>
            <a:endParaRPr lang="ko-KR" altLang="en-US" sz="1400" b="1" dirty="0">
              <a:solidFill>
                <a:srgbClr val="FFFF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8149" y="1848988"/>
            <a:ext cx="6512712" cy="312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741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A8128C-D73F-1FBA-6E47-3A0ECCF53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37" y="212592"/>
            <a:ext cx="10131425" cy="659352"/>
          </a:xfrm>
        </p:spPr>
        <p:txBody>
          <a:bodyPr>
            <a:normAutofit/>
          </a:bodyPr>
          <a:lstStyle/>
          <a:p>
            <a:r>
              <a:rPr lang="ko-KR" altLang="en-US" sz="2800" b="1" dirty="0"/>
              <a:t>실습 코드</a:t>
            </a:r>
          </a:p>
        </p:txBody>
      </p:sp>
      <p:sp>
        <p:nvSpPr>
          <p:cNvPr id="10" name="바닥글 개체 틀 3">
            <a:extLst>
              <a:ext uri="{FF2B5EF4-FFF2-40B4-BE49-F238E27FC236}">
                <a16:creationId xmlns:a16="http://schemas.microsoft.com/office/drawing/2014/main" id="{F6006E43-C489-7FA1-AF2E-6F4992912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43399" y="6426758"/>
            <a:ext cx="7827659" cy="377825"/>
          </a:xfrm>
        </p:spPr>
        <p:txBody>
          <a:bodyPr/>
          <a:lstStyle/>
          <a:p>
            <a:pPr algn="r"/>
            <a:fld id="{77860235-9F74-41DF-BC51-71A4257E4966}" type="slidenum">
              <a:rPr lang="ko-KR" altLang="en-US" sz="1200" b="1" smtClean="0"/>
              <a:pPr algn="r"/>
              <a:t>19</a:t>
            </a:fld>
            <a:endParaRPr lang="ko-KR" altLang="en-US" sz="12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E32A6BE-253F-1653-194B-3321CC9E6E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397" y="2678365"/>
            <a:ext cx="9297206" cy="150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479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A8128C-D73F-1FBA-6E47-3A0ECCF53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 목표</a:t>
            </a:r>
            <a:r>
              <a:rPr lang="en-US" altLang="ko-KR" dirty="0"/>
              <a:t>(Goals)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CEC9F6-E8A4-7305-4491-573B278C7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텍스트로 </a:t>
            </a:r>
            <a:r>
              <a:rPr lang="ko-KR" altLang="en-US" dirty="0" err="1"/>
              <a:t>부터</a:t>
            </a:r>
            <a:r>
              <a:rPr lang="ko-KR" altLang="en-US" dirty="0"/>
              <a:t> 단어를 추출하여 수치화하는 방법과 모듈 이해 및 사용</a:t>
            </a:r>
            <a:endParaRPr lang="en-US" altLang="ko-KR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텍스트 데이터 전처리 </a:t>
            </a:r>
            <a:r>
              <a:rPr lang="en-US" altLang="ko-KR" dirty="0"/>
              <a:t>(</a:t>
            </a:r>
            <a:r>
              <a:rPr lang="ko-KR" altLang="en-US" dirty="0"/>
              <a:t>단어 추출</a:t>
            </a:r>
            <a:r>
              <a:rPr lang="en-US" altLang="ko-KR" dirty="0"/>
              <a:t>, </a:t>
            </a:r>
            <a:r>
              <a:rPr lang="ko-KR" altLang="en-US" dirty="0" err="1"/>
              <a:t>불용어</a:t>
            </a:r>
            <a:r>
              <a:rPr lang="en-US" altLang="ko-KR" dirty="0"/>
              <a:t>:</a:t>
            </a:r>
            <a:r>
              <a:rPr lang="en-US" altLang="ko-KR" dirty="0" err="1"/>
              <a:t>stowords</a:t>
            </a:r>
            <a:r>
              <a:rPr lang="en-US" altLang="ko-KR" dirty="0"/>
              <a:t>, </a:t>
            </a:r>
            <a:r>
              <a:rPr lang="ko-KR" altLang="en-US" dirty="0" err="1"/>
              <a:t>정규식표현</a:t>
            </a:r>
            <a:r>
              <a:rPr lang="en-US" altLang="ko-KR" dirty="0"/>
              <a:t>_regular expression</a:t>
            </a:r>
            <a:r>
              <a:rPr lang="ko-KR" altLang="en-US" dirty="0"/>
              <a:t> 등</a:t>
            </a:r>
            <a:r>
              <a:rPr lang="en-US" altLang="ko-KR" dirty="0"/>
              <a:t>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/>
              <a:t>from </a:t>
            </a:r>
            <a:r>
              <a:rPr lang="en-US" altLang="ko-KR" dirty="0" err="1"/>
              <a:t>sklearn.feature_extraction.text</a:t>
            </a:r>
            <a:r>
              <a:rPr lang="en-US" altLang="ko-KR" dirty="0"/>
              <a:t> import </a:t>
            </a:r>
            <a:r>
              <a:rPr lang="en-US" altLang="ko-KR" b="1" dirty="0" err="1"/>
              <a:t>CountVectorizer</a:t>
            </a:r>
            <a:endParaRPr lang="en-US" altLang="ko-KR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/>
              <a:t>from </a:t>
            </a:r>
            <a:r>
              <a:rPr lang="en-US" altLang="ko-KR" dirty="0" err="1"/>
              <a:t>sklearn.feature_extraction.text</a:t>
            </a:r>
            <a:r>
              <a:rPr lang="en-US" altLang="ko-KR" dirty="0"/>
              <a:t> import </a:t>
            </a:r>
            <a:r>
              <a:rPr lang="en-US" altLang="ko-KR" b="1" dirty="0" err="1"/>
              <a:t>TfidfVectorizer</a:t>
            </a:r>
            <a:endParaRPr lang="en-US" altLang="ko-KR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코사인 유사성</a:t>
            </a:r>
            <a:endParaRPr lang="en-US" altLang="ko-KR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/>
              <a:t>from </a:t>
            </a:r>
            <a:r>
              <a:rPr lang="en-US" altLang="ko-KR" dirty="0" err="1"/>
              <a:t>sklearn.metrics.pairwise</a:t>
            </a:r>
            <a:r>
              <a:rPr lang="en-US" altLang="ko-KR" dirty="0"/>
              <a:t> import </a:t>
            </a:r>
            <a:r>
              <a:rPr lang="en-US" altLang="ko-KR" b="1" dirty="0" err="1"/>
              <a:t>cosine_similarity</a:t>
            </a:r>
            <a:endParaRPr lang="en-US" altLang="ko-KR" b="1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F3CB93F-D403-E1BB-34DA-7A7C03E10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43399" y="6426758"/>
            <a:ext cx="7827659" cy="377825"/>
          </a:xfrm>
        </p:spPr>
        <p:txBody>
          <a:bodyPr/>
          <a:lstStyle/>
          <a:p>
            <a:pPr algn="r"/>
            <a:fld id="{77860235-9F74-41DF-BC51-71A4257E4966}" type="slidenum">
              <a:rPr lang="ko-KR" altLang="en-US" sz="1200" b="1" smtClean="0"/>
              <a:pPr algn="r"/>
              <a:t>2</a:t>
            </a:fld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195384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A8128C-D73F-1FBA-6E47-3A0ECCF53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텍스트 </a:t>
            </a:r>
            <a:r>
              <a:rPr lang="ko-KR" altLang="en-US" dirty="0" err="1"/>
              <a:t>마이닝</a:t>
            </a:r>
            <a:endParaRPr lang="ko-KR" altLang="en-US" dirty="0"/>
          </a:p>
        </p:txBody>
      </p:sp>
      <p:sp>
        <p:nvSpPr>
          <p:cNvPr id="10" name="바닥글 개체 틀 3">
            <a:extLst>
              <a:ext uri="{FF2B5EF4-FFF2-40B4-BE49-F238E27FC236}">
                <a16:creationId xmlns:a16="http://schemas.microsoft.com/office/drawing/2014/main" id="{AE7B4A2C-D761-3975-6EB2-52A7397E2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43399" y="6426758"/>
            <a:ext cx="7827659" cy="377825"/>
          </a:xfrm>
        </p:spPr>
        <p:txBody>
          <a:bodyPr/>
          <a:lstStyle/>
          <a:p>
            <a:pPr algn="r"/>
            <a:fld id="{77860235-9F74-41DF-BC51-71A4257E4966}" type="slidenum">
              <a:rPr lang="ko-KR" altLang="en-US" sz="1200" b="1" smtClean="0"/>
              <a:pPr algn="r"/>
              <a:t>3</a:t>
            </a:fld>
            <a:endParaRPr lang="ko-KR" altLang="en-US" sz="1200" b="1" dirty="0"/>
          </a:p>
        </p:txBody>
      </p:sp>
      <p:sp>
        <p:nvSpPr>
          <p:cNvPr id="3" name="직사각형 2"/>
          <p:cNvSpPr/>
          <p:nvPr/>
        </p:nvSpPr>
        <p:spPr>
          <a:xfrm>
            <a:off x="1277814" y="2409755"/>
            <a:ext cx="585274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텍스트 </a:t>
            </a:r>
            <a:r>
              <a:rPr lang="ko-KR" altLang="en-US" dirty="0" err="1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마이닝은</a:t>
            </a:r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글</a:t>
            </a:r>
            <a:r>
              <a:rPr lang="en-US" altLang="ko-KR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(</a:t>
            </a:r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텍스트</a:t>
            </a:r>
            <a:r>
              <a:rPr lang="en-US" altLang="ko-KR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)</a:t>
            </a:r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를 캐낸다는 의미</a:t>
            </a:r>
            <a:r>
              <a:rPr lang="en-US" altLang="ko-KR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, </a:t>
            </a:r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여기서 </a:t>
            </a:r>
            <a:r>
              <a:rPr lang="ko-KR" altLang="en-US" dirty="0" err="1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마이닝은</a:t>
            </a:r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r>
              <a:rPr lang="en-US" altLang="ko-KR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'mining‘ </a:t>
            </a:r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을 나타낸 것으로 </a:t>
            </a:r>
            <a:r>
              <a:rPr lang="en-US" altLang="ko-KR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‘(</a:t>
            </a:r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광산을</a:t>
            </a:r>
            <a:r>
              <a:rPr lang="en-US" altLang="ko-KR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)</a:t>
            </a:r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채굴하다</a:t>
            </a:r>
            <a:r>
              <a:rPr lang="en-US" altLang="ko-KR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＇</a:t>
            </a:r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의 뜻</a:t>
            </a:r>
            <a:endParaRPr lang="en-US" altLang="ko-KR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단어의 출현 빈도</a:t>
            </a:r>
            <a:r>
              <a:rPr lang="en-US" altLang="ko-KR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, </a:t>
            </a:r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단어 간 관계성 등을 파악하여 유의미한 정보를 추출하는 것</a:t>
            </a:r>
            <a:endParaRPr lang="en-US" altLang="ko-KR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빈도수의 마법</a:t>
            </a:r>
            <a:endParaRPr lang="en-US" altLang="ko-KR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pic>
        <p:nvPicPr>
          <p:cNvPr id="8" name="Picture 2" descr="텍스트 마이닝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4580" y="2666550"/>
            <a:ext cx="2409418" cy="2409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6023802" y="5419856"/>
            <a:ext cx="60352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hlinkClick r:id="rId3"/>
              </a:rPr>
              <a:t>http://media.fastcampus.co.kr/knowledge/about-text-mining/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97831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A8128C-D73F-1FBA-6E47-3A0ECCF53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37" y="212592"/>
            <a:ext cx="10131425" cy="659352"/>
          </a:xfrm>
        </p:spPr>
        <p:txBody>
          <a:bodyPr>
            <a:normAutofit/>
          </a:bodyPr>
          <a:lstStyle/>
          <a:p>
            <a:r>
              <a:rPr lang="ko-KR" altLang="en-US" sz="2800" b="1" dirty="0"/>
              <a:t>텍스트 </a:t>
            </a:r>
            <a:r>
              <a:rPr lang="ko-KR" altLang="en-US" sz="2800" b="1" dirty="0" err="1"/>
              <a:t>마이닝하면</a:t>
            </a:r>
            <a:r>
              <a:rPr lang="ko-KR" altLang="en-US" sz="2800" b="1" dirty="0"/>
              <a:t> 떠오르는 것</a:t>
            </a:r>
            <a:r>
              <a:rPr lang="en-US" altLang="ko-KR" sz="2800" b="1" dirty="0"/>
              <a:t>?</a:t>
            </a:r>
            <a:endParaRPr lang="ko-KR" altLang="en-US" sz="2800" b="1" dirty="0"/>
          </a:p>
        </p:txBody>
      </p:sp>
      <p:sp>
        <p:nvSpPr>
          <p:cNvPr id="10" name="바닥글 개체 틀 3">
            <a:extLst>
              <a:ext uri="{FF2B5EF4-FFF2-40B4-BE49-F238E27FC236}">
                <a16:creationId xmlns:a16="http://schemas.microsoft.com/office/drawing/2014/main" id="{F6006E43-C489-7FA1-AF2E-6F4992912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43399" y="6426758"/>
            <a:ext cx="7827659" cy="377825"/>
          </a:xfrm>
        </p:spPr>
        <p:txBody>
          <a:bodyPr/>
          <a:lstStyle/>
          <a:p>
            <a:pPr algn="r"/>
            <a:fld id="{77860235-9F74-41DF-BC51-71A4257E4966}" type="slidenum">
              <a:rPr lang="ko-KR" altLang="en-US" sz="1200" b="1" smtClean="0"/>
              <a:pPr algn="r"/>
              <a:t>4</a:t>
            </a:fld>
            <a:endParaRPr lang="ko-KR" altLang="en-US" sz="1200" b="1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3319964" y="3499565"/>
            <a:ext cx="1966082" cy="107330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Word embedding</a:t>
            </a:r>
          </a:p>
          <a:p>
            <a:pPr algn="ctr"/>
            <a:r>
              <a:rPr lang="en-US" altLang="ko-KR" sz="11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Word2Vec</a:t>
            </a:r>
          </a:p>
          <a:p>
            <a:pPr algn="ctr"/>
            <a:r>
              <a:rPr lang="en-US" altLang="ko-KR" sz="11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Glove</a:t>
            </a:r>
          </a:p>
          <a:p>
            <a:pPr algn="ctr"/>
            <a:r>
              <a:rPr lang="en-US" altLang="ko-KR" sz="11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Fasttext</a:t>
            </a:r>
            <a:endParaRPr lang="ko-KR" altLang="en-US" sz="11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7199600" y="753958"/>
            <a:ext cx="2193167" cy="98911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Latent semantic analysis</a:t>
            </a:r>
          </a:p>
          <a:p>
            <a:pPr algn="ctr"/>
            <a:r>
              <a:rPr lang="en-US" altLang="ko-KR" sz="105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Co-occurrence </a:t>
            </a:r>
          </a:p>
          <a:p>
            <a:pPr algn="ctr"/>
            <a:r>
              <a:rPr lang="en-US" altLang="ko-KR" sz="105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Dimension reduction </a:t>
            </a:r>
          </a:p>
          <a:p>
            <a:pPr algn="ctr"/>
            <a:r>
              <a:rPr lang="en-US" altLang="ko-KR" sz="105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(SVD,PCA)</a:t>
            </a:r>
            <a:endParaRPr lang="ko-KR" altLang="en-US" sz="105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622572" y="1497860"/>
            <a:ext cx="1883235" cy="12470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Crawling/</a:t>
            </a:r>
          </a:p>
          <a:p>
            <a:pPr algn="ctr"/>
            <a:r>
              <a:rPr lang="en-US" altLang="ko-KR" sz="1600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Scrapping</a:t>
            </a:r>
          </a:p>
          <a:p>
            <a:pPr algn="ctr"/>
            <a:r>
              <a:rPr lang="en-US" altLang="ko-KR" sz="11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rvest</a:t>
            </a:r>
            <a:endParaRPr lang="en-US" altLang="ko-KR" sz="11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r>
              <a:rPr lang="en-US" altLang="ko-KR" sz="11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Beatifulsoup</a:t>
            </a:r>
            <a:endParaRPr lang="en-US" altLang="ko-KR" sz="11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r>
              <a:rPr lang="en-US" altLang="ko-KR" sz="11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Html/XML</a:t>
            </a:r>
          </a:p>
          <a:p>
            <a:pPr algn="ctr"/>
            <a:r>
              <a:rPr lang="en-US" altLang="ko-KR" sz="11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Regular expression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8260255" y="4131574"/>
            <a:ext cx="1648449" cy="992555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Topic modeling</a:t>
            </a:r>
          </a:p>
          <a:p>
            <a:pPr algn="ctr"/>
            <a:r>
              <a:rPr lang="en-US" altLang="ko-KR" sz="11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LDA</a:t>
            </a:r>
          </a:p>
          <a:p>
            <a:pPr algn="ctr"/>
            <a:r>
              <a:rPr lang="en-US" altLang="ko-KR" sz="11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LSA/</a:t>
            </a:r>
            <a:r>
              <a:rPr lang="en-US" altLang="ko-KR" sz="11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pLSA</a:t>
            </a:r>
            <a:endParaRPr lang="ko-KR" altLang="en-US" sz="11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8475650" y="5394200"/>
            <a:ext cx="2520012" cy="901017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b="1" dirty="0"/>
              <a:t>Document/Sentence</a:t>
            </a:r>
          </a:p>
          <a:p>
            <a:pPr algn="ctr"/>
            <a:r>
              <a:rPr lang="en-US" altLang="ko-KR" sz="1600" b="1" dirty="0"/>
              <a:t>Classification</a:t>
            </a:r>
          </a:p>
          <a:p>
            <a:pPr algn="ctr"/>
            <a:r>
              <a:rPr lang="en-US" altLang="ko-KR" sz="1100" dirty="0"/>
              <a:t>SVM, Naïve Bayes, CNN/RNN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4490169" y="5353840"/>
            <a:ext cx="2448016" cy="1105798"/>
          </a:xfrm>
          <a:prstGeom prst="roundRect">
            <a:avLst/>
          </a:prstGeom>
          <a:gradFill>
            <a:gsLst>
              <a:gs pos="0">
                <a:srgbClr val="FE1E8E"/>
              </a:gs>
              <a:gs pos="100000">
                <a:srgbClr val="761453"/>
              </a:gs>
            </a:gsLst>
          </a:gra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b="1" dirty="0"/>
              <a:t>Document representation</a:t>
            </a:r>
          </a:p>
          <a:p>
            <a:pPr algn="ctr"/>
            <a:r>
              <a:rPr lang="en-US" altLang="ko-KR" sz="1100" dirty="0"/>
              <a:t>Bag-of-words (DTM, TDM,TF)</a:t>
            </a:r>
          </a:p>
          <a:p>
            <a:pPr algn="ctr"/>
            <a:r>
              <a:rPr lang="en-US" altLang="ko-KR" sz="1100" dirty="0"/>
              <a:t>TF-IDF</a:t>
            </a:r>
          </a:p>
          <a:p>
            <a:pPr algn="ctr"/>
            <a:r>
              <a:rPr lang="en-US" altLang="ko-KR" sz="1100" dirty="0"/>
              <a:t>Word embedding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7697603" y="2046122"/>
            <a:ext cx="2506259" cy="964803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Language modeling</a:t>
            </a:r>
          </a:p>
          <a:p>
            <a:pPr algn="ctr"/>
            <a:r>
              <a:rPr lang="en-US" altLang="ko-KR" sz="11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Uni</a:t>
            </a:r>
            <a:r>
              <a:rPr lang="en-US" altLang="ko-KR" sz="11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/Bigram</a:t>
            </a:r>
          </a:p>
          <a:p>
            <a:pPr algn="ctr"/>
            <a:r>
              <a:rPr lang="en-US" altLang="ko-KR" sz="11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N-gram</a:t>
            </a:r>
            <a:endParaRPr lang="ko-KR" altLang="en-US" sz="11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770021" y="4740858"/>
            <a:ext cx="2398078" cy="1253926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Lexical analysis</a:t>
            </a:r>
          </a:p>
          <a:p>
            <a:pPr algn="ctr"/>
            <a:r>
              <a:rPr lang="en-US" altLang="ko-KR" sz="11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Co-reference</a:t>
            </a:r>
          </a:p>
          <a:p>
            <a:pPr algn="ctr"/>
            <a:r>
              <a:rPr lang="en-US" altLang="ko-KR" sz="11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POS tagging</a:t>
            </a:r>
          </a:p>
          <a:p>
            <a:pPr algn="ctr"/>
            <a:r>
              <a:rPr lang="en-US" altLang="ko-KR" sz="11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Named entity recognition</a:t>
            </a:r>
            <a:endParaRPr lang="ko-KR" altLang="en-US" sz="11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6089693" y="3434874"/>
            <a:ext cx="2012948" cy="737791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Visualization</a:t>
            </a:r>
          </a:p>
          <a:p>
            <a:pPr algn="ctr"/>
            <a:r>
              <a:rPr lang="en-US" altLang="ko-KR" sz="11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Keyword analysis</a:t>
            </a:r>
            <a:endParaRPr lang="en-US" altLang="ko-KR" sz="11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r>
              <a:rPr lang="en-US" altLang="ko-KR" sz="11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Association analysis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5138149" y="1539510"/>
            <a:ext cx="1636674" cy="1369661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Sentiment analysis</a:t>
            </a:r>
          </a:p>
          <a:p>
            <a:pPr algn="ctr"/>
            <a:r>
              <a:rPr lang="en-US" altLang="ko-KR" sz="11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Lexicon based</a:t>
            </a:r>
          </a:p>
          <a:p>
            <a:pPr algn="ctr"/>
            <a:r>
              <a:rPr lang="en-US" altLang="ko-KR" sz="11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Machine learning based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622572" y="3345094"/>
            <a:ext cx="1711740" cy="82354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NLP</a:t>
            </a:r>
          </a:p>
          <a:p>
            <a:pPr algn="ctr"/>
            <a:r>
              <a:rPr lang="en-US" altLang="ko-KR" sz="11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Lexical analysis</a:t>
            </a:r>
          </a:p>
          <a:p>
            <a:pPr algn="ctr"/>
            <a:r>
              <a:rPr lang="en-US" altLang="ko-KR" sz="11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Syntax analysis</a:t>
            </a:r>
          </a:p>
          <a:p>
            <a:pPr algn="ctr"/>
            <a:r>
              <a:rPr lang="en-US" altLang="ko-KR" sz="11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Semantic analysis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2716512" y="1653492"/>
            <a:ext cx="2136191" cy="143381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Preprocessing</a:t>
            </a:r>
          </a:p>
          <a:p>
            <a:pPr algn="ctr"/>
            <a:r>
              <a:rPr lang="en-US" altLang="ko-KR" sz="11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Tokenization</a:t>
            </a:r>
          </a:p>
          <a:p>
            <a:pPr algn="ctr"/>
            <a:r>
              <a:rPr lang="en-US" altLang="ko-KR" sz="11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Cleaning</a:t>
            </a:r>
          </a:p>
          <a:p>
            <a:pPr algn="ctr"/>
            <a:r>
              <a:rPr lang="en-US" altLang="ko-KR" sz="11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Stemming/ Lemmatization</a:t>
            </a:r>
          </a:p>
          <a:p>
            <a:pPr algn="ctr"/>
            <a:r>
              <a:rPr lang="en-US" altLang="ko-KR" sz="11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Stopword</a:t>
            </a:r>
            <a:r>
              <a:rPr lang="en-US" altLang="ko-KR" sz="11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Filtering</a:t>
            </a:r>
            <a:endParaRPr lang="ko-KR" altLang="en-US" sz="1100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10203862" y="3041593"/>
            <a:ext cx="1876225" cy="964803"/>
          </a:xfrm>
          <a:prstGeom prst="roundRect">
            <a:avLst/>
          </a:prstGeom>
          <a:solidFill>
            <a:schemeClr val="accent1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Transformer</a:t>
            </a:r>
          </a:p>
          <a:p>
            <a:pPr algn="ctr"/>
            <a:r>
              <a:rPr lang="en-US" altLang="ko-KR" sz="1600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BERT</a:t>
            </a:r>
          </a:p>
          <a:p>
            <a:pPr algn="ctr"/>
            <a:r>
              <a:rPr lang="en-US" altLang="ko-KR" sz="1600" b="1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ChatGPT</a:t>
            </a:r>
            <a:endParaRPr lang="en-US" altLang="ko-KR" sz="16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r>
              <a:rPr lang="en-US" altLang="ko-KR" sz="1600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Llama</a:t>
            </a:r>
            <a:endParaRPr lang="ko-KR" altLang="en-US" sz="11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4544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A8128C-D73F-1FBA-6E47-3A0ECCF53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37" y="212592"/>
            <a:ext cx="10131425" cy="659352"/>
          </a:xfrm>
        </p:spPr>
        <p:txBody>
          <a:bodyPr>
            <a:normAutofit/>
          </a:bodyPr>
          <a:lstStyle/>
          <a:p>
            <a:r>
              <a:rPr lang="ko-KR" altLang="en-US" sz="2800" b="1" dirty="0"/>
              <a:t>텍스트 </a:t>
            </a:r>
            <a:r>
              <a:rPr lang="ko-KR" altLang="en-US" sz="2800" b="1" dirty="0" err="1"/>
              <a:t>마이닝</a:t>
            </a:r>
            <a:r>
              <a:rPr lang="en-US" altLang="ko-KR" sz="2800" b="1" dirty="0"/>
              <a:t> </a:t>
            </a:r>
            <a:r>
              <a:rPr lang="ko-KR" altLang="en-US" sz="2800" b="1" dirty="0"/>
              <a:t>절차</a:t>
            </a:r>
          </a:p>
        </p:txBody>
      </p:sp>
      <p:sp>
        <p:nvSpPr>
          <p:cNvPr id="10" name="바닥글 개체 틀 3">
            <a:extLst>
              <a:ext uri="{FF2B5EF4-FFF2-40B4-BE49-F238E27FC236}">
                <a16:creationId xmlns:a16="http://schemas.microsoft.com/office/drawing/2014/main" id="{F6006E43-C489-7FA1-AF2E-6F4992912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43399" y="6426758"/>
            <a:ext cx="7827659" cy="377825"/>
          </a:xfrm>
        </p:spPr>
        <p:txBody>
          <a:bodyPr/>
          <a:lstStyle/>
          <a:p>
            <a:pPr algn="r"/>
            <a:fld id="{77860235-9F74-41DF-BC51-71A4257E4966}" type="slidenum">
              <a:rPr lang="ko-KR" altLang="en-US" sz="1200" b="1" smtClean="0"/>
              <a:pPr algn="r"/>
              <a:t>5</a:t>
            </a:fld>
            <a:endParaRPr lang="ko-KR" altLang="en-US" sz="1200" b="1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227C90E-40BE-EB03-11BD-9E5B8F964E5F}"/>
              </a:ext>
            </a:extLst>
          </p:cNvPr>
          <p:cNvCxnSpPr>
            <a:cxnSpLocks/>
          </p:cNvCxnSpPr>
          <p:nvPr/>
        </p:nvCxnSpPr>
        <p:spPr>
          <a:xfrm>
            <a:off x="6533936" y="3554782"/>
            <a:ext cx="788709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8" name="_x228937536" descr="EMB00003aa80de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755" y="1666102"/>
            <a:ext cx="5808783" cy="4028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536647"/>
              </p:ext>
            </p:extLst>
          </p:nvPr>
        </p:nvGraphicFramePr>
        <p:xfrm>
          <a:off x="7526214" y="4049722"/>
          <a:ext cx="4202505" cy="2010156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6869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69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76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69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69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69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2565"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-30" dirty="0">
                        <a:solidFill>
                          <a:srgbClr val="000000"/>
                        </a:solidFill>
                        <a:effectLst/>
                        <a:latin typeface="KoPub돋움체 Medium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30" dirty="0">
                          <a:effectLst/>
                        </a:rPr>
                        <a:t>데이터</a:t>
                      </a:r>
                      <a:endParaRPr lang="ko-KR" altLang="en-US" sz="1000" kern="0" spc="-3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30" dirty="0">
                          <a:solidFill>
                            <a:srgbClr val="000000"/>
                          </a:solidFill>
                          <a:effectLst/>
                        </a:rPr>
                        <a:t>인공지능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30" dirty="0">
                          <a:solidFill>
                            <a:srgbClr val="000000"/>
                          </a:solidFill>
                          <a:effectLst/>
                        </a:rPr>
                        <a:t>행렬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30" dirty="0">
                          <a:solidFill>
                            <a:srgbClr val="000000"/>
                          </a:solidFill>
                          <a:effectLst/>
                        </a:rPr>
                        <a:t>벡터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1750" marR="31750" indent="0" algn="ctr" fontAlgn="base" latinLnBrk="0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30" dirty="0">
                          <a:solidFill>
                            <a:srgbClr val="000000"/>
                          </a:solidFill>
                          <a:effectLst/>
                        </a:rPr>
                        <a:t>학습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351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-30" baseline="-25000" dirty="0">
                          <a:effectLst/>
                        </a:rPr>
                        <a:t>Doc1</a:t>
                      </a:r>
                      <a:endParaRPr lang="en-US" sz="1600" kern="0" spc="-30" baseline="-250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1270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30" dirty="0">
                          <a:effectLst/>
                        </a:rPr>
                        <a:t>5</a:t>
                      </a:r>
                      <a:endParaRPr lang="en-US" sz="1000" kern="0" spc="-3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1270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30" dirty="0">
                          <a:effectLst/>
                        </a:rPr>
                        <a:t>0</a:t>
                      </a:r>
                      <a:endParaRPr lang="en-US" sz="1000" kern="0" spc="-3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1270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30">
                          <a:effectLst/>
                        </a:rPr>
                        <a:t>2</a:t>
                      </a:r>
                      <a:endParaRPr lang="en-US" sz="1000" kern="0" spc="-3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1270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30">
                          <a:effectLst/>
                        </a:rPr>
                        <a:t>2</a:t>
                      </a:r>
                      <a:endParaRPr lang="en-US" sz="1000" kern="0" spc="-3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1270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30">
                          <a:effectLst/>
                        </a:rPr>
                        <a:t>0</a:t>
                      </a:r>
                      <a:endParaRPr lang="en-US" sz="1000" kern="0" spc="-3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351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-30" baseline="-25000" dirty="0">
                          <a:effectLst/>
                        </a:rPr>
                        <a:t>Doc2</a:t>
                      </a:r>
                      <a:endParaRPr lang="en-US" sz="1600" kern="0" spc="-30" baseline="-250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1270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30" dirty="0">
                          <a:effectLst/>
                        </a:rPr>
                        <a:t>2</a:t>
                      </a:r>
                      <a:endParaRPr lang="en-US" sz="1000" kern="0" spc="-3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1270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30" dirty="0">
                          <a:effectLst/>
                        </a:rPr>
                        <a:t>3</a:t>
                      </a:r>
                      <a:endParaRPr lang="en-US" sz="1000" kern="0" spc="-3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1270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30" dirty="0">
                          <a:effectLst/>
                        </a:rPr>
                        <a:t>4</a:t>
                      </a:r>
                      <a:endParaRPr lang="en-US" sz="1000" kern="0" spc="-3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1270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30">
                          <a:effectLst/>
                        </a:rPr>
                        <a:t>0</a:t>
                      </a:r>
                      <a:endParaRPr lang="en-US" sz="1000" kern="0" spc="-3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1270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30">
                          <a:effectLst/>
                        </a:rPr>
                        <a:t>0</a:t>
                      </a:r>
                      <a:endParaRPr lang="en-US" sz="1000" kern="0" spc="-3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351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-30" baseline="-25000" dirty="0">
                          <a:effectLst/>
                        </a:rPr>
                        <a:t>Doc3</a:t>
                      </a:r>
                      <a:endParaRPr lang="en-US" sz="1600" kern="0" spc="-30" baseline="-250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1270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30">
                          <a:effectLst/>
                        </a:rPr>
                        <a:t>1</a:t>
                      </a:r>
                      <a:endParaRPr lang="en-US" sz="1000" kern="0" spc="-3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1270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30" dirty="0">
                          <a:effectLst/>
                        </a:rPr>
                        <a:t>0</a:t>
                      </a:r>
                      <a:endParaRPr lang="en-US" sz="1000" kern="0" spc="-3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1270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30" dirty="0">
                          <a:effectLst/>
                        </a:rPr>
                        <a:t>0</a:t>
                      </a:r>
                      <a:endParaRPr lang="en-US" sz="1000" kern="0" spc="-3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1270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30" dirty="0">
                          <a:effectLst/>
                        </a:rPr>
                        <a:t>0</a:t>
                      </a:r>
                      <a:endParaRPr lang="en-US" sz="1000" kern="0" spc="-3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1270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30">
                          <a:effectLst/>
                        </a:rPr>
                        <a:t>2</a:t>
                      </a:r>
                      <a:endParaRPr lang="en-US" sz="1000" kern="0" spc="-3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351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-30" dirty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1270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-30" dirty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1270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-30" dirty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1270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-30" dirty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1270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-30" dirty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1270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-3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351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-30" baseline="-25000" dirty="0" err="1">
                          <a:effectLst/>
                        </a:rPr>
                        <a:t>DocN</a:t>
                      </a:r>
                      <a:endParaRPr lang="en-US" sz="1600" kern="0" spc="-30" baseline="-250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1270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30">
                          <a:effectLst/>
                        </a:rPr>
                        <a:t>2</a:t>
                      </a:r>
                      <a:endParaRPr lang="en-US" sz="1000" kern="0" spc="-3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1270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30">
                          <a:effectLst/>
                        </a:rPr>
                        <a:t>4</a:t>
                      </a:r>
                      <a:endParaRPr lang="en-US" sz="1000" kern="0" spc="-3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1270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30">
                          <a:effectLst/>
                        </a:rPr>
                        <a:t>0</a:t>
                      </a:r>
                      <a:endParaRPr lang="en-US" sz="1000" kern="0" spc="-3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1270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30" dirty="0">
                          <a:effectLst/>
                        </a:rPr>
                        <a:t>1</a:t>
                      </a:r>
                      <a:endParaRPr lang="en-US" sz="1000" kern="0" spc="-3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1270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30" dirty="0">
                          <a:effectLst/>
                        </a:rPr>
                        <a:t>2</a:t>
                      </a:r>
                      <a:endParaRPr lang="en-US" sz="1000" kern="0" spc="-3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8705605" y="3610660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문서</a:t>
            </a:r>
            <a:r>
              <a:rPr lang="en-US" altLang="ko-KR" dirty="0"/>
              <a:t>-</a:t>
            </a:r>
            <a:r>
              <a:rPr lang="ko-KR" altLang="en-US" dirty="0"/>
              <a:t>단어 행렬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7526214" y="1675610"/>
            <a:ext cx="401955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형태소 분석 예시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아버지가 방에 들어가신다</a:t>
            </a:r>
            <a:r>
              <a:rPr lang="en-US" altLang="ko-KR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['</a:t>
            </a:r>
            <a:r>
              <a:rPr lang="ko-KR" altLang="en-US" dirty="0"/>
              <a:t>아버지</a:t>
            </a:r>
            <a:r>
              <a:rPr lang="en-US" altLang="ko-KR" dirty="0"/>
              <a:t>', '</a:t>
            </a:r>
            <a:r>
              <a:rPr lang="ko-KR" altLang="en-US" dirty="0"/>
              <a:t>가</a:t>
            </a:r>
            <a:r>
              <a:rPr lang="en-US" altLang="ko-KR" dirty="0"/>
              <a:t>', '</a:t>
            </a:r>
            <a:r>
              <a:rPr lang="ko-KR" altLang="en-US" dirty="0"/>
              <a:t>방</a:t>
            </a:r>
            <a:r>
              <a:rPr lang="en-US" altLang="ko-KR" dirty="0"/>
              <a:t>', '</a:t>
            </a:r>
            <a:r>
              <a:rPr lang="ko-KR" altLang="en-US" dirty="0"/>
              <a:t>에</a:t>
            </a:r>
            <a:r>
              <a:rPr lang="en-US" altLang="ko-KR" dirty="0"/>
              <a:t>', '</a:t>
            </a:r>
            <a:r>
              <a:rPr lang="ko-KR" altLang="en-US" dirty="0"/>
              <a:t>들어가신다</a:t>
            </a:r>
            <a:r>
              <a:rPr lang="en-US" altLang="ko-KR" dirty="0"/>
              <a:t>']</a:t>
            </a:r>
          </a:p>
        </p:txBody>
      </p:sp>
    </p:spTree>
    <p:extLst>
      <p:ext uri="{BB962C8B-B14F-4D97-AF65-F5344CB8AC3E}">
        <p14:creationId xmlns:p14="http://schemas.microsoft.com/office/powerpoint/2010/main" val="3182539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A8128C-D73F-1FBA-6E47-3A0ECCF53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37" y="212592"/>
            <a:ext cx="10131425" cy="659352"/>
          </a:xfrm>
        </p:spPr>
        <p:txBody>
          <a:bodyPr>
            <a:normAutofit/>
          </a:bodyPr>
          <a:lstStyle/>
          <a:p>
            <a:r>
              <a:rPr lang="ko-KR" altLang="en-US" sz="2800" b="1" dirty="0"/>
              <a:t>명사 인식 </a:t>
            </a:r>
            <a:r>
              <a:rPr lang="en-US" altLang="ko-KR" sz="2800" b="1" dirty="0"/>
              <a:t>(noun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recognition)</a:t>
            </a:r>
            <a:endParaRPr lang="ko-KR" altLang="en-US" sz="2800" b="1" dirty="0"/>
          </a:p>
        </p:txBody>
      </p:sp>
      <p:sp>
        <p:nvSpPr>
          <p:cNvPr id="10" name="바닥글 개체 틀 3">
            <a:extLst>
              <a:ext uri="{FF2B5EF4-FFF2-40B4-BE49-F238E27FC236}">
                <a16:creationId xmlns:a16="http://schemas.microsoft.com/office/drawing/2014/main" id="{F6006E43-C489-7FA1-AF2E-6F4992912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43399" y="6426758"/>
            <a:ext cx="7827659" cy="377825"/>
          </a:xfrm>
        </p:spPr>
        <p:txBody>
          <a:bodyPr/>
          <a:lstStyle/>
          <a:p>
            <a:pPr algn="r"/>
            <a:fld id="{77860235-9F74-41DF-BC51-71A4257E4966}" type="slidenum">
              <a:rPr lang="ko-KR" altLang="en-US" sz="1200" b="1" smtClean="0"/>
              <a:pPr algn="r"/>
              <a:t>6</a:t>
            </a:fld>
            <a:endParaRPr lang="ko-KR" altLang="en-US" sz="1200" b="1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609600" y="1026285"/>
            <a:ext cx="10972800" cy="4876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전문가 지식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명사인식 알고리즘 </a:t>
            </a:r>
            <a:r>
              <a:rPr lang="en-US" altLang="ko-KR" dirty="0"/>
              <a:t>-&gt; </a:t>
            </a:r>
            <a:r>
              <a:rPr lang="ko-KR" altLang="en-US" dirty="0"/>
              <a:t>검증</a:t>
            </a: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535722"/>
              </p:ext>
            </p:extLst>
          </p:nvPr>
        </p:nvGraphicFramePr>
        <p:xfrm>
          <a:off x="653987" y="1187098"/>
          <a:ext cx="4057713" cy="1571308"/>
        </p:xfrm>
        <a:graphic>
          <a:graphicData uri="http://schemas.openxmlformats.org/drawingml/2006/table">
            <a:tbl>
              <a:tblPr/>
              <a:tblGrid>
                <a:gridCol w="4057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71308">
                <a:tc>
                  <a:txBody>
                    <a:bodyPr/>
                    <a:lstStyle/>
                    <a:p>
                      <a:pPr marL="243840" marR="80010" indent="-13716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-30" dirty="0">
                          <a:solidFill>
                            <a:srgbClr val="FFFF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문장 </a:t>
                      </a:r>
                      <a:r>
                        <a:rPr lang="en-US" altLang="ko-KR" sz="1800" kern="0" spc="-30" dirty="0">
                          <a:solidFill>
                            <a:srgbClr val="FFFF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1: </a:t>
                      </a:r>
                      <a:r>
                        <a:rPr lang="ko-KR" altLang="en-US" sz="1800" kern="0" spc="-30" dirty="0">
                          <a:solidFill>
                            <a:srgbClr val="FFFF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나는 오늘 </a:t>
                      </a:r>
                      <a:r>
                        <a:rPr lang="en-US" altLang="ko-KR" sz="1800" kern="0" spc="-30" dirty="0">
                          <a:solidFill>
                            <a:srgbClr val="FFFF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'N'</a:t>
                      </a:r>
                      <a:r>
                        <a:rPr lang="ko-KR" altLang="en-US" sz="1800" kern="0" spc="-30" dirty="0">
                          <a:solidFill>
                            <a:srgbClr val="FFFF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갈 예정이야</a:t>
                      </a:r>
                      <a:r>
                        <a:rPr lang="en-US" altLang="ko-KR" sz="1800" kern="0" spc="-30" dirty="0">
                          <a:solidFill>
                            <a:srgbClr val="FFFF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2100" kern="0" spc="-30" dirty="0">
                        <a:solidFill>
                          <a:srgbClr val="FFFF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243840" marR="80010" indent="-13716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-30" dirty="0">
                          <a:solidFill>
                            <a:srgbClr val="FFFF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문장 </a:t>
                      </a:r>
                      <a:r>
                        <a:rPr lang="en-US" altLang="ko-KR" sz="1800" kern="0" spc="-30" dirty="0">
                          <a:solidFill>
                            <a:srgbClr val="FFFF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2: 9</a:t>
                      </a:r>
                      <a:r>
                        <a:rPr lang="ko-KR" altLang="en-US" sz="1800" kern="0" spc="-30" dirty="0">
                          <a:solidFill>
                            <a:srgbClr val="FFFF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시에 </a:t>
                      </a:r>
                      <a:r>
                        <a:rPr lang="en-US" altLang="ko-KR" sz="1800" kern="0" spc="-30" dirty="0">
                          <a:solidFill>
                            <a:srgbClr val="FFFF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'N‘</a:t>
                      </a:r>
                      <a:r>
                        <a:rPr lang="ko-KR" altLang="en-US" sz="1800" kern="0" spc="-30" dirty="0">
                          <a:solidFill>
                            <a:srgbClr val="FFFF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에서 만나자</a:t>
                      </a:r>
                      <a:endParaRPr lang="ko-KR" altLang="en-US" sz="2100" kern="0" spc="-30" dirty="0">
                        <a:solidFill>
                          <a:srgbClr val="FFFF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243840" marR="80010" indent="-13716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-30" dirty="0">
                          <a:solidFill>
                            <a:srgbClr val="FFFF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문장 </a:t>
                      </a:r>
                      <a:r>
                        <a:rPr lang="en-US" altLang="ko-KR" sz="1800" kern="0" spc="-30" dirty="0">
                          <a:solidFill>
                            <a:srgbClr val="FFFF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3: </a:t>
                      </a:r>
                      <a:r>
                        <a:rPr lang="ko-KR" altLang="en-US" sz="1800" kern="0" spc="-30" dirty="0">
                          <a:solidFill>
                            <a:srgbClr val="FFFF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학생들이 ‘</a:t>
                      </a:r>
                      <a:r>
                        <a:rPr lang="en-US" altLang="ko-KR" sz="1800" kern="0" spc="-30" dirty="0">
                          <a:solidFill>
                            <a:srgbClr val="FFFF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N'</a:t>
                      </a:r>
                      <a:r>
                        <a:rPr lang="ko-KR" altLang="en-US" sz="1800" kern="0" spc="-30" dirty="0">
                          <a:solidFill>
                            <a:srgbClr val="FFFF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으로 모였다</a:t>
                      </a:r>
                      <a:r>
                        <a:rPr lang="en-US" altLang="ko-KR" sz="1800" kern="0" spc="-30" dirty="0">
                          <a:solidFill>
                            <a:srgbClr val="FFFF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2100" kern="0" spc="-30" dirty="0">
                        <a:solidFill>
                          <a:srgbClr val="FFFF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420" marR="72420" marT="72420" marB="724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5397500" y="2537585"/>
            <a:ext cx="6436946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u="sng" dirty="0"/>
              <a:t>단어를 반으로 쪼개서 오른쪽 단어의 분포를 보고서 명사인지 판단</a:t>
            </a:r>
            <a:endParaRPr lang="en-US" altLang="ko-KR" u="sng" dirty="0"/>
          </a:p>
          <a:p>
            <a:pPr>
              <a:lnSpc>
                <a:spcPct val="150000"/>
              </a:lnSpc>
            </a:pPr>
            <a:r>
              <a:rPr lang="ko-KR" altLang="en-US" dirty="0"/>
              <a:t>예를 들어 </a:t>
            </a:r>
            <a:r>
              <a:rPr lang="en-US" altLang="ko-KR" dirty="0"/>
              <a:t>‘N’</a:t>
            </a:r>
            <a:r>
              <a:rPr lang="ko-KR" altLang="en-US" dirty="0"/>
              <a:t>이 </a:t>
            </a:r>
            <a:r>
              <a:rPr lang="en-US" altLang="ko-KR" dirty="0"/>
              <a:t>‘</a:t>
            </a:r>
            <a:r>
              <a:rPr lang="ko-KR" altLang="en-US" dirty="0" err="1"/>
              <a:t>도담동</a:t>
            </a:r>
            <a:r>
              <a:rPr lang="en-US" altLang="ko-KR" dirty="0"/>
              <a:t>’ </a:t>
            </a:r>
            <a:r>
              <a:rPr lang="ko-KR" altLang="en-US" dirty="0"/>
              <a:t>이라고 가정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1) </a:t>
            </a:r>
            <a:r>
              <a:rPr lang="ko-KR" altLang="en-US" dirty="0"/>
              <a:t>‘</a:t>
            </a:r>
            <a:r>
              <a:rPr lang="ko-KR" altLang="en-US" dirty="0" err="1"/>
              <a:t>도담동</a:t>
            </a:r>
            <a:r>
              <a:rPr lang="ko-KR" altLang="en-US" dirty="0"/>
              <a:t>’ 을 명사로 취급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‘</a:t>
            </a:r>
            <a:r>
              <a:rPr lang="ko-KR" altLang="en-US" dirty="0" err="1"/>
              <a:t>도담동</a:t>
            </a:r>
            <a:r>
              <a:rPr lang="ko-KR" altLang="en-US" dirty="0"/>
              <a:t>’에</a:t>
            </a:r>
            <a:r>
              <a:rPr lang="en-US" altLang="ko-KR" dirty="0"/>
              <a:t>, ‘</a:t>
            </a:r>
            <a:r>
              <a:rPr lang="ko-KR" altLang="en-US" dirty="0" err="1"/>
              <a:t>도담동</a:t>
            </a:r>
            <a:r>
              <a:rPr lang="ko-KR" altLang="en-US" dirty="0"/>
              <a:t>’에서</a:t>
            </a:r>
            <a:r>
              <a:rPr lang="en-US" altLang="ko-KR" dirty="0"/>
              <a:t>, ‘</a:t>
            </a:r>
            <a:r>
              <a:rPr lang="ko-KR" altLang="en-US" dirty="0" err="1"/>
              <a:t>도담동</a:t>
            </a:r>
            <a:r>
              <a:rPr lang="ko-KR" altLang="en-US" dirty="0"/>
              <a:t>’으로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2) </a:t>
            </a:r>
            <a:r>
              <a:rPr lang="ko-KR" altLang="en-US" dirty="0"/>
              <a:t>‘</a:t>
            </a:r>
            <a:r>
              <a:rPr lang="ko-KR" altLang="en-US" dirty="0" err="1"/>
              <a:t>도담</a:t>
            </a:r>
            <a:r>
              <a:rPr lang="ko-KR" altLang="en-US" dirty="0"/>
              <a:t>’ 을 명사를 취급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‘</a:t>
            </a:r>
            <a:r>
              <a:rPr lang="ko-KR" altLang="en-US" dirty="0" err="1"/>
              <a:t>도담</a:t>
            </a:r>
            <a:r>
              <a:rPr lang="en-US" altLang="ko-KR" dirty="0"/>
              <a:t>’</a:t>
            </a:r>
            <a:r>
              <a:rPr lang="ko-KR" altLang="en-US" dirty="0"/>
              <a:t>동에</a:t>
            </a:r>
            <a:r>
              <a:rPr lang="en-US" altLang="ko-KR" dirty="0"/>
              <a:t>, ‘</a:t>
            </a:r>
            <a:r>
              <a:rPr lang="ko-KR" altLang="en-US" dirty="0" err="1"/>
              <a:t>도담</a:t>
            </a:r>
            <a:r>
              <a:rPr lang="en-US" altLang="ko-KR" dirty="0"/>
              <a:t>’</a:t>
            </a:r>
            <a:r>
              <a:rPr lang="ko-KR" altLang="en-US" dirty="0"/>
              <a:t>동에서</a:t>
            </a:r>
            <a:r>
              <a:rPr lang="en-US" altLang="ko-KR" dirty="0"/>
              <a:t>, ‘</a:t>
            </a:r>
            <a:r>
              <a:rPr lang="ko-KR" altLang="en-US" dirty="0" err="1"/>
              <a:t>도담</a:t>
            </a:r>
            <a:r>
              <a:rPr lang="en-US" altLang="ko-KR" dirty="0"/>
              <a:t>’</a:t>
            </a:r>
            <a:r>
              <a:rPr lang="ko-KR" altLang="en-US" dirty="0"/>
              <a:t>동으로</a:t>
            </a:r>
            <a:endParaRPr lang="en-US" altLang="ko-KR" dirty="0"/>
          </a:p>
        </p:txBody>
      </p:sp>
      <p:sp>
        <p:nvSpPr>
          <p:cNvPr id="17" name="TextBox 16"/>
          <p:cNvSpPr txBox="1"/>
          <p:nvPr/>
        </p:nvSpPr>
        <p:spPr>
          <a:xfrm>
            <a:off x="653987" y="5698068"/>
            <a:ext cx="6481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linkClick r:id="rId2"/>
              </a:rPr>
              <a:t>https://github.com/lovit/soynlp/blob/master/notes/unskonlp.pdf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1512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A8128C-D73F-1FBA-6E47-3A0ECCF53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37" y="212592"/>
            <a:ext cx="10131425" cy="659352"/>
          </a:xfrm>
        </p:spPr>
        <p:txBody>
          <a:bodyPr>
            <a:normAutofit/>
          </a:bodyPr>
          <a:lstStyle/>
          <a:p>
            <a:r>
              <a:rPr lang="en-US" altLang="ko-KR" sz="2800" b="1" dirty="0"/>
              <a:t>bag of words</a:t>
            </a:r>
            <a:endParaRPr lang="ko-KR" altLang="en-US" sz="2800" b="1" dirty="0"/>
          </a:p>
        </p:txBody>
      </p:sp>
      <p:sp>
        <p:nvSpPr>
          <p:cNvPr id="10" name="바닥글 개체 틀 3">
            <a:extLst>
              <a:ext uri="{FF2B5EF4-FFF2-40B4-BE49-F238E27FC236}">
                <a16:creationId xmlns:a16="http://schemas.microsoft.com/office/drawing/2014/main" id="{F6006E43-C489-7FA1-AF2E-6F4992912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43399" y="6426758"/>
            <a:ext cx="7827659" cy="377825"/>
          </a:xfrm>
        </p:spPr>
        <p:txBody>
          <a:bodyPr/>
          <a:lstStyle/>
          <a:p>
            <a:pPr algn="r"/>
            <a:fld id="{77860235-9F74-41DF-BC51-71A4257E4966}" type="slidenum">
              <a:rPr lang="ko-KR" altLang="en-US" sz="1200" b="1" smtClean="0"/>
              <a:pPr algn="r"/>
              <a:t>7</a:t>
            </a:fld>
            <a:endParaRPr lang="ko-KR" altLang="en-US" sz="1200" b="1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40323" y="1210951"/>
            <a:ext cx="6855069" cy="377428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특정 문서에서 단어의 순서들을 생각하지 않고 단어가 출현하는 빈도수만을 보는 방법</a:t>
            </a:r>
            <a:endParaRPr lang="en-US" altLang="ko-KR" sz="1600" b="1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NLP </a:t>
            </a:r>
            <a:r>
              <a:rPr lang="ko-KR" altLang="en-US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기본 가정 중 하나인 </a:t>
            </a:r>
            <a:r>
              <a:rPr lang="en-US" altLang="ko-KR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Bag of words hypothesis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 err="1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Turney</a:t>
            </a:r>
            <a:r>
              <a:rPr lang="en-US" altLang="ko-KR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&amp; </a:t>
            </a:r>
            <a:r>
              <a:rPr lang="en-US" altLang="ko-KR" sz="1400" dirty="0" err="1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Pantel</a:t>
            </a:r>
            <a:r>
              <a:rPr lang="en-US" altLang="ko-KR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(2010:153): Bag of words hypothesis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"The frequencies of words in a document tend to indicate the relevance of the document to a query (Salton et al., 1975). – If documents and pseudo-documents (queries) have similar column vectors in a term–document matrix, then they tend to have similar meanings."</a:t>
            </a:r>
            <a:endParaRPr lang="ko-KR" altLang="en-US" sz="14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pic>
        <p:nvPicPr>
          <p:cNvPr id="12" name="Picture 2" descr="Turning raw text into a bag of words representation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7423" y="1436077"/>
            <a:ext cx="3750981" cy="439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2737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A8128C-D73F-1FBA-6E47-3A0ECCF53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37" y="212592"/>
            <a:ext cx="10131425" cy="659352"/>
          </a:xfrm>
        </p:spPr>
        <p:txBody>
          <a:bodyPr>
            <a:normAutofit/>
          </a:bodyPr>
          <a:lstStyle/>
          <a:p>
            <a:r>
              <a:rPr lang="ko-KR" altLang="en-US" sz="2800" b="1" dirty="0"/>
              <a:t>키워드 빈도수 분석</a:t>
            </a:r>
          </a:p>
        </p:txBody>
      </p:sp>
      <p:sp>
        <p:nvSpPr>
          <p:cNvPr id="10" name="바닥글 개체 틀 3">
            <a:extLst>
              <a:ext uri="{FF2B5EF4-FFF2-40B4-BE49-F238E27FC236}">
                <a16:creationId xmlns:a16="http://schemas.microsoft.com/office/drawing/2014/main" id="{F6006E43-C489-7FA1-AF2E-6F4992912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43399" y="6426758"/>
            <a:ext cx="7827659" cy="377825"/>
          </a:xfrm>
        </p:spPr>
        <p:txBody>
          <a:bodyPr/>
          <a:lstStyle/>
          <a:p>
            <a:pPr algn="r"/>
            <a:fld id="{77860235-9F74-41DF-BC51-71A4257E4966}" type="slidenum">
              <a:rPr lang="ko-KR" altLang="en-US" sz="1200" b="1" smtClean="0"/>
              <a:pPr algn="r"/>
              <a:t>8</a:t>
            </a:fld>
            <a:endParaRPr lang="ko-KR" altLang="en-US" sz="1200" b="1" dirty="0"/>
          </a:p>
        </p:txBody>
      </p:sp>
      <p:sp>
        <p:nvSpPr>
          <p:cNvPr id="9" name="내용 개체 틀 4"/>
          <p:cNvSpPr>
            <a:spLocks noGrp="1"/>
          </p:cNvSpPr>
          <p:nvPr>
            <p:ph idx="1"/>
          </p:nvPr>
        </p:nvSpPr>
        <p:spPr>
          <a:xfrm>
            <a:off x="424962" y="1277988"/>
            <a:ext cx="10612772" cy="4243628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TF  vs TF-IDF</a:t>
            </a:r>
          </a:p>
          <a:p>
            <a:pPr lvl="1">
              <a:lnSpc>
                <a:spcPct val="170000"/>
              </a:lnSpc>
            </a:pP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TF (term frequency) : 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단순 빈도수</a:t>
            </a:r>
            <a:endParaRPr lang="en-US" altLang="ko-KR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>
              <a:lnSpc>
                <a:spcPct val="170000"/>
              </a:lnSpc>
            </a:pP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TF-IDF (term frequency inverse document frequency)</a:t>
            </a:r>
          </a:p>
          <a:p>
            <a:pPr lvl="2">
              <a:lnSpc>
                <a:spcPct val="170000"/>
              </a:lnSpc>
            </a:pP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문서에 자주 등장하는 단어에 </a:t>
            </a:r>
            <a:r>
              <a:rPr lang="ko-KR" altLang="en-US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패널티</a:t>
            </a:r>
            <a:endParaRPr lang="en-US" altLang="ko-KR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>
              <a:lnSpc>
                <a:spcPct val="170000"/>
              </a:lnSpc>
            </a:pPr>
            <a:r>
              <a:rPr lang="ko-KR" altLang="en-US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유니그램</a:t>
            </a: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(unigram) vs </a:t>
            </a:r>
            <a:r>
              <a:rPr lang="ko-KR" altLang="en-US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바이그램</a:t>
            </a: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(bigram)</a:t>
            </a:r>
          </a:p>
          <a:p>
            <a:pPr lvl="1">
              <a:lnSpc>
                <a:spcPct val="170000"/>
              </a:lnSpc>
            </a:pP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온실가스 감축 </a:t>
            </a: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: unigram (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온실가스</a:t>
            </a: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감축</a:t>
            </a: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), bigram (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온실가스 감축</a:t>
            </a: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endParaRPr lang="en-US" altLang="ko-KR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>
              <a:lnSpc>
                <a:spcPct val="170000"/>
              </a:lnSpc>
            </a:pP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기후변화 협약 </a:t>
            </a: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: unigram (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기후변화</a:t>
            </a: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협약</a:t>
            </a: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), bigram (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기후변화 협약</a:t>
            </a: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endParaRPr lang="en-US" altLang="ko-KR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12" name="Picture 2" descr="bag of words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1753" y="1893399"/>
            <a:ext cx="4152408" cy="158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9938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A8128C-D73F-1FBA-6E47-3A0ECCF53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37" y="212592"/>
            <a:ext cx="10131425" cy="659352"/>
          </a:xfrm>
        </p:spPr>
        <p:txBody>
          <a:bodyPr>
            <a:normAutofit/>
          </a:bodyPr>
          <a:lstStyle/>
          <a:p>
            <a:r>
              <a:rPr lang="en-US" altLang="ko-KR" sz="2800" b="1" dirty="0"/>
              <a:t>TF-IDF</a:t>
            </a:r>
            <a:endParaRPr lang="ko-KR" altLang="en-US" sz="2800" b="1" dirty="0"/>
          </a:p>
        </p:txBody>
      </p:sp>
      <p:sp>
        <p:nvSpPr>
          <p:cNvPr id="10" name="바닥글 개체 틀 3">
            <a:extLst>
              <a:ext uri="{FF2B5EF4-FFF2-40B4-BE49-F238E27FC236}">
                <a16:creationId xmlns:a16="http://schemas.microsoft.com/office/drawing/2014/main" id="{F6006E43-C489-7FA1-AF2E-6F4992912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43399" y="6426758"/>
            <a:ext cx="7827659" cy="377825"/>
          </a:xfrm>
        </p:spPr>
        <p:txBody>
          <a:bodyPr/>
          <a:lstStyle/>
          <a:p>
            <a:pPr algn="r"/>
            <a:fld id="{77860235-9F74-41DF-BC51-71A4257E4966}" type="slidenum">
              <a:rPr lang="ko-KR" altLang="en-US" sz="1200" b="1" smtClean="0"/>
              <a:pPr algn="r"/>
              <a:t>9</a:t>
            </a:fld>
            <a:endParaRPr lang="ko-KR" altLang="en-US" sz="12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480" y="654527"/>
            <a:ext cx="6542044" cy="1249199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677224" y="2429221"/>
            <a:ext cx="7385822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/>
              <a:t>자주 등장하는 단어의 가중치를 줄이고</a:t>
            </a:r>
            <a:r>
              <a:rPr lang="en-US" altLang="ko-KR" sz="1400" dirty="0"/>
              <a:t>, </a:t>
            </a:r>
            <a:r>
              <a:rPr lang="ko-KR" altLang="en-US" sz="1400" dirty="0"/>
              <a:t>특정 문서에만 나타나는 중요한 단어의 가중치를 높일 수 있음</a:t>
            </a:r>
            <a:endParaRPr lang="en-US" altLang="ko-KR" sz="14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b="1" dirty="0"/>
              <a:t>사과</a:t>
            </a:r>
            <a:r>
              <a:rPr lang="en-US" altLang="ko-KR" sz="1200" dirty="0"/>
              <a:t>: </a:t>
            </a:r>
            <a:r>
              <a:rPr lang="ko-KR" altLang="en-US" sz="1200" dirty="0"/>
              <a:t>모든 문서에 등장하니 </a:t>
            </a:r>
            <a:r>
              <a:rPr lang="en-US" altLang="ko-KR" sz="1200" dirty="0"/>
              <a:t>IDF </a:t>
            </a:r>
            <a:r>
              <a:rPr lang="ko-KR" altLang="en-US" sz="1200" dirty="0"/>
              <a:t>값이 </a:t>
            </a:r>
            <a:r>
              <a:rPr lang="en-US" altLang="ko-KR" sz="1200" dirty="0"/>
              <a:t>0, </a:t>
            </a:r>
            <a:r>
              <a:rPr lang="ko-KR" altLang="en-US" sz="1200" dirty="0"/>
              <a:t>따라서 각 문서 </a:t>
            </a:r>
            <a:r>
              <a:rPr lang="en-US" altLang="ko-KR" sz="1200" dirty="0"/>
              <a:t>TF-IDF </a:t>
            </a:r>
            <a:r>
              <a:rPr lang="ko-KR" altLang="en-US" sz="1200" dirty="0"/>
              <a:t>값도 </a:t>
            </a:r>
            <a:r>
              <a:rPr lang="en-US" altLang="ko-KR" sz="1200" dirty="0"/>
              <a:t>0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ko-KR" sz="1200" b="1" dirty="0"/>
              <a:t>바나나</a:t>
            </a:r>
            <a:r>
              <a:rPr lang="ko-KR" altLang="ko-KR" sz="1200" dirty="0"/>
              <a:t>: 두 개의 문서에 등장해 IDF 값이 0.176</a:t>
            </a:r>
            <a:r>
              <a:rPr lang="en-US" altLang="ko-KR" sz="1200" dirty="0"/>
              <a:t>, </a:t>
            </a:r>
            <a:r>
              <a:rPr lang="ko-KR" altLang="ko-KR" sz="1200" dirty="0"/>
              <a:t>. 문서 2에서 바나나가 두 번 등장</a:t>
            </a:r>
            <a:r>
              <a:rPr lang="ko-KR" altLang="en-US" sz="1200" dirty="0"/>
              <a:t>하여</a:t>
            </a:r>
            <a:r>
              <a:rPr lang="ko-KR" altLang="ko-KR" sz="1200" dirty="0"/>
              <a:t> TF-IDF 값이 0.352, 문서 1에서는 0.176</a:t>
            </a:r>
            <a:endParaRPr lang="en-US" altLang="ko-KR" sz="12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ko-KR" sz="1200" b="1" dirty="0">
                <a:latin typeface="Arial" panose="020B0604020202020204" pitchFamily="34" charset="0"/>
              </a:rPr>
              <a:t>오렌지</a:t>
            </a:r>
            <a:r>
              <a:rPr lang="ko-KR" altLang="ko-KR" sz="1200" dirty="0">
                <a:latin typeface="Arial" panose="020B0604020202020204" pitchFamily="34" charset="0"/>
              </a:rPr>
              <a:t>: 문서 3에서만 등장 IDF 값이 0.477, 문서 3에서의 TF-IDF 값도 0.477</a:t>
            </a:r>
            <a:r>
              <a:rPr lang="ko-KR" altLang="en-US" sz="1200" dirty="0">
                <a:latin typeface="Arial" panose="020B0604020202020204" pitchFamily="34" charset="0"/>
              </a:rPr>
              <a:t>이니 </a:t>
            </a:r>
            <a:r>
              <a:rPr lang="ko-KR" altLang="ko-KR" sz="1200" dirty="0">
                <a:latin typeface="Arial" panose="020B0604020202020204" pitchFamily="34" charset="0"/>
              </a:rPr>
              <a:t>문서</a:t>
            </a:r>
            <a:r>
              <a:rPr lang="en-US" altLang="ko-KR" sz="1200" dirty="0">
                <a:latin typeface="Arial" panose="020B0604020202020204" pitchFamily="34" charset="0"/>
              </a:rPr>
              <a:t>3</a:t>
            </a:r>
            <a:r>
              <a:rPr lang="ko-KR" altLang="en-US" sz="1200" dirty="0">
                <a:latin typeface="Arial" panose="020B0604020202020204" pitchFamily="34" charset="0"/>
              </a:rPr>
              <a:t>에서는 </a:t>
            </a:r>
            <a:r>
              <a:rPr lang="ko-KR" altLang="ko-KR" sz="1200" dirty="0">
                <a:latin typeface="Arial" panose="020B0604020202020204" pitchFamily="34" charset="0"/>
              </a:rPr>
              <a:t>오렌지가 중요한 단어임 </a:t>
            </a:r>
            <a:endParaRPr lang="en-US" altLang="ko-KR" sz="12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4484" y="648406"/>
            <a:ext cx="3433054" cy="113616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5479" y="2127189"/>
            <a:ext cx="2682777" cy="274229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1445" y="5045803"/>
            <a:ext cx="6192158" cy="126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0774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천체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521435_TF22566005_Win32" id="{EE06C824-1B92-470C-8E88-3AE879248508}" vid="{AC89CD01-4E1E-44D2-892E-6F197EACE3F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E8D3305-1D9D-4BC8-A40F-6F8AE50BD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0D51BCB-0419-432E-B7F1-25548446A6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F08B90B-70ED-4539-9C14-FB2728D9064F}">
  <ds:schemaRefs>
    <ds:schemaRef ds:uri="16c05727-aa75-4e4a-9b5f-8a80a1165891"/>
    <ds:schemaRef ds:uri="http://www.w3.org/XML/1998/namespace"/>
    <ds:schemaRef ds:uri="http://purl.org/dc/elements/1.1/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dcmitype/"/>
    <ds:schemaRef ds:uri="http://schemas.microsoft.com/office/infopath/2007/PartnerControls"/>
    <ds:schemaRef ds:uri="71af3243-3dd4-4a8d-8c0d-dd76da1f02a5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미래 디자인</Template>
  <TotalTime>1564</TotalTime>
  <Words>1946</Words>
  <Application>Microsoft Office PowerPoint</Application>
  <PresentationFormat>와이드스크린</PresentationFormat>
  <Paragraphs>291</Paragraphs>
  <Slides>19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7" baseType="lpstr">
      <vt:lpstr>KoPub돋움체 Medium</vt:lpstr>
      <vt:lpstr>KoPub바탕체 Light</vt:lpstr>
      <vt:lpstr>맑은 고딕</vt:lpstr>
      <vt:lpstr>Arial</vt:lpstr>
      <vt:lpstr>Bahnschrift SemiLight SemiConde</vt:lpstr>
      <vt:lpstr>Courier New</vt:lpstr>
      <vt:lpstr>Wingdings</vt:lpstr>
      <vt:lpstr>천체</vt:lpstr>
      <vt:lpstr>인공지능 모델 운영 </vt:lpstr>
      <vt:lpstr>학습 목표(Goals)</vt:lpstr>
      <vt:lpstr>텍스트 마이닝</vt:lpstr>
      <vt:lpstr>텍스트 마이닝하면 떠오르는 것?</vt:lpstr>
      <vt:lpstr>텍스트 마이닝 절차</vt:lpstr>
      <vt:lpstr>명사 인식 (noun recognition)</vt:lpstr>
      <vt:lpstr>bag of words</vt:lpstr>
      <vt:lpstr>키워드 빈도수 분석</vt:lpstr>
      <vt:lpstr>TF-IDF</vt:lpstr>
      <vt:lpstr>TF-IDF</vt:lpstr>
      <vt:lpstr>인공지능 적용</vt:lpstr>
      <vt:lpstr>코사인 유사성(cosine similarity)</vt:lpstr>
      <vt:lpstr>군집분석_1. PCA</vt:lpstr>
      <vt:lpstr>군집분석_2. KMEANS</vt:lpstr>
      <vt:lpstr>군집분석_3. 코사인유사성_Biclustering</vt:lpstr>
      <vt:lpstr>군집분석_4. 코사인유사성_AgglomerativeClustering</vt:lpstr>
      <vt:lpstr>군집분석_4. 코사인유사성_AgglomerativeClustering</vt:lpstr>
      <vt:lpstr>군집분석_4. 코사인유사성_AgglomerativeClustering</vt:lpstr>
      <vt:lpstr>실습 코드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인공지능 모델 운영</dc:title>
  <dc:creator>Sanggoo Cho</dc:creator>
  <cp:lastModifiedBy>Sanggoo Cho</cp:lastModifiedBy>
  <cp:revision>40</cp:revision>
  <dcterms:created xsi:type="dcterms:W3CDTF">2024-08-02T13:36:42Z</dcterms:created>
  <dcterms:modified xsi:type="dcterms:W3CDTF">2024-10-14T05:36:28Z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