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6" r:id="rId6"/>
    <p:sldId id="278" r:id="rId7"/>
    <p:sldId id="277" r:id="rId8"/>
    <p:sldId id="279" r:id="rId9"/>
    <p:sldId id="280" r:id="rId10"/>
    <p:sldId id="281" r:id="rId11"/>
    <p:sldId id="283" r:id="rId12"/>
    <p:sldId id="284" r:id="rId13"/>
    <p:sldId id="285" r:id="rId14"/>
    <p:sldId id="286" r:id="rId15"/>
    <p:sldId id="287" r:id="rId16"/>
    <p:sldId id="288" r:id="rId17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 snapToObjects="1">
      <p:cViewPr varScale="1">
        <p:scale>
          <a:sx n="81" d="100"/>
          <a:sy n="81" d="100"/>
        </p:scale>
        <p:origin x="75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06"/>
    </p:cViewPr>
  </p:sorterViewPr>
  <p:notesViewPr>
    <p:cSldViewPr snapToGrid="0" snapToObjects="1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F794E3-A799-40B2-8112-A2D83E33F673}" type="datetime1">
              <a:rPr lang="ko-KR" altLang="en-US" smtClean="0">
                <a:latin typeface="+mj-ea"/>
                <a:ea typeface="+mj-ea"/>
              </a:rPr>
              <a:t>2024-09-24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63A931C-479A-420A-A186-93978D9C5478}" type="datetime1">
              <a:rPr lang="ko-KR" altLang="en-US" smtClean="0"/>
              <a:pPr/>
              <a:t>2024-09-24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3544625-0ADF-4414-89A2-9E135F0C849F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60628A9-5099-4ACF-9DFA-43F6008C9DF7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48916A5-A613-4B56-B7C0-B95FE018F9A4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996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4897648-A8F6-414B-A161-A73B0AB56B43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”</a:t>
            </a:r>
          </a:p>
        </p:txBody>
      </p:sp>
      <p:sp>
        <p:nvSpPr>
          <p:cNvPr id="14" name="텍스트 상자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“</a:t>
            </a: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>
                <a:latin typeface="+mj-ea"/>
                <a:ea typeface="+mj-ea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DDF0CD8-C95D-4695-9915-DACB524F8CAA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7B5089A-5A72-4FD6-92D0-416A4EF88135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”</a:t>
            </a:r>
          </a:p>
        </p:txBody>
      </p:sp>
      <p:sp>
        <p:nvSpPr>
          <p:cNvPr id="14" name="텍스트 상자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“</a:t>
            </a: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4A2ACDBC-E2E6-4E7E-BAE3-1F62D003D75F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>
                <a:latin typeface="+mj-ea"/>
                <a:ea typeface="+mj-ea"/>
              </a:defRPr>
            </a:lvl1pPr>
          </a:lstStyle>
          <a:p>
            <a:pPr marL="0" lvl="0"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2167DB0-F6F0-4706-B5AE-EF740F1BEF1D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44143AF8-E17F-4C2E-B0BD-7DC639F7A83D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4C57DB90-F0AA-4CEA-A1F2-45AB72191D05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04B47FD-4D55-4AD7-A693-829AC2A94C25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4D245E7-2D9D-4C81-8B9D-B66767C180A2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AD937CD-405C-4479-8158-06753ADA02E7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2626984-EFB8-4605-BB23-BCE0861E82B1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4E2430B-79C8-4417-95B6-2FCC399E44E9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68F66AF-3BF7-4683-907C-755844277B46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FF9383A-C2C2-420A-9A61-7BACD35C8FB6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4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6A67956-403C-4301-9A86-A6DBE3FB022A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fld id="{4EC97149-CCC2-4230-8BA1-9D5FB5BB7C46}" type="datetime1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dt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9202214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unicornnlp.com/?why-sentiment-analysis-is-not-good-enough-to-move-towards-a-new-level-of-understandi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igmasoftware.com/how-to-identify-harmful-spam-email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oundai.com/project/deep-reinforcement-learning-for-dialogue-generation/4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지평선에 멀리있는 산과 밤하늘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999088"/>
          </a:xfrm>
        </p:spPr>
        <p:txBody>
          <a:bodyPr rtlCol="0">
            <a:noAutofit/>
          </a:bodyPr>
          <a:lstStyle/>
          <a:p>
            <a:pPr rtl="0">
              <a:lnSpc>
                <a:spcPct val="150000"/>
              </a:lnSpc>
            </a:pPr>
            <a:r>
              <a:rPr lang="ko-KR" altLang="en-US" b="1" dirty="0"/>
              <a:t>인공지능 모델 운영</a:t>
            </a:r>
            <a:br>
              <a:rPr lang="en-US" altLang="ko-KR" b="1" dirty="0"/>
            </a:br>
            <a:r>
              <a:rPr lang="en-US" altLang="ko-KR" sz="3600" b="1" dirty="0"/>
              <a:t>01. </a:t>
            </a:r>
            <a:r>
              <a:rPr lang="ko-KR" altLang="en-US" sz="3600" b="1" dirty="0"/>
              <a:t>자연어처리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소개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3958187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경복대학교 </a:t>
            </a:r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빅데이터과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rtl="0"/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조상구교수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rtl="0"/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2024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년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학년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학기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29" y="381001"/>
            <a:ext cx="11569044" cy="457200"/>
          </a:xfrm>
        </p:spPr>
        <p:txBody>
          <a:bodyPr>
            <a:noAutofit/>
          </a:bodyPr>
          <a:lstStyle/>
          <a:p>
            <a:r>
              <a:rPr lang="ko-KR" altLang="en-US" sz="2400" b="1" dirty="0"/>
              <a:t>자연어 처리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트랜드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EC9F6-E8A4-7305-4491-573B278C7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55803"/>
            <a:ext cx="11003436" cy="4735398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800" b="0" i="0" u="none" strike="noStrike" baseline="0" dirty="0">
                <a:latin typeface="SpoqaHanSans-Regular"/>
              </a:rPr>
              <a:t>자연어 처리분야는 전통적으로 확률통계 기법에 기반한 알고리즘들을 사용하였으나 전통적인 확률통계기 법의 한계점으로 인해 최근에는 </a:t>
            </a:r>
            <a:r>
              <a:rPr lang="ko-KR" altLang="en-US" sz="1800" b="0" i="0" u="none" strike="noStrike" baseline="0" dirty="0" err="1">
                <a:latin typeface="SpoqaHanSans-Regular"/>
              </a:rPr>
              <a:t>딥러닝기법에</a:t>
            </a:r>
            <a:r>
              <a:rPr lang="ko-KR" altLang="en-US" sz="1800" b="0" i="0" u="none" strike="noStrike" baseline="0" dirty="0">
                <a:latin typeface="SpoqaHanSans-Regular"/>
              </a:rPr>
              <a:t> 기반한 자연어처리 기법이 일반적인 트렌드</a:t>
            </a:r>
            <a:endParaRPr lang="en-US" altLang="ko-KR" sz="1800" b="0" i="0" u="none" strike="noStrike" baseline="0" dirty="0">
              <a:latin typeface="SpoqaHanSans-Regular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altLang="ko-KR" dirty="0">
              <a:latin typeface="SpoqaHanSans-Regular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1800" b="0" i="0" u="none" strike="noStrike" baseline="0" dirty="0">
                <a:latin typeface="SpoqaHanSans-Regular"/>
              </a:rPr>
              <a:t>BERT, GPT</a:t>
            </a:r>
            <a:r>
              <a:rPr lang="ko-KR" altLang="en-US" sz="1800" b="0" i="0" u="none" strike="noStrike" baseline="0" dirty="0">
                <a:latin typeface="SpoqaHanSans-Regular"/>
              </a:rPr>
              <a:t>등 대규모 모델</a:t>
            </a:r>
            <a:r>
              <a:rPr lang="en-US" altLang="ko-KR" sz="1800" b="0" i="0" u="none" strike="noStrike" baseline="0" dirty="0">
                <a:latin typeface="SpoqaHanSans-Regular"/>
              </a:rPr>
              <a:t>(Large Language Model)</a:t>
            </a:r>
            <a:r>
              <a:rPr lang="ko-KR" altLang="en-US" sz="1800" b="0" i="0" u="none" strike="noStrike" baseline="0" dirty="0">
                <a:latin typeface="SpoqaHanSans-Regular"/>
              </a:rPr>
              <a:t>의 </a:t>
            </a:r>
            <a:r>
              <a:rPr lang="en-US" altLang="ko-KR" sz="1800" b="0" i="0" u="none" strike="noStrike" baseline="0" dirty="0">
                <a:latin typeface="SpoqaHanSans-Regular"/>
              </a:rPr>
              <a:t>Pre-Training</a:t>
            </a:r>
            <a:r>
              <a:rPr lang="ko-KR" altLang="en-US" sz="1800" b="0" i="0" u="none" strike="noStrike" baseline="0" dirty="0">
                <a:latin typeface="SpoqaHanSans-Regular"/>
              </a:rPr>
              <a:t>된 파라미터를 이용한 </a:t>
            </a:r>
            <a:r>
              <a:rPr lang="en-US" altLang="ko-KR" sz="1800" b="0" i="0" u="none" strike="noStrike" baseline="0" dirty="0">
                <a:latin typeface="SpoqaHanSans-Regular"/>
              </a:rPr>
              <a:t>Transfer Learning(Fine-Tuning)</a:t>
            </a:r>
            <a:r>
              <a:rPr lang="ko-KR" altLang="en-US" sz="1800" b="0" i="0" u="none" strike="noStrike" baseline="0" dirty="0">
                <a:latin typeface="SpoqaHanSans-Regular"/>
              </a:rPr>
              <a:t>이 대세</a:t>
            </a:r>
            <a:r>
              <a:rPr lang="ko-KR" altLang="en-US" dirty="0">
                <a:latin typeface="SpoqaHanSans-Regular"/>
              </a:rPr>
              <a:t>를 </a:t>
            </a:r>
            <a:r>
              <a:rPr lang="ko-KR" altLang="en-US" sz="1800" b="0" i="0" u="none" strike="noStrike" baseline="0" dirty="0">
                <a:latin typeface="SpoqaHanSans-Regular"/>
              </a:rPr>
              <a:t>이룸</a:t>
            </a:r>
            <a:endParaRPr lang="ko-KR" altLang="en-US" sz="2400" dirty="0"/>
          </a:p>
        </p:txBody>
      </p:sp>
      <p:sp>
        <p:nvSpPr>
          <p:cNvPr id="5" name="바닥글 개체 틀 9">
            <a:extLst>
              <a:ext uri="{FF2B5EF4-FFF2-40B4-BE49-F238E27FC236}">
                <a16:creationId xmlns:a16="http://schemas.microsoft.com/office/drawing/2014/main" id="{4F2DE0F5-D281-3061-E056-F61C832B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49" y="6304208"/>
            <a:ext cx="7827659" cy="377825"/>
          </a:xfrm>
        </p:spPr>
        <p:txBody>
          <a:bodyPr/>
          <a:lstStyle/>
          <a:p>
            <a:fld id="{B52179E1-CC97-4337-A213-4FB1509659A2}" type="slidenum">
              <a:rPr lang="ko-KR" altLang="en-US" sz="1400" b="1" smtClean="0"/>
              <a:t>10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7779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29" y="381001"/>
            <a:ext cx="11569044" cy="457200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NLTK</a:t>
            </a:r>
            <a:r>
              <a:rPr lang="ko-KR" altLang="en-US" sz="2400" b="1" dirty="0"/>
              <a:t>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EC9F6-E8A4-7305-4491-573B278C7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55802"/>
            <a:ext cx="10560376" cy="246982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800" b="1" i="0" u="none" strike="noStrike" baseline="0" dirty="0">
                <a:latin typeface="SpoqaHanSans-Bold"/>
              </a:rPr>
              <a:t>NLTK </a:t>
            </a:r>
            <a:r>
              <a:rPr lang="ko-KR" altLang="en-US" sz="1800" b="1" i="0" u="none" strike="noStrike" baseline="0" dirty="0">
                <a:latin typeface="SpoqaHanSans-Bold"/>
              </a:rPr>
              <a:t>라이브러리</a:t>
            </a:r>
            <a:r>
              <a:rPr lang="ko-KR" altLang="en-US" sz="1800" b="0" i="0" u="none" strike="noStrike" baseline="0" dirty="0">
                <a:latin typeface="SpoqaHanSans-Regular"/>
              </a:rPr>
              <a:t>는 자연어 처리를 위한 토크나이징 등 편리한 기능을 제공하는 자연어처리 </a:t>
            </a:r>
            <a:r>
              <a:rPr lang="ko-KR" altLang="en-US" sz="1800" b="0" i="0" u="none" strike="noStrike" baseline="0" dirty="0" err="1">
                <a:latin typeface="SpoqaHanSans-Regular"/>
              </a:rPr>
              <a:t>파이썬라이브러</a:t>
            </a:r>
            <a:r>
              <a:rPr lang="en-US" altLang="ko-KR" sz="1800" b="0" i="0" u="none" strike="noStrike" baseline="0" dirty="0">
                <a:latin typeface="SpoqaHanSans-Regular"/>
              </a:rPr>
              <a:t>(</a:t>
            </a:r>
            <a:r>
              <a:rPr lang="en-US" altLang="ko-KR" sz="1800" b="0" i="0" u="none" strike="noStrike" baseline="0" dirty="0">
                <a:latin typeface="SpoqaHanSans-Regular"/>
                <a:hlinkClick r:id="rId2"/>
              </a:rPr>
              <a:t>https://www.nltk.org/</a:t>
            </a:r>
            <a:r>
              <a:rPr lang="en-US" altLang="ko-KR" sz="1800" b="0" i="0" u="none" strike="noStrike" baseline="0" dirty="0">
                <a:latin typeface="SpoqaHanSans-Regular"/>
              </a:rPr>
              <a:t> -)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atin typeface="SpoqaHanSans-Regular"/>
              </a:rPr>
              <a:t>pip</a:t>
            </a:r>
            <a:r>
              <a:rPr lang="ko-KR" altLang="en-US" dirty="0">
                <a:latin typeface="SpoqaHanSans-Regular"/>
              </a:rPr>
              <a:t> </a:t>
            </a:r>
            <a:r>
              <a:rPr lang="en-US" altLang="ko-KR" dirty="0">
                <a:latin typeface="SpoqaHanSans-Regular"/>
              </a:rPr>
              <a:t>install</a:t>
            </a:r>
            <a:r>
              <a:rPr lang="ko-KR" altLang="en-US" dirty="0">
                <a:latin typeface="SpoqaHanSans-Regular"/>
              </a:rPr>
              <a:t> </a:t>
            </a:r>
            <a:r>
              <a:rPr lang="en-US" altLang="ko-KR" dirty="0" err="1">
                <a:latin typeface="SpoqaHanSans-Regular"/>
              </a:rPr>
              <a:t>nltk</a:t>
            </a:r>
            <a:r>
              <a:rPr lang="ko-KR" altLang="en-US" dirty="0">
                <a:latin typeface="SpoqaHanSans-Regular"/>
              </a:rPr>
              <a:t> </a:t>
            </a:r>
            <a:r>
              <a:rPr lang="ko-KR" altLang="en-US" dirty="0" err="1">
                <a:latin typeface="SpoqaHanSans-Regular"/>
              </a:rPr>
              <a:t>명</a:t>
            </a:r>
            <a:r>
              <a:rPr lang="ko-KR" altLang="en-US" sz="1800" b="0" i="0" u="none" strike="noStrike" baseline="0" dirty="0" err="1">
                <a:latin typeface="SpoqaHanSans-Regular"/>
              </a:rPr>
              <a:t>렁어를</a:t>
            </a:r>
            <a:r>
              <a:rPr lang="ko-KR" altLang="en-US" sz="1800" b="0" i="0" u="none" strike="noStrike" baseline="0" dirty="0">
                <a:latin typeface="SpoqaHanSans-Regular"/>
              </a:rPr>
              <a:t> 통해 </a:t>
            </a:r>
            <a:r>
              <a:rPr lang="en-US" altLang="ko-KR" sz="1800" b="0" i="0" u="none" strike="noStrike" baseline="0" dirty="0">
                <a:latin typeface="SpoqaHanSans-Regular"/>
              </a:rPr>
              <a:t>NLTK </a:t>
            </a:r>
            <a:r>
              <a:rPr lang="ko-KR" altLang="en-US" sz="1800" b="0" i="0" u="none" strike="noStrike" baseline="0" dirty="0">
                <a:latin typeface="SpoqaHanSans-Regular"/>
              </a:rPr>
              <a:t>라이브러리를 설치</a:t>
            </a:r>
            <a:endParaRPr lang="en-US" altLang="ko-KR" dirty="0">
              <a:latin typeface="SpoqaHanSans-Regular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800" b="0" i="0" u="none" strike="noStrike" baseline="0" dirty="0">
                <a:latin typeface="SpoqaHanSans-Regular"/>
              </a:rPr>
              <a:t>NLTK</a:t>
            </a:r>
            <a:r>
              <a:rPr lang="ko-KR" altLang="en-US" sz="1800" b="0" i="0" u="none" strike="noStrike" baseline="0" dirty="0">
                <a:latin typeface="SpoqaHanSans-Regular"/>
              </a:rPr>
              <a:t>라이브러리를 이용해서 단어나 문장 단위로 토크나이징</a:t>
            </a:r>
            <a:endParaRPr lang="en-US" altLang="ko-KR" sz="1800" b="0" i="0" u="none" strike="noStrike" baseline="0" dirty="0">
              <a:latin typeface="SpoqaHanSans-Regular"/>
            </a:endParaRPr>
          </a:p>
        </p:txBody>
      </p:sp>
      <p:sp>
        <p:nvSpPr>
          <p:cNvPr id="5" name="바닥글 개체 틀 9">
            <a:extLst>
              <a:ext uri="{FF2B5EF4-FFF2-40B4-BE49-F238E27FC236}">
                <a16:creationId xmlns:a16="http://schemas.microsoft.com/office/drawing/2014/main" id="{4F2DE0F5-D281-3061-E056-F61C832B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49" y="6304208"/>
            <a:ext cx="7827659" cy="377825"/>
          </a:xfrm>
        </p:spPr>
        <p:txBody>
          <a:bodyPr/>
          <a:lstStyle/>
          <a:p>
            <a:fld id="{B52179E1-CC97-4337-A213-4FB1509659A2}" type="slidenum">
              <a:rPr lang="ko-KR" altLang="en-US" sz="1400" b="1" smtClean="0"/>
              <a:t>11</a:t>
            </a:fld>
            <a:endParaRPr lang="ko-KR" altLang="en-US" sz="1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7EC494-7071-7BB6-6106-B61A89084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01" y="3805229"/>
            <a:ext cx="9883997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6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29" y="381001"/>
            <a:ext cx="11569044" cy="457200"/>
          </a:xfrm>
        </p:spPr>
        <p:txBody>
          <a:bodyPr>
            <a:noAutofit/>
          </a:bodyPr>
          <a:lstStyle/>
          <a:p>
            <a:r>
              <a:rPr lang="ko-KR" altLang="en-US" sz="2400" b="1" dirty="0" err="1"/>
              <a:t>원핫</a:t>
            </a:r>
            <a:r>
              <a:rPr lang="ko-KR" altLang="en-US" sz="2400" b="1" dirty="0"/>
              <a:t> 인코딩</a:t>
            </a:r>
          </a:p>
        </p:txBody>
      </p:sp>
      <p:sp>
        <p:nvSpPr>
          <p:cNvPr id="5" name="바닥글 개체 틀 9">
            <a:extLst>
              <a:ext uri="{FF2B5EF4-FFF2-40B4-BE49-F238E27FC236}">
                <a16:creationId xmlns:a16="http://schemas.microsoft.com/office/drawing/2014/main" id="{4F2DE0F5-D281-3061-E056-F61C832B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49" y="6304208"/>
            <a:ext cx="7827659" cy="377825"/>
          </a:xfrm>
        </p:spPr>
        <p:txBody>
          <a:bodyPr/>
          <a:lstStyle/>
          <a:p>
            <a:fld id="{B52179E1-CC97-4337-A213-4FB1509659A2}" type="slidenum">
              <a:rPr lang="ko-KR" altLang="en-US" sz="1400" b="1" smtClean="0"/>
              <a:t>12</a:t>
            </a:fld>
            <a:endParaRPr lang="ko-KR" altLang="en-US" sz="14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84AF60-A2C7-0532-8BEF-093B6DEBF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507" y="3185194"/>
            <a:ext cx="6992132" cy="23954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5E396F-07AE-FDC8-83B9-F44E56C945C7}"/>
              </a:ext>
            </a:extLst>
          </p:cNvPr>
          <p:cNvSpPr txBox="1"/>
          <p:nvPr/>
        </p:nvSpPr>
        <p:spPr>
          <a:xfrm>
            <a:off x="775355" y="975695"/>
            <a:ext cx="11102418" cy="1709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800" b="0" i="0" u="none" strike="noStrike" baseline="0" dirty="0">
                <a:latin typeface="SpoqaHanSans-Regular"/>
              </a:rPr>
              <a:t>전통적인 자연어처리방법론에서는 단어 하나를 </a:t>
            </a:r>
            <a:r>
              <a:rPr lang="ko-KR" altLang="en-US" sz="1800" b="0" i="0" u="none" strike="noStrike" baseline="0" dirty="0" err="1">
                <a:latin typeface="SpoqaHanSans-Regular"/>
              </a:rPr>
              <a:t>원핫인코딩</a:t>
            </a:r>
            <a:r>
              <a:rPr lang="ko-KR" altLang="en-US" sz="1800" b="0" i="0" u="none" strike="noStrike" baseline="0" dirty="0">
                <a:latin typeface="SpoqaHanSans-Regular"/>
              </a:rPr>
              <a:t> 형태로 표현</a:t>
            </a:r>
            <a:endParaRPr lang="en-US" altLang="ko-KR" sz="1800" b="0" i="0" u="none" strike="noStrike" baseline="0" dirty="0">
              <a:latin typeface="SpoqaHanSans-Regular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800" b="0" i="0" u="none" strike="noStrike" baseline="0" dirty="0" err="1">
                <a:latin typeface="SpoqaHanSans-Regular"/>
              </a:rPr>
              <a:t>원핫인코딩</a:t>
            </a:r>
            <a:r>
              <a:rPr lang="ko-KR" altLang="en-US" sz="1800" b="0" i="0" u="none" strike="noStrike" baseline="0" dirty="0">
                <a:latin typeface="SpoqaHanSans-Regular"/>
              </a:rPr>
              <a:t> 벡터의 크기는 사용하는 어휘집합</a:t>
            </a:r>
            <a:r>
              <a:rPr lang="en-US" altLang="ko-KR" sz="1800" b="0" i="0" u="none" strike="noStrike" baseline="0" dirty="0">
                <a:latin typeface="SpoqaHanSans-Regular"/>
              </a:rPr>
              <a:t>(Vocabulary Set)</a:t>
            </a:r>
            <a:r>
              <a:rPr lang="ko-KR" altLang="en-US" sz="1800" b="0" i="0" u="none" strike="noStrike" baseline="0" dirty="0">
                <a:latin typeface="SpoqaHanSans-Regular"/>
              </a:rPr>
              <a:t>의 크기</a:t>
            </a:r>
            <a:endParaRPr lang="en-US" altLang="ko-KR" sz="1800" b="0" i="0" u="none" strike="noStrike" baseline="0" dirty="0">
              <a:latin typeface="SpoqaHanSans-Regular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800" b="0" i="0" u="none" strike="noStrike" baseline="0" dirty="0">
                <a:latin typeface="SpoqaHanSans-Regular"/>
              </a:rPr>
              <a:t>어휘집합의 크기가 일반적으로 큰 값이기때문에 단어표현이 희박</a:t>
            </a:r>
            <a:r>
              <a:rPr lang="en-US" altLang="ko-KR" sz="1800" b="0" i="0" u="none" strike="noStrike" baseline="0" dirty="0">
                <a:latin typeface="SpoqaHanSans-Regular"/>
              </a:rPr>
              <a:t>(</a:t>
            </a:r>
            <a:r>
              <a:rPr lang="en-US" altLang="ko-KR" sz="1800" b="0" i="0" u="none" strike="noStrike" baseline="0" dirty="0" err="1">
                <a:latin typeface="SpoqaHanSans-Regular"/>
              </a:rPr>
              <a:t>Sprase</a:t>
            </a:r>
            <a:r>
              <a:rPr lang="en-US" altLang="ko-KR" sz="1800" b="0" i="0" u="none" strike="noStrike" baseline="0" dirty="0">
                <a:latin typeface="SpoqaHanSans-Regular"/>
              </a:rPr>
              <a:t>)</a:t>
            </a:r>
            <a:r>
              <a:rPr lang="ko-KR" altLang="en-US" sz="1800" b="0" i="0" u="none" strike="noStrike" baseline="0" dirty="0">
                <a:latin typeface="SpoqaHanSans-Regular"/>
              </a:rPr>
              <a:t>해</a:t>
            </a:r>
            <a:r>
              <a:rPr lang="ko-KR" altLang="en-US" dirty="0">
                <a:latin typeface="SpoqaHanSans-Regular"/>
              </a:rPr>
              <a:t>짐</a:t>
            </a:r>
            <a:endParaRPr lang="en-US" altLang="ko-KR" sz="1800" b="0" i="0" u="none" strike="noStrike" baseline="0" dirty="0">
              <a:latin typeface="SpoqaHanSans-Regular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800" b="0" i="0" u="none" strike="noStrike" baseline="0" dirty="0" err="1">
                <a:latin typeface="SpoqaHanSans-Regular"/>
              </a:rPr>
              <a:t>예를들어</a:t>
            </a:r>
            <a:r>
              <a:rPr lang="ko-KR" altLang="en-US" sz="1800" b="0" i="0" u="none" strike="noStrike" baseline="0" dirty="0">
                <a:latin typeface="SpoqaHanSans-Regular"/>
              </a:rPr>
              <a:t> 어휘집합의 크기가</a:t>
            </a:r>
            <a:r>
              <a:rPr lang="en-US" altLang="ko-KR" sz="1800" b="0" i="0" u="none" strike="noStrike" baseline="0" dirty="0">
                <a:latin typeface="SpoqaHanSans-Regular"/>
              </a:rPr>
              <a:t>10,000</a:t>
            </a:r>
            <a:r>
              <a:rPr lang="ko-KR" altLang="en-US" sz="1800" b="0" i="0" u="none" strike="noStrike" baseline="0" dirty="0">
                <a:latin typeface="SpoqaHanSans-Regular"/>
              </a:rPr>
              <a:t>이라면 </a:t>
            </a:r>
            <a:r>
              <a:rPr lang="en-US" altLang="ko-KR" sz="1800" b="0" i="0" u="none" strike="noStrike" baseline="0" dirty="0">
                <a:latin typeface="SpoqaHanSans-Regular"/>
              </a:rPr>
              <a:t>9999</a:t>
            </a:r>
            <a:r>
              <a:rPr lang="ko-KR" altLang="en-US" sz="1800" b="0" i="0" u="none" strike="noStrike" baseline="0" dirty="0">
                <a:latin typeface="SpoqaHanSans-Regular"/>
              </a:rPr>
              <a:t>개는</a:t>
            </a:r>
            <a:r>
              <a:rPr lang="en-US" altLang="ko-KR" sz="1800" b="0" i="0" u="none" strike="noStrike" baseline="0" dirty="0">
                <a:latin typeface="SpoqaHanSans-Regular"/>
              </a:rPr>
              <a:t>0</a:t>
            </a:r>
            <a:r>
              <a:rPr lang="ko-KR" altLang="en-US" sz="1800" b="0" i="0" u="none" strike="noStrike" baseline="0" dirty="0">
                <a:latin typeface="SpoqaHanSans-Regular"/>
              </a:rPr>
              <a:t>이 들어간 인코딩 행렬이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56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29" y="381001"/>
            <a:ext cx="11569044" cy="457200"/>
          </a:xfrm>
        </p:spPr>
        <p:txBody>
          <a:bodyPr>
            <a:noAutofit/>
          </a:bodyPr>
          <a:lstStyle/>
          <a:p>
            <a:r>
              <a:rPr lang="ko-KR" altLang="en-US" sz="2400" b="1" dirty="0"/>
              <a:t>실습</a:t>
            </a:r>
          </a:p>
        </p:txBody>
      </p:sp>
      <p:sp>
        <p:nvSpPr>
          <p:cNvPr id="5" name="바닥글 개체 틀 9">
            <a:extLst>
              <a:ext uri="{FF2B5EF4-FFF2-40B4-BE49-F238E27FC236}">
                <a16:creationId xmlns:a16="http://schemas.microsoft.com/office/drawing/2014/main" id="{4F2DE0F5-D281-3061-E056-F61C832B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49" y="6304208"/>
            <a:ext cx="7827659" cy="377825"/>
          </a:xfrm>
        </p:spPr>
        <p:txBody>
          <a:bodyPr/>
          <a:lstStyle/>
          <a:p>
            <a:fld id="{B52179E1-CC97-4337-A213-4FB1509659A2}" type="slidenum">
              <a:rPr lang="ko-KR" altLang="en-US" sz="1400" b="1" smtClean="0"/>
              <a:t>13</a:t>
            </a:fld>
            <a:endParaRPr lang="ko-KR" altLang="en-US" sz="1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DDCD1F-7CCF-4C98-C3C0-8E193CC30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266"/>
            <a:ext cx="12192000" cy="48274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62B61C-ABF3-915F-4747-69C75EA09DC2}"/>
              </a:ext>
            </a:extLst>
          </p:cNvPr>
          <p:cNvSpPr/>
          <p:nvPr/>
        </p:nvSpPr>
        <p:spPr>
          <a:xfrm>
            <a:off x="35349" y="2799761"/>
            <a:ext cx="8863554" cy="11689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5956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목표</a:t>
            </a:r>
            <a:r>
              <a:rPr lang="en-US" altLang="ko-KR" dirty="0"/>
              <a:t>(Goals)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EC9F6-E8A4-7305-4491-573B278C7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191972" cy="343860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다양한 자연어 처리 영역 </a:t>
            </a:r>
            <a:endParaRPr lang="en-US" altLang="ko-K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다양한 자연어 처리 영역 응용분야</a:t>
            </a:r>
            <a:endParaRPr lang="en-US" altLang="ko-K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자연어처리 용어</a:t>
            </a:r>
            <a:endParaRPr lang="en-US" altLang="ko-K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자연어처리 트랜드</a:t>
            </a:r>
            <a:endParaRPr lang="en-US" altLang="ko-K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텍스트 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형태소 분석 </a:t>
            </a:r>
            <a:r>
              <a:rPr lang="en-US" altLang="ko-KR" dirty="0"/>
              <a:t>(Morphological Analysis), </a:t>
            </a:r>
            <a:r>
              <a:rPr lang="ko-KR" altLang="en-US" dirty="0"/>
              <a:t>정규화 </a:t>
            </a:r>
            <a:r>
              <a:rPr lang="en-US" altLang="ko-KR" dirty="0"/>
              <a:t>(Normalization), </a:t>
            </a:r>
            <a:r>
              <a:rPr lang="ko-KR" altLang="en-US" dirty="0"/>
              <a:t>토큰화 </a:t>
            </a:r>
            <a:r>
              <a:rPr lang="en-US" altLang="ko-KR" dirty="0"/>
              <a:t>(Tokenization)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어간 추출 </a:t>
            </a:r>
            <a:r>
              <a:rPr lang="en-US" altLang="ko-KR" dirty="0"/>
              <a:t>(Stemming), </a:t>
            </a:r>
            <a:r>
              <a:rPr lang="ko-KR" altLang="en-US" dirty="0"/>
              <a:t>표제어 추출 </a:t>
            </a:r>
            <a:r>
              <a:rPr lang="en-US" altLang="ko-KR" dirty="0"/>
              <a:t>(Lemmatization), </a:t>
            </a:r>
            <a:r>
              <a:rPr lang="ko-KR" altLang="en-US" dirty="0" err="1"/>
              <a:t>불용어</a:t>
            </a:r>
            <a:r>
              <a:rPr lang="ko-KR" altLang="en-US" dirty="0"/>
              <a:t> 제거 </a:t>
            </a:r>
            <a:r>
              <a:rPr lang="en-US" altLang="ko-KR" dirty="0"/>
              <a:t>(</a:t>
            </a:r>
            <a:r>
              <a:rPr lang="en-US" altLang="ko-KR" dirty="0" err="1"/>
              <a:t>Stopword</a:t>
            </a:r>
            <a:r>
              <a:rPr lang="en-US" altLang="ko-KR" dirty="0"/>
              <a:t> Removal)</a:t>
            </a:r>
          </a:p>
        </p:txBody>
      </p:sp>
      <p:sp>
        <p:nvSpPr>
          <p:cNvPr id="5" name="바닥글 개체 틀 9">
            <a:extLst>
              <a:ext uri="{FF2B5EF4-FFF2-40B4-BE49-F238E27FC236}">
                <a16:creationId xmlns:a16="http://schemas.microsoft.com/office/drawing/2014/main" id="{D778B245-3E5A-5112-1BD7-E0E403C9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49" y="6304208"/>
            <a:ext cx="7827659" cy="377825"/>
          </a:xfrm>
        </p:spPr>
        <p:txBody>
          <a:bodyPr/>
          <a:lstStyle/>
          <a:p>
            <a:fld id="{B52179E1-CC97-4337-A213-4FB1509659A2}" type="slidenum">
              <a:rPr lang="ko-KR" altLang="en-US" sz="1400" b="1" smtClean="0"/>
              <a:t>2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9538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29" y="381001"/>
            <a:ext cx="11569044" cy="457200"/>
          </a:xfrm>
        </p:spPr>
        <p:txBody>
          <a:bodyPr>
            <a:noAutofit/>
          </a:bodyPr>
          <a:lstStyle/>
          <a:p>
            <a:r>
              <a:rPr lang="ko-KR" altLang="en-US" sz="2400" b="1" dirty="0"/>
              <a:t>다양한 자연어처리</a:t>
            </a:r>
            <a:r>
              <a:rPr lang="en-US" altLang="ko-KR" sz="2400" b="1" dirty="0"/>
              <a:t>(Natural Language Processing-NLP-) </a:t>
            </a:r>
            <a:r>
              <a:rPr lang="ko-KR" altLang="en-US" sz="2400" b="1" dirty="0"/>
              <a:t>문제 영역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EC9F6-E8A4-7305-4491-573B278C7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55803"/>
            <a:ext cx="10131425" cy="4735398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Machine Translation (</a:t>
            </a:r>
            <a:r>
              <a:rPr lang="ko-KR" altLang="en-US" sz="2000" dirty="0"/>
              <a:t>기계 번역</a:t>
            </a:r>
            <a:r>
              <a:rPr lang="en-US" altLang="ko-KR" sz="2000" dirty="0"/>
              <a:t>)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Sentiment Analysis (</a:t>
            </a:r>
            <a:r>
              <a:rPr lang="ko-KR" altLang="en-US" sz="2000" dirty="0"/>
              <a:t>감성분석</a:t>
            </a:r>
            <a:r>
              <a:rPr lang="en-US" altLang="ko-KR" sz="2000" dirty="0"/>
              <a:t>)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Spam Filtering (</a:t>
            </a:r>
            <a:r>
              <a:rPr lang="ko-KR" altLang="en-US" sz="2000" dirty="0"/>
              <a:t>스팸 필터링</a:t>
            </a:r>
            <a:r>
              <a:rPr lang="en-US" altLang="ko-KR" sz="2000" dirty="0"/>
              <a:t>)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Image Captioning (</a:t>
            </a:r>
            <a:r>
              <a:rPr lang="ko-KR" altLang="en-US" sz="2000" dirty="0" err="1"/>
              <a:t>이미치</a:t>
            </a:r>
            <a:r>
              <a:rPr lang="ko-KR" altLang="en-US" sz="2000" dirty="0"/>
              <a:t> 캡션</a:t>
            </a:r>
            <a:r>
              <a:rPr lang="en-US" altLang="ko-KR" sz="2000" dirty="0"/>
              <a:t>)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Text Summarization (</a:t>
            </a:r>
            <a:r>
              <a:rPr lang="ko-KR" altLang="en-US" sz="2000" dirty="0"/>
              <a:t>문장 요약</a:t>
            </a:r>
            <a:r>
              <a:rPr lang="en-US" altLang="ko-KR" sz="2000" dirty="0"/>
              <a:t>)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Question Answering (</a:t>
            </a:r>
            <a:r>
              <a:rPr lang="ko-KR" altLang="en-US" sz="2000" dirty="0"/>
              <a:t>질의 응답</a:t>
            </a:r>
            <a:r>
              <a:rPr lang="en-US" altLang="ko-KR" sz="2000" dirty="0"/>
              <a:t>)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Dialogue Generation (</a:t>
            </a:r>
            <a:r>
              <a:rPr lang="ko-KR" altLang="en-US" sz="2000" dirty="0"/>
              <a:t>대화 생성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5" name="바닥글 개체 틀 9">
            <a:extLst>
              <a:ext uri="{FF2B5EF4-FFF2-40B4-BE49-F238E27FC236}">
                <a16:creationId xmlns:a16="http://schemas.microsoft.com/office/drawing/2014/main" id="{4F2DE0F5-D281-3061-E056-F61C832B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49" y="6304208"/>
            <a:ext cx="7827659" cy="377825"/>
          </a:xfrm>
        </p:spPr>
        <p:txBody>
          <a:bodyPr/>
          <a:lstStyle/>
          <a:p>
            <a:fld id="{B52179E1-CC97-4337-A213-4FB1509659A2}" type="slidenum">
              <a:rPr lang="ko-KR" altLang="en-US" sz="1400" b="1" smtClean="0"/>
              <a:t>3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253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29" y="381001"/>
            <a:ext cx="11569044" cy="457200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1.</a:t>
            </a:r>
            <a:r>
              <a:rPr lang="ko-KR" altLang="en-US" sz="2800" dirty="0"/>
              <a:t> </a:t>
            </a:r>
            <a:r>
              <a:rPr lang="en-US" altLang="ko-KR" sz="2800" dirty="0"/>
              <a:t>Machine Translation (</a:t>
            </a:r>
            <a:r>
              <a:rPr lang="ko-KR" altLang="en-US" sz="2800" dirty="0"/>
              <a:t>기계 번역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EC9F6-E8A4-7305-4491-573B278C7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55803"/>
            <a:ext cx="11191972" cy="593888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0" i="0" u="none" strike="noStrike" baseline="0" dirty="0">
                <a:latin typeface="SpoqaHanSans-Regular"/>
              </a:rPr>
              <a:t>한국어를 영어로</a:t>
            </a:r>
            <a:r>
              <a:rPr lang="en-US" altLang="ko-KR" sz="1800" b="0" i="0" u="none" strike="noStrike" baseline="0" dirty="0">
                <a:latin typeface="SpoqaHanSans-Regular"/>
              </a:rPr>
              <a:t>, </a:t>
            </a:r>
            <a:r>
              <a:rPr lang="ko-KR" altLang="en-US" sz="1800" b="0" i="0" u="none" strike="noStrike" baseline="0" dirty="0">
                <a:latin typeface="SpoqaHanSans-Regular"/>
              </a:rPr>
              <a:t>또는 영어를 한국어로 번역하는 등 </a:t>
            </a:r>
            <a:r>
              <a:rPr lang="ko-KR" altLang="en-US" sz="1800" b="0" i="0" u="none" strike="noStrike" baseline="0" dirty="0" err="1">
                <a:latin typeface="SpoqaHanSans-Regular"/>
              </a:rPr>
              <a:t>하나의언어를</a:t>
            </a:r>
            <a:r>
              <a:rPr lang="ko-KR" altLang="en-US" sz="1800" b="0" i="0" u="none" strike="noStrike" baseline="0" dirty="0">
                <a:latin typeface="SpoqaHanSans-Regular"/>
              </a:rPr>
              <a:t> 다른 언어로 번역하는 문제영역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FAF590-7563-FCFA-1EDE-C9BE8A8A8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03" y="2097436"/>
            <a:ext cx="6492803" cy="33607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7E4FFB-0FA7-8785-00C5-ECC51D9AF6FD}"/>
              </a:ext>
            </a:extLst>
          </p:cNvPr>
          <p:cNvSpPr txBox="1"/>
          <p:nvPr/>
        </p:nvSpPr>
        <p:spPr>
          <a:xfrm>
            <a:off x="7515520" y="5902021"/>
            <a:ext cx="4569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https://slideplayer.com/slide/9202214/</a:t>
            </a:r>
            <a:r>
              <a:rPr lang="ko-KR" altLang="en-US" dirty="0"/>
              <a:t> 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3AAF4435-1D56-EE2F-BA47-1239A4E5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49" y="6304208"/>
            <a:ext cx="7827659" cy="377825"/>
          </a:xfrm>
        </p:spPr>
        <p:txBody>
          <a:bodyPr/>
          <a:lstStyle/>
          <a:p>
            <a:fld id="{B52179E1-CC97-4337-A213-4FB1509659A2}" type="slidenum">
              <a:rPr lang="ko-KR" altLang="en-US" sz="1400" b="1" smtClean="0"/>
              <a:t>4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9783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29" y="381001"/>
            <a:ext cx="11569044" cy="457200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</a:t>
            </a:r>
            <a:r>
              <a:rPr lang="en-US" altLang="ko-KR" sz="2800" dirty="0"/>
              <a:t>Sentiment Analysis (</a:t>
            </a:r>
            <a:r>
              <a:rPr lang="ko-KR" altLang="en-US" sz="2800" dirty="0"/>
              <a:t>감성분석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EC9F6-E8A4-7305-4491-573B278C7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55803"/>
            <a:ext cx="11191972" cy="593888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SpoqaHanSans-Regular"/>
              </a:rPr>
              <a:t>Sentiment Analysis : </a:t>
            </a:r>
            <a:r>
              <a:rPr lang="ko-KR" altLang="en-US" dirty="0">
                <a:latin typeface="SpoqaHanSans-Regular"/>
              </a:rPr>
              <a:t>문장의 감정상태를 분석해서 긍정 혹은 부정</a:t>
            </a:r>
            <a:r>
              <a:rPr lang="en-US" altLang="ko-KR" dirty="0">
                <a:latin typeface="SpoqaHanSans-Regular"/>
              </a:rPr>
              <a:t>, N</a:t>
            </a:r>
            <a:r>
              <a:rPr lang="ko-KR" altLang="en-US" dirty="0">
                <a:latin typeface="SpoqaHanSans-Regular"/>
              </a:rPr>
              <a:t>개의 다른 감정상태를 분류</a:t>
            </a:r>
            <a:endParaRPr lang="en-US" altLang="ko-KR" dirty="0">
              <a:latin typeface="SpoqaHanSans-Regular"/>
            </a:endParaRP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3AAF4435-1D56-EE2F-BA47-1239A4E5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49" y="6304208"/>
            <a:ext cx="7827659" cy="377825"/>
          </a:xfrm>
        </p:spPr>
        <p:txBody>
          <a:bodyPr/>
          <a:lstStyle/>
          <a:p>
            <a:fld id="{B52179E1-CC97-4337-A213-4FB1509659A2}" type="slidenum">
              <a:rPr lang="ko-KR" altLang="en-US" sz="1400" b="1" smtClean="0"/>
              <a:t>5</a:t>
            </a:fld>
            <a:endParaRPr lang="ko-KR" altLang="en-US" sz="1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FA5193-D0A3-918B-B728-C70FE4DE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814" y="1867293"/>
            <a:ext cx="8042290" cy="39040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E2FF51-C66E-E20A-0D96-DAA05C6DE453}"/>
              </a:ext>
            </a:extLst>
          </p:cNvPr>
          <p:cNvSpPr txBox="1"/>
          <p:nvPr/>
        </p:nvSpPr>
        <p:spPr>
          <a:xfrm>
            <a:off x="4640346" y="583066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baseline="0" dirty="0">
                <a:solidFill>
                  <a:srgbClr val="0563C2"/>
                </a:solidFill>
                <a:latin typeface="SpoqaHanSans-Regular"/>
                <a:hlinkClick r:id="rId3"/>
              </a:rPr>
              <a:t>http://unicornnlp.com/?why-sentiment-analysis-is-not-good-enough-to-move-towards-a-new-level-of-understanding</a:t>
            </a:r>
            <a:r>
              <a:rPr lang="en-US" altLang="ko-KR" sz="1800" b="0" i="0" u="none" strike="noStrike" baseline="0" dirty="0">
                <a:solidFill>
                  <a:srgbClr val="0563C2"/>
                </a:solidFill>
                <a:latin typeface="SpoqaHanSans-Regular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20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29" y="381001"/>
            <a:ext cx="11569044" cy="457200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3.</a:t>
            </a:r>
            <a:r>
              <a:rPr lang="ko-KR" altLang="en-US" sz="2800" dirty="0"/>
              <a:t> </a:t>
            </a:r>
            <a:r>
              <a:rPr lang="en-US" altLang="ko-KR" sz="2800" dirty="0"/>
              <a:t>Spam Filtering (</a:t>
            </a:r>
            <a:r>
              <a:rPr lang="ko-KR" altLang="en-US" sz="2800" dirty="0"/>
              <a:t>스팸 필터링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EC9F6-E8A4-7305-4491-573B278C7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55803"/>
            <a:ext cx="11191972" cy="593888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i="0" u="none" strike="noStrike" baseline="0" dirty="0">
                <a:latin typeface="SpoqaHanSans-Bold"/>
              </a:rPr>
              <a:t>Spam Filtering </a:t>
            </a:r>
            <a:r>
              <a:rPr lang="en-US" altLang="ko-KR" sz="1800" b="0" i="0" u="none" strike="noStrike" baseline="0" dirty="0">
                <a:latin typeface="SpoqaHanSans-Regular"/>
              </a:rPr>
              <a:t>: </a:t>
            </a:r>
            <a:r>
              <a:rPr lang="ko-KR" altLang="en-US" sz="1800" b="0" i="0" u="none" strike="noStrike" baseline="0" dirty="0">
                <a:latin typeface="SpoqaHanSans-Regular"/>
              </a:rPr>
              <a:t>텍스트가 스팸인지 아닌지를 분류</a:t>
            </a:r>
            <a:r>
              <a:rPr lang="en-US" altLang="ko-KR" sz="1800" b="0" i="0" u="none" strike="noStrike" baseline="0" dirty="0">
                <a:latin typeface="SpoqaHanSans-Regular"/>
              </a:rPr>
              <a:t>(Classification)</a:t>
            </a:r>
            <a:endParaRPr lang="en-US" altLang="ko-KR" dirty="0">
              <a:latin typeface="SpoqaHanSans-Regular"/>
            </a:endParaRP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3AAF4435-1D56-EE2F-BA47-1239A4E5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49" y="6304208"/>
            <a:ext cx="7827659" cy="377825"/>
          </a:xfrm>
        </p:spPr>
        <p:txBody>
          <a:bodyPr/>
          <a:lstStyle/>
          <a:p>
            <a:fld id="{B52179E1-CC97-4337-A213-4FB1509659A2}" type="slidenum">
              <a:rPr lang="ko-KR" altLang="en-US" sz="1400" b="1" smtClean="0"/>
              <a:t>6</a:t>
            </a:fld>
            <a:endParaRPr lang="ko-KR" altLang="en-US" sz="1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5A1D73-A099-679E-BDAC-BF9E8A2D2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925" y="1954402"/>
            <a:ext cx="6104149" cy="29491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F42A84-56EC-6D42-3A8B-81072F62FBCA}"/>
              </a:ext>
            </a:extLst>
          </p:cNvPr>
          <p:cNvSpPr txBox="1"/>
          <p:nvPr/>
        </p:nvSpPr>
        <p:spPr>
          <a:xfrm>
            <a:off x="4649772" y="5208309"/>
            <a:ext cx="7378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baseline="0" dirty="0">
                <a:solidFill>
                  <a:srgbClr val="0563C2"/>
                </a:solidFill>
                <a:latin typeface="SpoqaHanSans-Regular"/>
                <a:hlinkClick r:id="rId3"/>
              </a:rPr>
              <a:t>https://www.enigmasoftware.com/how-to-identify-harmful-spam-emails/</a:t>
            </a:r>
            <a:r>
              <a:rPr lang="en-US" altLang="ko-KR" sz="1800" b="0" i="0" u="none" strike="noStrike" baseline="0" dirty="0">
                <a:solidFill>
                  <a:srgbClr val="0563C2"/>
                </a:solidFill>
                <a:latin typeface="SpoqaHanSans-Regular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26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29" y="381001"/>
            <a:ext cx="11569044" cy="457200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7.</a:t>
            </a:r>
            <a:r>
              <a:rPr lang="ko-KR" altLang="en-US" sz="2800" dirty="0"/>
              <a:t> </a:t>
            </a:r>
            <a:r>
              <a:rPr lang="en-US" altLang="ko-KR" sz="2800" dirty="0"/>
              <a:t>Dialogue Generation (</a:t>
            </a:r>
            <a:r>
              <a:rPr lang="ko-KR" altLang="en-US" sz="2800" dirty="0"/>
              <a:t>대화 생성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EC9F6-E8A4-7305-4491-573B278C7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55803"/>
            <a:ext cx="11191972" cy="593888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i="0" u="none" strike="noStrike" baseline="0" dirty="0">
                <a:latin typeface="SpoqaHanSans-Bold"/>
              </a:rPr>
              <a:t>Dialogue Generation </a:t>
            </a:r>
            <a:r>
              <a:rPr lang="en-US" altLang="ko-KR" sz="1800" b="0" i="0" u="none" strike="noStrike" baseline="0" dirty="0">
                <a:latin typeface="SpoqaHanSans-Regular"/>
              </a:rPr>
              <a:t>:</a:t>
            </a:r>
            <a:r>
              <a:rPr lang="ko-KR" altLang="en-US" sz="1800" b="0" i="0" u="none" strike="noStrike" baseline="0" dirty="0">
                <a:latin typeface="SpoqaHanSans-Regular"/>
              </a:rPr>
              <a:t>봇이 자동으로 텍스트를 생성</a:t>
            </a:r>
            <a:r>
              <a:rPr lang="en-US" altLang="ko-KR" sz="1800" b="0" i="0" u="none" strike="noStrike" baseline="0" dirty="0">
                <a:latin typeface="SpoqaHanSans-Regular"/>
              </a:rPr>
              <a:t>(Generation AI)</a:t>
            </a:r>
            <a:endParaRPr lang="en-US" altLang="ko-KR" dirty="0">
              <a:latin typeface="SpoqaHanSans-Regular"/>
            </a:endParaRP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3AAF4435-1D56-EE2F-BA47-1239A4E5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49" y="6304208"/>
            <a:ext cx="7827659" cy="377825"/>
          </a:xfrm>
        </p:spPr>
        <p:txBody>
          <a:bodyPr/>
          <a:lstStyle/>
          <a:p>
            <a:fld id="{B52179E1-CC97-4337-A213-4FB1509659A2}" type="slidenum">
              <a:rPr lang="ko-KR" altLang="en-US" sz="1400" b="1" smtClean="0"/>
              <a:t>7</a:t>
            </a:fld>
            <a:endParaRPr lang="ko-KR" altLang="en-US" sz="1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D1116F-21E0-C01C-AA5A-3A0460D0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656" y="1796060"/>
            <a:ext cx="9016910" cy="36966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F1750E-00A2-38DF-CB2A-1158AC7370ED}"/>
              </a:ext>
            </a:extLst>
          </p:cNvPr>
          <p:cNvSpPr txBox="1"/>
          <p:nvPr/>
        </p:nvSpPr>
        <p:spPr>
          <a:xfrm>
            <a:off x="3254602" y="5657877"/>
            <a:ext cx="9066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baseline="0" dirty="0">
                <a:solidFill>
                  <a:srgbClr val="0563C2"/>
                </a:solidFill>
                <a:latin typeface="SpoqaHanSans-Regular"/>
                <a:hlinkClick r:id="rId3"/>
              </a:rPr>
              <a:t>https://www.groundai.com/project/deep-reinforcement-learning-for-dialogue-generation/4</a:t>
            </a:r>
            <a:r>
              <a:rPr lang="en-US" altLang="ko-KR" sz="1800" b="0" i="0" u="none" strike="noStrike" baseline="0" dirty="0">
                <a:solidFill>
                  <a:srgbClr val="0563C2"/>
                </a:solidFill>
                <a:latin typeface="SpoqaHanSans-Regular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74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29" y="381001"/>
            <a:ext cx="11569044" cy="457200"/>
          </a:xfrm>
        </p:spPr>
        <p:txBody>
          <a:bodyPr>
            <a:noAutofit/>
          </a:bodyPr>
          <a:lstStyle/>
          <a:p>
            <a:r>
              <a:rPr lang="ko-KR" altLang="en-US" sz="2400" b="1" dirty="0"/>
              <a:t>다양한 자연어처리</a:t>
            </a:r>
            <a:r>
              <a:rPr lang="en-US" altLang="ko-KR" sz="2400" b="1" dirty="0"/>
              <a:t>(Natural Language Processing-NLP-) </a:t>
            </a:r>
            <a:r>
              <a:rPr lang="ko-KR" altLang="en-US" sz="2400" b="1" dirty="0"/>
              <a:t>응용분야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EC9F6-E8A4-7305-4491-573B278C7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55803"/>
            <a:ext cx="10131425" cy="4735398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Chatbot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Translation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Sentiment Analysis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Recommendation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Classification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endParaRPr lang="ko-KR" altLang="en-US" sz="2400" dirty="0"/>
          </a:p>
        </p:txBody>
      </p:sp>
      <p:sp>
        <p:nvSpPr>
          <p:cNvPr id="5" name="바닥글 개체 틀 9">
            <a:extLst>
              <a:ext uri="{FF2B5EF4-FFF2-40B4-BE49-F238E27FC236}">
                <a16:creationId xmlns:a16="http://schemas.microsoft.com/office/drawing/2014/main" id="{4F2DE0F5-D281-3061-E056-F61C832B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49" y="6304208"/>
            <a:ext cx="7827659" cy="377825"/>
          </a:xfrm>
        </p:spPr>
        <p:txBody>
          <a:bodyPr/>
          <a:lstStyle/>
          <a:p>
            <a:fld id="{B52179E1-CC97-4337-A213-4FB1509659A2}" type="slidenum">
              <a:rPr lang="ko-KR" altLang="en-US" sz="1400" b="1" smtClean="0"/>
              <a:t>8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8200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29" y="381001"/>
            <a:ext cx="11569044" cy="457200"/>
          </a:xfrm>
        </p:spPr>
        <p:txBody>
          <a:bodyPr>
            <a:noAutofit/>
          </a:bodyPr>
          <a:lstStyle/>
          <a:p>
            <a:r>
              <a:rPr lang="ko-KR" altLang="en-US" sz="2400" b="1" dirty="0"/>
              <a:t>자연어 처리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EC9F6-E8A4-7305-4491-573B278C7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55803"/>
            <a:ext cx="11003436" cy="4735398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800" b="0" i="0" u="none" strike="noStrike" baseline="0" dirty="0">
                <a:latin typeface="SpoqaHanSans-Regular"/>
              </a:rPr>
              <a:t>코퍼스</a:t>
            </a:r>
            <a:r>
              <a:rPr lang="en-US" altLang="ko-KR" sz="1800" b="0" i="0" u="none" strike="noStrike" baseline="0" dirty="0">
                <a:latin typeface="SpoqaHanSans-Regular"/>
              </a:rPr>
              <a:t>(Corpus) : </a:t>
            </a:r>
            <a:r>
              <a:rPr lang="ko-KR" altLang="en-US" sz="1800" b="0" i="0" u="none" strike="noStrike" baseline="0" dirty="0">
                <a:latin typeface="SpoqaHanSans-Regular"/>
              </a:rPr>
              <a:t>말뭉치라는 뜻으로</a:t>
            </a:r>
            <a:r>
              <a:rPr lang="en-US" altLang="ko-KR" sz="1800" b="0" i="0" u="none" strike="noStrike" baseline="0" dirty="0">
                <a:latin typeface="SpoqaHanSans-Regular"/>
              </a:rPr>
              <a:t>, </a:t>
            </a:r>
            <a:r>
              <a:rPr lang="ko-KR" altLang="en-US" sz="1800" b="0" i="0" u="none" strike="noStrike" baseline="0" dirty="0">
                <a:latin typeface="SpoqaHanSans-Regular"/>
              </a:rPr>
              <a:t>자연어처리를 위해 모아놓은 텍스트 묶음을 의미하며</a:t>
            </a:r>
            <a:r>
              <a:rPr lang="en-US" altLang="ko-KR" sz="1800" b="0" i="0" u="none" strike="noStrike" baseline="0" dirty="0">
                <a:latin typeface="SpoqaHanSans-Regular"/>
              </a:rPr>
              <a:t>. </a:t>
            </a:r>
            <a:r>
              <a:rPr lang="ko-KR" altLang="en-US" sz="1800" b="0" i="0" u="none" strike="noStrike" baseline="0" dirty="0">
                <a:latin typeface="SpoqaHanSans-Regular"/>
              </a:rPr>
              <a:t>소설</a:t>
            </a:r>
            <a:r>
              <a:rPr lang="en-US" altLang="ko-KR" sz="1800" b="0" i="0" u="none" strike="noStrike" baseline="0" dirty="0">
                <a:latin typeface="SpoqaHanSans-Regular"/>
              </a:rPr>
              <a:t>, </a:t>
            </a:r>
            <a:r>
              <a:rPr lang="ko-KR" altLang="en-US" sz="1800" b="0" i="0" u="none" strike="noStrike" baseline="0" dirty="0">
                <a:latin typeface="SpoqaHanSans-Regular"/>
              </a:rPr>
              <a:t>뉴스기사</a:t>
            </a:r>
            <a:r>
              <a:rPr lang="en-US" altLang="ko-KR" sz="1800" b="0" i="0" u="none" strike="noStrike" baseline="0" dirty="0">
                <a:latin typeface="SpoqaHanSans-Regular"/>
              </a:rPr>
              <a:t>, </a:t>
            </a:r>
            <a:r>
              <a:rPr lang="ko-KR" altLang="en-US" sz="1800" b="0" i="0" u="none" strike="noStrike" baseline="0" dirty="0">
                <a:latin typeface="SpoqaHanSans-Regular"/>
              </a:rPr>
              <a:t>위키피디아 등에서 수집한 텍스트 등이 코퍼스</a:t>
            </a:r>
            <a:endParaRPr lang="en-US" altLang="ko-KR" sz="1800" b="0" i="0" u="none" strike="noStrike" baseline="0" dirty="0">
              <a:latin typeface="SpoqaHanSans-Regular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800" b="0" i="0" u="none" strike="noStrike" baseline="0" dirty="0">
                <a:latin typeface="SpoqaHanSans-Regular"/>
              </a:rPr>
              <a:t>토큰</a:t>
            </a:r>
            <a:r>
              <a:rPr lang="en-US" altLang="ko-KR" sz="1800" b="0" i="0" u="none" strike="noStrike" baseline="0" dirty="0">
                <a:latin typeface="SpoqaHanSans-Regular"/>
              </a:rPr>
              <a:t>(Token) : </a:t>
            </a:r>
            <a:r>
              <a:rPr lang="ko-KR" altLang="en-US" sz="1800" b="0" i="0" u="none" strike="noStrike" baseline="0" dirty="0">
                <a:latin typeface="SpoqaHanSans-Regular"/>
              </a:rPr>
              <a:t>전체 문자열을 분석하고자 하는 단위로 나눈 것으로 토큰은 상황에 따라 문장단위</a:t>
            </a:r>
            <a:r>
              <a:rPr lang="en-US" altLang="ko-KR" sz="1800" b="0" i="0" u="none" strike="noStrike" baseline="0" dirty="0">
                <a:latin typeface="SpoqaHanSans-Regular"/>
              </a:rPr>
              <a:t>, </a:t>
            </a:r>
            <a:r>
              <a:rPr lang="ko-KR" altLang="en-US" sz="1800" b="0" i="0" u="none" strike="noStrike" baseline="0" dirty="0">
                <a:latin typeface="SpoqaHanSans-Regular"/>
              </a:rPr>
              <a:t>단어 단위가 될 수도 있고 형태소 단위로 생성</a:t>
            </a:r>
            <a:endParaRPr lang="en-US" altLang="ko-KR" sz="1800" b="0" i="0" u="none" strike="noStrike" baseline="0" dirty="0">
              <a:latin typeface="SpoqaHanSans-Regular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800" b="0" i="0" u="none" strike="noStrike" baseline="0" dirty="0">
                <a:latin typeface="SpoqaHanSans-Regular"/>
              </a:rPr>
              <a:t>어휘집합</a:t>
            </a:r>
            <a:r>
              <a:rPr lang="en-US" altLang="ko-KR" sz="1800" b="0" i="0" u="none" strike="noStrike" baseline="0" dirty="0">
                <a:latin typeface="SpoqaHanSans-Regular"/>
              </a:rPr>
              <a:t>(Vocabulary Set) : </a:t>
            </a:r>
            <a:r>
              <a:rPr lang="ko-KR" altLang="en-US" sz="1800" b="0" i="0" u="none" strike="noStrike" baseline="0" dirty="0">
                <a:latin typeface="SpoqaHanSans-Regular"/>
              </a:rPr>
              <a:t>처리하는 문제영역의 전체 </a:t>
            </a:r>
            <a:r>
              <a:rPr lang="ko-KR" altLang="en-US" sz="1800" b="0" i="0" u="none" strike="noStrike" baseline="0" dirty="0" err="1">
                <a:latin typeface="SpoqaHanSans-Regular"/>
              </a:rPr>
              <a:t>단어집합을의미하며</a:t>
            </a:r>
            <a:r>
              <a:rPr lang="ko-KR" altLang="en-US" sz="1800" b="0" i="0" u="none" strike="noStrike" baseline="0" dirty="0">
                <a:latin typeface="SpoqaHanSans-Regular"/>
              </a:rPr>
              <a:t> 어휘집합에 포함되지 않은 단어는</a:t>
            </a:r>
            <a:r>
              <a:rPr lang="en-US" altLang="ko-KR" sz="1800" b="0" i="0" u="none" strike="noStrike" baseline="0" dirty="0">
                <a:latin typeface="SpoqaHanSans-Regular"/>
              </a:rPr>
              <a:t>&lt;UNK&gt;</a:t>
            </a:r>
            <a:r>
              <a:rPr lang="ko-KR" altLang="en-US" sz="1800" b="0" i="0" u="none" strike="noStrike" baseline="0" dirty="0">
                <a:latin typeface="SpoqaHanSans-Regular"/>
              </a:rPr>
              <a:t>라는 </a:t>
            </a:r>
            <a:r>
              <a:rPr lang="ko-KR" altLang="en-US" sz="1800" b="0" i="0" u="none" strike="noStrike" baseline="0" dirty="0" err="1">
                <a:latin typeface="SpoqaHanSans-Regular"/>
              </a:rPr>
              <a:t>특수토큰으로처리</a:t>
            </a:r>
            <a:r>
              <a:rPr lang="en-US" altLang="ko-KR" sz="1800" b="0" i="0" u="none" strike="noStrike" baseline="0" dirty="0">
                <a:latin typeface="SpoqaHanSans-Regular"/>
              </a:rPr>
              <a:t>(Unknown</a:t>
            </a:r>
            <a:r>
              <a:rPr lang="ko-KR" altLang="en-US" sz="1800" b="0" i="0" u="none" strike="noStrike" baseline="0" dirty="0">
                <a:latin typeface="SpoqaHanSans-Regular"/>
              </a:rPr>
              <a:t>의 약자</a:t>
            </a:r>
            <a:r>
              <a:rPr lang="en-US" altLang="ko-KR" sz="1800" b="0" i="0" u="none" strike="noStrike" baseline="0" dirty="0">
                <a:latin typeface="SpoqaHanSans-Regular"/>
              </a:rPr>
              <a:t>),  </a:t>
            </a:r>
            <a:r>
              <a:rPr lang="ko-KR" altLang="en-US" sz="1800" b="0" i="0" u="none" strike="noStrike" baseline="0" dirty="0">
                <a:latin typeface="SpoqaHanSans-Regular"/>
              </a:rPr>
              <a:t>보통은 충분히 큰 개수의 어휘 </a:t>
            </a:r>
            <a:r>
              <a:rPr lang="ko-KR" altLang="en-US" sz="1800" b="0" i="0" u="none" strike="noStrike" baseline="0" dirty="0" err="1">
                <a:latin typeface="SpoqaHanSans-Regular"/>
              </a:rPr>
              <a:t>집합을사용</a:t>
            </a:r>
            <a:endParaRPr lang="en-US" altLang="ko-KR" sz="2400" dirty="0"/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ko-KR" altLang="en-US" sz="2400" dirty="0"/>
          </a:p>
        </p:txBody>
      </p:sp>
      <p:sp>
        <p:nvSpPr>
          <p:cNvPr id="5" name="바닥글 개체 틀 9">
            <a:extLst>
              <a:ext uri="{FF2B5EF4-FFF2-40B4-BE49-F238E27FC236}">
                <a16:creationId xmlns:a16="http://schemas.microsoft.com/office/drawing/2014/main" id="{4F2DE0F5-D281-3061-E056-F61C832B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49" y="6304208"/>
            <a:ext cx="7827659" cy="377825"/>
          </a:xfrm>
        </p:spPr>
        <p:txBody>
          <a:bodyPr/>
          <a:lstStyle/>
          <a:p>
            <a:fld id="{B52179E1-CC97-4337-A213-4FB1509659A2}" type="slidenum">
              <a:rPr lang="ko-KR" altLang="en-US" sz="1400" b="1" smtClean="0"/>
              <a:t>9</a:t>
            </a:fld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83586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35_TF22566005_Win32" id="{EE06C824-1B92-470C-8E88-3AE879248508}" vid="{AC89CD01-4E1E-44D2-892E-6F197EACE3F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미래 디자인</Template>
  <TotalTime>91</TotalTime>
  <Words>480</Words>
  <Application>Microsoft Office PowerPoint</Application>
  <PresentationFormat>와이드스크린</PresentationFormat>
  <Paragraphs>69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SpoqaHanSans-Bold</vt:lpstr>
      <vt:lpstr>SpoqaHanSans-Regular</vt:lpstr>
      <vt:lpstr>맑은 고딕</vt:lpstr>
      <vt:lpstr>Arial</vt:lpstr>
      <vt:lpstr>Wingdings</vt:lpstr>
      <vt:lpstr>천체</vt:lpstr>
      <vt:lpstr>인공지능 모델 운영 01. 자연어처리 소개</vt:lpstr>
      <vt:lpstr>수업 목표(Goals)</vt:lpstr>
      <vt:lpstr>다양한 자연어처리(Natural Language Processing-NLP-) 문제 영역</vt:lpstr>
      <vt:lpstr>1. Machine Translation (기계 번역)</vt:lpstr>
      <vt:lpstr>2. Sentiment Analysis (감성분석)</vt:lpstr>
      <vt:lpstr>3. Spam Filtering (스팸 필터링)</vt:lpstr>
      <vt:lpstr>7. Dialogue Generation (대화 생성)</vt:lpstr>
      <vt:lpstr>다양한 자연어처리(Natural Language Processing-NLP-) 응용분야</vt:lpstr>
      <vt:lpstr>자연어 처리 용어</vt:lpstr>
      <vt:lpstr>자연어 처리 트랜드 변화</vt:lpstr>
      <vt:lpstr>NLTK 라이브러리</vt:lpstr>
      <vt:lpstr>원핫 인코딩</vt:lpstr>
      <vt:lpstr>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Sanggoo Cho</dc:creator>
  <cp:lastModifiedBy>Sanggoo Cho</cp:lastModifiedBy>
  <cp:revision>16</cp:revision>
  <dcterms:created xsi:type="dcterms:W3CDTF">2024-08-02T13:36:42Z</dcterms:created>
  <dcterms:modified xsi:type="dcterms:W3CDTF">2024-09-23T21:53:24Z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