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77" r:id="rId7"/>
    <p:sldId id="278" r:id="rId8"/>
    <p:sldId id="279" r:id="rId9"/>
    <p:sldId id="282" r:id="rId10"/>
    <p:sldId id="281" r:id="rId11"/>
    <p:sldId id="280" r:id="rId12"/>
    <p:sldId id="283" r:id="rId13"/>
    <p:sldId id="284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057" autoAdjust="0"/>
  </p:normalViewPr>
  <p:slideViewPr>
    <p:cSldViewPr snapToGrid="0" snapToObjects="1">
      <p:cViewPr varScale="1">
        <p:scale>
          <a:sx n="109" d="100"/>
          <a:sy n="109" d="100"/>
        </p:scale>
        <p:origin x="1260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2024-10-07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astcampus.co.kr/knowledge/about-text-mining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it/soynlp/blob/master/notes/unskonlp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평선에 멀리있는 산과 밤하늘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4364728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 dirty="0" smtClean="0"/>
              <a:t>인공지능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ko-KR" altLang="en-US" sz="5400" b="1" dirty="0" smtClean="0"/>
              <a:t>모델 운영</a:t>
            </a:r>
            <a:r>
              <a:rPr lang="en-US" altLang="ko-KR" sz="5400" b="1" dirty="0" smtClean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2024.10.07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1AA6368-EA16-A777-450C-94E8CA33DDEB}"/>
              </a:ext>
            </a:extLst>
          </p:cNvPr>
          <p:cNvSpPr txBox="1">
            <a:spLocks/>
          </p:cNvSpPr>
          <p:nvPr/>
        </p:nvSpPr>
        <p:spPr>
          <a:xfrm>
            <a:off x="4208462" y="3640654"/>
            <a:ext cx="4979499" cy="9990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2800" b="1" dirty="0"/>
              <a:t>part</a:t>
            </a:r>
            <a:r>
              <a:rPr lang="ko-KR" altLang="en-US" sz="2800" b="1" dirty="0"/>
              <a:t> </a:t>
            </a:r>
            <a:r>
              <a:rPr lang="en-US" altLang="ko-KR" sz="2800" b="1" dirty="0" smtClean="0"/>
              <a:t>01</a:t>
            </a:r>
            <a:endParaRPr lang="en-US" altLang="ko-KR" sz="2800" b="1" dirty="0"/>
          </a:p>
          <a:p>
            <a:pPr algn="ctr"/>
            <a:r>
              <a:rPr lang="ko-KR" altLang="en-US" sz="2800" dirty="0"/>
              <a:t>텍스트 데이터 분석 방법론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코사인 유사성</a:t>
            </a:r>
            <a:r>
              <a:rPr lang="en-US" altLang="ko-KR" sz="2800" b="1" smtClean="0"/>
              <a:t>(cosine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similarity)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23" y="2303584"/>
            <a:ext cx="4992624" cy="3692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81" y="871944"/>
            <a:ext cx="70353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캣우먼은</a:t>
            </a:r>
            <a:r>
              <a:rPr lang="ko-KR" altLang="en-US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 </a:t>
            </a:r>
            <a:r>
              <a:rPr lang="ko-KR" altLang="en-US" b="1" dirty="0" err="1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배트맨과</a:t>
            </a:r>
            <a:r>
              <a:rPr lang="ko-KR" altLang="en-US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 조커 중 누구와 가까운가</a:t>
            </a:r>
            <a:r>
              <a:rPr lang="en-US" altLang="ko-KR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“</a:t>
            </a:r>
            <a:r>
              <a:rPr lang="ko-KR" altLang="en-US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가깝다</a:t>
            </a:r>
            <a:r>
              <a:rPr lang="en-US" altLang="ko-KR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”</a:t>
            </a:r>
            <a:r>
              <a:rPr lang="ko-KR" altLang="en-US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는 의미는 무엇인가</a:t>
            </a:r>
            <a:r>
              <a:rPr lang="en-US" altLang="ko-KR" b="1" dirty="0" smtClean="0">
                <a:solidFill>
                  <a:srgbClr val="FFFF00"/>
                </a:solidFill>
                <a:ea typeface="KoPub돋움체 Medium" panose="00000600000000000000" pitchFamily="2" charset="-127"/>
              </a:rPr>
              <a:t>?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r>
              <a:rPr lang="en-US" altLang="ko-KR" dirty="0"/>
              <a:t>(Goals)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텍스트로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단어를 추출하여 수치화하는 방법과 모듈 이해 및 사용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텍스트 데이터 전처리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 추출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불용어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stowords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정규식표현</a:t>
            </a:r>
            <a:r>
              <a:rPr lang="en-US" altLang="ko-KR" dirty="0" smtClean="0"/>
              <a:t>_regular expression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from </a:t>
            </a:r>
            <a:r>
              <a:rPr lang="en-US" altLang="ko-KR" dirty="0" err="1"/>
              <a:t>sklearn.feature_extraction.text</a:t>
            </a:r>
            <a:r>
              <a:rPr lang="en-US" altLang="ko-KR" dirty="0"/>
              <a:t> import </a:t>
            </a:r>
            <a:r>
              <a:rPr lang="en-US" altLang="ko-KR" b="1" dirty="0" err="1" smtClean="0"/>
              <a:t>CountVectorizer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from </a:t>
            </a:r>
            <a:r>
              <a:rPr lang="en-US" altLang="ko-KR" dirty="0" err="1"/>
              <a:t>sklearn.feature_extraction.text</a:t>
            </a:r>
            <a:r>
              <a:rPr lang="en-US" altLang="ko-KR" dirty="0"/>
              <a:t> import </a:t>
            </a:r>
            <a:r>
              <a:rPr lang="en-US" altLang="ko-KR" b="1" dirty="0" err="1" smtClean="0"/>
              <a:t>TfidfVectorizer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코사인 유사성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from </a:t>
            </a:r>
            <a:r>
              <a:rPr lang="en-US" altLang="ko-KR" dirty="0" err="1"/>
              <a:t>sklearn.metrics.pairwise</a:t>
            </a:r>
            <a:r>
              <a:rPr lang="en-US" altLang="ko-KR" dirty="0"/>
              <a:t> import </a:t>
            </a:r>
            <a:r>
              <a:rPr lang="en-US" altLang="ko-KR" b="1" dirty="0" err="1" smtClean="0"/>
              <a:t>cosine_similarity</a:t>
            </a:r>
            <a:endParaRPr lang="en-US" altLang="ko-KR" b="1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AE7B4A2C-D761-3975-6EB2-52A7397E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1277814" y="2409755"/>
            <a:ext cx="5852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글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캐낸다는 의미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여기서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'mining‘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나타낸 것으로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광산을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채굴하다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＇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뜻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출현 빈도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간 관계성 등을 파악하여 유의미한 정보를 추출하는 것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빈도수의 마법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Picture 2" descr="텍스트 마이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0" y="2666550"/>
            <a:ext cx="2409418" cy="240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23802" y="5419856"/>
            <a:ext cx="6035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http://media.fastcampus.co.kr/knowledge/about-text-mining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텍스트 </a:t>
            </a:r>
            <a:r>
              <a:rPr lang="ko-KR" altLang="en-US" sz="2800" b="1" dirty="0" err="1" smtClean="0"/>
              <a:t>마이닝하면</a:t>
            </a:r>
            <a:r>
              <a:rPr lang="ko-KR" altLang="en-US" sz="2800" b="1" dirty="0" smtClean="0"/>
              <a:t> 떠오르는 것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19964" y="3499565"/>
            <a:ext cx="1966082" cy="10733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 embedding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Word2Vec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Glove</a:t>
            </a:r>
          </a:p>
          <a:p>
            <a:pPr algn="ctr"/>
            <a:r>
              <a:rPr lang="en-US" altLang="ko-KR" sz="11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Fasttext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99600" y="753958"/>
            <a:ext cx="2193167" cy="989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Latent semantic analysis</a:t>
            </a:r>
          </a:p>
          <a:p>
            <a:pPr algn="ctr"/>
            <a:r>
              <a:rPr lang="en-US" altLang="ko-KR" sz="10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Co-occurrence </a:t>
            </a:r>
          </a:p>
          <a:p>
            <a:pPr algn="ctr"/>
            <a:r>
              <a:rPr lang="en-US" altLang="ko-KR" sz="10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Dimension reduction </a:t>
            </a:r>
          </a:p>
          <a:p>
            <a:pPr algn="ctr"/>
            <a:r>
              <a:rPr lang="en-US" altLang="ko-KR" sz="10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(SVD,PCA)</a:t>
            </a:r>
            <a:endParaRPr lang="ko-KR" altLang="en-US" sz="10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572" y="1497860"/>
            <a:ext cx="1883235" cy="1247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Crawling/</a:t>
            </a:r>
          </a:p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Scrapping</a:t>
            </a:r>
          </a:p>
          <a:p>
            <a:pPr algn="ctr"/>
            <a:r>
              <a:rPr lang="en-US" altLang="ko-KR" sz="11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rvest</a:t>
            </a:r>
            <a:endParaRPr lang="en-US" altLang="ko-KR" sz="11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1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Beatifulsoup</a:t>
            </a:r>
            <a:endParaRPr lang="en-US" altLang="ko-KR" sz="11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Html/XML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Regular expression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0255" y="4131574"/>
            <a:ext cx="1648449" cy="9925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Topic modeling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LDA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LSA/</a:t>
            </a:r>
            <a:r>
              <a:rPr lang="en-US" altLang="ko-KR" sz="11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pLSA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75650" y="5394200"/>
            <a:ext cx="2520012" cy="90101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/>
              <a:t>Document/Sentence</a:t>
            </a:r>
            <a:endParaRPr lang="en-US" altLang="ko-KR" sz="1600" b="1" dirty="0"/>
          </a:p>
          <a:p>
            <a:pPr algn="ctr"/>
            <a:r>
              <a:rPr lang="en-US" altLang="ko-KR" sz="1600" b="1" dirty="0" smtClean="0"/>
              <a:t>Classification</a:t>
            </a:r>
          </a:p>
          <a:p>
            <a:pPr algn="ctr"/>
            <a:r>
              <a:rPr lang="en-US" altLang="ko-KR" sz="1100" dirty="0" smtClean="0"/>
              <a:t>SVM, Naïve Bayes, CNN/RNN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0169" y="5353840"/>
            <a:ext cx="2448016" cy="1105798"/>
          </a:xfrm>
          <a:prstGeom prst="roundRect">
            <a:avLst/>
          </a:prstGeom>
          <a:gradFill>
            <a:gsLst>
              <a:gs pos="0">
                <a:srgbClr val="FE1E8E"/>
              </a:gs>
              <a:gs pos="100000">
                <a:srgbClr val="761453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/>
              <a:t>Document representation</a:t>
            </a:r>
          </a:p>
          <a:p>
            <a:pPr algn="ctr"/>
            <a:r>
              <a:rPr lang="en-US" altLang="ko-KR" sz="1100" dirty="0" smtClean="0"/>
              <a:t>Bag-of-words (DTM, TDM,TF)</a:t>
            </a:r>
          </a:p>
          <a:p>
            <a:pPr algn="ctr"/>
            <a:r>
              <a:rPr lang="en-US" altLang="ko-KR" sz="1100" dirty="0" smtClean="0"/>
              <a:t>TF-IDF</a:t>
            </a:r>
          </a:p>
          <a:p>
            <a:pPr algn="ctr"/>
            <a:r>
              <a:rPr lang="en-US" altLang="ko-KR" sz="1100" dirty="0" smtClean="0"/>
              <a:t>Word embedding</a:t>
            </a:r>
            <a:endParaRPr lang="en-US" altLang="ko-KR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97603" y="2046122"/>
            <a:ext cx="2506259" cy="9648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Language modeling</a:t>
            </a:r>
          </a:p>
          <a:p>
            <a:pPr algn="ctr"/>
            <a:r>
              <a:rPr lang="en-US" altLang="ko-KR" sz="11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Uni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/Bigram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N-gram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0021" y="4740858"/>
            <a:ext cx="2398078" cy="12539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Lexical </a:t>
            </a:r>
            <a:r>
              <a:rPr lang="en-US" altLang="ko-KR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analysis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Co-reference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POS tagging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Named entity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recognition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89693" y="3434874"/>
            <a:ext cx="2012948" cy="73779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Visualization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Keyword analysis</a:t>
            </a:r>
            <a:endParaRPr lang="en-US" altLang="ko-KR" sz="11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Association analysis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8149" y="1539510"/>
            <a:ext cx="1636674" cy="13696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Sentiment analysis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Lexicon based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Machine learning based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2572" y="3345094"/>
            <a:ext cx="1711740" cy="8235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NLP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Lexical analysis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Syntax analysis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Semantic analysis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16512" y="1653492"/>
            <a:ext cx="2136191" cy="1433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Preprocessing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Tokenization</a:t>
            </a:r>
          </a:p>
          <a:p>
            <a:pPr algn="ctr"/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Cleaning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Stemming/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Lemmatization</a:t>
            </a:r>
          </a:p>
          <a:p>
            <a:pPr algn="ctr"/>
            <a:r>
              <a:rPr lang="en-US" altLang="ko-KR" sz="11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Stopword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Filtering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203862" y="3041593"/>
            <a:ext cx="1876225" cy="96480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Transformer</a:t>
            </a:r>
          </a:p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BERT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ChatGPT</a:t>
            </a:r>
            <a:endParaRPr lang="en-US" altLang="ko-KR" sz="16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Llama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텍스트 </a:t>
            </a:r>
            <a:r>
              <a:rPr lang="ko-KR" altLang="en-US" sz="2800" b="1" dirty="0" err="1" smtClean="0"/>
              <a:t>마이닝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절차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27C90E-40BE-EB03-11BD-9E5B8F964E5F}"/>
              </a:ext>
            </a:extLst>
          </p:cNvPr>
          <p:cNvCxnSpPr>
            <a:cxnSpLocks/>
          </p:cNvCxnSpPr>
          <p:nvPr/>
        </p:nvCxnSpPr>
        <p:spPr>
          <a:xfrm>
            <a:off x="6533936" y="3554782"/>
            <a:ext cx="78870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_x228937536" descr="EMB00003aa80d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" y="1666102"/>
            <a:ext cx="5808783" cy="40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36647"/>
              </p:ext>
            </p:extLst>
          </p:nvPr>
        </p:nvGraphicFramePr>
        <p:xfrm>
          <a:off x="7526214" y="4049722"/>
          <a:ext cx="4202505" cy="20101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8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56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돋움체 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effectLst/>
                        </a:rPr>
                        <a:t>데이터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인공지능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행렬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벡터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학습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effectLst/>
                        </a:rPr>
                        <a:t>Doc1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5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effectLst/>
                        </a:rPr>
                        <a:t>Doc2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4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 smtClean="0">
                          <a:effectLst/>
                        </a:rPr>
                        <a:t>Doc3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1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 err="1">
                          <a:effectLst/>
                        </a:rPr>
                        <a:t>DocN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4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05605" y="361066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단어 행렬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26214" y="1675610"/>
            <a:ext cx="40195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형태소 </a:t>
            </a:r>
            <a:r>
              <a:rPr lang="ko-KR" altLang="en-US" dirty="0" smtClean="0"/>
              <a:t>분석 예시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아버지가 방에 들어가신다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['</a:t>
            </a:r>
            <a:r>
              <a:rPr lang="ko-KR" altLang="en-US" dirty="0"/>
              <a:t>아버지</a:t>
            </a:r>
            <a:r>
              <a:rPr lang="en-US" altLang="ko-KR" dirty="0"/>
              <a:t>', '</a:t>
            </a:r>
            <a:r>
              <a:rPr lang="ko-KR" altLang="en-US" dirty="0"/>
              <a:t>가</a:t>
            </a:r>
            <a:r>
              <a:rPr lang="en-US" altLang="ko-KR" dirty="0"/>
              <a:t>', '</a:t>
            </a:r>
            <a:r>
              <a:rPr lang="ko-KR" altLang="en-US" dirty="0"/>
              <a:t>방</a:t>
            </a:r>
            <a:r>
              <a:rPr lang="en-US" altLang="ko-KR" dirty="0"/>
              <a:t>', '</a:t>
            </a:r>
            <a:r>
              <a:rPr lang="ko-KR" altLang="en-US" dirty="0"/>
              <a:t>에</a:t>
            </a:r>
            <a:r>
              <a:rPr lang="en-US" altLang="ko-KR" dirty="0"/>
              <a:t>', '</a:t>
            </a:r>
            <a:r>
              <a:rPr lang="ko-KR" altLang="en-US" dirty="0"/>
              <a:t>들어가신다</a:t>
            </a:r>
            <a:r>
              <a:rPr lang="en-US" altLang="ko-KR" dirty="0" smtClean="0"/>
              <a:t>']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53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명사 인식 </a:t>
            </a:r>
            <a:r>
              <a:rPr lang="en-US" altLang="ko-KR" sz="2800" b="1" dirty="0" smtClean="0"/>
              <a:t>(noun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recognition)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09600" y="1026285"/>
            <a:ext cx="10972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전문가 지식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명사인식 알고리즘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5722"/>
              </p:ext>
            </p:extLst>
          </p:nvPr>
        </p:nvGraphicFramePr>
        <p:xfrm>
          <a:off x="653987" y="1187098"/>
          <a:ext cx="4057713" cy="1571308"/>
        </p:xfrm>
        <a:graphic>
          <a:graphicData uri="http://schemas.openxmlformats.org/drawingml/2006/table">
            <a:tbl>
              <a:tblPr/>
              <a:tblGrid>
                <a:gridCol w="40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1308">
                <a:tc>
                  <a:txBody>
                    <a:bodyPr/>
                    <a:lstStyle/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나는 오늘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갈 예정이야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100" kern="0" spc="-30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9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시에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'N‘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만나자</a:t>
                      </a:r>
                      <a:endParaRPr lang="ko-KR" altLang="en-US" sz="2100" kern="0" spc="-30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학생들이 ‘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N'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모였다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100" kern="0" spc="-30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20" marR="72420" marT="72420" marB="7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7500" y="2537585"/>
            <a:ext cx="64369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 smtClean="0"/>
              <a:t>단어를 반으로 쪼개서 오른쪽 </a:t>
            </a:r>
            <a:r>
              <a:rPr lang="ko-KR" altLang="en-US" u="sng" dirty="0"/>
              <a:t>단어의 분포를 보고서 명사인지 </a:t>
            </a:r>
            <a:r>
              <a:rPr lang="ko-KR" altLang="en-US" u="sng" dirty="0" smtClean="0"/>
              <a:t>판단</a:t>
            </a:r>
            <a:endParaRPr lang="en-US" altLang="ko-KR" u="sng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도담동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이라고 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dirty="0" smtClean="0"/>
              <a:t>‘</a:t>
            </a:r>
            <a:r>
              <a:rPr lang="ko-KR" altLang="en-US" dirty="0" err="1"/>
              <a:t>도담동</a:t>
            </a:r>
            <a:r>
              <a:rPr lang="ko-KR" altLang="en-US" dirty="0"/>
              <a:t>’ </a:t>
            </a:r>
            <a:r>
              <a:rPr lang="ko-KR" altLang="en-US" dirty="0" smtClean="0"/>
              <a:t>을 명사로 취급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‘</a:t>
            </a:r>
            <a:r>
              <a:rPr lang="ko-KR" altLang="en-US" dirty="0" err="1" smtClean="0"/>
              <a:t>도담동</a:t>
            </a:r>
            <a:r>
              <a:rPr lang="ko-KR" altLang="en-US" dirty="0" smtClean="0"/>
              <a:t>’에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도담동</a:t>
            </a:r>
            <a:r>
              <a:rPr lang="ko-KR" altLang="en-US" dirty="0" smtClean="0"/>
              <a:t>’에서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도담동</a:t>
            </a:r>
            <a:r>
              <a:rPr lang="ko-KR" altLang="en-US" dirty="0" smtClean="0"/>
              <a:t>’으로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2) </a:t>
            </a:r>
            <a:r>
              <a:rPr lang="ko-KR" altLang="en-US" dirty="0" smtClean="0"/>
              <a:t>‘</a:t>
            </a:r>
            <a:r>
              <a:rPr lang="ko-KR" altLang="en-US" dirty="0" err="1" smtClean="0"/>
              <a:t>도담</a:t>
            </a:r>
            <a:r>
              <a:rPr lang="ko-KR" altLang="en-US" dirty="0" smtClean="0"/>
              <a:t>’ 을 </a:t>
            </a:r>
            <a:r>
              <a:rPr lang="ko-KR" altLang="en-US" dirty="0"/>
              <a:t>명사를 </a:t>
            </a:r>
            <a:r>
              <a:rPr lang="ko-KR" altLang="en-US" dirty="0" smtClean="0"/>
              <a:t>취</a:t>
            </a:r>
            <a:r>
              <a:rPr lang="ko-KR" altLang="en-US" dirty="0"/>
              <a:t>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도담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동에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동에서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동으로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3987" y="5698068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github.com/lovit/soynlp/blob/master/notes/unskonlp.pdf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bag of words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40323" y="1210951"/>
            <a:ext cx="6855069" cy="37742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특정 문서에서 단어의 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순서들을 생각하지 않고 </a:t>
            </a:r>
            <a:r>
              <a:rPr lang="ko-KR" altLang="en-US" sz="16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단어가 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출현하는 </a:t>
            </a:r>
            <a:r>
              <a:rPr lang="ko-KR" altLang="en-US" sz="16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빈도수만을 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보는 </a:t>
            </a:r>
            <a:r>
              <a:rPr lang="ko-KR" altLang="en-US" sz="16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방법</a:t>
            </a: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NLP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기본 가정 중 하나인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Bag of words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hypothesis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Turney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&amp;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Pantel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(2010:153): Bag of words hypothesis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frequencies of words in a document tend to indicate the relevance of the document to a query (Salton et al., 1975). – If documents and pseudo-documents (queries) have similar column vectors in a term–document matrix, then they tend to have similar meanings."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Picture 2" descr="Turning raw text into a bag of words representa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23" y="1436077"/>
            <a:ext cx="3750981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3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키워드 빈도수 분석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424962" y="1277988"/>
            <a:ext cx="10612772" cy="424362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  vs 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 (term frequency) :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 빈도수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TF-IDF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(term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frequency inverse document frequency)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문서에 자주 등장하는 단어에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패널티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유니그램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(unigram) vs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바이그램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(bigram)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감축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감축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bigram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감축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 협약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unigram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협약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bigram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협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약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Picture 2" descr="bag of word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53" y="1893399"/>
            <a:ext cx="4152408" cy="1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3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인공지능 적용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2" y="1283231"/>
            <a:ext cx="6411220" cy="367716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7051431" y="3846868"/>
            <a:ext cx="5275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35728" y="1954042"/>
            <a:ext cx="4378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텍스트문장의 단어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(word)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변수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(feature)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하고 해당 문서의 단어의 </a:t>
            </a:r>
            <a:r>
              <a:rPr lang="ko-KR" altLang="en-US" sz="16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출련빈도를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값으로 하면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ea typeface="KoPub돋움체 Medium" panose="00000600000000000000" pitchFamily="2" charset="-127"/>
              </a:rPr>
              <a:t>수치화 행렬</a:t>
            </a:r>
            <a:r>
              <a:rPr lang="en-US" altLang="ko-KR" sz="1600" dirty="0" smtClean="0">
                <a:ea typeface="KoPub돋움체 Medium" panose="00000600000000000000" pitchFamily="2" charset="-127"/>
              </a:rPr>
              <a:t>(matrix)</a:t>
            </a:r>
            <a:r>
              <a:rPr lang="ko-KR" altLang="en-US" sz="1600" dirty="0" smtClean="0">
                <a:ea typeface="KoPub돋움체 Medium" panose="00000600000000000000" pitchFamily="2" charset="-127"/>
              </a:rPr>
              <a:t>이 가능하고 </a:t>
            </a:r>
            <a:endParaRPr lang="en-US" altLang="ko-KR" sz="1600" dirty="0" smtClean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ea typeface="KoPub돋움체 Medium" panose="00000600000000000000" pitchFamily="2" charset="-127"/>
              </a:rPr>
              <a:t>이를 </a:t>
            </a:r>
            <a:r>
              <a:rPr lang="ko-KR" altLang="en-US" sz="1600" dirty="0" err="1" smtClean="0">
                <a:ea typeface="KoPub돋움체 Medium" panose="00000600000000000000" pitchFamily="2" charset="-127"/>
              </a:rPr>
              <a:t>입력변수로</a:t>
            </a:r>
            <a:r>
              <a:rPr lang="ko-KR" altLang="en-US" sz="1600" dirty="0" smtClean="0">
                <a:ea typeface="KoPub돋움체 Medium" panose="00000600000000000000" pitchFamily="2" charset="-127"/>
              </a:rPr>
              <a:t> 하여 </a:t>
            </a:r>
            <a:endParaRPr lang="en-US" altLang="ko-KR" sz="1600" dirty="0" smtClean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ea typeface="KoPub돋움체 Medium" panose="00000600000000000000" pitchFamily="2" charset="-127"/>
              </a:rPr>
              <a:t>인공지능의 분류</a:t>
            </a:r>
            <a:r>
              <a:rPr lang="en-US" altLang="ko-KR" sz="1600" dirty="0">
                <a:ea typeface="KoPub돋움체 Medium" panose="00000600000000000000" pitchFamily="2" charset="-127"/>
              </a:rPr>
              <a:t> </a:t>
            </a:r>
            <a:r>
              <a:rPr lang="ko-KR" altLang="en-US" sz="1600" dirty="0" smtClean="0">
                <a:ea typeface="KoPub돋움체 Medium" panose="00000600000000000000" pitchFamily="2" charset="-127"/>
              </a:rPr>
              <a:t>혹은 </a:t>
            </a:r>
            <a:r>
              <a:rPr lang="ko-KR" altLang="en-US" sz="1600" dirty="0" err="1" smtClean="0">
                <a:ea typeface="KoPub돋움체 Medium" panose="00000600000000000000" pitchFamily="2" charset="-127"/>
              </a:rPr>
              <a:t>차원축소</a:t>
            </a:r>
            <a:r>
              <a:rPr lang="ko-KR" altLang="en-US" sz="1600" dirty="0" smtClean="0">
                <a:ea typeface="KoPub돋움체 Medium" panose="00000600000000000000" pitchFamily="2" charset="-127"/>
              </a:rPr>
              <a:t> 알고리즘을 적요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56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1448</TotalTime>
  <Words>578</Words>
  <Application>Microsoft Office PowerPoint</Application>
  <PresentationFormat>와이드스크린</PresentationFormat>
  <Paragraphs>151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KoPub돋움체 Medium</vt:lpstr>
      <vt:lpstr>KoPub바탕체 Light</vt:lpstr>
      <vt:lpstr>맑은 고딕</vt:lpstr>
      <vt:lpstr>Arial</vt:lpstr>
      <vt:lpstr>Calibri</vt:lpstr>
      <vt:lpstr>Wingdings</vt:lpstr>
      <vt:lpstr>천체</vt:lpstr>
      <vt:lpstr>인공지능 모델 운영 </vt:lpstr>
      <vt:lpstr>학습 목표(Goals)</vt:lpstr>
      <vt:lpstr>텍스트 마이닝</vt:lpstr>
      <vt:lpstr>텍스트 마이닝하면 떠오르는 것?</vt:lpstr>
      <vt:lpstr>텍스트 마이닝 절차</vt:lpstr>
      <vt:lpstr>명사 인식 (noun recognition)</vt:lpstr>
      <vt:lpstr>bag of words</vt:lpstr>
      <vt:lpstr>키워드 빈도수 분석</vt:lpstr>
      <vt:lpstr>인공지능 적용</vt:lpstr>
      <vt:lpstr>코사인 유사성(cosine similarity)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조상구</cp:lastModifiedBy>
  <cp:revision>26</cp:revision>
  <dcterms:created xsi:type="dcterms:W3CDTF">2024-08-02T13:36:42Z</dcterms:created>
  <dcterms:modified xsi:type="dcterms:W3CDTF">2024-10-07T05:52:55Z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