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9"/>
  </p:notesMasterIdLst>
  <p:handoutMasterIdLst>
    <p:handoutMasterId r:id="rId130"/>
  </p:handoutMasterIdLst>
  <p:sldIdLst>
    <p:sldId id="259" r:id="rId2"/>
    <p:sldId id="548" r:id="rId3"/>
    <p:sldId id="565" r:id="rId4"/>
    <p:sldId id="834" r:id="rId5"/>
    <p:sldId id="538" r:id="rId6"/>
    <p:sldId id="549" r:id="rId7"/>
    <p:sldId id="550" r:id="rId8"/>
    <p:sldId id="844" r:id="rId9"/>
    <p:sldId id="845" r:id="rId10"/>
    <p:sldId id="551" r:id="rId11"/>
    <p:sldId id="571" r:id="rId12"/>
    <p:sldId id="842" r:id="rId13"/>
    <p:sldId id="572" r:id="rId14"/>
    <p:sldId id="568" r:id="rId15"/>
    <p:sldId id="552" r:id="rId16"/>
    <p:sldId id="843" r:id="rId17"/>
    <p:sldId id="849" r:id="rId18"/>
    <p:sldId id="652" r:id="rId19"/>
    <p:sldId id="653" r:id="rId20"/>
    <p:sldId id="575" r:id="rId21"/>
    <p:sldId id="576" r:id="rId22"/>
    <p:sldId id="577" r:id="rId23"/>
    <p:sldId id="578" r:id="rId24"/>
    <p:sldId id="601" r:id="rId25"/>
    <p:sldId id="579" r:id="rId26"/>
    <p:sldId id="602" r:id="rId27"/>
    <p:sldId id="846" r:id="rId28"/>
    <p:sldId id="573" r:id="rId29"/>
    <p:sldId id="848" r:id="rId30"/>
    <p:sldId id="847" r:id="rId31"/>
    <p:sldId id="840" r:id="rId32"/>
    <p:sldId id="584" r:id="rId33"/>
    <p:sldId id="585" r:id="rId34"/>
    <p:sldId id="604" r:id="rId35"/>
    <p:sldId id="586" r:id="rId36"/>
    <p:sldId id="603" r:id="rId37"/>
    <p:sldId id="587" r:id="rId38"/>
    <p:sldId id="588" r:id="rId39"/>
    <p:sldId id="654" r:id="rId40"/>
    <p:sldId id="657" r:id="rId41"/>
    <p:sldId id="658" r:id="rId42"/>
    <p:sldId id="659" r:id="rId43"/>
    <p:sldId id="660" r:id="rId44"/>
    <p:sldId id="655" r:id="rId45"/>
    <p:sldId id="661" r:id="rId46"/>
    <p:sldId id="662" r:id="rId47"/>
    <p:sldId id="664" r:id="rId48"/>
    <p:sldId id="663" r:id="rId49"/>
    <p:sldId id="665" r:id="rId50"/>
    <p:sldId id="589" r:id="rId51"/>
    <p:sldId id="590" r:id="rId52"/>
    <p:sldId id="591" r:id="rId53"/>
    <p:sldId id="592" r:id="rId54"/>
    <p:sldId id="593" r:id="rId55"/>
    <p:sldId id="594" r:id="rId56"/>
    <p:sldId id="595" r:id="rId57"/>
    <p:sldId id="596" r:id="rId58"/>
    <p:sldId id="597" r:id="rId59"/>
    <p:sldId id="599" r:id="rId60"/>
    <p:sldId id="574" r:id="rId61"/>
    <p:sldId id="676" r:id="rId62"/>
    <p:sldId id="569" r:id="rId63"/>
    <p:sldId id="554" r:id="rId64"/>
    <p:sldId id="605" r:id="rId65"/>
    <p:sldId id="607" r:id="rId66"/>
    <p:sldId id="608" r:id="rId67"/>
    <p:sldId id="609" r:id="rId68"/>
    <p:sldId id="610" r:id="rId69"/>
    <p:sldId id="611" r:id="rId70"/>
    <p:sldId id="618" r:id="rId71"/>
    <p:sldId id="619" r:id="rId72"/>
    <p:sldId id="620" r:id="rId73"/>
    <p:sldId id="621" r:id="rId74"/>
    <p:sldId id="622" r:id="rId75"/>
    <p:sldId id="623" r:id="rId76"/>
    <p:sldId id="624" r:id="rId77"/>
    <p:sldId id="612" r:id="rId78"/>
    <p:sldId id="613" r:id="rId79"/>
    <p:sldId id="614" r:id="rId80"/>
    <p:sldId id="615" r:id="rId81"/>
    <p:sldId id="616" r:id="rId82"/>
    <p:sldId id="617" r:id="rId83"/>
    <p:sldId id="606" r:id="rId84"/>
    <p:sldId id="626" r:id="rId85"/>
    <p:sldId id="627" r:id="rId86"/>
    <p:sldId id="628" r:id="rId87"/>
    <p:sldId id="629" r:id="rId88"/>
    <p:sldId id="630" r:id="rId89"/>
    <p:sldId id="631" r:id="rId90"/>
    <p:sldId id="640" r:id="rId91"/>
    <p:sldId id="632" r:id="rId92"/>
    <p:sldId id="850" r:id="rId93"/>
    <p:sldId id="633" r:id="rId94"/>
    <p:sldId id="634" r:id="rId95"/>
    <p:sldId id="556" r:id="rId96"/>
    <p:sldId id="635" r:id="rId97"/>
    <p:sldId id="636" r:id="rId98"/>
    <p:sldId id="637" r:id="rId99"/>
    <p:sldId id="638" r:id="rId100"/>
    <p:sldId id="639" r:id="rId101"/>
    <p:sldId id="542" r:id="rId102"/>
    <p:sldId id="564" r:id="rId103"/>
    <p:sldId id="851" r:id="rId104"/>
    <p:sldId id="767" r:id="rId105"/>
    <p:sldId id="768" r:id="rId106"/>
    <p:sldId id="852" r:id="rId107"/>
    <p:sldId id="759" r:id="rId108"/>
    <p:sldId id="760" r:id="rId109"/>
    <p:sldId id="761" r:id="rId110"/>
    <p:sldId id="762" r:id="rId111"/>
    <p:sldId id="763" r:id="rId112"/>
    <p:sldId id="764" r:id="rId113"/>
    <p:sldId id="765" r:id="rId114"/>
    <p:sldId id="766" r:id="rId115"/>
    <p:sldId id="758" r:id="rId116"/>
    <p:sldId id="684" r:id="rId117"/>
    <p:sldId id="841" r:id="rId118"/>
    <p:sldId id="685" r:id="rId119"/>
    <p:sldId id="686" r:id="rId120"/>
    <p:sldId id="687" r:id="rId121"/>
    <p:sldId id="688" r:id="rId122"/>
    <p:sldId id="790" r:id="rId123"/>
    <p:sldId id="787" r:id="rId124"/>
    <p:sldId id="691" r:id="rId125"/>
    <p:sldId id="788" r:id="rId126"/>
    <p:sldId id="693" r:id="rId127"/>
    <p:sldId id="566" r:id="rId1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2024-05-14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2024-05-14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informatica.com/in/resources/articles/what-is-etl-pipeline.html" TargetMode="Externa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with-statement/#managing-resources-in-python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9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and eval()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as below:</a:t>
            </a:r>
          </a:p>
          <a:p>
            <a:pPr lvl="1"/>
            <a:r>
              <a:rPr lang="en-US" altLang="ko-KR" dirty="0"/>
              <a:t>Make an expression from the user. For example:</a:t>
            </a:r>
          </a:p>
          <a:p>
            <a:pPr lvl="2"/>
            <a:r>
              <a:rPr lang="en-US" altLang="ko-KR" dirty="0"/>
              <a:t>2 + 3</a:t>
            </a:r>
          </a:p>
          <a:p>
            <a:pPr lvl="1"/>
            <a:r>
              <a:rPr lang="en-US" altLang="ko-KR" dirty="0"/>
              <a:t>Evaluate the expression and print out the result. For example:</a:t>
            </a:r>
          </a:p>
          <a:p>
            <a:pPr lvl="2"/>
            <a:r>
              <a:rPr lang="en-US" altLang="ko-KR" dirty="0"/>
              <a:t>5</a:t>
            </a:r>
          </a:p>
          <a:p>
            <a:r>
              <a:rPr lang="en-US" altLang="ko-KR" dirty="0"/>
              <a:t>Refer to the Python Built-in Functions page: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https://docs.python.org/3/library/functions.html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339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u"Hello</a:t>
            </a:r>
            <a:r>
              <a:rPr lang="en-US" altLang="ko-KR" dirty="0"/>
              <a:t>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f.close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817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dirty="0"/>
              <a:t>Encoding</a:t>
            </a:r>
          </a:p>
          <a:p>
            <a:r>
              <a:rPr lang="en-US" altLang="ko-KR" dirty="0"/>
              <a:t>Data pipeline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78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End of Python: Input and Output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8F4CBF52-067E-67DA-37F2-E64D25663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772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Appendix. </a:t>
            </a:r>
            <a:r>
              <a:rPr lang="en-US" altLang="ko-KR" sz="4400" dirty="0"/>
              <a:t>Data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5095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빨간 밧줄이 달린 빨간 파이프">
            <a:extLst>
              <a:ext uri="{FF2B5EF4-FFF2-40B4-BE49-F238E27FC236}">
                <a16:creationId xmlns:a16="http://schemas.microsoft.com/office/drawing/2014/main" id="{8D8752CA-845D-4C2A-258E-323FD0A3F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76" y="1535963"/>
            <a:ext cx="5588161" cy="37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AB273-B0B9-3AA2-9C2B-1C320404917C}"/>
              </a:ext>
            </a:extLst>
          </p:cNvPr>
          <p:cNvSpPr txBox="1"/>
          <p:nvPr/>
        </p:nvSpPr>
        <p:spPr>
          <a:xfrm>
            <a:off x="879675" y="2949926"/>
            <a:ext cx="195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</a:rPr>
              <a:t>origin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DCA1D-6E5F-F7F7-810E-477C605C5D0B}"/>
              </a:ext>
            </a:extLst>
          </p:cNvPr>
          <p:cNvSpPr txBox="1"/>
          <p:nvPr/>
        </p:nvSpPr>
        <p:spPr>
          <a:xfrm>
            <a:off x="9377421" y="2949926"/>
            <a:ext cx="261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</a:rPr>
              <a:t>destination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113FA-367F-7645-FB46-DA86577983F5}"/>
              </a:ext>
            </a:extLst>
          </p:cNvPr>
          <p:cNvSpPr txBox="1"/>
          <p:nvPr/>
        </p:nvSpPr>
        <p:spPr>
          <a:xfrm>
            <a:off x="5372581" y="5449359"/>
            <a:ext cx="195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</a:rPr>
              <a:t>flow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EEF58E2-3A14-E64A-712B-C5F110DECA6F}"/>
              </a:ext>
            </a:extLst>
          </p:cNvPr>
          <p:cNvSpPr txBox="1">
            <a:spLocks/>
          </p:cNvSpPr>
          <p:nvPr/>
        </p:nvSpPr>
        <p:spPr>
          <a:xfrm>
            <a:off x="1654573" y="139084"/>
            <a:ext cx="9144605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2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>
            <a:extLst>
              <a:ext uri="{FF2B5EF4-FFF2-40B4-BE49-F238E27FC236}">
                <a16:creationId xmlns:a16="http://schemas.microsoft.com/office/drawing/2014/main" id="{7EEF58E2-3A14-E64A-712B-C5F110DECA6F}"/>
              </a:ext>
            </a:extLst>
          </p:cNvPr>
          <p:cNvSpPr txBox="1">
            <a:spLocks/>
          </p:cNvSpPr>
          <p:nvPr/>
        </p:nvSpPr>
        <p:spPr>
          <a:xfrm>
            <a:off x="1654573" y="139084"/>
            <a:ext cx="9144605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data pipeline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A725A-0D94-D10A-EFEB-01EB8F0D3A3E}"/>
              </a:ext>
            </a:extLst>
          </p:cNvPr>
          <p:cNvSpPr txBox="1"/>
          <p:nvPr/>
        </p:nvSpPr>
        <p:spPr>
          <a:xfrm>
            <a:off x="1481559" y="5148818"/>
            <a:ext cx="7576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https://www.informatica.com/in/resources/articles/what-is-etl-pipeline.html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pic>
        <p:nvPicPr>
          <p:cNvPr id="2054" name="Picture 6" descr="A diagram of how an ETL pipeline works.">
            <a:extLst>
              <a:ext uri="{FF2B5EF4-FFF2-40B4-BE49-F238E27FC236}">
                <a16:creationId xmlns:a16="http://schemas.microsoft.com/office/drawing/2014/main" id="{70A22B24-3860-89D5-3B58-1D4E7C8B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59" y="1709182"/>
            <a:ext cx="9514390" cy="32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260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Acquisition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FB0CFA-4684-7FFB-68B0-4B736FD5A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27" y="1563599"/>
            <a:ext cx="8524356" cy="39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209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0" i="0" u="none" strike="noStrike" baseline="0" dirty="0">
                <a:latin typeface="MyriadPro-SemiboldCond"/>
              </a:rPr>
              <a:t>Tabular Text Files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1C2A3-DCC9-5866-42B7-2DBA16C8F2C1}"/>
              </a:ext>
            </a:extLst>
          </p:cNvPr>
          <p:cNvSpPr txBox="1"/>
          <p:nvPr/>
        </p:nvSpPr>
        <p:spPr>
          <a:xfrm>
            <a:off x="1275248" y="1545407"/>
            <a:ext cx="9936931" cy="376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 separator, or delimiter, character like tab ('\t'), comma (','), or vertical bar('|'). This is an example of the comma-separated values (CSV) format.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'&lt;' and '&gt;' around tags. Examples include XML and HTML.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Punctuation. An example is JavaScript Object Notation (JSON).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Indentation. An example is YAML (which is recursively defined as “YAML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Ain’t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Markup Language”).</a:t>
            </a:r>
            <a:endParaRPr lang="ko-KR" alt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03048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CSV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DA6F-2A7E-B763-5225-32465ECAAA6B}"/>
              </a:ext>
            </a:extLst>
          </p:cNvPr>
          <p:cNvSpPr txBox="1"/>
          <p:nvPr/>
        </p:nvSpPr>
        <p:spPr>
          <a:xfrm>
            <a:off x="826908" y="1303500"/>
            <a:ext cx="515363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csv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villains = [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['Doctor', 'No'],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['Rosa',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Klebb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['Mister', 'Big'],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['Auric', 'Goldfinger'],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['Ernst',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Blofeld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]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a context manager</a:t>
            </a: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open('../img1/villains',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') as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</a:t>
            </a:r>
            <a:r>
              <a:rPr lang="en-US" altLang="ko-KR" sz="1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writer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csvout.writerows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(villains)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open('../img1/villains', 'rt') as fin: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</a:t>
            </a:r>
            <a:r>
              <a:rPr lang="en-US" altLang="ko-KR" sz="1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reader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(fin)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villains = [row for row in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]        # a list comprehension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print(villains)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1346E-4EE4-77F3-9531-AF82C6EAC6B1}"/>
              </a:ext>
            </a:extLst>
          </p:cNvPr>
          <p:cNvSpPr txBox="1"/>
          <p:nvPr/>
        </p:nvSpPr>
        <p:spPr>
          <a:xfrm>
            <a:off x="5980538" y="1348800"/>
            <a:ext cx="61476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Proper file path with error handling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try: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# ensure no extra newlines are inserted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with open('../img1/villains.csv', 'w', newline='') as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 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csv.writer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csvout.writerows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(villains)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except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IOError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e: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f"An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error occurred while writing the file: {e}")</a:t>
            </a:r>
          </a:p>
        </p:txBody>
      </p:sp>
    </p:spTree>
    <p:extLst>
      <p:ext uri="{BB962C8B-B14F-4D97-AF65-F5344CB8AC3E}">
        <p14:creationId xmlns:p14="http://schemas.microsoft.com/office/powerpoint/2010/main" val="668767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CSV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DA6F-2A7E-B763-5225-32465ECAAA6B}"/>
              </a:ext>
            </a:extLst>
          </p:cNvPr>
          <p:cNvSpPr txBox="1"/>
          <p:nvPr/>
        </p:nvSpPr>
        <p:spPr>
          <a:xfrm>
            <a:off x="826908" y="1303500"/>
            <a:ext cx="6147632" cy="335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csv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open('villains', 'rt') as fin: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csv.DictReader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(fin,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                             fieldnames=['first', 'last'])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villains = [row for row in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print(villains)</a:t>
            </a: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1346E-4EE4-77F3-9531-AF82C6EAC6B1}"/>
              </a:ext>
            </a:extLst>
          </p:cNvPr>
          <p:cNvSpPr txBox="1"/>
          <p:nvPr/>
        </p:nvSpPr>
        <p:spPr>
          <a:xfrm>
            <a:off x="7432822" y="1323808"/>
            <a:ext cx="4328873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Proper file path with error handling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df = pd.DataFrame(villains)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print(df)</a:t>
            </a: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C3340-57C8-0723-AE81-74EE7EFC8A3F}"/>
              </a:ext>
            </a:extLst>
          </p:cNvPr>
          <p:cNvSpPr txBox="1"/>
          <p:nvPr/>
        </p:nvSpPr>
        <p:spPr>
          <a:xfrm>
            <a:off x="889660" y="428514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[{'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Doctor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No</a:t>
            </a:r>
            <a:r>
              <a:rPr lang="ko-KR" altLang="en-US" dirty="0">
                <a:solidFill>
                  <a:srgbClr val="00B0F0"/>
                </a:solidFill>
              </a:rPr>
              <a:t>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Rosa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Klebb</a:t>
            </a:r>
            <a:r>
              <a:rPr lang="ko-KR" altLang="en-US" dirty="0">
                <a:solidFill>
                  <a:srgbClr val="00B0F0"/>
                </a:solidFill>
              </a:rPr>
              <a:t>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Mister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'Big'},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Auric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Goldfinger</a:t>
            </a:r>
            <a:r>
              <a:rPr lang="ko-KR" altLang="en-US" dirty="0">
                <a:solidFill>
                  <a:srgbClr val="00B0F0"/>
                </a:solidFill>
              </a:rPr>
              <a:t>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Ernst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Blofeld</a:t>
            </a:r>
            <a:r>
              <a:rPr lang="ko-KR" altLang="en-US" dirty="0">
                <a:solidFill>
                  <a:srgbClr val="00B0F0"/>
                </a:solidFill>
              </a:rPr>
              <a:t>'}]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A3BD2-DD49-2B47-8506-2E43FC77DFDF}"/>
              </a:ext>
            </a:extLst>
          </p:cNvPr>
          <p:cNvSpPr txBox="1"/>
          <p:nvPr/>
        </p:nvSpPr>
        <p:spPr>
          <a:xfrm>
            <a:off x="7521388" y="3340731"/>
            <a:ext cx="31645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    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        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0  </a:t>
            </a:r>
            <a:r>
              <a:rPr lang="ko-KR" altLang="en-US" dirty="0" err="1">
                <a:solidFill>
                  <a:srgbClr val="00B0F0"/>
                </a:solidFill>
              </a:rPr>
              <a:t>Doctor</a:t>
            </a:r>
            <a:r>
              <a:rPr lang="ko-KR" altLang="en-US" dirty="0">
                <a:solidFill>
                  <a:srgbClr val="00B0F0"/>
                </a:solidFill>
              </a:rPr>
              <a:t>          </a:t>
            </a:r>
            <a:r>
              <a:rPr lang="ko-KR" altLang="en-US" dirty="0" err="1">
                <a:solidFill>
                  <a:srgbClr val="00B0F0"/>
                </a:solidFill>
              </a:rPr>
              <a:t>No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1    </a:t>
            </a:r>
            <a:r>
              <a:rPr lang="ko-KR" altLang="en-US" dirty="0" err="1">
                <a:solidFill>
                  <a:srgbClr val="00B0F0"/>
                </a:solidFill>
              </a:rPr>
              <a:t>Rosa</a:t>
            </a:r>
            <a:r>
              <a:rPr lang="ko-KR" altLang="en-US" dirty="0">
                <a:solidFill>
                  <a:srgbClr val="00B0F0"/>
                </a:solidFill>
              </a:rPr>
              <a:t>       </a:t>
            </a:r>
            <a:r>
              <a:rPr lang="ko-KR" altLang="en-US" dirty="0" err="1">
                <a:solidFill>
                  <a:srgbClr val="00B0F0"/>
                </a:solidFill>
              </a:rPr>
              <a:t>Klebb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2  </a:t>
            </a:r>
            <a:r>
              <a:rPr lang="ko-KR" altLang="en-US" dirty="0" err="1">
                <a:solidFill>
                  <a:srgbClr val="00B0F0"/>
                </a:solidFill>
              </a:rPr>
              <a:t>Mister</a:t>
            </a:r>
            <a:r>
              <a:rPr lang="ko-KR" altLang="en-US" dirty="0">
                <a:solidFill>
                  <a:srgbClr val="00B0F0"/>
                </a:solidFill>
              </a:rPr>
              <a:t>         Big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3   </a:t>
            </a:r>
            <a:r>
              <a:rPr lang="ko-KR" altLang="en-US" dirty="0" err="1">
                <a:solidFill>
                  <a:srgbClr val="00B0F0"/>
                </a:solidFill>
              </a:rPr>
              <a:t>Auric</a:t>
            </a:r>
            <a:r>
              <a:rPr lang="ko-KR" altLang="en-US" dirty="0">
                <a:solidFill>
                  <a:srgbClr val="00B0F0"/>
                </a:solidFill>
              </a:rPr>
              <a:t>  </a:t>
            </a:r>
            <a:r>
              <a:rPr lang="ko-KR" altLang="en-US" dirty="0" err="1">
                <a:solidFill>
                  <a:srgbClr val="00B0F0"/>
                </a:solidFill>
              </a:rPr>
              <a:t>Goldfinger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4   </a:t>
            </a:r>
            <a:r>
              <a:rPr lang="ko-KR" altLang="en-US" dirty="0" err="1">
                <a:solidFill>
                  <a:srgbClr val="00B0F0"/>
                </a:solidFill>
              </a:rPr>
              <a:t>Ernst</a:t>
            </a:r>
            <a:r>
              <a:rPr lang="ko-KR" altLang="en-US" dirty="0">
                <a:solidFill>
                  <a:srgbClr val="00B0F0"/>
                </a:solidFill>
              </a:rPr>
              <a:t>     </a:t>
            </a:r>
            <a:r>
              <a:rPr lang="ko-KR" altLang="en-US" dirty="0" err="1">
                <a:solidFill>
                  <a:srgbClr val="00B0F0"/>
                </a:solidFill>
              </a:rPr>
              <a:t>Blofeld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9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and eval()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sExpression</a:t>
            </a:r>
            <a:r>
              <a:rPr lang="en-US" altLang="ko-KR" dirty="0"/>
              <a:t> = input("Enter an expression ...like 2+2 or abs(-3) 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eval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sExpression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2715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XML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DA6F-2A7E-B763-5225-32465ECAAA6B}"/>
              </a:ext>
            </a:extLst>
          </p:cNvPr>
          <p:cNvSpPr txBox="1"/>
          <p:nvPr/>
        </p:nvSpPr>
        <p:spPr>
          <a:xfrm>
            <a:off x="395520" y="2493482"/>
            <a:ext cx="5270174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'''&lt;?xml version="1.0"?&gt;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&lt;breakfast hours="7-11"&gt;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price="$6.00"&gt;breakfast burritos&lt;/item&gt;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price="$4.00"&gt;pancakes&lt;/item&gt;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&lt;/breakfast&gt;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&lt;lunch hours="11-3"&gt;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price="$5.00"&gt;hamburger&lt;/item&gt;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&lt;/lunch&gt;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&lt;dinner hours="3-10"&gt;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price="$8.00"&gt;spaghetti&lt;/item&gt;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&lt;/dinner&gt;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'''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3F39F-ED4F-E0FD-13E8-1DA3CA73AC44}"/>
              </a:ext>
            </a:extLst>
          </p:cNvPr>
          <p:cNvSpPr txBox="1"/>
          <p:nvPr/>
        </p:nvSpPr>
        <p:spPr>
          <a:xfrm>
            <a:off x="727215" y="905522"/>
            <a:ext cx="111689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Delimited files convey only two dimensions: rows (lines) and columns (fields within a line).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If you want to exchange data structures among programs, you need a way to encode hierarchies, sequences, sets, and other structures as text.</a:t>
            </a:r>
            <a:endParaRPr lang="ko-KR" altLang="en-US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B7014-EC36-2DE0-842D-9B8A2763AA01}"/>
              </a:ext>
            </a:extLst>
          </p:cNvPr>
          <p:cNvSpPr txBox="1"/>
          <p:nvPr/>
        </p:nvSpPr>
        <p:spPr>
          <a:xfrm>
            <a:off x="5998462" y="2493482"/>
            <a:ext cx="6059067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Save the XML content to a file</a:t>
            </a:r>
          </a:p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file_path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'../img1/menu.xml’  </a:t>
            </a:r>
          </a:p>
          <a:p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try: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with open(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file_path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'w') as file: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file.write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f"XML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content successfully written to {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file_path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}")</a:t>
            </a:r>
          </a:p>
          <a:p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except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IOError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e: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f"An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error occurred while writing the file: {e}")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147377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XML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E2CA0-F306-E037-3F88-B82C7E9B40DF}"/>
              </a:ext>
            </a:extLst>
          </p:cNvPr>
          <p:cNvSpPr txBox="1"/>
          <p:nvPr/>
        </p:nvSpPr>
        <p:spPr>
          <a:xfrm>
            <a:off x="913795" y="898499"/>
            <a:ext cx="9779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 is often used for data feeds and messages and has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subformats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like RSS and Atom.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96DC5-CF02-42E3-8270-481F3000F395}"/>
              </a:ext>
            </a:extLst>
          </p:cNvPr>
          <p:cNvSpPr txBox="1"/>
          <p:nvPr/>
        </p:nvSpPr>
        <p:spPr>
          <a:xfrm>
            <a:off x="404485" y="1664938"/>
            <a:ext cx="5072950" cy="3323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'''&lt;?xml version="1.0"?&gt;</a:t>
            </a:r>
          </a:p>
          <a:p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&lt;breakfast hours="7-11"&gt;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price="$6.00"&gt;breakfast burritos&lt;/item&gt;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price="$4.00"&gt;pancakes&lt;/item&gt;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&lt;/breakfast&gt;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&lt;lunch hours="11-3"&gt;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price="$5.00"&gt;hamburger&lt;/item&gt;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&lt;/lunch&gt;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&lt;dinner hours="3-10"&gt;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price="$8.00"&gt;spaghetti&lt;/item&gt;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&lt;/dinner&gt;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'''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88F42-0E21-2B64-3517-199D193B8403}"/>
              </a:ext>
            </a:extLst>
          </p:cNvPr>
          <p:cNvSpPr txBox="1"/>
          <p:nvPr/>
        </p:nvSpPr>
        <p:spPr>
          <a:xfrm>
            <a:off x="6007427" y="1664938"/>
            <a:ext cx="6059067" cy="419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xml.etree.ElementTree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et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tree =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et.ElementTree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(file='../img1/menu.xml')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 =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tree.getroot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root.tag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b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child in root: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print('tag:',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child.tag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'attributes:',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child.attrib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for grandchild in child: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print('\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grandchild.tag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'attributes:',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grandchild.attrib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)) # number of menu sections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root[0]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)) # number of breakfast items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root[1]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)) # number of lunch items</a:t>
            </a:r>
          </a:p>
        </p:txBody>
      </p:sp>
    </p:spTree>
    <p:extLst>
      <p:ext uri="{BB962C8B-B14F-4D97-AF65-F5344CB8AC3E}">
        <p14:creationId xmlns:p14="http://schemas.microsoft.com/office/powerpoint/2010/main" val="16815048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HTML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F9AE9-E3E1-AC89-BE56-CC86B6FF6267}"/>
              </a:ext>
            </a:extLst>
          </p:cNvPr>
          <p:cNvSpPr txBox="1"/>
          <p:nvPr/>
        </p:nvSpPr>
        <p:spPr>
          <a:xfrm>
            <a:off x="355181" y="1566326"/>
            <a:ext cx="5072950" cy="3323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'''&lt;?xml version="1.0"?&gt;</a:t>
            </a:r>
          </a:p>
          <a:p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&lt;breakfast hours="7-11"&gt;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price="$6.00"&gt;breakfast burritos&lt;/item&gt;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price="$4.00"&gt;pancakes&lt;/item&gt;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&lt;/breakfast&gt;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&lt;lunch hours="11-3"&gt;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price="$5.00"&gt;hamburger&lt;/item&gt;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&lt;/lunch&gt;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&lt;dinner hours="3-10"&gt;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price="$8.00"&gt;spaghetti&lt;/item&gt;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&lt;/dinner&gt;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'''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7C9AE-DE24-DBF9-1742-D08AA1DBAA98}"/>
              </a:ext>
            </a:extLst>
          </p:cNvPr>
          <p:cNvSpPr txBox="1"/>
          <p:nvPr/>
        </p:nvSpPr>
        <p:spPr>
          <a:xfrm>
            <a:off x="5592903" y="2009314"/>
            <a:ext cx="64456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 bs4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BeautifulSoup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Write the XML content to an HTML file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open('../img1/menu.html', 'w') as file: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file.write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Read the HTML file with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BeautifulSoup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open('../img1/menu.html', 'r') as file: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soup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BeautifulSoup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(file,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html.parser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Extract and print out the menu items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item in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soup.find_all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('item'):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print(f'{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item.text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}: {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item.get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("price")}')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B4ED48-7027-16DE-42E7-06326144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66" y="632012"/>
            <a:ext cx="2096060" cy="249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D5019-A643-F541-AB6F-843C230D7CC6}"/>
              </a:ext>
            </a:extLst>
          </p:cNvPr>
          <p:cNvSpPr txBox="1"/>
          <p:nvPr/>
        </p:nvSpPr>
        <p:spPr>
          <a:xfrm>
            <a:off x="10103223" y="3130516"/>
            <a:ext cx="1935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https://www.crummy.com/software/BeautifulSoup/bs4/doc/</a:t>
            </a:r>
            <a:r>
              <a:rPr lang="ko-KR" altLang="en-US" sz="1200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92871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JSON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F9AE9-E3E1-AC89-BE56-CC86B6FF6267}"/>
              </a:ext>
            </a:extLst>
          </p:cNvPr>
          <p:cNvSpPr txBox="1"/>
          <p:nvPr/>
        </p:nvSpPr>
        <p:spPr>
          <a:xfrm>
            <a:off x="579300" y="905522"/>
            <a:ext cx="4396113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 = \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"breakfast": 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"hours": "7-11",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"items":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"breakfast burritos": "$6.00",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"pancakes": "$4.00"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      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},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"lunch" : 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"hours": "11-3",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"items":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"hamburger": "$5.00"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},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"dinner": 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{"hours": "3-10",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"items":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 "spaghetti": "$8.00"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 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7C9AE-DE24-DBF9-1742-D08AA1DBAA98}"/>
              </a:ext>
            </a:extLst>
          </p:cNvPr>
          <p:cNvSpPr txBox="1"/>
          <p:nvPr/>
        </p:nvSpPr>
        <p:spPr>
          <a:xfrm>
            <a:off x="5417017" y="905522"/>
            <a:ext cx="6545306" cy="354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python dictionary is converted to JSON-formatted string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json.dumps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(menu)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output the JSON string to the console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takes the JSON string </a:t>
            </a:r>
            <a:r>
              <a:rPr lang="en-US" altLang="ko-KR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and parses it back into a dictionary.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menu2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json.loads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print(menu2)</a:t>
            </a:r>
          </a:p>
        </p:txBody>
      </p:sp>
    </p:spTree>
    <p:extLst>
      <p:ext uri="{BB962C8B-B14F-4D97-AF65-F5344CB8AC3E}">
        <p14:creationId xmlns:p14="http://schemas.microsoft.com/office/powerpoint/2010/main" val="24539540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YAML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F9AE9-E3E1-AC89-BE56-CC86B6FF6267}"/>
              </a:ext>
            </a:extLst>
          </p:cNvPr>
          <p:cNvSpPr txBox="1"/>
          <p:nvPr/>
        </p:nvSpPr>
        <p:spPr>
          <a:xfrm>
            <a:off x="579300" y="905522"/>
            <a:ext cx="4754700" cy="56938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name: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first: James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last: McIntyre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dates: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birth: 1828-05-25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death: 1906-03-31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details: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bearded: true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themes: [cheese, Canada]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books: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url: http://www.gutenberg.org/files/36068/36068-h/36068-h.htm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poems: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- title: 'Motto'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text: |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Politeness, perseverance and pluck,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To their possessor will bring good luck.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- title: 'Canadian Charms'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text: |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Here industry is not in vain,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For we have bounteous crops of grain,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And you behold on every field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Of grass and roots abundant yield,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But after all the greatest charm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Is the snug home upon the farm,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And stone walls now keep cattle warm.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7C9AE-DE24-DBF9-1742-D08AA1DBAA98}"/>
              </a:ext>
            </a:extLst>
          </p:cNvPr>
          <p:cNvSpPr txBox="1"/>
          <p:nvPr/>
        </p:nvSpPr>
        <p:spPr>
          <a:xfrm>
            <a:off x="5919040" y="1326863"/>
            <a:ext cx="5977124" cy="323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yaml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mcintyre.yaml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', 'rt') as fin: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text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fin.read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data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yaml.safe_load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(text)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print(data['details'])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(data['poems']))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print(data['poems'][1]['title'])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6045-CFF1-5062-F069-A3CA4D0CE1AA}"/>
              </a:ext>
            </a:extLst>
          </p:cNvPr>
          <p:cNvSpPr txBox="1"/>
          <p:nvPr/>
        </p:nvSpPr>
        <p:spPr>
          <a:xfrm>
            <a:off x="5972380" y="440587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{'</a:t>
            </a:r>
            <a:r>
              <a:rPr lang="ko-KR" altLang="en-US" dirty="0" err="1">
                <a:solidFill>
                  <a:srgbClr val="00B0F0"/>
                </a:solidFill>
              </a:rPr>
              <a:t>bearded</a:t>
            </a:r>
            <a:r>
              <a:rPr lang="ko-KR" altLang="en-US" dirty="0">
                <a:solidFill>
                  <a:srgbClr val="00B0F0"/>
                </a:solidFill>
              </a:rPr>
              <a:t>': </a:t>
            </a:r>
            <a:r>
              <a:rPr lang="ko-KR" altLang="en-US" dirty="0" err="1">
                <a:solidFill>
                  <a:srgbClr val="00B0F0"/>
                </a:solidFill>
              </a:rPr>
              <a:t>True</a:t>
            </a:r>
            <a:r>
              <a:rPr lang="ko-KR" altLang="en-US" dirty="0">
                <a:solidFill>
                  <a:srgbClr val="00B0F0"/>
                </a:solidFill>
              </a:rPr>
              <a:t>, '</a:t>
            </a:r>
            <a:r>
              <a:rPr lang="ko-KR" altLang="en-US" dirty="0" err="1">
                <a:solidFill>
                  <a:srgbClr val="00B0F0"/>
                </a:solidFill>
              </a:rPr>
              <a:t>themes</a:t>
            </a:r>
            <a:r>
              <a:rPr lang="ko-KR" altLang="en-US" dirty="0">
                <a:solidFill>
                  <a:srgbClr val="00B0F0"/>
                </a:solidFill>
              </a:rPr>
              <a:t>': ['</a:t>
            </a:r>
            <a:r>
              <a:rPr lang="ko-KR" altLang="en-US" dirty="0" err="1">
                <a:solidFill>
                  <a:srgbClr val="00B0F0"/>
                </a:solidFill>
              </a:rPr>
              <a:t>cheese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Canada</a:t>
            </a:r>
            <a:r>
              <a:rPr lang="ko-KR" altLang="en-US" dirty="0">
                <a:solidFill>
                  <a:srgbClr val="00B0F0"/>
                </a:solidFill>
              </a:rPr>
              <a:t>']}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2</a:t>
            </a:r>
          </a:p>
          <a:p>
            <a:r>
              <a:rPr lang="ko-KR" altLang="en-US" dirty="0" err="1">
                <a:solidFill>
                  <a:srgbClr val="00B0F0"/>
                </a:solidFill>
              </a:rPr>
              <a:t>Canadian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Charms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714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with-statement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38581-8878-463A-D31F-E8FB0A66948B}"/>
              </a:ext>
            </a:extLst>
          </p:cNvPr>
          <p:cNvSpPr txBox="1"/>
          <p:nvPr/>
        </p:nvSpPr>
        <p:spPr>
          <a:xfrm>
            <a:off x="1140010" y="1506709"/>
            <a:ext cx="833965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000" b="0" i="1" u="none" strike="noStrike" baseline="0" dirty="0">
                <a:solidFill>
                  <a:srgbClr val="0F7C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Dump an object into a file</a:t>
            </a:r>
          </a:p>
          <a:p>
            <a:pPr algn="l"/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open(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myData.pickle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pickle.dump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(object,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en-US" altLang="ko-KR" sz="2000" b="0" i="1" u="none" strike="noStrike" baseline="0" dirty="0">
              <a:solidFill>
                <a:srgbClr val="0F7C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sz="2000" b="0" i="1" u="none" strike="noStrike" baseline="0" dirty="0">
                <a:solidFill>
                  <a:srgbClr val="0F7C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Load the same object back</a:t>
            </a:r>
          </a:p>
          <a:p>
            <a:pPr algn="l"/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open(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myData.pickle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object =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pickle.load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7059E-F39D-5099-86BC-0A312C82B65D}"/>
              </a:ext>
            </a:extLst>
          </p:cNvPr>
          <p:cNvSpPr txBox="1"/>
          <p:nvPr/>
        </p:nvSpPr>
        <p:spPr>
          <a:xfrm>
            <a:off x="1140010" y="4251583"/>
            <a:ext cx="789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https://realpython.com/python-with-statement/#managing-resources-in-python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71564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Python: Standard Library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9A232DE4-9BB3-40AB-ACCA-C32B56453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3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19955"/>
              </p:ext>
            </p:extLst>
          </p:nvPr>
        </p:nvGraphicFramePr>
        <p:xfrm>
          <a:off x="687898" y="1161623"/>
          <a:ext cx="11023131" cy="49203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931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62247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File I/O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7645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Standard Library</a:t>
            </a:r>
          </a:p>
          <a:p>
            <a:r>
              <a:rPr lang="en-US" altLang="ko-KR" dirty="0"/>
              <a:t>Built-in Functions</a:t>
            </a:r>
          </a:p>
          <a:p>
            <a:r>
              <a:rPr lang="en-US" altLang="ko-KR" dirty="0"/>
              <a:t>The sys Module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971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Standard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4" y="1127464"/>
            <a:ext cx="10537178" cy="461899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Python Standard Library contains a huge number of useful modules and is part of every standard Python installation.</a:t>
            </a:r>
          </a:p>
          <a:p>
            <a:endParaRPr lang="en-US" altLang="ko-KR" sz="2000" dirty="0"/>
          </a:p>
          <a:p>
            <a:r>
              <a:rPr lang="en-US" altLang="ko-KR" sz="2000" dirty="0"/>
              <a:t>It is important to become familiar with the Python Standard Library since many problems can be solved quickly if you are familiar with the range of things that these libraries can do.</a:t>
            </a:r>
          </a:p>
          <a:p>
            <a:endParaRPr lang="en-US" altLang="ko-KR" sz="2000" dirty="0"/>
          </a:p>
          <a:p>
            <a:r>
              <a:rPr lang="en-US" altLang="ko-KR" sz="2000" dirty="0"/>
              <a:t>You can find complete details for all of the modules in the Python Standard Library in the 'Library Reference' section of the documentation that comes with your Python installation.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except: A code runs with 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127464"/>
            <a:ext cx="10561029" cy="3955524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altLang="ko-KR" sz="1800" dirty="0" err="1"/>
              <a:t>sExpression</a:t>
            </a:r>
            <a:r>
              <a:rPr lang="en-US" altLang="ko-KR" sz="1800" dirty="0"/>
              <a:t> = input("Enter an expression ... ")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try:                                               # 2+3, str(4)</a:t>
            </a:r>
          </a:p>
          <a:p>
            <a:pPr marL="36900" indent="0">
              <a:buNone/>
            </a:pPr>
            <a:r>
              <a:rPr lang="en-US" altLang="ko-KR" sz="1800" dirty="0"/>
              <a:t>    result = eval(</a:t>
            </a:r>
            <a:r>
              <a:rPr lang="en-US" altLang="ko-KR" sz="1800" dirty="0" err="1"/>
              <a:t>sExpression</a:t>
            </a:r>
            <a:r>
              <a:rPr lang="en-US" altLang="ko-KR" sz="1800" dirty="0"/>
              <a:t>)          </a:t>
            </a:r>
          </a:p>
          <a:p>
            <a:pPr marL="36900" indent="0">
              <a:buNone/>
            </a:pPr>
            <a:r>
              <a:rPr lang="en-US" altLang="ko-KR" sz="1800" dirty="0"/>
              <a:t>    print(result)</a:t>
            </a:r>
          </a:p>
          <a:p>
            <a:pPr marL="36900" indent="0">
              <a:buNone/>
            </a:pPr>
            <a:endParaRPr lang="en-US" altLang="ko-KR" sz="1800" dirty="0"/>
          </a:p>
          <a:p>
            <a:pPr marL="3690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except </a:t>
            </a:r>
            <a:r>
              <a:rPr lang="en-US" altLang="ko-KR" sz="1800" dirty="0" err="1">
                <a:solidFill>
                  <a:srgbClr val="FFFF00"/>
                </a:solidFill>
              </a:rPr>
              <a:t>NameError</a:t>
            </a:r>
            <a:r>
              <a:rPr lang="en-US" altLang="ko-KR" sz="1800" dirty="0">
                <a:solidFill>
                  <a:srgbClr val="FFFF00"/>
                </a:solidFill>
              </a:rPr>
              <a:t>:                        # a+1, </a:t>
            </a:r>
            <a:r>
              <a:rPr lang="en-US" altLang="ko-KR" sz="1800" dirty="0" err="1">
                <a:solidFill>
                  <a:srgbClr val="FFFF00"/>
                </a:solidFill>
              </a:rPr>
              <a:t>myfunction</a:t>
            </a:r>
            <a:r>
              <a:rPr lang="en-US" altLang="ko-KR" sz="1800" dirty="0">
                <a:solidFill>
                  <a:srgbClr val="FFFF00"/>
                </a:solidFill>
              </a:rPr>
              <a:t>()</a:t>
            </a:r>
          </a:p>
          <a:p>
            <a:pPr marL="36900" indent="0">
              <a:buNone/>
            </a:pPr>
            <a:r>
              <a:rPr lang="en-US" altLang="ko-KR" sz="1800" dirty="0"/>
              <a:t>    print("Error: the expression includes undefined variables or is not valid.")</a:t>
            </a:r>
          </a:p>
          <a:p>
            <a:pPr marL="36900" indent="0">
              <a:buNone/>
            </a:pPr>
            <a:endParaRPr lang="en-US" altLang="ko-KR" sz="1800" dirty="0"/>
          </a:p>
          <a:p>
            <a:pPr marL="3690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except Exception as e:                  # 10/0, a=1 (not expression</a:t>
            </a:r>
            <a:r>
              <a:rPr lang="ko-KR" altLang="en-US" sz="1800" dirty="0">
                <a:solidFill>
                  <a:srgbClr val="FFFF00"/>
                </a:solidFill>
              </a:rPr>
              <a:t> </a:t>
            </a:r>
            <a:r>
              <a:rPr lang="en-US" altLang="ko-KR" sz="1800" dirty="0">
                <a:solidFill>
                  <a:srgbClr val="FFFF00"/>
                </a:solidFill>
              </a:rPr>
              <a:t>but statement)</a:t>
            </a:r>
          </a:p>
          <a:p>
            <a:pPr marL="36900" indent="0">
              <a:buNone/>
            </a:pPr>
            <a:r>
              <a:rPr lang="en-US" altLang="ko-KR" sz="1800" dirty="0"/>
              <a:t>    print(</a:t>
            </a:r>
            <a:r>
              <a:rPr lang="en-US" altLang="ko-KR" sz="1800" dirty="0" err="1"/>
              <a:t>f"An</a:t>
            </a:r>
            <a:r>
              <a:rPr lang="en-US" altLang="ko-KR" sz="1800" dirty="0"/>
              <a:t> error occurred: {e}")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46892A-A0B8-2DB8-A448-EBAC3880D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059" y="5130371"/>
            <a:ext cx="696421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eval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 평가할 수 있는 것이 표현식(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expression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표현식은 어떤 값을 계산하고 그 결과를 반환할 수 있는 코드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예를 들어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2 + 3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hello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".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upper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또는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sum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([1, 2, 3])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와 같은 것들이 표현식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반면에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=1"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과 같은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대입문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statement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)은 값을 반환하지 않고, 변수에 값을 저장하는 동작을 수행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3048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Standard Library</a:t>
            </a:r>
          </a:p>
          <a:p>
            <a:r>
              <a:rPr lang="en-US" altLang="ko-KR" b="1" u="sng" dirty="0"/>
              <a:t>Built-in Functions</a:t>
            </a:r>
          </a:p>
          <a:p>
            <a:r>
              <a:rPr lang="en-US" altLang="ko-KR" dirty="0"/>
              <a:t>The sys Module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0023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220267"/>
              </p:ext>
            </p:extLst>
          </p:nvPr>
        </p:nvGraphicFramePr>
        <p:xfrm>
          <a:off x="1083028" y="1255232"/>
          <a:ext cx="10015296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79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bool()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018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658320"/>
              </p:ext>
            </p:extLst>
          </p:nvPr>
        </p:nvGraphicFramePr>
        <p:xfrm>
          <a:off x="1083027" y="1439789"/>
          <a:ext cx="10015297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80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abs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min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bool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pow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print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tuple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format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range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max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round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set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268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529540"/>
              </p:ext>
            </p:extLst>
          </p:nvPr>
        </p:nvGraphicFramePr>
        <p:xfrm>
          <a:off x="1252260" y="1498512"/>
          <a:ext cx="10015296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79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bool()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sum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0903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sum()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print(sum([1, 2, 3]))		# 6</a:t>
            </a:r>
          </a:p>
          <a:p>
            <a:pPr marL="0" indent="0">
              <a:buNone/>
            </a:pPr>
            <a:r>
              <a:rPr lang="en-US" altLang="ko-KR" dirty="0"/>
              <a:t>print(sum((1, 2, 3)))		# 6</a:t>
            </a:r>
          </a:p>
          <a:p>
            <a:pPr marL="0" indent="0">
              <a:buNone/>
            </a:pPr>
            <a:r>
              <a:rPr lang="en-US" altLang="ko-KR" dirty="0"/>
              <a:t>print(sum(set([1, 2, 3])))	# 6</a:t>
            </a:r>
          </a:p>
          <a:p>
            <a:pPr marL="0" indent="0">
              <a:buNone/>
            </a:pPr>
            <a:r>
              <a:rPr lang="en-US" altLang="ko-KR" dirty="0"/>
              <a:t>print(sum({1: "a", 2: "b"}))	#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6664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90612" y="2060575"/>
          <a:ext cx="10015297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80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bool()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864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type()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altLang="ko-KR" dirty="0"/>
              <a:t>print(type(1))					</a:t>
            </a:r>
            <a:r>
              <a:rPr lang="en-US" altLang="ko-KR" dirty="0"/>
              <a:t># &lt;class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print(type(1.0))				</a:t>
            </a:r>
            <a:r>
              <a:rPr lang="en-US" altLang="ko-KR" dirty="0"/>
              <a:t># &lt;class 'float'&gt;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print(type(True))				</a:t>
            </a:r>
            <a:r>
              <a:rPr lang="en-US" altLang="ko-KR" dirty="0"/>
              <a:t># &lt;class 'bool'&gt;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print(type("a"))				</a:t>
            </a:r>
            <a:r>
              <a:rPr lang="en-US" altLang="ko-KR" dirty="0"/>
              <a:t># &lt;class '</a:t>
            </a:r>
            <a:r>
              <a:rPr lang="en-US" altLang="ko-KR" dirty="0" err="1"/>
              <a:t>str</a:t>
            </a:r>
            <a:r>
              <a:rPr lang="en-US" altLang="ko-KR" dirty="0"/>
              <a:t>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print(type([1, 2, 3]))			</a:t>
            </a:r>
            <a:r>
              <a:rPr lang="en-US" altLang="ko-KR" dirty="0"/>
              <a:t># &lt;class 'list'&gt;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print(type((1, 2, 3)))			</a:t>
            </a:r>
            <a:r>
              <a:rPr lang="en-US" altLang="ko-KR" dirty="0"/>
              <a:t># &lt;class 'tuple'&gt;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print(type(set([1, 2, 3])))		</a:t>
            </a:r>
            <a:r>
              <a:rPr lang="en-US" altLang="ko-KR" dirty="0"/>
              <a:t># &lt;class 'set'&gt;</a:t>
            </a:r>
          </a:p>
          <a:p>
            <a:pPr marL="0" indent="0">
              <a:buNone/>
            </a:pPr>
            <a:r>
              <a:rPr lang="en-US" altLang="ko-KR" dirty="0"/>
              <a:t>print(type({1: "a", 2: "b"}))		# &lt;class '</a:t>
            </a:r>
            <a:r>
              <a:rPr lang="en-US" altLang="ko-KR" dirty="0" err="1"/>
              <a:t>dict</a:t>
            </a:r>
            <a:r>
              <a:rPr lang="en-US" altLang="ko-KR" dirty="0"/>
              <a:t>'&gt;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661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1099344"/>
            <a:ext cx="9440034" cy="1828801"/>
          </a:xfrm>
        </p:spPr>
        <p:txBody>
          <a:bodyPr>
            <a:normAutofit/>
          </a:bodyPr>
          <a:lstStyle/>
          <a:p>
            <a:r>
              <a:rPr lang="en-US" altLang="ko-KR" dirty="0"/>
              <a:t>End of Python: Input and Output, Standard Library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2C8B8037-D337-D825-940E-83BF138A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and eval()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sExpression</a:t>
            </a:r>
            <a:r>
              <a:rPr lang="en-US" altLang="ko-KR" dirty="0"/>
              <a:t> = input("Enter an expression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sExpression</a:t>
            </a:r>
            <a:r>
              <a:rPr lang="en-US" altLang="ko-KR" dirty="0"/>
              <a:t> == "quit":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eval</a:t>
            </a:r>
            <a:r>
              <a:rPr lang="en-US" altLang="ko-KR" dirty="0"/>
              <a:t>(</a:t>
            </a:r>
            <a:r>
              <a:rPr lang="en-US" altLang="ko-KR" dirty="0" err="1"/>
              <a:t>sExpression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1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b="1" u="sng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dirty="0"/>
              <a:t>Encoding</a:t>
            </a:r>
          </a:p>
          <a:p>
            <a:r>
              <a:rPr lang="en-US" altLang="ko-KR" dirty="0"/>
              <a:t>Data pipeline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1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86188"/>
            <a:ext cx="10847569" cy="385559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You can open and use files for reading or writing by creating an object of the </a:t>
            </a:r>
            <a:r>
              <a:rPr lang="en-US" altLang="ko-KR" b="1" i="1" dirty="0">
                <a:solidFill>
                  <a:schemeClr val="tx1"/>
                </a:solidFill>
              </a:rPr>
              <a:t>file</a:t>
            </a:r>
            <a:r>
              <a:rPr lang="en-US" altLang="ko-KR" dirty="0"/>
              <a:t> class and using its </a:t>
            </a:r>
            <a:r>
              <a:rPr lang="en-US" altLang="ko-KR" b="1" i="1" dirty="0">
                <a:solidFill>
                  <a:schemeClr val="tx1"/>
                </a:solidFill>
              </a:rPr>
              <a:t>read</a:t>
            </a:r>
            <a:r>
              <a:rPr lang="en-US" altLang="ko-KR" dirty="0"/>
              <a:t>, </a:t>
            </a:r>
            <a:r>
              <a:rPr lang="en-US" altLang="ko-KR" b="1" i="1" dirty="0" err="1">
                <a:solidFill>
                  <a:schemeClr val="tx1"/>
                </a:solidFill>
              </a:rPr>
              <a:t>readline</a:t>
            </a:r>
            <a:r>
              <a:rPr lang="en-US" altLang="ko-KR" b="1" i="1" dirty="0"/>
              <a:t>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chemeClr val="tx1"/>
                </a:solidFill>
              </a:rPr>
              <a:t>write</a:t>
            </a:r>
            <a:r>
              <a:rPr lang="en-US" altLang="ko-KR" b="1" i="1" dirty="0"/>
              <a:t> </a:t>
            </a:r>
            <a:r>
              <a:rPr lang="en-US" altLang="ko-KR" dirty="0"/>
              <a:t>methods appropriately to read from or write to the file.</a:t>
            </a:r>
          </a:p>
          <a:p>
            <a:endParaRPr lang="en-US" altLang="ko-KR" dirty="0"/>
          </a:p>
          <a:p>
            <a:r>
              <a:rPr lang="en-US" altLang="ko-KR" dirty="0"/>
              <a:t>The ability to read or write to the file depends on the mode you have specified for the file opening.</a:t>
            </a:r>
          </a:p>
          <a:p>
            <a:endParaRPr lang="en-US" altLang="ko-KR" dirty="0"/>
          </a:p>
          <a:p>
            <a:r>
              <a:rPr lang="en-US" altLang="ko-KR" dirty="0"/>
              <a:t>When you are finished with the file, you call the </a:t>
            </a:r>
            <a:r>
              <a:rPr lang="en-US" altLang="ko-KR" b="1" i="1" dirty="0">
                <a:solidFill>
                  <a:schemeClr val="tx1"/>
                </a:solidFill>
              </a:rPr>
              <a:t>close</a:t>
            </a:r>
            <a:r>
              <a:rPr lang="en-US" altLang="ko-KR" b="1" i="1" dirty="0"/>
              <a:t> </a:t>
            </a:r>
            <a:r>
              <a:rPr lang="en-US" altLang="ko-KR" dirty="0"/>
              <a:t>method to tell Python that we are done using the file.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file,</a:t>
            </a:r>
            <a:r>
              <a:rPr lang="ko-KR" altLang="en-US" dirty="0"/>
              <a:t> </a:t>
            </a:r>
            <a:r>
              <a:rPr lang="en-US" altLang="ko-KR" dirty="0"/>
              <a:t>data, stream,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흐르는 강물처럼">
            <a:extLst>
              <a:ext uri="{FF2B5EF4-FFF2-40B4-BE49-F238E27FC236}">
                <a16:creationId xmlns:a16="http://schemas.microsoft.com/office/drawing/2014/main" id="{A554BA90-7AD6-ED94-A08E-07BB3CB5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34" y="1029957"/>
            <a:ext cx="3512290" cy="50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흐르는 강물처럼 | 한국경제">
            <a:extLst>
              <a:ext uri="{FF2B5EF4-FFF2-40B4-BE49-F238E27FC236}">
                <a16:creationId xmlns:a16="http://schemas.microsoft.com/office/drawing/2014/main" id="{1F794E59-FAD1-C04E-C660-0ADCEDB1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14" y="1029957"/>
            <a:ext cx="3631932" cy="520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95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~ close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Difference between Buffer and Streams in Node.JS | Stackademic">
            <a:extLst>
              <a:ext uri="{FF2B5EF4-FFF2-40B4-BE49-F238E27FC236}">
                <a16:creationId xmlns:a16="http://schemas.microsoft.com/office/drawing/2014/main" id="{CE458F47-574C-31C9-78F3-2969F39C8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43075"/>
            <a:ext cx="97536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029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Syntax of I/O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3" y="1015067"/>
            <a:ext cx="11045125" cy="51795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FFFF00"/>
                </a:solidFill>
              </a:rPr>
              <a:t>open(</a:t>
            </a:r>
            <a:r>
              <a:rPr lang="en-US" altLang="ko-KR" sz="2000" dirty="0"/>
              <a:t>file, mode='r', buffering=-1, encoding=None, errors=None, newline=None, </a:t>
            </a:r>
          </a:p>
          <a:p>
            <a:pPr marL="369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             </a:t>
            </a:r>
            <a:r>
              <a:rPr lang="en-US" altLang="ko-KR" sz="2000" dirty="0" err="1"/>
              <a:t>closefd</a:t>
            </a:r>
            <a:r>
              <a:rPr lang="en-US" altLang="ko-KR" sz="2000" dirty="0"/>
              <a:t>=True, opener=None</a:t>
            </a:r>
            <a:r>
              <a:rPr lang="en-US" altLang="ko-KR" sz="2000" dirty="0">
                <a:solidFill>
                  <a:srgbClr val="FFFF0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 marL="3690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close()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81260"/>
              </p:ext>
            </p:extLst>
          </p:nvPr>
        </p:nvGraphicFramePr>
        <p:xfrm>
          <a:off x="2131276" y="2096115"/>
          <a:ext cx="7163535" cy="30174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869">
                  <a:extLst>
                    <a:ext uri="{9D8B030D-6E8A-4147-A177-3AD203B41FA5}">
                      <a16:colId xmlns:a16="http://schemas.microsoft.com/office/drawing/2014/main" val="2261989759"/>
                    </a:ext>
                  </a:extLst>
                </a:gridCol>
                <a:gridCol w="6048666">
                  <a:extLst>
                    <a:ext uri="{9D8B030D-6E8A-4147-A177-3AD203B41FA5}">
                      <a16:colId xmlns:a16="http://schemas.microsoft.com/office/drawing/2014/main" val="2368440022"/>
                    </a:ext>
                  </a:extLst>
                </a:gridCol>
              </a:tblGrid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Character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Meaning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402267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'r'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reading (default)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52437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'w'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writing, truncating the file first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026032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'x'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exclusive creation, failing if the file already exists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97311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'a'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writing, appending to the end of the file if it exists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86855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'b'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binary mode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113371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't'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text mode (default)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717797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'+'</a:t>
                      </a:r>
                      <a:endParaRPr lang="en-US" altLang="ko-KR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updating (reading and writing)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44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34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Syntax of I/O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readline</a:t>
            </a:r>
            <a:r>
              <a:rPr lang="en-US" altLang="ko-KR" dirty="0"/>
              <a:t>(size=-1)</a:t>
            </a:r>
          </a:p>
          <a:p>
            <a:pPr lvl="1"/>
            <a:r>
              <a:rPr lang="en-US" altLang="ko-KR" dirty="0"/>
              <a:t>Read and </a:t>
            </a:r>
            <a:r>
              <a:rPr lang="en-US" altLang="ko-KR" dirty="0">
                <a:solidFill>
                  <a:srgbClr val="FFFF00"/>
                </a:solidFill>
              </a:rPr>
              <a:t>return one line from the stream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size is specified, at most size bytes will be read.</a:t>
            </a:r>
          </a:p>
          <a:p>
            <a:r>
              <a:rPr lang="en-US" altLang="ko-KR" dirty="0" err="1"/>
              <a:t>readlines</a:t>
            </a:r>
            <a:r>
              <a:rPr lang="en-US" altLang="ko-KR" dirty="0"/>
              <a:t>(hint=-1)</a:t>
            </a:r>
          </a:p>
          <a:p>
            <a:pPr lvl="1"/>
            <a:r>
              <a:rPr lang="en-US" altLang="ko-KR" dirty="0"/>
              <a:t>Read and </a:t>
            </a:r>
            <a:r>
              <a:rPr lang="en-US" altLang="ko-KR" dirty="0">
                <a:solidFill>
                  <a:srgbClr val="FFFF00"/>
                </a:solidFill>
              </a:rPr>
              <a:t>return a list of lines from the stream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No more lines will be read if the total size (in bytes/characters) of all lines so far exceeds hint.</a:t>
            </a:r>
          </a:p>
          <a:p>
            <a:pPr lvl="1"/>
            <a:r>
              <a:rPr lang="en-US" altLang="ko-KR" dirty="0"/>
              <a:t>Note that it’s already possible to iterate on file objects using for line in file: ... without calling </a:t>
            </a:r>
            <a:r>
              <a:rPr lang="en-US" altLang="ko-KR" dirty="0" err="1"/>
              <a:t>file.readlines</a:t>
            </a:r>
            <a:r>
              <a:rPr lang="en-US" altLang="ko-KR" dirty="0"/>
              <a:t>().</a:t>
            </a:r>
          </a:p>
          <a:p>
            <a:r>
              <a:rPr lang="en-US" altLang="ko-KR" dirty="0"/>
              <a:t>read(size=-1)</a:t>
            </a:r>
          </a:p>
          <a:p>
            <a:pPr lvl="1"/>
            <a:r>
              <a:rPr lang="en-US" altLang="ko-KR" dirty="0"/>
              <a:t>Read up to size bytes from the object and return them. </a:t>
            </a:r>
          </a:p>
          <a:p>
            <a:pPr lvl="1"/>
            <a:r>
              <a:rPr lang="en-US" altLang="ko-KR" dirty="0"/>
              <a:t>If size is unspecified or -1, all bytes until EOF are returned.</a:t>
            </a:r>
          </a:p>
          <a:p>
            <a:r>
              <a:rPr lang="en-US" altLang="ko-KR" dirty="0"/>
              <a:t>write(b)</a:t>
            </a:r>
          </a:p>
          <a:p>
            <a:pPr lvl="1"/>
            <a:r>
              <a:rPr lang="en-US" altLang="ko-KR" dirty="0"/>
              <a:t>Write the given bytes-like object, b, to the underlying raw stream, and return the number of bytes written.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7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Python: Input and Output, Standard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0E8B8F-94C7-4909-9226-F2DF07DE5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0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f = open(</a:t>
            </a:r>
            <a:r>
              <a:rPr lang="en-US" altLang="ko-KR" dirty="0" err="1"/>
              <a:t>sFileName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f = open(</a:t>
            </a:r>
            <a:r>
              <a:rPr lang="en-US" altLang="ko-KR" dirty="0" err="1"/>
              <a:t>sFileName</a:t>
            </a:r>
            <a:r>
              <a:rPr lang="en-US" altLang="ko-KR" dirty="0"/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str1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0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127464"/>
            <a:ext cx="11278205" cy="4663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</a:t>
            </a:r>
            <a:r>
              <a:rPr lang="en-US" altLang="ko-KR" sz="2200" dirty="0"/>
              <a:t># Open for "</a:t>
            </a:r>
            <a:r>
              <a:rPr lang="en-US" altLang="ko-KR" sz="2200" dirty="0" err="1"/>
              <a:t>r"eading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  <a:r>
              <a:rPr lang="en-US" altLang="ko-KR" dirty="0"/>
              <a:t>	</a:t>
            </a:r>
            <a:r>
              <a:rPr lang="en-US" altLang="ko-KR" sz="2200" dirty="0"/>
              <a:t># If no mode is specified, "</a:t>
            </a:r>
            <a:r>
              <a:rPr lang="en-US" altLang="ko-KR" sz="2200" dirty="0" err="1"/>
              <a:t>r"ead</a:t>
            </a:r>
            <a:r>
              <a:rPr lang="en-US" altLang="ko-KR" sz="2200" dirty="0"/>
              <a:t> mode is assumed by default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str1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2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# Read a line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09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# Read a line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21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# Read a line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92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							# Zero length indicates EOF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49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			# Close the file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2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714695"/>
            <a:ext cx="6309126" cy="32096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open("poem.txt", </a:t>
            </a:r>
            <a:r>
              <a:rPr lang="en-US" altLang="ko-KR" dirty="0">
                <a:solidFill>
                  <a:srgbClr val="FFFF00"/>
                </a:solidFill>
                <a:effectLst/>
              </a:rPr>
              <a:t>encoding="utf-8"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str1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str3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print(str1)</a:t>
            </a:r>
          </a:p>
          <a:p>
            <a:pPr marL="0" indent="0">
              <a:buNone/>
            </a:pPr>
            <a:r>
              <a:rPr lang="en-US" altLang="ko-KR" dirty="0"/>
              <a:t>print(str2)</a:t>
            </a:r>
          </a:p>
          <a:p>
            <a:pPr marL="0" indent="0">
              <a:buNone/>
            </a:pPr>
            <a:r>
              <a:rPr lang="en-US" altLang="ko-KR" dirty="0"/>
              <a:t>print(str3)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52419" y="1592948"/>
            <a:ext cx="2276727" cy="288540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저렇게 많은 별 중에서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별 하나가 나를 내려다본다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이렇게 많은 사람 중에서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그 별 하나를 쳐다본다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밤이 깊을수록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별은 밝음 속에서 사라지고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나는 어둠 속에서 사라진다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이렇게 정다운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너 하나 나 하나는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어디서 무엇이 되어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다시 </a:t>
            </a:r>
            <a:r>
              <a:rPr lang="ko-KR" altLang="en-US" sz="1100" dirty="0" err="1"/>
              <a:t>만나랴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567509" y="106456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poem.txt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67509" y="1592948"/>
            <a:ext cx="2886884" cy="1954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That Arizona sky </a:t>
            </a:r>
            <a:r>
              <a:rPr lang="en-US" altLang="ko-KR" sz="1100" dirty="0" err="1"/>
              <a:t>burnin</a:t>
            </a:r>
            <a:r>
              <a:rPr lang="en-US" altLang="ko-KR" sz="1100" dirty="0"/>
              <a:t>' in your eyes</a:t>
            </a:r>
            <a:br>
              <a:rPr lang="en-US" altLang="ko-KR" sz="1100" dirty="0"/>
            </a:br>
            <a:r>
              <a:rPr lang="en-US" altLang="ko-KR" sz="1100" dirty="0"/>
              <a:t>You look at me and, babe, I </a:t>
            </a:r>
            <a:r>
              <a:rPr lang="en-US" altLang="ko-KR" sz="1100" dirty="0" err="1"/>
              <a:t>wanna</a:t>
            </a:r>
            <a:r>
              <a:rPr lang="en-US" altLang="ko-KR" sz="1100" dirty="0"/>
              <a:t> catch on fire</a:t>
            </a:r>
            <a:br>
              <a:rPr lang="en-US" altLang="ko-KR" sz="1100" dirty="0"/>
            </a:br>
            <a:r>
              <a:rPr lang="en-US" altLang="ko-KR" sz="1100" dirty="0"/>
              <a:t>It's buried in my soul like California gold</a:t>
            </a:r>
            <a:br>
              <a:rPr lang="en-US" altLang="ko-KR" sz="1100" dirty="0"/>
            </a:br>
            <a:r>
              <a:rPr lang="en-US" altLang="ko-KR" sz="1100" dirty="0"/>
              <a:t>You found the light in me that I couldn't find</a:t>
            </a:r>
          </a:p>
          <a:p>
            <a:r>
              <a:rPr lang="en-US" altLang="ko-KR" sz="1100" dirty="0"/>
              <a:t>So when I'm all choked up</a:t>
            </a:r>
            <a:br>
              <a:rPr lang="en-US" altLang="ko-KR" sz="1100" dirty="0"/>
            </a:br>
            <a:r>
              <a:rPr lang="en-US" altLang="ko-KR" sz="1100" dirty="0"/>
              <a:t>And I can't find the words</a:t>
            </a:r>
            <a:br>
              <a:rPr lang="en-US" altLang="ko-KR" sz="1100" dirty="0"/>
            </a:br>
            <a:r>
              <a:rPr lang="en-US" altLang="ko-KR" sz="1100" dirty="0"/>
              <a:t>Every time we say goodbye</a:t>
            </a:r>
            <a:br>
              <a:rPr lang="en-US" altLang="ko-KR" sz="1100" dirty="0"/>
            </a:br>
            <a:r>
              <a:rPr lang="en-US" altLang="ko-KR" sz="1100" dirty="0"/>
              <a:t>Baby, it hurts</a:t>
            </a:r>
            <a:br>
              <a:rPr lang="en-US" altLang="ko-KR" sz="1100" dirty="0"/>
            </a:br>
            <a:r>
              <a:rPr lang="en-US" altLang="ko-KR" sz="1100" dirty="0"/>
              <a:t>When the sun goes down</a:t>
            </a:r>
            <a:br>
              <a:rPr lang="en-US" altLang="ko-KR" sz="1100" dirty="0"/>
            </a:br>
            <a:r>
              <a:rPr lang="en-US" altLang="ko-KR" sz="1100" dirty="0"/>
              <a:t>And the band won't play</a:t>
            </a:r>
            <a:br>
              <a:rPr lang="en-US" altLang="ko-KR" sz="1100" dirty="0"/>
            </a:br>
            <a:r>
              <a:rPr lang="en-US" altLang="ko-KR" sz="1100" dirty="0"/>
              <a:t>I'll always remember us this way</a:t>
            </a:r>
          </a:p>
        </p:txBody>
      </p:sp>
    </p:spTree>
    <p:extLst>
      <p:ext uri="{BB962C8B-B14F-4D97-AF65-F5344CB8AC3E}">
        <p14:creationId xmlns:p14="http://schemas.microsoft.com/office/powerpoint/2010/main" val="144580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 &amp; String(character)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194" name="Picture 2" descr="많은 점성술 기호가 표시됩니다">
            <a:extLst>
              <a:ext uri="{FF2B5EF4-FFF2-40B4-BE49-F238E27FC236}">
                <a16:creationId xmlns:a16="http://schemas.microsoft.com/office/drawing/2014/main" id="{1CFA4066-F32C-F3BF-FD93-7255F86D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34" y="1023080"/>
            <a:ext cx="2386576" cy="31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흰색 셔츠와 파란색 데님 반바지를 입은 사람이 흑백 바닥에 서 있다">
            <a:extLst>
              <a:ext uri="{FF2B5EF4-FFF2-40B4-BE49-F238E27FC236}">
                <a16:creationId xmlns:a16="http://schemas.microsoft.com/office/drawing/2014/main" id="{B6C94932-7EC7-4BBC-F6B3-8507AF19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34" y="4321758"/>
            <a:ext cx="3306642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나는 어린 소녀입니다 나는 어린 소녀입니다 나는 어린 소녀입니다">
            <a:extLst>
              <a:ext uri="{FF2B5EF4-FFF2-40B4-BE49-F238E27FC236}">
                <a16:creationId xmlns:a16="http://schemas.microsoft.com/office/drawing/2014/main" id="{F636DB99-4B88-1FFE-E403-0CA96D80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98" y="1991541"/>
            <a:ext cx="4310222" cy="287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01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Character Encoding Method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75B32-9C8A-90FD-F5F7-3EE6E50A85B7}"/>
              </a:ext>
            </a:extLst>
          </p:cNvPr>
          <p:cNvSpPr txBox="1"/>
          <p:nvPr/>
        </p:nvSpPr>
        <p:spPr>
          <a:xfrm>
            <a:off x="636494" y="1077597"/>
            <a:ext cx="7279341" cy="418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ASCII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는 영문자에 국한된 오래된 인코딩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사람이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입력한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문자나 기호를 컴퓨터가 이해할 수 있는 신호로 만드는 것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decoding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은 그 반대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한 표준화된 부호체계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Unicode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는 전 세계 모든 문자를 포괄할 수 있도록 설계된 광범위한 문자 집합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UTF-8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은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Unicode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의 실질적인 구현 방식 중 하나로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네트워크와 파일 저장에서 널리 사용되며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다양한 길이의 바이트를 사용해 전 세계의 거의 모든 문자를 표현할</a:t>
            </a:r>
          </a:p>
        </p:txBody>
      </p:sp>
      <p:pic>
        <p:nvPicPr>
          <p:cNvPr id="5122" name="Picture 2" descr="나랏말싸미 - 위키백과, 우리 모두의 백과사전">
            <a:extLst>
              <a:ext uri="{FF2B5EF4-FFF2-40B4-BE49-F238E27FC236}">
                <a16:creationId xmlns:a16="http://schemas.microsoft.com/office/drawing/2014/main" id="{0EC15A28-39B8-9326-312A-AE8E21F0B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544" y="1077597"/>
            <a:ext cx="2326962" cy="333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4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Python: Input and Output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Character Encoding Method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098" name="Picture 2" descr="ASCII Table">
            <a:extLst>
              <a:ext uri="{FF2B5EF4-FFF2-40B4-BE49-F238E27FC236}">
                <a16:creationId xmlns:a16="http://schemas.microsoft.com/office/drawing/2014/main" id="{C72BC3DF-91B5-24F9-0B7E-E6048714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5" y="1087038"/>
            <a:ext cx="7128796" cy="48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401EAB-DEBA-173A-1577-9E98580317A2}"/>
              </a:ext>
            </a:extLst>
          </p:cNvPr>
          <p:cNvSpPr txBox="1"/>
          <p:nvPr/>
        </p:nvSpPr>
        <p:spPr>
          <a:xfrm>
            <a:off x="8021498" y="1134533"/>
            <a:ext cx="3820878" cy="477053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char = 'a'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십진법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decimal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ord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(char)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이진법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binary = bin(decimal)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16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진법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hexadecimal = hex(decimal)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HTML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엔티티</a:t>
            </a:r>
          </a:p>
          <a:p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html_entity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f"&amp;#{decimal};"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print(f"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십진법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{decimal}")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print(f"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이진법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{binary}")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print(f"16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진법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{hexadecimal}")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f"HTML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엔티티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{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html_entity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}")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318D23-7416-6815-0FC8-E9A1AB5FA5AF}"/>
              </a:ext>
            </a:extLst>
          </p:cNvPr>
          <p:cNvSpPr/>
          <p:nvPr/>
        </p:nvSpPr>
        <p:spPr>
          <a:xfrm>
            <a:off x="5782238" y="1425388"/>
            <a:ext cx="1864656" cy="170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526191" y="1546913"/>
            <a:ext cx="4136377" cy="38891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sLine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sLine</a:t>
            </a:r>
            <a:r>
              <a:rPr lang="en-US" altLang="ko-KR" dirty="0"/>
              <a:t>)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21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sline</a:t>
            </a:r>
            <a:r>
              <a:rPr lang="en-US" altLang="ko-KR" dirty="0"/>
              <a:t>)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64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75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, end='')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49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127464"/>
            <a:ext cx="11015351" cy="466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</a:t>
            </a:r>
            <a:r>
              <a:rPr lang="en-US" altLang="ko-KR" sz="1600" dirty="0"/>
              <a:t>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, end='')   </a:t>
            </a:r>
            <a:r>
              <a:rPr lang="en-US" altLang="ko-KR" sz="1600" dirty="0"/>
              <a:t># The '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' already has a newline since it is reading from a file.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5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79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77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80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l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["That Arizona sky </a:t>
            </a:r>
            <a:r>
              <a:rPr lang="en-US" altLang="ko-KR" dirty="0" err="1">
                <a:solidFill>
                  <a:srgbClr val="00B050"/>
                </a:solidFill>
              </a:rPr>
              <a:t>burnin</a:t>
            </a:r>
            <a:r>
              <a:rPr lang="en-US" altLang="ko-KR" dirty="0">
                <a:solidFill>
                  <a:srgbClr val="00B050"/>
                </a:solidFill>
              </a:rPr>
              <a:t>' in your eyes\n", 'You look at me and, babe, I </a:t>
            </a:r>
            <a:r>
              <a:rPr lang="en-US" altLang="ko-KR" dirty="0" err="1">
                <a:solidFill>
                  <a:srgbClr val="00B050"/>
                </a:solidFill>
              </a:rPr>
              <a:t>wanna</a:t>
            </a:r>
            <a:r>
              <a:rPr lang="en-US" altLang="ko-KR" dirty="0">
                <a:solidFill>
                  <a:srgbClr val="00B050"/>
                </a:solidFill>
              </a:rPr>
              <a:t> catch on fire\n', "It's buried in my soul like California gold\n", "You found the light in me that I couldn't find\n", "So when I'm all choked up\n", "And I can't find the words\n", 'Every time we say goodbye\n', 'Baby, it hurts\n', 'When the sun goes down\n', "And the band won't play\n", "I'll always remember us this way"]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1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682517"/>
              </p:ext>
            </p:extLst>
          </p:nvPr>
        </p:nvGraphicFramePr>
        <p:xfrm>
          <a:off x="687898" y="1161623"/>
          <a:ext cx="11023131" cy="49203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931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62247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File I/O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l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sLine</a:t>
            </a:r>
            <a:r>
              <a:rPr lang="en-US" altLang="ko-KR" dirty="0"/>
              <a:t> in l: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52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73372"/>
            <a:ext cx="10353762" cy="72425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Example: </a:t>
            </a:r>
            <a:r>
              <a:rPr lang="en-US" altLang="ko-KR" sz="4000" dirty="0" err="1"/>
              <a:t>readlines</a:t>
            </a:r>
            <a:r>
              <a:rPr lang="en-US" altLang="ko-KR" sz="4000" dirty="0"/>
              <a:t>()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f.readline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if 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) == 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63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1783976"/>
            <a:ext cx="5010319" cy="3915146"/>
          </a:xfrm>
          <a:ln w="38100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l = </a:t>
            </a:r>
            <a:r>
              <a:rPr lang="en-US" altLang="ko-KR" b="1" dirty="0" err="1">
                <a:solidFill>
                  <a:schemeClr val="tx1"/>
                </a:solidFill>
              </a:rPr>
              <a:t>f.readlines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for </a:t>
            </a:r>
            <a:r>
              <a:rPr lang="en-US" altLang="ko-KR" b="1" dirty="0" err="1">
                <a:solidFill>
                  <a:schemeClr val="tx1"/>
                </a:solidFill>
              </a:rPr>
              <a:t>sLine</a:t>
            </a:r>
            <a:r>
              <a:rPr lang="en-US" altLang="ko-KR" b="1" dirty="0">
                <a:solidFill>
                  <a:schemeClr val="tx1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  print(</a:t>
            </a:r>
            <a:r>
              <a:rPr lang="en-US" altLang="ko-KR" b="1" dirty="0" err="1">
                <a:solidFill>
                  <a:schemeClr val="tx1"/>
                </a:solidFill>
              </a:rPr>
              <a:t>sLine</a:t>
            </a:r>
            <a:r>
              <a:rPr lang="en-US" altLang="ko-KR" b="1" dirty="0">
                <a:solidFill>
                  <a:schemeClr val="tx1"/>
                </a:solidFill>
              </a:rPr>
              <a:t>, end='')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err="1"/>
              <a:t>f.close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1783976"/>
            <a:ext cx="5010319" cy="3915147"/>
          </a:xfrm>
          <a:ln w="38100">
            <a:solidFill>
              <a:srgbClr val="92D05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f = open("poem.txt")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  </a:t>
            </a:r>
            <a:r>
              <a:rPr lang="en-US" altLang="ko-KR" b="1" dirty="0" err="1">
                <a:solidFill>
                  <a:schemeClr val="tx1"/>
                </a:solidFill>
              </a:rPr>
              <a:t>sLine</a:t>
            </a:r>
            <a:r>
              <a:rPr lang="en-US" altLang="ko-KR" b="1" dirty="0">
                <a:solidFill>
                  <a:schemeClr val="tx1"/>
                </a:solidFill>
              </a:rPr>
              <a:t> = </a:t>
            </a:r>
            <a:r>
              <a:rPr lang="en-US" altLang="ko-KR" b="1" dirty="0" err="1">
                <a:solidFill>
                  <a:schemeClr val="tx1"/>
                </a:solidFill>
              </a:rPr>
              <a:t>f.readline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  if </a:t>
            </a:r>
            <a:r>
              <a:rPr lang="en-US" altLang="ko-KR" b="1" dirty="0" err="1">
                <a:solidFill>
                  <a:schemeClr val="tx1"/>
                </a:solidFill>
              </a:rPr>
              <a:t>len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sLine</a:t>
            </a:r>
            <a:r>
              <a:rPr lang="en-US" altLang="ko-KR" b="1" dirty="0">
                <a:solidFill>
                  <a:schemeClr val="tx1"/>
                </a:solidFill>
              </a:rPr>
              <a:t>) == 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      print(</a:t>
            </a:r>
            <a:r>
              <a:rPr lang="en-US" altLang="ko-KR" b="1" dirty="0" err="1">
                <a:solidFill>
                  <a:schemeClr val="tx1"/>
                </a:solidFill>
              </a:rPr>
              <a:t>sLine</a:t>
            </a:r>
            <a:r>
              <a:rPr lang="en-US" altLang="ko-KR" b="1" dirty="0">
                <a:solidFill>
                  <a:schemeClr val="tx1"/>
                </a:solidFill>
              </a:rPr>
              <a:t>, end=‘’)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b="1" dirty="0" err="1"/>
              <a:t>f.close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25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81094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123520" y="1342966"/>
            <a:ext cx="4570473" cy="4714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f = open("poem.txt")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l = </a:t>
            </a:r>
            <a:r>
              <a:rPr lang="en-US" altLang="ko-KR" sz="1600" b="1" dirty="0" err="1">
                <a:solidFill>
                  <a:srgbClr val="FFFF00"/>
                </a:solidFill>
              </a:rPr>
              <a:t>f.readlines</a:t>
            </a:r>
            <a:r>
              <a:rPr lang="en-US" altLang="ko-KR" sz="1600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 in </a:t>
            </a:r>
            <a:r>
              <a:rPr lang="en-US" altLang="ko-KR" sz="1600" b="1" dirty="0">
                <a:solidFill>
                  <a:srgbClr val="FFFF00"/>
                </a:solidFill>
              </a:rPr>
              <a:t>l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print(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, end='')</a:t>
            </a:r>
          </a:p>
          <a:p>
            <a:pPr marL="0" indent="0">
              <a:buNone/>
            </a:pPr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  <a:endParaRPr lang="ko-KR" altLang="en-US" sz="1600" dirty="0"/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f = open("poem.txt")</a:t>
            </a:r>
          </a:p>
          <a:p>
            <a:pPr marL="0" indent="0"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 in </a:t>
            </a:r>
            <a:r>
              <a:rPr lang="en-US" altLang="ko-KR" sz="1600" b="1" dirty="0" err="1">
                <a:solidFill>
                  <a:srgbClr val="FFFF00"/>
                </a:solidFill>
              </a:rPr>
              <a:t>f.readlines</a:t>
            </a:r>
            <a:r>
              <a:rPr lang="en-US" altLang="ko-KR" sz="1600" b="1" dirty="0">
                <a:solidFill>
                  <a:srgbClr val="FFFF00"/>
                </a:solidFill>
              </a:rPr>
              <a:t>()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print(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, end='')</a:t>
            </a:r>
          </a:p>
          <a:p>
            <a:pPr marL="0" indent="0">
              <a:buNone/>
            </a:pPr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6620441" y="1342966"/>
            <a:ext cx="4570473" cy="4714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f = open("poem.txt")</a:t>
            </a:r>
          </a:p>
          <a:p>
            <a:pPr marL="0" indent="0"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 in </a:t>
            </a:r>
            <a:r>
              <a:rPr lang="en-US" altLang="ko-KR" sz="1600" b="1" dirty="0">
                <a:solidFill>
                  <a:srgbClr val="FFFF00"/>
                </a:solidFill>
              </a:rPr>
              <a:t>f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print(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, end='')</a:t>
            </a:r>
          </a:p>
          <a:p>
            <a:pPr marL="0" indent="0">
              <a:buNone/>
            </a:pPr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14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f: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80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f: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59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read()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127464"/>
            <a:ext cx="10990183" cy="5441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That Arizona sky </a:t>
            </a:r>
            <a:r>
              <a:rPr lang="en-US" altLang="ko-KR" sz="1500" dirty="0" err="1"/>
              <a:t>burnin</a:t>
            </a:r>
            <a:r>
              <a:rPr lang="en-US" altLang="ko-KR" sz="1500" dirty="0"/>
              <a:t>' in your eyes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You look at me and, babe, I </a:t>
            </a:r>
            <a:r>
              <a:rPr lang="en-US" altLang="ko-KR" sz="1500" dirty="0" err="1"/>
              <a:t>wanna</a:t>
            </a:r>
            <a:r>
              <a:rPr lang="en-US" altLang="ko-KR" sz="1500" dirty="0"/>
              <a:t> catch on fire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It's buried in my soul like California gold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You found the light in me that I couldn't find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So when I'm all choked up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And I can't find the words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Every time we say goodbye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Baby, it hurts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When the sun goes down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And the band won't play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I'll always remember us this way</a:t>
            </a:r>
            <a:endParaRPr lang="ko-KR" altLang="en-US" sz="1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2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read()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5" y="1127464"/>
            <a:ext cx="10730124" cy="48790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# 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l = </a:t>
            </a:r>
            <a:r>
              <a:rPr lang="en-US" altLang="ko-KR" dirty="0" err="1"/>
              <a:t>sText.split</a:t>
            </a:r>
            <a:r>
              <a:rPr lang="en-US" altLang="ko-KR" dirty="0"/>
              <a:t>("\n")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["That Arizona sky </a:t>
            </a:r>
            <a:r>
              <a:rPr lang="en-US" altLang="ko-KR" dirty="0" err="1">
                <a:sym typeface="Wingdings" panose="05000000000000000000" pitchFamily="2" charset="2"/>
              </a:rPr>
              <a:t>burnin</a:t>
            </a:r>
            <a:r>
              <a:rPr lang="en-US" altLang="ko-KR" dirty="0">
                <a:sym typeface="Wingdings" panose="05000000000000000000" pitchFamily="2" charset="2"/>
              </a:rPr>
              <a:t>' in your eyes", 'You look at me and, babe, I </a:t>
            </a:r>
            <a:r>
              <a:rPr lang="en-US" altLang="ko-KR" dirty="0" err="1">
                <a:sym typeface="Wingdings" panose="05000000000000000000" pitchFamily="2" charset="2"/>
              </a:rPr>
              <a:t>wanna</a:t>
            </a:r>
            <a:r>
              <a:rPr lang="en-US" altLang="ko-KR" dirty="0">
                <a:sym typeface="Wingdings" panose="05000000000000000000" pitchFamily="2" charset="2"/>
              </a:rPr>
              <a:t> catch on fire', "It's buried in my soul like California gold", "You found the light in me that I couldn't find", "So when I'm all choked up", "And I can't find the words", 'Every time we say goodbye', 'Baby, it hurts', 'When the sun goes down', "And the band won't play", "I'll always remember us this way"]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71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sText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f.read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sText.split</a:t>
            </a:r>
            <a:r>
              <a:rPr lang="en-US" altLang="ko-KR" b="1" dirty="0">
                <a:solidFill>
                  <a:srgbClr val="FFFF00"/>
                </a:solidFill>
              </a:rPr>
              <a:t>("\n")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63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sText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f.read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sText.split</a:t>
            </a:r>
            <a:r>
              <a:rPr lang="en-US" altLang="ko-KR" b="1" dirty="0">
                <a:solidFill>
                  <a:srgbClr val="FFFF00"/>
                </a:solidFill>
              </a:rPr>
              <a:t>("\n")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7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dirty="0"/>
              <a:t>Encoding</a:t>
            </a:r>
          </a:p>
          <a:p>
            <a:r>
              <a:rPr lang="en-US" altLang="ko-KR" dirty="0"/>
              <a:t>Data pipeline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f = open(</a:t>
            </a:r>
            <a:r>
              <a:rPr lang="en-US" altLang="ko-KR" dirty="0" err="1"/>
              <a:t>sFileName</a:t>
            </a:r>
            <a:r>
              <a:rPr lang="en-US" altLang="ko-KR" dirty="0"/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23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  <a:r>
              <a:rPr lang="en-US" altLang="ko-KR" dirty="0"/>
              <a:t>    # Open for "</a:t>
            </a:r>
            <a:r>
              <a:rPr lang="en-US" altLang="ko-KR" dirty="0" err="1"/>
              <a:t>w"riting</a:t>
            </a:r>
            <a:r>
              <a:rPr lang="en-US" altLang="ko-KR" dirty="0"/>
              <a:t> at current directory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78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  <a:r>
              <a:rPr lang="en-US" altLang="ko-KR" dirty="0"/>
              <a:t>					# Write text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645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(str2)</a:t>
            </a:r>
            <a:r>
              <a:rPr lang="en-US" altLang="ko-KR" dirty="0"/>
              <a:t>					# Write text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97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		# Write text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90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			# Close the file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63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sPoem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Programming is fun</a:t>
            </a:r>
          </a:p>
          <a:p>
            <a:pPr marL="0" indent="0">
              <a:buNone/>
            </a:pPr>
            <a:r>
              <a:rPr lang="en-US" altLang="ko-KR" dirty="0"/>
              <a:t>When the work is done</a:t>
            </a:r>
          </a:p>
          <a:p>
            <a:pPr marL="0" indent="0">
              <a:buNone/>
            </a:pPr>
            <a:r>
              <a:rPr lang="en-US" altLang="ko-KR" dirty="0"/>
              <a:t>if you </a:t>
            </a:r>
            <a:r>
              <a:rPr lang="en-US" altLang="ko-KR" dirty="0" err="1"/>
              <a:t>wanna</a:t>
            </a:r>
            <a:r>
              <a:rPr lang="en-US" altLang="ko-KR" dirty="0"/>
              <a:t> make your work also fun:</a:t>
            </a:r>
          </a:p>
          <a:p>
            <a:pPr marL="0" indent="0">
              <a:buNone/>
            </a:pPr>
            <a:r>
              <a:rPr lang="en-US" altLang="ko-KR" dirty="0"/>
              <a:t>    use Python!</a:t>
            </a:r>
          </a:p>
          <a:p>
            <a:pPr marL="0" indent="0">
              <a:buNone/>
            </a:pPr>
            <a:r>
              <a:rPr lang="en-US" altLang="ko-KR" dirty="0"/>
              <a:t>'''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open("poem.txt", "w")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01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sPoem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Programming is fun</a:t>
            </a:r>
          </a:p>
          <a:p>
            <a:pPr marL="0" indent="0">
              <a:buNone/>
            </a:pPr>
            <a:r>
              <a:rPr lang="en-US" altLang="ko-KR" dirty="0"/>
              <a:t>When the work is done</a:t>
            </a:r>
          </a:p>
          <a:p>
            <a:pPr marL="0" indent="0">
              <a:buNone/>
            </a:pPr>
            <a:r>
              <a:rPr lang="en-US" altLang="ko-KR" dirty="0"/>
              <a:t>if you </a:t>
            </a:r>
            <a:r>
              <a:rPr lang="en-US" altLang="ko-KR" dirty="0" err="1"/>
              <a:t>wanna</a:t>
            </a:r>
            <a:r>
              <a:rPr lang="en-US" altLang="ko-KR" dirty="0"/>
              <a:t> make your work also fun:</a:t>
            </a:r>
          </a:p>
          <a:p>
            <a:pPr marL="0" indent="0">
              <a:buNone/>
            </a:pPr>
            <a:r>
              <a:rPr lang="en-US" altLang="ko-KR" dirty="0"/>
              <a:t>    use Python!</a:t>
            </a:r>
          </a:p>
          <a:p>
            <a:pPr marL="0" indent="0">
              <a:buNone/>
            </a:pPr>
            <a:r>
              <a:rPr lang="en-US" altLang="ko-KR" dirty="0"/>
              <a:t>'''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open("poem.txt", "w")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44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sPoem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Programming is fun</a:t>
            </a:r>
          </a:p>
          <a:p>
            <a:pPr marL="0" indent="0">
              <a:buNone/>
            </a:pPr>
            <a:r>
              <a:rPr lang="en-US" altLang="ko-KR" dirty="0"/>
              <a:t>When the work is done</a:t>
            </a:r>
          </a:p>
          <a:p>
            <a:pPr marL="0" indent="0">
              <a:buNone/>
            </a:pPr>
            <a:r>
              <a:rPr lang="en-US" altLang="ko-KR" dirty="0"/>
              <a:t>if you </a:t>
            </a:r>
            <a:r>
              <a:rPr lang="en-US" altLang="ko-KR" dirty="0" err="1"/>
              <a:t>wanna</a:t>
            </a:r>
            <a:r>
              <a:rPr lang="en-US" altLang="ko-KR" dirty="0"/>
              <a:t> make your work also fun:</a:t>
            </a:r>
          </a:p>
          <a:p>
            <a:pPr marL="0" indent="0">
              <a:buNone/>
            </a:pPr>
            <a:r>
              <a:rPr lang="en-US" altLang="ko-KR" dirty="0"/>
              <a:t>    use Python!</a:t>
            </a:r>
          </a:p>
          <a:p>
            <a:pPr marL="0" indent="0">
              <a:buNone/>
            </a:pPr>
            <a:r>
              <a:rPr lang="en-US" altLang="ko-KR" dirty="0"/>
              <a:t>'''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open("poem.txt", "w")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sPoem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489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127465"/>
            <a:ext cx="6535629" cy="4224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sZen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The Zen of Python</a:t>
            </a:r>
          </a:p>
          <a:p>
            <a:pPr marL="0" indent="0">
              <a:buNone/>
            </a:pPr>
            <a:r>
              <a:rPr lang="en-US" altLang="ko-KR" dirty="0"/>
              <a:t>Beautiful is better than ugly.</a:t>
            </a:r>
          </a:p>
          <a:p>
            <a:pPr marL="0" indent="0">
              <a:buNone/>
            </a:pPr>
            <a:r>
              <a:rPr lang="en-US" altLang="ko-KR" dirty="0"/>
              <a:t>Explicit is better than implicit.</a:t>
            </a:r>
          </a:p>
          <a:p>
            <a:pPr marL="0" indent="0">
              <a:buNone/>
            </a:pPr>
            <a:r>
              <a:rPr lang="en-US" altLang="ko-KR" dirty="0"/>
              <a:t>Simple is better than complex.</a:t>
            </a:r>
          </a:p>
          <a:p>
            <a:pPr marL="0" indent="0">
              <a:buNone/>
            </a:pPr>
            <a:r>
              <a:rPr lang="en-US" altLang="ko-KR" dirty="0"/>
              <a:t>Complex is better than complicated.'''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 = open("../../../zen.txt", "w")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sPoem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sPoem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sPoem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72168" y="3160283"/>
            <a:ext cx="5919832" cy="104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os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"data/images"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디렉토리 생성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상대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절대 주소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os.makedirs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(“./../data/images",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exist_ok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3556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You would want to take input from the user and then print some results back.</a:t>
            </a:r>
          </a:p>
          <a:p>
            <a:pPr lvl="1"/>
            <a:r>
              <a:rPr lang="en-US" altLang="ko-KR" dirty="0"/>
              <a:t>We can achieve this using the </a:t>
            </a:r>
            <a:r>
              <a:rPr lang="en-US" altLang="ko-KR" b="1" i="1" dirty="0">
                <a:solidFill>
                  <a:schemeClr val="tx1"/>
                </a:solidFill>
              </a:rPr>
              <a:t>input</a:t>
            </a:r>
            <a:r>
              <a:rPr lang="en-US" altLang="ko-KR" dirty="0"/>
              <a:t> function and </a:t>
            </a:r>
            <a:r>
              <a:rPr lang="en-US" altLang="ko-KR" b="1" i="1" dirty="0">
                <a:solidFill>
                  <a:schemeClr val="tx1"/>
                </a:solidFill>
              </a:rPr>
              <a:t>print</a:t>
            </a:r>
            <a:r>
              <a:rPr lang="en-US" altLang="ko-KR" dirty="0"/>
              <a:t> function respectively.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For output, we can also use the various methods of the </a:t>
            </a:r>
            <a:r>
              <a:rPr lang="en-US" altLang="ko-KR" b="1" i="1" dirty="0" err="1">
                <a:solidFill>
                  <a:schemeClr val="tx1"/>
                </a:solidFill>
              </a:rPr>
              <a:t>str</a:t>
            </a:r>
            <a:r>
              <a:rPr lang="en-US" altLang="ko-KR" dirty="0"/>
              <a:t> (string) class.</a:t>
            </a:r>
          </a:p>
          <a:p>
            <a:pPr lvl="1"/>
            <a:r>
              <a:rPr lang="en-US" altLang="ko-KR" dirty="0"/>
              <a:t>For example, you can use the </a:t>
            </a:r>
            <a:r>
              <a:rPr lang="en-US" altLang="ko-KR" b="1" i="1" dirty="0" err="1">
                <a:solidFill>
                  <a:schemeClr val="tx1"/>
                </a:solidFill>
              </a:rPr>
              <a:t>rjust</a:t>
            </a:r>
            <a:r>
              <a:rPr lang="en-US" altLang="ko-KR" dirty="0"/>
              <a:t> method to get a string which is right justified to a specified width.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Another </a:t>
            </a:r>
            <a:r>
              <a:rPr lang="en-US" altLang="ko-KR" b="1" i="1" dirty="0">
                <a:solidFill>
                  <a:schemeClr val="tx1"/>
                </a:solidFill>
              </a:rPr>
              <a:t>common type of input/output is dealing with files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ability to create, read and write files is essential to many programs.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46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1633287"/>
            <a:ext cx="577295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368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Prime Numbers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math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isPrime</a:t>
            </a:r>
            <a:r>
              <a:rPr lang="en-US" altLang="ko-KR" dirty="0"/>
              <a:t>(n):</a:t>
            </a:r>
          </a:p>
          <a:p>
            <a:pPr marL="0" indent="0">
              <a:buNone/>
            </a:pPr>
            <a:r>
              <a:rPr lang="en-US" altLang="ko-KR" dirty="0"/>
              <a:t>    if n &lt;= 1:</a:t>
            </a:r>
          </a:p>
          <a:p>
            <a:pPr marL="0" indent="0">
              <a:buNone/>
            </a:pPr>
            <a:r>
              <a:rPr lang="en-US" altLang="ko-KR" dirty="0"/>
              <a:t>        return False</a:t>
            </a:r>
          </a:p>
          <a:p>
            <a:pPr marL="0" indent="0">
              <a:buNone/>
            </a:pPr>
            <a:r>
              <a:rPr lang="en-US" altLang="ko-KR" dirty="0"/>
              <a:t>    for d in range(2,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math.sqrt</a:t>
            </a:r>
            <a:r>
              <a:rPr lang="en-US" altLang="ko-KR" dirty="0"/>
              <a:t>(n)) + 1):</a:t>
            </a:r>
          </a:p>
          <a:p>
            <a:pPr marL="0" indent="0">
              <a:buNone/>
            </a:pPr>
            <a:r>
              <a:rPr lang="en-US" altLang="ko-KR" dirty="0"/>
              <a:t>        if n % d == 0:</a:t>
            </a:r>
          </a:p>
          <a:p>
            <a:pPr marL="0" indent="0">
              <a:buNone/>
            </a:pPr>
            <a:r>
              <a:rPr lang="en-US" altLang="ko-KR" dirty="0"/>
              <a:t>            return False</a:t>
            </a:r>
          </a:p>
          <a:p>
            <a:pPr marL="0" indent="0">
              <a:buNone/>
            </a:pPr>
            <a:r>
              <a:rPr lang="en-US" altLang="ko-KR" dirty="0"/>
              <a:t>    return True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 = open(“./data/prime.txt", "w")                 # </a:t>
            </a:r>
            <a:r>
              <a:rPr lang="ko-KR" altLang="en-US" b="1" dirty="0">
                <a:solidFill>
                  <a:srgbClr val="FFFF00"/>
                </a:solidFill>
              </a:rPr>
              <a:t>현재 폴더에서 위로 가서 </a:t>
            </a:r>
            <a:r>
              <a:rPr lang="en-US" altLang="ko-KR" b="1" dirty="0">
                <a:solidFill>
                  <a:srgbClr val="FFFF00"/>
                </a:solidFill>
              </a:rPr>
              <a:t>data </a:t>
            </a:r>
            <a:r>
              <a:rPr lang="ko-KR" altLang="en-US" b="1" dirty="0">
                <a:solidFill>
                  <a:srgbClr val="FFFF00"/>
                </a:solidFill>
              </a:rPr>
              <a:t>폴더</a:t>
            </a:r>
            <a:endParaRPr lang="en-US" altLang="ko-KR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for n in range(2, 10001):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isPrime</a:t>
            </a:r>
            <a:r>
              <a:rPr lang="en-US" altLang="ko-KR" dirty="0"/>
              <a:t>(n):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("{0:5d}\</a:t>
            </a:r>
            <a:r>
              <a:rPr lang="en-US" altLang="ko-KR" b="1" dirty="0" err="1">
                <a:solidFill>
                  <a:srgbClr val="FFFF00"/>
                </a:solidFill>
              </a:rPr>
              <a:t>n".format</a:t>
            </a:r>
            <a:r>
              <a:rPr lang="en-US" altLang="ko-KR" b="1" dirty="0">
                <a:solidFill>
                  <a:srgbClr val="FFFF00"/>
                </a:solidFill>
              </a:rPr>
              <a:t>(n))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f.close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50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b="1" u="sng" dirty="0"/>
              <a:t>Pickle (</a:t>
            </a:r>
            <a:r>
              <a:rPr lang="ko-KR" altLang="en-US" b="1" u="sng" dirty="0"/>
              <a:t>다음에 공부하기</a:t>
            </a:r>
            <a:r>
              <a:rPr lang="en-US" altLang="ko-KR" b="1" u="sng" dirty="0"/>
              <a:t>)</a:t>
            </a:r>
            <a:endParaRPr lang="en-US" altLang="ko-KR" dirty="0"/>
          </a:p>
          <a:p>
            <a:r>
              <a:rPr lang="en-US" altLang="ko-KR" dirty="0"/>
              <a:t>Encoding</a:t>
            </a:r>
          </a:p>
          <a:p>
            <a:r>
              <a:rPr lang="en-US" altLang="ko-KR" dirty="0"/>
              <a:t>Data pipeline</a:t>
            </a:r>
            <a:endParaRPr lang="ko-KR" altLang="en-US" dirty="0"/>
          </a:p>
          <a:p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740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Pickle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provides a standard module called </a:t>
            </a:r>
            <a:r>
              <a:rPr lang="en-US" altLang="ko-KR" b="1" i="1" dirty="0"/>
              <a:t>pickle</a:t>
            </a:r>
            <a:r>
              <a:rPr lang="en-US" altLang="ko-KR" dirty="0"/>
              <a:t> which you can use to store any plain Python object in a file and then get it back later.</a:t>
            </a:r>
          </a:p>
          <a:p>
            <a:endParaRPr lang="en-US" altLang="ko-KR" dirty="0"/>
          </a:p>
          <a:p>
            <a:r>
              <a:rPr lang="en-US" altLang="ko-KR" dirty="0"/>
              <a:t>This is called storing the object persistently.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7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</a:t>
            </a:r>
            <a:r>
              <a:rPr lang="en-US" altLang="ko-KR" dirty="0" err="1"/>
              <a:t>sFileName</a:t>
            </a:r>
            <a:r>
              <a:rPr lang="en-US" altLang="ko-KR" dirty="0"/>
              <a:t>, "</a:t>
            </a:r>
            <a:r>
              <a:rPr lang="en-US" altLang="ko-KR" dirty="0" err="1"/>
              <a:t>wb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48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 = open(</a:t>
            </a:r>
            <a:r>
              <a:rPr lang="en-US" altLang="ko-KR" b="1" dirty="0" err="1">
                <a:solidFill>
                  <a:srgbClr val="FFFF00"/>
                </a:solidFill>
              </a:rPr>
              <a:t>sFileName</a:t>
            </a:r>
            <a:r>
              <a:rPr lang="en-US" altLang="ko-KR" b="1" dirty="0">
                <a:solidFill>
                  <a:srgbClr val="FFFF00"/>
                </a:solidFill>
              </a:rPr>
              <a:t>, "</a:t>
            </a:r>
            <a:r>
              <a:rPr lang="en-US" altLang="ko-KR" b="1" dirty="0" err="1">
                <a:solidFill>
                  <a:srgbClr val="FFFF00"/>
                </a:solidFill>
              </a:rPr>
              <a:t>wb</a:t>
            </a:r>
            <a:r>
              <a:rPr lang="en-US" altLang="ko-KR" b="1" dirty="0">
                <a:solidFill>
                  <a:srgbClr val="FFFF00"/>
                </a:solidFill>
              </a:rPr>
              <a:t>")</a:t>
            </a: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dirty="0"/>
              <a:t># Open for "</a:t>
            </a:r>
            <a:r>
              <a:rPr lang="en-US" altLang="ko-KR" dirty="0" err="1"/>
              <a:t>b"inary</a:t>
            </a:r>
            <a:r>
              <a:rPr lang="en-US" altLang="ko-KR" dirty="0"/>
              <a:t> "</a:t>
            </a:r>
            <a:r>
              <a:rPr lang="en-US" altLang="ko-KR" dirty="0" err="1"/>
              <a:t>w"riting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368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  <a:r>
              <a:rPr lang="en-US" altLang="ko-KR" dirty="0"/>
              <a:t>		# Dump the object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342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(dData2, f)</a:t>
            </a:r>
            <a:r>
              <a:rPr lang="en-US" altLang="ko-KR" dirty="0"/>
              <a:t> 		# Dump the object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52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, f)</a:t>
            </a:r>
            <a:r>
              <a:rPr lang="en-US" altLang="ko-KR" dirty="0"/>
              <a:t> 		# Dump the object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456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	</a:t>
            </a:r>
            <a:r>
              <a:rPr lang="en-US" altLang="ko-KR" dirty="0"/>
              <a:t>					# Close the file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0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from User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reverse(</a:t>
            </a:r>
            <a:r>
              <a:rPr lang="en-US" altLang="ko-KR" dirty="0" err="1"/>
              <a:t>sText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sText</a:t>
            </a:r>
            <a:r>
              <a:rPr lang="en-US" altLang="ko-KR" dirty="0"/>
              <a:t>[::-1]              </a:t>
            </a:r>
            <a:r>
              <a:rPr lang="en-US" altLang="ko-KR" dirty="0">
                <a:solidFill>
                  <a:srgbClr val="FFFF00"/>
                </a:solidFill>
              </a:rPr>
              <a:t>#[1:], [1::]. [2:5], [-1:-4]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isPalindrome</a:t>
            </a:r>
            <a:r>
              <a:rPr lang="en-US" altLang="ko-KR" dirty="0"/>
              <a:t>(</a:t>
            </a:r>
            <a:r>
              <a:rPr lang="en-US" altLang="ko-KR" dirty="0" err="1"/>
              <a:t>sText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sText.upper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sText</a:t>
            </a:r>
            <a:r>
              <a:rPr lang="en-US" altLang="ko-KR" dirty="0"/>
              <a:t> == reverse(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sSomething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input("Enter text: ")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isPalindrome</a:t>
            </a:r>
            <a:r>
              <a:rPr lang="en-US" altLang="ko-KR" dirty="0"/>
              <a:t>(</a:t>
            </a:r>
            <a:r>
              <a:rPr lang="en-US" altLang="ko-KR" dirty="0" err="1"/>
              <a:t>sSomething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print("Yes, it is a palindrome.")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print("No, it is not a palindrome.")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8985" y="2801983"/>
            <a:ext cx="4587556" cy="22775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err="1">
                <a:solidFill>
                  <a:srgbClr val="FFFF00"/>
                </a:solidFill>
                <a:sym typeface="Wingdings" panose="05000000000000000000" pitchFamily="2" charset="2"/>
              </a:rPr>
              <a:t>colab</a:t>
            </a:r>
            <a:r>
              <a:rPr lang="ko-KR" altLang="en-US" dirty="0">
                <a:solidFill>
                  <a:srgbClr val="FFFF00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FFFF00"/>
                </a:solidFill>
                <a:sym typeface="Wingdings" panose="05000000000000000000" pitchFamily="2" charset="2"/>
              </a:rPr>
              <a:t>reverse.py</a:t>
            </a:r>
            <a:r>
              <a:rPr lang="ko-KR" altLang="en-US" dirty="0">
                <a:solidFill>
                  <a:srgbClr val="FFFF00"/>
                </a:solidFill>
                <a:sym typeface="Wingdings" panose="05000000000000000000" pitchFamily="2" charset="2"/>
              </a:rPr>
              <a:t>로 만들고 실행시켜보기</a:t>
            </a:r>
            <a:endParaRPr lang="en-US" altLang="ko-KR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/>
              <a:t>“level", </a:t>
            </a: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/>
              <a:t>"SOS", </a:t>
            </a: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/>
              <a:t>"rotator", </a:t>
            </a: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/>
              <a:t>"nurses run"</a:t>
            </a:r>
            <a:endParaRPr lang="en-US" altLang="ko-KR" sz="1600" dirty="0">
              <a:latin typeface="+mn-ea"/>
            </a:endParaRP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“Able was I ere I saw Elba”</a:t>
            </a:r>
          </a:p>
        </p:txBody>
      </p:sp>
    </p:spTree>
    <p:extLst>
      <p:ext uri="{BB962C8B-B14F-4D97-AF65-F5344CB8AC3E}">
        <p14:creationId xmlns:p14="http://schemas.microsoft.com/office/powerpoint/2010/main" val="19916088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open("</a:t>
            </a:r>
            <a:r>
              <a:rPr lang="en-US" altLang="ko-KR" dirty="0" err="1"/>
              <a:t>p.data</a:t>
            </a:r>
            <a:r>
              <a:rPr lang="en-US" altLang="ko-KR" dirty="0"/>
              <a:t>", "</a:t>
            </a:r>
            <a:r>
              <a:rPr lang="en-US" altLang="ko-KR" dirty="0" err="1"/>
              <a:t>wb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(a,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662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(a,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501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242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30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060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(c,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068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(c,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04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import pickle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f = open(sFileName, "rb")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dData1 = pickle.load(f)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dData2 = pickle.load(f)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dDataN = pickle.load(f)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f.close()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716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	</a:t>
            </a:r>
            <a:r>
              <a:rPr lang="en-US" altLang="ko-KR" dirty="0"/>
              <a:t># Open for "</a:t>
            </a:r>
            <a:r>
              <a:rPr lang="en-US" altLang="ko-KR" dirty="0" err="1"/>
              <a:t>b"inary</a:t>
            </a:r>
            <a:r>
              <a:rPr lang="en-US" altLang="ko-KR" dirty="0"/>
              <a:t> "</a:t>
            </a:r>
            <a:r>
              <a:rPr lang="en-US" altLang="ko-KR" dirty="0" err="1"/>
              <a:t>r"eading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dData1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dData2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dDataN</a:t>
            </a:r>
            <a:r>
              <a:rPr lang="en-US" altLang="ko-KR" dirty="0"/>
              <a:t>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410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  <a:r>
              <a:rPr lang="en-US" altLang="ko-KR" dirty="0"/>
              <a:t>		# Load the object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dData2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dDataN</a:t>
            </a:r>
            <a:r>
              <a:rPr lang="en-US" altLang="ko-KR" dirty="0"/>
              <a:t>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Various arguments of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221255"/>
            <a:ext cx="10353763" cy="30011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def </a:t>
            </a:r>
            <a:r>
              <a:rPr lang="en-US" altLang="ko-KR" sz="1800" dirty="0" err="1"/>
              <a:t>func</a:t>
            </a:r>
            <a:r>
              <a:rPr lang="en-US" altLang="ko-KR" sz="1800" dirty="0"/>
              <a:t>(a, b=2, *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, c=3, **</a:t>
            </a:r>
            <a:r>
              <a:rPr lang="en-US" altLang="ko-KR" sz="1800" dirty="0" err="1"/>
              <a:t>kwargs</a:t>
            </a:r>
            <a:r>
              <a:rPr lang="en-US" altLang="ko-KR" sz="1800" dirty="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    print("a:", a)                    # </a:t>
            </a:r>
            <a:r>
              <a:rPr lang="ko-KR" altLang="en-US" sz="1800" dirty="0"/>
              <a:t>일반 인자 </a:t>
            </a:r>
            <a:r>
              <a:rPr lang="en-US" altLang="ko-KR" sz="1800" dirty="0"/>
              <a:t>(Positional Arguments): </a:t>
            </a:r>
            <a:r>
              <a:rPr lang="ko-KR" altLang="en-US" sz="1800" dirty="0"/>
              <a:t>순서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/>
              <a:t>    </a:t>
            </a:r>
            <a:r>
              <a:rPr lang="en-US" altLang="ko-KR" sz="1800" dirty="0"/>
              <a:t>print("b:", b)                    # </a:t>
            </a:r>
            <a:r>
              <a:rPr lang="ko-KR" altLang="en-US" sz="1800" dirty="0"/>
              <a:t>키워드 인자 </a:t>
            </a:r>
            <a:r>
              <a:rPr lang="en-US" altLang="ko-KR" sz="1800" dirty="0"/>
              <a:t>(Key Arguments): </a:t>
            </a:r>
            <a:r>
              <a:rPr lang="ko-KR" altLang="en-US" sz="1800" dirty="0"/>
              <a:t>순서 무시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/>
              <a:t>    </a:t>
            </a:r>
            <a:r>
              <a:rPr lang="en-US" altLang="ko-KR" sz="1800" dirty="0"/>
              <a:t>print("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:",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          # </a:t>
            </a:r>
            <a:r>
              <a:rPr lang="ko-KR" altLang="en-US" sz="1800" dirty="0"/>
              <a:t>가변 인자 </a:t>
            </a:r>
            <a:r>
              <a:rPr lang="en-US" altLang="ko-KR" sz="1800" dirty="0"/>
              <a:t>(Variable Arguments): tuple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    print("c:", 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    print("</a:t>
            </a:r>
            <a:r>
              <a:rPr lang="en-US" altLang="ko-KR" sz="1800" dirty="0" err="1"/>
              <a:t>kwargs</a:t>
            </a:r>
            <a:r>
              <a:rPr lang="en-US" altLang="ko-KR" sz="1800" dirty="0"/>
              <a:t>:", </a:t>
            </a:r>
            <a:r>
              <a:rPr lang="en-US" altLang="ko-KR" sz="1800" dirty="0" err="1"/>
              <a:t>kwargs</a:t>
            </a:r>
            <a:r>
              <a:rPr lang="en-US" altLang="ko-KR" sz="1800" dirty="0"/>
              <a:t>)    # </a:t>
            </a:r>
            <a:r>
              <a:rPr lang="ko-KR" altLang="en-US" sz="1800" dirty="0"/>
              <a:t>가변 키워드 인자 </a:t>
            </a:r>
            <a:r>
              <a:rPr lang="en-US" altLang="ko-KR" sz="1800" dirty="0"/>
              <a:t>(Variable Key Arguments): </a:t>
            </a:r>
            <a:r>
              <a:rPr lang="en-US" altLang="ko-KR" sz="1800" dirty="0" err="1"/>
              <a:t>dict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ko-KR" sz="1800" dirty="0"/>
            </a:br>
            <a:r>
              <a:rPr lang="en-US" altLang="ko-KR" sz="1800" dirty="0" err="1"/>
              <a:t>func</a:t>
            </a:r>
            <a:r>
              <a:rPr lang="en-US" altLang="ko-KR" sz="1800" dirty="0"/>
              <a:t>(1, 4, 5, 6, c=7, d=8, e=9)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a: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b: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args</a:t>
            </a:r>
            <a:r>
              <a:rPr lang="en-US" altLang="ko-KR" sz="1800" dirty="0">
                <a:solidFill>
                  <a:srgbClr val="00B0F0"/>
                </a:solidFill>
              </a:rPr>
              <a:t>: (5, 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c: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kwargs</a:t>
            </a:r>
            <a:r>
              <a:rPr lang="en-US" altLang="ko-KR" sz="1800" dirty="0">
                <a:solidFill>
                  <a:srgbClr val="00B0F0"/>
                </a:solidFill>
              </a:rPr>
              <a:t>: {'d': 8, 'e': 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87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dData2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  <a:r>
              <a:rPr lang="en-US" altLang="ko-KR" dirty="0"/>
              <a:t> 		# Load the object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dDataN</a:t>
            </a:r>
            <a:r>
              <a:rPr lang="en-US" altLang="ko-KR" dirty="0"/>
              <a:t>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924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dData2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  <a:r>
              <a:rPr lang="en-US" altLang="ko-KR" dirty="0"/>
              <a:t> 		# Load the object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598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dData2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 					# Close the file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994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open("</a:t>
            </a:r>
            <a:r>
              <a:rPr lang="en-US" altLang="ko-KR" dirty="0" err="1"/>
              <a:t>p.data</a:t>
            </a:r>
            <a:r>
              <a:rPr lang="en-US" altLang="ko-KR" dirty="0"/>
              <a:t>", "</a:t>
            </a:r>
            <a:r>
              <a:rPr lang="en-US" altLang="ko-KR" dirty="0" err="1"/>
              <a:t>rb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a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b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134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a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b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4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b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584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114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c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25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c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684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c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흰색과 검은 색 카드 놀이">
            <a:extLst>
              <a:ext uri="{FF2B5EF4-FFF2-40B4-BE49-F238E27FC236}">
                <a16:creationId xmlns:a16="http://schemas.microsoft.com/office/drawing/2014/main" id="{1B015AB2-D0BD-0253-5467-E128AD486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60" y="1163323"/>
            <a:ext cx="2752165" cy="412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Various arguments of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3" y="1015067"/>
            <a:ext cx="10353763" cy="30011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def </a:t>
            </a:r>
            <a:r>
              <a:rPr lang="en-US" altLang="ko-KR" sz="1800" dirty="0" err="1"/>
              <a:t>func</a:t>
            </a:r>
            <a:r>
              <a:rPr lang="en-US" altLang="ko-KR" sz="1800" dirty="0"/>
              <a:t>(*joker1, **joker2):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/>
              <a:t>    </a:t>
            </a:r>
            <a:r>
              <a:rPr lang="en-US" altLang="ko-KR" sz="1800" dirty="0"/>
              <a:t>print("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:", joker1)           # </a:t>
            </a:r>
            <a:r>
              <a:rPr lang="ko-KR" altLang="en-US" sz="1800" dirty="0"/>
              <a:t>가변 인자 </a:t>
            </a:r>
            <a:r>
              <a:rPr lang="en-US" altLang="ko-KR" sz="1800" dirty="0"/>
              <a:t>(Variable Arguments): tuple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    print("</a:t>
            </a:r>
            <a:r>
              <a:rPr lang="en-US" altLang="ko-KR" sz="1800" dirty="0" err="1"/>
              <a:t>kwargs</a:t>
            </a:r>
            <a:r>
              <a:rPr lang="en-US" altLang="ko-KR" sz="1800" dirty="0"/>
              <a:t>:", joker2)       # </a:t>
            </a:r>
            <a:r>
              <a:rPr lang="ko-KR" altLang="en-US" sz="1800" dirty="0"/>
              <a:t>가변 키워드 인자 </a:t>
            </a:r>
            <a:r>
              <a:rPr lang="en-US" altLang="ko-KR" sz="1800" dirty="0"/>
              <a:t>(Variable Key Arguments): </a:t>
            </a:r>
            <a:r>
              <a:rPr lang="en-US" altLang="ko-KR" sz="1800" dirty="0" err="1"/>
              <a:t>dict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ko-KR" sz="1800" dirty="0"/>
            </a:br>
            <a:r>
              <a:rPr lang="en-US" altLang="ko-KR" sz="1800" dirty="0" err="1"/>
              <a:t>func</a:t>
            </a:r>
            <a:r>
              <a:rPr lang="en-US" altLang="ko-KR" sz="1800" dirty="0"/>
              <a:t>(1, 4, 5, 6, c=7, d=8, e=9)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args</a:t>
            </a:r>
            <a:r>
              <a:rPr lang="en-US" altLang="ko-KR" sz="1800" dirty="0">
                <a:solidFill>
                  <a:srgbClr val="00B0F0"/>
                </a:solidFill>
              </a:rPr>
              <a:t>: (1, 4, 5, 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kwargs</a:t>
            </a:r>
            <a:r>
              <a:rPr lang="en-US" altLang="ko-KR" sz="1800" dirty="0">
                <a:solidFill>
                  <a:srgbClr val="00B0F0"/>
                </a:solidFill>
              </a:rPr>
              <a:t>: {‘c’: 7, 'd': 8, 'e': 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697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b="1" u="sng" dirty="0"/>
              <a:t>Encoding</a:t>
            </a:r>
            <a:endParaRPr lang="en-US" altLang="ko-KR" dirty="0"/>
          </a:p>
          <a:p>
            <a:r>
              <a:rPr lang="en-US" altLang="ko-KR" dirty="0"/>
              <a:t>Data pipeline</a:t>
            </a:r>
            <a:endParaRPr lang="ko-KR" altLang="en-US" dirty="0"/>
          </a:p>
          <a:p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029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Encoding - Decoding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7C7A75-C10F-C21B-7212-775D3EE62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44" y="3527080"/>
            <a:ext cx="6591196" cy="2640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AC724C-C503-6233-D16B-7F2CD75B1FA7}"/>
              </a:ext>
            </a:extLst>
          </p:cNvPr>
          <p:cNvSpPr txBox="1"/>
          <p:nvPr/>
        </p:nvSpPr>
        <p:spPr>
          <a:xfrm>
            <a:off x="636495" y="987041"/>
            <a:ext cx="10514520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</a:t>
            </a:r>
            <a:r>
              <a:rPr lang="ko-KR" altLang="en-US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ncoding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문자를 수자로</a:t>
            </a:r>
            <a:endParaRPr lang="en-US" altLang="ko-KR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the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process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putting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sequence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characters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letters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numbers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punctuation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and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certain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symbols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into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specialized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format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efficient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transmission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or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storage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Decoding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수자를 문자로</a:t>
            </a:r>
            <a:endParaRPr lang="en-US" altLang="ko-KR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the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conversion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an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encoded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format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back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into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the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original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sequence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characters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0893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88" y="1326414"/>
            <a:ext cx="7441347" cy="45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319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Encoding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</a:t>
            </a:r>
            <a:r>
              <a:rPr lang="en-US" altLang="ko-KR" b="1" dirty="0">
                <a:solidFill>
                  <a:srgbClr val="FF0000"/>
                </a:solidFill>
              </a:rPr>
              <a:t>utf-8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s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833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Encoding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</a:t>
            </a:r>
            <a:r>
              <a:rPr lang="en-US" altLang="ko-KR" b="1" dirty="0">
                <a:solidFill>
                  <a:srgbClr val="0070C0"/>
                </a:solidFill>
              </a:rPr>
              <a:t>ANSI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s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743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4" y="1127463"/>
            <a:ext cx="9600217" cy="38555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파일을 쓰기 모드</a:t>
            </a:r>
            <a:r>
              <a:rPr lang="en-US" altLang="ko-KR" dirty="0"/>
              <a:t>("w")</a:t>
            </a:r>
            <a:r>
              <a:rPr lang="ko-KR" altLang="en-US" dirty="0"/>
              <a:t>로 열고 텍스트 모드</a:t>
            </a:r>
            <a:r>
              <a:rPr lang="en-US" altLang="ko-KR" dirty="0"/>
              <a:t>("t")</a:t>
            </a:r>
            <a:r>
              <a:rPr lang="ko-KR" altLang="en-US" dirty="0"/>
              <a:t>로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("Hello?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074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6" y="1127465"/>
            <a:ext cx="8356040" cy="30083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</a:t>
            </a:r>
            <a:r>
              <a:rPr lang="en-US" altLang="ko-KR" b="1" dirty="0">
                <a:solidFill>
                  <a:srgbClr val="FFFF00"/>
                </a:solidFill>
              </a:rPr>
              <a:t>encoding="utf-8"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("Hello?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</a:t>
            </a:r>
            <a:r>
              <a:rPr lang="en-US" altLang="ko-KR" b="1" dirty="0">
                <a:solidFill>
                  <a:srgbClr val="FFFF00"/>
                </a:solidFill>
              </a:rPr>
              <a:t>encoding="utf-8"</a:t>
            </a:r>
            <a:r>
              <a:rPr lang="en-US" altLang="ko-KR" dirty="0"/>
              <a:t>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1106" y="4618924"/>
            <a:ext cx="1001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You may use </a:t>
            </a:r>
            <a:r>
              <a:rPr lang="en-US" altLang="ko-KR" b="1" i="1" dirty="0">
                <a:latin typeface="+mn-ea"/>
              </a:rPr>
              <a:t>encoding="utf-8"</a:t>
            </a:r>
            <a:r>
              <a:rPr lang="en-US" altLang="ko-KR" dirty="0">
                <a:latin typeface="+mn-ea"/>
              </a:rPr>
              <a:t> or </a:t>
            </a:r>
            <a:r>
              <a:rPr lang="en-US" altLang="ko-KR" b="1" i="1" dirty="0">
                <a:latin typeface="+mn-ea"/>
              </a:rPr>
              <a:t>encoding="</a:t>
            </a:r>
            <a:r>
              <a:rPr lang="en-US" altLang="ko-KR" b="1" i="1" dirty="0" err="1">
                <a:latin typeface="+mn-ea"/>
              </a:rPr>
              <a:t>euc-kr</a:t>
            </a:r>
            <a:r>
              <a:rPr lang="en-US" altLang="ko-KR" b="1" i="1" dirty="0">
                <a:latin typeface="+mn-ea"/>
              </a:rPr>
              <a:t>"</a:t>
            </a:r>
            <a:r>
              <a:rPr lang="en-US" altLang="ko-KR" dirty="0">
                <a:latin typeface="+mn-ea"/>
              </a:rPr>
              <a:t> for Korean, when </a:t>
            </a:r>
            <a:r>
              <a:rPr lang="en-US" altLang="ko-KR" b="1" i="1" dirty="0">
                <a:latin typeface="+mn-ea"/>
              </a:rPr>
              <a:t>encoding="ANSI"</a:t>
            </a:r>
            <a:r>
              <a:rPr lang="en-US" altLang="ko-KR" dirty="0">
                <a:latin typeface="+mn-ea"/>
              </a:rPr>
              <a:t> does not work.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898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b="1" dirty="0" err="1">
                <a:solidFill>
                  <a:srgbClr val="FFFF00"/>
                </a:solidFill>
              </a:rPr>
              <a:t>io.open</a:t>
            </a:r>
            <a:r>
              <a:rPr lang="en-US" altLang="ko-KR" dirty="0"/>
              <a:t>("abc.txt", 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b="1" dirty="0" err="1">
                <a:solidFill>
                  <a:srgbClr val="FFFF00"/>
                </a:solidFill>
              </a:rPr>
              <a:t>wt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dirty="0"/>
              <a:t>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("Hello?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io.open</a:t>
            </a:r>
            <a:r>
              <a:rPr lang="en-US" altLang="ko-KR" dirty="0"/>
              <a:t>("abc.txt", 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b="1" dirty="0" err="1">
                <a:solidFill>
                  <a:srgbClr val="FFFF00"/>
                </a:solidFill>
              </a:rPr>
              <a:t>rt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dirty="0"/>
              <a:t>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2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dirty="0"/>
              <a:t>("Hello?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</a:t>
            </a:r>
            <a:r>
              <a:rPr lang="en-US" altLang="ko-KR" b="1" dirty="0">
                <a:solidFill>
                  <a:srgbClr val="FFFF00"/>
                </a:solidFill>
              </a:rPr>
              <a:t>read</a:t>
            </a:r>
            <a:r>
              <a:rPr lang="en-US" altLang="ko-KR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83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9178161" cy="37717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u</a:t>
            </a:r>
            <a:r>
              <a:rPr lang="en-US" altLang="ko-KR" dirty="0" err="1"/>
              <a:t>"Hello</a:t>
            </a:r>
            <a:r>
              <a:rPr lang="en-US" altLang="ko-KR" dirty="0"/>
              <a:t>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1106" y="5044983"/>
            <a:ext cx="1001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You may use Unicode literals by putting a </a:t>
            </a:r>
            <a:r>
              <a:rPr lang="en-US" altLang="ko-KR" b="1" i="1" dirty="0">
                <a:latin typeface="+mn-ea"/>
              </a:rPr>
              <a:t>u</a:t>
            </a:r>
            <a:r>
              <a:rPr lang="en-US" altLang="ko-KR" dirty="0">
                <a:latin typeface="+mn-ea"/>
              </a:rPr>
              <a:t> before the string.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97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5255</TotalTime>
  <Words>9312</Words>
  <Application>Microsoft Office PowerPoint</Application>
  <PresentationFormat>와이드스크린</PresentationFormat>
  <Paragraphs>1774</Paragraphs>
  <Slides>127</Slides>
  <Notes>0</Notes>
  <HiddenSlides>27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127</vt:i4>
      </vt:variant>
    </vt:vector>
  </HeadingPairs>
  <TitlesOfParts>
    <vt:vector size="135" baseType="lpstr">
      <vt:lpstr>MyriadPro-SemiboldCond</vt:lpstr>
      <vt:lpstr>Batang</vt:lpstr>
      <vt:lpstr>Batang</vt:lpstr>
      <vt:lpstr>Arial</vt:lpstr>
      <vt:lpstr>Calibri</vt:lpstr>
      <vt:lpstr>Wingdings</vt:lpstr>
      <vt:lpstr>Wingdings 2</vt:lpstr>
      <vt:lpstr>SlateVTI</vt:lpstr>
      <vt:lpstr>Python Programming Ⅰ</vt:lpstr>
      <vt:lpstr>Python: Input and Output, Standard Library</vt:lpstr>
      <vt:lpstr>Python: Input and Output</vt:lpstr>
      <vt:lpstr>Topic Structure</vt:lpstr>
      <vt:lpstr>Learning Objectives</vt:lpstr>
      <vt:lpstr>Input and Output</vt:lpstr>
      <vt:lpstr>Example: Input from User</vt:lpstr>
      <vt:lpstr>Various arguments of Functions</vt:lpstr>
      <vt:lpstr>Various arguments of Functions</vt:lpstr>
      <vt:lpstr>Example: Input and eval()</vt:lpstr>
      <vt:lpstr>Example: Input and eval()</vt:lpstr>
      <vt:lpstr>try except: A code runs with it</vt:lpstr>
      <vt:lpstr>Example: Input and eval()</vt:lpstr>
      <vt:lpstr>Learning Objectives</vt:lpstr>
      <vt:lpstr>Files</vt:lpstr>
      <vt:lpstr>file, data, stream, buffer</vt:lpstr>
      <vt:lpstr>open ~ close</vt:lpstr>
      <vt:lpstr>Syntax of I/O Functions</vt:lpstr>
      <vt:lpstr>Syntax of I/O Functions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Example: Control Flow in Reading from a File</vt:lpstr>
      <vt:lpstr>Numeric &amp; String(character)</vt:lpstr>
      <vt:lpstr>Character Encoding Method</vt:lpstr>
      <vt:lpstr>Character Encoding Method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readlines()</vt:lpstr>
      <vt:lpstr>Example: readlines()</vt:lpstr>
      <vt:lpstr>Example: readlines()</vt:lpstr>
      <vt:lpstr>Example: readlines()</vt:lpstr>
      <vt:lpstr>Example: readlines()</vt:lpstr>
      <vt:lpstr>Example: readlines()</vt:lpstr>
      <vt:lpstr>Example: readlines()</vt:lpstr>
      <vt:lpstr>Example: read()</vt:lpstr>
      <vt:lpstr>Example: read()</vt:lpstr>
      <vt:lpstr>Example: read()</vt:lpstr>
      <vt:lpstr>Example: read()</vt:lpstr>
      <vt:lpstr>Control Flow in Writing to a File</vt:lpstr>
      <vt:lpstr>Control Flow in Writing to a File</vt:lpstr>
      <vt:lpstr>Control Flow in Writing to a File</vt:lpstr>
      <vt:lpstr>Control Flow in Writing to a File</vt:lpstr>
      <vt:lpstr>Control Flow in Writing to a File</vt:lpstr>
      <vt:lpstr>Control Flow in Writing to a File</vt:lpstr>
      <vt:lpstr>Example: Control Flow in Writing to a File</vt:lpstr>
      <vt:lpstr>Example: Control Flow in Writing to a File</vt:lpstr>
      <vt:lpstr>Example: Control Flow in Writing to a File</vt:lpstr>
      <vt:lpstr>Example: Control Flow in Writing to a File</vt:lpstr>
      <vt:lpstr>Example: Control Flow in Writing to a File</vt:lpstr>
      <vt:lpstr>Example: Prime Numbers</vt:lpstr>
      <vt:lpstr>Learning Objectives</vt:lpstr>
      <vt:lpstr>Pickle</vt:lpstr>
      <vt:lpstr>Control Flow in Storing Data to a File</vt:lpstr>
      <vt:lpstr>Control Flow in Storing Data to a File</vt:lpstr>
      <vt:lpstr>Control Flow in Storing Data to a File</vt:lpstr>
      <vt:lpstr>Control Flow in Storing Data to a File</vt:lpstr>
      <vt:lpstr>Control Flow in Storing Data to a File</vt:lpstr>
      <vt:lpstr>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Control Flow in Loading Data from a File</vt:lpstr>
      <vt:lpstr>Control Flow in Loading Data from a File</vt:lpstr>
      <vt:lpstr>Control Flow in Loading Data from a File</vt:lpstr>
      <vt:lpstr>Control Flow in Loading Data from a File</vt:lpstr>
      <vt:lpstr>Control Flow in Loading Data from a File</vt:lpstr>
      <vt:lpstr>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Learning Objectives</vt:lpstr>
      <vt:lpstr>Encoding - Decoding</vt:lpstr>
      <vt:lpstr>Encoding</vt:lpstr>
      <vt:lpstr>Example: Encoding</vt:lpstr>
      <vt:lpstr>Example: Encoding</vt:lpstr>
      <vt:lpstr>Example: Encoding</vt:lpstr>
      <vt:lpstr>Example: Encoding</vt:lpstr>
      <vt:lpstr>Example: Encoding</vt:lpstr>
      <vt:lpstr>Example: Encoding</vt:lpstr>
      <vt:lpstr>Example: Encoding</vt:lpstr>
      <vt:lpstr>Example: Encoding</vt:lpstr>
      <vt:lpstr>Summary</vt:lpstr>
      <vt:lpstr>End of Python: Input and Output</vt:lpstr>
      <vt:lpstr>Appendix. Data Pipeline</vt:lpstr>
      <vt:lpstr>PowerPoint 프레젠테이션</vt:lpstr>
      <vt:lpstr>PowerPoint 프레젠테이션</vt:lpstr>
      <vt:lpstr>Data Acquisition Pipeline</vt:lpstr>
      <vt:lpstr>Tabular Text Files</vt:lpstr>
      <vt:lpstr>CSV</vt:lpstr>
      <vt:lpstr>CSV</vt:lpstr>
      <vt:lpstr>XML</vt:lpstr>
      <vt:lpstr>XML</vt:lpstr>
      <vt:lpstr>HTML</vt:lpstr>
      <vt:lpstr>JSON</vt:lpstr>
      <vt:lpstr>YAML</vt:lpstr>
      <vt:lpstr>with-statement</vt:lpstr>
      <vt:lpstr>Python: Standard Library</vt:lpstr>
      <vt:lpstr>Topic Structure</vt:lpstr>
      <vt:lpstr>Learning Objectives</vt:lpstr>
      <vt:lpstr>Standard Library</vt:lpstr>
      <vt:lpstr>Learning Objectives</vt:lpstr>
      <vt:lpstr>Built-in Functions</vt:lpstr>
      <vt:lpstr>Built-in Functions</vt:lpstr>
      <vt:lpstr>Built-in Functions</vt:lpstr>
      <vt:lpstr>Example: sum()</vt:lpstr>
      <vt:lpstr>Built-in Functions</vt:lpstr>
      <vt:lpstr>Example: type()</vt:lpstr>
      <vt:lpstr>End of Python: Input and Output, Standard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149</cp:revision>
  <dcterms:created xsi:type="dcterms:W3CDTF">2023-11-06T08:03:36Z</dcterms:created>
  <dcterms:modified xsi:type="dcterms:W3CDTF">2024-05-14T09:42:33Z</dcterms:modified>
</cp:coreProperties>
</file>