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7"/>
  </p:notesMasterIdLst>
  <p:handoutMasterIdLst>
    <p:handoutMasterId r:id="rId58"/>
  </p:handoutMasterIdLst>
  <p:sldIdLst>
    <p:sldId id="259" r:id="rId2"/>
    <p:sldId id="742" r:id="rId3"/>
    <p:sldId id="609" r:id="rId4"/>
    <p:sldId id="757" r:id="rId5"/>
    <p:sldId id="570" r:id="rId6"/>
    <p:sldId id="538" r:id="rId7"/>
    <p:sldId id="550" r:id="rId8"/>
    <p:sldId id="801" r:id="rId9"/>
    <p:sldId id="802" r:id="rId10"/>
    <p:sldId id="592" r:id="rId11"/>
    <p:sldId id="758" r:id="rId12"/>
    <p:sldId id="759" r:id="rId13"/>
    <p:sldId id="552" r:id="rId14"/>
    <p:sldId id="601" r:id="rId15"/>
    <p:sldId id="553" r:id="rId16"/>
    <p:sldId id="594" r:id="rId17"/>
    <p:sldId id="555" r:id="rId18"/>
    <p:sldId id="602" r:id="rId19"/>
    <p:sldId id="556" r:id="rId20"/>
    <p:sldId id="557" r:id="rId21"/>
    <p:sldId id="558" r:id="rId22"/>
    <p:sldId id="595" r:id="rId23"/>
    <p:sldId id="567" r:id="rId24"/>
    <p:sldId id="568" r:id="rId25"/>
    <p:sldId id="797" r:id="rId26"/>
    <p:sldId id="596" r:id="rId27"/>
    <p:sldId id="569" r:id="rId28"/>
    <p:sldId id="608" r:id="rId29"/>
    <p:sldId id="798" r:id="rId30"/>
    <p:sldId id="799" r:id="rId31"/>
    <p:sldId id="571" r:id="rId32"/>
    <p:sldId id="572" r:id="rId33"/>
    <p:sldId id="610" r:id="rId34"/>
    <p:sldId id="573" r:id="rId35"/>
    <p:sldId id="574" r:id="rId36"/>
    <p:sldId id="611" r:id="rId37"/>
    <p:sldId id="575" r:id="rId38"/>
    <p:sldId id="597" r:id="rId39"/>
    <p:sldId id="577" r:id="rId40"/>
    <p:sldId id="578" r:id="rId41"/>
    <p:sldId id="579" r:id="rId42"/>
    <p:sldId id="580" r:id="rId43"/>
    <p:sldId id="581" r:id="rId44"/>
    <p:sldId id="582" r:id="rId45"/>
    <p:sldId id="706" r:id="rId46"/>
    <p:sldId id="583" r:id="rId47"/>
    <p:sldId id="584" r:id="rId48"/>
    <p:sldId id="598" r:id="rId49"/>
    <p:sldId id="585" r:id="rId50"/>
    <p:sldId id="800" r:id="rId51"/>
    <p:sldId id="586" r:id="rId52"/>
    <p:sldId id="587" r:id="rId53"/>
    <p:sldId id="543" r:id="rId54"/>
    <p:sldId id="542" r:id="rId55"/>
    <p:sldId id="549" r:id="rId5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87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2024-03-15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2024-03-15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 err="1"/>
              <a:t>조상구입니다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동영상에서는 </a:t>
            </a:r>
            <a:r>
              <a:rPr lang="en-US" altLang="ko-KR" dirty="0"/>
              <a:t>Python Basic</a:t>
            </a:r>
            <a:r>
              <a:rPr lang="ko-KR" altLang="en-US" dirty="0"/>
              <a:t>을 주제로 배워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10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76149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2024-03-15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오프라인 수업에서는</a:t>
            </a:r>
            <a:r>
              <a:rPr lang="en-US" altLang="ko-KR" dirty="0"/>
              <a:t>,</a:t>
            </a:r>
            <a:r>
              <a:rPr lang="ko-KR" altLang="en-US" dirty="0"/>
              <a:t> 이 슬라이드에 나타난 </a:t>
            </a:r>
            <a:r>
              <a:rPr lang="ko-KR" altLang="en-US" dirty="0" err="1"/>
              <a:t>하브루타를</a:t>
            </a:r>
            <a:r>
              <a:rPr lang="en-US" altLang="ko-KR" dirty="0"/>
              <a:t>,</a:t>
            </a:r>
            <a:r>
              <a:rPr lang="ko-KR" altLang="en-US" dirty="0"/>
              <a:t>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학생들은</a:t>
            </a:r>
            <a:r>
              <a:rPr lang="en-US" altLang="ko-KR" dirty="0"/>
              <a:t>,</a:t>
            </a:r>
            <a:r>
              <a:rPr lang="ko-KR" altLang="en-US" dirty="0"/>
              <a:t> 미리 준비한 후</a:t>
            </a:r>
            <a:r>
              <a:rPr lang="en-US" altLang="ko-KR" dirty="0"/>
              <a:t>,</a:t>
            </a:r>
            <a:r>
              <a:rPr lang="ko-KR" altLang="en-US" dirty="0"/>
              <a:t> 수업에 들어오기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7CEB-1EFA-4FC9-BAF4-1962F4464717}" type="slidenum">
              <a:rPr lang="ko-KR" altLang="en-GB" smtClean="0"/>
              <a:pPr>
                <a:defRPr/>
              </a:pPr>
              <a:t>53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2291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~</a:t>
            </a:r>
            <a:r>
              <a:rPr lang="ko-KR" altLang="en-US" dirty="0"/>
              <a:t>에 대한 강의를 마치도록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55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92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velcdn.com/images/kong2520/post/9e5b7033-1ca2-48d6-9b54-77105c4b05a9/image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scheme/introducing-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ancestor9/2024_spring_python1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aybon/%ED%8C%8C%EC%9D%B4%EC%8D%AC-%ED%83%80%EC%9E%8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r.com/topics/images/python-boolean-operators.web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</a:t>
            </a:r>
            <a:r>
              <a:rPr lang="en-US" altLang="ko" sz="4400" b="1" dirty="0"/>
              <a:t>1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3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int, float, string, </a:t>
                      </a:r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9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 are any text to the right of the # symbol and is mainly useful as notes for the reader of the program.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print('hello world') # Note that print is a function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# Note that print is a function</a:t>
            </a:r>
          </a:p>
          <a:p>
            <a:pPr marL="457200" lvl="1" indent="0">
              <a:buNone/>
            </a:pPr>
            <a:r>
              <a:rPr lang="en-US" altLang="ko-KR"/>
              <a:t>print('hello world')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Comments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comment 1</a:t>
            </a:r>
          </a:p>
          <a:p>
            <a:pPr marL="0" indent="0">
              <a:buNone/>
            </a:pPr>
            <a:r>
              <a:rPr lang="en-US" altLang="ko-KR" dirty="0"/>
              <a:t>print("hello, world")	# comment 2</a:t>
            </a:r>
          </a:p>
          <a:p>
            <a:pPr marL="0" indent="0">
              <a:buNone/>
            </a:pPr>
            <a:r>
              <a:rPr lang="en-US" altLang="ko-KR" dirty="0"/>
              <a:t># comment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as many useful comments as you can in your program to:</a:t>
            </a:r>
          </a:p>
          <a:p>
            <a:pPr lvl="1"/>
            <a:r>
              <a:rPr lang="en-US" altLang="ko-KR" dirty="0"/>
              <a:t>explain assumptions</a:t>
            </a:r>
          </a:p>
          <a:p>
            <a:pPr lvl="1"/>
            <a:r>
              <a:rPr lang="en-US" altLang="ko-KR" dirty="0"/>
              <a:t>explain important decisions</a:t>
            </a:r>
          </a:p>
          <a:p>
            <a:pPr lvl="1"/>
            <a:r>
              <a:rPr lang="en-US" altLang="ko-KR" dirty="0"/>
              <a:t>explain important details</a:t>
            </a:r>
          </a:p>
          <a:p>
            <a:pPr lvl="1"/>
            <a:r>
              <a:rPr lang="en-US" altLang="ko-KR" dirty="0"/>
              <a:t>explain problems you're trying to solve</a:t>
            </a:r>
          </a:p>
          <a:p>
            <a:pPr lvl="1"/>
            <a:r>
              <a:rPr lang="en-US" altLang="ko-KR" dirty="0"/>
              <a:t>explain problems you're trying to overcome in your program, etc.</a:t>
            </a:r>
          </a:p>
          <a:p>
            <a:endParaRPr lang="en-US" altLang="ko-KR" dirty="0"/>
          </a:p>
          <a:p>
            <a:r>
              <a:rPr lang="en-US" altLang="ko-KR" dirty="0"/>
              <a:t>"Code tells you how, comments should tell you why."</a:t>
            </a:r>
          </a:p>
          <a:p>
            <a:r>
              <a:rPr lang="en-US" altLang="ko-KR" dirty="0"/>
              <a:t>5W1H: When, where, who, what, why, and how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b="1" u="sng" dirty="0"/>
              <a:t>Literal Constants</a:t>
            </a:r>
          </a:p>
          <a:p>
            <a:pPr lvl="1"/>
            <a:r>
              <a:rPr lang="en-US" altLang="ko-KR" b="1" u="sng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Types of literal constants</a:t>
            </a:r>
          </a:p>
          <a:p>
            <a:pPr lvl="1"/>
            <a:r>
              <a:rPr lang="en-US" altLang="ko-KR" dirty="0"/>
              <a:t>Numbers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1.23</a:t>
            </a:r>
          </a:p>
          <a:p>
            <a:pPr lvl="1"/>
            <a:r>
              <a:rPr lang="en-US" altLang="ko-KR" dirty="0"/>
              <a:t>Strings</a:t>
            </a:r>
          </a:p>
          <a:p>
            <a:pPr lvl="2"/>
            <a:r>
              <a:rPr lang="en-US" altLang="ko-KR" dirty="0"/>
              <a:t>'This is a string'</a:t>
            </a:r>
          </a:p>
          <a:p>
            <a:pPr lvl="2"/>
            <a:r>
              <a:rPr lang="en-US" altLang="ko-KR" dirty="0"/>
              <a:t>"It's a string!"</a:t>
            </a:r>
          </a:p>
          <a:p>
            <a:pPr lvl="1"/>
            <a:r>
              <a:rPr lang="en-US" altLang="ko-KR" dirty="0"/>
              <a:t>Boolean types</a:t>
            </a:r>
          </a:p>
          <a:p>
            <a:pPr lvl="2"/>
            <a:r>
              <a:rPr lang="en-US" altLang="ko-KR" dirty="0"/>
              <a:t>True (equivalent to 1)</a:t>
            </a:r>
          </a:p>
          <a:p>
            <a:pPr lvl="2"/>
            <a:r>
              <a:rPr lang="en-US" altLang="ko-KR" dirty="0"/>
              <a:t>False (equivalent to 0)</a:t>
            </a:r>
          </a:p>
          <a:p>
            <a:r>
              <a:rPr lang="en-US" altLang="ko-KR" dirty="0"/>
              <a:t>The number 2 always represents itself and nothing else - it is a constant because its value cannot be changed.</a:t>
            </a:r>
          </a:p>
          <a:p>
            <a:r>
              <a:rPr lang="en-US" altLang="ko-KR" dirty="0"/>
              <a:t>Hence, all these are referred to as literal constants.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Literal Constants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print("hello, world")</a:t>
            </a:r>
          </a:p>
          <a:p>
            <a:pPr marL="0" indent="0">
              <a:buNone/>
            </a:pPr>
            <a:r>
              <a:rPr lang="en-US" altLang="ko-KR" dirty="0"/>
              <a:t>print(hello, world)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print(True)</a:t>
            </a:r>
          </a:p>
          <a:p>
            <a:pPr marL="0" indent="0">
              <a:buNone/>
            </a:pPr>
            <a:r>
              <a:rPr lang="en-US" altLang="ko-KR" dirty="0"/>
              <a:t>print(true)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print(id(1))</a:t>
            </a:r>
          </a:p>
          <a:p>
            <a:pPr marL="0" indent="0">
              <a:buNone/>
            </a:pPr>
            <a:r>
              <a:rPr lang="en-US" altLang="ko-KR" dirty="0"/>
              <a:t>print(id(2))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https://velog.velcdn.com/images/kong2520/post/9e5b7033-1ca2-48d6-9b54-77105c4b05a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32" y="3653897"/>
            <a:ext cx="5503179" cy="23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901967" y="6032975"/>
            <a:ext cx="64902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https://velog.velcdn.com/images/kong2520/post/9e5b7033-1ca2-48d6-9b54-77105c4b05a9/image.png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17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Integers</a:t>
            </a:r>
          </a:p>
          <a:p>
            <a:pPr lvl="1"/>
            <a:r>
              <a:rPr lang="en-US" altLang="ko-KR"/>
              <a:t>2</a:t>
            </a:r>
          </a:p>
          <a:p>
            <a:r>
              <a:rPr lang="en-US" altLang="ko-KR"/>
              <a:t>Floats</a:t>
            </a:r>
          </a:p>
          <a:p>
            <a:pPr lvl="1"/>
            <a:r>
              <a:rPr lang="en-US" altLang="ko-KR"/>
              <a:t>1.23</a:t>
            </a:r>
          </a:p>
          <a:p>
            <a:pPr lvl="1"/>
            <a:r>
              <a:rPr lang="en-US" altLang="ko-KR"/>
              <a:t>52.3E-4</a:t>
            </a:r>
          </a:p>
          <a:p>
            <a:pPr lvl="2"/>
            <a:r>
              <a:rPr lang="en-US" altLang="ko-KR"/>
              <a:t>The ‘E notation’ indicates powers of 10.</a:t>
            </a:r>
          </a:p>
          <a:p>
            <a:pPr lvl="2"/>
            <a:r>
              <a:rPr lang="en-US" altLang="ko-KR"/>
              <a:t>In this case, 52.3E-4 means 0.00523.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F88A-7F2D-4FA4-84BF-E15A9A2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8652-6195-4AF2-9D31-45B0B532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좋은 프로그램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문제를 해결할 것</a:t>
            </a:r>
            <a:endParaRPr lang="en-US" altLang="ko-KR" dirty="0"/>
          </a:p>
          <a:p>
            <a:pPr lvl="2"/>
            <a:r>
              <a:rPr lang="en-US" altLang="ko-KR" dirty="0"/>
              <a:t>Computational thinking</a:t>
            </a:r>
          </a:p>
          <a:p>
            <a:pPr lvl="2"/>
            <a:r>
              <a:rPr lang="ko-KR" altLang="en-US" dirty="0"/>
              <a:t>알고리즘</a:t>
            </a:r>
            <a:r>
              <a:rPr lang="en-US" altLang="ko-KR" dirty="0"/>
              <a:t> &amp; </a:t>
            </a:r>
            <a:r>
              <a:rPr lang="ko-KR" altLang="en-US" dirty="0"/>
              <a:t>프로토콜 창안</a:t>
            </a:r>
            <a:r>
              <a:rPr lang="en-US" altLang="ko-KR" dirty="0"/>
              <a:t>, </a:t>
            </a:r>
            <a:r>
              <a:rPr lang="ko-KR" altLang="en-US" dirty="0"/>
              <a:t>구현 능력</a:t>
            </a:r>
            <a:endParaRPr lang="en-US" altLang="ko-KR" dirty="0"/>
          </a:p>
          <a:p>
            <a:pPr lvl="1"/>
            <a:r>
              <a:rPr lang="ko-KR" altLang="en-US" dirty="0"/>
              <a:t>유지보수가 쉬울 것</a:t>
            </a:r>
            <a:endParaRPr lang="en-US" altLang="ko-KR" dirty="0"/>
          </a:p>
          <a:p>
            <a:pPr lvl="2"/>
            <a:r>
              <a:rPr lang="ko-KR" altLang="en-US" dirty="0"/>
              <a:t>가독성 </a:t>
            </a:r>
            <a:r>
              <a:rPr lang="en-US" altLang="ko-KR" dirty="0"/>
              <a:t>(readability)</a:t>
            </a:r>
          </a:p>
          <a:p>
            <a:pPr lvl="2"/>
            <a:r>
              <a:rPr lang="ko-KR" altLang="en-US" dirty="0"/>
              <a:t>대칭성 </a:t>
            </a:r>
            <a:r>
              <a:rPr lang="en-US" altLang="ko-KR" dirty="0"/>
              <a:t>(symmetricity)</a:t>
            </a:r>
          </a:p>
          <a:p>
            <a:pPr lvl="2"/>
            <a:r>
              <a:rPr lang="ko-KR" altLang="en-US" dirty="0"/>
              <a:t>중복</a:t>
            </a:r>
            <a:r>
              <a:rPr lang="en-US" altLang="ko-KR" dirty="0"/>
              <a:t>(duplication) </a:t>
            </a:r>
            <a:r>
              <a:rPr lang="ko-KR" altLang="en-US" dirty="0"/>
              <a:t>배제</a:t>
            </a:r>
            <a:endParaRPr lang="en-US" altLang="ko-KR" dirty="0"/>
          </a:p>
          <a:p>
            <a:pPr lvl="2"/>
            <a:r>
              <a:rPr lang="ko-KR" altLang="en-US" dirty="0"/>
              <a:t>간결성</a:t>
            </a:r>
            <a:endParaRPr lang="en-US" altLang="ko-KR" dirty="0"/>
          </a:p>
          <a:p>
            <a:pPr lvl="1"/>
            <a:r>
              <a:rPr lang="ko-KR" altLang="en-US" dirty="0"/>
              <a:t>코드 다울 것</a:t>
            </a:r>
            <a:endParaRPr lang="en-US" altLang="ko-KR" dirty="0"/>
          </a:p>
          <a:p>
            <a:pPr lvl="2"/>
            <a:r>
              <a:rPr lang="ko-KR" altLang="en-US" dirty="0"/>
              <a:t>문제해결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미학적 특성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E2721-5B69-4249-8C8E-B27B85A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5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A string is a sequence of characters.</a:t>
            </a:r>
          </a:p>
          <a:p>
            <a:r>
              <a:rPr lang="en-US" altLang="ko-KR" dirty="0"/>
              <a:t>Strings are basically just a bunch of words.</a:t>
            </a:r>
          </a:p>
          <a:p>
            <a:r>
              <a:rPr lang="en-US" altLang="ko-KR" dirty="0"/>
              <a:t>You can specify strings using single quotes such as:</a:t>
            </a:r>
          </a:p>
          <a:p>
            <a:pPr marL="457200" lvl="1" indent="0">
              <a:buNone/>
            </a:pPr>
            <a:r>
              <a:rPr lang="en-US" altLang="ko-KR" dirty="0"/>
              <a:t>'Quote me on this'</a:t>
            </a:r>
          </a:p>
          <a:p>
            <a:r>
              <a:rPr lang="en-US" altLang="ko-KR" dirty="0"/>
              <a:t>Strings in double quotes work exactly the same way as strings in single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"What's your name?"</a:t>
            </a:r>
          </a:p>
          <a:p>
            <a:r>
              <a:rPr lang="en-US" altLang="ko-KR" dirty="0"/>
              <a:t>You can specify multi-line strings using triple quotes - (""" or '''). You can use single quotes and double quotes freely within the triple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'''This is a multi-line string. This is the first line.</a:t>
            </a:r>
          </a:p>
          <a:p>
            <a:pPr marL="457200" lvl="1" indent="0">
              <a:buNone/>
            </a:pPr>
            <a:r>
              <a:rPr lang="en-US" altLang="ko-KR" dirty="0"/>
              <a:t>This is the second line.</a:t>
            </a:r>
          </a:p>
          <a:p>
            <a:pPr marL="457200" lvl="1" indent="0">
              <a:buNone/>
            </a:pPr>
            <a:r>
              <a:rPr lang="en-US" altLang="ko-KR" dirty="0"/>
              <a:t>"What's your name?," I asked.</a:t>
            </a:r>
          </a:p>
          <a:p>
            <a:pPr marL="457200" lvl="1" indent="0">
              <a:buNone/>
            </a:pPr>
            <a:r>
              <a:rPr lang="en-US" altLang="ko-KR" dirty="0"/>
              <a:t>He said "Bond, James Bond."</a:t>
            </a:r>
          </a:p>
          <a:p>
            <a:pPr marL="457200" lvl="1" indent="0">
              <a:buNone/>
            </a:pPr>
            <a:r>
              <a:rPr lang="en-US" altLang="ko-KR" dirty="0"/>
              <a:t>'''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print('Quote me on this')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print("What's your name?")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print('''This is a multi-line string. This is the first line.</a:t>
            </a:r>
          </a:p>
          <a:p>
            <a:pPr marL="0" indent="0">
              <a:buNone/>
            </a:pPr>
            <a:r>
              <a:rPr lang="en-US" altLang="ko-KR" dirty="0"/>
              <a:t>This is the second line.</a:t>
            </a:r>
          </a:p>
          <a:p>
            <a:pPr marL="0" indent="0">
              <a:buNone/>
            </a:pPr>
            <a:r>
              <a:rPr lang="en-US" altLang="ko-KR" dirty="0"/>
              <a:t>"What's your name?," I asked.</a:t>
            </a:r>
          </a:p>
          <a:p>
            <a:pPr marL="0" indent="0">
              <a:buNone/>
            </a:pPr>
            <a:r>
              <a:rPr lang="en-US" altLang="ko-KR" dirty="0"/>
              <a:t>He said "Bond, James Bond." ''')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b="1" u="sng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format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always ends with an invisible ‘new line’ character (\n) so that repeated calls to print will all print on a separate line each.</a:t>
            </a:r>
          </a:p>
          <a:p>
            <a:r>
              <a:rPr lang="en-US" altLang="ko-KR" dirty="0"/>
              <a:t>To prevent this newline character from being printed, you can specify that it should ‘end’ with a blank:</a:t>
            </a:r>
          </a:p>
          <a:p>
            <a:pPr marL="457200" lvl="1" indent="0">
              <a:buNone/>
            </a:pPr>
            <a:r>
              <a:rPr lang="en-US" altLang="ko-KR" dirty="0"/>
              <a:t>print('a', end='')</a:t>
            </a:r>
          </a:p>
          <a:p>
            <a:pPr marL="457200" lvl="1" indent="0">
              <a:buNone/>
            </a:pPr>
            <a:r>
              <a:rPr lang="en-US" altLang="ko-KR" dirty="0"/>
              <a:t>print('b', end='')</a:t>
            </a:r>
          </a:p>
          <a:p>
            <a:r>
              <a:rPr lang="en-US" altLang="ko-KR" dirty="0"/>
              <a:t>Or you can ‘end’ with a space:</a:t>
            </a:r>
          </a:p>
          <a:p>
            <a:pPr marL="457200" lvl="1" indent="0">
              <a:buNone/>
            </a:pPr>
            <a:r>
              <a:rPr lang="en-US" altLang="ko-KR" dirty="0"/>
              <a:t>print('a', end=' ')</a:t>
            </a:r>
          </a:p>
          <a:p>
            <a:pPr marL="457200" lvl="1" indent="0">
              <a:buNone/>
            </a:pPr>
            <a:r>
              <a:rPr lang="en-US" altLang="ko-KR" dirty="0"/>
              <a:t>print('b', end=' ')</a:t>
            </a:r>
          </a:p>
          <a:p>
            <a:pPr marL="457200" lvl="1" indent="0">
              <a:buNone/>
            </a:pPr>
            <a:r>
              <a:rPr lang="en-US" altLang="ko-KR" dirty="0"/>
              <a:t>print('c')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print('a')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end='|')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end='\n')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8BF6-7A13-4DEF-8044-9829609C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Digression: String Formatting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4C39-9711-4446-B32B-088607D7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str.format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{0:d}, {1:d}, {2:d}'.format(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{0:d}'.format(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f-strings</a:t>
            </a:r>
          </a:p>
          <a:p>
            <a:pPr marL="457200" lvl="1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 = [1, 2, 3]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f'Numbers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[0]},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[1]},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[2]}')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}')</a:t>
            </a:r>
            <a:endParaRPr lang="ko-KR" altLang="en-US" b="1" dirty="0">
              <a:solidFill>
                <a:srgbClr val="FFFF00"/>
              </a:solidFill>
            </a:endParaRPr>
          </a:p>
          <a:p>
            <a:r>
              <a:rPr lang="en-US" altLang="ko-KR" dirty="0"/>
              <a:t>% operator [Deprecated]</a:t>
            </a:r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%d, %d, %d' % 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%d' %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F3A8-3FF6-4BCE-8989-144931E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b="1" u="sng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You cannot specify 'What's your name?' because Python will be confused as to where the string starts and ends.</a:t>
            </a:r>
          </a:p>
          <a:p>
            <a:r>
              <a:rPr lang="en-US" altLang="ko-KR" dirty="0"/>
              <a:t>So, you will have to specify that this single quote does not indicate the end of the string.</a:t>
            </a:r>
          </a:p>
          <a:p>
            <a:r>
              <a:rPr lang="en-US" altLang="ko-KR" dirty="0"/>
              <a:t>One way</a:t>
            </a:r>
          </a:p>
          <a:p>
            <a:pPr lvl="1"/>
            <a:r>
              <a:rPr lang="en-US" altLang="ko-KR" dirty="0"/>
              <a:t>This can be done with the help of what is called an ‘escape sequence’.</a:t>
            </a:r>
          </a:p>
          <a:p>
            <a:pPr lvl="1"/>
            <a:r>
              <a:rPr lang="en-US" altLang="ko-KR" dirty="0"/>
              <a:t>You specify the single quote as \'. (Notice the backslash.)</a:t>
            </a:r>
          </a:p>
          <a:p>
            <a:pPr lvl="1"/>
            <a:r>
              <a:rPr lang="en-US" altLang="ko-KR" dirty="0"/>
              <a:t>Now, you can specify the string as:</a:t>
            </a:r>
          </a:p>
          <a:p>
            <a:pPr lvl="2"/>
            <a:r>
              <a:rPr lang="en-US" altLang="ko-KR" dirty="0"/>
              <a:t>'What\'s your name?'.</a:t>
            </a:r>
          </a:p>
          <a:p>
            <a:r>
              <a:rPr lang="en-US" altLang="ko-KR" dirty="0"/>
              <a:t>Another way</a:t>
            </a:r>
          </a:p>
          <a:p>
            <a:pPr lvl="1"/>
            <a:r>
              <a:rPr lang="en-US" altLang="ko-KR" dirty="0"/>
              <a:t>Another way of specifying this specific string would be using double quotes:</a:t>
            </a:r>
          </a:p>
          <a:p>
            <a:pPr lvl="2"/>
            <a:r>
              <a:rPr lang="en-US" altLang="ko-KR" dirty="0"/>
              <a:t>"What's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4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print('What\'s your name?')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print('What's your name?')</a:t>
            </a:r>
          </a:p>
          <a:p>
            <a:pPr marL="0" indent="0">
              <a:buNone/>
            </a:pPr>
            <a:r>
              <a:rPr lang="en-US" altLang="ko-KR" dirty="0"/>
              <a:t>print("What\'s your name?")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Useful escape sequences</a:t>
            </a:r>
          </a:p>
          <a:p>
            <a:pPr lvl="1"/>
            <a:r>
              <a:rPr lang="en-US" altLang="ko-KR" dirty="0"/>
              <a:t>Backslash itself - \\</a:t>
            </a:r>
          </a:p>
          <a:p>
            <a:pPr lvl="1"/>
            <a:r>
              <a:rPr lang="en-US" altLang="ko-KR" dirty="0"/>
              <a:t>Newline character - \n</a:t>
            </a:r>
          </a:p>
          <a:p>
            <a:pPr lvl="1"/>
            <a:r>
              <a:rPr lang="en-US" altLang="ko-KR" dirty="0"/>
              <a:t>Tab - \t</a:t>
            </a:r>
          </a:p>
          <a:p>
            <a:pPr lvl="1"/>
            <a:r>
              <a:rPr lang="en-US" altLang="ko-KR" dirty="0"/>
              <a:t>Single quote - \'</a:t>
            </a:r>
          </a:p>
          <a:p>
            <a:pPr lvl="1"/>
            <a:r>
              <a:rPr lang="en-US" altLang="ko-KR" dirty="0"/>
              <a:t>Double quote - \"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가능한 기능을 활용하여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기능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주어진 제약조건을 만족하면서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제약조건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목표를 달성하는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목표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과정을 설계하여</a:t>
            </a:r>
            <a:r>
              <a:rPr lang="en-US" altLang="ko-KR" dirty="0"/>
              <a:t> </a:t>
            </a:r>
            <a:r>
              <a:rPr lang="ko-KR" altLang="en-US" dirty="0"/>
              <a:t>표현한 것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창안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print('a\\b')</a:t>
            </a:r>
          </a:p>
          <a:p>
            <a:pPr marL="0" indent="0">
              <a:buNone/>
            </a:pPr>
            <a:r>
              <a:rPr lang="en-US" altLang="ko-KR" dirty="0"/>
              <a:t>print('a\</a:t>
            </a:r>
            <a:r>
              <a:rPr lang="en-US" altLang="ko-KR" dirty="0" err="1"/>
              <a:t>nb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print('a\tb')</a:t>
            </a:r>
          </a:p>
          <a:p>
            <a:pPr marL="0" indent="0">
              <a:buNone/>
            </a:pPr>
            <a:r>
              <a:rPr lang="en-US" altLang="ko-KR" dirty="0"/>
              <a:t>print('a\'b')</a:t>
            </a:r>
          </a:p>
          <a:p>
            <a:pPr marL="0" indent="0">
              <a:buNone/>
            </a:pPr>
            <a:r>
              <a:rPr lang="en-US" altLang="ko-KR" dirty="0"/>
              <a:t>print('a\"b')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Practice: 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He asked 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68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you wanted to specify a two-line string?</a:t>
            </a:r>
          </a:p>
          <a:p>
            <a:pPr lvl="1"/>
            <a:r>
              <a:rPr lang="en-US" altLang="ko-KR" dirty="0"/>
              <a:t>One way</a:t>
            </a:r>
          </a:p>
          <a:p>
            <a:pPr lvl="2"/>
            <a:r>
              <a:rPr lang="en-US" altLang="ko-KR" dirty="0"/>
              <a:t>Triple-quoted string</a:t>
            </a:r>
          </a:p>
          <a:p>
            <a:pPr marL="1485854" lvl="3" indent="0">
              <a:buNone/>
            </a:pPr>
            <a:r>
              <a:rPr lang="en-US" altLang="ko-KR" dirty="0"/>
              <a:t>'''This is the first line</a:t>
            </a:r>
          </a:p>
          <a:p>
            <a:pPr marL="1485854" lvl="3" indent="0">
              <a:buNone/>
            </a:pPr>
            <a:r>
              <a:rPr lang="en-US" altLang="ko-KR" dirty="0"/>
              <a:t>This is the second line'''</a:t>
            </a:r>
          </a:p>
          <a:p>
            <a:pPr lvl="1"/>
            <a:r>
              <a:rPr lang="en-US" altLang="ko-KR" dirty="0"/>
              <a:t>Another way</a:t>
            </a:r>
          </a:p>
          <a:p>
            <a:pPr lvl="2"/>
            <a:r>
              <a:rPr lang="en-US" altLang="ko-KR" dirty="0"/>
              <a:t>Newline character - \n</a:t>
            </a:r>
          </a:p>
          <a:p>
            <a:pPr marL="1485854" lvl="3" indent="0">
              <a:buNone/>
            </a:pPr>
            <a:r>
              <a:rPr lang="en-US" altLang="ko-KR" dirty="0"/>
              <a:t>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9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print('''This is the first line</a:t>
            </a:r>
          </a:p>
          <a:p>
            <a:pPr marL="0" indent="0">
              <a:buNone/>
            </a:pPr>
            <a:r>
              <a:rPr lang="en-US" altLang="ko-KR" dirty="0"/>
              <a:t>This is the second line''')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9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Practice: Escape Sequences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He asked,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Backslash at the End of the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‘single backslash at the end of the line’ indicates that the string is continued in the next line, but no newline is added.</a:t>
            </a:r>
          </a:p>
          <a:p>
            <a:r>
              <a:rPr lang="en-US" altLang="ko-KR" dirty="0"/>
              <a:t>For example:</a:t>
            </a:r>
          </a:p>
          <a:p>
            <a:pPr marL="457200" lvl="1" indent="0">
              <a:buNone/>
            </a:pPr>
            <a:r>
              <a:rPr lang="en-US" altLang="ko-KR" dirty="0"/>
              <a:t>"This is the first sentence. \</a:t>
            </a:r>
          </a:p>
          <a:p>
            <a:pPr marL="457200" lvl="1" indent="0">
              <a:buNone/>
            </a:pPr>
            <a:r>
              <a:rPr lang="en-US" altLang="ko-KR" dirty="0"/>
              <a:t>This is the second sentence."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"This is the first sentence. This is the second sentence."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8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Backslash at the End of the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print("This is the first sentence. \</a:t>
            </a:r>
          </a:p>
          <a:p>
            <a:pPr marL="0" indent="0">
              <a:buNone/>
            </a:pPr>
            <a:r>
              <a:rPr lang="en-US" altLang="ko-KR" dirty="0"/>
              <a:t>This is the second sentence.")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9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Raw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need to specify some strings where no special processing such as escape sequences are handled, then what you need is to specify a raw string by prefixing r or R to the string.</a:t>
            </a:r>
          </a:p>
          <a:p>
            <a:r>
              <a:rPr lang="en-US" altLang="ko-KR" dirty="0"/>
              <a:t>An example is:</a:t>
            </a:r>
          </a:p>
          <a:p>
            <a:pPr marL="457200" lvl="1" indent="0">
              <a:buNone/>
            </a:pPr>
            <a:r>
              <a:rPr lang="en-US" altLang="ko-KR" dirty="0" err="1"/>
              <a:t>r"Newlines</a:t>
            </a:r>
            <a:r>
              <a:rPr lang="en-US" altLang="ko-KR" dirty="0"/>
              <a:t> are indicated by \n"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which 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"Newlines are indicated by \\n"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3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b="1" u="sng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7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are exactly what the name implies - their value can vary, i.e., you can store anything using a variable.</a:t>
            </a:r>
          </a:p>
          <a:p>
            <a:r>
              <a:rPr lang="en-US" altLang="ko-KR"/>
              <a:t>Variables are just parts of your computer's memory where you store some information.</a:t>
            </a:r>
          </a:p>
          <a:p>
            <a:r>
              <a:rPr lang="en-US" altLang="ko-KR"/>
              <a:t>Unlike literal constants, you need some method of accessing these variables and hence you give them names.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int, float, string, </a:t>
                      </a:r>
                      <a:r>
                        <a:rPr lang="en-US" altLang="ko-KR" sz="1400" dirty="0" err="1"/>
                        <a:t>boolean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Using Variables and 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		# </a:t>
            </a:r>
            <a:r>
              <a:rPr lang="en-US" altLang="ko-KR" dirty="0" err="1"/>
              <a:t>i</a:t>
            </a:r>
            <a:r>
              <a:rPr lang="en-US" altLang="ko-KR" dirty="0"/>
              <a:t> has value 5.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		# value of </a:t>
            </a:r>
            <a:r>
              <a:rPr lang="en-US" altLang="ko-KR" dirty="0" err="1"/>
              <a:t>i</a:t>
            </a:r>
            <a:r>
              <a:rPr lang="en-US" altLang="ko-KR" dirty="0"/>
              <a:t> has been increased by 1, and is 6.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'''This is a multi-line string.</a:t>
            </a:r>
          </a:p>
          <a:p>
            <a:pPr marL="0" indent="0">
              <a:buNone/>
            </a:pPr>
            <a:r>
              <a:rPr lang="en-US" altLang="ko-KR" dirty="0"/>
              <a:t>This is the second line.'''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Variables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Make a Python program which sets the values of variables as:</a:t>
            </a:r>
          </a:p>
          <a:p>
            <a:pPr marL="495285" lvl="1" indent="0">
              <a:buNone/>
            </a:pPr>
            <a:r>
              <a:rPr lang="en-US" altLang="ko-KR" dirty="0"/>
              <a:t>a1 = 1.1</a:t>
            </a:r>
          </a:p>
          <a:p>
            <a:pPr marL="495285" lvl="1" indent="0">
              <a:buNone/>
            </a:pPr>
            <a:r>
              <a:rPr lang="en-US" altLang="ko-KR" dirty="0"/>
              <a:t>a2 = 2.12</a:t>
            </a:r>
          </a:p>
          <a:p>
            <a:pPr marL="495285" lvl="1" indent="0">
              <a:buNone/>
            </a:pPr>
            <a:r>
              <a:rPr lang="en-US" altLang="ko-KR" dirty="0"/>
              <a:t>a3 = 3.123</a:t>
            </a:r>
          </a:p>
          <a:p>
            <a:pPr marL="495285" lvl="1" indent="0">
              <a:buNone/>
            </a:pPr>
            <a:r>
              <a:rPr lang="en-US" altLang="ko-KR" dirty="0"/>
              <a:t>a4 = 4.1234</a:t>
            </a:r>
          </a:p>
          <a:p>
            <a:r>
              <a:rPr lang="en-US" altLang="ko-KR" dirty="0"/>
              <a:t>And then, prints out a table using the variables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Centered    Left-aligned  Right-aligned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1.1       1.1                     1.1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2.12      2.12                   2.12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3.123     3.123                 3.123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4.1234     4.1234               4.1234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9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Variables are examples of ‘identifiers’.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Identifiers are names given to identify something.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There are some rules you have to follow for naming identifiers: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 names are ‘alphanumeric’.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The first character of the identifier must be a letter of the alphabet (uppercase ASCII or lowercase ASCII or Unicode character) or an underscore ( _ ).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The rest of the identifier name can consist of letters (uppercase ASCII or lowercase ASCII or Unicode character), underscores ( _ ) or digits (0-9).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Identifier names are ‘case-sensitive’.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For example, </a:t>
            </a:r>
            <a:r>
              <a:rPr lang="en-US" altLang="ko-KR" dirty="0" err="1"/>
              <a:t>myname</a:t>
            </a:r>
            <a:r>
              <a:rPr lang="en-US" altLang="ko-KR" dirty="0"/>
              <a:t> and </a:t>
            </a:r>
            <a:r>
              <a:rPr lang="en-US" altLang="ko-KR" dirty="0" err="1"/>
              <a:t>myName</a:t>
            </a:r>
            <a:r>
              <a:rPr lang="en-US" altLang="ko-KR" dirty="0"/>
              <a:t> are not the same.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Note the lowercase n in the former and the uppercase N in the latter.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Examples of valid identifier names are: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 err="1"/>
              <a:t>i</a:t>
            </a:r>
            <a:r>
              <a:rPr lang="en-US" altLang="ko-KR" dirty="0"/>
              <a:t>, name_2_3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altLang="ko-KR" dirty="0"/>
              <a:t>Examples of invalid identifier names are: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2things, this is spaced out, my-name and &gt;a1b2_c3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3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10</a:t>
            </a:r>
          </a:p>
          <a:p>
            <a:pPr marL="0" indent="0">
              <a:buNone/>
            </a:pPr>
            <a:r>
              <a:rPr lang="en-US" altLang="ko-KR"/>
              <a:t>name_2_3 = 'Song'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my-name = 'Song'	# causes an error</a:t>
            </a:r>
          </a:p>
          <a:p>
            <a:pPr marL="0" indent="0">
              <a:buNone/>
            </a:pPr>
            <a:r>
              <a:rPr lang="en-US" altLang="ko-KR"/>
              <a:t>2things = 123		# causes an error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89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dirty="0"/>
              <a:t>e.g. Systems Hungarian notation</a:t>
            </a:r>
          </a:p>
          <a:p>
            <a:pPr lvl="1"/>
            <a:r>
              <a:rPr lang="en-US" altLang="ko-KR" dirty="0" err="1"/>
              <a:t>lAccountNum</a:t>
            </a:r>
            <a:r>
              <a:rPr lang="en-US" altLang="ko-KR" dirty="0"/>
              <a:t>: variable is a long integer ("l");</a:t>
            </a:r>
          </a:p>
          <a:p>
            <a:pPr lvl="1"/>
            <a:r>
              <a:rPr lang="en-US" altLang="ko-KR" dirty="0"/>
              <a:t>arru8NumberList: variable is an array of unsigned 8-bit integers ("arru8");</a:t>
            </a:r>
          </a:p>
          <a:p>
            <a:pPr lvl="1"/>
            <a:r>
              <a:rPr lang="en-US" altLang="ko-KR" dirty="0" err="1"/>
              <a:t>szName</a:t>
            </a:r>
            <a:r>
              <a:rPr lang="en-US" altLang="ko-KR" dirty="0"/>
              <a:t>: variable is a zero-terminated string ("</a:t>
            </a:r>
            <a:r>
              <a:rPr lang="en-US" altLang="ko-KR" dirty="0" err="1"/>
              <a:t>sz</a:t>
            </a:r>
            <a:r>
              <a:rPr lang="en-US" altLang="ko-KR" dirty="0"/>
              <a:t>"); this was one of Simonyi's original suggested prefixes.</a:t>
            </a:r>
          </a:p>
          <a:p>
            <a:pPr lvl="1"/>
            <a:r>
              <a:rPr lang="en-US" altLang="ko-KR" dirty="0" err="1"/>
              <a:t>bReadLine</a:t>
            </a:r>
            <a:r>
              <a:rPr lang="en-US" altLang="ko-KR" dirty="0"/>
              <a:t>(</a:t>
            </a:r>
            <a:r>
              <a:rPr lang="en-US" altLang="ko-KR" dirty="0" err="1"/>
              <a:t>bPort</a:t>
            </a:r>
            <a:r>
              <a:rPr lang="en-US" altLang="ko-KR" dirty="0"/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5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e.g. Systems Hungarian notation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lAccountNum</a:t>
            </a:r>
            <a:r>
              <a:rPr lang="en-US" altLang="ko-KR" b="1" dirty="0">
                <a:solidFill>
                  <a:srgbClr val="FF0000"/>
                </a:solidFill>
              </a:rPr>
              <a:t>: variable is a long integer ("l");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arru8NumberList: variable is an array of unsigned 8-bit integers ("arru8");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szName</a:t>
            </a:r>
            <a:r>
              <a:rPr lang="en-US" altLang="ko-KR" b="1" dirty="0">
                <a:solidFill>
                  <a:srgbClr val="FF0000"/>
                </a:solidFill>
              </a:rPr>
              <a:t>: variable is a zero-terminated string ("</a:t>
            </a:r>
            <a:r>
              <a:rPr lang="en-US" altLang="ko-KR" b="1" dirty="0" err="1">
                <a:solidFill>
                  <a:srgbClr val="FF0000"/>
                </a:solidFill>
              </a:rPr>
              <a:t>sz</a:t>
            </a:r>
            <a:r>
              <a:rPr lang="en-US" altLang="ko-KR" b="1" dirty="0">
                <a:solidFill>
                  <a:srgbClr val="FF0000"/>
                </a:solidFill>
              </a:rPr>
              <a:t>"); this was one of Simonyi's original suggested prefixes.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bReadLine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bPort</a:t>
            </a:r>
            <a:r>
              <a:rPr lang="en-US" altLang="ko-KR" b="1" dirty="0">
                <a:solidFill>
                  <a:srgbClr val="FF0000"/>
                </a:solidFill>
              </a:rPr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9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can hold values of different types called ‘data types’.</a:t>
            </a:r>
          </a:p>
          <a:p>
            <a:r>
              <a:rPr lang="en-US" altLang="ko-KR"/>
              <a:t>The basic types are numbers and strings, which we have already discussed.</a:t>
            </a:r>
          </a:p>
          <a:p>
            <a:r>
              <a:rPr lang="en-US" altLang="ko-KR"/>
              <a:t>In later class, we will see how to create our own types using ‘classes’.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7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Remember, Python refers to anything used in a program as an ‘object’.</a:t>
            </a:r>
          </a:p>
          <a:p>
            <a:r>
              <a:rPr lang="en-US" altLang="ko-KR"/>
              <a:t>Instead of saying ‘the something’, we say ‘the object’.</a:t>
            </a:r>
          </a:p>
          <a:p>
            <a:r>
              <a:rPr lang="en-US" altLang="ko-KR"/>
              <a:t>Python is strongly object-oriented in the sense that everything is an object including numbers, strings and functions.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8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b="1" u="sng" dirty="0"/>
              <a:t>Indentation</a:t>
            </a:r>
            <a:endParaRPr lang="ko-KR" altLang="en-US" b="1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1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s = 'This is a string. \</a:t>
            </a:r>
          </a:p>
          <a:p>
            <a:pPr marL="0" indent="0">
              <a:buNone/>
            </a:pPr>
            <a:r>
              <a:rPr lang="en-US" altLang="ko-KR"/>
              <a:t>This continues the string.'</a:t>
            </a:r>
          </a:p>
          <a:p>
            <a:pPr marL="0" indent="0">
              <a:buNone/>
            </a:pPr>
            <a:r>
              <a:rPr lang="en-US" altLang="ko-KR"/>
              <a:t>print(s)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\</a:t>
            </a:r>
          </a:p>
          <a:p>
            <a:pPr marL="0" indent="0">
              <a:buNone/>
            </a:pPr>
            <a:r>
              <a:rPr lang="en-US" altLang="ko-KR"/>
              <a:t>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5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2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Texts &amp; References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B55FA8-6E57-19A0-8C1E-57776143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385332"/>
            <a:ext cx="3503164" cy="464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1016E-550E-4D34-957A-A7428FC69299}"/>
              </a:ext>
            </a:extLst>
          </p:cNvPr>
          <p:cNvSpPr txBox="1"/>
          <p:nvPr/>
        </p:nvSpPr>
        <p:spPr>
          <a:xfrm>
            <a:off x="804753" y="969743"/>
            <a:ext cx="547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https://github.com/madscheme/introducing-python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04431-5853-229F-DFE7-116BB02AB014}"/>
              </a:ext>
            </a:extLst>
          </p:cNvPr>
          <p:cNvSpPr txBox="1"/>
          <p:nvPr/>
        </p:nvSpPr>
        <p:spPr>
          <a:xfrm>
            <a:off x="6004868" y="969743"/>
            <a:ext cx="5329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https://github.com/ancestor9/2024_spring_python1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B2CC1C-9407-2336-2014-E1E170F09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6" y="1726204"/>
            <a:ext cx="6012180" cy="42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'This is a string. \</a:t>
            </a:r>
          </a:p>
          <a:p>
            <a:pPr marL="0" indent="0">
              <a:buNone/>
            </a:pPr>
            <a:r>
              <a:rPr lang="en-US" altLang="ko-KR" dirty="0"/>
              <a:t>This continues the string.'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\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4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Leading whitespace (spaces and tabs; indentation) at the beginning of the logical line is used to determine the indentation level of the logical line, which in turn is used to determine the grouping of statements.</a:t>
            </a:r>
          </a:p>
          <a:p>
            <a:r>
              <a:rPr lang="en-US" altLang="ko-KR" dirty="0"/>
              <a:t>This means that statements which go together must have the same indentation.</a:t>
            </a:r>
          </a:p>
          <a:p>
            <a:r>
              <a:rPr lang="en-US" altLang="ko-KR" dirty="0"/>
              <a:t>Each such set of statements is called a ‘block’.</a:t>
            </a:r>
          </a:p>
          <a:p>
            <a:r>
              <a:rPr lang="en-US" altLang="ko-KR" dirty="0"/>
              <a:t>We will see examples of how blocks are important in later classes.</a:t>
            </a:r>
          </a:p>
          <a:p>
            <a:r>
              <a:rPr lang="en-US" altLang="ko-KR" dirty="0"/>
              <a:t>One thing you should remember is that wrong indentation can give rise to errors. For example:</a:t>
            </a:r>
          </a:p>
          <a:p>
            <a:pPr marL="457200" lvl="1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457200" lvl="1" indent="0">
              <a:buNone/>
            </a:pPr>
            <a:r>
              <a:rPr lang="en-US" altLang="ko-KR" dirty="0"/>
              <a:t># Error below! Notice a single space at the start of the line</a:t>
            </a:r>
          </a:p>
          <a:p>
            <a:pPr marL="457200" lvl="1" indent="0">
              <a:buNone/>
            </a:pPr>
            <a:r>
              <a:rPr lang="en-US" altLang="ko-KR" dirty="0"/>
              <a:t> print('Value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print('I repeat, the 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How to indent:</a:t>
            </a:r>
          </a:p>
          <a:p>
            <a:pPr lvl="1"/>
            <a:r>
              <a:rPr lang="en-US" altLang="ko-KR" dirty="0"/>
              <a:t>Use four spaces for indentation. This is the official Python language recommendation.</a:t>
            </a:r>
          </a:p>
          <a:p>
            <a:pPr lvl="1"/>
            <a:r>
              <a:rPr lang="en-US" altLang="ko-KR" dirty="0"/>
              <a:t>Good editors will automatically do this for you.</a:t>
            </a:r>
          </a:p>
          <a:p>
            <a:pPr lvl="2"/>
            <a:r>
              <a:rPr lang="en-US" altLang="ko-KR" dirty="0"/>
              <a:t>Use Code/Reform Code (</a:t>
            </a:r>
            <a:r>
              <a:rPr lang="en-US" altLang="ko-KR" dirty="0" err="1"/>
              <a:t>Ctrl+Alt+L</a:t>
            </a:r>
            <a:r>
              <a:rPr lang="en-US" altLang="ko-KR" dirty="0"/>
              <a:t>) in PyCharm.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6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5</a:t>
            </a:r>
          </a:p>
          <a:p>
            <a:pPr marL="0" indent="0">
              <a:buNone/>
            </a:pPr>
            <a:r>
              <a:rPr lang="en-US" altLang="ko-KR"/>
              <a:t>   print('Value is', i)</a:t>
            </a:r>
          </a:p>
          <a:p>
            <a:pPr marL="0" indent="0">
              <a:buNone/>
            </a:pPr>
            <a:r>
              <a:rPr lang="en-US" altLang="ko-KR"/>
              <a:t>print('I repeat, the value is', 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This program causes an error.</a:t>
            </a:r>
          </a:p>
          <a:p>
            <a:pPr marL="0" indent="0">
              <a:buNone/>
            </a:pPr>
            <a:r>
              <a:rPr lang="en-US" altLang="ko-KR"/>
              <a:t># Now, pick the menu Code/Reform Code (or press Ctrl+Alt+L) in PyCharm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0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Chavrusa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Explain why the indentation is important in Python?</a:t>
            </a:r>
          </a:p>
          <a:p>
            <a:endParaRPr lang="en-US" altLang="ko-KR" dirty="0"/>
          </a:p>
          <a:p>
            <a:r>
              <a:rPr lang="en-US" altLang="ko-KR" dirty="0"/>
              <a:t>Objective</a:t>
            </a:r>
          </a:p>
          <a:p>
            <a:pPr lvl="1"/>
            <a:r>
              <a:rPr lang="en-US" altLang="ko-KR" dirty="0"/>
              <a:t>Students should understand the meaning of the indentation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1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</a:t>
            </a:r>
          </a:p>
          <a:p>
            <a:r>
              <a:rPr lang="en-US" altLang="ko-KR"/>
              <a:t>Literal Constants</a:t>
            </a:r>
          </a:p>
          <a:p>
            <a:pPr lvl="1"/>
            <a:r>
              <a:rPr lang="en-US" altLang="ko-KR"/>
              <a:t>Numbers, Strings, Boolean types</a:t>
            </a:r>
          </a:p>
          <a:p>
            <a:r>
              <a:rPr lang="en-US" altLang="ko-KR"/>
              <a:t>format Method</a:t>
            </a:r>
          </a:p>
          <a:p>
            <a:r>
              <a:rPr lang="en-US" altLang="ko-KR"/>
              <a:t>Escape Sequence</a:t>
            </a:r>
          </a:p>
          <a:p>
            <a:r>
              <a:rPr lang="en-US" altLang="ko-KR"/>
              <a:t>Variables</a:t>
            </a:r>
          </a:p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743380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Basics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EBD4C-65E5-48E7-943B-716566388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14" y="28305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Installation of Python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Microsoft’ vs code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Virtual Environment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(</a:t>
            </a:r>
            <a:r>
              <a:rPr lang="en-US" altLang="ko-KR" dirty="0" err="1"/>
              <a:t>IPython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Co-lab with google driver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913795" y="105527"/>
            <a:ext cx="10353762" cy="766439"/>
          </a:xfrm>
        </p:spPr>
        <p:txBody>
          <a:bodyPr/>
          <a:lstStyle/>
          <a:p>
            <a:r>
              <a:rPr lang="en-US" altLang="ko-KR"/>
              <a:t>Symbol Names</a:t>
            </a:r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0127"/>
              </p:ext>
            </p:extLst>
          </p:nvPr>
        </p:nvGraphicFramePr>
        <p:xfrm>
          <a:off x="1083027" y="1121008"/>
          <a:ext cx="10107887" cy="5181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3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~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Tilde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Single quotation mark, Apostrophe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`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Grave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"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Double quotation mark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!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Exclamation mark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/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Slash, Virgule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@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At sign, Commercial at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\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 slash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#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Number sign, Crosshatch, Pound sign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|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Vertical bar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$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Dollar sign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,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Comma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%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Percent sign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Dot, Period, Full stop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^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Hat sign, Circumflex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?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Question mark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&amp;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Ampersand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 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parenthesis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*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Asterisk, Star sign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{ }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braces, curved parenthesis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– 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Dash, Hyphen, Minus sign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[ ]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bracket, squared parenthesis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_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Underscore, Underline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&lt; &gt;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angle bracket, pointed brackets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+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Plus sign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 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[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unidirectional] arrows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=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Equal sign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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Bidirectional arrow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: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Colon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Semicolon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8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velog.velcdn.com/images/jaybon/post/f666069f-db8c-4a54-beeb-3bfd481cae2d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03" y="492029"/>
            <a:ext cx="6765343" cy="56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18825" y="620730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hlinkClick r:id="rId3"/>
              </a:rPr>
              <a:t>https://velog.io/@jaybon/%ED%8C%8C%EC%9D%B4%EC%8D%AC-%ED%83%80%EC%9E%85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4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13795" y="105527"/>
            <a:ext cx="10353762" cy="766439"/>
          </a:xfrm>
        </p:spPr>
        <p:txBody>
          <a:bodyPr/>
          <a:lstStyle/>
          <a:p>
            <a:r>
              <a:rPr lang="en-US" altLang="ko-KR" dirty="0"/>
              <a:t>Python operation &amp; expression</a:t>
            </a:r>
            <a:endParaRPr lang="ko-KR" altLang="en-US" dirty="0"/>
          </a:p>
        </p:txBody>
      </p:sp>
      <p:sp>
        <p:nvSpPr>
          <p:cNvPr id="4" name="AutoShape 2" descr="python boolean op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23" y="1475897"/>
            <a:ext cx="5230007" cy="38003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09115" y="1949390"/>
            <a:ext cx="416184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3 </a:t>
            </a:r>
            <a:r>
              <a:rPr lang="ko-KR" altLang="en-US" b="1" dirty="0"/>
              <a:t>은 </a:t>
            </a:r>
            <a:r>
              <a:rPr lang="en-US" altLang="ko-KR" b="1" dirty="0"/>
              <a:t>literal value(constant)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x </a:t>
            </a:r>
            <a:r>
              <a:rPr lang="ko-KR" altLang="en-US" b="1" dirty="0"/>
              <a:t>는 </a:t>
            </a:r>
            <a:r>
              <a:rPr lang="en-US" altLang="ko-KR" b="1" dirty="0"/>
              <a:t>variable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==</a:t>
            </a:r>
            <a:r>
              <a:rPr lang="ko-KR" altLang="en-US" b="1" dirty="0"/>
              <a:t>는 </a:t>
            </a:r>
            <a:r>
              <a:rPr lang="en-US" altLang="ko-KR" b="1" dirty="0"/>
              <a:t>Boolean</a:t>
            </a:r>
            <a:r>
              <a:rPr lang="ko-KR" altLang="en-US" b="1" dirty="0"/>
              <a:t> </a:t>
            </a:r>
            <a:r>
              <a:rPr lang="en-US" altLang="ko-KR" b="1" dirty="0"/>
              <a:t>Operator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+, -, /, **, //, % 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arithmetic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operators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x == 3 </a:t>
            </a:r>
            <a:r>
              <a:rPr lang="ko-KR" altLang="en-US" b="1" dirty="0"/>
              <a:t>은</a:t>
            </a:r>
            <a:r>
              <a:rPr lang="en-US" altLang="ko-KR" b="1" dirty="0"/>
              <a:t>  Boolean Expression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8098" y="5337306"/>
            <a:ext cx="4166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https://scaler.com/topics/images/python-boolean-operators.webp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37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5040</TotalTime>
  <Words>3316</Words>
  <Application>Microsoft Office PowerPoint</Application>
  <PresentationFormat>와이드스크린</PresentationFormat>
  <Paragraphs>609</Paragraphs>
  <Slides>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Batang</vt:lpstr>
      <vt:lpstr>Arial</vt:lpstr>
      <vt:lpstr>Calibri</vt:lpstr>
      <vt:lpstr>Courier New</vt:lpstr>
      <vt:lpstr>Wingdings</vt:lpstr>
      <vt:lpstr>Wingdings 2</vt:lpstr>
      <vt:lpstr>SlateVTI</vt:lpstr>
      <vt:lpstr>Python Programming Ⅰ</vt:lpstr>
      <vt:lpstr>수업 목표</vt:lpstr>
      <vt:lpstr>알고리즘이란?</vt:lpstr>
      <vt:lpstr>Topic Structure</vt:lpstr>
      <vt:lpstr>Texts &amp; References</vt:lpstr>
      <vt:lpstr>Goals</vt:lpstr>
      <vt:lpstr>Symbol Names</vt:lpstr>
      <vt:lpstr>PowerPoint 프레젠테이션</vt:lpstr>
      <vt:lpstr>Python operation &amp; expression</vt:lpstr>
      <vt:lpstr>Python: Basics</vt:lpstr>
      <vt:lpstr>Topic Structure</vt:lpstr>
      <vt:lpstr>Learning Objectives</vt:lpstr>
      <vt:lpstr>Comments</vt:lpstr>
      <vt:lpstr>Example: Comments</vt:lpstr>
      <vt:lpstr>Comments</vt:lpstr>
      <vt:lpstr>Learning Objectives</vt:lpstr>
      <vt:lpstr>Literal Constants</vt:lpstr>
      <vt:lpstr>Example: Literal Constants</vt:lpstr>
      <vt:lpstr>Numbers</vt:lpstr>
      <vt:lpstr>Strings</vt:lpstr>
      <vt:lpstr>Example: Strings</vt:lpstr>
      <vt:lpstr>Learning Objectives</vt:lpstr>
      <vt:lpstr>The format method</vt:lpstr>
      <vt:lpstr>Example: format</vt:lpstr>
      <vt:lpstr>Digression: String Formatting</vt:lpstr>
      <vt:lpstr>Learning Objectives</vt:lpstr>
      <vt:lpstr>Escape Sequences</vt:lpstr>
      <vt:lpstr>Example: Escape Sequences</vt:lpstr>
      <vt:lpstr>Escape Sequences</vt:lpstr>
      <vt:lpstr>Example: Escape Sequences</vt:lpstr>
      <vt:lpstr>Practice: Escape Sequences</vt:lpstr>
      <vt:lpstr>Escape Sequences</vt:lpstr>
      <vt:lpstr>Example: Escape Sequences</vt:lpstr>
      <vt:lpstr>Practice: Escape Sequences</vt:lpstr>
      <vt:lpstr>Backslash at the End of the Line</vt:lpstr>
      <vt:lpstr>Example: Backslash at the End of the Line</vt:lpstr>
      <vt:lpstr>Raw String</vt:lpstr>
      <vt:lpstr>Learning Objectives</vt:lpstr>
      <vt:lpstr>Variables</vt:lpstr>
      <vt:lpstr>Example: Using Variables and Literal Constants</vt:lpstr>
      <vt:lpstr>Practice: Variables</vt:lpstr>
      <vt:lpstr>Identifier Naming</vt:lpstr>
      <vt:lpstr>Example: Identifier Naming</vt:lpstr>
      <vt:lpstr>Hungarian Notation</vt:lpstr>
      <vt:lpstr>Hungarian Notation</vt:lpstr>
      <vt:lpstr>Data Types</vt:lpstr>
      <vt:lpstr>Object</vt:lpstr>
      <vt:lpstr>Learning Objectives</vt:lpstr>
      <vt:lpstr>Logical And Physical Line</vt:lpstr>
      <vt:lpstr>Logical And Physical Line</vt:lpstr>
      <vt:lpstr>Indentation</vt:lpstr>
      <vt:lpstr>Example: Indentation</vt:lpstr>
      <vt:lpstr>Chavrusa</vt:lpstr>
      <vt:lpstr>Summary</vt:lpstr>
      <vt:lpstr>End of Python: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124</cp:revision>
  <dcterms:created xsi:type="dcterms:W3CDTF">2023-11-06T08:03:36Z</dcterms:created>
  <dcterms:modified xsi:type="dcterms:W3CDTF">2024-03-15T00:49:04Z</dcterms:modified>
</cp:coreProperties>
</file>