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6"/>
  </p:notesMasterIdLst>
  <p:handoutMasterIdLst>
    <p:handoutMasterId r:id="rId17"/>
  </p:handoutMasterIdLst>
  <p:sldIdLst>
    <p:sldId id="259" r:id="rId2"/>
    <p:sldId id="573" r:id="rId3"/>
    <p:sldId id="767" r:id="rId4"/>
    <p:sldId id="768" r:id="rId5"/>
    <p:sldId id="538" r:id="rId6"/>
    <p:sldId id="759" r:id="rId7"/>
    <p:sldId id="760" r:id="rId8"/>
    <p:sldId id="761" r:id="rId9"/>
    <p:sldId id="762" r:id="rId10"/>
    <p:sldId id="763" r:id="rId11"/>
    <p:sldId id="764" r:id="rId12"/>
    <p:sldId id="765" r:id="rId13"/>
    <p:sldId id="766" r:id="rId14"/>
    <p:sldId id="758" r:id="rId1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7941" autoAdjust="0"/>
    <p:restoredTop sz="94660"/>
  </p:normalViewPr>
  <p:slideViewPr>
    <p:cSldViewPr snapToGrid="0">
      <p:cViewPr>
        <p:scale>
          <a:sx n="66" d="100"/>
          <a:sy n="66" d="100"/>
        </p:scale>
        <p:origin x="1651" y="4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AE8BF5-CB93-44E5-9404-15AF760C38FD}" type="datetime1">
              <a:rPr lang="ko-KR" altLang="en-US" smtClean="0"/>
              <a:t>2024-05-11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20DF4F-28CD-42CA-8484-F6571F4C08CC}" type="datetime1">
              <a:rPr lang="ko-KR" altLang="en-US" smtClean="0"/>
              <a:t>2024-05-11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2024-05-11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489A88-0C1F-827F-FDE9-DFC7FEB076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12F07B2-E074-4649-9142-6F1D9AE0DBBB}" type="datetime1">
              <a:rPr lang="ko-KR" altLang="en-US" smtClean="0"/>
              <a:t>2024-05-11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1B93F205-BE1D-41B6-903E-38A12CD6A70F}" type="datetime1">
              <a:rPr lang="ko-KR" altLang="en-US" smtClean="0"/>
              <a:t>2024-05-11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88763DE7-7630-4C1C-B39F-731F1889F7F8}" type="datetime1">
              <a:rPr lang="ko-KR" altLang="en-US" smtClean="0"/>
              <a:t>2024-05-11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텍스트 상자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“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E29F7F6-2AF8-4123-80EB-C26BF25051CC}" type="datetime1">
              <a:rPr lang="ko-KR" altLang="en-US" smtClean="0"/>
              <a:t>2024-05-11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000F91A-87BC-4A65-9DD7-026C4653A996}" type="datetime1">
              <a:rPr lang="ko-KR" altLang="en-US" smtClean="0"/>
              <a:t>2024-05-11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그림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그림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그림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그림 개체 틀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텍스트 개체 틀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그림 개체 틀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텍스트 개체 틀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그림 개체 틀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60EBF092-97E8-48BF-A63A-FD32F38B1B9F}" type="datetime1">
              <a:rPr lang="ko-KR" altLang="en-US" smtClean="0"/>
              <a:t>2024-05-11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A74C2CD-135C-429A-BF2F-8941132EB275}" type="datetime1">
              <a:rPr lang="ko-KR" altLang="en-US" smtClean="0"/>
              <a:t>2024-05-11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09A2853-D5CB-4085-8B68-FA9665D9382A}" type="datetime1">
              <a:rPr lang="ko-KR" altLang="en-US" smtClean="0"/>
              <a:t>2024-05-11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139083"/>
            <a:ext cx="10353762" cy="766439"/>
          </a:xfrm>
        </p:spPr>
        <p:txBody>
          <a:bodyPr rtlCol="0">
            <a:normAutofit/>
          </a:bodyPr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27464"/>
            <a:ext cx="10353762" cy="466373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  <a:p>
            <a:pPr lvl="1" rtl="0"/>
            <a:r>
              <a:rPr lang="ko-KR" altLang="en-US" dirty="0"/>
              <a:t>두 번째 수준</a:t>
            </a:r>
          </a:p>
          <a:p>
            <a:pPr lvl="2" rtl="0"/>
            <a:r>
              <a:rPr lang="ko-KR" altLang="en-US" dirty="0"/>
              <a:t>세 번째 수준</a:t>
            </a:r>
          </a:p>
          <a:p>
            <a:pPr lvl="3" rtl="0"/>
            <a:r>
              <a:rPr lang="ko-KR" altLang="en-US" dirty="0"/>
              <a:t>네 번째 수준</a:t>
            </a:r>
          </a:p>
          <a:p>
            <a:pPr lvl="4" rtl="0"/>
            <a:r>
              <a:rPr lang="ko-KR" altLang="en-US" dirty="0"/>
              <a:t>다섯 번째 수준</a:t>
            </a:r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745536-17E2-EEF7-D107-B4146DE214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E02622F7-B412-D3AE-34CC-44CC99AE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2024-05-11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21086B2D-0BBF-7448-422F-0EAD7808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F2F60889-8102-9290-1B7C-A4994E8F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9C878A-8D12-4579-1F87-ABD48B7F6E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D6EA7CE-94D3-3119-797F-9A59AD33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2024-05-11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755ADAC4-EF92-EA0A-B152-7948C996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674D633B-B98D-555C-C9BC-394409CE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ECE708-CABE-5A15-E18D-0D30F1AB25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244F2F0A-DF9E-5205-4FA2-D0594923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2024-05-11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2E5C1F5A-37D2-AE7D-D82F-D1EE9D44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2E1DB7B6-E84B-345B-922F-C2D4D0D5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그림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29344A-48D0-3054-21E4-FB558AC361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987AC108-5420-6BFB-6865-4BDBFC95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2024-05-11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F70122F8-8A1A-8732-4EE3-A880083C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65B190B1-64F4-F049-4C88-31887B22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9D37BC-49C9-F25A-39C4-1D79ABF160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B1B4846B-DB95-07D7-43D1-116EC3EF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2024-05-11</a:t>
            </a:fld>
            <a:endParaRPr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93785E4A-6771-C69D-0FCD-A16BA8E6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3B615913-817A-B5DD-09A5-A12DBD33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C42F3C-00E3-1C40-4559-2CB37F9295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97B7D79C-0ECC-0C67-0AF5-B71F54A7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2024-05-11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3A33EA81-58FE-463F-7BBB-2884D27B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D1F9B170-6867-72F2-D4FE-03BADFAE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3748954-E065-4054-8C66-392B4F063747}" type="datetime1">
              <a:rPr lang="ko-KR" altLang="en-US" smtClean="0"/>
              <a:t>2024-05-11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A58C4A3-D82D-41C7-A18D-6414DD58B953}" type="datetime1">
              <a:rPr lang="ko-KR" altLang="en-US" smtClean="0"/>
              <a:t>2024-05-11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D41097D8-A3FF-4F04-9CFF-0B8EA7C26038}" type="datetime1">
              <a:rPr lang="ko-KR" altLang="en-US" smtClean="0"/>
              <a:t>2024-05-11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1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Batang" panose="02030600000101010101" pitchFamily="18" charset="-127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ummy.com/software/BeautifulSoup/bs4/doc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informatica.com/in/resources/articles/what-is-etl-pipeline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컵, 커피, 음식, 음료 그림&#10;&#10;자동 생성되는 설명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2" y="1087120"/>
            <a:ext cx="10607948" cy="2648381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7200" b="1" dirty="0"/>
              <a:t>Python</a:t>
            </a:r>
            <a:r>
              <a:rPr lang="ko-KR" altLang="en-US" sz="7200" b="1" dirty="0"/>
              <a:t> </a:t>
            </a:r>
            <a:r>
              <a:rPr lang="en-US" altLang="ko-KR" sz="7200" b="1" dirty="0"/>
              <a:t>Programming Ⅰ</a:t>
            </a:r>
            <a:endParaRPr lang="ko" sz="7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4400" b="1" dirty="0">
                <a:latin typeface="Batang" panose="02030600000101010101" pitchFamily="18" charset="-127"/>
                <a:ea typeface="Batang" panose="02030600000101010101" pitchFamily="18" charset="-127"/>
              </a:rPr>
              <a:t>week 9</a:t>
            </a:r>
            <a:endParaRPr lang="ko" sz="4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yriadPro-SemiboldCond"/>
              </a:rPr>
              <a:t>XML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EE2CA0-F306-E037-3F88-B82C7E9B40DF}"/>
              </a:ext>
            </a:extLst>
          </p:cNvPr>
          <p:cNvSpPr txBox="1"/>
          <p:nvPr/>
        </p:nvSpPr>
        <p:spPr>
          <a:xfrm>
            <a:off x="913795" y="898499"/>
            <a:ext cx="97794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XML is often used for data feeds and messages and has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subformats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like RSS and Atom.</a:t>
            </a:r>
            <a:endParaRPr lang="ko-KR" altLang="en-US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196DC5-CF02-42E3-8270-481F3000F395}"/>
              </a:ext>
            </a:extLst>
          </p:cNvPr>
          <p:cNvSpPr txBox="1"/>
          <p:nvPr/>
        </p:nvSpPr>
        <p:spPr>
          <a:xfrm>
            <a:off x="404485" y="1664938"/>
            <a:ext cx="5072950" cy="33239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xml_content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= '''&lt;?xml version="1.0"?&gt;</a:t>
            </a:r>
          </a:p>
          <a:p>
            <a:r>
              <a:rPr lang="en-US" altLang="ko-KR" sz="1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B0F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&lt;menu&gt;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&lt;breakfast hours="7-11"&gt;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&lt;item price="$6.00"&gt;breakfast burritos&lt;/item&gt;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&lt;item price="$4.00"&gt;pancakes&lt;/item&gt;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&lt;/breakfast&gt;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&lt;lunch hours="11-3"&gt;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&lt;item price="$5.00"&gt;hamburger&lt;/item&gt;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&lt;/lunch&gt;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&lt;dinner hours="3-10"&gt;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&lt;item price="$8.00"&gt;spaghetti&lt;/item&gt;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&lt;/dinner&gt;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&lt;/menu&gt;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'''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88F42-0E21-2B64-3517-199D193B8403}"/>
              </a:ext>
            </a:extLst>
          </p:cNvPr>
          <p:cNvSpPr txBox="1"/>
          <p:nvPr/>
        </p:nvSpPr>
        <p:spPr>
          <a:xfrm>
            <a:off x="6007427" y="1664938"/>
            <a:ext cx="6059067" cy="4193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import 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xml.etree.ElementTree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as et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tree = 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et.ElementTree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(file='../img1/menu.xml')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root = 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tree.getroot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print(</a:t>
            </a:r>
            <a:r>
              <a:rPr lang="en-US" altLang="ko-KR" sz="1500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B0F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root.tag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  <a:b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for child in root: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print('tag:', 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child.tag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'attributes:', 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child.attrib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for grandchild in child: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print('\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ttag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:', 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grandchild.tag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'attributes:', 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grandchild.attrib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print(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len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ko-KR" sz="1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B0F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root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)) # number of menu sections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print(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len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ko-KR" sz="1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root[0]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)) # number of breakfast items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print(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len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ko-KR" sz="1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root[1]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)) # number of lunch items</a:t>
            </a:r>
          </a:p>
        </p:txBody>
      </p:sp>
    </p:spTree>
    <p:extLst>
      <p:ext uri="{BB962C8B-B14F-4D97-AF65-F5344CB8AC3E}">
        <p14:creationId xmlns:p14="http://schemas.microsoft.com/office/powerpoint/2010/main" val="1873289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yriadPro-SemiboldCond"/>
              </a:rPr>
              <a:t>HTML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5F9AE9-E3E1-AC89-BE56-CC86B6FF6267}"/>
              </a:ext>
            </a:extLst>
          </p:cNvPr>
          <p:cNvSpPr txBox="1"/>
          <p:nvPr/>
        </p:nvSpPr>
        <p:spPr>
          <a:xfrm>
            <a:off x="355181" y="1566326"/>
            <a:ext cx="5072950" cy="33239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xml_content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= '''&lt;?xml version="1.0"?&gt;</a:t>
            </a:r>
          </a:p>
          <a:p>
            <a:r>
              <a:rPr lang="en-US" altLang="ko-KR" sz="1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B0F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&lt;menu&gt;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&lt;breakfast hours="7-11"&gt;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&lt;item price="$6.00"&gt;breakfast burritos&lt;/item&gt;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&lt;item price="$4.00"&gt;pancakes&lt;/item&gt;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&lt;/breakfast&gt;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&lt;lunch hours="11-3"&gt;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&lt;item price="$5.00"&gt;hamburger&lt;/item&gt;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&lt;/lunch&gt;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&lt;dinner hours="3-10"&gt;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&lt;item price="$8.00"&gt;spaghetti&lt;/item&gt;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&lt;/dinner&gt;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&lt;/menu&gt;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'''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7C9AE-DE24-DBF9-1742-D08AA1DBAA98}"/>
              </a:ext>
            </a:extLst>
          </p:cNvPr>
          <p:cNvSpPr txBox="1"/>
          <p:nvPr/>
        </p:nvSpPr>
        <p:spPr>
          <a:xfrm>
            <a:off x="5592903" y="2009314"/>
            <a:ext cx="644562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from bs4 import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BeautifulSoup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Write the XML content to an HTML file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with open('../img1/menu.html', 'w') as file: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file.write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xml_content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</a:p>
          <a:p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Read the HTML file with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BeautifulSoup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with open('../img1/menu.html', 'r') as file: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soup 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BeautifulSoup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(file, '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html.parser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')</a:t>
            </a:r>
          </a:p>
          <a:p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Extract and print out the menu items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for item in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soup.find_all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('item'):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print(f'{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item.text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}: {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item.get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("price")}')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B4ED48-7027-16DE-42E7-063261445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466" y="632012"/>
            <a:ext cx="2096060" cy="249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BD5019-A643-F541-AB6F-843C230D7CC6}"/>
              </a:ext>
            </a:extLst>
          </p:cNvPr>
          <p:cNvSpPr txBox="1"/>
          <p:nvPr/>
        </p:nvSpPr>
        <p:spPr>
          <a:xfrm>
            <a:off x="10103223" y="3130516"/>
            <a:ext cx="1935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https://www.crummy.com/software/BeautifulSoup/bs4/doc/</a:t>
            </a:r>
            <a:r>
              <a:rPr lang="ko-KR" altLang="en-US" sz="1200" dirty="0">
                <a:solidFill>
                  <a:srgbClr val="FFFF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6700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yriadPro-SemiboldCond"/>
              </a:rPr>
              <a:t>JSON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5F9AE9-E3E1-AC89-BE56-CC86B6FF6267}"/>
              </a:ext>
            </a:extLst>
          </p:cNvPr>
          <p:cNvSpPr txBox="1"/>
          <p:nvPr/>
        </p:nvSpPr>
        <p:spPr>
          <a:xfrm>
            <a:off x="579300" y="905522"/>
            <a:ext cx="4396113" cy="526297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menu = \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{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"breakfast": 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{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"hours": "7-11",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"items": {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    "breakfast burritos": "$6.00",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    "pancakes": "$4.00"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          }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},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"lunch" : 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{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"hours": "11-3",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"items": {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    "hamburger": "$5.00"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    }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},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"dinner": 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{"hours": "3-10",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 "items": {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     "spaghetti": "$8.00"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     }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 }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7C9AE-DE24-DBF9-1742-D08AA1DBAA98}"/>
              </a:ext>
            </a:extLst>
          </p:cNvPr>
          <p:cNvSpPr txBox="1"/>
          <p:nvPr/>
        </p:nvSpPr>
        <p:spPr>
          <a:xfrm>
            <a:off x="5417017" y="905522"/>
            <a:ext cx="6545306" cy="3543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import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json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python dictionary is converted to JSON-formatted string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menu_json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json.dumps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(menu)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output the JSON string to the console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print(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menu_json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takes the JSON string </a:t>
            </a:r>
            <a:r>
              <a:rPr lang="en-US" altLang="ko-KR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menu_json</a:t>
            </a:r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and parses it back into a dictionary.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menu2 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json.loads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menu_json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print(menu2)</a:t>
            </a:r>
          </a:p>
        </p:txBody>
      </p:sp>
    </p:spTree>
    <p:extLst>
      <p:ext uri="{BB962C8B-B14F-4D97-AF65-F5344CB8AC3E}">
        <p14:creationId xmlns:p14="http://schemas.microsoft.com/office/powerpoint/2010/main" val="4145246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yriadPro-SemiboldCond"/>
              </a:rPr>
              <a:t>YAML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5F9AE9-E3E1-AC89-BE56-CC86B6FF6267}"/>
              </a:ext>
            </a:extLst>
          </p:cNvPr>
          <p:cNvSpPr txBox="1"/>
          <p:nvPr/>
        </p:nvSpPr>
        <p:spPr>
          <a:xfrm>
            <a:off x="579300" y="905522"/>
            <a:ext cx="4754700" cy="569386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name: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first: James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last: McIntyre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dates: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birth: 1828-05-25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death: 1906-03-31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details: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bearded: true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themes: [cheese, Canada]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books: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url: http://www.gutenberg.org/files/36068/36068-h/36068-h.htm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poems: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- title: 'Motto'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 text: |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   Politeness, perseverance and pluck,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   To their possessor will bring good luck.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- title: 'Canadian Charms'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 text: |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   Here industry is not in vain,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   For we have bounteous crops of grain,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   And you behold on every field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   Of grass and roots abundant yield,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   But after all the greatest charm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   Is the snug home upon the farm,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   And stone walls now keep cattle warm.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7C9AE-DE24-DBF9-1742-D08AA1DBAA98}"/>
              </a:ext>
            </a:extLst>
          </p:cNvPr>
          <p:cNvSpPr txBox="1"/>
          <p:nvPr/>
        </p:nvSpPr>
        <p:spPr>
          <a:xfrm>
            <a:off x="5919040" y="1326863"/>
            <a:ext cx="5977124" cy="323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import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yaml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with open('../img1/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mcintyre.yaml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', 'rt') as fin: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text 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fin.read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data 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yaml.safe_load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(text)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print(data['details'])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print(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len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(data['poems']))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print(data['poems'][1]['title'])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96045-CFF1-5062-F069-A3CA4D0CE1AA}"/>
              </a:ext>
            </a:extLst>
          </p:cNvPr>
          <p:cNvSpPr txBox="1"/>
          <p:nvPr/>
        </p:nvSpPr>
        <p:spPr>
          <a:xfrm>
            <a:off x="5972380" y="440587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{'</a:t>
            </a:r>
            <a:r>
              <a:rPr lang="ko-KR" altLang="en-US" dirty="0" err="1">
                <a:solidFill>
                  <a:srgbClr val="00B0F0"/>
                </a:solidFill>
              </a:rPr>
              <a:t>bearded</a:t>
            </a:r>
            <a:r>
              <a:rPr lang="ko-KR" altLang="en-US" dirty="0">
                <a:solidFill>
                  <a:srgbClr val="00B0F0"/>
                </a:solidFill>
              </a:rPr>
              <a:t>': </a:t>
            </a:r>
            <a:r>
              <a:rPr lang="ko-KR" altLang="en-US" dirty="0" err="1">
                <a:solidFill>
                  <a:srgbClr val="00B0F0"/>
                </a:solidFill>
              </a:rPr>
              <a:t>True</a:t>
            </a:r>
            <a:r>
              <a:rPr lang="ko-KR" altLang="en-US" dirty="0">
                <a:solidFill>
                  <a:srgbClr val="00B0F0"/>
                </a:solidFill>
              </a:rPr>
              <a:t>, '</a:t>
            </a:r>
            <a:r>
              <a:rPr lang="ko-KR" altLang="en-US" dirty="0" err="1">
                <a:solidFill>
                  <a:srgbClr val="00B0F0"/>
                </a:solidFill>
              </a:rPr>
              <a:t>themes</a:t>
            </a:r>
            <a:r>
              <a:rPr lang="ko-KR" altLang="en-US" dirty="0">
                <a:solidFill>
                  <a:srgbClr val="00B0F0"/>
                </a:solidFill>
              </a:rPr>
              <a:t>': ['</a:t>
            </a:r>
            <a:r>
              <a:rPr lang="ko-KR" altLang="en-US" dirty="0" err="1">
                <a:solidFill>
                  <a:srgbClr val="00B0F0"/>
                </a:solidFill>
              </a:rPr>
              <a:t>cheese</a:t>
            </a:r>
            <a:r>
              <a:rPr lang="ko-KR" altLang="en-US" dirty="0">
                <a:solidFill>
                  <a:srgbClr val="00B0F0"/>
                </a:solidFill>
              </a:rPr>
              <a:t>', '</a:t>
            </a:r>
            <a:r>
              <a:rPr lang="ko-KR" altLang="en-US" dirty="0" err="1">
                <a:solidFill>
                  <a:srgbClr val="00B0F0"/>
                </a:solidFill>
              </a:rPr>
              <a:t>Canada</a:t>
            </a:r>
            <a:r>
              <a:rPr lang="ko-KR" altLang="en-US" dirty="0">
                <a:solidFill>
                  <a:srgbClr val="00B0F0"/>
                </a:solidFill>
              </a:rPr>
              <a:t>']}</a:t>
            </a:r>
          </a:p>
          <a:p>
            <a:r>
              <a:rPr lang="ko-KR" altLang="en-US" dirty="0">
                <a:solidFill>
                  <a:srgbClr val="00B0F0"/>
                </a:solidFill>
              </a:rPr>
              <a:t>2</a:t>
            </a:r>
          </a:p>
          <a:p>
            <a:r>
              <a:rPr lang="ko-KR" altLang="en-US" dirty="0" err="1">
                <a:solidFill>
                  <a:srgbClr val="00B0F0"/>
                </a:solidFill>
              </a:rPr>
              <a:t>Canadian</a:t>
            </a:r>
            <a:r>
              <a:rPr lang="ko-KR" altLang="en-US" dirty="0">
                <a:solidFill>
                  <a:srgbClr val="00B0F0"/>
                </a:solidFill>
              </a:rPr>
              <a:t> </a:t>
            </a:r>
            <a:r>
              <a:rPr lang="ko-KR" altLang="en-US" dirty="0" err="1">
                <a:solidFill>
                  <a:srgbClr val="00B0F0"/>
                </a:solidFill>
              </a:rPr>
              <a:t>Charms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525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Acquisition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38581-8878-463A-D31F-E8FB0A66948B}"/>
              </a:ext>
            </a:extLst>
          </p:cNvPr>
          <p:cNvSpPr txBox="1"/>
          <p:nvPr/>
        </p:nvSpPr>
        <p:spPr>
          <a:xfrm>
            <a:off x="2393576" y="1529859"/>
            <a:ext cx="7664824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2000" b="0" i="1" u="none" strike="noStrike" baseline="0" dirty="0">
                <a:solidFill>
                  <a:srgbClr val="0F7C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Dump an object into a file</a:t>
            </a:r>
          </a:p>
          <a:p>
            <a:pPr algn="l"/>
            <a:r>
              <a:rPr lang="en-US" altLang="ko-KR" sz="2000" b="1" i="0" u="none" strike="noStrike" baseline="0" dirty="0">
                <a:solidFill>
                  <a:srgbClr val="9111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open(</a:t>
            </a:r>
            <a:r>
              <a:rPr lang="en-US" altLang="ko-KR" sz="2000" b="0" i="1" u="none" strike="noStrike" baseline="0" dirty="0">
                <a:solidFill>
                  <a:srgbClr val="1911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0" i="1" u="none" strike="noStrike" baseline="0" dirty="0" err="1">
                <a:solidFill>
                  <a:srgbClr val="1911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myData.pickle</a:t>
            </a:r>
            <a:r>
              <a:rPr lang="en-US" altLang="ko-KR" sz="2000" b="0" i="1" u="none" strike="noStrike" baseline="0" dirty="0">
                <a:solidFill>
                  <a:srgbClr val="1911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000" b="0" i="1" u="none" strike="noStrike" baseline="0" dirty="0">
                <a:solidFill>
                  <a:srgbClr val="1911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0" i="1" u="none" strike="noStrike" baseline="0" dirty="0" err="1">
                <a:solidFill>
                  <a:srgbClr val="1911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wb</a:t>
            </a:r>
            <a:r>
              <a:rPr lang="en-US" altLang="ko-KR" sz="2000" b="0" i="1" u="none" strike="noStrike" baseline="0" dirty="0">
                <a:solidFill>
                  <a:srgbClr val="1911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ko-KR" sz="2000" b="1" i="0" u="none" strike="noStrike" baseline="0" dirty="0">
                <a:solidFill>
                  <a:srgbClr val="9111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altLang="ko-KR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oFile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pickle.dump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(object, </a:t>
            </a:r>
            <a:r>
              <a:rPr lang="en-US" altLang="ko-KR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oFile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/>
            <a:endParaRPr lang="en-US" altLang="ko-KR" sz="2000" b="0" i="1" u="none" strike="noStrike" baseline="0" dirty="0">
              <a:solidFill>
                <a:srgbClr val="0F7C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ko-KR" sz="2000" b="0" i="1" u="none" strike="noStrike" baseline="0" dirty="0">
                <a:solidFill>
                  <a:srgbClr val="0F7C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Load the same object back</a:t>
            </a:r>
          </a:p>
          <a:p>
            <a:pPr algn="l"/>
            <a:r>
              <a:rPr lang="en-US" altLang="ko-KR" sz="2000" b="1" i="0" u="none" strike="noStrike" baseline="0" dirty="0">
                <a:solidFill>
                  <a:srgbClr val="9111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open(</a:t>
            </a:r>
            <a:r>
              <a:rPr lang="en-US" altLang="ko-KR" sz="2000" b="0" i="1" u="none" strike="noStrike" baseline="0" dirty="0">
                <a:solidFill>
                  <a:srgbClr val="1911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0" i="1" u="none" strike="noStrike" baseline="0" dirty="0" err="1">
                <a:solidFill>
                  <a:srgbClr val="1911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myData.pickle</a:t>
            </a:r>
            <a:r>
              <a:rPr lang="en-US" altLang="ko-KR" sz="2000" b="0" i="1" u="none" strike="noStrike" baseline="0" dirty="0">
                <a:solidFill>
                  <a:srgbClr val="1911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000" b="0" i="1" u="none" strike="noStrike" baseline="0" dirty="0">
                <a:solidFill>
                  <a:srgbClr val="1911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0" i="1" u="none" strike="noStrike" baseline="0" dirty="0" err="1">
                <a:solidFill>
                  <a:srgbClr val="1911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</a:t>
            </a:r>
            <a:r>
              <a:rPr lang="en-US" altLang="ko-KR" sz="2000" b="0" i="1" u="none" strike="noStrike" baseline="0" dirty="0">
                <a:solidFill>
                  <a:srgbClr val="1911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ko-KR" sz="2000" b="1" i="0" u="none" strike="noStrike" baseline="0" dirty="0">
                <a:solidFill>
                  <a:srgbClr val="9111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altLang="ko-KR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iFile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object = </a:t>
            </a:r>
            <a:r>
              <a:rPr lang="en-US" altLang="ko-KR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pickle.load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iFile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6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Pipeline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4434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빨간 밧줄이 달린 빨간 파이프">
            <a:extLst>
              <a:ext uri="{FF2B5EF4-FFF2-40B4-BE49-F238E27FC236}">
                <a16:creationId xmlns:a16="http://schemas.microsoft.com/office/drawing/2014/main" id="{8D8752CA-845D-4C2A-258E-323FD0A3F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576" y="1535963"/>
            <a:ext cx="5588161" cy="373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1AB273-B0B9-3AA2-9C2B-1C320404917C}"/>
              </a:ext>
            </a:extLst>
          </p:cNvPr>
          <p:cNvSpPr txBox="1"/>
          <p:nvPr/>
        </p:nvSpPr>
        <p:spPr>
          <a:xfrm>
            <a:off x="879675" y="2949926"/>
            <a:ext cx="195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FF00"/>
                </a:solidFill>
              </a:rPr>
              <a:t>origin</a:t>
            </a:r>
            <a:endParaRPr lang="ko-KR" alt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DCA1D-6E5F-F7F7-810E-477C605C5D0B}"/>
              </a:ext>
            </a:extLst>
          </p:cNvPr>
          <p:cNvSpPr txBox="1"/>
          <p:nvPr/>
        </p:nvSpPr>
        <p:spPr>
          <a:xfrm>
            <a:off x="9377421" y="2949926"/>
            <a:ext cx="2617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FF00"/>
                </a:solidFill>
              </a:rPr>
              <a:t>destination</a:t>
            </a:r>
            <a:endParaRPr lang="ko-KR" altLang="en-US" sz="3600" b="1"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B113FA-367F-7645-FB46-DA86577983F5}"/>
              </a:ext>
            </a:extLst>
          </p:cNvPr>
          <p:cNvSpPr txBox="1"/>
          <p:nvPr/>
        </p:nvSpPr>
        <p:spPr>
          <a:xfrm>
            <a:off x="5372581" y="5449359"/>
            <a:ext cx="195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FF00"/>
                </a:solidFill>
              </a:rPr>
              <a:t>flow</a:t>
            </a:r>
            <a:endParaRPr lang="ko-KR" altLang="en-US" sz="3600" b="1" dirty="0">
              <a:solidFill>
                <a:srgbClr val="FFFF00"/>
              </a:solidFill>
            </a:endParaRP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7EEF58E2-3A14-E64A-712B-C5F110DECA6F}"/>
              </a:ext>
            </a:extLst>
          </p:cNvPr>
          <p:cNvSpPr txBox="1">
            <a:spLocks/>
          </p:cNvSpPr>
          <p:nvPr/>
        </p:nvSpPr>
        <p:spPr>
          <a:xfrm>
            <a:off x="1654573" y="139084"/>
            <a:ext cx="9144605" cy="64633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Pipeline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578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4">
            <a:extLst>
              <a:ext uri="{FF2B5EF4-FFF2-40B4-BE49-F238E27FC236}">
                <a16:creationId xmlns:a16="http://schemas.microsoft.com/office/drawing/2014/main" id="{7EEF58E2-3A14-E64A-712B-C5F110DECA6F}"/>
              </a:ext>
            </a:extLst>
          </p:cNvPr>
          <p:cNvSpPr txBox="1">
            <a:spLocks/>
          </p:cNvSpPr>
          <p:nvPr/>
        </p:nvSpPr>
        <p:spPr>
          <a:xfrm>
            <a:off x="1654573" y="139084"/>
            <a:ext cx="9144605" cy="64633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data pipeline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7A725A-0D94-D10A-EFEB-01EB8F0D3A3E}"/>
              </a:ext>
            </a:extLst>
          </p:cNvPr>
          <p:cNvSpPr txBox="1"/>
          <p:nvPr/>
        </p:nvSpPr>
        <p:spPr>
          <a:xfrm>
            <a:off x="1481559" y="5148818"/>
            <a:ext cx="7576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https://www.informatica.com/in/resources/articles/what-is-etl-pipeline.html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pic>
        <p:nvPicPr>
          <p:cNvPr id="2054" name="Picture 6" descr="A diagram of how an ETL pipeline works.">
            <a:extLst>
              <a:ext uri="{FF2B5EF4-FFF2-40B4-BE49-F238E27FC236}">
                <a16:creationId xmlns:a16="http://schemas.microsoft.com/office/drawing/2014/main" id="{70A22B24-3860-89D5-3B58-1D4E7C8B3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559" y="1709182"/>
            <a:ext cx="9514390" cy="325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935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Acquisition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3FB0CFA-4684-7FFB-68B0-4B736FD5A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627" y="1563599"/>
            <a:ext cx="8524356" cy="394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74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0" i="0" u="none" strike="noStrike" baseline="0" dirty="0">
                <a:latin typeface="MyriadPro-SemiboldCond"/>
              </a:rPr>
              <a:t>Tabular Text Files</a:t>
            </a:r>
            <a:endParaRPr lang="ko-KR" altLang="en-US" sz="3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C1C2A3-DCC9-5866-42B7-2DBA16C8F2C1}"/>
              </a:ext>
            </a:extLst>
          </p:cNvPr>
          <p:cNvSpPr txBox="1"/>
          <p:nvPr/>
        </p:nvSpPr>
        <p:spPr>
          <a:xfrm>
            <a:off x="1275248" y="1545407"/>
            <a:ext cx="9936931" cy="376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A separator, or delimiter, character like tab ('\t'), comma (','), or vertical bar('|'). This is an example of the comma-separated values (CSV) format.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'&lt;' and '&gt;' around tags. Examples include XML and HTML.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Punctuation. An example is JavaScript Object Notation (JSON).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Indentation. An example is YAML (which is recursively defined as “YAML </a:t>
            </a:r>
            <a:r>
              <a:rPr lang="en-US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Ain’t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Markup Language”).</a:t>
            </a:r>
            <a:endParaRPr lang="ko-KR" alt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5802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yriadPro-SemiboldCond"/>
              </a:rPr>
              <a:t>CSV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BDA6F-2A7E-B763-5225-32465ECAAA6B}"/>
              </a:ext>
            </a:extLst>
          </p:cNvPr>
          <p:cNvSpPr txBox="1"/>
          <p:nvPr/>
        </p:nvSpPr>
        <p:spPr>
          <a:xfrm>
            <a:off x="826908" y="1303500"/>
            <a:ext cx="515363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import csv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villains = [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['Doctor', 'No'],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['Rosa', '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Klebb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'],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['Mister', 'Big'],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['Auric', 'Goldfinger'],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['Ernst', '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Blofeld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'],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]</a:t>
            </a: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a context manager</a:t>
            </a:r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with open('../img1/villains', '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wt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') as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fout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 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csvout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csv.</a:t>
            </a:r>
            <a:r>
              <a:rPr lang="en-US" altLang="ko-KR" sz="1600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writer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fout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csvout.writerows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(villains)</a:t>
            </a: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with open('../img1/villains', 'rt') as fin: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cin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csv.</a:t>
            </a:r>
            <a:r>
              <a:rPr lang="en-US" altLang="ko-KR" sz="1600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reader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(fin)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villains = [row for row in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cin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]        # a list comprehension</a:t>
            </a:r>
          </a:p>
          <a:p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print(villains)</a:t>
            </a: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A1346E-4EE4-77F3-9531-AF82C6EAC6B1}"/>
              </a:ext>
            </a:extLst>
          </p:cNvPr>
          <p:cNvSpPr txBox="1"/>
          <p:nvPr/>
        </p:nvSpPr>
        <p:spPr>
          <a:xfrm>
            <a:off x="5980538" y="1348800"/>
            <a:ext cx="614763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Proper file path with error handling</a:t>
            </a: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try: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# ensure no extra newlines are inserted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with open('../img1/villains.csv', 'w', newline='') as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fout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  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csvout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csv.writer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fout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csvout.writerows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(villains)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except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IOError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as e: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print(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f"An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error occurred while writing the file: {e}")</a:t>
            </a:r>
          </a:p>
        </p:txBody>
      </p:sp>
    </p:spTree>
    <p:extLst>
      <p:ext uri="{BB962C8B-B14F-4D97-AF65-F5344CB8AC3E}">
        <p14:creationId xmlns:p14="http://schemas.microsoft.com/office/powerpoint/2010/main" val="488111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yriadPro-SemiboldCond"/>
              </a:rPr>
              <a:t>CSV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BDA6F-2A7E-B763-5225-32465ECAAA6B}"/>
              </a:ext>
            </a:extLst>
          </p:cNvPr>
          <p:cNvSpPr txBox="1"/>
          <p:nvPr/>
        </p:nvSpPr>
        <p:spPr>
          <a:xfrm>
            <a:off x="826908" y="1303500"/>
            <a:ext cx="6147632" cy="3351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import csv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with open('villains', 'rt') as fin: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cin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en-US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csv.DictReader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(fin,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                                fieldnames=['first', 'last'])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villains = [row for row in </a:t>
            </a:r>
            <a:r>
              <a:rPr lang="en-US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cin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print(villains)</a:t>
            </a:r>
          </a:p>
          <a:p>
            <a:pPr>
              <a:lnSpc>
                <a:spcPct val="150000"/>
              </a:lnSpc>
            </a:pPr>
            <a:endParaRPr lang="en-US" altLang="ko-KR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A1346E-4EE4-77F3-9531-AF82C6EAC6B1}"/>
              </a:ext>
            </a:extLst>
          </p:cNvPr>
          <p:cNvSpPr txBox="1"/>
          <p:nvPr/>
        </p:nvSpPr>
        <p:spPr>
          <a:xfrm>
            <a:off x="7432822" y="1323808"/>
            <a:ext cx="4328873" cy="2105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Proper file path with error handling</a:t>
            </a:r>
          </a:p>
          <a:p>
            <a:pPr>
              <a:lnSpc>
                <a:spcPct val="150000"/>
              </a:lnSpc>
            </a:pPr>
            <a:r>
              <a:rPr lang="fr-FR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import pandas as pd</a:t>
            </a:r>
          </a:p>
          <a:p>
            <a:pPr>
              <a:lnSpc>
                <a:spcPct val="150000"/>
              </a:lnSpc>
            </a:pPr>
            <a:r>
              <a:rPr lang="fr-FR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df = pd.DataFrame(villains)</a:t>
            </a:r>
          </a:p>
          <a:p>
            <a:pPr>
              <a:lnSpc>
                <a:spcPct val="150000"/>
              </a:lnSpc>
            </a:pPr>
            <a:r>
              <a:rPr lang="fr-FR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print(df)</a:t>
            </a:r>
          </a:p>
          <a:p>
            <a:pPr>
              <a:lnSpc>
                <a:spcPct val="150000"/>
              </a:lnSpc>
            </a:pPr>
            <a:endParaRPr lang="en-US" altLang="ko-KR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0C3340-57C8-0723-AE81-74EE7EFC8A3F}"/>
              </a:ext>
            </a:extLst>
          </p:cNvPr>
          <p:cNvSpPr txBox="1"/>
          <p:nvPr/>
        </p:nvSpPr>
        <p:spPr>
          <a:xfrm>
            <a:off x="889660" y="428514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[{'</a:t>
            </a:r>
            <a:r>
              <a:rPr lang="ko-KR" altLang="en-US" dirty="0" err="1">
                <a:solidFill>
                  <a:srgbClr val="00B0F0"/>
                </a:solidFill>
              </a:rPr>
              <a:t>first</a:t>
            </a:r>
            <a:r>
              <a:rPr lang="ko-KR" altLang="en-US" dirty="0">
                <a:solidFill>
                  <a:srgbClr val="00B0F0"/>
                </a:solidFill>
              </a:rPr>
              <a:t>': '</a:t>
            </a:r>
            <a:r>
              <a:rPr lang="ko-KR" altLang="en-US" dirty="0" err="1">
                <a:solidFill>
                  <a:srgbClr val="00B0F0"/>
                </a:solidFill>
              </a:rPr>
              <a:t>Doctor</a:t>
            </a:r>
            <a:r>
              <a:rPr lang="ko-KR" altLang="en-US" dirty="0">
                <a:solidFill>
                  <a:srgbClr val="00B0F0"/>
                </a:solidFill>
              </a:rPr>
              <a:t>', '</a:t>
            </a:r>
            <a:r>
              <a:rPr lang="ko-KR" altLang="en-US" dirty="0" err="1">
                <a:solidFill>
                  <a:srgbClr val="00B0F0"/>
                </a:solidFill>
              </a:rPr>
              <a:t>last</a:t>
            </a:r>
            <a:r>
              <a:rPr lang="ko-KR" altLang="en-US" dirty="0">
                <a:solidFill>
                  <a:srgbClr val="00B0F0"/>
                </a:solidFill>
              </a:rPr>
              <a:t>': '</a:t>
            </a:r>
            <a:r>
              <a:rPr lang="ko-KR" altLang="en-US" dirty="0" err="1">
                <a:solidFill>
                  <a:srgbClr val="00B0F0"/>
                </a:solidFill>
              </a:rPr>
              <a:t>No</a:t>
            </a:r>
            <a:r>
              <a:rPr lang="ko-KR" altLang="en-US" dirty="0">
                <a:solidFill>
                  <a:srgbClr val="00B0F0"/>
                </a:solidFill>
              </a:rPr>
              <a:t>'}, {'</a:t>
            </a:r>
            <a:r>
              <a:rPr lang="ko-KR" altLang="en-US" dirty="0" err="1">
                <a:solidFill>
                  <a:srgbClr val="00B0F0"/>
                </a:solidFill>
              </a:rPr>
              <a:t>first</a:t>
            </a:r>
            <a:r>
              <a:rPr lang="ko-KR" altLang="en-US" dirty="0">
                <a:solidFill>
                  <a:srgbClr val="00B0F0"/>
                </a:solidFill>
              </a:rPr>
              <a:t>': '</a:t>
            </a:r>
            <a:r>
              <a:rPr lang="ko-KR" altLang="en-US" dirty="0" err="1">
                <a:solidFill>
                  <a:srgbClr val="00B0F0"/>
                </a:solidFill>
              </a:rPr>
              <a:t>Rosa</a:t>
            </a:r>
            <a:r>
              <a:rPr lang="ko-KR" altLang="en-US" dirty="0">
                <a:solidFill>
                  <a:srgbClr val="00B0F0"/>
                </a:solidFill>
              </a:rPr>
              <a:t>', '</a:t>
            </a:r>
            <a:r>
              <a:rPr lang="ko-KR" altLang="en-US" dirty="0" err="1">
                <a:solidFill>
                  <a:srgbClr val="00B0F0"/>
                </a:solidFill>
              </a:rPr>
              <a:t>last</a:t>
            </a:r>
            <a:r>
              <a:rPr lang="ko-KR" altLang="en-US" dirty="0">
                <a:solidFill>
                  <a:srgbClr val="00B0F0"/>
                </a:solidFill>
              </a:rPr>
              <a:t>': '</a:t>
            </a:r>
            <a:r>
              <a:rPr lang="ko-KR" altLang="en-US" dirty="0" err="1">
                <a:solidFill>
                  <a:srgbClr val="00B0F0"/>
                </a:solidFill>
              </a:rPr>
              <a:t>Klebb</a:t>
            </a:r>
            <a:r>
              <a:rPr lang="ko-KR" altLang="en-US" dirty="0">
                <a:solidFill>
                  <a:srgbClr val="00B0F0"/>
                </a:solidFill>
              </a:rPr>
              <a:t>'}, {'</a:t>
            </a:r>
            <a:r>
              <a:rPr lang="ko-KR" altLang="en-US" dirty="0" err="1">
                <a:solidFill>
                  <a:srgbClr val="00B0F0"/>
                </a:solidFill>
              </a:rPr>
              <a:t>first</a:t>
            </a:r>
            <a:r>
              <a:rPr lang="ko-KR" altLang="en-US" dirty="0">
                <a:solidFill>
                  <a:srgbClr val="00B0F0"/>
                </a:solidFill>
              </a:rPr>
              <a:t>': '</a:t>
            </a:r>
            <a:r>
              <a:rPr lang="ko-KR" altLang="en-US" dirty="0" err="1">
                <a:solidFill>
                  <a:srgbClr val="00B0F0"/>
                </a:solidFill>
              </a:rPr>
              <a:t>Mister</a:t>
            </a:r>
            <a:r>
              <a:rPr lang="ko-KR" altLang="en-US" dirty="0">
                <a:solidFill>
                  <a:srgbClr val="00B0F0"/>
                </a:solidFill>
              </a:rPr>
              <a:t>', '</a:t>
            </a:r>
            <a:r>
              <a:rPr lang="ko-KR" altLang="en-US" dirty="0" err="1">
                <a:solidFill>
                  <a:srgbClr val="00B0F0"/>
                </a:solidFill>
              </a:rPr>
              <a:t>last</a:t>
            </a:r>
            <a:r>
              <a:rPr lang="ko-KR" altLang="en-US" dirty="0">
                <a:solidFill>
                  <a:srgbClr val="00B0F0"/>
                </a:solidFill>
              </a:rPr>
              <a:t>': 'Big'}, {'</a:t>
            </a:r>
            <a:r>
              <a:rPr lang="ko-KR" altLang="en-US" dirty="0" err="1">
                <a:solidFill>
                  <a:srgbClr val="00B0F0"/>
                </a:solidFill>
              </a:rPr>
              <a:t>first</a:t>
            </a:r>
            <a:r>
              <a:rPr lang="ko-KR" altLang="en-US" dirty="0">
                <a:solidFill>
                  <a:srgbClr val="00B0F0"/>
                </a:solidFill>
              </a:rPr>
              <a:t>': '</a:t>
            </a:r>
            <a:r>
              <a:rPr lang="ko-KR" altLang="en-US" dirty="0" err="1">
                <a:solidFill>
                  <a:srgbClr val="00B0F0"/>
                </a:solidFill>
              </a:rPr>
              <a:t>Auric</a:t>
            </a:r>
            <a:r>
              <a:rPr lang="ko-KR" altLang="en-US" dirty="0">
                <a:solidFill>
                  <a:srgbClr val="00B0F0"/>
                </a:solidFill>
              </a:rPr>
              <a:t>', '</a:t>
            </a:r>
            <a:r>
              <a:rPr lang="ko-KR" altLang="en-US" dirty="0" err="1">
                <a:solidFill>
                  <a:srgbClr val="00B0F0"/>
                </a:solidFill>
              </a:rPr>
              <a:t>last</a:t>
            </a:r>
            <a:r>
              <a:rPr lang="ko-KR" altLang="en-US" dirty="0">
                <a:solidFill>
                  <a:srgbClr val="00B0F0"/>
                </a:solidFill>
              </a:rPr>
              <a:t>': '</a:t>
            </a:r>
            <a:r>
              <a:rPr lang="ko-KR" altLang="en-US" dirty="0" err="1">
                <a:solidFill>
                  <a:srgbClr val="00B0F0"/>
                </a:solidFill>
              </a:rPr>
              <a:t>Goldfinger</a:t>
            </a:r>
            <a:r>
              <a:rPr lang="ko-KR" altLang="en-US" dirty="0">
                <a:solidFill>
                  <a:srgbClr val="00B0F0"/>
                </a:solidFill>
              </a:rPr>
              <a:t>'}, {'</a:t>
            </a:r>
            <a:r>
              <a:rPr lang="ko-KR" altLang="en-US" dirty="0" err="1">
                <a:solidFill>
                  <a:srgbClr val="00B0F0"/>
                </a:solidFill>
              </a:rPr>
              <a:t>first</a:t>
            </a:r>
            <a:r>
              <a:rPr lang="ko-KR" altLang="en-US" dirty="0">
                <a:solidFill>
                  <a:srgbClr val="00B0F0"/>
                </a:solidFill>
              </a:rPr>
              <a:t>': '</a:t>
            </a:r>
            <a:r>
              <a:rPr lang="ko-KR" altLang="en-US" dirty="0" err="1">
                <a:solidFill>
                  <a:srgbClr val="00B0F0"/>
                </a:solidFill>
              </a:rPr>
              <a:t>Ernst</a:t>
            </a:r>
            <a:r>
              <a:rPr lang="ko-KR" altLang="en-US" dirty="0">
                <a:solidFill>
                  <a:srgbClr val="00B0F0"/>
                </a:solidFill>
              </a:rPr>
              <a:t>', '</a:t>
            </a:r>
            <a:r>
              <a:rPr lang="ko-KR" altLang="en-US" dirty="0" err="1">
                <a:solidFill>
                  <a:srgbClr val="00B0F0"/>
                </a:solidFill>
              </a:rPr>
              <a:t>last</a:t>
            </a:r>
            <a:r>
              <a:rPr lang="ko-KR" altLang="en-US" dirty="0">
                <a:solidFill>
                  <a:srgbClr val="00B0F0"/>
                </a:solidFill>
              </a:rPr>
              <a:t>': '</a:t>
            </a:r>
            <a:r>
              <a:rPr lang="ko-KR" altLang="en-US" dirty="0" err="1">
                <a:solidFill>
                  <a:srgbClr val="00B0F0"/>
                </a:solidFill>
              </a:rPr>
              <a:t>Blofeld</a:t>
            </a:r>
            <a:r>
              <a:rPr lang="ko-KR" altLang="en-US" dirty="0">
                <a:solidFill>
                  <a:srgbClr val="00B0F0"/>
                </a:solidFill>
              </a:rPr>
              <a:t>'}]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EA3BD2-DD49-2B47-8506-2E43FC77DFDF}"/>
              </a:ext>
            </a:extLst>
          </p:cNvPr>
          <p:cNvSpPr txBox="1"/>
          <p:nvPr/>
        </p:nvSpPr>
        <p:spPr>
          <a:xfrm>
            <a:off x="7521388" y="3340731"/>
            <a:ext cx="316454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    </a:t>
            </a:r>
            <a:r>
              <a:rPr lang="ko-KR" altLang="en-US" dirty="0" err="1">
                <a:solidFill>
                  <a:srgbClr val="00B0F0"/>
                </a:solidFill>
              </a:rPr>
              <a:t>first</a:t>
            </a:r>
            <a:r>
              <a:rPr lang="ko-KR" altLang="en-US" dirty="0">
                <a:solidFill>
                  <a:srgbClr val="00B0F0"/>
                </a:solidFill>
              </a:rPr>
              <a:t>        </a:t>
            </a:r>
            <a:r>
              <a:rPr lang="ko-KR" altLang="en-US" dirty="0" err="1">
                <a:solidFill>
                  <a:srgbClr val="00B0F0"/>
                </a:solidFill>
              </a:rPr>
              <a:t>last</a:t>
            </a:r>
            <a:endParaRPr lang="ko-KR" altLang="en-US" dirty="0">
              <a:solidFill>
                <a:srgbClr val="00B0F0"/>
              </a:solidFill>
            </a:endParaRPr>
          </a:p>
          <a:p>
            <a:r>
              <a:rPr lang="ko-KR" altLang="en-US" dirty="0">
                <a:solidFill>
                  <a:srgbClr val="00B0F0"/>
                </a:solidFill>
              </a:rPr>
              <a:t>0  </a:t>
            </a:r>
            <a:r>
              <a:rPr lang="ko-KR" altLang="en-US" dirty="0" err="1">
                <a:solidFill>
                  <a:srgbClr val="00B0F0"/>
                </a:solidFill>
              </a:rPr>
              <a:t>Doctor</a:t>
            </a:r>
            <a:r>
              <a:rPr lang="ko-KR" altLang="en-US" dirty="0">
                <a:solidFill>
                  <a:srgbClr val="00B0F0"/>
                </a:solidFill>
              </a:rPr>
              <a:t>          </a:t>
            </a:r>
            <a:r>
              <a:rPr lang="ko-KR" altLang="en-US" dirty="0" err="1">
                <a:solidFill>
                  <a:srgbClr val="00B0F0"/>
                </a:solidFill>
              </a:rPr>
              <a:t>No</a:t>
            </a:r>
            <a:endParaRPr lang="ko-KR" altLang="en-US" dirty="0">
              <a:solidFill>
                <a:srgbClr val="00B0F0"/>
              </a:solidFill>
            </a:endParaRPr>
          </a:p>
          <a:p>
            <a:r>
              <a:rPr lang="ko-KR" altLang="en-US" dirty="0">
                <a:solidFill>
                  <a:srgbClr val="00B0F0"/>
                </a:solidFill>
              </a:rPr>
              <a:t>1    </a:t>
            </a:r>
            <a:r>
              <a:rPr lang="ko-KR" altLang="en-US" dirty="0" err="1">
                <a:solidFill>
                  <a:srgbClr val="00B0F0"/>
                </a:solidFill>
              </a:rPr>
              <a:t>Rosa</a:t>
            </a:r>
            <a:r>
              <a:rPr lang="ko-KR" altLang="en-US" dirty="0">
                <a:solidFill>
                  <a:srgbClr val="00B0F0"/>
                </a:solidFill>
              </a:rPr>
              <a:t>       </a:t>
            </a:r>
            <a:r>
              <a:rPr lang="ko-KR" altLang="en-US" dirty="0" err="1">
                <a:solidFill>
                  <a:srgbClr val="00B0F0"/>
                </a:solidFill>
              </a:rPr>
              <a:t>Klebb</a:t>
            </a:r>
            <a:endParaRPr lang="ko-KR" altLang="en-US" dirty="0">
              <a:solidFill>
                <a:srgbClr val="00B0F0"/>
              </a:solidFill>
            </a:endParaRPr>
          </a:p>
          <a:p>
            <a:r>
              <a:rPr lang="ko-KR" altLang="en-US" dirty="0">
                <a:solidFill>
                  <a:srgbClr val="00B0F0"/>
                </a:solidFill>
              </a:rPr>
              <a:t>2  </a:t>
            </a:r>
            <a:r>
              <a:rPr lang="ko-KR" altLang="en-US" dirty="0" err="1">
                <a:solidFill>
                  <a:srgbClr val="00B0F0"/>
                </a:solidFill>
              </a:rPr>
              <a:t>Mister</a:t>
            </a:r>
            <a:r>
              <a:rPr lang="ko-KR" altLang="en-US" dirty="0">
                <a:solidFill>
                  <a:srgbClr val="00B0F0"/>
                </a:solidFill>
              </a:rPr>
              <a:t>         Big</a:t>
            </a:r>
          </a:p>
          <a:p>
            <a:r>
              <a:rPr lang="ko-KR" altLang="en-US" dirty="0">
                <a:solidFill>
                  <a:srgbClr val="00B0F0"/>
                </a:solidFill>
              </a:rPr>
              <a:t>3   </a:t>
            </a:r>
            <a:r>
              <a:rPr lang="ko-KR" altLang="en-US" dirty="0" err="1">
                <a:solidFill>
                  <a:srgbClr val="00B0F0"/>
                </a:solidFill>
              </a:rPr>
              <a:t>Auric</a:t>
            </a:r>
            <a:r>
              <a:rPr lang="ko-KR" altLang="en-US" dirty="0">
                <a:solidFill>
                  <a:srgbClr val="00B0F0"/>
                </a:solidFill>
              </a:rPr>
              <a:t>  </a:t>
            </a:r>
            <a:r>
              <a:rPr lang="ko-KR" altLang="en-US" dirty="0" err="1">
                <a:solidFill>
                  <a:srgbClr val="00B0F0"/>
                </a:solidFill>
              </a:rPr>
              <a:t>Goldfinger</a:t>
            </a:r>
            <a:endParaRPr lang="ko-KR" altLang="en-US" dirty="0">
              <a:solidFill>
                <a:srgbClr val="00B0F0"/>
              </a:solidFill>
            </a:endParaRPr>
          </a:p>
          <a:p>
            <a:r>
              <a:rPr lang="ko-KR" altLang="en-US" dirty="0">
                <a:solidFill>
                  <a:srgbClr val="00B0F0"/>
                </a:solidFill>
              </a:rPr>
              <a:t>4   </a:t>
            </a:r>
            <a:r>
              <a:rPr lang="ko-KR" altLang="en-US" dirty="0" err="1">
                <a:solidFill>
                  <a:srgbClr val="00B0F0"/>
                </a:solidFill>
              </a:rPr>
              <a:t>Ernst</a:t>
            </a:r>
            <a:r>
              <a:rPr lang="ko-KR" altLang="en-US" dirty="0">
                <a:solidFill>
                  <a:srgbClr val="00B0F0"/>
                </a:solidFill>
              </a:rPr>
              <a:t>     </a:t>
            </a:r>
            <a:r>
              <a:rPr lang="ko-KR" altLang="en-US" dirty="0" err="1">
                <a:solidFill>
                  <a:srgbClr val="00B0F0"/>
                </a:solidFill>
              </a:rPr>
              <a:t>Blofeld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545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yriadPro-SemiboldCond"/>
              </a:rPr>
              <a:t>XML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BDA6F-2A7E-B763-5225-32465ECAAA6B}"/>
              </a:ext>
            </a:extLst>
          </p:cNvPr>
          <p:cNvSpPr txBox="1"/>
          <p:nvPr/>
        </p:nvSpPr>
        <p:spPr>
          <a:xfrm>
            <a:off x="395520" y="2493482"/>
            <a:ext cx="5270174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xml_content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= '''&lt;?xml version="1.0"?&gt;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&lt;menu&gt;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&lt;breakfast hours="7-11"&gt;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&lt;item price="$6.00"&gt;breakfast burritos&lt;/item&gt;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&lt;item price="$4.00"&gt;pancakes&lt;/item&gt;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&lt;/breakfast&gt;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&lt;lunch hours="11-3"&gt;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&lt;item price="$5.00"&gt;hamburger&lt;/item&gt;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&lt;/lunch&gt;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&lt;dinner hours="3-10"&gt;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&lt;item price="$8.00"&gt;spaghetti&lt;/item&gt;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&lt;/dinner&gt;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&lt;/menu&gt;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'''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43F39F-ED4F-E0FD-13E8-1DA3CA73AC44}"/>
              </a:ext>
            </a:extLst>
          </p:cNvPr>
          <p:cNvSpPr txBox="1"/>
          <p:nvPr/>
        </p:nvSpPr>
        <p:spPr>
          <a:xfrm>
            <a:off x="727215" y="905522"/>
            <a:ext cx="11168949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Delimited files convey only two dimensions: rows (lines) and columns (fields within a line).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If you want to exchange data structures among programs, you need a way to encode hierarchies, sequences, sets, and other structures as text.</a:t>
            </a:r>
            <a:endParaRPr lang="ko-KR" altLang="en-US" sz="1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6B7014-EC36-2DE0-842D-9B8A2763AA01}"/>
              </a:ext>
            </a:extLst>
          </p:cNvPr>
          <p:cNvSpPr txBox="1"/>
          <p:nvPr/>
        </p:nvSpPr>
        <p:spPr>
          <a:xfrm>
            <a:off x="5998462" y="2493482"/>
            <a:ext cx="6059067" cy="327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Save the XML content to a file</a:t>
            </a:r>
          </a:p>
          <a:p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file_path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= '../img1/menu.xml’  </a:t>
            </a:r>
          </a:p>
          <a:p>
            <a:endParaRPr lang="en-US" altLang="ko-KR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try: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with open(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file_path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'w') as file: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file.write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xml_content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</a:p>
          <a:p>
            <a:endParaRPr lang="en-US" altLang="ko-KR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print(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f"XML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content successfully written to {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file_path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}")</a:t>
            </a:r>
          </a:p>
          <a:p>
            <a:endParaRPr lang="en-US" altLang="ko-KR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except 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IOError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as e: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print(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f"An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error occurred while writing the file: {e}")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1911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6_TF12214701" id="{ADAFAABC-9D60-4261-94F7-D5A12D9D58BB}" vid="{E26A3187-DE39-42F4-9711-F6C9C3F5607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{E9D37BCF-22AF-4FD4-9867-17F4AD8D57C2}tf12214701_win32</Template>
  <TotalTime>7576</TotalTime>
  <Words>1548</Words>
  <Application>Microsoft Office PowerPoint</Application>
  <PresentationFormat>와이드스크린</PresentationFormat>
  <Paragraphs>242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MyriadPro-SemiboldCond</vt:lpstr>
      <vt:lpstr>바탕</vt:lpstr>
      <vt:lpstr>Arial</vt:lpstr>
      <vt:lpstr>Calibri</vt:lpstr>
      <vt:lpstr>Wingdings</vt:lpstr>
      <vt:lpstr>Wingdings 2</vt:lpstr>
      <vt:lpstr>SlateVTI</vt:lpstr>
      <vt:lpstr>Python Programming Ⅰ</vt:lpstr>
      <vt:lpstr>Data Pipeline</vt:lpstr>
      <vt:lpstr>PowerPoint 프레젠테이션</vt:lpstr>
      <vt:lpstr>PowerPoint 프레젠테이션</vt:lpstr>
      <vt:lpstr>Data Acquisition Pipeline</vt:lpstr>
      <vt:lpstr>Tabular Text Files</vt:lpstr>
      <vt:lpstr>CSV</vt:lpstr>
      <vt:lpstr>CSV</vt:lpstr>
      <vt:lpstr>XML</vt:lpstr>
      <vt:lpstr>XML</vt:lpstr>
      <vt:lpstr>HTML</vt:lpstr>
      <vt:lpstr>JSON</vt:lpstr>
      <vt:lpstr>YAML</vt:lpstr>
      <vt:lpstr>Data Acquisition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Sanggoo Cho</dc:creator>
  <cp:lastModifiedBy>Sanggoo Cho</cp:lastModifiedBy>
  <cp:revision>164</cp:revision>
  <dcterms:created xsi:type="dcterms:W3CDTF">2023-11-06T08:03:36Z</dcterms:created>
  <dcterms:modified xsi:type="dcterms:W3CDTF">2024-05-11T01:11:30Z</dcterms:modified>
</cp:coreProperties>
</file>